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9" r:id="rId11"/>
    <p:sldId id="270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F5645C-1B45-4E4E-B965-222ED414923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413836-D166-4592-A9AF-7F151E47F7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Dermoscopy</a:t>
            </a:r>
            <a:r>
              <a:rPr lang="en-US" dirty="0" smtClean="0"/>
              <a:t> curriculum: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Family Medicine Residencies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5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</a:t>
            </a:r>
            <a:r>
              <a:rPr lang="en-US" dirty="0" err="1" smtClean="0"/>
              <a:t>Dermoscopy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3-point checklist </a:t>
            </a:r>
            <a:r>
              <a:rPr lang="en-US" dirty="0"/>
              <a:t>thoroughly </a:t>
            </a:r>
            <a:r>
              <a:rPr lang="en-US" dirty="0" smtClean="0"/>
              <a:t>teaches 3 </a:t>
            </a:r>
            <a:r>
              <a:rPr lang="en-US" dirty="0" err="1" smtClean="0"/>
              <a:t>dermoscopic</a:t>
            </a:r>
            <a:r>
              <a:rPr lang="en-US" dirty="0" smtClean="0"/>
              <a:t> features seen in melanoma: asymmetry, of either color or structure; atypical pigment network; and blue-white structures.  </a:t>
            </a:r>
          </a:p>
          <a:p>
            <a:r>
              <a:rPr lang="en-US" dirty="0" smtClean="0"/>
              <a:t>Once able to recognize these features, the suspicious pigmented lesions which show 2 or 3 of these features should be biopsied to rule out melanoma.</a:t>
            </a:r>
          </a:p>
          <a:p>
            <a:r>
              <a:rPr lang="en-US" dirty="0" smtClean="0"/>
              <a:t>Diagnostic yield </a:t>
            </a:r>
            <a:r>
              <a:rPr lang="en-US" dirty="0" smtClean="0"/>
              <a:t>for pigmented melanoma is </a:t>
            </a:r>
            <a:r>
              <a:rPr lang="en-US" dirty="0" smtClean="0"/>
              <a:t>similar to the more complex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20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Basic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Triage Amalgamated </a:t>
            </a:r>
            <a:r>
              <a:rPr lang="en-US" dirty="0" err="1" smtClean="0"/>
              <a:t>Dermoscopy</a:t>
            </a:r>
            <a:r>
              <a:rPr lang="en-US" dirty="0" smtClean="0"/>
              <a:t> Algorithm, TADA, also uses pattern recognition to differentiate skin lesions which can be left alone from those which should be biopsied or referred</a:t>
            </a:r>
          </a:p>
          <a:p>
            <a:r>
              <a:rPr lang="en-US" dirty="0" smtClean="0"/>
              <a:t>TADA does require excluding 3 lesions—dermatofibroma, hemangioma, and seborrheic keratosis—prior to applying the pattern recognition in the algorithm</a:t>
            </a:r>
          </a:p>
          <a:p>
            <a:r>
              <a:rPr lang="en-US" dirty="0" smtClean="0"/>
              <a:t>TADA is a good option when limited faculty </a:t>
            </a:r>
            <a:r>
              <a:rPr lang="en-US" dirty="0" err="1" smtClean="0"/>
              <a:t>dermoscopy</a:t>
            </a:r>
            <a:r>
              <a:rPr lang="en-US" dirty="0" smtClean="0"/>
              <a:t> training is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4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2-Step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2-Step Algorithm (2-SA) and TADA were developed by Dr. </a:t>
            </a:r>
            <a:r>
              <a:rPr lang="en-US" dirty="0" err="1" smtClean="0"/>
              <a:t>Ashfaq</a:t>
            </a:r>
            <a:r>
              <a:rPr lang="en-US" dirty="0" smtClean="0"/>
              <a:t> </a:t>
            </a:r>
            <a:r>
              <a:rPr lang="en-US" dirty="0" err="1" smtClean="0"/>
              <a:t>Marghoob</a:t>
            </a:r>
            <a:r>
              <a:rPr lang="en-US" dirty="0" smtClean="0"/>
              <a:t>, the head of the American </a:t>
            </a:r>
            <a:r>
              <a:rPr lang="en-US" dirty="0" err="1" smtClean="0"/>
              <a:t>Dermoscopy</a:t>
            </a:r>
            <a:r>
              <a:rPr lang="en-US" dirty="0" smtClean="0"/>
              <a:t> Society, and Dr. Natalia </a:t>
            </a:r>
            <a:r>
              <a:rPr lang="en-US" dirty="0" err="1" smtClean="0"/>
              <a:t>Jaimes</a:t>
            </a:r>
            <a:r>
              <a:rPr lang="en-US" dirty="0" smtClean="0"/>
              <a:t>, who did a fellowship with Dr. </a:t>
            </a:r>
            <a:r>
              <a:rPr lang="en-US" dirty="0" err="1" smtClean="0"/>
              <a:t>Marghoob</a:t>
            </a:r>
            <a:r>
              <a:rPr lang="en-US" dirty="0" smtClean="0"/>
              <a:t> at Sloan-Kettering Institute in New York, and </a:t>
            </a:r>
            <a:r>
              <a:rPr lang="en-US" dirty="0" smtClean="0"/>
              <a:t>who now </a:t>
            </a:r>
            <a:r>
              <a:rPr lang="en-US" dirty="0" smtClean="0"/>
              <a:t>works in Colombia.</a:t>
            </a:r>
          </a:p>
          <a:p>
            <a:r>
              <a:rPr lang="en-US" dirty="0" err="1" smtClean="0"/>
              <a:t>Dermlite</a:t>
            </a:r>
            <a:r>
              <a:rPr lang="en-US" dirty="0" smtClean="0"/>
              <a:t>, a manufacturer of </a:t>
            </a:r>
            <a:r>
              <a:rPr lang="en-US" dirty="0" err="1" smtClean="0"/>
              <a:t>dermoscopes</a:t>
            </a:r>
            <a:r>
              <a:rPr lang="en-US" dirty="0" smtClean="0"/>
              <a:t>, provides illustrated copies of the 2-Step Algorithm without charge at the ADS </a:t>
            </a:r>
            <a:r>
              <a:rPr lang="en-US" dirty="0" smtClean="0"/>
              <a:t>meetings, and will supply them on request.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hese copies are useful in teaching the 2-Step Algorithm to residents.</a:t>
            </a:r>
          </a:p>
          <a:p>
            <a:r>
              <a:rPr lang="en-US" dirty="0" smtClean="0"/>
              <a:t>Dr. Richard </a:t>
            </a:r>
            <a:r>
              <a:rPr lang="en-US" dirty="0" err="1" smtClean="0"/>
              <a:t>Usatine’s</a:t>
            </a:r>
            <a:r>
              <a:rPr lang="en-US" dirty="0" smtClean="0"/>
              <a:t> article in the 10/1/2013 issue of the </a:t>
            </a:r>
            <a:r>
              <a:rPr lang="en-US" i="1" dirty="0" smtClean="0"/>
              <a:t>American Family Physician</a:t>
            </a:r>
            <a:r>
              <a:rPr lang="en-US" dirty="0" smtClean="0"/>
              <a:t> is also helpful.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Chaos and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Australia has the highest rate per capita of malignant melanoma in the world</a:t>
            </a:r>
          </a:p>
          <a:p>
            <a:r>
              <a:rPr lang="en-US" dirty="0" smtClean="0"/>
              <a:t>A group of family physicians in Australia, taught by Dr. Harald Kittler, developed a purely descriptive method of analyzing </a:t>
            </a:r>
            <a:r>
              <a:rPr lang="en-US" dirty="0" err="1" smtClean="0"/>
              <a:t>dermoscopic</a:t>
            </a:r>
            <a:r>
              <a:rPr lang="en-US" dirty="0" smtClean="0"/>
              <a:t> images  </a:t>
            </a:r>
          </a:p>
          <a:p>
            <a:r>
              <a:rPr lang="en-US" dirty="0" smtClean="0"/>
              <a:t>Similar to the 2-Step Algorithm, the system Dr. Kittler pioneered primarily looks for skin cancer</a:t>
            </a:r>
          </a:p>
          <a:p>
            <a:r>
              <a:rPr lang="en-US" dirty="0" smtClean="0"/>
              <a:t>Cancers demonstrate “chaos” or other “clues”</a:t>
            </a:r>
          </a:p>
          <a:p>
            <a:r>
              <a:rPr lang="en-US" dirty="0" smtClean="0"/>
              <a:t>Dr. Ian McColl teaches this system in a large series of YouTube videos called “</a:t>
            </a:r>
            <a:r>
              <a:rPr lang="en-US" dirty="0" err="1" smtClean="0"/>
              <a:t>Dermoscopy</a:t>
            </a:r>
            <a:r>
              <a:rPr lang="en-US" dirty="0" smtClean="0"/>
              <a:t> Made Simple” and followed by the topic of that video.  (There is an introductory </a:t>
            </a:r>
            <a:r>
              <a:rPr lang="en-US" dirty="0" smtClean="0"/>
              <a:t>video also, and one on terminology.)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40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Dermoscopy</a:t>
            </a:r>
            <a:r>
              <a:rPr lang="en-US" dirty="0" smtClean="0"/>
              <a:t> in Family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Although a system largely developed by family physicians, Chaos and Clues, would seem the best option for teaching </a:t>
            </a:r>
            <a:r>
              <a:rPr lang="en-US" dirty="0" err="1" smtClean="0"/>
              <a:t>dermoscopy</a:t>
            </a:r>
            <a:r>
              <a:rPr lang="en-US" dirty="0" smtClean="0"/>
              <a:t> in family medicine residency programs, Dr. Kittler works in Vienna, Austria, and Dr. McColl’s group is in Australia.  The best training available in the U.S. uses the 2-Step Algorithm.</a:t>
            </a:r>
          </a:p>
          <a:p>
            <a:r>
              <a:rPr lang="en-US" dirty="0" smtClean="0"/>
              <a:t>Chaos and Clues, because it has an extensive library of YouTube videos, remains an option for programs unable to obtain 2-SA training. </a:t>
            </a:r>
          </a:p>
          <a:p>
            <a:r>
              <a:rPr lang="en-US" dirty="0" smtClean="0"/>
              <a:t>The 3-point </a:t>
            </a:r>
            <a:r>
              <a:rPr lang="en-US" dirty="0" smtClean="0"/>
              <a:t>checklist identifies pigmented melanomas.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3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Dermoscopy</a:t>
            </a:r>
            <a:r>
              <a:rPr lang="en-US" dirty="0" smtClean="0"/>
              <a:t> is useful in the diagnosis of skin lesions, especially in identifying possible skin cancers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dermoscopy</a:t>
            </a:r>
            <a:r>
              <a:rPr lang="en-US" dirty="0" smtClean="0"/>
              <a:t> can definitely be done skillfully by family physicians—it already is!—and is also affordable for family doctors</a:t>
            </a:r>
          </a:p>
          <a:p>
            <a:r>
              <a:rPr lang="en-US" dirty="0" err="1" smtClean="0"/>
              <a:t>Dermoscopy</a:t>
            </a:r>
            <a:r>
              <a:rPr lang="en-US" dirty="0" smtClean="0"/>
              <a:t> will likely improve the general dermatology skills of family medicine residents</a:t>
            </a:r>
          </a:p>
          <a:p>
            <a:r>
              <a:rPr lang="en-US" dirty="0" smtClean="0"/>
              <a:t>FM residency faculty performing </a:t>
            </a:r>
            <a:r>
              <a:rPr lang="en-US" dirty="0" err="1" smtClean="0"/>
              <a:t>dermoscopy</a:t>
            </a:r>
            <a:r>
              <a:rPr lang="en-US" dirty="0" smtClean="0"/>
              <a:t> can improve recognition of skin cancers, </a:t>
            </a:r>
            <a:r>
              <a:rPr lang="en-US" smtClean="0"/>
              <a:t>and the yield </a:t>
            </a:r>
            <a:r>
              <a:rPr lang="en-US" dirty="0" smtClean="0"/>
              <a:t>of malignant lesions on skin biopsy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3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James D. Holt, M.D., is a Professor of Family Medicine in the </a:t>
            </a:r>
            <a:r>
              <a:rPr lang="en-US" dirty="0" err="1" smtClean="0"/>
              <a:t>Quillen</a:t>
            </a:r>
            <a:r>
              <a:rPr lang="en-US" dirty="0" smtClean="0"/>
              <a:t> College of Medicine at East Tennessee State University, and the Associate Program Director in the Johnson City Family Medicine Residency Program.</a:t>
            </a:r>
          </a:p>
          <a:p>
            <a:r>
              <a:rPr lang="en-US" dirty="0" smtClean="0"/>
              <a:t>Dr. Holt has no financial disclosures to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5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Goals: </a:t>
            </a:r>
          </a:p>
          <a:p>
            <a:pPr lvl="1"/>
            <a:r>
              <a:rPr lang="en-US" dirty="0" smtClean="0"/>
              <a:t>To provide a useful resource in </a:t>
            </a:r>
            <a:r>
              <a:rPr lang="en-US" dirty="0" err="1" smtClean="0"/>
              <a:t>dermoscopy</a:t>
            </a:r>
            <a:r>
              <a:rPr lang="en-US" dirty="0" smtClean="0"/>
              <a:t> training free of charge to FM residencies</a:t>
            </a:r>
          </a:p>
          <a:p>
            <a:pPr lvl="1"/>
            <a:r>
              <a:rPr lang="en-US" dirty="0" smtClean="0"/>
              <a:t>To facilitate </a:t>
            </a:r>
            <a:r>
              <a:rPr lang="en-US" dirty="0" err="1" smtClean="0"/>
              <a:t>dermoscopy</a:t>
            </a:r>
            <a:r>
              <a:rPr lang="en-US" dirty="0" smtClean="0"/>
              <a:t> training of family doctors</a:t>
            </a:r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To demonstrate the use of the 2-Step Algorithm to identify both primary skin cancers, and a few benign skin lesions which can be diagnosed with </a:t>
            </a:r>
            <a:r>
              <a:rPr lang="en-US" dirty="0" err="1" smtClean="0"/>
              <a:t>dermoscopy</a:t>
            </a:r>
            <a:endParaRPr lang="en-US" dirty="0" smtClean="0"/>
          </a:p>
          <a:p>
            <a:pPr lvl="1"/>
            <a:r>
              <a:rPr lang="en-US" dirty="0" smtClean="0"/>
              <a:t>To introduce emerging uses of </a:t>
            </a:r>
            <a:r>
              <a:rPr lang="en-US" dirty="0" err="1" smtClean="0"/>
              <a:t>dermoscopy</a:t>
            </a:r>
            <a:r>
              <a:rPr lang="en-US" dirty="0" smtClean="0"/>
              <a:t> for lesions not covered on the 2-Step Algorithm.                   (Note: Natalia </a:t>
            </a:r>
            <a:r>
              <a:rPr lang="en-US" dirty="0" err="1" smtClean="0"/>
              <a:t>Jaimes</a:t>
            </a:r>
            <a:r>
              <a:rPr lang="en-US" dirty="0" smtClean="0"/>
              <a:t>, MD, and </a:t>
            </a:r>
            <a:r>
              <a:rPr lang="en-US" dirty="0" err="1" smtClean="0"/>
              <a:t>Ashfaq</a:t>
            </a:r>
            <a:r>
              <a:rPr lang="en-US" dirty="0" smtClean="0"/>
              <a:t> </a:t>
            </a:r>
            <a:r>
              <a:rPr lang="en-US" dirty="0" err="1" smtClean="0"/>
              <a:t>Marghoob</a:t>
            </a:r>
            <a:r>
              <a:rPr lang="en-US" dirty="0" smtClean="0"/>
              <a:t>, MD, conceived and designed the 2-Step Algorithm.  It is included in this curriculum with their permission.)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5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The Study of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skin is the largest organ in the human body, and the most completely visible</a:t>
            </a:r>
          </a:p>
          <a:p>
            <a:r>
              <a:rPr lang="en-US" dirty="0" smtClean="0"/>
              <a:t>Presumably, as long as there have been humans capable of thought, these humans have noted the skin</a:t>
            </a:r>
          </a:p>
          <a:p>
            <a:r>
              <a:rPr lang="en-US" dirty="0" smtClean="0"/>
              <a:t>In the Bible, the ancient Israelites considered almost any chronic rash to be leprosy; lepers were cast out from the community, since true leprosy was both contagious and incurable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3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Sir Isaac Newton, in addition to formulating the principle of gravitational force and much of physics, also pioneered the study of optics</a:t>
            </a:r>
          </a:p>
          <a:p>
            <a:r>
              <a:rPr lang="en-US" dirty="0" smtClean="0"/>
              <a:t>Subsequently, the quality of lenses greatly improved, allowing accurate magnification of skin lesions, and development of microscopes</a:t>
            </a:r>
          </a:p>
          <a:p>
            <a:r>
              <a:rPr lang="en-US" dirty="0" smtClean="0"/>
              <a:t>Dermatologists in the modern era have used both enhanced visual inspection and slides from skin biopsies to identify skin lesions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7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Dermoscopy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a liquid medium, non-polarized light penetrates below the stratum </a:t>
            </a:r>
            <a:r>
              <a:rPr lang="en-US" dirty="0" err="1" smtClean="0"/>
              <a:t>corneum</a:t>
            </a:r>
            <a:r>
              <a:rPr lang="en-US" dirty="0" smtClean="0"/>
              <a:t>, affording a view of underlying structures</a:t>
            </a:r>
          </a:p>
          <a:p>
            <a:r>
              <a:rPr lang="en-US" dirty="0" smtClean="0"/>
              <a:t>Polarized light penetrates even more deeply into the dermis through a liquid medium</a:t>
            </a:r>
          </a:p>
          <a:p>
            <a:r>
              <a:rPr lang="en-US" dirty="0" smtClean="0"/>
              <a:t>Also, polarized light can see through the stratum </a:t>
            </a:r>
            <a:r>
              <a:rPr lang="en-US" dirty="0" err="1" smtClean="0"/>
              <a:t>corneum</a:t>
            </a:r>
            <a:r>
              <a:rPr lang="en-US" dirty="0" smtClean="0"/>
              <a:t> even when not in direct contact with the skin</a:t>
            </a:r>
          </a:p>
          <a:p>
            <a:r>
              <a:rPr lang="en-US" dirty="0" smtClean="0"/>
              <a:t>Nearly all </a:t>
            </a:r>
            <a:r>
              <a:rPr lang="en-US" dirty="0" err="1" smtClean="0"/>
              <a:t>dermoscopes</a:t>
            </a:r>
            <a:r>
              <a:rPr lang="en-US" dirty="0" smtClean="0"/>
              <a:t> use polarized light; many use both polarized and non-polarized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9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Dermoscopy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Dermoscopy</a:t>
            </a:r>
            <a:r>
              <a:rPr lang="en-US" dirty="0" smtClean="0"/>
              <a:t> is most useful in distinguishing between likely benign lesions and those with more risk of malignancy</a:t>
            </a:r>
          </a:p>
          <a:p>
            <a:r>
              <a:rPr lang="en-US" dirty="0" smtClean="0"/>
              <a:t>Research suggests that after an initial learning </a:t>
            </a:r>
            <a:r>
              <a:rPr lang="en-US" dirty="0" smtClean="0"/>
              <a:t>period (about 2 years), </a:t>
            </a:r>
            <a:r>
              <a:rPr lang="en-US" dirty="0" smtClean="0"/>
              <a:t>providers who use </a:t>
            </a:r>
            <a:r>
              <a:rPr lang="en-US" dirty="0" err="1" smtClean="0"/>
              <a:t>dermoscopy</a:t>
            </a:r>
            <a:r>
              <a:rPr lang="en-US" dirty="0" smtClean="0"/>
              <a:t> improve both their detection rate of skin cancers, and the percentage yield of skin cancers (i.e., they biopsy more cancers and fewer benign lesions)</a:t>
            </a:r>
          </a:p>
          <a:p>
            <a:r>
              <a:rPr lang="en-US" dirty="0" smtClean="0"/>
              <a:t>Accordingly, </a:t>
            </a:r>
            <a:r>
              <a:rPr lang="en-US" dirty="0" err="1" smtClean="0"/>
              <a:t>dermoscopy</a:t>
            </a:r>
            <a:r>
              <a:rPr lang="en-US" dirty="0" smtClean="0"/>
              <a:t> is a useful addition to family medicine residency training</a:t>
            </a:r>
          </a:p>
          <a:p>
            <a:r>
              <a:rPr lang="en-US" dirty="0" err="1" smtClean="0"/>
              <a:t>Dermoscopes</a:t>
            </a:r>
            <a:r>
              <a:rPr lang="en-US" dirty="0" smtClean="0"/>
              <a:t> cost $100 to $</a:t>
            </a:r>
            <a:r>
              <a:rPr lang="en-US" dirty="0" smtClean="0"/>
              <a:t>1200 </a:t>
            </a:r>
            <a:r>
              <a:rPr lang="en-US" dirty="0" smtClean="0"/>
              <a:t>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Diagnostic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Biopsy remains the gold standard for identification of worrisome skin lesions</a:t>
            </a:r>
          </a:p>
          <a:p>
            <a:r>
              <a:rPr lang="en-US" dirty="0" smtClean="0"/>
              <a:t>Direct inspection and palpation remain useful; in fact, finding outlier lesions on inspection—the “ugly duckling sign”—is an excellent way to select lesions for </a:t>
            </a:r>
            <a:r>
              <a:rPr lang="en-US" dirty="0" err="1" smtClean="0"/>
              <a:t>dermoscopic</a:t>
            </a:r>
            <a:r>
              <a:rPr lang="en-US" dirty="0" smtClean="0"/>
              <a:t> assessment</a:t>
            </a:r>
          </a:p>
          <a:p>
            <a:r>
              <a:rPr lang="en-US" dirty="0" smtClean="0"/>
              <a:t>Dermatology consultants will have higher-tech diagnostic aids, such as microscopes which study living skin for cancerous </a:t>
            </a:r>
            <a:r>
              <a:rPr lang="en-US" dirty="0" smtClean="0"/>
              <a:t>“nests” </a:t>
            </a:r>
            <a:r>
              <a:rPr lang="en-US" dirty="0" smtClean="0"/>
              <a:t>of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9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Dermoscopy</a:t>
            </a:r>
            <a:r>
              <a:rPr lang="en-US" dirty="0" smtClean="0"/>
              <a:t> Teaching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American </a:t>
            </a:r>
            <a:r>
              <a:rPr lang="en-US" dirty="0" err="1" smtClean="0"/>
              <a:t>Dermoscopy</a:t>
            </a:r>
            <a:r>
              <a:rPr lang="en-US" dirty="0" smtClean="0"/>
              <a:t> Society teaches the </a:t>
            </a:r>
            <a:r>
              <a:rPr lang="en-US" b="1" dirty="0" smtClean="0"/>
              <a:t>2-Step Algorithm</a:t>
            </a:r>
            <a:r>
              <a:rPr lang="en-US" dirty="0" smtClean="0"/>
              <a:t>, by which the provider first determines if a lesion originates from melanocytes, i.e., is melanocytic, or does not.  </a:t>
            </a:r>
            <a:r>
              <a:rPr lang="en-US" dirty="0" smtClean="0"/>
              <a:t>(Melanocytic origin is distinct from presence of melanin.)  It </a:t>
            </a:r>
            <a:r>
              <a:rPr lang="en-US" dirty="0" smtClean="0"/>
              <a:t>then identifies specific cancers and other lesions.</a:t>
            </a:r>
          </a:p>
          <a:p>
            <a:r>
              <a:rPr lang="en-US" dirty="0" smtClean="0"/>
              <a:t>A group of Australian family physicians teaches </a:t>
            </a:r>
            <a:r>
              <a:rPr lang="en-US" b="1" dirty="0" smtClean="0"/>
              <a:t>Chaos and Clues</a:t>
            </a:r>
            <a:r>
              <a:rPr lang="en-US" dirty="0" smtClean="0"/>
              <a:t>.  By this method, lesions which are “1 pattern, 1 color” are always </a:t>
            </a:r>
            <a:r>
              <a:rPr lang="en-US" dirty="0" smtClean="0"/>
              <a:t>considered </a:t>
            </a:r>
            <a:r>
              <a:rPr lang="en-US" dirty="0" smtClean="0"/>
              <a:t>benign, and the pattern of more complex lesions is checked against a list of disorders—chaos or clues—suggesting malignancy.  (See the “</a:t>
            </a:r>
            <a:r>
              <a:rPr lang="en-US" dirty="0" err="1" smtClean="0"/>
              <a:t>Dermoscopy</a:t>
            </a:r>
            <a:r>
              <a:rPr lang="en-US" dirty="0" smtClean="0"/>
              <a:t> Made Simple” You Tube videos.)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95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1315</TotalTime>
  <Words>1151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Dermoscopy curriculum: Introduction</vt:lpstr>
      <vt:lpstr>Author Page</vt:lpstr>
      <vt:lpstr>Goals and Objectives</vt:lpstr>
      <vt:lpstr>Introduction: The Study of Skin</vt:lpstr>
      <vt:lpstr>Medical Advances</vt:lpstr>
      <vt:lpstr>Dermoscopy</vt:lpstr>
      <vt:lpstr>Uses of Dermoscopy</vt:lpstr>
      <vt:lpstr>Other Diagnostic Aids</vt:lpstr>
      <vt:lpstr>2 Dermoscopy Teaching Methods</vt:lpstr>
      <vt:lpstr>A Basic Dermoscopy System</vt:lpstr>
      <vt:lpstr>A Second Basic System</vt:lpstr>
      <vt:lpstr>The 2-Step Algorithm</vt:lpstr>
      <vt:lpstr>Chaos and Clues</vt:lpstr>
      <vt:lpstr>Dermoscopy in Family Medicine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Dermoscopy curriculum</dc:title>
  <dc:creator>Holt</dc:creator>
  <cp:lastModifiedBy>admin</cp:lastModifiedBy>
  <cp:revision>16</cp:revision>
  <dcterms:created xsi:type="dcterms:W3CDTF">2016-06-21T11:57:01Z</dcterms:created>
  <dcterms:modified xsi:type="dcterms:W3CDTF">2017-05-23T13:38:52Z</dcterms:modified>
</cp:coreProperties>
</file>