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2"/>
  </p:notesMasterIdLst>
  <p:sldIdLst>
    <p:sldId id="264" r:id="rId2"/>
    <p:sldId id="262" r:id="rId3"/>
    <p:sldId id="271" r:id="rId4"/>
    <p:sldId id="277" r:id="rId5"/>
    <p:sldId id="278" r:id="rId6"/>
    <p:sldId id="270" r:id="rId7"/>
    <p:sldId id="279" r:id="rId8"/>
    <p:sldId id="280" r:id="rId9"/>
    <p:sldId id="281" r:id="rId10"/>
    <p:sldId id="265" r:id="rId11"/>
    <p:sldId id="266" r:id="rId12"/>
    <p:sldId id="282" r:id="rId13"/>
    <p:sldId id="299" r:id="rId14"/>
    <p:sldId id="337" r:id="rId15"/>
    <p:sldId id="267" r:id="rId16"/>
    <p:sldId id="298" r:id="rId17"/>
    <p:sldId id="283" r:id="rId18"/>
    <p:sldId id="268" r:id="rId19"/>
    <p:sldId id="286" r:id="rId20"/>
    <p:sldId id="284" r:id="rId21"/>
    <p:sldId id="272" r:id="rId22"/>
    <p:sldId id="324" r:id="rId23"/>
    <p:sldId id="302" r:id="rId24"/>
    <p:sldId id="287" r:id="rId25"/>
    <p:sldId id="269" r:id="rId26"/>
    <p:sldId id="288" r:id="rId27"/>
    <p:sldId id="320" r:id="rId28"/>
    <p:sldId id="323" r:id="rId29"/>
    <p:sldId id="321" r:id="rId30"/>
    <p:sldId id="334" r:id="rId31"/>
    <p:sldId id="300" r:id="rId32"/>
    <p:sldId id="301" r:id="rId33"/>
    <p:sldId id="338" r:id="rId34"/>
    <p:sldId id="295" r:id="rId35"/>
    <p:sldId id="275" r:id="rId36"/>
    <p:sldId id="274" r:id="rId37"/>
    <p:sldId id="289" r:id="rId38"/>
    <p:sldId id="325" r:id="rId39"/>
    <p:sldId id="333" r:id="rId40"/>
    <p:sldId id="291" r:id="rId41"/>
    <p:sldId id="296" r:id="rId42"/>
    <p:sldId id="276" r:id="rId43"/>
    <p:sldId id="293" r:id="rId44"/>
    <p:sldId id="335" r:id="rId45"/>
    <p:sldId id="339" r:id="rId46"/>
    <p:sldId id="292" r:id="rId47"/>
    <p:sldId id="303" r:id="rId48"/>
    <p:sldId id="336" r:id="rId49"/>
    <p:sldId id="294" r:id="rId50"/>
    <p:sldId id="263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86"/>
    <p:restoredTop sz="94533"/>
  </p:normalViewPr>
  <p:slideViewPr>
    <p:cSldViewPr snapToGrid="0" snapToObjects="1">
      <p:cViewPr varScale="1">
        <p:scale>
          <a:sx n="91" d="100"/>
          <a:sy n="91" d="100"/>
        </p:scale>
        <p:origin x="180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24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Questions!$F$1</c:f>
              <c:strCache>
                <c:ptCount val="1"/>
                <c:pt idx="0">
                  <c:v>2015 Staff Strongly Agreed/Agreed</c:v>
                </c:pt>
              </c:strCache>
            </c:strRef>
          </c:tx>
          <c:spPr>
            <a:ln w="28575" cap="rnd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Questions!$E$2:$E$11</c:f>
              <c:strCache>
                <c:ptCount val="10"/>
                <c:pt idx="0">
                  <c:v>1. The managers are approachable to staff at all levels</c:v>
                </c:pt>
                <c:pt idx="1">
                  <c:v>2. The managers listen to and seriously consider input from staff</c:v>
                </c:pt>
                <c:pt idx="2">
                  <c:v>3. The managers communicate important information to the staff in a clear and timely manner</c:v>
                </c:pt>
                <c:pt idx="3">
                  <c:v>4. The managers value their staff</c:v>
                </c:pt>
                <c:pt idx="4">
                  <c:v>5. I have confidence in the decisions and direction of the managers</c:v>
                </c:pt>
                <c:pt idx="5">
                  <c:v>6. Open Door promotes an honest work environment</c:v>
                </c:pt>
                <c:pt idx="6">
                  <c:v>7. Open Door values staff diversity</c:v>
                </c:pt>
                <c:pt idx="7">
                  <c:v>8. Diversity of opinion is respected at Open Door</c:v>
                </c:pt>
                <c:pt idx="8">
                  <c:v>9. The culture at Open Door is one which encourages feedback from staff at all levels</c:v>
                </c:pt>
                <c:pt idx="9">
                  <c:v>10. There is a strong feeling of teamwork and collaboration at Open Door</c:v>
                </c:pt>
              </c:strCache>
            </c:strRef>
          </c:cat>
          <c:val>
            <c:numRef>
              <c:f>Questions!$F$2:$F$11</c:f>
              <c:numCache>
                <c:formatCode>0%</c:formatCode>
                <c:ptCount val="10"/>
                <c:pt idx="0">
                  <c:v>0.4</c:v>
                </c:pt>
                <c:pt idx="1">
                  <c:v>0.2</c:v>
                </c:pt>
                <c:pt idx="2">
                  <c:v>0.54</c:v>
                </c:pt>
                <c:pt idx="3">
                  <c:v>0.27</c:v>
                </c:pt>
                <c:pt idx="4">
                  <c:v>0</c:v>
                </c:pt>
                <c:pt idx="5">
                  <c:v>0.6</c:v>
                </c:pt>
                <c:pt idx="6">
                  <c:v>0.73</c:v>
                </c:pt>
                <c:pt idx="7">
                  <c:v>0.46</c:v>
                </c:pt>
                <c:pt idx="8">
                  <c:v>0.4</c:v>
                </c:pt>
                <c:pt idx="9">
                  <c:v>0.67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77C-6C4E-893F-038B9283F46B}"/>
            </c:ext>
          </c:extLst>
        </c:ser>
        <c:ser>
          <c:idx val="1"/>
          <c:order val="1"/>
          <c:tx>
            <c:strRef>
              <c:f>Questions!$G$1</c:f>
              <c:strCache>
                <c:ptCount val="1"/>
                <c:pt idx="0">
                  <c:v>2017 Staff Strongly Agreed/ Agreed</c:v>
                </c:pt>
              </c:strCache>
            </c:strRef>
          </c:tx>
          <c:spPr>
            <a:ln w="28575" cap="rnd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Questions!$E$2:$E$11</c:f>
              <c:strCache>
                <c:ptCount val="10"/>
                <c:pt idx="0">
                  <c:v>1. The managers are approachable to staff at all levels</c:v>
                </c:pt>
                <c:pt idx="1">
                  <c:v>2. The managers listen to and seriously consider input from staff</c:v>
                </c:pt>
                <c:pt idx="2">
                  <c:v>3. The managers communicate important information to the staff in a clear and timely manner</c:v>
                </c:pt>
                <c:pt idx="3">
                  <c:v>4. The managers value their staff</c:v>
                </c:pt>
                <c:pt idx="4">
                  <c:v>5. I have confidence in the decisions and direction of the managers</c:v>
                </c:pt>
                <c:pt idx="5">
                  <c:v>6. Open Door promotes an honest work environment</c:v>
                </c:pt>
                <c:pt idx="6">
                  <c:v>7. Open Door values staff diversity</c:v>
                </c:pt>
                <c:pt idx="7">
                  <c:v>8. Diversity of opinion is respected at Open Door</c:v>
                </c:pt>
                <c:pt idx="8">
                  <c:v>9. The culture at Open Door is one which encourages feedback from staff at all levels</c:v>
                </c:pt>
                <c:pt idx="9">
                  <c:v>10. There is a strong feeling of teamwork and collaboration at Open Door</c:v>
                </c:pt>
              </c:strCache>
            </c:strRef>
          </c:cat>
          <c:val>
            <c:numRef>
              <c:f>Questions!$G$2:$G$11</c:f>
              <c:numCache>
                <c:formatCode>0%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0.85</c:v>
                </c:pt>
                <c:pt idx="4">
                  <c:v>1</c:v>
                </c:pt>
                <c:pt idx="5">
                  <c:v>0.96</c:v>
                </c:pt>
                <c:pt idx="6">
                  <c:v>1</c:v>
                </c:pt>
                <c:pt idx="7">
                  <c:v>0.96</c:v>
                </c:pt>
                <c:pt idx="8">
                  <c:v>0.91</c:v>
                </c:pt>
                <c:pt idx="9">
                  <c:v>0.91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77C-6C4E-893F-038B9283F4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47389440"/>
        <c:axId val="1947391216"/>
      </c:lineChart>
      <c:catAx>
        <c:axId val="1947389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7391216"/>
        <c:crosses val="autoZero"/>
        <c:auto val="1"/>
        <c:lblAlgn val="ctr"/>
        <c:lblOffset val="100"/>
        <c:noMultiLvlLbl val="0"/>
      </c:catAx>
      <c:valAx>
        <c:axId val="1947391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738944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0.84555</cdr:x>
      <cdr:y>0.13228</cdr:y>
    </cdr:from>
    <cdr:to>
      <cdr:x>0.96149</cdr:x>
      <cdr:y>0.37349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668621" y="50146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2017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1F75D-CABE-B146-BF3D-7D76C2FE1B4A}" type="datetimeFigureOut">
              <a:rPr lang="en-US" smtClean="0"/>
              <a:t>12/8/18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FFFA4E-83B7-7B45-96BA-B6795EDB4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89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FFFA4E-83B7-7B45-96BA-B6795EDB4F1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3130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FFFA4E-83B7-7B45-96BA-B6795EDB4F1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6469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FFFA4E-83B7-7B45-96BA-B6795EDB4F1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862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FFFA4E-83B7-7B45-96BA-B6795EDB4F1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680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FFFA4E-83B7-7B45-96BA-B6795EDB4F1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807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FFFA4E-83B7-7B45-96BA-B6795EDB4F1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4180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FFFA4E-83B7-7B45-96BA-B6795EDB4F1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0224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FFFA4E-83B7-7B45-96BA-B6795EDB4F1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6890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FFFA4E-83B7-7B45-96BA-B6795EDB4F1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9156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FFFA4E-83B7-7B45-96BA-B6795EDB4F1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344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FFFA4E-83B7-7B45-96BA-B6795EDB4F1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48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FFFA4E-83B7-7B45-96BA-B6795EDB4F1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1612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FFFA4E-83B7-7B45-96BA-B6795EDB4F1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7595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FFFA4E-83B7-7B45-96BA-B6795EDB4F1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0151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FFFA4E-83B7-7B45-96BA-B6795EDB4F1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2240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FFFA4E-83B7-7B45-96BA-B6795EDB4F1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7507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FFFA4E-83B7-7B45-96BA-B6795EDB4F1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7766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FFFA4E-83B7-7B45-96BA-B6795EDB4F1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0553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FFFA4E-83B7-7B45-96BA-B6795EDB4F1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8062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FFFA4E-83B7-7B45-96BA-B6795EDB4F1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945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FFFA4E-83B7-7B45-96BA-B6795EDB4F1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3677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FFFA4E-83B7-7B45-96BA-B6795EDB4F1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869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FFFA4E-83B7-7B45-96BA-B6795EDB4F1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9855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FFFA4E-83B7-7B45-96BA-B6795EDB4F1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879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FFFA4E-83B7-7B45-96BA-B6795EDB4F1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5330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FFFA4E-83B7-7B45-96BA-B6795EDB4F1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0241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FFFA4E-83B7-7B45-96BA-B6795EDB4F1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929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FFFA4E-83B7-7B45-96BA-B6795EDB4F1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5084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FFFA4E-83B7-7B45-96BA-B6795EDB4F1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21350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playlist?list</a:t>
            </a:r>
            <a:r>
              <a:rPr lang="en-US" dirty="0"/>
              <a:t>=PLEm5XCucTtZOFjt7FZP6moxb4mvVRMmCq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FFFA4E-83B7-7B45-96BA-B6795EDB4F1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3514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FFFA4E-83B7-7B45-96BA-B6795EDB4F1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29634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playlist?list</a:t>
            </a:r>
            <a:r>
              <a:rPr lang="en-US" dirty="0"/>
              <a:t>=PLEm5XCucTtZOFjt7FZP6moxb4mvVRMmCq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FFFA4E-83B7-7B45-96BA-B6795EDB4F1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92250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FFFA4E-83B7-7B45-96BA-B6795EDB4F1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077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is your role?</a:t>
            </a:r>
          </a:p>
          <a:p>
            <a:r>
              <a:rPr lang="en-US"/>
              <a:t>https://www.polleverywhere.com/multiple_choice_polls/x3lIjFWC3gN6ttp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FFFA4E-83B7-7B45-96BA-B6795EDB4F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72466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FFFA4E-83B7-7B45-96BA-B6795EDB4F1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6306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FFFA4E-83B7-7B45-96BA-B6795EDB4F1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56513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FFFA4E-83B7-7B45-96BA-B6795EDB4F1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0605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FFFA4E-83B7-7B45-96BA-B6795EDB4F1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5272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FFFA4E-83B7-7B45-96BA-B6795EDB4F1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4991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FFFA4E-83B7-7B45-96BA-B6795EDB4F14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06952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FFFA4E-83B7-7B45-96BA-B6795EDB4F14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58433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FFFA4E-83B7-7B45-96BA-B6795EDB4F14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95596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FFFA4E-83B7-7B45-96BA-B6795EDB4F14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43455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FFFA4E-83B7-7B45-96BA-B6795EDB4F14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726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If at residency site, what is your scheduling method?</a:t>
            </a:r>
          </a:p>
          <a:p>
            <a:r>
              <a:rPr lang="en-US"/>
              <a:t>https://www.polleverywhere.com/multiple_choice_polls/djKQvFQZi6QHRlT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FFFA4E-83B7-7B45-96BA-B6795EDB4F1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2711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FFFA4E-83B7-7B45-96BA-B6795EDB4F14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307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FFFA4E-83B7-7B45-96BA-B6795EDB4F1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547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FFFA4E-83B7-7B45-96BA-B6795EDB4F1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626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FFFA4E-83B7-7B45-96BA-B6795EDB4F1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7886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FFFA4E-83B7-7B45-96BA-B6795EDB4F1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8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06099" y="2106259"/>
            <a:ext cx="6853412" cy="1470025"/>
          </a:xfrm>
        </p:spPr>
        <p:txBody>
          <a:bodyPr>
            <a:normAutofit/>
          </a:bodyPr>
          <a:lstStyle>
            <a:lvl1pPr algn="ctr">
              <a:defRPr sz="3800" b="1" i="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Click to edit Master title style 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92316" y="4063709"/>
            <a:ext cx="6079746" cy="1752600"/>
          </a:xfr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b="0" i="1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br>
              <a:rPr lang="en-US" dirty="0"/>
            </a:br>
            <a:r>
              <a:rPr lang="en-US" dirty="0"/>
              <a:t>Click to edit Master subtitle style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556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94404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2269609"/>
            <a:ext cx="8229600" cy="39468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7955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75C891-74EF-9B49-B2F3-A64D84C64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7B034-C52F-AE45-8160-F2CB1E3B0611}" type="datetimeFigureOut">
              <a:rPr lang="en-US" altLang="en-US"/>
              <a:pPr>
                <a:defRPr/>
              </a:pPr>
              <a:t>12/8/18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4CF23B-168C-ED42-831B-B3D02638D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770839-B899-EA4E-91BE-B8DDAD742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47C69-BF16-B940-8448-8580117F9D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2783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40601"/>
            <a:ext cx="8229600" cy="1187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66165"/>
            <a:ext cx="8229600" cy="3956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8395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i="0" kern="1200">
          <a:solidFill>
            <a:schemeClr val="tx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eUVFfv5aiU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A0u4B1lvi1E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7nthfnIpFY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o7Jk1xj1PE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Zgu_ZtEKao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Integration of Consistent Clinic Days into Team-Based Care at an FQHC: A Hybrid Model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400" dirty="0"/>
              <a:t>London Muse, MD</a:t>
            </a:r>
          </a:p>
          <a:p>
            <a:r>
              <a:rPr lang="en-US" sz="3400" dirty="0" err="1"/>
              <a:t>Lidymar</a:t>
            </a:r>
            <a:r>
              <a:rPr lang="en-US" sz="3400" dirty="0"/>
              <a:t> Ruiz, MBA</a:t>
            </a:r>
          </a:p>
          <a:p>
            <a:endParaRPr lang="en-US" dirty="0"/>
          </a:p>
          <a:p>
            <a:r>
              <a:rPr lang="en-US" dirty="0"/>
              <a:t>Sleepy Hollow Open Door FMC</a:t>
            </a:r>
          </a:p>
          <a:p>
            <a:r>
              <a:rPr lang="en-US" dirty="0"/>
              <a:t>Phelps Family Medicine Residency Program</a:t>
            </a:r>
          </a:p>
        </p:txBody>
      </p:sp>
    </p:spTree>
    <p:extLst>
      <p:ext uri="{BB962C8B-B14F-4D97-AF65-F5344CB8AC3E}">
        <p14:creationId xmlns:p14="http://schemas.microsoft.com/office/powerpoint/2010/main" val="1569925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 experience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My experience as resident in new program</a:t>
            </a:r>
          </a:p>
          <a:p>
            <a:pPr lvl="1"/>
            <a:r>
              <a:rPr lang="en-US" dirty="0"/>
              <a:t>Difficulty predicting schedule</a:t>
            </a:r>
          </a:p>
          <a:p>
            <a:pPr lvl="1"/>
            <a:r>
              <a:rPr lang="en-US" dirty="0"/>
              <a:t>Working multiple Saturdays as PGY3</a:t>
            </a:r>
          </a:p>
          <a:p>
            <a:pPr lvl="1"/>
            <a:r>
              <a:rPr lang="en-US" dirty="0"/>
              <a:t>Difficulty making necessary changes</a:t>
            </a:r>
          </a:p>
          <a:p>
            <a:pPr lvl="1"/>
            <a:r>
              <a:rPr lang="en-US" dirty="0"/>
              <a:t>Lacking in patient continuity</a:t>
            </a:r>
          </a:p>
          <a:p>
            <a:pPr lvl="1"/>
            <a:r>
              <a:rPr lang="en-US" dirty="0"/>
              <a:t>Meeting minimum required patient care productivity targets for graduation</a:t>
            </a:r>
          </a:p>
        </p:txBody>
      </p:sp>
    </p:spTree>
    <p:extLst>
      <p:ext uri="{BB962C8B-B14F-4D97-AF65-F5344CB8AC3E}">
        <p14:creationId xmlns:p14="http://schemas.microsoft.com/office/powerpoint/2010/main" val="2814052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 experience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My experience as site manager with previous medical director</a:t>
            </a:r>
          </a:p>
          <a:p>
            <a:pPr lvl="1"/>
            <a:r>
              <a:rPr lang="en-US" dirty="0"/>
              <a:t>Opening/Closing templates</a:t>
            </a:r>
          </a:p>
          <a:p>
            <a:pPr lvl="1"/>
            <a:r>
              <a:rPr lang="en-US" dirty="0"/>
              <a:t>Patient concerns</a:t>
            </a:r>
          </a:p>
          <a:p>
            <a:pPr lvl="1"/>
            <a:r>
              <a:rPr lang="en-US" dirty="0"/>
              <a:t>High turnover of staff</a:t>
            </a:r>
          </a:p>
          <a:p>
            <a:pPr lvl="1"/>
            <a:r>
              <a:rPr lang="en-US" dirty="0"/>
              <a:t>Team continuity representation</a:t>
            </a:r>
          </a:p>
          <a:p>
            <a:pPr lvl="1"/>
            <a:r>
              <a:rPr lang="en-US" dirty="0"/>
              <a:t>Daily staff scheduling difficulty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57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E68F45-3450-E947-ABCD-3433BA50D7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9492" r="17435"/>
          <a:stretch/>
        </p:blipFill>
        <p:spPr>
          <a:xfrm rot="5400000">
            <a:off x="2096454" y="684008"/>
            <a:ext cx="5364732" cy="5506145"/>
          </a:xfrm>
        </p:spPr>
      </p:pic>
    </p:spTree>
    <p:extLst>
      <p:ext uri="{BB962C8B-B14F-4D97-AF65-F5344CB8AC3E}">
        <p14:creationId xmlns:p14="http://schemas.microsoft.com/office/powerpoint/2010/main" val="3280874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336B5-8137-354C-A25F-D7E53773A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Half day clinic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EA8E2-A80A-4546-B88D-260FBED98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Literature</a:t>
            </a:r>
            <a:r>
              <a:rPr lang="en-US" u="sng" baseline="30000" dirty="0">
                <a:solidFill>
                  <a:schemeClr val="tx2"/>
                </a:solidFill>
              </a:rPr>
              <a:t>3</a:t>
            </a:r>
            <a:r>
              <a:rPr lang="en-US" dirty="0"/>
              <a:t> notes</a:t>
            </a:r>
          </a:p>
          <a:p>
            <a:pPr lvl="1"/>
            <a:r>
              <a:rPr lang="en-US" dirty="0"/>
              <a:t>Fragmentation in both hospital and clinic setting for residency training</a:t>
            </a:r>
          </a:p>
          <a:p>
            <a:pPr lvl="1"/>
            <a:r>
              <a:rPr lang="en-US" dirty="0"/>
              <a:t>Message sent that clinic is secondary to inpatient care</a:t>
            </a:r>
          </a:p>
          <a:p>
            <a:pPr lvl="1"/>
            <a:r>
              <a:rPr lang="en-US" dirty="0"/>
              <a:t>Too many variances from month to month</a:t>
            </a:r>
          </a:p>
          <a:p>
            <a:pPr lvl="1"/>
            <a:r>
              <a:rPr lang="en-US" dirty="0"/>
              <a:t>Continuity with site rather than defined patient panel (individual/teams)</a:t>
            </a:r>
          </a:p>
          <a:p>
            <a:pPr lvl="1"/>
            <a:r>
              <a:rPr lang="en-US" dirty="0"/>
              <a:t>Residency education for ambulatory care suffers</a:t>
            </a:r>
          </a:p>
          <a:p>
            <a:pPr lvl="1"/>
            <a:r>
              <a:rPr lang="en-US" dirty="0"/>
              <a:t>Difficult for support staff to continuously accommodate new residents with limited familiarity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0DDC1E-D75E-844C-B9C0-95C7A27C419E}"/>
              </a:ext>
            </a:extLst>
          </p:cNvPr>
          <p:cNvSpPr txBox="1"/>
          <p:nvPr/>
        </p:nvSpPr>
        <p:spPr>
          <a:xfrm>
            <a:off x="3650566" y="6216488"/>
            <a:ext cx="54934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3. Greater New York Hospital Association.  Redesigning the Teaching Clinic: A Toolkit for Improving Care Coordination and Resident Learning. October 2012.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255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7919B-5921-754F-BB51-D335FDB45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Audience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6DBB4-AB99-3C45-9B7B-6394A8ED3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 experiences from your site that you would like to share regarding half day clinic method scheduling?</a:t>
            </a:r>
          </a:p>
        </p:txBody>
      </p:sp>
    </p:spTree>
    <p:extLst>
      <p:ext uri="{BB962C8B-B14F-4D97-AF65-F5344CB8AC3E}">
        <p14:creationId xmlns:p14="http://schemas.microsoft.com/office/powerpoint/2010/main" val="2993565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for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Joining forces as new leadership team</a:t>
            </a:r>
          </a:p>
          <a:p>
            <a:pPr lvl="1"/>
            <a:r>
              <a:rPr lang="en-US" dirty="0"/>
              <a:t>New medical director with residency experience in previous scheduling</a:t>
            </a:r>
          </a:p>
          <a:p>
            <a:pPr lvl="1"/>
            <a:r>
              <a:rPr lang="en-US" dirty="0"/>
              <a:t>Site manager with ~1 year using this method</a:t>
            </a:r>
          </a:p>
          <a:p>
            <a:r>
              <a:rPr lang="en-US" dirty="0"/>
              <a:t>“Clinic first” model was recommended from FMC organization</a:t>
            </a:r>
          </a:p>
          <a:p>
            <a:r>
              <a:rPr lang="en-US" dirty="0"/>
              <a:t>However, the most significant barrier remained, as the Residency depended on regular schedules for volunteer attendings and covering inpatient team</a:t>
            </a:r>
          </a:p>
          <a:p>
            <a:r>
              <a:rPr lang="en-US" dirty="0"/>
              <a:t>Hybrid model idea was formed</a:t>
            </a:r>
          </a:p>
        </p:txBody>
      </p:sp>
    </p:spTree>
    <p:extLst>
      <p:ext uri="{BB962C8B-B14F-4D97-AF65-F5344CB8AC3E}">
        <p14:creationId xmlns:p14="http://schemas.microsoft.com/office/powerpoint/2010/main" val="3580196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32197-9E02-C54C-887B-286F38B1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Recommendations</a:t>
            </a:r>
            <a:r>
              <a:rPr lang="en-US" u="sng" baseline="30000" dirty="0">
                <a:solidFill>
                  <a:schemeClr val="tx2"/>
                </a:solidFill>
              </a:rPr>
              <a:t>2</a:t>
            </a:r>
            <a:r>
              <a:rPr lang="en-US" dirty="0"/>
              <a:t> for scheduling in high functioning primary care clinics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1A99F-975D-2D45-AE26-92B95C272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82152"/>
            <a:ext cx="8229600" cy="394687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Schedules are made far in advance so that clinics can plan their work. </a:t>
            </a:r>
          </a:p>
          <a:p>
            <a:r>
              <a:rPr lang="en-US" dirty="0"/>
              <a:t>Inpatient services do not control resident schedules; schedules are worked out collaboratively between clinic and hospital, with the clinic’s needs taken seriously. </a:t>
            </a:r>
          </a:p>
          <a:p>
            <a:r>
              <a:rPr lang="en-US" dirty="0"/>
              <a:t>Resident presence in the clinic is predictable so that teams can function smoothly. </a:t>
            </a:r>
          </a:p>
          <a:p>
            <a:r>
              <a:rPr lang="en-US" dirty="0"/>
              <a:t>The tension experienced by residents between inpatient and outpatient duties is reduced or eliminated. 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E4ABBA-1FE0-5B49-9A1B-BEBDB3A59747}"/>
              </a:ext>
            </a:extLst>
          </p:cNvPr>
          <p:cNvSpPr txBox="1"/>
          <p:nvPr/>
        </p:nvSpPr>
        <p:spPr>
          <a:xfrm>
            <a:off x="3291841" y="5913532"/>
            <a:ext cx="58099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2. </a:t>
            </a:r>
            <a:r>
              <a:rPr lang="en-US" sz="1200" dirty="0" err="1">
                <a:solidFill>
                  <a:schemeClr val="tx2"/>
                </a:solidFill>
              </a:rPr>
              <a:t>Bodenheimer</a:t>
            </a:r>
            <a:r>
              <a:rPr lang="en-US" sz="1200" dirty="0">
                <a:solidFill>
                  <a:schemeClr val="tx2"/>
                </a:solidFill>
              </a:rPr>
              <a:t> T, Gupta R, Dube K, Kong M, </a:t>
            </a:r>
            <a:r>
              <a:rPr lang="en-US" sz="1200" dirty="0" err="1">
                <a:solidFill>
                  <a:schemeClr val="tx2"/>
                </a:solidFill>
              </a:rPr>
              <a:t>Olayiwola</a:t>
            </a:r>
            <a:r>
              <a:rPr lang="en-US" sz="1200" dirty="0">
                <a:solidFill>
                  <a:schemeClr val="tx2"/>
                </a:solidFill>
              </a:rPr>
              <a:t> JN, Barnes K, </a:t>
            </a:r>
            <a:r>
              <a:rPr lang="en-US" sz="1200" dirty="0" err="1">
                <a:solidFill>
                  <a:schemeClr val="tx2"/>
                </a:solidFill>
              </a:rPr>
              <a:t>Syer</a:t>
            </a:r>
            <a:r>
              <a:rPr lang="en-US" sz="1200" dirty="0">
                <a:solidFill>
                  <a:schemeClr val="tx2"/>
                </a:solidFill>
              </a:rPr>
              <a:t> S, Willard-Grace R, Shipman S.  High-Functioning Primary Care Residency Clinics: Building Blocks for Providing Excellent Care and Training. Association of American Medical Colleges, Washington D.C.  2016.</a:t>
            </a:r>
          </a:p>
        </p:txBody>
      </p:sp>
    </p:spTree>
    <p:extLst>
      <p:ext uri="{BB962C8B-B14F-4D97-AF65-F5344CB8AC3E}">
        <p14:creationId xmlns:p14="http://schemas.microsoft.com/office/powerpoint/2010/main" val="2889463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DDB41-3A72-DA47-B045-5C7A09308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Hybrid model with </a:t>
            </a:r>
            <a:br>
              <a:rPr lang="en-US" dirty="0"/>
            </a:br>
            <a:r>
              <a:rPr lang="en-US" dirty="0"/>
              <a:t>Consistent Clinic Days for PGY-3 residents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0D1E5-30FE-1A4B-9174-6646A66DB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Recognized that PGY-1&amp;2 residents were more commonly in hospital-based rotations (inpatient medicine, ICU, neo, OB), while PGY-3 residents were more commonly on outpatient/more flexible rotations</a:t>
            </a:r>
          </a:p>
          <a:p>
            <a:r>
              <a:rPr lang="en-US" dirty="0"/>
              <a:t>PGY-3 residents had largest amount of FMC time and thus more continuity opportunity</a:t>
            </a:r>
          </a:p>
          <a:p>
            <a:r>
              <a:rPr lang="en-US" dirty="0"/>
              <a:t>PGY-3 residents also staffed Saturday clinic</a:t>
            </a:r>
          </a:p>
        </p:txBody>
      </p:sp>
    </p:spTree>
    <p:extLst>
      <p:ext uri="{BB962C8B-B14F-4D97-AF65-F5344CB8AC3E}">
        <p14:creationId xmlns:p14="http://schemas.microsoft.com/office/powerpoint/2010/main" val="867844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Hybrid model with </a:t>
            </a:r>
            <a:br>
              <a:rPr lang="en-US" dirty="0"/>
            </a:br>
            <a:r>
              <a:rPr lang="en-US" dirty="0"/>
              <a:t>Consistent Clinic Days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Initial design thoughts</a:t>
            </a:r>
          </a:p>
          <a:p>
            <a:pPr lvl="1"/>
            <a:r>
              <a:rPr lang="en-US" dirty="0"/>
              <a:t>Gain buy-in from both parties</a:t>
            </a:r>
          </a:p>
          <a:p>
            <a:pPr lvl="1"/>
            <a:r>
              <a:rPr lang="en-US" dirty="0"/>
              <a:t>Ensure staffing/precepting needs were able to be met</a:t>
            </a:r>
          </a:p>
          <a:p>
            <a:pPr lvl="1"/>
            <a:r>
              <a:rPr lang="en-US" dirty="0"/>
              <a:t>Ensure enough variety in preceptor-resident teaching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Optimal pairing of residents/staff (team/personality-based)</a:t>
            </a:r>
          </a:p>
          <a:p>
            <a:pPr lvl="1"/>
            <a:r>
              <a:rPr lang="en-US" dirty="0"/>
              <a:t>Regularly provide access for all 3 teams</a:t>
            </a:r>
          </a:p>
          <a:p>
            <a:pPr lvl="1"/>
            <a:r>
              <a:rPr lang="en-US" dirty="0"/>
              <a:t>Allow team cross-coverage amongst residents</a:t>
            </a:r>
          </a:p>
        </p:txBody>
      </p:sp>
    </p:spTree>
    <p:extLst>
      <p:ext uri="{BB962C8B-B14F-4D97-AF65-F5344CB8AC3E}">
        <p14:creationId xmlns:p14="http://schemas.microsoft.com/office/powerpoint/2010/main" val="801466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4BB36-6E3B-A04D-A004-362335274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Hybrid model with </a:t>
            </a:r>
            <a:br>
              <a:rPr lang="en-US" dirty="0"/>
            </a:br>
            <a:r>
              <a:rPr lang="en-US" dirty="0"/>
              <a:t>Consistent Clinic Days for PGY-3 residents</a:t>
            </a:r>
            <a:endParaRPr lang="en-US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3B631-D11A-E949-AF8F-A473DA981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6 PGY-3 residents, 2 on each team, split to have CCD on either Mon or Wed PM/EVE sessions</a:t>
            </a:r>
          </a:p>
          <a:p>
            <a:r>
              <a:rPr lang="en-US" dirty="0"/>
              <a:t>Every 4 week block, alternate between Tues AM and Sat AM clinic</a:t>
            </a:r>
          </a:p>
          <a:p>
            <a:pPr lvl="1"/>
            <a:r>
              <a:rPr lang="en-US" dirty="0"/>
              <a:t>Only exception is 2 weeks of inpatient medicine – only come to CCD session</a:t>
            </a:r>
          </a:p>
          <a:p>
            <a:pPr lvl="1"/>
            <a:r>
              <a:rPr lang="en-US" dirty="0"/>
              <a:t>Add this extra session during 2 weeks FMC outpatient medicine rotation</a:t>
            </a:r>
          </a:p>
        </p:txBody>
      </p:sp>
    </p:spTree>
    <p:extLst>
      <p:ext uri="{BB962C8B-B14F-4D97-AF65-F5344CB8AC3E}">
        <p14:creationId xmlns:p14="http://schemas.microsoft.com/office/powerpoint/2010/main" val="1814496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N/A</a:t>
            </a:r>
          </a:p>
        </p:txBody>
      </p:sp>
    </p:spTree>
    <p:extLst>
      <p:ext uri="{BB962C8B-B14F-4D97-AF65-F5344CB8AC3E}">
        <p14:creationId xmlns:p14="http://schemas.microsoft.com/office/powerpoint/2010/main" val="4283740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296F3-27B0-634C-8134-06F9D15AF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72BDF147-BF68-0845-8F7A-6804E66002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41673"/>
          <a:stretch/>
        </p:blipFill>
        <p:spPr>
          <a:xfrm>
            <a:off x="-125494" y="1871005"/>
            <a:ext cx="9394988" cy="4234376"/>
          </a:xfrm>
        </p:spPr>
      </p:pic>
    </p:spTree>
    <p:extLst>
      <p:ext uri="{BB962C8B-B14F-4D97-AF65-F5344CB8AC3E}">
        <p14:creationId xmlns:p14="http://schemas.microsoft.com/office/powerpoint/2010/main" val="1424730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Hybrid model with </a:t>
            </a:r>
            <a:br>
              <a:rPr lang="en-US" dirty="0"/>
            </a:br>
            <a:r>
              <a:rPr lang="en-US" dirty="0"/>
              <a:t>Consistent Clinic Days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Clinic pros</a:t>
            </a:r>
          </a:p>
          <a:p>
            <a:pPr lvl="1"/>
            <a:r>
              <a:rPr lang="en-US" dirty="0"/>
              <a:t>Plans for physician from each team on heavy/longest patient care days</a:t>
            </a:r>
          </a:p>
          <a:p>
            <a:pPr lvl="1"/>
            <a:r>
              <a:rPr lang="en-US" dirty="0"/>
              <a:t>Stays the same all year</a:t>
            </a:r>
          </a:p>
          <a:p>
            <a:pPr lvl="1"/>
            <a:r>
              <a:rPr lang="en-US" dirty="0"/>
              <a:t>Allows pairing of staff with PGY-3 – similar to attendings – improved staff retention</a:t>
            </a:r>
          </a:p>
          <a:p>
            <a:pPr lvl="1"/>
            <a:r>
              <a:rPr lang="en-US" dirty="0"/>
              <a:t>Residents become more familiar with preceptor style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491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9AC44-3730-6A45-AE71-60C68099E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Staff satisfaction/retention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7E51C-048C-1045-AC82-521BED50F0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 Dec 2015, staff satisfaction survey results: “needing improvement”</a:t>
            </a:r>
          </a:p>
          <a:p>
            <a:r>
              <a:rPr lang="en-US" dirty="0"/>
              <a:t>Results were delayed (July 2016)</a:t>
            </a:r>
          </a:p>
          <a:p>
            <a:pPr lvl="1"/>
            <a:r>
              <a:rPr lang="en-US" dirty="0"/>
              <a:t>Heavy turnover continued</a:t>
            </a:r>
          </a:p>
          <a:p>
            <a:pPr lvl="1"/>
            <a:r>
              <a:rPr lang="en-US" dirty="0"/>
              <a:t>Brainstormed with clinic leadership</a:t>
            </a:r>
          </a:p>
          <a:p>
            <a:r>
              <a:rPr lang="en-US" dirty="0"/>
              <a:t>Needs reviewed with new onboarding medical director and changes implemented</a:t>
            </a:r>
          </a:p>
          <a:p>
            <a:pPr lvl="1"/>
            <a:r>
              <a:rPr lang="en-US" dirty="0"/>
              <a:t>Reviewed with clinic team – scheduling played major factor in dissatisfaction at work</a:t>
            </a:r>
          </a:p>
        </p:txBody>
      </p:sp>
    </p:spTree>
    <p:extLst>
      <p:ext uri="{BB962C8B-B14F-4D97-AF65-F5344CB8AC3E}">
        <p14:creationId xmlns:p14="http://schemas.microsoft.com/office/powerpoint/2010/main" val="16883684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650F8-5E3E-3E40-B2C5-9B1F45887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2712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Staff site survey 2015 vs 2017</a:t>
            </a:r>
            <a:br>
              <a:rPr lang="en-US" sz="1800" dirty="0"/>
            </a:br>
            <a:br>
              <a:rPr lang="en-US" dirty="0"/>
            </a:br>
            <a:r>
              <a:rPr lang="en-US" sz="2000" dirty="0"/>
              <a:t>(Agreed or Strongly Agreed) 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99A5533-91DF-D641-88FE-8DF9F8B24C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5216353"/>
              </p:ext>
            </p:extLst>
          </p:nvPr>
        </p:nvGraphicFramePr>
        <p:xfrm>
          <a:off x="457200" y="2270125"/>
          <a:ext cx="8229600" cy="3946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860657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Hybrid model with </a:t>
            </a:r>
            <a:br>
              <a:rPr lang="en-US" dirty="0"/>
            </a:br>
            <a:r>
              <a:rPr lang="en-US" dirty="0"/>
              <a:t>Consistent Clinic Days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Clinic pros</a:t>
            </a:r>
          </a:p>
          <a:p>
            <a:pPr lvl="1"/>
            <a:r>
              <a:rPr lang="en-US" dirty="0"/>
              <a:t>Saturday schedule with more reliable patient access</a:t>
            </a:r>
          </a:p>
          <a:p>
            <a:pPr lvl="1"/>
            <a:r>
              <a:rPr lang="en-US" dirty="0"/>
              <a:t>Ease of follow up appointment scheduling for staff and patients – improved continuity</a:t>
            </a:r>
          </a:p>
          <a:p>
            <a:pPr lvl="1"/>
            <a:r>
              <a:rPr lang="en-US" dirty="0"/>
              <a:t>Staff engagement re: productivity, QI, and procedure goals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2773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Hybrid model with </a:t>
            </a:r>
            <a:br>
              <a:rPr lang="en-US" dirty="0"/>
            </a:br>
            <a:r>
              <a:rPr lang="en-US" dirty="0"/>
              <a:t>Consistent Clinic Days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Residency pros</a:t>
            </a:r>
          </a:p>
          <a:p>
            <a:pPr lvl="1"/>
            <a:r>
              <a:rPr lang="en-US" dirty="0"/>
              <a:t>Varied preceptor experience by alternating Tues/Sat</a:t>
            </a:r>
          </a:p>
          <a:p>
            <a:pPr lvl="1"/>
            <a:r>
              <a:rPr lang="en-US" dirty="0"/>
              <a:t>Limited time missed on rotations (PM/EVE)</a:t>
            </a:r>
          </a:p>
          <a:p>
            <a:pPr lvl="1"/>
            <a:r>
              <a:rPr lang="en-US" dirty="0"/>
              <a:t>Predictable schedule/pre-visit planning</a:t>
            </a:r>
          </a:p>
          <a:p>
            <a:pPr lvl="1"/>
            <a:r>
              <a:rPr lang="en-US" dirty="0"/>
              <a:t>Allows for medical students to rotate with their PGY-3 resident supervisors</a:t>
            </a:r>
          </a:p>
          <a:p>
            <a:pPr lvl="1"/>
            <a:r>
              <a:rPr lang="en-US" dirty="0"/>
              <a:t>Call schedule more predictable</a:t>
            </a:r>
          </a:p>
        </p:txBody>
      </p:sp>
    </p:spTree>
    <p:extLst>
      <p:ext uri="{BB962C8B-B14F-4D97-AF65-F5344CB8AC3E}">
        <p14:creationId xmlns:p14="http://schemas.microsoft.com/office/powerpoint/2010/main" val="6092428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Hybrid model with </a:t>
            </a:r>
            <a:br>
              <a:rPr lang="en-US" dirty="0"/>
            </a:br>
            <a:r>
              <a:rPr lang="en-US" dirty="0"/>
              <a:t>Consistent Clinic Days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Residency pros</a:t>
            </a:r>
          </a:p>
          <a:p>
            <a:pPr lvl="1"/>
            <a:r>
              <a:rPr lang="en-US" dirty="0"/>
              <a:t>Saturday schedule more predictable - allows for swaps/vacation planning</a:t>
            </a:r>
          </a:p>
          <a:p>
            <a:pPr lvl="1"/>
            <a:r>
              <a:rPr lang="en-US" dirty="0"/>
              <a:t>Improved use of team for QI projects</a:t>
            </a:r>
          </a:p>
          <a:p>
            <a:pPr lvl="1"/>
            <a:r>
              <a:rPr lang="en-US" dirty="0"/>
              <a:t>Improved doctor-team relationship = better care of patient</a:t>
            </a:r>
          </a:p>
          <a:p>
            <a:pPr lvl="1"/>
            <a:r>
              <a:rPr lang="en-US" dirty="0"/>
              <a:t>Improved foundation for feedback/evaluations</a:t>
            </a:r>
          </a:p>
          <a:p>
            <a:pPr lvl="1"/>
            <a:r>
              <a:rPr lang="en-US" dirty="0"/>
              <a:t>All residents exceed patient care goal for year and for graduation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5942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B2E54DDA-F98D-2547-A726-2A0AD8287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813" y="743122"/>
            <a:ext cx="8229600" cy="1187865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PGY3 Continuity</a:t>
            </a:r>
          </a:p>
        </p:txBody>
      </p:sp>
      <p:pic>
        <p:nvPicPr>
          <p:cNvPr id="9219" name="Picture 3">
            <a:extLst>
              <a:ext uri="{FF2B5EF4-FFF2-40B4-BE49-F238E27FC236}">
                <a16:creationId xmlns:a16="http://schemas.microsoft.com/office/drawing/2014/main" id="{8121B440-1F3C-C142-BE00-A82A196D98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0" r="7309" b="2499"/>
          <a:stretch>
            <a:fillRect/>
          </a:stretch>
        </p:blipFill>
        <p:spPr bwMode="auto">
          <a:xfrm>
            <a:off x="0" y="1143000"/>
            <a:ext cx="4343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5E6177A5-FAC8-E24F-9C70-5746FC141C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" t="4266" r="16498" b="10400"/>
          <a:stretch>
            <a:fillRect/>
          </a:stretch>
        </p:blipFill>
        <p:spPr bwMode="auto">
          <a:xfrm>
            <a:off x="4481513" y="2835275"/>
            <a:ext cx="4648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5">
            <a:extLst>
              <a:ext uri="{FF2B5EF4-FFF2-40B4-BE49-F238E27FC236}">
                <a16:creationId xmlns:a16="http://schemas.microsoft.com/office/drawing/2014/main" id="{D3DB8777-152A-2A46-B0EF-ABAEB541C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114800"/>
            <a:ext cx="1812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7/1/16-6/30/17</a:t>
            </a:r>
          </a:p>
          <a:p>
            <a:r>
              <a:rPr lang="en-US" altLang="en-US"/>
              <a:t>Pre-intervention</a:t>
            </a:r>
          </a:p>
        </p:txBody>
      </p:sp>
      <p:sp>
        <p:nvSpPr>
          <p:cNvPr id="9222" name="TextBox 7">
            <a:extLst>
              <a:ext uri="{FF2B5EF4-FFF2-40B4-BE49-F238E27FC236}">
                <a16:creationId xmlns:a16="http://schemas.microsoft.com/office/drawing/2014/main" id="{220F5003-70D7-4344-B9A7-35DA31143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3600" y="2214563"/>
            <a:ext cx="19161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7/1/17-9/20/17</a:t>
            </a:r>
          </a:p>
          <a:p>
            <a:r>
              <a:rPr lang="en-US" altLang="en-US"/>
              <a:t>Post-intervention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12567F3-9A82-ED46-B8F9-43E2CE3757BA}"/>
              </a:ext>
            </a:extLst>
          </p:cNvPr>
          <p:cNvSpPr/>
          <p:nvPr/>
        </p:nvSpPr>
        <p:spPr>
          <a:xfrm>
            <a:off x="7011988" y="3962400"/>
            <a:ext cx="760412" cy="192087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611E3A-268A-694A-9445-E67FD0DECD64}"/>
              </a:ext>
            </a:extLst>
          </p:cNvPr>
          <p:cNvSpPr/>
          <p:nvPr/>
        </p:nvSpPr>
        <p:spPr>
          <a:xfrm>
            <a:off x="2171700" y="2286000"/>
            <a:ext cx="723900" cy="1676400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2BEFA54-35F0-8044-987E-E5C11A0B9E6B}"/>
              </a:ext>
            </a:extLst>
          </p:cNvPr>
          <p:cNvSpPr/>
          <p:nvPr/>
        </p:nvSpPr>
        <p:spPr>
          <a:xfrm>
            <a:off x="292893" y="2389163"/>
            <a:ext cx="792957" cy="14700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C1B1CA-D9FC-9C45-8B1A-98B598100474}"/>
              </a:ext>
            </a:extLst>
          </p:cNvPr>
          <p:cNvSpPr/>
          <p:nvPr/>
        </p:nvSpPr>
        <p:spPr>
          <a:xfrm>
            <a:off x="4815680" y="4025876"/>
            <a:ext cx="792957" cy="14700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1432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B5A2BE24-99D4-C349-837E-8E0F740E0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Team Continuity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F56C5F3-9955-F648-AA2B-E74DFCCCD4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2761617"/>
              </p:ext>
            </p:extLst>
          </p:nvPr>
        </p:nvGraphicFramePr>
        <p:xfrm>
          <a:off x="457200" y="2824089"/>
          <a:ext cx="8229600" cy="1482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194908552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895902704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516932306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868219658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7/2016-6/2017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7/2016-9/2016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7/2017-9/2017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2195075427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lang="en-US" sz="1800" dirty="0"/>
                        <a:t>Gold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71.3%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69.5%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77.6%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756869155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lang="en-US" sz="1800" dirty="0"/>
                        <a:t>Lilac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68%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67.3%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80.6%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375786913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lang="en-US" sz="1800" dirty="0"/>
                        <a:t>Red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78.8%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77.2%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84.5%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516052808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42A9BA00-80FC-CF49-94E4-E2BAE59E1D0E}"/>
              </a:ext>
            </a:extLst>
          </p:cNvPr>
          <p:cNvSpPr/>
          <p:nvPr/>
        </p:nvSpPr>
        <p:spPr>
          <a:xfrm>
            <a:off x="6553200" y="2747889"/>
            <a:ext cx="2209800" cy="16764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7185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9620EE68-2232-544D-BBFF-6348BAE6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0744" y="0"/>
            <a:ext cx="8229600" cy="1187865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PGY3 Productivity</a:t>
            </a:r>
          </a:p>
        </p:txBody>
      </p:sp>
      <p:sp>
        <p:nvSpPr>
          <p:cNvPr id="11267" name="TextBox 5">
            <a:extLst>
              <a:ext uri="{FF2B5EF4-FFF2-40B4-BE49-F238E27FC236}">
                <a16:creationId xmlns:a16="http://schemas.microsoft.com/office/drawing/2014/main" id="{12886860-83BB-834A-B982-A9A1D65E4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4953000"/>
            <a:ext cx="1812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9/11/16</a:t>
            </a:r>
          </a:p>
          <a:p>
            <a:r>
              <a:rPr lang="en-US" altLang="en-US"/>
              <a:t>Pre-intervention</a:t>
            </a:r>
          </a:p>
        </p:txBody>
      </p:sp>
      <p:sp>
        <p:nvSpPr>
          <p:cNvPr id="11268" name="TextBox 7">
            <a:extLst>
              <a:ext uri="{FF2B5EF4-FFF2-40B4-BE49-F238E27FC236}">
                <a16:creationId xmlns:a16="http://schemas.microsoft.com/office/drawing/2014/main" id="{AC41814C-20E9-A147-8EDE-E479A2E40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7888" y="1752600"/>
            <a:ext cx="19161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9/11/17</a:t>
            </a:r>
          </a:p>
          <a:p>
            <a:r>
              <a:rPr lang="en-US" altLang="en-US"/>
              <a:t>Post-intervention</a:t>
            </a:r>
          </a:p>
        </p:txBody>
      </p:sp>
      <p:grpSp>
        <p:nvGrpSpPr>
          <p:cNvPr id="11269" name="Group 9">
            <a:extLst>
              <a:ext uri="{FF2B5EF4-FFF2-40B4-BE49-F238E27FC236}">
                <a16:creationId xmlns:a16="http://schemas.microsoft.com/office/drawing/2014/main" id="{4B990E5D-78D8-6946-8E95-B979C01D69FC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1185863"/>
            <a:ext cx="4724400" cy="3962400"/>
            <a:chOff x="-438150" y="914400"/>
            <a:chExt cx="5295900" cy="5029200"/>
          </a:xfrm>
        </p:grpSpPr>
        <p:pic>
          <p:nvPicPr>
            <p:cNvPr id="11275" name="Picture 2">
              <a:extLst>
                <a:ext uri="{FF2B5EF4-FFF2-40B4-BE49-F238E27FC236}">
                  <a16:creationId xmlns:a16="http://schemas.microsoft.com/office/drawing/2014/main" id="{E3DE2C57-267F-4B4F-9576-BA3A71597B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689" b="6061"/>
            <a:stretch>
              <a:fillRect/>
            </a:stretch>
          </p:blipFill>
          <p:spPr bwMode="auto">
            <a:xfrm>
              <a:off x="-438150" y="914400"/>
              <a:ext cx="3638550" cy="472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6" name="Picture 6">
              <a:extLst>
                <a:ext uri="{FF2B5EF4-FFF2-40B4-BE49-F238E27FC236}">
                  <a16:creationId xmlns:a16="http://schemas.microsoft.com/office/drawing/2014/main" id="{FC5F2EC6-63FF-9345-8EFA-8621BEBADC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459"/>
            <a:stretch>
              <a:fillRect/>
            </a:stretch>
          </p:blipFill>
          <p:spPr bwMode="auto">
            <a:xfrm>
              <a:off x="3200400" y="914400"/>
              <a:ext cx="1657350" cy="502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270" name="Group 13">
            <a:extLst>
              <a:ext uri="{FF2B5EF4-FFF2-40B4-BE49-F238E27FC236}">
                <a16:creationId xmlns:a16="http://schemas.microsoft.com/office/drawing/2014/main" id="{59AD6244-2B4F-3A4A-8359-2E832884C3E3}"/>
              </a:ext>
            </a:extLst>
          </p:cNvPr>
          <p:cNvGrpSpPr>
            <a:grpSpLocks/>
          </p:cNvGrpSpPr>
          <p:nvPr/>
        </p:nvGrpSpPr>
        <p:grpSpPr bwMode="auto">
          <a:xfrm>
            <a:off x="4852988" y="2474913"/>
            <a:ext cx="4291012" cy="3468687"/>
            <a:chOff x="2819400" y="2009849"/>
            <a:chExt cx="4750628" cy="3810266"/>
          </a:xfrm>
        </p:grpSpPr>
        <p:pic>
          <p:nvPicPr>
            <p:cNvPr id="11273" name="Picture 11">
              <a:extLst>
                <a:ext uri="{FF2B5EF4-FFF2-40B4-BE49-F238E27FC236}">
                  <a16:creationId xmlns:a16="http://schemas.microsoft.com/office/drawing/2014/main" id="{26999B62-A6AE-2444-A87F-74A9EB61F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" r="63457" b="2"/>
            <a:stretch>
              <a:fillRect/>
            </a:stretch>
          </p:blipFill>
          <p:spPr bwMode="auto">
            <a:xfrm>
              <a:off x="2819400" y="2009849"/>
              <a:ext cx="3310570" cy="3810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4" name="Picture 12">
              <a:extLst>
                <a:ext uri="{FF2B5EF4-FFF2-40B4-BE49-F238E27FC236}">
                  <a16:creationId xmlns:a16="http://schemas.microsoft.com/office/drawing/2014/main" id="{3B389955-C5EF-D644-AB46-9D6FFB578A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644" t="5" b="2"/>
            <a:stretch>
              <a:fillRect/>
            </a:stretch>
          </p:blipFill>
          <p:spPr bwMode="auto">
            <a:xfrm>
              <a:off x="6088259" y="2009849"/>
              <a:ext cx="1481769" cy="3810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AA111A8-DC62-A44D-B1D4-878E2B45D152}"/>
              </a:ext>
            </a:extLst>
          </p:cNvPr>
          <p:cNvSpPr/>
          <p:nvPr/>
        </p:nvSpPr>
        <p:spPr>
          <a:xfrm>
            <a:off x="3322638" y="1185863"/>
            <a:ext cx="1477962" cy="1709737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12C0373-3DA3-E54A-BB9D-76275E4B2C0A}"/>
              </a:ext>
            </a:extLst>
          </p:cNvPr>
          <p:cNvSpPr/>
          <p:nvPr/>
        </p:nvSpPr>
        <p:spPr>
          <a:xfrm>
            <a:off x="7805738" y="2474913"/>
            <a:ext cx="1338262" cy="141128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876998-9CE2-FA49-80A4-538AC4FB5906}"/>
              </a:ext>
            </a:extLst>
          </p:cNvPr>
          <p:cNvSpPr/>
          <p:nvPr/>
        </p:nvSpPr>
        <p:spPr>
          <a:xfrm>
            <a:off x="170645" y="1645920"/>
            <a:ext cx="1019004" cy="12496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FE65EA-6F1D-0C40-9034-DBB702CB51C7}"/>
              </a:ext>
            </a:extLst>
          </p:cNvPr>
          <p:cNvSpPr/>
          <p:nvPr/>
        </p:nvSpPr>
        <p:spPr>
          <a:xfrm>
            <a:off x="168618" y="3703320"/>
            <a:ext cx="1019004" cy="107969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9064DEA-34FC-F247-BBD3-B71FB7036129}"/>
              </a:ext>
            </a:extLst>
          </p:cNvPr>
          <p:cNvSpPr/>
          <p:nvPr/>
        </p:nvSpPr>
        <p:spPr>
          <a:xfrm>
            <a:off x="4941465" y="3046990"/>
            <a:ext cx="1019004" cy="8392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0A442AD-C4A6-0C40-AAF5-F75883D98171}"/>
              </a:ext>
            </a:extLst>
          </p:cNvPr>
          <p:cNvSpPr/>
          <p:nvPr/>
        </p:nvSpPr>
        <p:spPr>
          <a:xfrm>
            <a:off x="4941465" y="4856451"/>
            <a:ext cx="1019004" cy="7426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070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the audience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Text 22333</a:t>
            </a:r>
          </a:p>
          <a:p>
            <a:pPr lvl="1"/>
            <a:r>
              <a:rPr lang="en-US" dirty="0"/>
              <a:t>Type LONDONMUSE205</a:t>
            </a:r>
          </a:p>
          <a:p>
            <a:pPr lvl="1"/>
            <a:endParaRPr lang="en-US" dirty="0"/>
          </a:p>
          <a:p>
            <a:r>
              <a:rPr lang="en-US" dirty="0"/>
              <a:t>-or- </a:t>
            </a:r>
          </a:p>
          <a:p>
            <a:endParaRPr lang="en-US" dirty="0"/>
          </a:p>
          <a:p>
            <a:r>
              <a:rPr lang="en-US" dirty="0"/>
              <a:t>Respond at </a:t>
            </a:r>
            <a:r>
              <a:rPr lang="en-US" dirty="0" err="1"/>
              <a:t>PollEv.com</a:t>
            </a:r>
            <a:r>
              <a:rPr lang="en-US" dirty="0"/>
              <a:t>/londonmuse205</a:t>
            </a:r>
          </a:p>
        </p:txBody>
      </p:sp>
    </p:spTree>
    <p:extLst>
      <p:ext uri="{BB962C8B-B14F-4D97-AF65-F5344CB8AC3E}">
        <p14:creationId xmlns:p14="http://schemas.microsoft.com/office/powerpoint/2010/main" val="21348708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6E4E4C13-A5F9-4148-A6FD-92981460F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4988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PGY3 Productivity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End of year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0E99A5C-F453-6649-8374-3897941052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704945"/>
              </p:ext>
            </p:extLst>
          </p:nvPr>
        </p:nvGraphicFramePr>
        <p:xfrm>
          <a:off x="1295400" y="2528838"/>
          <a:ext cx="6553200" cy="3163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4400">
                  <a:extLst>
                    <a:ext uri="{9D8B030D-6E8A-4147-A177-3AD203B41FA5}">
                      <a16:colId xmlns:a16="http://schemas.microsoft.com/office/drawing/2014/main" val="2847711915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4212096215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2137835055"/>
                    </a:ext>
                  </a:extLst>
                </a:gridCol>
              </a:tblGrid>
              <a:tr h="1117723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Average</a:t>
                      </a:r>
                      <a:r>
                        <a:rPr lang="en-US" sz="1800" baseline="0" dirty="0"/>
                        <a:t> #</a:t>
                      </a:r>
                      <a:r>
                        <a:rPr lang="en-US" sz="1800" dirty="0"/>
                        <a:t> of pts seen for PGY3</a:t>
                      </a:r>
                      <a:r>
                        <a:rPr lang="en-US" sz="1800" baseline="0" dirty="0"/>
                        <a:t> year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Average # of pts seen during</a:t>
                      </a:r>
                      <a:r>
                        <a:rPr lang="en-US" sz="1800" baseline="0" dirty="0"/>
                        <a:t> residency</a:t>
                      </a:r>
                      <a:endParaRPr lang="en-US" sz="1800" dirty="0"/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28197339"/>
                  </a:ext>
                </a:extLst>
              </a:tr>
              <a:tr h="914500">
                <a:tc>
                  <a:txBody>
                    <a:bodyPr/>
                    <a:lstStyle/>
                    <a:p>
                      <a:r>
                        <a:rPr lang="en-US" sz="1800" dirty="0"/>
                        <a:t>7/2016-6/2017</a:t>
                      </a:r>
                    </a:p>
                    <a:p>
                      <a:r>
                        <a:rPr lang="en-US" sz="1800" dirty="0"/>
                        <a:t>(pre-intervention)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1008</a:t>
                      </a:r>
                    </a:p>
                    <a:p>
                      <a:endParaRPr lang="en-US" sz="1800" dirty="0"/>
                    </a:p>
                    <a:p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1741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489245837"/>
                  </a:ext>
                </a:extLst>
              </a:tr>
              <a:tr h="1131664">
                <a:tc>
                  <a:txBody>
                    <a:bodyPr/>
                    <a:lstStyle/>
                    <a:p>
                      <a:r>
                        <a:rPr lang="en-US" sz="1800" dirty="0"/>
                        <a:t>7/2017-6/2018</a:t>
                      </a:r>
                    </a:p>
                    <a:p>
                      <a:r>
                        <a:rPr lang="en-US" sz="1800" dirty="0"/>
                        <a:t>(post-intervention)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1088 (480 total patients over 6 residents)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1765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3282873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85752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6C21A-147E-0B46-A578-A16049FAB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drawbacks to CCD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65A5C-B407-5241-A041-905590A669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Inpatient medicine team supervision needs</a:t>
            </a:r>
          </a:p>
          <a:p>
            <a:r>
              <a:rPr lang="en-US" dirty="0"/>
              <a:t>Reduced flexibility for patients who can not come on their CCD sessions</a:t>
            </a:r>
          </a:p>
          <a:p>
            <a:r>
              <a:rPr lang="en-US" dirty="0"/>
              <a:t>Potential limitation of preceptor variety to learn from their experiences/styles</a:t>
            </a:r>
          </a:p>
          <a:p>
            <a:r>
              <a:rPr lang="en-US" dirty="0"/>
              <a:t>Each class has different abilities to adapt to higher productivity and evening clinic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485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13C02-5C64-5A4B-95DD-277A8DC80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drawbacks to CCD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4822A-5001-B84A-9552-4FBB397A0A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Unequal preceptor work/needs and access </a:t>
            </a:r>
          </a:p>
          <a:p>
            <a:pPr lvl="1"/>
            <a:r>
              <a:rPr lang="en-US" dirty="0"/>
              <a:t>CCD sessions with higher volume but more experienced residents; higher patient access</a:t>
            </a:r>
          </a:p>
          <a:p>
            <a:pPr lvl="1"/>
            <a:r>
              <a:rPr lang="en-US" dirty="0"/>
              <a:t>Other sessions with lower volume but may require extra preceptors to support more than one PGY-1 resident; lower patient access</a:t>
            </a:r>
          </a:p>
          <a:p>
            <a:r>
              <a:rPr lang="en-US" dirty="0"/>
              <a:t> Difficult transition from June to July for staff and patients – contrast more noticeable</a:t>
            </a:r>
          </a:p>
          <a:p>
            <a:r>
              <a:rPr lang="en-US" dirty="0"/>
              <a:t>Call inequities between Mon/Wed CCD</a:t>
            </a:r>
          </a:p>
        </p:txBody>
      </p:sp>
    </p:spTree>
    <p:extLst>
      <p:ext uri="{BB962C8B-B14F-4D97-AF65-F5344CB8AC3E}">
        <p14:creationId xmlns:p14="http://schemas.microsoft.com/office/powerpoint/2010/main" val="24745768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C1BB9-C759-A94C-8818-778C29248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Audience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5C915-37DB-544B-AF5F-0759E75900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Questions before transitioning to how we used this new model for our team-based care?</a:t>
            </a:r>
          </a:p>
        </p:txBody>
      </p:sp>
    </p:spTree>
    <p:extLst>
      <p:ext uri="{BB962C8B-B14F-4D97-AF65-F5344CB8AC3E}">
        <p14:creationId xmlns:p14="http://schemas.microsoft.com/office/powerpoint/2010/main" val="6202118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EA0B0-4C2D-C342-8C2D-CA3180CBD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Team based care advantages</a:t>
            </a:r>
            <a:r>
              <a:rPr lang="en-US" u="sng" baseline="300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AC375-D29B-1547-868E-159551F62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72660"/>
            <a:ext cx="8229600" cy="3946879"/>
          </a:xfrm>
        </p:spPr>
        <p:txBody>
          <a:bodyPr>
            <a:normAutofit/>
          </a:bodyPr>
          <a:lstStyle/>
          <a:p>
            <a:r>
              <a:rPr lang="en-US" dirty="0"/>
              <a:t>More access to care, shorter wait times</a:t>
            </a:r>
          </a:p>
          <a:p>
            <a:r>
              <a:rPr lang="en-US" dirty="0"/>
              <a:t>Increase in quality patient-centered care (patient education, behavioral health, patient advocacy)</a:t>
            </a:r>
          </a:p>
          <a:p>
            <a:r>
              <a:rPr lang="en-US" dirty="0"/>
              <a:t>Increased job satisfaction</a:t>
            </a:r>
          </a:p>
          <a:p>
            <a:r>
              <a:rPr lang="en-US" dirty="0"/>
              <a:t>Work environment improved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FA32AF-E787-6A40-AAC8-B918A19540D2}"/>
              </a:ext>
            </a:extLst>
          </p:cNvPr>
          <p:cNvSpPr txBox="1"/>
          <p:nvPr/>
        </p:nvSpPr>
        <p:spPr>
          <a:xfrm>
            <a:off x="4368018" y="5877272"/>
            <a:ext cx="4677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1. </a:t>
            </a:r>
            <a:r>
              <a:rPr lang="en-US" sz="1200" dirty="0" err="1">
                <a:solidFill>
                  <a:schemeClr val="tx2"/>
                </a:solidFill>
              </a:rPr>
              <a:t>Schottenfeld</a:t>
            </a:r>
            <a:r>
              <a:rPr lang="en-US" sz="1200" dirty="0">
                <a:solidFill>
                  <a:schemeClr val="tx2"/>
                </a:solidFill>
              </a:rPr>
              <a:t> L, Petersen D, </a:t>
            </a:r>
            <a:r>
              <a:rPr lang="en-US" sz="1200" dirty="0" err="1">
                <a:solidFill>
                  <a:schemeClr val="tx2"/>
                </a:solidFill>
              </a:rPr>
              <a:t>Peikes</a:t>
            </a:r>
            <a:r>
              <a:rPr lang="en-US" sz="1200" dirty="0">
                <a:solidFill>
                  <a:schemeClr val="tx2"/>
                </a:solidFill>
              </a:rPr>
              <a:t> D, Ricciardi R, </a:t>
            </a:r>
            <a:r>
              <a:rPr lang="en-US" sz="1200" dirty="0" err="1">
                <a:solidFill>
                  <a:schemeClr val="tx2"/>
                </a:solidFill>
              </a:rPr>
              <a:t>Burak</a:t>
            </a:r>
            <a:r>
              <a:rPr lang="en-US" sz="1200" dirty="0">
                <a:solidFill>
                  <a:schemeClr val="tx2"/>
                </a:solidFill>
              </a:rPr>
              <a:t> H, </a:t>
            </a:r>
            <a:r>
              <a:rPr lang="en-US" sz="1200" dirty="0" err="1">
                <a:solidFill>
                  <a:schemeClr val="tx2"/>
                </a:solidFill>
              </a:rPr>
              <a:t>McNellis</a:t>
            </a:r>
            <a:r>
              <a:rPr lang="en-US" sz="1200" dirty="0">
                <a:solidFill>
                  <a:schemeClr val="tx2"/>
                </a:solidFill>
              </a:rPr>
              <a:t> R, </a:t>
            </a:r>
            <a:r>
              <a:rPr lang="en-US" sz="1200" dirty="0" err="1">
                <a:solidFill>
                  <a:schemeClr val="tx2"/>
                </a:solidFill>
              </a:rPr>
              <a:t>Genevro</a:t>
            </a:r>
            <a:r>
              <a:rPr lang="en-US" sz="1200" dirty="0">
                <a:solidFill>
                  <a:schemeClr val="tx2"/>
                </a:solidFill>
              </a:rPr>
              <a:t> J. Creating Patient-Centered Team-Based Primary Care. AHRQ Pub. No. 16-0002-EF. Rockville, MD: Agency for Healthcare Research and Quality. March 2016</a:t>
            </a:r>
          </a:p>
        </p:txBody>
      </p:sp>
    </p:spTree>
    <p:extLst>
      <p:ext uri="{BB962C8B-B14F-4D97-AF65-F5344CB8AC3E}">
        <p14:creationId xmlns:p14="http://schemas.microsoft.com/office/powerpoint/2010/main" val="29560467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Team-based care in new 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Screens with rotating team </a:t>
            </a:r>
            <a:r>
              <a:rPr lang="en-US" dirty="0" err="1"/>
              <a:t>facesheets</a:t>
            </a:r>
            <a:r>
              <a:rPr lang="en-US" dirty="0"/>
              <a:t> in waiting room</a:t>
            </a:r>
          </a:p>
          <a:p>
            <a:r>
              <a:rPr lang="en-US" dirty="0"/>
              <a:t>Physician </a:t>
            </a:r>
            <a:r>
              <a:rPr lang="en-US" dirty="0" err="1"/>
              <a:t>facesheets</a:t>
            </a:r>
            <a:r>
              <a:rPr lang="en-US" dirty="0"/>
              <a:t> at front desk to help patients identify PCP</a:t>
            </a:r>
          </a:p>
          <a:p>
            <a:r>
              <a:rPr lang="en-US" dirty="0"/>
              <a:t>Team color-coordinated business cards</a:t>
            </a:r>
          </a:p>
          <a:p>
            <a:r>
              <a:rPr lang="en-US" dirty="0"/>
              <a:t>Team hallways for patient rooms</a:t>
            </a:r>
          </a:p>
        </p:txBody>
      </p:sp>
    </p:spTree>
    <p:extLst>
      <p:ext uri="{BB962C8B-B14F-4D97-AF65-F5344CB8AC3E}">
        <p14:creationId xmlns:p14="http://schemas.microsoft.com/office/powerpoint/2010/main" val="39865036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based care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154B54-3E56-AD42-8DD1-26F1D35BF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Resident video #1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https://youtu.be/MeUVFfv5aiU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0043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Team-based care in new 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Team pods</a:t>
            </a:r>
          </a:p>
          <a:p>
            <a:r>
              <a:rPr lang="en-US" dirty="0"/>
              <a:t>Integrating patient advocates to teams, mental health BHIS to pods</a:t>
            </a:r>
          </a:p>
          <a:p>
            <a:r>
              <a:rPr lang="en-US" dirty="0"/>
              <a:t>Procedures star chart</a:t>
            </a:r>
          </a:p>
          <a:p>
            <a:r>
              <a:rPr lang="en-US" dirty="0"/>
              <a:t>Opportunities for resident scribes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2813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based care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154B54-3E56-AD42-8DD1-26F1D35BF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Resident video # 2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hlinkClick r:id="rId3"/>
              </a:rPr>
              <a:t>https://youtu.be/A0u4B1lvi1E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069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953F8129-D1EC-EC41-8688-ED72FE5C4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2638"/>
            <a:ext cx="8229600" cy="1187865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Example of Procedures Chart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C3913158-1F93-3640-B643-60A1325F4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22532" name="Picture 3">
            <a:extLst>
              <a:ext uri="{FF2B5EF4-FFF2-40B4-BE49-F238E27FC236}">
                <a16:creationId xmlns:a16="http://schemas.microsoft.com/office/drawing/2014/main" id="{75199B5D-932E-A747-915B-DD197A04E2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1490663"/>
            <a:ext cx="9036050" cy="460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1948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33E22-AC98-C743-91C2-494A7AFCA4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5E35E9-1CAD-9B47-A1BD-75D6098591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lide.url=https://www.polleverywhere.com/multiple_choice_polls/x3lIjFWC3gN6ttp">
            <a:extLst>
              <a:ext uri="{FF2B5EF4-FFF2-40B4-BE49-F238E27FC236}">
                <a16:creationId xmlns:a16="http://schemas.microsoft.com/office/drawing/2014/main" id="{17F0A311-EEB7-6F4E-B44F-98BA1EED8973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8015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13E8A-5A1D-F948-8CEE-C755C4648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based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FE9B1-6093-1E4F-811D-05286C6EB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Nurse video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https://youtu.be/N7nthfnIpFY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022473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965DC-C1B5-CE4B-A0C9-9D03A3CAD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Team communication</a:t>
            </a:r>
            <a:r>
              <a:rPr lang="en-US" u="sng" baseline="30000" dirty="0">
                <a:solidFill>
                  <a:schemeClr val="tx2"/>
                </a:solidFill>
              </a:rPr>
              <a:t>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58C89-8265-F84D-A211-0983D84ED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30458"/>
            <a:ext cx="8229600" cy="3946879"/>
          </a:xfrm>
        </p:spPr>
        <p:txBody>
          <a:bodyPr>
            <a:normAutofit/>
          </a:bodyPr>
          <a:lstStyle/>
          <a:p>
            <a:r>
              <a:rPr lang="en-US" dirty="0"/>
              <a:t>Regular team meetings</a:t>
            </a:r>
          </a:p>
          <a:p>
            <a:pPr lvl="1"/>
            <a:r>
              <a:rPr lang="en-US" dirty="0"/>
              <a:t>Daily clinic huddles, session mini-huddles</a:t>
            </a:r>
          </a:p>
          <a:p>
            <a:pPr lvl="1"/>
            <a:r>
              <a:rPr lang="en-US" dirty="0"/>
              <a:t>Business meeting QI projects by team</a:t>
            </a:r>
          </a:p>
          <a:p>
            <a:pPr lvl="1"/>
            <a:endParaRPr lang="en-US" dirty="0"/>
          </a:p>
          <a:p>
            <a:r>
              <a:rPr lang="en-US" dirty="0"/>
              <a:t>Helps build relationships between team members and promote a collective team identity without hierarchy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C6C903-5CDE-2D4C-8928-D9822A0713C8}"/>
              </a:ext>
            </a:extLst>
          </p:cNvPr>
          <p:cNvSpPr txBox="1"/>
          <p:nvPr/>
        </p:nvSpPr>
        <p:spPr>
          <a:xfrm>
            <a:off x="4368018" y="5877272"/>
            <a:ext cx="4677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1. </a:t>
            </a:r>
            <a:r>
              <a:rPr lang="en-US" sz="1200" dirty="0" err="1">
                <a:solidFill>
                  <a:schemeClr val="tx2"/>
                </a:solidFill>
              </a:rPr>
              <a:t>Schottenfeld</a:t>
            </a:r>
            <a:r>
              <a:rPr lang="en-US" sz="1200" dirty="0">
                <a:solidFill>
                  <a:schemeClr val="tx2"/>
                </a:solidFill>
              </a:rPr>
              <a:t> L, Petersen D, </a:t>
            </a:r>
            <a:r>
              <a:rPr lang="en-US" sz="1200" dirty="0" err="1">
                <a:solidFill>
                  <a:schemeClr val="tx2"/>
                </a:solidFill>
              </a:rPr>
              <a:t>Peikes</a:t>
            </a:r>
            <a:r>
              <a:rPr lang="en-US" sz="1200" dirty="0">
                <a:solidFill>
                  <a:schemeClr val="tx2"/>
                </a:solidFill>
              </a:rPr>
              <a:t> D, Ricciardi R, </a:t>
            </a:r>
            <a:r>
              <a:rPr lang="en-US" sz="1200" dirty="0" err="1">
                <a:solidFill>
                  <a:schemeClr val="tx2"/>
                </a:solidFill>
              </a:rPr>
              <a:t>Burak</a:t>
            </a:r>
            <a:r>
              <a:rPr lang="en-US" sz="1200" dirty="0">
                <a:solidFill>
                  <a:schemeClr val="tx2"/>
                </a:solidFill>
              </a:rPr>
              <a:t> H, </a:t>
            </a:r>
            <a:r>
              <a:rPr lang="en-US" sz="1200" dirty="0" err="1">
                <a:solidFill>
                  <a:schemeClr val="tx2"/>
                </a:solidFill>
              </a:rPr>
              <a:t>McNellis</a:t>
            </a:r>
            <a:r>
              <a:rPr lang="en-US" sz="1200" dirty="0">
                <a:solidFill>
                  <a:schemeClr val="tx2"/>
                </a:solidFill>
              </a:rPr>
              <a:t> R, </a:t>
            </a:r>
            <a:r>
              <a:rPr lang="en-US" sz="1200" dirty="0" err="1">
                <a:solidFill>
                  <a:schemeClr val="tx2"/>
                </a:solidFill>
              </a:rPr>
              <a:t>Genevro</a:t>
            </a:r>
            <a:r>
              <a:rPr lang="en-US" sz="1200" dirty="0">
                <a:solidFill>
                  <a:schemeClr val="tx2"/>
                </a:solidFill>
              </a:rPr>
              <a:t> J. Creating Patient-Centered Team-Based Primary Care. AHRQ Pub. No. 16-0002-EF. Rockville, MD: Agency for Healthcare Research and Quality. March 2016</a:t>
            </a:r>
          </a:p>
        </p:txBody>
      </p:sp>
    </p:spTree>
    <p:extLst>
      <p:ext uri="{BB962C8B-B14F-4D97-AF65-F5344CB8AC3E}">
        <p14:creationId xmlns:p14="http://schemas.microsoft.com/office/powerpoint/2010/main" val="6553445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example of </a:t>
            </a:r>
            <a:r>
              <a:rPr lang="en-US" dirty="0" err="1"/>
              <a:t>pt</a:t>
            </a:r>
            <a:r>
              <a:rPr lang="en-US" dirty="0"/>
              <a:t>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Resident video#3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https://youtu.be/Ro7Jk1xj1PE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5479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AEE46-E180-2B4D-97BB-47E9C57FA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Team-based daily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3D688-C7E9-134C-8A73-FB942FE9B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Weekly schedules often repeat or are similar</a:t>
            </a:r>
          </a:p>
          <a:p>
            <a:r>
              <a:rPr lang="en-US" dirty="0"/>
              <a:t>Prevents double work on deciding rooms and copying schedule in multiple locations</a:t>
            </a:r>
          </a:p>
          <a:p>
            <a:r>
              <a:rPr lang="en-US" dirty="0"/>
              <a:t>Can provide rapid real-time communication of changes to all teams</a:t>
            </a:r>
          </a:p>
          <a:p>
            <a:r>
              <a:rPr lang="en-US" dirty="0"/>
              <a:t>Staff can prepare in advance (PTO, supervisor review)</a:t>
            </a:r>
          </a:p>
        </p:txBody>
      </p:sp>
    </p:spTree>
    <p:extLst>
      <p:ext uri="{BB962C8B-B14F-4D97-AF65-F5344CB8AC3E}">
        <p14:creationId xmlns:p14="http://schemas.microsoft.com/office/powerpoint/2010/main" val="32364133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>
            <a:extLst>
              <a:ext uri="{FF2B5EF4-FFF2-40B4-BE49-F238E27FC236}">
                <a16:creationId xmlns:a16="http://schemas.microsoft.com/office/drawing/2014/main" id="{27DF0110-BE18-9948-A042-9CB8FC1D06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20000" r="14583" b="26666"/>
          <a:stretch>
            <a:fillRect/>
          </a:stretch>
        </p:blipFill>
        <p:spPr bwMode="auto">
          <a:xfrm>
            <a:off x="152400" y="2331723"/>
            <a:ext cx="88455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2">
            <a:extLst>
              <a:ext uri="{FF2B5EF4-FFF2-40B4-BE49-F238E27FC236}">
                <a16:creationId xmlns:a16="http://schemas.microsoft.com/office/drawing/2014/main" id="{56234E1A-6395-B040-A412-4C82D7DD1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7575" y="913229"/>
            <a:ext cx="7315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4400" dirty="0"/>
              <a:t>Team-based daily schedule</a:t>
            </a:r>
          </a:p>
        </p:txBody>
      </p:sp>
    </p:spTree>
    <p:extLst>
      <p:ext uri="{BB962C8B-B14F-4D97-AF65-F5344CB8AC3E}">
        <p14:creationId xmlns:p14="http://schemas.microsoft.com/office/powerpoint/2010/main" val="11179632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965DC-C1B5-CE4B-A0C9-9D03A3CAD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Team communication</a:t>
            </a:r>
            <a:r>
              <a:rPr lang="en-US" u="sng" baseline="30000" dirty="0">
                <a:solidFill>
                  <a:schemeClr val="tx2"/>
                </a:solidFill>
              </a:rPr>
              <a:t>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58C89-8265-F84D-A211-0983D84ED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30458"/>
            <a:ext cx="8229600" cy="394687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Effective intra-team communication also ensures that the patient does not have to convey information about past care or repeat critical pieces of information to various team members.</a:t>
            </a:r>
          </a:p>
          <a:p>
            <a:pPr lvl="1"/>
            <a:r>
              <a:rPr lang="en-US" dirty="0"/>
              <a:t>Co-locating to talk informally and frequently in private space</a:t>
            </a:r>
          </a:p>
          <a:p>
            <a:pPr lvl="1"/>
            <a:r>
              <a:rPr lang="en-US" dirty="0"/>
              <a:t>Use warm-hand offs</a:t>
            </a:r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C6C903-5CDE-2D4C-8928-D9822A0713C8}"/>
              </a:ext>
            </a:extLst>
          </p:cNvPr>
          <p:cNvSpPr txBox="1"/>
          <p:nvPr/>
        </p:nvSpPr>
        <p:spPr>
          <a:xfrm>
            <a:off x="4368018" y="5877272"/>
            <a:ext cx="4677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1. </a:t>
            </a:r>
            <a:r>
              <a:rPr lang="en-US" sz="1200" dirty="0" err="1">
                <a:solidFill>
                  <a:schemeClr val="tx2"/>
                </a:solidFill>
              </a:rPr>
              <a:t>Schottenfeld</a:t>
            </a:r>
            <a:r>
              <a:rPr lang="en-US" sz="1200" dirty="0">
                <a:solidFill>
                  <a:schemeClr val="tx2"/>
                </a:solidFill>
              </a:rPr>
              <a:t> L, Petersen D, </a:t>
            </a:r>
            <a:r>
              <a:rPr lang="en-US" sz="1200" dirty="0" err="1">
                <a:solidFill>
                  <a:schemeClr val="tx2"/>
                </a:solidFill>
              </a:rPr>
              <a:t>Peikes</a:t>
            </a:r>
            <a:r>
              <a:rPr lang="en-US" sz="1200" dirty="0">
                <a:solidFill>
                  <a:schemeClr val="tx2"/>
                </a:solidFill>
              </a:rPr>
              <a:t> D, Ricciardi R, </a:t>
            </a:r>
            <a:r>
              <a:rPr lang="en-US" sz="1200" dirty="0" err="1">
                <a:solidFill>
                  <a:schemeClr val="tx2"/>
                </a:solidFill>
              </a:rPr>
              <a:t>Burak</a:t>
            </a:r>
            <a:r>
              <a:rPr lang="en-US" sz="1200" dirty="0">
                <a:solidFill>
                  <a:schemeClr val="tx2"/>
                </a:solidFill>
              </a:rPr>
              <a:t> H, </a:t>
            </a:r>
            <a:r>
              <a:rPr lang="en-US" sz="1200" dirty="0" err="1">
                <a:solidFill>
                  <a:schemeClr val="tx2"/>
                </a:solidFill>
              </a:rPr>
              <a:t>McNellis</a:t>
            </a:r>
            <a:r>
              <a:rPr lang="en-US" sz="1200" dirty="0">
                <a:solidFill>
                  <a:schemeClr val="tx2"/>
                </a:solidFill>
              </a:rPr>
              <a:t> R, </a:t>
            </a:r>
            <a:r>
              <a:rPr lang="en-US" sz="1200" dirty="0" err="1">
                <a:solidFill>
                  <a:schemeClr val="tx2"/>
                </a:solidFill>
              </a:rPr>
              <a:t>Genevro</a:t>
            </a:r>
            <a:r>
              <a:rPr lang="en-US" sz="1200" dirty="0">
                <a:solidFill>
                  <a:schemeClr val="tx2"/>
                </a:solidFill>
              </a:rPr>
              <a:t> J. Creating Patient-Centered Team-Based Primary Care. AHRQ Pub. No. 16-0002-EF. Rockville, MD: Agency for Healthcare Research and Quality. March 2016</a:t>
            </a:r>
          </a:p>
        </p:txBody>
      </p:sp>
    </p:spTree>
    <p:extLst>
      <p:ext uri="{BB962C8B-B14F-4D97-AF65-F5344CB8AC3E}">
        <p14:creationId xmlns:p14="http://schemas.microsoft.com/office/powerpoint/2010/main" val="40459190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40C2B-8895-F149-8A27-EA1DFE5A9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84C91-AD32-0A4C-A32B-A6EF3CEDE4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Staff video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https://youtu.be/iZgu_ZtEKao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4659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34DC5-922B-FA49-A646-E14A54103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13427-DE53-0D42-A61D-5F2547CA6E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Increased number of PGY-3 residents</a:t>
            </a:r>
          </a:p>
          <a:p>
            <a:pPr lvl="1"/>
            <a:r>
              <a:rPr lang="en-US" dirty="0"/>
              <a:t>Consider adding third CCD session on Tues PM/Eve – more staffing/precepting possibly needed</a:t>
            </a:r>
          </a:p>
          <a:p>
            <a:pPr lvl="1"/>
            <a:r>
              <a:rPr lang="en-US" dirty="0"/>
              <a:t>Consider split alternating days between Tues AM and Fri AM to provide better clinic coverage</a:t>
            </a:r>
          </a:p>
        </p:txBody>
      </p:sp>
    </p:spTree>
    <p:extLst>
      <p:ext uri="{BB962C8B-B14F-4D97-AF65-F5344CB8AC3E}">
        <p14:creationId xmlns:p14="http://schemas.microsoft.com/office/powerpoint/2010/main" val="32926370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15B63-C67F-3044-94D2-2FC33DA96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602A6-9D09-BD49-96E5-1C7656D0CD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Start new resident/staff pairing bonding earlier (“warm handoff”)</a:t>
            </a:r>
          </a:p>
          <a:p>
            <a:r>
              <a:rPr lang="en-US" dirty="0"/>
              <a:t>Provide slower ramp up in July</a:t>
            </a:r>
          </a:p>
          <a:p>
            <a:endParaRPr lang="en-US" dirty="0"/>
          </a:p>
          <a:p>
            <a:r>
              <a:rPr lang="en-US" dirty="0"/>
              <a:t>Consider adding 1 CCD session for PGY2</a:t>
            </a:r>
          </a:p>
          <a:p>
            <a:r>
              <a:rPr lang="en-US" dirty="0"/>
              <a:t>Consider swapping CCD sessions halfway through year – may impact the positive effects, however</a:t>
            </a:r>
          </a:p>
          <a:p>
            <a:r>
              <a:rPr lang="en-US" dirty="0"/>
              <a:t>Increase trials of scribe/resident pairings for practice management experience and decreased unlocked notes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0586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41DB1-C8E8-1B46-B86E-4B60342FC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403D2-BF8A-7F40-BF05-BCA23F309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Schottenfeld</a:t>
            </a:r>
            <a:r>
              <a:rPr lang="en-US" dirty="0"/>
              <a:t> L, Petersen D, </a:t>
            </a:r>
            <a:r>
              <a:rPr lang="en-US" dirty="0" err="1"/>
              <a:t>Peikes</a:t>
            </a:r>
            <a:r>
              <a:rPr lang="en-US" dirty="0"/>
              <a:t> D, Ricciardi R, </a:t>
            </a:r>
            <a:r>
              <a:rPr lang="en-US" dirty="0" err="1"/>
              <a:t>Burak</a:t>
            </a:r>
            <a:r>
              <a:rPr lang="en-US" dirty="0"/>
              <a:t> H, </a:t>
            </a:r>
            <a:r>
              <a:rPr lang="en-US" dirty="0" err="1"/>
              <a:t>McNellis</a:t>
            </a:r>
            <a:r>
              <a:rPr lang="en-US" dirty="0"/>
              <a:t> R, </a:t>
            </a:r>
            <a:r>
              <a:rPr lang="en-US" dirty="0" err="1"/>
              <a:t>Genevro</a:t>
            </a:r>
            <a:r>
              <a:rPr lang="en-US" dirty="0"/>
              <a:t> J. Creating Patient-Centered Team-Based Primary Care. AHRQ Pub. No. 16-0002-EF. Rockville, MD: Agency for Healthcare Research and Quality. March 2016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Bodenheimer</a:t>
            </a:r>
            <a:r>
              <a:rPr lang="en-US" dirty="0"/>
              <a:t> T, Gupta R, Dube K, Kong M, </a:t>
            </a:r>
            <a:r>
              <a:rPr lang="en-US" dirty="0" err="1"/>
              <a:t>Olayiwola</a:t>
            </a:r>
            <a:r>
              <a:rPr lang="en-US" dirty="0"/>
              <a:t> JN, Barnes K, </a:t>
            </a:r>
            <a:r>
              <a:rPr lang="en-US" dirty="0" err="1"/>
              <a:t>Syer</a:t>
            </a:r>
            <a:r>
              <a:rPr lang="en-US" dirty="0"/>
              <a:t> S, Willard-Grace R, Shipman S.  High-Functioning Primary Care Residency Clinics: Building Blocks for Providing Excellent Care and Training. Association of American Medical Colleges, Washington D.C.  2016.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Greater New York Hospital Association.  Redesigning the Teaching Clinic: A Toolkit for Improving Care Coordination and Resident Learning. October 2012.</a:t>
            </a:r>
          </a:p>
        </p:txBody>
      </p:sp>
    </p:spTree>
    <p:extLst>
      <p:ext uri="{BB962C8B-B14F-4D97-AF65-F5344CB8AC3E}">
        <p14:creationId xmlns:p14="http://schemas.microsoft.com/office/powerpoint/2010/main" val="253415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D5128-F26B-8D48-B659-35A19A393A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B6952E-D1D3-CB42-9ED2-14BD8C789F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lide.url=https://www.polleverywhere.com/multiple_choice_polls/djKQvFQZi6QHRlT">
            <a:extLst>
              <a:ext uri="{FF2B5EF4-FFF2-40B4-BE49-F238E27FC236}">
                <a16:creationId xmlns:a16="http://schemas.microsoft.com/office/drawing/2014/main" id="{C2CFCC0F-F864-C845-AED3-654D4FE262CE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1933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2069" y="2529334"/>
            <a:ext cx="8400499" cy="217298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Please evaluate this presentation using the conference mobile app! Simply click on the "clipboard" icon       on the presentation page.</a:t>
            </a:r>
          </a:p>
        </p:txBody>
      </p:sp>
      <p:pic>
        <p:nvPicPr>
          <p:cNvPr id="5" name="Picture 4" descr="Clipboar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871" y="3595625"/>
            <a:ext cx="465083" cy="49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416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6-6-6 residency established in 2012, which expanded to 8-6-6 in June 2016</a:t>
            </a:r>
          </a:p>
          <a:p>
            <a:r>
              <a:rPr lang="en-US" dirty="0"/>
              <a:t>Training at </a:t>
            </a:r>
          </a:p>
          <a:p>
            <a:pPr lvl="1"/>
            <a:r>
              <a:rPr lang="en-US" dirty="0"/>
              <a:t>Northwell Phelps (community hospital)</a:t>
            </a:r>
          </a:p>
          <a:p>
            <a:pPr lvl="1"/>
            <a:r>
              <a:rPr lang="en-US" dirty="0"/>
              <a:t>Sleepy Hollow Open Door Family Medical Center [Federally Qualified Health Center (FQHC)] </a:t>
            </a:r>
          </a:p>
          <a:p>
            <a:r>
              <a:rPr lang="en-US" dirty="0"/>
              <a:t>3 Teams</a:t>
            </a:r>
          </a:p>
          <a:p>
            <a:pPr lvl="1"/>
            <a:r>
              <a:rPr lang="en-US" dirty="0"/>
              <a:t>Red, Lilac, Gold</a:t>
            </a:r>
          </a:p>
          <a:p>
            <a:pPr lvl="1"/>
            <a:r>
              <a:rPr lang="en-US" dirty="0"/>
              <a:t>Consist of attendings/residents, Patient Care Technicians (PCT/MA), 3 nurses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513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83BAC02-913E-BA49-9505-D237C1490F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79052" y="860109"/>
            <a:ext cx="7385896" cy="5539422"/>
          </a:xfrm>
        </p:spPr>
      </p:pic>
    </p:spTree>
    <p:extLst>
      <p:ext uri="{BB962C8B-B14F-4D97-AF65-F5344CB8AC3E}">
        <p14:creationId xmlns:p14="http://schemas.microsoft.com/office/powerpoint/2010/main" val="3526693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363BC5-FDEF-8845-8A34-673BB23938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28289" y="835489"/>
            <a:ext cx="7287422" cy="5465567"/>
          </a:xfrm>
        </p:spPr>
      </p:pic>
    </p:spTree>
    <p:extLst>
      <p:ext uri="{BB962C8B-B14F-4D97-AF65-F5344CB8AC3E}">
        <p14:creationId xmlns:p14="http://schemas.microsoft.com/office/powerpoint/2010/main" val="2132299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B74-8968-3B4F-BABC-D70A0090E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Rotating clinic schedule (pre-intervention)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8171A-A392-D143-B8CB-614BE4624D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Each resident was scheduled in clinic based on their rotation</a:t>
            </a:r>
          </a:p>
          <a:p>
            <a:pPr lvl="1"/>
            <a:r>
              <a:rPr lang="en-US" dirty="0"/>
              <a:t>(e.g. resident on Medical Subspecialties is in clinic on Thurs AM and Sat AM)</a:t>
            </a:r>
          </a:p>
          <a:p>
            <a:r>
              <a:rPr lang="en-US" dirty="0"/>
              <a:t>This method was used for PGY1-3</a:t>
            </a:r>
          </a:p>
          <a:p>
            <a:pPr lvl="1"/>
            <a:r>
              <a:rPr lang="en-US" dirty="0"/>
              <a:t>PGY1: 1 session per week</a:t>
            </a:r>
          </a:p>
          <a:p>
            <a:pPr lvl="1"/>
            <a:r>
              <a:rPr lang="en-US" dirty="0"/>
              <a:t>PGY2: 2 session per week</a:t>
            </a:r>
          </a:p>
          <a:p>
            <a:pPr lvl="1"/>
            <a:r>
              <a:rPr lang="en-US" dirty="0"/>
              <a:t>PGY3: 3 session per week</a:t>
            </a:r>
          </a:p>
          <a:p>
            <a:pPr lvl="1"/>
            <a:r>
              <a:rPr lang="en-US" dirty="0"/>
              <a:t>FMC rotation: 5-6 sessions per week</a:t>
            </a:r>
          </a:p>
          <a:p>
            <a:r>
              <a:rPr lang="en-US" dirty="0"/>
              <a:t>Each rotation is 2-4 weeks long</a:t>
            </a:r>
          </a:p>
          <a:p>
            <a:r>
              <a:rPr lang="en-US" dirty="0"/>
              <a:t>24 hour call schedule made based on clinic schedule</a:t>
            </a:r>
          </a:p>
          <a:p>
            <a:r>
              <a:rPr lang="en-US" dirty="0"/>
              <a:t>Scheduling designed by residency program</a:t>
            </a:r>
          </a:p>
          <a:p>
            <a:pPr lvl="1"/>
            <a:r>
              <a:rPr lang="en-US" dirty="0"/>
              <a:t>Site manager opened each resident’s template individually</a:t>
            </a:r>
          </a:p>
          <a:p>
            <a:pPr lvl="1"/>
            <a:r>
              <a:rPr lang="en-US" dirty="0"/>
              <a:t>Clinic staff only saw open templates in EMR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20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2325</TotalTime>
  <Words>1991</Words>
  <Application>Microsoft Macintosh PowerPoint</Application>
  <PresentationFormat>On-screen Show (4:3)</PresentationFormat>
  <Paragraphs>305</Paragraphs>
  <Slides>50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4" baseType="lpstr">
      <vt:lpstr>Arial</vt:lpstr>
      <vt:lpstr>Calibri</vt:lpstr>
      <vt:lpstr>Helvetica</vt:lpstr>
      <vt:lpstr>Office Theme</vt:lpstr>
      <vt:lpstr>Integration of Consistent Clinic Days into Team-Based Care at an FQHC: A Hybrid Model</vt:lpstr>
      <vt:lpstr>Disclosures</vt:lpstr>
      <vt:lpstr>Poll the audience</vt:lpstr>
      <vt:lpstr>PowerPoint Presentation</vt:lpstr>
      <vt:lpstr>PowerPoint Presentation</vt:lpstr>
      <vt:lpstr>Background</vt:lpstr>
      <vt:lpstr>PowerPoint Presentation</vt:lpstr>
      <vt:lpstr>PowerPoint Presentation</vt:lpstr>
      <vt:lpstr>Rotating clinic schedule (pre-intervention)</vt:lpstr>
      <vt:lpstr>Prior experience</vt:lpstr>
      <vt:lpstr>Prior experience (cont.)</vt:lpstr>
      <vt:lpstr>PowerPoint Presentation</vt:lpstr>
      <vt:lpstr>Half day clinic method</vt:lpstr>
      <vt:lpstr>Audience discussion</vt:lpstr>
      <vt:lpstr>Need for change</vt:lpstr>
      <vt:lpstr>Recommendations2 for scheduling in high functioning primary care clinics</vt:lpstr>
      <vt:lpstr>Hybrid model with  Consistent Clinic Days for PGY-3 residents</vt:lpstr>
      <vt:lpstr>Hybrid model with  Consistent Clinic Days</vt:lpstr>
      <vt:lpstr>Hybrid model with  Consistent Clinic Days for PGY-3 residents</vt:lpstr>
      <vt:lpstr>Example</vt:lpstr>
      <vt:lpstr>Hybrid model with  Consistent Clinic Days (cont.)</vt:lpstr>
      <vt:lpstr>Staff satisfaction/retention</vt:lpstr>
      <vt:lpstr>Staff site survey 2015 vs 2017  (Agreed or Strongly Agreed)  </vt:lpstr>
      <vt:lpstr>Hybrid model with  Consistent Clinic Days (cont.)</vt:lpstr>
      <vt:lpstr>Hybrid model with  Consistent Clinic Days (cont.)</vt:lpstr>
      <vt:lpstr>Hybrid model with  Consistent Clinic Days (cont.)</vt:lpstr>
      <vt:lpstr>PGY3 Continuity</vt:lpstr>
      <vt:lpstr>Team Continuity</vt:lpstr>
      <vt:lpstr>PGY3 Productivity</vt:lpstr>
      <vt:lpstr>PGY3 Productivity End of year</vt:lpstr>
      <vt:lpstr>Potential drawbacks to CCD</vt:lpstr>
      <vt:lpstr>Potential drawbacks to CCD</vt:lpstr>
      <vt:lpstr>Audience discussion</vt:lpstr>
      <vt:lpstr>Team based care advantages1</vt:lpstr>
      <vt:lpstr>Team-based care in new site</vt:lpstr>
      <vt:lpstr>Team based care</vt:lpstr>
      <vt:lpstr>Team-based care in new site</vt:lpstr>
      <vt:lpstr>Team based care</vt:lpstr>
      <vt:lpstr>Example of Procedures Chart</vt:lpstr>
      <vt:lpstr>Team based care</vt:lpstr>
      <vt:lpstr>Team communication1</vt:lpstr>
      <vt:lpstr>Video example of pt care</vt:lpstr>
      <vt:lpstr>Team-based daily schedule</vt:lpstr>
      <vt:lpstr>PowerPoint Presentation</vt:lpstr>
      <vt:lpstr>Team communication1</vt:lpstr>
      <vt:lpstr>Team communication</vt:lpstr>
      <vt:lpstr>Next steps</vt:lpstr>
      <vt:lpstr>Next steps (cont.)</vt:lpstr>
      <vt:lpstr>References</vt:lpstr>
      <vt:lpstr>PowerPoint Presentation</vt:lpstr>
    </vt:vector>
  </TitlesOfParts>
  <Company>STFM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Abuel</dc:creator>
  <cp:lastModifiedBy>London Muse</cp:lastModifiedBy>
  <cp:revision>83</cp:revision>
  <dcterms:created xsi:type="dcterms:W3CDTF">2013-07-17T19:19:39Z</dcterms:created>
  <dcterms:modified xsi:type="dcterms:W3CDTF">2018-12-08T16:56:07Z</dcterms:modified>
</cp:coreProperties>
</file>