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21945600" cy="164592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1" charset="-128"/>
        <a:cs typeface="+mn-cs"/>
      </a:defRPr>
    </a:lvl5pPr>
    <a:lvl6pPr marL="2286000" algn="l" defTabSz="914400" rtl="0" eaLnBrk="1" latinLnBrk="0" hangingPunct="1">
      <a:defRPr sz="2400" kern="1200">
        <a:solidFill>
          <a:schemeClr val="tx1"/>
        </a:solidFill>
        <a:latin typeface="Arial" charset="0"/>
        <a:ea typeface="ヒラギノ角ゴ Pro W3" pitchFamily="1" charset="-128"/>
        <a:cs typeface="+mn-cs"/>
      </a:defRPr>
    </a:lvl6pPr>
    <a:lvl7pPr marL="2743200" algn="l" defTabSz="914400" rtl="0" eaLnBrk="1" latinLnBrk="0" hangingPunct="1">
      <a:defRPr sz="2400" kern="1200">
        <a:solidFill>
          <a:schemeClr val="tx1"/>
        </a:solidFill>
        <a:latin typeface="Arial" charset="0"/>
        <a:ea typeface="ヒラギノ角ゴ Pro W3" pitchFamily="1" charset="-128"/>
        <a:cs typeface="+mn-cs"/>
      </a:defRPr>
    </a:lvl7pPr>
    <a:lvl8pPr marL="3200400" algn="l" defTabSz="914400" rtl="0" eaLnBrk="1" latinLnBrk="0" hangingPunct="1">
      <a:defRPr sz="2400" kern="1200">
        <a:solidFill>
          <a:schemeClr val="tx1"/>
        </a:solidFill>
        <a:latin typeface="Arial" charset="0"/>
        <a:ea typeface="ヒラギノ角ゴ Pro W3" pitchFamily="1" charset="-128"/>
        <a:cs typeface="+mn-cs"/>
      </a:defRPr>
    </a:lvl8pPr>
    <a:lvl9pPr marL="3657600" algn="l" defTabSz="914400" rtl="0" eaLnBrk="1" latinLnBrk="0" hangingPunct="1">
      <a:defRPr sz="2400" kern="1200">
        <a:solidFill>
          <a:schemeClr val="tx1"/>
        </a:solidFill>
        <a:latin typeface="Arial" charset="0"/>
        <a:ea typeface="ヒラギノ角ゴ Pro W3" pitchFamily="1" charset="-128"/>
        <a:cs typeface="+mn-cs"/>
      </a:defRPr>
    </a:lvl9pPr>
  </p:defaultTextStyle>
  <p:extLst>
    <p:ext uri="{EFAFB233-063F-42B5-8137-9DF3F51BA10A}">
      <p15:sldGuideLst xmlns="" xmlns:p15="http://schemas.microsoft.com/office/powerpoint/2012/main">
        <p15:guide id="1" orient="horz" pos="5184">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FA"/>
    <a:srgbClr val="FFFFFF"/>
    <a:srgbClr val="DDDDDD"/>
    <a:srgbClr val="063B90"/>
    <a:srgbClr val="FFFF00"/>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290" autoAdjust="0"/>
    <p:restoredTop sz="97964" autoAdjust="0"/>
  </p:normalViewPr>
  <p:slideViewPr>
    <p:cSldViewPr snapToGrid="0">
      <p:cViewPr varScale="1">
        <p:scale>
          <a:sx n="30" d="100"/>
          <a:sy n="30" d="100"/>
        </p:scale>
        <p:origin x="-1944" y="-114"/>
      </p:cViewPr>
      <p:guideLst>
        <p:guide orient="horz" pos="5184"/>
        <p:guide pos="69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9CCA69-7C31-4564-A5F8-AF80680D8206}" type="datetimeFigureOut">
              <a:rPr lang="en-US" smtClean="0"/>
              <a:t>11/15/2017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55CA6-7A30-4B65-AE52-9D4210B1D2F4}" type="slidenum">
              <a:rPr lang="en-US" smtClean="0"/>
              <a:t>‹#›</a:t>
            </a:fld>
            <a:endParaRPr lang="en-US"/>
          </a:p>
        </p:txBody>
      </p:sp>
    </p:spTree>
    <p:extLst>
      <p:ext uri="{BB962C8B-B14F-4D97-AF65-F5344CB8AC3E}">
        <p14:creationId xmlns:p14="http://schemas.microsoft.com/office/powerpoint/2010/main" val="370899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455CA6-7A30-4B65-AE52-9D4210B1D2F4}" type="slidenum">
              <a:rPr lang="en-US" smtClean="0"/>
              <a:t>1</a:t>
            </a:fld>
            <a:endParaRPr lang="en-US"/>
          </a:p>
        </p:txBody>
      </p:sp>
    </p:spTree>
    <p:extLst>
      <p:ext uri="{BB962C8B-B14F-4D97-AF65-F5344CB8AC3E}">
        <p14:creationId xmlns:p14="http://schemas.microsoft.com/office/powerpoint/2010/main" val="143418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609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8FA"/>
        </a:solidFill>
        <a:effectLst/>
      </p:bgPr>
    </p:bg>
    <p:spTree>
      <p:nvGrpSpPr>
        <p:cNvPr id="1" name=""/>
        <p:cNvGrpSpPr/>
        <p:nvPr/>
      </p:nvGrpSpPr>
      <p:grpSpPr>
        <a:xfrm>
          <a:off x="0" y="0"/>
          <a:ext cx="0" cy="0"/>
          <a:chOff x="0" y="0"/>
          <a:chExt cx="0" cy="0"/>
        </a:xfrm>
      </p:grpSpPr>
      <p:sp>
        <p:nvSpPr>
          <p:cNvPr id="1037" name="Rectangle 13"/>
          <p:cNvSpPr>
            <a:spLocks noChangeArrowheads="1"/>
          </p:cNvSpPr>
          <p:nvPr userDrawn="1"/>
        </p:nvSpPr>
        <p:spPr bwMode="auto">
          <a:xfrm>
            <a:off x="0" y="22225"/>
            <a:ext cx="21945600" cy="16436975"/>
          </a:xfrm>
          <a:prstGeom prst="rect">
            <a:avLst/>
          </a:prstGeom>
          <a:solidFill>
            <a:srgbClr val="F2F8FA"/>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lang="en-US"/>
          </a:p>
        </p:txBody>
      </p:sp>
      <p:sp>
        <p:nvSpPr>
          <p:cNvPr id="1038" name="Rectangle 14"/>
          <p:cNvSpPr>
            <a:spLocks noChangeArrowheads="1"/>
          </p:cNvSpPr>
          <p:nvPr userDrawn="1"/>
        </p:nvSpPr>
        <p:spPr bwMode="auto">
          <a:xfrm>
            <a:off x="3924886" y="0"/>
            <a:ext cx="18020714" cy="2787650"/>
          </a:xfrm>
          <a:prstGeom prst="rect">
            <a:avLst/>
          </a:prstGeom>
          <a:gradFill rotWithShape="1">
            <a:gsLst>
              <a:gs pos="0">
                <a:srgbClr val="063B90">
                  <a:gamma/>
                  <a:shade val="76471"/>
                  <a:invGamma/>
                </a:srgbClr>
              </a:gs>
              <a:gs pos="50000">
                <a:srgbClr val="063B90"/>
              </a:gs>
              <a:gs pos="100000">
                <a:srgbClr val="063B90">
                  <a:gamma/>
                  <a:shade val="76471"/>
                  <a:invGamma/>
                </a:srgbClr>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4043934" cy="27889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351088" rtl="0" fontAlgn="base">
        <a:spcBef>
          <a:spcPct val="0"/>
        </a:spcBef>
        <a:spcAft>
          <a:spcPct val="0"/>
        </a:spcAft>
        <a:defRPr sz="11300">
          <a:solidFill>
            <a:schemeClr val="tx2"/>
          </a:solidFill>
          <a:latin typeface="+mj-lt"/>
          <a:ea typeface="+mj-ea"/>
          <a:cs typeface="+mj-cs"/>
        </a:defRPr>
      </a:lvl1pPr>
      <a:lvl2pPr algn="ctr" defTabSz="2351088" rtl="0" fontAlgn="base">
        <a:spcBef>
          <a:spcPct val="0"/>
        </a:spcBef>
        <a:spcAft>
          <a:spcPct val="0"/>
        </a:spcAft>
        <a:defRPr sz="11300">
          <a:solidFill>
            <a:schemeClr val="tx2"/>
          </a:solidFill>
          <a:latin typeface="Arial" charset="0"/>
          <a:ea typeface="ヒラギノ角ゴ Pro W3" pitchFamily="1" charset="-128"/>
        </a:defRPr>
      </a:lvl2pPr>
      <a:lvl3pPr algn="ctr" defTabSz="2351088" rtl="0" fontAlgn="base">
        <a:spcBef>
          <a:spcPct val="0"/>
        </a:spcBef>
        <a:spcAft>
          <a:spcPct val="0"/>
        </a:spcAft>
        <a:defRPr sz="11300">
          <a:solidFill>
            <a:schemeClr val="tx2"/>
          </a:solidFill>
          <a:latin typeface="Arial" charset="0"/>
          <a:ea typeface="ヒラギノ角ゴ Pro W3" pitchFamily="1" charset="-128"/>
        </a:defRPr>
      </a:lvl3pPr>
      <a:lvl4pPr algn="ctr" defTabSz="2351088" rtl="0" fontAlgn="base">
        <a:spcBef>
          <a:spcPct val="0"/>
        </a:spcBef>
        <a:spcAft>
          <a:spcPct val="0"/>
        </a:spcAft>
        <a:defRPr sz="11300">
          <a:solidFill>
            <a:schemeClr val="tx2"/>
          </a:solidFill>
          <a:latin typeface="Arial" charset="0"/>
          <a:ea typeface="ヒラギノ角ゴ Pro W3" pitchFamily="1" charset="-128"/>
        </a:defRPr>
      </a:lvl4pPr>
      <a:lvl5pPr algn="ctr" defTabSz="2351088" rtl="0" fontAlgn="base">
        <a:spcBef>
          <a:spcPct val="0"/>
        </a:spcBef>
        <a:spcAft>
          <a:spcPct val="0"/>
        </a:spcAft>
        <a:defRPr sz="11300">
          <a:solidFill>
            <a:schemeClr val="tx2"/>
          </a:solidFill>
          <a:latin typeface="Arial" charset="0"/>
          <a:ea typeface="ヒラギノ角ゴ Pro W3" pitchFamily="1" charset="-128"/>
        </a:defRPr>
      </a:lvl5pPr>
      <a:lvl6pPr marL="457200" algn="ctr" defTabSz="2351088" rtl="0" fontAlgn="base">
        <a:spcBef>
          <a:spcPct val="0"/>
        </a:spcBef>
        <a:spcAft>
          <a:spcPct val="0"/>
        </a:spcAft>
        <a:defRPr sz="11300">
          <a:solidFill>
            <a:schemeClr val="tx2"/>
          </a:solidFill>
          <a:latin typeface="Arial" charset="0"/>
          <a:ea typeface="ヒラギノ角ゴ Pro W3" pitchFamily="1" charset="-128"/>
        </a:defRPr>
      </a:lvl6pPr>
      <a:lvl7pPr marL="914400" algn="ctr" defTabSz="2351088" rtl="0" fontAlgn="base">
        <a:spcBef>
          <a:spcPct val="0"/>
        </a:spcBef>
        <a:spcAft>
          <a:spcPct val="0"/>
        </a:spcAft>
        <a:defRPr sz="11300">
          <a:solidFill>
            <a:schemeClr val="tx2"/>
          </a:solidFill>
          <a:latin typeface="Arial" charset="0"/>
          <a:ea typeface="ヒラギノ角ゴ Pro W3" pitchFamily="1" charset="-128"/>
        </a:defRPr>
      </a:lvl7pPr>
      <a:lvl8pPr marL="1371600" algn="ctr" defTabSz="2351088" rtl="0" fontAlgn="base">
        <a:spcBef>
          <a:spcPct val="0"/>
        </a:spcBef>
        <a:spcAft>
          <a:spcPct val="0"/>
        </a:spcAft>
        <a:defRPr sz="11300">
          <a:solidFill>
            <a:schemeClr val="tx2"/>
          </a:solidFill>
          <a:latin typeface="Arial" charset="0"/>
          <a:ea typeface="ヒラギノ角ゴ Pro W3" pitchFamily="1" charset="-128"/>
        </a:defRPr>
      </a:lvl8pPr>
      <a:lvl9pPr marL="1828800" algn="ctr" defTabSz="2351088" rtl="0" fontAlgn="base">
        <a:spcBef>
          <a:spcPct val="0"/>
        </a:spcBef>
        <a:spcAft>
          <a:spcPct val="0"/>
        </a:spcAft>
        <a:defRPr sz="11300">
          <a:solidFill>
            <a:schemeClr val="tx2"/>
          </a:solidFill>
          <a:latin typeface="Arial" charset="0"/>
          <a:ea typeface="ヒラギノ角ゴ Pro W3" pitchFamily="1" charset="-128"/>
        </a:defRPr>
      </a:lvl9pPr>
    </p:titleStyle>
    <p:bodyStyle>
      <a:lvl1pPr marL="882650" indent="-882650" algn="l" defTabSz="2351088" rtl="0" fontAlgn="base">
        <a:spcBef>
          <a:spcPct val="20000"/>
        </a:spcBef>
        <a:spcAft>
          <a:spcPct val="0"/>
        </a:spcAft>
        <a:buChar char="•"/>
        <a:defRPr sz="8300">
          <a:solidFill>
            <a:schemeClr val="tx1"/>
          </a:solidFill>
          <a:latin typeface="+mn-lt"/>
          <a:ea typeface="+mn-ea"/>
          <a:cs typeface="+mn-cs"/>
        </a:defRPr>
      </a:lvl1pPr>
      <a:lvl2pPr marL="1911350" indent="-735013" algn="l" defTabSz="2351088" rtl="0" fontAlgn="base">
        <a:spcBef>
          <a:spcPct val="20000"/>
        </a:spcBef>
        <a:spcAft>
          <a:spcPct val="0"/>
        </a:spcAft>
        <a:buChar char="–"/>
        <a:defRPr sz="7200">
          <a:solidFill>
            <a:schemeClr val="tx1"/>
          </a:solidFill>
          <a:latin typeface="+mn-lt"/>
          <a:ea typeface="+mn-ea"/>
        </a:defRPr>
      </a:lvl2pPr>
      <a:lvl3pPr marL="2940050" indent="-588963" algn="l" defTabSz="2351088" rtl="0" fontAlgn="base">
        <a:spcBef>
          <a:spcPct val="20000"/>
        </a:spcBef>
        <a:spcAft>
          <a:spcPct val="0"/>
        </a:spcAft>
        <a:buChar char="•"/>
        <a:defRPr sz="6200">
          <a:solidFill>
            <a:schemeClr val="tx1"/>
          </a:solidFill>
          <a:latin typeface="+mn-lt"/>
          <a:ea typeface="+mn-ea"/>
        </a:defRPr>
      </a:lvl3pPr>
      <a:lvl4pPr marL="4114800" indent="-587375" algn="l" defTabSz="2351088" rtl="0" fontAlgn="base">
        <a:spcBef>
          <a:spcPct val="20000"/>
        </a:spcBef>
        <a:spcAft>
          <a:spcPct val="0"/>
        </a:spcAft>
        <a:buChar char="–"/>
        <a:defRPr sz="5200">
          <a:solidFill>
            <a:schemeClr val="tx1"/>
          </a:solidFill>
          <a:latin typeface="+mn-lt"/>
          <a:ea typeface="+mn-ea"/>
        </a:defRPr>
      </a:lvl4pPr>
      <a:lvl5pPr marL="5291138" indent="-587375" algn="l" defTabSz="2351088" rtl="0" fontAlgn="base">
        <a:spcBef>
          <a:spcPct val="20000"/>
        </a:spcBef>
        <a:spcAft>
          <a:spcPct val="0"/>
        </a:spcAft>
        <a:buChar char="»"/>
        <a:defRPr sz="5200">
          <a:solidFill>
            <a:schemeClr val="tx1"/>
          </a:solidFill>
          <a:latin typeface="+mn-lt"/>
          <a:ea typeface="+mn-ea"/>
        </a:defRPr>
      </a:lvl5pPr>
      <a:lvl6pPr marL="5748338" indent="-587375" algn="l" defTabSz="2351088" rtl="0" fontAlgn="base">
        <a:spcBef>
          <a:spcPct val="20000"/>
        </a:spcBef>
        <a:spcAft>
          <a:spcPct val="0"/>
        </a:spcAft>
        <a:buChar char="»"/>
        <a:defRPr sz="5200">
          <a:solidFill>
            <a:schemeClr val="tx1"/>
          </a:solidFill>
          <a:latin typeface="+mn-lt"/>
          <a:ea typeface="+mn-ea"/>
        </a:defRPr>
      </a:lvl6pPr>
      <a:lvl7pPr marL="6205538" indent="-587375" algn="l" defTabSz="2351088" rtl="0" fontAlgn="base">
        <a:spcBef>
          <a:spcPct val="20000"/>
        </a:spcBef>
        <a:spcAft>
          <a:spcPct val="0"/>
        </a:spcAft>
        <a:buChar char="»"/>
        <a:defRPr sz="5200">
          <a:solidFill>
            <a:schemeClr val="tx1"/>
          </a:solidFill>
          <a:latin typeface="+mn-lt"/>
          <a:ea typeface="+mn-ea"/>
        </a:defRPr>
      </a:lvl7pPr>
      <a:lvl8pPr marL="6662738" indent="-587375" algn="l" defTabSz="2351088" rtl="0" fontAlgn="base">
        <a:spcBef>
          <a:spcPct val="20000"/>
        </a:spcBef>
        <a:spcAft>
          <a:spcPct val="0"/>
        </a:spcAft>
        <a:buChar char="»"/>
        <a:defRPr sz="5200">
          <a:solidFill>
            <a:schemeClr val="tx1"/>
          </a:solidFill>
          <a:latin typeface="+mn-lt"/>
          <a:ea typeface="+mn-ea"/>
        </a:defRPr>
      </a:lvl8pPr>
      <a:lvl9pPr marL="7119938" indent="-587375" algn="l" defTabSz="2351088" rtl="0" fontAlgn="base">
        <a:spcBef>
          <a:spcPct val="20000"/>
        </a:spcBef>
        <a:spcAft>
          <a:spcPct val="0"/>
        </a:spcAft>
        <a:buChar char="»"/>
        <a:defRPr sz="5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10660986" y="2895035"/>
            <a:ext cx="5888442" cy="13608290"/>
          </a:xfrm>
          <a:prstGeom prst="rect">
            <a:avLst/>
          </a:prstGeom>
          <a:solidFill>
            <a:schemeClr val="bg2">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3200" b="1" u="sng" dirty="0"/>
              <a:t> </a:t>
            </a:r>
            <a:r>
              <a:rPr lang="en-US" sz="4000" b="1" u="sng" dirty="0" smtClean="0"/>
              <a:t>RESULTS:</a:t>
            </a:r>
            <a:endParaRPr lang="en-US" sz="4000" b="1" u="sng" dirty="0"/>
          </a:p>
          <a:p>
            <a:r>
              <a:rPr lang="en-US" sz="3200" b="1" dirty="0"/>
              <a:t> </a:t>
            </a:r>
            <a:endParaRPr lang="en-US" sz="3200" dirty="0"/>
          </a:p>
          <a:p>
            <a:pPr>
              <a:spcBef>
                <a:spcPct val="50000"/>
              </a:spcBef>
            </a:pPr>
            <a:endParaRPr lang="en-US" sz="3600" dirty="0"/>
          </a:p>
          <a:p>
            <a:endParaRPr lang="en-US" altLang="en-US" sz="3200" dirty="0"/>
          </a:p>
          <a:p>
            <a:pPr algn="ctr"/>
            <a:endParaRPr lang="en-US" altLang="en-US" sz="3200" dirty="0" smtClean="0"/>
          </a:p>
          <a:p>
            <a:pPr marL="342900" indent="-342900">
              <a:buFont typeface="Arial" panose="020B0604020202020204" pitchFamily="34" charset="0"/>
              <a:buChar char="•"/>
            </a:pPr>
            <a:endParaRPr lang="en-US" altLang="en-US" sz="1800" dirty="0" smtClean="0"/>
          </a:p>
          <a:p>
            <a:pPr marL="342900" indent="-342900">
              <a:buFont typeface="Arial" panose="020B0604020202020204" pitchFamily="34" charset="0"/>
              <a:buChar char="•"/>
            </a:pPr>
            <a:endParaRPr lang="en-US" altLang="en-US" dirty="0"/>
          </a:p>
        </p:txBody>
      </p:sp>
      <p:sp>
        <p:nvSpPr>
          <p:cNvPr id="32" name="Rectangle 31"/>
          <p:cNvSpPr/>
          <p:nvPr/>
        </p:nvSpPr>
        <p:spPr bwMode="auto">
          <a:xfrm>
            <a:off x="14285" y="2836040"/>
            <a:ext cx="5053015" cy="13616087"/>
          </a:xfrm>
          <a:prstGeom prst="rect">
            <a:avLst/>
          </a:prstGeom>
          <a:solidFill>
            <a:schemeClr val="bg2">
              <a:lumMod val="20000"/>
              <a:lumOff val="8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29" name="Rectangle 28"/>
          <p:cNvSpPr/>
          <p:nvPr/>
        </p:nvSpPr>
        <p:spPr bwMode="auto">
          <a:xfrm>
            <a:off x="16470298" y="2860079"/>
            <a:ext cx="5475302" cy="13625814"/>
          </a:xfrm>
          <a:prstGeom prst="rect">
            <a:avLst/>
          </a:prstGeom>
          <a:solidFill>
            <a:schemeClr val="accent1">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7" name="Rectangle 6"/>
          <p:cNvSpPr/>
          <p:nvPr/>
        </p:nvSpPr>
        <p:spPr bwMode="auto">
          <a:xfrm>
            <a:off x="4919545" y="2836040"/>
            <a:ext cx="5595695" cy="13649852"/>
          </a:xfrm>
          <a:prstGeom prst="rect">
            <a:avLst/>
          </a:prstGeom>
          <a:solidFill>
            <a:schemeClr val="accent1">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pitchFamily="1" charset="-128"/>
            </a:endParaRPr>
          </a:p>
        </p:txBody>
      </p:sp>
      <p:sp>
        <p:nvSpPr>
          <p:cNvPr id="2052" name="Text Box 4"/>
          <p:cNvSpPr txBox="1">
            <a:spLocks noChangeArrowheads="1"/>
          </p:cNvSpPr>
          <p:nvPr/>
        </p:nvSpPr>
        <p:spPr bwMode="auto">
          <a:xfrm>
            <a:off x="4580951" y="0"/>
            <a:ext cx="17364649" cy="2009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spcAft>
                <a:spcPct val="35000"/>
              </a:spcAft>
            </a:pPr>
            <a:r>
              <a:rPr lang="en-US" sz="600" b="1" dirty="0">
                <a:solidFill>
                  <a:schemeClr val="accent3"/>
                </a:solidFill>
              </a:rPr>
              <a:t> </a:t>
            </a:r>
            <a:endParaRPr lang="en-US" sz="600" b="1" dirty="0" smtClean="0">
              <a:solidFill>
                <a:schemeClr val="accent3"/>
              </a:solidFill>
            </a:endParaRPr>
          </a:p>
          <a:p>
            <a:pPr algn="ctr">
              <a:lnSpc>
                <a:spcPct val="85000"/>
              </a:lnSpc>
              <a:spcAft>
                <a:spcPct val="35000"/>
              </a:spcAft>
            </a:pPr>
            <a:r>
              <a:rPr lang="en-US" sz="4400" dirty="0">
                <a:solidFill>
                  <a:schemeClr val="accent3"/>
                </a:solidFill>
              </a:rPr>
              <a:t>Low Staffing Levels: A Detriment to Quality Improvement </a:t>
            </a:r>
            <a:r>
              <a:rPr lang="en-US" sz="4400" dirty="0" smtClean="0">
                <a:solidFill>
                  <a:schemeClr val="accent3"/>
                </a:solidFill>
              </a:rPr>
              <a:t>Projects</a:t>
            </a:r>
            <a:endParaRPr lang="en-US" sz="4400" b="1" dirty="0">
              <a:solidFill>
                <a:schemeClr val="accent3"/>
              </a:solidFill>
            </a:endParaRPr>
          </a:p>
          <a:p>
            <a:pPr algn="ctr">
              <a:lnSpc>
                <a:spcPct val="85000"/>
              </a:lnSpc>
              <a:spcAft>
                <a:spcPct val="35000"/>
              </a:spcAft>
            </a:pPr>
            <a:r>
              <a:rPr lang="en-US" sz="3200" b="1" dirty="0" smtClean="0">
                <a:solidFill>
                  <a:schemeClr val="accent3"/>
                </a:solidFill>
              </a:rPr>
              <a:t>Michael </a:t>
            </a:r>
            <a:r>
              <a:rPr lang="en-US" sz="3200" b="1" dirty="0" smtClean="0">
                <a:solidFill>
                  <a:schemeClr val="accent3"/>
                </a:solidFill>
              </a:rPr>
              <a:t>Malone M.D.,</a:t>
            </a:r>
          </a:p>
          <a:p>
            <a:pPr algn="ctr">
              <a:lnSpc>
                <a:spcPct val="85000"/>
              </a:lnSpc>
              <a:spcAft>
                <a:spcPct val="35000"/>
              </a:spcAft>
            </a:pPr>
            <a:r>
              <a:rPr lang="en-US" sz="3200" b="1" i="1" dirty="0" smtClean="0">
                <a:solidFill>
                  <a:schemeClr val="accent3"/>
                </a:solidFill>
              </a:rPr>
              <a:t>Penn </a:t>
            </a:r>
            <a:r>
              <a:rPr lang="en-US" sz="3200" b="1" i="1" dirty="0">
                <a:solidFill>
                  <a:schemeClr val="accent3"/>
                </a:solidFill>
              </a:rPr>
              <a:t>State Hershey Department of Family and Community </a:t>
            </a:r>
            <a:r>
              <a:rPr lang="en-US" sz="3200" b="1" i="1" dirty="0" smtClean="0">
                <a:solidFill>
                  <a:schemeClr val="accent3"/>
                </a:solidFill>
              </a:rPr>
              <a:t>Medicine</a:t>
            </a:r>
            <a:r>
              <a:rPr lang="en-US" sz="2800" i="1" dirty="0" smtClean="0">
                <a:solidFill>
                  <a:srgbClr val="F2F8FA"/>
                </a:solidFill>
              </a:rPr>
              <a:t> </a:t>
            </a:r>
            <a:endParaRPr lang="en-US" sz="2800" i="1" dirty="0">
              <a:solidFill>
                <a:srgbClr val="F2F8FA"/>
              </a:solidFill>
            </a:endParaRPr>
          </a:p>
        </p:txBody>
      </p:sp>
      <p:sp>
        <p:nvSpPr>
          <p:cNvPr id="2053" name="Text Box 5"/>
          <p:cNvSpPr txBox="1">
            <a:spLocks noChangeArrowheads="1"/>
          </p:cNvSpPr>
          <p:nvPr/>
        </p:nvSpPr>
        <p:spPr bwMode="auto">
          <a:xfrm>
            <a:off x="197357" y="2924194"/>
            <a:ext cx="4722188" cy="17743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sz="3600" b="1" u="sng" dirty="0" smtClean="0"/>
              <a:t>INTRODUCTION</a:t>
            </a:r>
          </a:p>
          <a:p>
            <a:r>
              <a:rPr lang="en-US" sz="1400" dirty="0"/>
              <a:t> </a:t>
            </a:r>
          </a:p>
          <a:p>
            <a:r>
              <a:rPr lang="en-US" sz="2600" dirty="0"/>
              <a:t>Nursing levels are an important determinant of patient outcomes, but may not be considered in the </a:t>
            </a:r>
            <a:r>
              <a:rPr lang="en-US" sz="2600" dirty="0" smtClean="0"/>
              <a:t>development of quality improvement (QI) projects.</a:t>
            </a:r>
          </a:p>
          <a:p>
            <a:endParaRPr lang="en-US" sz="2600" dirty="0" smtClean="0"/>
          </a:p>
          <a:p>
            <a:r>
              <a:rPr lang="en-US" sz="2600" dirty="0"/>
              <a:t>During a recent </a:t>
            </a:r>
            <a:r>
              <a:rPr lang="en-US" sz="2600" dirty="0" smtClean="0"/>
              <a:t>QI project implemented </a:t>
            </a:r>
            <a:r>
              <a:rPr lang="en-US" sz="2600" dirty="0"/>
              <a:t>using a PDSA cycle, we </a:t>
            </a:r>
            <a:r>
              <a:rPr lang="en-US" sz="2600" dirty="0" smtClean="0"/>
              <a:t>had an </a:t>
            </a:r>
            <a:r>
              <a:rPr lang="en-US" sz="2600" dirty="0"/>
              <a:t>incidental but substantial drop in nurse staffing </a:t>
            </a:r>
            <a:r>
              <a:rPr lang="en-US" sz="2600" dirty="0" smtClean="0"/>
              <a:t>levels.  </a:t>
            </a:r>
            <a:r>
              <a:rPr lang="en-US" sz="2600" dirty="0"/>
              <a:t>During this time, we found that we actually had worse outcomes.  Initially, we considered the fact that the QI project was poorly designed.  However, once staffing levels returned to normal, not only did the quality data improve back to baseline, but exceeded goal levels for the QI project</a:t>
            </a:r>
            <a:endParaRPr lang="en-US" sz="2600" dirty="0" smtClean="0"/>
          </a:p>
          <a:p>
            <a:r>
              <a:rPr lang="en-US" sz="2000" dirty="0" smtClean="0"/>
              <a:t>  </a:t>
            </a:r>
            <a:endParaRPr lang="en-US" sz="2000" b="1" dirty="0" smtClean="0">
              <a:solidFill>
                <a:schemeClr val="tx2"/>
              </a:solidFill>
            </a:endParaRPr>
          </a:p>
          <a:p>
            <a:pPr algn="ctr">
              <a:spcBef>
                <a:spcPct val="50000"/>
              </a:spcBef>
            </a:pPr>
            <a:r>
              <a:rPr lang="en-US" sz="3600" b="1" u="sng" dirty="0" smtClean="0"/>
              <a:t>METHODS</a:t>
            </a:r>
          </a:p>
          <a:p>
            <a:pPr algn="ctr">
              <a:spcBef>
                <a:spcPct val="50000"/>
              </a:spcBef>
            </a:pPr>
            <a:endParaRPr lang="en-US" sz="1400" b="1" u="sng" dirty="0"/>
          </a:p>
          <a:p>
            <a:r>
              <a:rPr lang="en-US" sz="2600" dirty="0" smtClean="0"/>
              <a:t>. We </a:t>
            </a:r>
            <a:r>
              <a:rPr lang="en-US" sz="2600" dirty="0"/>
              <a:t>graphed </a:t>
            </a:r>
            <a:r>
              <a:rPr lang="en-US" sz="2600" dirty="0" smtClean="0"/>
              <a:t>out quality </a:t>
            </a:r>
            <a:r>
              <a:rPr lang="en-US" sz="2600" dirty="0"/>
              <a:t>data Vs the nurse staffing levels for the last fiscal year and found linear relationship.  </a:t>
            </a:r>
            <a:endParaRPr lang="en-US" sz="2600" dirty="0" smtClean="0"/>
          </a:p>
          <a:p>
            <a:endParaRPr lang="en-US" sz="2000" dirty="0"/>
          </a:p>
          <a:p>
            <a:pPr algn="ctr">
              <a:spcBef>
                <a:spcPct val="50000"/>
              </a:spcBef>
            </a:pPr>
            <a:endParaRPr lang="en-US" sz="3200" b="1" dirty="0">
              <a:solidFill>
                <a:schemeClr val="tx2"/>
              </a:solidFill>
            </a:endParaRPr>
          </a:p>
          <a:p>
            <a:pPr algn="ctr">
              <a:spcBef>
                <a:spcPct val="50000"/>
              </a:spcBef>
            </a:pPr>
            <a:endParaRPr lang="en-US" sz="3200" b="1" dirty="0" smtClean="0">
              <a:solidFill>
                <a:schemeClr val="tx2"/>
              </a:solidFill>
            </a:endParaRPr>
          </a:p>
          <a:p>
            <a:pPr algn="ctr">
              <a:spcBef>
                <a:spcPct val="50000"/>
              </a:spcBef>
            </a:pPr>
            <a:endParaRPr lang="en-US" sz="3200" b="1" dirty="0">
              <a:solidFill>
                <a:schemeClr val="tx2"/>
              </a:solidFill>
            </a:endParaRPr>
          </a:p>
          <a:p>
            <a:pPr algn="ctr">
              <a:spcBef>
                <a:spcPct val="50000"/>
              </a:spcBef>
            </a:pPr>
            <a:endParaRPr lang="en-US" sz="3200" b="1" dirty="0" smtClean="0">
              <a:solidFill>
                <a:schemeClr val="tx2"/>
              </a:solidFill>
            </a:endParaRPr>
          </a:p>
          <a:p>
            <a:pPr algn="ctr">
              <a:spcBef>
                <a:spcPct val="50000"/>
              </a:spcBef>
            </a:pPr>
            <a:endParaRPr lang="en-US" sz="3200" b="1" dirty="0">
              <a:solidFill>
                <a:schemeClr val="tx2"/>
              </a:solidFill>
            </a:endParaRPr>
          </a:p>
          <a:p>
            <a:pPr algn="ctr">
              <a:spcBef>
                <a:spcPct val="50000"/>
              </a:spcBef>
            </a:pPr>
            <a:endParaRPr lang="en-US" sz="3200" b="1" dirty="0">
              <a:solidFill>
                <a:schemeClr val="tx2"/>
              </a:solidFill>
            </a:endParaRPr>
          </a:p>
        </p:txBody>
      </p:sp>
      <p:sp>
        <p:nvSpPr>
          <p:cNvPr id="2059" name="Text Box 11"/>
          <p:cNvSpPr txBox="1">
            <a:spLocks noChangeArrowheads="1"/>
          </p:cNvSpPr>
          <p:nvPr/>
        </p:nvSpPr>
        <p:spPr bwMode="auto">
          <a:xfrm>
            <a:off x="16470298" y="2877603"/>
            <a:ext cx="5475302" cy="15434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sz="3600" b="1" u="sng" dirty="0"/>
              <a:t>DISCUSSION</a:t>
            </a:r>
          </a:p>
          <a:p>
            <a:endParaRPr lang="en-US" sz="2800" dirty="0"/>
          </a:p>
          <a:p>
            <a:r>
              <a:rPr lang="en-US" sz="2600" dirty="0" smtClean="0"/>
              <a:t>Results are consistent </a:t>
            </a:r>
            <a:r>
              <a:rPr lang="en-US" sz="2600" dirty="0"/>
              <a:t>with previous literature that </a:t>
            </a:r>
            <a:r>
              <a:rPr lang="en-US" sz="2600" dirty="0" smtClean="0"/>
              <a:t>shows correlations </a:t>
            </a:r>
            <a:r>
              <a:rPr lang="en-US" sz="2600" dirty="0"/>
              <a:t>with patient outcomes and nurse </a:t>
            </a:r>
            <a:r>
              <a:rPr lang="en-US" sz="2600" dirty="0" smtClean="0"/>
              <a:t>staffing.  </a:t>
            </a:r>
            <a:r>
              <a:rPr lang="en-US" sz="2600" dirty="0"/>
              <a:t>Our recent experience also suggests that when nursing levels drop below a certain threshold, QI projects may be futile; even well-designed projects that are effective with appropriate staffing.  </a:t>
            </a:r>
          </a:p>
          <a:p>
            <a:pPr algn="ctr"/>
            <a:r>
              <a:rPr lang="en-US" altLang="en-US" sz="3600" b="1" u="sng" dirty="0" smtClean="0"/>
              <a:t>CONCLUSION </a:t>
            </a:r>
            <a:endParaRPr lang="en-US" sz="3600" b="1" u="sng" dirty="0" smtClean="0"/>
          </a:p>
          <a:p>
            <a:pPr algn="ctr">
              <a:spcBef>
                <a:spcPts val="1000"/>
              </a:spcBef>
              <a:spcAft>
                <a:spcPts val="1000"/>
              </a:spcAft>
            </a:pPr>
            <a:r>
              <a:rPr lang="en-US" sz="2600" dirty="0" smtClean="0"/>
              <a:t>QI </a:t>
            </a:r>
            <a:r>
              <a:rPr lang="en-US" sz="2600" dirty="0"/>
              <a:t>projects are not completely dependent </a:t>
            </a:r>
            <a:r>
              <a:rPr lang="en-US" sz="2600" dirty="0" smtClean="0"/>
              <a:t>upon</a:t>
            </a:r>
            <a:r>
              <a:rPr lang="en-US" sz="2600" dirty="0" smtClean="0"/>
              <a:t> </a:t>
            </a:r>
            <a:r>
              <a:rPr lang="en-US" sz="2600" dirty="0"/>
              <a:t>design.  It also requires appropriate staffing to complete the projects.   The session </a:t>
            </a:r>
            <a:r>
              <a:rPr lang="en-US" sz="2600" dirty="0" smtClean="0"/>
              <a:t>helps </a:t>
            </a:r>
            <a:r>
              <a:rPr lang="en-US" sz="2600" dirty="0"/>
              <a:t>encourage one to </a:t>
            </a:r>
            <a:r>
              <a:rPr lang="en-US" sz="2600" dirty="0" smtClean="0"/>
              <a:t>evaluate </a:t>
            </a:r>
            <a:r>
              <a:rPr lang="en-US" sz="2600" dirty="0"/>
              <a:t>staffing levels in relation to QI project success and to consider increasing staffing levels as part of </a:t>
            </a:r>
            <a:r>
              <a:rPr lang="en-US" sz="2600" dirty="0" smtClean="0"/>
              <a:t>QI </a:t>
            </a:r>
            <a:r>
              <a:rPr lang="en-US" sz="2600" dirty="0"/>
              <a:t>design.   This session showcases the fact that not everything can be accomplished through improvement in process </a:t>
            </a:r>
            <a:r>
              <a:rPr lang="en-US" sz="2600" dirty="0" smtClean="0"/>
              <a:t>alone.  </a:t>
            </a:r>
            <a:endParaRPr lang="en-US" sz="2600" dirty="0"/>
          </a:p>
          <a:p>
            <a:pPr algn="ctr">
              <a:spcBef>
                <a:spcPts val="1000"/>
              </a:spcBef>
              <a:spcAft>
                <a:spcPts val="1000"/>
              </a:spcAft>
            </a:pPr>
            <a:r>
              <a:rPr lang="en-US" sz="2800" b="1" u="sng" dirty="0" smtClean="0"/>
              <a:t>REFERENCES</a:t>
            </a:r>
          </a:p>
          <a:p>
            <a:r>
              <a:rPr lang="en-US" sz="2000" dirty="0" smtClean="0"/>
              <a:t>Leary A</a:t>
            </a:r>
            <a:r>
              <a:rPr lang="en-US" sz="2000" dirty="0"/>
              <a:t>.</a:t>
            </a:r>
            <a:r>
              <a:rPr lang="en-US" sz="2000" dirty="0"/>
              <a:t> </a:t>
            </a:r>
            <a:r>
              <a:rPr lang="en-US" sz="2000" dirty="0" smtClean="0"/>
              <a:t>et al. Nurse</a:t>
            </a:r>
            <a:r>
              <a:rPr lang="en-US" sz="2000" dirty="0"/>
              <a:t> staffing levels and </a:t>
            </a:r>
            <a:r>
              <a:rPr lang="en-US" sz="2000" dirty="0" smtClean="0"/>
              <a:t>outcomes.  </a:t>
            </a:r>
            <a:r>
              <a:rPr lang="en-US" sz="2000" dirty="0" err="1"/>
              <a:t>Int</a:t>
            </a:r>
            <a:r>
              <a:rPr lang="en-US" sz="2000" dirty="0"/>
              <a:t> J Health Care </a:t>
            </a:r>
            <a:r>
              <a:rPr lang="en-US" sz="2000" dirty="0" err="1"/>
              <a:t>Qual</a:t>
            </a:r>
            <a:r>
              <a:rPr lang="en-US" sz="2000" dirty="0"/>
              <a:t> Assur. </a:t>
            </a:r>
            <a:r>
              <a:rPr lang="en-US" sz="2000" dirty="0" smtClean="0"/>
              <a:t>2017. </a:t>
            </a:r>
            <a:endParaRPr lang="en-US" sz="2000" dirty="0"/>
          </a:p>
          <a:p>
            <a:r>
              <a:rPr lang="en-US" sz="2000" dirty="0" err="1" smtClean="0"/>
              <a:t>Blegan</a:t>
            </a:r>
            <a:r>
              <a:rPr lang="en-US" sz="2000" dirty="0" smtClean="0"/>
              <a:t> M, et al. </a:t>
            </a:r>
            <a:r>
              <a:rPr lang="en-US" sz="2000" dirty="0"/>
              <a:t>Nurse Staffing and Patient </a:t>
            </a:r>
            <a:r>
              <a:rPr lang="en-US" sz="2000" dirty="0" smtClean="0"/>
              <a:t>Outcomes. Nursing Research 1998 </a:t>
            </a:r>
            <a:r>
              <a:rPr lang="en-US" sz="2000" b="1" dirty="0"/>
              <a:t> </a:t>
            </a:r>
            <a:endParaRPr lang="en-US" sz="2000" dirty="0"/>
          </a:p>
          <a:p>
            <a:pPr algn="ctr">
              <a:spcBef>
                <a:spcPts val="1000"/>
              </a:spcBef>
              <a:spcAft>
                <a:spcPts val="1000"/>
              </a:spcAft>
            </a:pPr>
            <a:endParaRPr lang="en-US" sz="3200" b="1" dirty="0">
              <a:solidFill>
                <a:schemeClr val="tx2"/>
              </a:solidFill>
            </a:endParaRPr>
          </a:p>
          <a:p>
            <a:pPr algn="ctr">
              <a:spcBef>
                <a:spcPts val="1000"/>
              </a:spcBef>
              <a:spcAft>
                <a:spcPts val="1000"/>
              </a:spcAft>
            </a:pPr>
            <a:endParaRPr lang="en-US" sz="3200" b="1" dirty="0" smtClean="0">
              <a:solidFill>
                <a:schemeClr val="tx2"/>
              </a:solidFill>
            </a:endParaRPr>
          </a:p>
          <a:p>
            <a:pPr algn="ctr">
              <a:spcBef>
                <a:spcPts val="1000"/>
              </a:spcBef>
              <a:spcAft>
                <a:spcPts val="1000"/>
              </a:spcAft>
            </a:pPr>
            <a:endParaRPr lang="en-US" sz="3200" b="1" dirty="0">
              <a:solidFill>
                <a:schemeClr val="tx2"/>
              </a:solidFill>
            </a:endParaRPr>
          </a:p>
        </p:txBody>
      </p:sp>
      <p:sp>
        <p:nvSpPr>
          <p:cNvPr id="9" name="Rectangle 8"/>
          <p:cNvSpPr/>
          <p:nvPr/>
        </p:nvSpPr>
        <p:spPr>
          <a:xfrm>
            <a:off x="5067297" y="13931153"/>
            <a:ext cx="5557663" cy="369332"/>
          </a:xfrm>
          <a:prstGeom prst="rect">
            <a:avLst/>
          </a:prstGeom>
        </p:spPr>
        <p:txBody>
          <a:bodyPr wrap="square">
            <a:spAutoFit/>
          </a:bodyPr>
          <a:lstStyle/>
          <a:p>
            <a:endParaRPr lang="en-US" altLang="en-US" sz="1800" dirty="0"/>
          </a:p>
        </p:txBody>
      </p:sp>
      <p:sp>
        <p:nvSpPr>
          <p:cNvPr id="11" name="Rectangle 10"/>
          <p:cNvSpPr/>
          <p:nvPr/>
        </p:nvSpPr>
        <p:spPr>
          <a:xfrm>
            <a:off x="10660986" y="15532780"/>
            <a:ext cx="5809312" cy="246221"/>
          </a:xfrm>
          <a:prstGeom prst="rect">
            <a:avLst/>
          </a:prstGeom>
        </p:spPr>
        <p:txBody>
          <a:bodyPr wrap="square">
            <a:spAutoFit/>
          </a:bodyPr>
          <a:lstStyle/>
          <a:p>
            <a:endParaRPr lang="en-US" altLang="en-US" sz="100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4611691" cy="2793916"/>
          </a:xfrm>
          <a:prstGeom prst="rect">
            <a:avLst/>
          </a:prstGeom>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7033" r="-27033"/>
          <a:stretch/>
        </p:blipFill>
        <p:spPr bwMode="auto">
          <a:xfrm>
            <a:off x="6949440" y="3934042"/>
            <a:ext cx="9685145" cy="7731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6192" r="-6192" b="10014"/>
          <a:stretch/>
        </p:blipFill>
        <p:spPr bwMode="auto">
          <a:xfrm>
            <a:off x="5679533" y="10558477"/>
            <a:ext cx="9804644" cy="53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Blank Presentation">
  <a:themeElements>
    <a:clrScheme name="">
      <a:dk1>
        <a:srgbClr val="000000"/>
      </a:dk1>
      <a:lt1>
        <a:srgbClr val="E7E7F0"/>
      </a:lt1>
      <a:dk2>
        <a:srgbClr val="0000A9"/>
      </a:dk2>
      <a:lt2>
        <a:srgbClr val="555C80"/>
      </a:lt2>
      <a:accent1>
        <a:srgbClr val="337CFF"/>
      </a:accent1>
      <a:accent2>
        <a:srgbClr val="333399"/>
      </a:accent2>
      <a:accent3>
        <a:srgbClr val="F1F1F6"/>
      </a:accent3>
      <a:accent4>
        <a:srgbClr val="000000"/>
      </a:accent4>
      <a:accent5>
        <a:srgbClr val="ADBFF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13567</TotalTime>
  <Words>142</Words>
  <Application>Microsoft Office PowerPoint</Application>
  <PresentationFormat>Custom</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Penn State College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Adae O Amoako</dc:creator>
  <cp:lastModifiedBy>mmalone</cp:lastModifiedBy>
  <cp:revision>270</cp:revision>
  <dcterms:modified xsi:type="dcterms:W3CDTF">2017-11-15T18:29:10Z</dcterms:modified>
</cp:coreProperties>
</file>