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tags/tag11.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notesSlides/notesSlide13.xml" ContentType="application/vnd.openxmlformats-officedocument.presentationml.notesSlide+xml"/>
  <Override PartName="/ppt/tags/tag13.xml" ContentType="application/vnd.openxmlformats-officedocument.presentationml.tags+xml"/>
  <Override PartName="/ppt/notesSlides/notesSlide14.xml" ContentType="application/vnd.openxmlformats-officedocument.presentationml.notesSlide+xml"/>
  <Override PartName="/ppt/tags/tag14.xml" ContentType="application/vnd.openxmlformats-officedocument.presentationml.tags+xml"/>
  <Override PartName="/ppt/notesSlides/notesSlide15.xml" ContentType="application/vnd.openxmlformats-officedocument.presentationml.notesSlide+xml"/>
  <Override PartName="/ppt/tags/tag15.xml" ContentType="application/vnd.openxmlformats-officedocument.presentationml.tags+xml"/>
  <Override PartName="/ppt/notesSlides/notesSlide16.xml" ContentType="application/vnd.openxmlformats-officedocument.presentationml.notesSlide+xml"/>
  <Override PartName="/ppt/tags/tag16.xml" ContentType="application/vnd.openxmlformats-officedocument.presentationml.tags+xml"/>
  <Override PartName="/ppt/notesSlides/notesSlide17.xml" ContentType="application/vnd.openxmlformats-officedocument.presentationml.notesSlide+xml"/>
  <Override PartName="/ppt/tags/tag17.xml" ContentType="application/vnd.openxmlformats-officedocument.presentationml.tags+xml"/>
  <Override PartName="/ppt/notesSlides/notesSlide18.xml" ContentType="application/vnd.openxmlformats-officedocument.presentationml.notesSlide+xml"/>
  <Override PartName="/ppt/tags/tag18.xml" ContentType="application/vnd.openxmlformats-officedocument.presentationml.tags+xml"/>
  <Override PartName="/ppt/notesSlides/notesSlide19.xml" ContentType="application/vnd.openxmlformats-officedocument.presentationml.notesSlide+xml"/>
  <Override PartName="/ppt/tags/tag19.xml" ContentType="application/vnd.openxmlformats-officedocument.presentationml.tags+xml"/>
  <Override PartName="/ppt/notesSlides/notesSlide20.xml" ContentType="application/vnd.openxmlformats-officedocument.presentationml.notesSlide+xml"/>
  <Override PartName="/ppt/tags/tag20.xml" ContentType="application/vnd.openxmlformats-officedocument.presentationml.tags+xml"/>
  <Override PartName="/ppt/notesSlides/notesSlide21.xml" ContentType="application/vnd.openxmlformats-officedocument.presentationml.notesSlide+xml"/>
  <Override PartName="/ppt/tags/tag21.xml" ContentType="application/vnd.openxmlformats-officedocument.presentationml.tags+xml"/>
  <Override PartName="/ppt/notesSlides/notesSlide22.xml" ContentType="application/vnd.openxmlformats-officedocument.presentationml.notesSlide+xml"/>
  <Override PartName="/ppt/tags/tag22.xml" ContentType="application/vnd.openxmlformats-officedocument.presentationml.tags+xml"/>
  <Override PartName="/ppt/notesSlides/notesSlide23.xml" ContentType="application/vnd.openxmlformats-officedocument.presentationml.notesSlide+xml"/>
  <Override PartName="/ppt/tags/tag23.xml" ContentType="application/vnd.openxmlformats-officedocument.presentationml.tags+xml"/>
  <Override PartName="/ppt/notesSlides/notesSlide24.xml" ContentType="application/vnd.openxmlformats-officedocument.presentationml.notesSlide+xml"/>
  <Override PartName="/ppt/tags/tag24.xml" ContentType="application/vnd.openxmlformats-officedocument.presentationml.tags+xml"/>
  <Override PartName="/ppt/notesSlides/notesSlide25.xml" ContentType="application/vnd.openxmlformats-officedocument.presentationml.notesSlide+xml"/>
  <Override PartName="/ppt/tags/tag25.xml" ContentType="application/vnd.openxmlformats-officedocument.presentationml.tags+xml"/>
  <Override PartName="/ppt/notesSlides/notesSlide26.xml" ContentType="application/vnd.openxmlformats-officedocument.presentationml.notesSlide+xml"/>
  <Override PartName="/ppt/tags/tag26.xml" ContentType="application/vnd.openxmlformats-officedocument.presentationml.tags+xml"/>
  <Override PartName="/ppt/notesSlides/notesSlide27.xml" ContentType="application/vnd.openxmlformats-officedocument.presentationml.notesSlide+xml"/>
  <Override PartName="/ppt/tags/tag27.xml" ContentType="application/vnd.openxmlformats-officedocument.presentationml.tags+xml"/>
  <Override PartName="/ppt/notesSlides/notesSlide28.xml" ContentType="application/vnd.openxmlformats-officedocument.presentationml.notesSlide+xml"/>
  <Override PartName="/ppt/tags/tag28.xml" ContentType="application/vnd.openxmlformats-officedocument.presentationml.tags+xml"/>
  <Override PartName="/ppt/notesSlides/notesSlide29.xml" ContentType="application/vnd.openxmlformats-officedocument.presentationml.notesSlide+xml"/>
  <Override PartName="/ppt/tags/tag29.xml" ContentType="application/vnd.openxmlformats-officedocument.presentationml.tags+xml"/>
  <Override PartName="/ppt/notesSlides/notesSlide30.xml" ContentType="application/vnd.openxmlformats-officedocument.presentationml.notesSlide+xml"/>
  <Override PartName="/ppt/tags/tag30.xml" ContentType="application/vnd.openxmlformats-officedocument.presentationml.tags+xml"/>
  <Override PartName="/ppt/notesSlides/notesSlide31.xml" ContentType="application/vnd.openxmlformats-officedocument.presentationml.notesSlide+xml"/>
  <Override PartName="/ppt/tags/tag31.xml" ContentType="application/vnd.openxmlformats-officedocument.presentationml.tags+xml"/>
  <Override PartName="/ppt/notesSlides/notesSlide32.xml" ContentType="application/vnd.openxmlformats-officedocument.presentationml.notesSlide+xml"/>
  <Override PartName="/ppt/tags/tag32.xml" ContentType="application/vnd.openxmlformats-officedocument.presentationml.tags+xml"/>
  <Override PartName="/ppt/notesSlides/notesSlide33.xml" ContentType="application/vnd.openxmlformats-officedocument.presentationml.notesSlide+xml"/>
  <Override PartName="/ppt/tags/tag33.xml" ContentType="application/vnd.openxmlformats-officedocument.presentationml.tags+xml"/>
  <Override PartName="/ppt/notesSlides/notesSlide34.xml" ContentType="application/vnd.openxmlformats-officedocument.presentationml.notesSlide+xml"/>
  <Override PartName="/ppt/tags/tag34.xml" ContentType="application/vnd.openxmlformats-officedocument.presentationml.tags+xml"/>
  <Override PartName="/ppt/notesSlides/notesSlide35.xml" ContentType="application/vnd.openxmlformats-officedocument.presentationml.notesSlide+xml"/>
  <Override PartName="/ppt/tags/tag35.xml" ContentType="application/vnd.openxmlformats-officedocument.presentationml.tags+xml"/>
  <Override PartName="/ppt/notesSlides/notesSlide36.xml" ContentType="application/vnd.openxmlformats-officedocument.presentationml.notesSlide+xml"/>
  <Override PartName="/ppt/tags/tag36.xml" ContentType="application/vnd.openxmlformats-officedocument.presentationml.tags+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tags/tag37.xml" ContentType="application/vnd.openxmlformats-officedocument.presentationml.tags+xml"/>
  <Override PartName="/ppt/notesSlides/notesSlide40.xml" ContentType="application/vnd.openxmlformats-officedocument.presentationml.notesSlide+xml"/>
  <Override PartName="/ppt/tags/tag38.xml" ContentType="application/vnd.openxmlformats-officedocument.presentationml.tags+xml"/>
  <Override PartName="/ppt/notesSlides/notesSlide41.xml" ContentType="application/vnd.openxmlformats-officedocument.presentationml.notesSlide+xml"/>
  <Override PartName="/ppt/tags/tag39.xml" ContentType="application/vnd.openxmlformats-officedocument.presentationml.tags+xml"/>
  <Override PartName="/ppt/notesSlides/notesSlide42.xml" ContentType="application/vnd.openxmlformats-officedocument.presentationml.notesSlide+xml"/>
  <Override PartName="/ppt/tags/tag40.xml" ContentType="application/vnd.openxmlformats-officedocument.presentationml.tags+xml"/>
  <Override PartName="/ppt/notesSlides/notesSlide43.xml" ContentType="application/vnd.openxmlformats-officedocument.presentationml.notesSlide+xml"/>
  <Override PartName="/ppt/tags/tag41.xml" ContentType="application/vnd.openxmlformats-officedocument.presentationml.tags+xml"/>
  <Override PartName="/ppt/notesSlides/notesSlide44.xml" ContentType="application/vnd.openxmlformats-officedocument.presentationml.notesSlide+xml"/>
  <Override PartName="/ppt/tags/tag42.xml" ContentType="application/vnd.openxmlformats-officedocument.presentationml.tags+xml"/>
  <Override PartName="/ppt/notesSlides/notesSlide45.xml" ContentType="application/vnd.openxmlformats-officedocument.presentationml.notesSlide+xml"/>
  <Override PartName="/ppt/tags/tag43.xml" ContentType="application/vnd.openxmlformats-officedocument.presentationml.tags+xml"/>
  <Override PartName="/ppt/notesSlides/notesSlide46.xml" ContentType="application/vnd.openxmlformats-officedocument.presentationml.notesSlide+xml"/>
  <Override PartName="/ppt/tags/tag44.xml" ContentType="application/vnd.openxmlformats-officedocument.presentationml.tags+xml"/>
  <Override PartName="/ppt/notesSlides/notesSlide47.xml" ContentType="application/vnd.openxmlformats-officedocument.presentationml.notesSlide+xml"/>
  <Override PartName="/ppt/tags/tag45.xml" ContentType="application/vnd.openxmlformats-officedocument.presentationml.tags+xml"/>
  <Override PartName="/ppt/notesSlides/notesSlide48.xml" ContentType="application/vnd.openxmlformats-officedocument.presentationml.notesSlide+xml"/>
  <Override PartName="/ppt/tags/tag46.xml" ContentType="application/vnd.openxmlformats-officedocument.presentationml.tags+xml"/>
  <Override PartName="/ppt/notesSlides/notesSlide49.xml" ContentType="application/vnd.openxmlformats-officedocument.presentationml.notesSlide+xml"/>
  <Override PartName="/ppt/tags/tag4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288" r:id="rId2"/>
    <p:sldId id="256" r:id="rId3"/>
    <p:sldId id="257" r:id="rId4"/>
    <p:sldId id="315" r:id="rId5"/>
    <p:sldId id="258" r:id="rId6"/>
    <p:sldId id="282" r:id="rId7"/>
    <p:sldId id="298" r:id="rId8"/>
    <p:sldId id="261" r:id="rId9"/>
    <p:sldId id="309" r:id="rId10"/>
    <p:sldId id="310" r:id="rId11"/>
    <p:sldId id="260" r:id="rId12"/>
    <p:sldId id="311" r:id="rId13"/>
    <p:sldId id="312" r:id="rId14"/>
    <p:sldId id="313" r:id="rId15"/>
    <p:sldId id="280" r:id="rId16"/>
    <p:sldId id="318" r:id="rId17"/>
    <p:sldId id="289" r:id="rId18"/>
    <p:sldId id="290" r:id="rId19"/>
    <p:sldId id="291" r:id="rId20"/>
    <p:sldId id="292" r:id="rId21"/>
    <p:sldId id="293" r:id="rId22"/>
    <p:sldId id="294" r:id="rId23"/>
    <p:sldId id="278" r:id="rId24"/>
    <p:sldId id="295" r:id="rId25"/>
    <p:sldId id="264" r:id="rId26"/>
    <p:sldId id="259" r:id="rId27"/>
    <p:sldId id="263" r:id="rId28"/>
    <p:sldId id="299" r:id="rId29"/>
    <p:sldId id="300" r:id="rId30"/>
    <p:sldId id="304" r:id="rId31"/>
    <p:sldId id="305" r:id="rId32"/>
    <p:sldId id="306" r:id="rId33"/>
    <p:sldId id="307" r:id="rId34"/>
    <p:sldId id="269" r:id="rId35"/>
    <p:sldId id="308" r:id="rId36"/>
    <p:sldId id="268" r:id="rId37"/>
    <p:sldId id="303" r:id="rId38"/>
    <p:sldId id="301" r:id="rId39"/>
    <p:sldId id="302" r:id="rId40"/>
    <p:sldId id="317" r:id="rId41"/>
    <p:sldId id="287" r:id="rId42"/>
    <p:sldId id="297" r:id="rId43"/>
    <p:sldId id="296" r:id="rId44"/>
    <p:sldId id="266" r:id="rId45"/>
    <p:sldId id="267" r:id="rId46"/>
    <p:sldId id="271" r:id="rId47"/>
    <p:sldId id="314" r:id="rId48"/>
    <p:sldId id="272" r:id="rId49"/>
    <p:sldId id="285" r:id="rId50"/>
    <p:sldId id="281"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58" autoAdjust="0"/>
    <p:restoredTop sz="76801" autoAdjust="0"/>
  </p:normalViewPr>
  <p:slideViewPr>
    <p:cSldViewPr>
      <p:cViewPr varScale="1">
        <p:scale>
          <a:sx n="83" d="100"/>
          <a:sy n="83" d="100"/>
        </p:scale>
        <p:origin x="-780"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75" d="100"/>
        <a:sy n="75" d="100"/>
      </p:scale>
      <p:origin x="0" y="458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60"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477CC1C-5112-467D-AD05-77645B0D4C15}" type="datetimeFigureOut">
              <a:rPr lang="en-US" smtClean="0"/>
              <a:t>9/19/2017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D0CA15-C78D-4D1A-8775-97E8BF1CF022}" type="slidenum">
              <a:rPr lang="en-US" smtClean="0"/>
              <a:t>‹#›</a:t>
            </a:fld>
            <a:endParaRPr lang="en-US"/>
          </a:p>
        </p:txBody>
      </p:sp>
    </p:spTree>
    <p:extLst>
      <p:ext uri="{BB962C8B-B14F-4D97-AF65-F5344CB8AC3E}">
        <p14:creationId xmlns:p14="http://schemas.microsoft.com/office/powerpoint/2010/main" val="7525705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10.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notesMaster" Target="../notesMasters/notesMaster1.xml"/><Relationship Id="rId1" Type="http://schemas.openxmlformats.org/officeDocument/2006/relationships/tags" Target="../tags/tag10.xml"/></Relationships>
</file>

<file path=ppt/notesSlides/_rels/notesSlide11.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notesMaster" Target="../notesMasters/notesMaster1.xml"/><Relationship Id="rId1" Type="http://schemas.openxmlformats.org/officeDocument/2006/relationships/tags" Target="../tags/tag11.xml"/></Relationships>
</file>

<file path=ppt/notesSlides/_rels/notesSlide12.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notesMaster" Target="../notesMasters/notesMaster1.xml"/><Relationship Id="rId1" Type="http://schemas.openxmlformats.org/officeDocument/2006/relationships/tags" Target="../tags/tag12.xml"/></Relationships>
</file>

<file path=ppt/notesSlides/_rels/notesSlide13.xml.rels><?xml version="1.0" encoding="UTF-8" standalone="yes"?>
<Relationships xmlns="http://schemas.openxmlformats.org/package/2006/relationships"><Relationship Id="rId3" Type="http://schemas.openxmlformats.org/officeDocument/2006/relationships/slide" Target="../slides/slide13.xml"/><Relationship Id="rId2" Type="http://schemas.openxmlformats.org/officeDocument/2006/relationships/notesMaster" Target="../notesMasters/notesMaster1.xml"/><Relationship Id="rId1" Type="http://schemas.openxmlformats.org/officeDocument/2006/relationships/tags" Target="../tags/tag13.xml"/></Relationships>
</file>

<file path=ppt/notesSlides/_rels/notesSlide14.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notesMaster" Target="../notesMasters/notesMaster1.xml"/><Relationship Id="rId1" Type="http://schemas.openxmlformats.org/officeDocument/2006/relationships/tags" Target="../tags/tag14.xml"/></Relationships>
</file>

<file path=ppt/notesSlides/_rels/notesSlide15.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notesMaster" Target="../notesMasters/notesMaster1.xml"/><Relationship Id="rId1" Type="http://schemas.openxmlformats.org/officeDocument/2006/relationships/tags" Target="../tags/tag15.xml"/></Relationships>
</file>

<file path=ppt/notesSlides/_rels/notesSlide16.xml.rels><?xml version="1.0" encoding="UTF-8" standalone="yes"?>
<Relationships xmlns="http://schemas.openxmlformats.org/package/2006/relationships"><Relationship Id="rId3" Type="http://schemas.openxmlformats.org/officeDocument/2006/relationships/slide" Target="../slides/slide17.xml"/><Relationship Id="rId2" Type="http://schemas.openxmlformats.org/officeDocument/2006/relationships/notesMaster" Target="../notesMasters/notesMaster1.xml"/><Relationship Id="rId1" Type="http://schemas.openxmlformats.org/officeDocument/2006/relationships/tags" Target="../tags/tag16.xml"/></Relationships>
</file>

<file path=ppt/notesSlides/_rels/notesSlide17.xml.rels><?xml version="1.0" encoding="UTF-8" standalone="yes"?>
<Relationships xmlns="http://schemas.openxmlformats.org/package/2006/relationships"><Relationship Id="rId3" Type="http://schemas.openxmlformats.org/officeDocument/2006/relationships/slide" Target="../slides/slide18.xml"/><Relationship Id="rId2" Type="http://schemas.openxmlformats.org/officeDocument/2006/relationships/notesMaster" Target="../notesMasters/notesMaster1.xml"/><Relationship Id="rId1" Type="http://schemas.openxmlformats.org/officeDocument/2006/relationships/tags" Target="../tags/tag17.xml"/></Relationships>
</file>

<file path=ppt/notesSlides/_rels/notesSlide18.xml.rels><?xml version="1.0" encoding="UTF-8" standalone="yes"?>
<Relationships xmlns="http://schemas.openxmlformats.org/package/2006/relationships"><Relationship Id="rId3" Type="http://schemas.openxmlformats.org/officeDocument/2006/relationships/slide" Target="../slides/slide19.xml"/><Relationship Id="rId2" Type="http://schemas.openxmlformats.org/officeDocument/2006/relationships/notesMaster" Target="../notesMasters/notesMaster1.xml"/><Relationship Id="rId1" Type="http://schemas.openxmlformats.org/officeDocument/2006/relationships/tags" Target="../tags/tag18.xml"/></Relationships>
</file>

<file path=ppt/notesSlides/_rels/notesSlide19.xml.rels><?xml version="1.0" encoding="UTF-8" standalone="yes"?>
<Relationships xmlns="http://schemas.openxmlformats.org/package/2006/relationships"><Relationship Id="rId3" Type="http://schemas.openxmlformats.org/officeDocument/2006/relationships/slide" Target="../slides/slide20.xml"/><Relationship Id="rId2" Type="http://schemas.openxmlformats.org/officeDocument/2006/relationships/notesMaster" Target="../notesMasters/notesMaster1.xml"/><Relationship Id="rId1" Type="http://schemas.openxmlformats.org/officeDocument/2006/relationships/tags" Target="../tags/tag19.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20.xml.rels><?xml version="1.0" encoding="UTF-8" standalone="yes"?>
<Relationships xmlns="http://schemas.openxmlformats.org/package/2006/relationships"><Relationship Id="rId3" Type="http://schemas.openxmlformats.org/officeDocument/2006/relationships/slide" Target="../slides/slide21.xml"/><Relationship Id="rId2" Type="http://schemas.openxmlformats.org/officeDocument/2006/relationships/notesMaster" Target="../notesMasters/notesMaster1.xml"/><Relationship Id="rId1" Type="http://schemas.openxmlformats.org/officeDocument/2006/relationships/tags" Target="../tags/tag20.xml"/></Relationships>
</file>

<file path=ppt/notesSlides/_rels/notesSlide21.xml.rels><?xml version="1.0" encoding="UTF-8" standalone="yes"?>
<Relationships xmlns="http://schemas.openxmlformats.org/package/2006/relationships"><Relationship Id="rId3" Type="http://schemas.openxmlformats.org/officeDocument/2006/relationships/slide" Target="../slides/slide22.xml"/><Relationship Id="rId2" Type="http://schemas.openxmlformats.org/officeDocument/2006/relationships/notesMaster" Target="../notesMasters/notesMaster1.xml"/><Relationship Id="rId1" Type="http://schemas.openxmlformats.org/officeDocument/2006/relationships/tags" Target="../tags/tag21.xml"/></Relationships>
</file>

<file path=ppt/notesSlides/_rels/notesSlide22.xml.rels><?xml version="1.0" encoding="UTF-8" standalone="yes"?>
<Relationships xmlns="http://schemas.openxmlformats.org/package/2006/relationships"><Relationship Id="rId3" Type="http://schemas.openxmlformats.org/officeDocument/2006/relationships/slide" Target="../slides/slide23.xml"/><Relationship Id="rId2" Type="http://schemas.openxmlformats.org/officeDocument/2006/relationships/notesMaster" Target="../notesMasters/notesMaster1.xml"/><Relationship Id="rId1" Type="http://schemas.openxmlformats.org/officeDocument/2006/relationships/tags" Target="../tags/tag22.xml"/></Relationships>
</file>

<file path=ppt/notesSlides/_rels/notesSlide23.xml.rels><?xml version="1.0" encoding="UTF-8" standalone="yes"?>
<Relationships xmlns="http://schemas.openxmlformats.org/package/2006/relationships"><Relationship Id="rId3" Type="http://schemas.openxmlformats.org/officeDocument/2006/relationships/slide" Target="../slides/slide24.xml"/><Relationship Id="rId2" Type="http://schemas.openxmlformats.org/officeDocument/2006/relationships/notesMaster" Target="../notesMasters/notesMaster1.xml"/><Relationship Id="rId1" Type="http://schemas.openxmlformats.org/officeDocument/2006/relationships/tags" Target="../tags/tag23.xml"/></Relationships>
</file>

<file path=ppt/notesSlides/_rels/notesSlide24.xml.rels><?xml version="1.0" encoding="UTF-8" standalone="yes"?>
<Relationships xmlns="http://schemas.openxmlformats.org/package/2006/relationships"><Relationship Id="rId3" Type="http://schemas.openxmlformats.org/officeDocument/2006/relationships/slide" Target="../slides/slide25.xml"/><Relationship Id="rId2" Type="http://schemas.openxmlformats.org/officeDocument/2006/relationships/notesMaster" Target="../notesMasters/notesMaster1.xml"/><Relationship Id="rId1" Type="http://schemas.openxmlformats.org/officeDocument/2006/relationships/tags" Target="../tags/tag24.xml"/></Relationships>
</file>

<file path=ppt/notesSlides/_rels/notesSlide25.xml.rels><?xml version="1.0" encoding="UTF-8" standalone="yes"?>
<Relationships xmlns="http://schemas.openxmlformats.org/package/2006/relationships"><Relationship Id="rId8" Type="http://schemas.openxmlformats.org/officeDocument/2006/relationships/hyperlink" Target="https://www.mindtools.com/pages/article/developing-strategy.htm" TargetMode="External"/><Relationship Id="rId3" Type="http://schemas.openxmlformats.org/officeDocument/2006/relationships/slide" Target="../slides/slide26.xml"/><Relationship Id="rId7" Type="http://schemas.openxmlformats.org/officeDocument/2006/relationships/hyperlink" Target="https://www.mindtools.com/pages/article/newTED_85.htm" TargetMode="External"/><Relationship Id="rId2" Type="http://schemas.openxmlformats.org/officeDocument/2006/relationships/notesMaster" Target="../notesMasters/notesMaster1.xml"/><Relationship Id="rId1" Type="http://schemas.openxmlformats.org/officeDocument/2006/relationships/tags" Target="../tags/tag25.xml"/><Relationship Id="rId6" Type="http://schemas.openxmlformats.org/officeDocument/2006/relationships/hyperlink" Target="https://www.mindtools.com/pages/article/newPPM_07.htm" TargetMode="External"/><Relationship Id="rId5" Type="http://schemas.openxmlformats.org/officeDocument/2006/relationships/hyperlink" Target="https://www.mindtools.com/pages/article/newSTR_98.htm" TargetMode="External"/><Relationship Id="rId4" Type="http://schemas.openxmlformats.org/officeDocument/2006/relationships/hyperlink" Target="https://www.mindtools.com/pages/article/newTMC_05.htm" TargetMode="External"/><Relationship Id="rId9" Type="http://schemas.openxmlformats.org/officeDocument/2006/relationships/hyperlink" Target="https://www.mindtools.com/pages/article/newLDR_60.htm" TargetMode="External"/></Relationships>
</file>

<file path=ppt/notesSlides/_rels/notesSlide26.xml.rels><?xml version="1.0" encoding="UTF-8" standalone="yes"?>
<Relationships xmlns="http://schemas.openxmlformats.org/package/2006/relationships"><Relationship Id="rId3" Type="http://schemas.openxmlformats.org/officeDocument/2006/relationships/slide" Target="../slides/slide27.xml"/><Relationship Id="rId2" Type="http://schemas.openxmlformats.org/officeDocument/2006/relationships/notesMaster" Target="../notesMasters/notesMaster1.xml"/><Relationship Id="rId1" Type="http://schemas.openxmlformats.org/officeDocument/2006/relationships/tags" Target="../tags/tag26.xml"/><Relationship Id="rId6" Type="http://schemas.openxmlformats.org/officeDocument/2006/relationships/hyperlink" Target="https://www.mindtools.com/pages/article/newSTR_97.htm" TargetMode="External"/><Relationship Id="rId5" Type="http://schemas.openxmlformats.org/officeDocument/2006/relationships/hyperlink" Target="https://www.mindtools.com/pages/article/newHTE_87.htm" TargetMode="External"/><Relationship Id="rId4" Type="http://schemas.openxmlformats.org/officeDocument/2006/relationships/hyperlink" Target="https://www.mindtools.com/pages/article/newTMM_54.htm" TargetMode="External"/></Relationships>
</file>

<file path=ppt/notesSlides/_rels/notesSlide27.xml.rels><?xml version="1.0" encoding="UTF-8" standalone="yes"?>
<Relationships xmlns="http://schemas.openxmlformats.org/package/2006/relationships"><Relationship Id="rId3" Type="http://schemas.openxmlformats.org/officeDocument/2006/relationships/slide" Target="../slides/slide28.xml"/><Relationship Id="rId2" Type="http://schemas.openxmlformats.org/officeDocument/2006/relationships/notesMaster" Target="../notesMasters/notesMaster1.xml"/><Relationship Id="rId1" Type="http://schemas.openxmlformats.org/officeDocument/2006/relationships/tags" Target="../tags/tag27.xml"/><Relationship Id="rId4" Type="http://schemas.openxmlformats.org/officeDocument/2006/relationships/hyperlink" Target="http://www.strategyand.pwc.com/global/home/what-we-think/katzenbach-center/organizational-culture" TargetMode="External"/></Relationships>
</file>

<file path=ppt/notesSlides/_rels/notesSlide28.xml.rels><?xml version="1.0" encoding="UTF-8" standalone="yes"?>
<Relationships xmlns="http://schemas.openxmlformats.org/package/2006/relationships"><Relationship Id="rId3" Type="http://schemas.openxmlformats.org/officeDocument/2006/relationships/slide" Target="../slides/slide29.xml"/><Relationship Id="rId2" Type="http://schemas.openxmlformats.org/officeDocument/2006/relationships/notesMaster" Target="../notesMasters/notesMaster1.xml"/><Relationship Id="rId1" Type="http://schemas.openxmlformats.org/officeDocument/2006/relationships/tags" Target="../tags/tag28.xml"/></Relationships>
</file>

<file path=ppt/notesSlides/_rels/notesSlide29.xml.rels><?xml version="1.0" encoding="UTF-8" standalone="yes"?>
<Relationships xmlns="http://schemas.openxmlformats.org/package/2006/relationships"><Relationship Id="rId3" Type="http://schemas.openxmlformats.org/officeDocument/2006/relationships/slide" Target="../slides/slide30.xml"/><Relationship Id="rId2" Type="http://schemas.openxmlformats.org/officeDocument/2006/relationships/notesMaster" Target="../notesMasters/notesMaster1.xml"/><Relationship Id="rId1" Type="http://schemas.openxmlformats.org/officeDocument/2006/relationships/tags" Target="../tags/tag29.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30.xml.rels><?xml version="1.0" encoding="UTF-8" standalone="yes"?>
<Relationships xmlns="http://schemas.openxmlformats.org/package/2006/relationships"><Relationship Id="rId3" Type="http://schemas.openxmlformats.org/officeDocument/2006/relationships/slide" Target="../slides/slide31.xml"/><Relationship Id="rId2" Type="http://schemas.openxmlformats.org/officeDocument/2006/relationships/notesMaster" Target="../notesMasters/notesMaster1.xml"/><Relationship Id="rId1" Type="http://schemas.openxmlformats.org/officeDocument/2006/relationships/tags" Target="../tags/tag30.xml"/></Relationships>
</file>

<file path=ppt/notesSlides/_rels/notesSlide31.xml.rels><?xml version="1.0" encoding="UTF-8" standalone="yes"?>
<Relationships xmlns="http://schemas.openxmlformats.org/package/2006/relationships"><Relationship Id="rId3" Type="http://schemas.openxmlformats.org/officeDocument/2006/relationships/slide" Target="../slides/slide32.xml"/><Relationship Id="rId2" Type="http://schemas.openxmlformats.org/officeDocument/2006/relationships/notesMaster" Target="../notesMasters/notesMaster1.xml"/><Relationship Id="rId1" Type="http://schemas.openxmlformats.org/officeDocument/2006/relationships/tags" Target="../tags/tag31.xml"/></Relationships>
</file>

<file path=ppt/notesSlides/_rels/notesSlide32.xml.rels><?xml version="1.0" encoding="UTF-8" standalone="yes"?>
<Relationships xmlns="http://schemas.openxmlformats.org/package/2006/relationships"><Relationship Id="rId3" Type="http://schemas.openxmlformats.org/officeDocument/2006/relationships/slide" Target="../slides/slide33.xml"/><Relationship Id="rId2" Type="http://schemas.openxmlformats.org/officeDocument/2006/relationships/notesMaster" Target="../notesMasters/notesMaster1.xml"/><Relationship Id="rId1" Type="http://schemas.openxmlformats.org/officeDocument/2006/relationships/tags" Target="../tags/tag32.xml"/></Relationships>
</file>

<file path=ppt/notesSlides/_rels/notesSlide33.xml.rels><?xml version="1.0" encoding="UTF-8" standalone="yes"?>
<Relationships xmlns="http://schemas.openxmlformats.org/package/2006/relationships"><Relationship Id="rId3" Type="http://schemas.openxmlformats.org/officeDocument/2006/relationships/slide" Target="../slides/slide34.xml"/><Relationship Id="rId2" Type="http://schemas.openxmlformats.org/officeDocument/2006/relationships/notesMaster" Target="../notesMasters/notesMaster1.xml"/><Relationship Id="rId1" Type="http://schemas.openxmlformats.org/officeDocument/2006/relationships/tags" Target="../tags/tag33.xml"/></Relationships>
</file>

<file path=ppt/notesSlides/_rels/notesSlide34.xml.rels><?xml version="1.0" encoding="UTF-8" standalone="yes"?>
<Relationships xmlns="http://schemas.openxmlformats.org/package/2006/relationships"><Relationship Id="rId3" Type="http://schemas.openxmlformats.org/officeDocument/2006/relationships/slide" Target="../slides/slide35.xml"/><Relationship Id="rId2" Type="http://schemas.openxmlformats.org/officeDocument/2006/relationships/notesMaster" Target="../notesMasters/notesMaster1.xml"/><Relationship Id="rId1" Type="http://schemas.openxmlformats.org/officeDocument/2006/relationships/tags" Target="../tags/tag34.xml"/></Relationships>
</file>

<file path=ppt/notesSlides/_rels/notesSlide35.xml.rels><?xml version="1.0" encoding="UTF-8" standalone="yes"?>
<Relationships xmlns="http://schemas.openxmlformats.org/package/2006/relationships"><Relationship Id="rId3" Type="http://schemas.openxmlformats.org/officeDocument/2006/relationships/slide" Target="../slides/slide36.xml"/><Relationship Id="rId2" Type="http://schemas.openxmlformats.org/officeDocument/2006/relationships/notesMaster" Target="../notesMasters/notesMaster1.xml"/><Relationship Id="rId1" Type="http://schemas.openxmlformats.org/officeDocument/2006/relationships/tags" Target="../tags/tag35.xml"/></Relationships>
</file>

<file path=ppt/notesSlides/_rels/notesSlide36.xml.rels><?xml version="1.0" encoding="UTF-8" standalone="yes"?>
<Relationships xmlns="http://schemas.openxmlformats.org/package/2006/relationships"><Relationship Id="rId3" Type="http://schemas.openxmlformats.org/officeDocument/2006/relationships/slide" Target="../slides/slide37.xml"/><Relationship Id="rId2" Type="http://schemas.openxmlformats.org/officeDocument/2006/relationships/notesMaster" Target="../notesMasters/notesMaster1.xml"/><Relationship Id="rId1" Type="http://schemas.openxmlformats.org/officeDocument/2006/relationships/tags" Target="../tags/tag36.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slide" Target="../slides/slide40.xml"/><Relationship Id="rId2" Type="http://schemas.openxmlformats.org/officeDocument/2006/relationships/notesMaster" Target="../notesMasters/notesMaster1.xml"/><Relationship Id="rId1" Type="http://schemas.openxmlformats.org/officeDocument/2006/relationships/tags" Target="../tags/tag37.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40.xml.rels><?xml version="1.0" encoding="UTF-8" standalone="yes"?>
<Relationships xmlns="http://schemas.openxmlformats.org/package/2006/relationships"><Relationship Id="rId3" Type="http://schemas.openxmlformats.org/officeDocument/2006/relationships/slide" Target="../slides/slide41.xml"/><Relationship Id="rId2" Type="http://schemas.openxmlformats.org/officeDocument/2006/relationships/notesMaster" Target="../notesMasters/notesMaster1.xml"/><Relationship Id="rId1" Type="http://schemas.openxmlformats.org/officeDocument/2006/relationships/tags" Target="../tags/tag38.xml"/></Relationships>
</file>

<file path=ppt/notesSlides/_rels/notesSlide41.xml.rels><?xml version="1.0" encoding="UTF-8" standalone="yes"?>
<Relationships xmlns="http://schemas.openxmlformats.org/package/2006/relationships"><Relationship Id="rId3" Type="http://schemas.openxmlformats.org/officeDocument/2006/relationships/slide" Target="../slides/slide42.xml"/><Relationship Id="rId2" Type="http://schemas.openxmlformats.org/officeDocument/2006/relationships/notesMaster" Target="../notesMasters/notesMaster1.xml"/><Relationship Id="rId1" Type="http://schemas.openxmlformats.org/officeDocument/2006/relationships/tags" Target="../tags/tag39.xml"/></Relationships>
</file>

<file path=ppt/notesSlides/_rels/notesSlide42.xml.rels><?xml version="1.0" encoding="UTF-8" standalone="yes"?>
<Relationships xmlns="http://schemas.openxmlformats.org/package/2006/relationships"><Relationship Id="rId3" Type="http://schemas.openxmlformats.org/officeDocument/2006/relationships/slide" Target="../slides/slide43.xml"/><Relationship Id="rId2" Type="http://schemas.openxmlformats.org/officeDocument/2006/relationships/notesMaster" Target="../notesMasters/notesMaster1.xml"/><Relationship Id="rId1" Type="http://schemas.openxmlformats.org/officeDocument/2006/relationships/tags" Target="../tags/tag40.xml"/></Relationships>
</file>

<file path=ppt/notesSlides/_rels/notesSlide43.xml.rels><?xml version="1.0" encoding="UTF-8" standalone="yes"?>
<Relationships xmlns="http://schemas.openxmlformats.org/package/2006/relationships"><Relationship Id="rId3" Type="http://schemas.openxmlformats.org/officeDocument/2006/relationships/slide" Target="../slides/slide44.xml"/><Relationship Id="rId2" Type="http://schemas.openxmlformats.org/officeDocument/2006/relationships/notesMaster" Target="../notesMasters/notesMaster1.xml"/><Relationship Id="rId1" Type="http://schemas.openxmlformats.org/officeDocument/2006/relationships/tags" Target="../tags/tag41.xml"/></Relationships>
</file>

<file path=ppt/notesSlides/_rels/notesSlide44.xml.rels><?xml version="1.0" encoding="UTF-8" standalone="yes"?>
<Relationships xmlns="http://schemas.openxmlformats.org/package/2006/relationships"><Relationship Id="rId3" Type="http://schemas.openxmlformats.org/officeDocument/2006/relationships/slide" Target="../slides/slide45.xml"/><Relationship Id="rId2" Type="http://schemas.openxmlformats.org/officeDocument/2006/relationships/notesMaster" Target="../notesMasters/notesMaster1.xml"/><Relationship Id="rId1" Type="http://schemas.openxmlformats.org/officeDocument/2006/relationships/tags" Target="../tags/tag42.xml"/></Relationships>
</file>

<file path=ppt/notesSlides/_rels/notesSlide45.xml.rels><?xml version="1.0" encoding="UTF-8" standalone="yes"?>
<Relationships xmlns="http://schemas.openxmlformats.org/package/2006/relationships"><Relationship Id="rId3" Type="http://schemas.openxmlformats.org/officeDocument/2006/relationships/slide" Target="../slides/slide46.xml"/><Relationship Id="rId2" Type="http://schemas.openxmlformats.org/officeDocument/2006/relationships/notesMaster" Target="../notesMasters/notesMaster1.xml"/><Relationship Id="rId1" Type="http://schemas.openxmlformats.org/officeDocument/2006/relationships/tags" Target="../tags/tag43.xml"/></Relationships>
</file>

<file path=ppt/notesSlides/_rels/notesSlide46.xml.rels><?xml version="1.0" encoding="UTF-8" standalone="yes"?>
<Relationships xmlns="http://schemas.openxmlformats.org/package/2006/relationships"><Relationship Id="rId3" Type="http://schemas.openxmlformats.org/officeDocument/2006/relationships/slide" Target="../slides/slide47.xml"/><Relationship Id="rId2" Type="http://schemas.openxmlformats.org/officeDocument/2006/relationships/notesMaster" Target="../notesMasters/notesMaster1.xml"/><Relationship Id="rId1" Type="http://schemas.openxmlformats.org/officeDocument/2006/relationships/tags" Target="../tags/tag44.xml"/></Relationships>
</file>

<file path=ppt/notesSlides/_rels/notesSlide47.xml.rels><?xml version="1.0" encoding="UTF-8" standalone="yes"?>
<Relationships xmlns="http://schemas.openxmlformats.org/package/2006/relationships"><Relationship Id="rId3" Type="http://schemas.openxmlformats.org/officeDocument/2006/relationships/slide" Target="../slides/slide48.xml"/><Relationship Id="rId2" Type="http://schemas.openxmlformats.org/officeDocument/2006/relationships/notesMaster" Target="../notesMasters/notesMaster1.xml"/><Relationship Id="rId1" Type="http://schemas.openxmlformats.org/officeDocument/2006/relationships/tags" Target="../tags/tag45.xml"/></Relationships>
</file>

<file path=ppt/notesSlides/_rels/notesSlide48.xml.rels><?xml version="1.0" encoding="UTF-8" standalone="yes"?>
<Relationships xmlns="http://schemas.openxmlformats.org/package/2006/relationships"><Relationship Id="rId3" Type="http://schemas.openxmlformats.org/officeDocument/2006/relationships/slide" Target="../slides/slide49.xml"/><Relationship Id="rId2" Type="http://schemas.openxmlformats.org/officeDocument/2006/relationships/notesMaster" Target="../notesMasters/notesMaster1.xml"/><Relationship Id="rId1" Type="http://schemas.openxmlformats.org/officeDocument/2006/relationships/tags" Target="../tags/tag46.xml"/></Relationships>
</file>

<file path=ppt/notesSlides/_rels/notesSlide49.xml.rels><?xml version="1.0" encoding="UTF-8" standalone="yes"?>
<Relationships xmlns="http://schemas.openxmlformats.org/package/2006/relationships"><Relationship Id="rId3" Type="http://schemas.openxmlformats.org/officeDocument/2006/relationships/slide" Target="../slides/slide50.xml"/><Relationship Id="rId2" Type="http://schemas.openxmlformats.org/officeDocument/2006/relationships/notesMaster" Target="../notesMasters/notesMaster1.xml"/><Relationship Id="rId1" Type="http://schemas.openxmlformats.org/officeDocument/2006/relationships/tags" Target="../tags/tag47.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notesMaster" Target="../notesMasters/notesMaster1.xml"/><Relationship Id="rId1" Type="http://schemas.openxmlformats.org/officeDocument/2006/relationships/tags" Target="../tags/tag5.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tags" Target="../tags/tag6.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notesMaster" Target="../notesMasters/notesMaster1.xml"/><Relationship Id="rId1" Type="http://schemas.openxmlformats.org/officeDocument/2006/relationships/tags" Target="../tags/tag7.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notesMaster" Target="../notesMasters/notesMaster1.xml"/><Relationship Id="rId1" Type="http://schemas.openxmlformats.org/officeDocument/2006/relationships/tags" Target="../tags/tag8.xm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notesMaster" Target="../notesMasters/notesMaster1.xml"/><Relationship Id="rId1" Type="http://schemas.openxmlformats.org/officeDocument/2006/relationships/tags" Target="../tags/tag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t>Show this</a:t>
            </a:r>
            <a:r>
              <a:rPr lang="en-US" baseline="0" dirty="0" smtClean="0"/>
              <a:t> as folks are entering the room for your presentation – this is about personal change and the value of grit, determination and </a:t>
            </a:r>
            <a:r>
              <a:rPr lang="en-US" baseline="0" dirty="0" err="1" smtClean="0"/>
              <a:t>sticktuitiveness</a:t>
            </a:r>
            <a:endParaRPr lang="en-US" dirty="0"/>
          </a:p>
        </p:txBody>
      </p:sp>
      <p:sp>
        <p:nvSpPr>
          <p:cNvPr id="4" name="Slide Number Placeholder 3"/>
          <p:cNvSpPr>
            <a:spLocks noGrp="1"/>
          </p:cNvSpPr>
          <p:nvPr>
            <p:ph type="sldNum" sz="quarter" idx="10"/>
          </p:nvPr>
        </p:nvSpPr>
        <p:spPr/>
        <p:txBody>
          <a:bodyPr/>
          <a:lstStyle/>
          <a:p>
            <a:fld id="{26D0CA15-C78D-4D1A-8775-97E8BF1CF022}" type="slidenum">
              <a:rPr lang="en-US" smtClean="0"/>
              <a:t>1</a:t>
            </a:fld>
            <a:endParaRPr lang="en-US"/>
          </a:p>
        </p:txBody>
      </p:sp>
    </p:spTree>
    <p:extLst>
      <p:ext uri="{BB962C8B-B14F-4D97-AF65-F5344CB8AC3E}">
        <p14:creationId xmlns:p14="http://schemas.microsoft.com/office/powerpoint/2010/main" val="2064142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26D0CA15-C78D-4D1A-8775-97E8BF1CF022}" type="slidenum">
              <a:rPr lang="en-US" smtClean="0"/>
              <a:t>10</a:t>
            </a:fld>
            <a:endParaRPr lang="en-US"/>
          </a:p>
        </p:txBody>
      </p:sp>
    </p:spTree>
    <p:extLst>
      <p:ext uri="{BB962C8B-B14F-4D97-AF65-F5344CB8AC3E}">
        <p14:creationId xmlns:p14="http://schemas.microsoft.com/office/powerpoint/2010/main" val="11433424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Jumping the gun – starting before you are ready without a thought</a:t>
            </a:r>
            <a:r>
              <a:rPr lang="en-US" baseline="0" dirty="0"/>
              <a:t> through action plan and anticipating risks and mine fields</a:t>
            </a:r>
            <a:endParaRPr lang="en-US" dirty="0"/>
          </a:p>
        </p:txBody>
      </p:sp>
      <p:sp>
        <p:nvSpPr>
          <p:cNvPr id="4" name="Slide Number Placeholder 3"/>
          <p:cNvSpPr>
            <a:spLocks noGrp="1"/>
          </p:cNvSpPr>
          <p:nvPr>
            <p:ph type="sldNum" sz="quarter" idx="10"/>
          </p:nvPr>
        </p:nvSpPr>
        <p:spPr/>
        <p:txBody>
          <a:bodyPr/>
          <a:lstStyle/>
          <a:p>
            <a:fld id="{26D0CA15-C78D-4D1A-8775-97E8BF1CF022}" type="slidenum">
              <a:rPr lang="en-US" smtClean="0"/>
              <a:t>11</a:t>
            </a:fld>
            <a:endParaRPr lang="en-US"/>
          </a:p>
        </p:txBody>
      </p:sp>
    </p:spTree>
    <p:extLst>
      <p:ext uri="{BB962C8B-B14F-4D97-AF65-F5344CB8AC3E}">
        <p14:creationId xmlns:p14="http://schemas.microsoft.com/office/powerpoint/2010/main" val="1267335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26D0CA15-C78D-4D1A-8775-97E8BF1CF022}" type="slidenum">
              <a:rPr lang="en-US" smtClean="0"/>
              <a:t>12</a:t>
            </a:fld>
            <a:endParaRPr lang="en-US"/>
          </a:p>
        </p:txBody>
      </p:sp>
    </p:spTree>
    <p:extLst>
      <p:ext uri="{BB962C8B-B14F-4D97-AF65-F5344CB8AC3E}">
        <p14:creationId xmlns:p14="http://schemas.microsoft.com/office/powerpoint/2010/main" val="11433424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26D0CA15-C78D-4D1A-8775-97E8BF1CF022}" type="slidenum">
              <a:rPr lang="en-US" smtClean="0"/>
              <a:t>13</a:t>
            </a:fld>
            <a:endParaRPr lang="en-US"/>
          </a:p>
        </p:txBody>
      </p:sp>
    </p:spTree>
    <p:extLst>
      <p:ext uri="{BB962C8B-B14F-4D97-AF65-F5344CB8AC3E}">
        <p14:creationId xmlns:p14="http://schemas.microsoft.com/office/powerpoint/2010/main" val="11433424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26D0CA15-C78D-4D1A-8775-97E8BF1CF022}" type="slidenum">
              <a:rPr lang="en-US" smtClean="0"/>
              <a:t>14</a:t>
            </a:fld>
            <a:endParaRPr lang="en-US"/>
          </a:p>
        </p:txBody>
      </p:sp>
    </p:spTree>
    <p:extLst>
      <p:ext uri="{BB962C8B-B14F-4D97-AF65-F5344CB8AC3E}">
        <p14:creationId xmlns:p14="http://schemas.microsoft.com/office/powerpoint/2010/main" val="11433424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Clip from The</a:t>
            </a:r>
            <a:r>
              <a:rPr lang="en-US" baseline="0" dirty="0"/>
              <a:t> Office</a:t>
            </a:r>
          </a:p>
          <a:p>
            <a:endParaRPr lang="en-US" baseline="0" dirty="0"/>
          </a:p>
          <a:p>
            <a:r>
              <a:rPr lang="en-US" dirty="0"/>
              <a:t>VALUE OF GIVING FEEDBACK, NAMING</a:t>
            </a:r>
            <a:r>
              <a:rPr lang="en-US" baseline="0" dirty="0"/>
              <a:t> A REALITY THAT SOME SEEM TO BE UNAWARE OF (CONNECTING THE DOTS), OFFER AN ALTERNATIVE, ETC.</a:t>
            </a:r>
            <a:endParaRPr lang="en-US" dirty="0"/>
          </a:p>
        </p:txBody>
      </p:sp>
      <p:sp>
        <p:nvSpPr>
          <p:cNvPr id="4" name="Slide Number Placeholder 3"/>
          <p:cNvSpPr>
            <a:spLocks noGrp="1"/>
          </p:cNvSpPr>
          <p:nvPr>
            <p:ph type="sldNum" sz="quarter" idx="10"/>
          </p:nvPr>
        </p:nvSpPr>
        <p:spPr/>
        <p:txBody>
          <a:bodyPr/>
          <a:lstStyle/>
          <a:p>
            <a:fld id="{26D0CA15-C78D-4D1A-8775-97E8BF1CF022}" type="slidenum">
              <a:rPr lang="en-US" smtClean="0"/>
              <a:t>15</a:t>
            </a:fld>
            <a:endParaRPr lang="en-US"/>
          </a:p>
        </p:txBody>
      </p:sp>
    </p:spTree>
    <p:extLst>
      <p:ext uri="{BB962C8B-B14F-4D97-AF65-F5344CB8AC3E}">
        <p14:creationId xmlns:p14="http://schemas.microsoft.com/office/powerpoint/2010/main" val="18913028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26D0CA15-C78D-4D1A-8775-97E8BF1CF022}" type="slidenum">
              <a:rPr lang="en-US" smtClean="0"/>
              <a:t>17</a:t>
            </a:fld>
            <a:endParaRPr lang="en-US"/>
          </a:p>
        </p:txBody>
      </p:sp>
    </p:spTree>
    <p:extLst>
      <p:ext uri="{BB962C8B-B14F-4D97-AF65-F5344CB8AC3E}">
        <p14:creationId xmlns:p14="http://schemas.microsoft.com/office/powerpoint/2010/main" val="22258106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26D0CA15-C78D-4D1A-8775-97E8BF1CF022}" type="slidenum">
              <a:rPr lang="en-US" smtClean="0"/>
              <a:t>18</a:t>
            </a:fld>
            <a:endParaRPr lang="en-US"/>
          </a:p>
        </p:txBody>
      </p:sp>
    </p:spTree>
    <p:extLst>
      <p:ext uri="{BB962C8B-B14F-4D97-AF65-F5344CB8AC3E}">
        <p14:creationId xmlns:p14="http://schemas.microsoft.com/office/powerpoint/2010/main" val="3453268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26D0CA15-C78D-4D1A-8775-97E8BF1CF022}" type="slidenum">
              <a:rPr lang="en-US" smtClean="0"/>
              <a:t>19</a:t>
            </a:fld>
            <a:endParaRPr lang="en-US"/>
          </a:p>
        </p:txBody>
      </p:sp>
    </p:spTree>
    <p:extLst>
      <p:ext uri="{BB962C8B-B14F-4D97-AF65-F5344CB8AC3E}">
        <p14:creationId xmlns:p14="http://schemas.microsoft.com/office/powerpoint/2010/main" val="35314511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26D0CA15-C78D-4D1A-8775-97E8BF1CF022}" type="slidenum">
              <a:rPr lang="en-US" smtClean="0"/>
              <a:t>20</a:t>
            </a:fld>
            <a:endParaRPr lang="en-US"/>
          </a:p>
        </p:txBody>
      </p:sp>
    </p:spTree>
    <p:extLst>
      <p:ext uri="{BB962C8B-B14F-4D97-AF65-F5344CB8AC3E}">
        <p14:creationId xmlns:p14="http://schemas.microsoft.com/office/powerpoint/2010/main" val="5716420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26D0CA15-C78D-4D1A-8775-97E8BF1CF022}" type="slidenum">
              <a:rPr lang="en-US" smtClean="0"/>
              <a:t>2</a:t>
            </a:fld>
            <a:endParaRPr lang="en-US"/>
          </a:p>
        </p:txBody>
      </p:sp>
    </p:spTree>
    <p:extLst>
      <p:ext uri="{BB962C8B-B14F-4D97-AF65-F5344CB8AC3E}">
        <p14:creationId xmlns:p14="http://schemas.microsoft.com/office/powerpoint/2010/main" val="6844590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26D0CA15-C78D-4D1A-8775-97E8BF1CF022}" type="slidenum">
              <a:rPr lang="en-US" smtClean="0"/>
              <a:t>21</a:t>
            </a:fld>
            <a:endParaRPr lang="en-US"/>
          </a:p>
        </p:txBody>
      </p:sp>
    </p:spTree>
    <p:extLst>
      <p:ext uri="{BB962C8B-B14F-4D97-AF65-F5344CB8AC3E}">
        <p14:creationId xmlns:p14="http://schemas.microsoft.com/office/powerpoint/2010/main" val="24367536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26D0CA15-C78D-4D1A-8775-97E8BF1CF022}" type="slidenum">
              <a:rPr lang="en-US" smtClean="0"/>
              <a:t>22</a:t>
            </a:fld>
            <a:endParaRPr lang="en-US"/>
          </a:p>
        </p:txBody>
      </p:sp>
    </p:spTree>
    <p:extLst>
      <p:ext uri="{BB962C8B-B14F-4D97-AF65-F5344CB8AC3E}">
        <p14:creationId xmlns:p14="http://schemas.microsoft.com/office/powerpoint/2010/main" val="31562102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26D0CA15-C78D-4D1A-8775-97E8BF1CF022}" type="slidenum">
              <a:rPr lang="en-US" smtClean="0"/>
              <a:t>23</a:t>
            </a:fld>
            <a:endParaRPr lang="en-US"/>
          </a:p>
        </p:txBody>
      </p:sp>
    </p:spTree>
    <p:extLst>
      <p:ext uri="{BB962C8B-B14F-4D97-AF65-F5344CB8AC3E}">
        <p14:creationId xmlns:p14="http://schemas.microsoft.com/office/powerpoint/2010/main" val="28895918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26D0CA15-C78D-4D1A-8775-97E8BF1CF022}" type="slidenum">
              <a:rPr lang="en-US" smtClean="0"/>
              <a:t>24</a:t>
            </a:fld>
            <a:endParaRPr lang="en-US"/>
          </a:p>
        </p:txBody>
      </p:sp>
    </p:spTree>
    <p:extLst>
      <p:ext uri="{BB962C8B-B14F-4D97-AF65-F5344CB8AC3E}">
        <p14:creationId xmlns:p14="http://schemas.microsoft.com/office/powerpoint/2010/main" val="22731279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t>Simple but clear – highlights</a:t>
            </a:r>
            <a:r>
              <a:rPr lang="en-US" baseline="0" dirty="0" smtClean="0"/>
              <a:t> the importance of personal responsibility, teamwork and EQ</a:t>
            </a:r>
            <a:endParaRPr lang="en-US" dirty="0"/>
          </a:p>
        </p:txBody>
      </p:sp>
      <p:sp>
        <p:nvSpPr>
          <p:cNvPr id="4" name="Slide Number Placeholder 3"/>
          <p:cNvSpPr>
            <a:spLocks noGrp="1"/>
          </p:cNvSpPr>
          <p:nvPr>
            <p:ph type="sldNum" sz="quarter" idx="10"/>
          </p:nvPr>
        </p:nvSpPr>
        <p:spPr/>
        <p:txBody>
          <a:bodyPr/>
          <a:lstStyle/>
          <a:p>
            <a:fld id="{26D0CA15-C78D-4D1A-8775-97E8BF1CF022}" type="slidenum">
              <a:rPr lang="en-US" smtClean="0"/>
              <a:t>25</a:t>
            </a:fld>
            <a:endParaRPr lang="en-US"/>
          </a:p>
        </p:txBody>
      </p:sp>
    </p:spTree>
    <p:extLst>
      <p:ext uri="{BB962C8B-B14F-4D97-AF65-F5344CB8AC3E}">
        <p14:creationId xmlns:p14="http://schemas.microsoft.com/office/powerpoint/2010/main" val="23518011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indent="0" fontAlgn="base">
              <a:buNone/>
            </a:pPr>
            <a:r>
              <a:rPr lang="en-US" b="1" u="none" dirty="0">
                <a:solidFill>
                  <a:schemeClr val="tx1"/>
                </a:solidFill>
                <a:latin typeface="Raleway"/>
              </a:rPr>
              <a:t>1: Establishing a Sense of Urgency</a:t>
            </a:r>
          </a:p>
          <a:p>
            <a:pPr algn="just" fontAlgn="base"/>
            <a:r>
              <a:rPr lang="en-US" u="none" dirty="0">
                <a:solidFill>
                  <a:schemeClr val="tx1"/>
                </a:solidFill>
                <a:latin typeface="Raleway"/>
              </a:rPr>
              <a:t>Help others see the need for change and they will be convinced of the importance of acting immediately.</a:t>
            </a:r>
          </a:p>
          <a:p>
            <a:pPr fontAlgn="base"/>
            <a:r>
              <a:rPr lang="en-US" sz="1200" b="0" i="0" u="none" kern="1200" dirty="0">
                <a:solidFill>
                  <a:schemeClr val="tx1"/>
                </a:solidFill>
                <a:effectLst/>
                <a:latin typeface="+mn-lt"/>
                <a:ea typeface="+mn-ea"/>
                <a:cs typeface="+mn-cs"/>
              </a:rPr>
              <a:t>Open an honest and convincing dialogue about what's happening in your</a:t>
            </a:r>
            <a:r>
              <a:rPr lang="en-US" sz="1200" b="0" i="0" u="none" kern="1200" baseline="0" dirty="0">
                <a:solidFill>
                  <a:schemeClr val="tx1"/>
                </a:solidFill>
                <a:effectLst/>
                <a:latin typeface="+mn-lt"/>
                <a:ea typeface="+mn-ea"/>
                <a:cs typeface="+mn-cs"/>
              </a:rPr>
              <a:t> healthcare organization.  </a:t>
            </a:r>
            <a:r>
              <a:rPr lang="en-US" sz="1200" b="0" i="0" u="none" kern="1200" dirty="0">
                <a:solidFill>
                  <a:schemeClr val="tx1"/>
                </a:solidFill>
                <a:effectLst/>
                <a:latin typeface="+mn-lt"/>
                <a:ea typeface="+mn-ea"/>
                <a:cs typeface="+mn-cs"/>
              </a:rPr>
              <a:t>If many people start talking about the change you propose, the urgency can build and feed on itself.</a:t>
            </a:r>
          </a:p>
          <a:p>
            <a:pPr fontAlgn="base"/>
            <a:r>
              <a:rPr lang="en-US" sz="1200" b="0" i="0" u="none" kern="1200" dirty="0">
                <a:solidFill>
                  <a:schemeClr val="tx1"/>
                </a:solidFill>
                <a:effectLst/>
                <a:latin typeface="+mn-lt"/>
                <a:ea typeface="+mn-ea"/>
                <a:cs typeface="+mn-cs"/>
              </a:rPr>
              <a:t>What you can do:</a:t>
            </a:r>
          </a:p>
          <a:p>
            <a:pPr fontAlgn="base"/>
            <a:r>
              <a:rPr lang="en-US" sz="1200" b="0" i="0" u="none" kern="1200" dirty="0">
                <a:solidFill>
                  <a:schemeClr val="tx1"/>
                </a:solidFill>
                <a:effectLst/>
                <a:latin typeface="+mn-lt"/>
                <a:ea typeface="+mn-ea"/>
                <a:cs typeface="+mn-cs"/>
              </a:rPr>
              <a:t>Identify potential </a:t>
            </a:r>
            <a:r>
              <a:rPr lang="en-US" sz="1200" b="1" i="0" u="none" strike="noStrike" kern="1200" dirty="0">
                <a:solidFill>
                  <a:schemeClr val="tx1"/>
                </a:solidFill>
                <a:effectLst/>
                <a:latin typeface="+mn-lt"/>
                <a:ea typeface="+mn-ea"/>
                <a:cs typeface="+mn-cs"/>
                <a:hlinkClick r:id="rId4"/>
              </a:rPr>
              <a:t>threats</a:t>
            </a:r>
            <a:r>
              <a:rPr lang="en-US" sz="1200" b="0" i="0" u="none" kern="1200" dirty="0">
                <a:solidFill>
                  <a:schemeClr val="tx1"/>
                </a:solidFill>
                <a:effectLst/>
                <a:latin typeface="+mn-lt"/>
                <a:ea typeface="+mn-ea"/>
                <a:cs typeface="+mn-cs"/>
              </a:rPr>
              <a:t> , and </a:t>
            </a:r>
            <a:r>
              <a:rPr lang="en-US" sz="1200" b="1" i="0" u="none" strike="noStrike" kern="1200" dirty="0">
                <a:solidFill>
                  <a:schemeClr val="tx1"/>
                </a:solidFill>
                <a:effectLst/>
                <a:latin typeface="+mn-lt"/>
                <a:ea typeface="+mn-ea"/>
                <a:cs typeface="+mn-cs"/>
                <a:hlinkClick r:id="rId5"/>
              </a:rPr>
              <a:t>develop scenarios</a:t>
            </a:r>
            <a:r>
              <a:rPr lang="en-US" sz="1200" b="0" i="0" u="none" kern="1200" dirty="0">
                <a:solidFill>
                  <a:schemeClr val="tx1"/>
                </a:solidFill>
                <a:effectLst/>
                <a:latin typeface="+mn-lt"/>
                <a:ea typeface="+mn-ea"/>
                <a:cs typeface="+mn-cs"/>
              </a:rPr>
              <a:t>  showing what could happen in the future.</a:t>
            </a:r>
          </a:p>
          <a:p>
            <a:pPr fontAlgn="base"/>
            <a:r>
              <a:rPr lang="en-US" sz="1200" b="0" i="0" u="none" kern="1200" dirty="0">
                <a:solidFill>
                  <a:schemeClr val="tx1"/>
                </a:solidFill>
                <a:effectLst/>
                <a:latin typeface="+mn-lt"/>
                <a:ea typeface="+mn-ea"/>
                <a:cs typeface="+mn-cs"/>
              </a:rPr>
              <a:t>Examine </a:t>
            </a:r>
            <a:r>
              <a:rPr lang="en-US" sz="1200" b="1" i="0" u="none" strike="noStrike" kern="1200" dirty="0">
                <a:solidFill>
                  <a:schemeClr val="tx1"/>
                </a:solidFill>
                <a:effectLst/>
                <a:latin typeface="+mn-lt"/>
                <a:ea typeface="+mn-ea"/>
                <a:cs typeface="+mn-cs"/>
                <a:hlinkClick r:id="rId4"/>
              </a:rPr>
              <a:t>opportunities</a:t>
            </a:r>
            <a:r>
              <a:rPr lang="en-US" sz="1200" b="0" i="0" u="none" kern="1200" dirty="0">
                <a:solidFill>
                  <a:schemeClr val="tx1"/>
                </a:solidFill>
                <a:effectLst/>
                <a:latin typeface="+mn-lt"/>
                <a:ea typeface="+mn-ea"/>
                <a:cs typeface="+mn-cs"/>
              </a:rPr>
              <a:t>  that should be, or could be, exploited.</a:t>
            </a:r>
          </a:p>
          <a:p>
            <a:pPr fontAlgn="base"/>
            <a:r>
              <a:rPr lang="en-US" sz="1200" b="0" i="0" u="none" kern="1200" dirty="0">
                <a:solidFill>
                  <a:schemeClr val="tx1"/>
                </a:solidFill>
                <a:effectLst/>
                <a:latin typeface="+mn-lt"/>
                <a:ea typeface="+mn-ea"/>
                <a:cs typeface="+mn-cs"/>
              </a:rPr>
              <a:t>Start honest discussions, and give dynamic and convincing reasons to get people talking and thinking.</a:t>
            </a:r>
          </a:p>
          <a:p>
            <a:pPr fontAlgn="base"/>
            <a:r>
              <a:rPr lang="en-US" sz="1200" b="0" i="0" u="none" kern="1200" dirty="0">
                <a:solidFill>
                  <a:schemeClr val="tx1"/>
                </a:solidFill>
                <a:effectLst/>
                <a:latin typeface="+mn-lt"/>
                <a:ea typeface="+mn-ea"/>
                <a:cs typeface="+mn-cs"/>
              </a:rPr>
              <a:t>Request support from customers (patients</a:t>
            </a:r>
            <a:r>
              <a:rPr lang="en-US" sz="1200" b="0" i="0" u="none" kern="1200" baseline="0" dirty="0">
                <a:solidFill>
                  <a:schemeClr val="tx1"/>
                </a:solidFill>
                <a:effectLst/>
                <a:latin typeface="+mn-lt"/>
                <a:ea typeface="+mn-ea"/>
                <a:cs typeface="+mn-cs"/>
              </a:rPr>
              <a:t> or learners in our case) as well as invested stakeholders</a:t>
            </a:r>
            <a:endParaRPr lang="en-US" sz="1200" b="0" i="0" u="none" kern="1200" dirty="0">
              <a:solidFill>
                <a:schemeClr val="tx1"/>
              </a:solidFill>
              <a:effectLst/>
              <a:latin typeface="+mn-lt"/>
              <a:ea typeface="+mn-ea"/>
              <a:cs typeface="+mn-cs"/>
            </a:endParaRPr>
          </a:p>
          <a:p>
            <a:pPr algn="just" fontAlgn="base"/>
            <a:endParaRPr lang="en-US" u="none" dirty="0">
              <a:solidFill>
                <a:schemeClr val="tx1"/>
              </a:solidFill>
              <a:latin typeface="Raleway"/>
            </a:endParaRPr>
          </a:p>
          <a:p>
            <a:pPr marL="0" indent="0" fontAlgn="base">
              <a:buNone/>
            </a:pPr>
            <a:r>
              <a:rPr lang="en-US" b="1" u="none" dirty="0">
                <a:solidFill>
                  <a:schemeClr val="tx1"/>
                </a:solidFill>
                <a:latin typeface="Raleway"/>
              </a:rPr>
              <a:t>2: Creating the Guiding Coalition</a:t>
            </a:r>
          </a:p>
          <a:p>
            <a:pPr fontAlgn="base"/>
            <a:r>
              <a:rPr lang="en-US" u="none" dirty="0">
                <a:solidFill>
                  <a:schemeClr val="tx1"/>
                </a:solidFill>
                <a:latin typeface="Raleway"/>
              </a:rPr>
              <a:t>Assemble a group with enough power to lead the change effort, and encourage the group to work as a team.</a:t>
            </a:r>
            <a:br>
              <a:rPr lang="en-US" u="none" dirty="0">
                <a:solidFill>
                  <a:schemeClr val="tx1"/>
                </a:solidFill>
                <a:latin typeface="Raleway"/>
              </a:rPr>
            </a:br>
            <a:r>
              <a:rPr lang="en-US" sz="1200" b="0" i="0" u="none" kern="1200" dirty="0">
                <a:solidFill>
                  <a:schemeClr val="tx1"/>
                </a:solidFill>
                <a:effectLst/>
                <a:latin typeface="+mn-lt"/>
                <a:ea typeface="+mn-ea"/>
                <a:cs typeface="+mn-cs"/>
              </a:rPr>
              <a:t>What you can do:</a:t>
            </a:r>
          </a:p>
          <a:p>
            <a:pPr fontAlgn="base"/>
            <a:r>
              <a:rPr lang="en-US" sz="1200" b="0" i="0" u="none" kern="1200" dirty="0">
                <a:solidFill>
                  <a:schemeClr val="tx1"/>
                </a:solidFill>
                <a:effectLst/>
                <a:latin typeface="+mn-lt"/>
                <a:ea typeface="+mn-ea"/>
                <a:cs typeface="+mn-cs"/>
              </a:rPr>
              <a:t>Identify the true leaders in your organization, as well as your key </a:t>
            </a:r>
            <a:r>
              <a:rPr lang="en-US" sz="1200" b="1" i="0" u="none" strike="noStrike" kern="1200" dirty="0">
                <a:solidFill>
                  <a:schemeClr val="tx1"/>
                </a:solidFill>
                <a:effectLst/>
                <a:latin typeface="+mn-lt"/>
                <a:ea typeface="+mn-ea"/>
                <a:cs typeface="+mn-cs"/>
                <a:hlinkClick r:id="rId6"/>
              </a:rPr>
              <a:t>stakeholders</a:t>
            </a:r>
            <a:r>
              <a:rPr lang="en-US" sz="1200" b="0" i="0" u="none" kern="1200" dirty="0">
                <a:solidFill>
                  <a:schemeClr val="tx1"/>
                </a:solidFill>
                <a:effectLst/>
                <a:latin typeface="+mn-lt"/>
                <a:ea typeface="+mn-ea"/>
                <a:cs typeface="+mn-cs"/>
              </a:rPr>
              <a:t> .</a:t>
            </a:r>
          </a:p>
          <a:p>
            <a:pPr fontAlgn="base"/>
            <a:r>
              <a:rPr lang="en-US" sz="1200" b="0" i="0" u="none" kern="1200" dirty="0">
                <a:solidFill>
                  <a:schemeClr val="tx1"/>
                </a:solidFill>
                <a:effectLst/>
                <a:latin typeface="+mn-lt"/>
                <a:ea typeface="+mn-ea"/>
                <a:cs typeface="+mn-cs"/>
              </a:rPr>
              <a:t>Ask for an emotional commitment from these key people.</a:t>
            </a:r>
          </a:p>
          <a:p>
            <a:pPr fontAlgn="base"/>
            <a:r>
              <a:rPr lang="en-US" sz="1200" b="0" i="0" u="none" kern="1200" dirty="0">
                <a:solidFill>
                  <a:schemeClr val="tx1"/>
                </a:solidFill>
                <a:effectLst/>
                <a:latin typeface="+mn-lt"/>
                <a:ea typeface="+mn-ea"/>
                <a:cs typeface="+mn-cs"/>
              </a:rPr>
              <a:t>Work on team building within your change coalition.</a:t>
            </a:r>
          </a:p>
          <a:p>
            <a:pPr fontAlgn="base"/>
            <a:r>
              <a:rPr lang="en-US" sz="1200" b="0" i="0" u="none" kern="1200" dirty="0">
                <a:solidFill>
                  <a:schemeClr val="tx1"/>
                </a:solidFill>
                <a:effectLst/>
                <a:latin typeface="+mn-lt"/>
                <a:ea typeface="+mn-ea"/>
                <a:cs typeface="+mn-cs"/>
              </a:rPr>
              <a:t>Check your team for weak areas, and ensure that you have a good mix of people from different areas</a:t>
            </a:r>
            <a:r>
              <a:rPr lang="en-US" sz="1200" b="0" i="0" u="none" kern="1200" baseline="0" dirty="0">
                <a:solidFill>
                  <a:schemeClr val="tx1"/>
                </a:solidFill>
                <a:effectLst/>
                <a:latin typeface="+mn-lt"/>
                <a:ea typeface="+mn-ea"/>
                <a:cs typeface="+mn-cs"/>
              </a:rPr>
              <a:t> of your residency, department, organization, etc.</a:t>
            </a:r>
          </a:p>
          <a:p>
            <a:pPr fontAlgn="base"/>
            <a:endParaRPr lang="en-US" u="none" dirty="0">
              <a:solidFill>
                <a:schemeClr val="tx1"/>
              </a:solidFill>
              <a:latin typeface="Raleway"/>
            </a:endParaRPr>
          </a:p>
          <a:p>
            <a:pPr marL="0" indent="0" fontAlgn="base">
              <a:buNone/>
            </a:pPr>
            <a:r>
              <a:rPr lang="en-US" b="1" u="none" dirty="0">
                <a:solidFill>
                  <a:schemeClr val="tx1"/>
                </a:solidFill>
                <a:latin typeface="Raleway"/>
              </a:rPr>
              <a:t>3: Developing a Change Vision</a:t>
            </a:r>
          </a:p>
          <a:p>
            <a:pPr algn="just" fontAlgn="base"/>
            <a:r>
              <a:rPr lang="en-US" u="none" dirty="0">
                <a:solidFill>
                  <a:schemeClr val="tx1"/>
                </a:solidFill>
                <a:latin typeface="Raleway"/>
              </a:rPr>
              <a:t>Create a vision to help direct the change effort, and develop strategies for achieving that vision.</a:t>
            </a:r>
          </a:p>
          <a:p>
            <a:pPr fontAlgn="base"/>
            <a:r>
              <a:rPr lang="en-US" sz="1200" b="0" i="0" u="none" kern="1200" dirty="0">
                <a:solidFill>
                  <a:schemeClr val="tx1"/>
                </a:solidFill>
                <a:effectLst/>
                <a:latin typeface="+mn-lt"/>
                <a:ea typeface="+mn-ea"/>
                <a:cs typeface="+mn-cs"/>
              </a:rPr>
              <a:t>What you can do:</a:t>
            </a:r>
          </a:p>
          <a:p>
            <a:pPr fontAlgn="base"/>
            <a:r>
              <a:rPr lang="en-US" sz="1200" b="0" i="0" u="none" kern="1200" dirty="0">
                <a:solidFill>
                  <a:schemeClr val="tx1"/>
                </a:solidFill>
                <a:effectLst/>
                <a:latin typeface="+mn-lt"/>
                <a:ea typeface="+mn-ea"/>
                <a:cs typeface="+mn-cs"/>
              </a:rPr>
              <a:t>Determine the </a:t>
            </a:r>
            <a:r>
              <a:rPr lang="en-US" sz="1200" b="1" i="0" u="none" strike="noStrike" kern="1200" dirty="0">
                <a:solidFill>
                  <a:schemeClr val="tx1"/>
                </a:solidFill>
                <a:effectLst/>
                <a:latin typeface="+mn-lt"/>
                <a:ea typeface="+mn-ea"/>
                <a:cs typeface="+mn-cs"/>
                <a:hlinkClick r:id="rId7"/>
              </a:rPr>
              <a:t>values</a:t>
            </a:r>
            <a:r>
              <a:rPr lang="en-US" sz="1200" b="0" i="0" u="none" kern="1200" dirty="0">
                <a:solidFill>
                  <a:schemeClr val="tx1"/>
                </a:solidFill>
                <a:effectLst/>
                <a:latin typeface="+mn-lt"/>
                <a:ea typeface="+mn-ea"/>
                <a:cs typeface="+mn-cs"/>
              </a:rPr>
              <a:t>  that are central to the change.</a:t>
            </a:r>
          </a:p>
          <a:p>
            <a:pPr fontAlgn="base"/>
            <a:r>
              <a:rPr lang="en-US" sz="1200" b="0" i="0" u="none" kern="1200" dirty="0">
                <a:solidFill>
                  <a:schemeClr val="tx1"/>
                </a:solidFill>
                <a:effectLst/>
                <a:latin typeface="+mn-lt"/>
                <a:ea typeface="+mn-ea"/>
                <a:cs typeface="+mn-cs"/>
              </a:rPr>
              <a:t>Develop a short summary (one or two sentences) that captures what you "see" as the future of your residency, department</a:t>
            </a:r>
            <a:r>
              <a:rPr lang="en-US" sz="1200" b="0" i="0" u="none" kern="1200" baseline="0" dirty="0">
                <a:solidFill>
                  <a:schemeClr val="tx1"/>
                </a:solidFill>
                <a:effectLst/>
                <a:latin typeface="+mn-lt"/>
                <a:ea typeface="+mn-ea"/>
                <a:cs typeface="+mn-cs"/>
              </a:rPr>
              <a:t> or healthcare organization.</a:t>
            </a:r>
            <a:endParaRPr lang="en-US" sz="1200" b="0" i="0" u="none" kern="1200" dirty="0">
              <a:solidFill>
                <a:schemeClr val="tx1"/>
              </a:solidFill>
              <a:effectLst/>
              <a:latin typeface="+mn-lt"/>
              <a:ea typeface="+mn-ea"/>
              <a:cs typeface="+mn-cs"/>
            </a:endParaRPr>
          </a:p>
          <a:p>
            <a:pPr fontAlgn="base"/>
            <a:r>
              <a:rPr lang="en-US" sz="1200" b="1" i="0" u="none" strike="noStrike" kern="1200" dirty="0">
                <a:solidFill>
                  <a:schemeClr val="tx1"/>
                </a:solidFill>
                <a:effectLst/>
                <a:latin typeface="+mn-lt"/>
                <a:ea typeface="+mn-ea"/>
                <a:cs typeface="+mn-cs"/>
                <a:hlinkClick r:id="rId8"/>
              </a:rPr>
              <a:t>Create a strategy</a:t>
            </a:r>
            <a:r>
              <a:rPr lang="en-US" sz="1200" b="0" i="0" u="none" kern="1200" dirty="0">
                <a:solidFill>
                  <a:schemeClr val="tx1"/>
                </a:solidFill>
                <a:effectLst/>
                <a:latin typeface="+mn-lt"/>
                <a:ea typeface="+mn-ea"/>
                <a:cs typeface="+mn-cs"/>
              </a:rPr>
              <a:t>  to execute that vision.</a:t>
            </a:r>
          </a:p>
          <a:p>
            <a:pPr fontAlgn="base"/>
            <a:r>
              <a:rPr lang="en-US" sz="1200" b="0" i="0" u="none" kern="1200" dirty="0">
                <a:solidFill>
                  <a:schemeClr val="tx1"/>
                </a:solidFill>
                <a:effectLst/>
                <a:latin typeface="+mn-lt"/>
                <a:ea typeface="+mn-ea"/>
                <a:cs typeface="+mn-cs"/>
              </a:rPr>
              <a:t>Ensure that your change coalition can describe the vision in five minutes or less.</a:t>
            </a:r>
          </a:p>
          <a:p>
            <a:pPr fontAlgn="base"/>
            <a:r>
              <a:rPr lang="en-US" sz="1200" b="0" i="0" u="none" kern="1200" dirty="0">
                <a:solidFill>
                  <a:schemeClr val="tx1"/>
                </a:solidFill>
                <a:effectLst/>
                <a:latin typeface="+mn-lt"/>
                <a:ea typeface="+mn-ea"/>
                <a:cs typeface="+mn-cs"/>
              </a:rPr>
              <a:t>Practice your "vision speech" often.</a:t>
            </a:r>
          </a:p>
          <a:p>
            <a:pPr algn="just" fontAlgn="base"/>
            <a:endParaRPr lang="en-US" u="none" dirty="0">
              <a:solidFill>
                <a:schemeClr val="tx1"/>
              </a:solidFill>
              <a:latin typeface="Raleway"/>
            </a:endParaRPr>
          </a:p>
          <a:p>
            <a:pPr marL="0" indent="0" fontAlgn="base">
              <a:buNone/>
            </a:pPr>
            <a:r>
              <a:rPr lang="en-US" b="1" u="none" dirty="0">
                <a:solidFill>
                  <a:schemeClr val="tx1"/>
                </a:solidFill>
                <a:latin typeface="Raleway"/>
              </a:rPr>
              <a:t>4: Communicating the Vision for Buy-in</a:t>
            </a:r>
          </a:p>
          <a:p>
            <a:pPr algn="just" fontAlgn="base"/>
            <a:r>
              <a:rPr lang="en-US" u="none" dirty="0">
                <a:solidFill>
                  <a:schemeClr val="tx1"/>
                </a:solidFill>
                <a:latin typeface="Raleway"/>
              </a:rPr>
              <a:t>Make sure as many as possible understand and accept the vision and the strategy.</a:t>
            </a:r>
          </a:p>
          <a:p>
            <a:pPr fontAlgn="base"/>
            <a:r>
              <a:rPr lang="en-US" sz="1200" b="0" i="0" u="none" kern="1200" dirty="0">
                <a:solidFill>
                  <a:schemeClr val="tx1"/>
                </a:solidFill>
                <a:effectLst/>
                <a:latin typeface="+mn-lt"/>
                <a:ea typeface="+mn-ea"/>
                <a:cs typeface="+mn-cs"/>
              </a:rPr>
              <a:t>What you can do:</a:t>
            </a:r>
          </a:p>
          <a:p>
            <a:pPr fontAlgn="base"/>
            <a:r>
              <a:rPr lang="en-US" sz="1200" b="0" i="0" u="none" kern="1200" dirty="0">
                <a:solidFill>
                  <a:schemeClr val="tx1"/>
                </a:solidFill>
                <a:effectLst/>
                <a:latin typeface="+mn-lt"/>
                <a:ea typeface="+mn-ea"/>
                <a:cs typeface="+mn-cs"/>
              </a:rPr>
              <a:t>Talk often about your change vision.</a:t>
            </a:r>
          </a:p>
          <a:p>
            <a:pPr fontAlgn="base"/>
            <a:r>
              <a:rPr lang="en-US" sz="1200" b="0" i="0" u="none" kern="1200" dirty="0">
                <a:solidFill>
                  <a:schemeClr val="tx1"/>
                </a:solidFill>
                <a:effectLst/>
                <a:latin typeface="+mn-lt"/>
                <a:ea typeface="+mn-ea"/>
                <a:cs typeface="+mn-cs"/>
              </a:rPr>
              <a:t>Address peoples' concerns and anxieties, openly and honestly.</a:t>
            </a:r>
          </a:p>
          <a:p>
            <a:pPr fontAlgn="base"/>
            <a:r>
              <a:rPr lang="en-US" sz="1200" b="0" i="0" u="none" kern="1200" dirty="0">
                <a:solidFill>
                  <a:schemeClr val="tx1"/>
                </a:solidFill>
                <a:effectLst/>
                <a:latin typeface="+mn-lt"/>
                <a:ea typeface="+mn-ea"/>
                <a:cs typeface="+mn-cs"/>
              </a:rPr>
              <a:t>Apply your vision to all aspects of operations – from training to performance reviews. Tie everything back to the vision.</a:t>
            </a:r>
          </a:p>
          <a:p>
            <a:pPr fontAlgn="base"/>
            <a:r>
              <a:rPr lang="en-US" sz="1200" b="1" i="0" u="none" strike="noStrike" kern="1200" dirty="0">
                <a:solidFill>
                  <a:schemeClr val="tx1"/>
                </a:solidFill>
                <a:effectLst/>
                <a:latin typeface="+mn-lt"/>
                <a:ea typeface="+mn-ea"/>
                <a:cs typeface="+mn-cs"/>
                <a:hlinkClick r:id="rId9"/>
              </a:rPr>
              <a:t>Lead by example</a:t>
            </a:r>
            <a:r>
              <a:rPr lang="en-US" sz="1200" b="0" i="0" u="none" kern="1200" dirty="0">
                <a:solidFill>
                  <a:schemeClr val="tx1"/>
                </a:solidFill>
                <a:effectLst/>
                <a:latin typeface="+mn-lt"/>
                <a:ea typeface="+mn-ea"/>
                <a:cs typeface="+mn-cs"/>
              </a:rPr>
              <a:t> .</a:t>
            </a:r>
          </a:p>
          <a:p>
            <a:pPr algn="just" fontAlgn="base"/>
            <a:endParaRPr lang="en-US" u="none" dirty="0">
              <a:solidFill>
                <a:schemeClr val="tx1"/>
              </a:solidFill>
              <a:latin typeface="Raleway"/>
            </a:endParaRPr>
          </a:p>
          <a:p>
            <a:endParaRPr lang="en-US" u="none" dirty="0">
              <a:solidFill>
                <a:schemeClr val="tx1"/>
              </a:solidFill>
            </a:endParaRPr>
          </a:p>
        </p:txBody>
      </p:sp>
      <p:sp>
        <p:nvSpPr>
          <p:cNvPr id="4" name="Slide Number Placeholder 3"/>
          <p:cNvSpPr>
            <a:spLocks noGrp="1"/>
          </p:cNvSpPr>
          <p:nvPr>
            <p:ph type="sldNum" sz="quarter" idx="10"/>
          </p:nvPr>
        </p:nvSpPr>
        <p:spPr/>
        <p:txBody>
          <a:bodyPr/>
          <a:lstStyle/>
          <a:p>
            <a:fld id="{26D0CA15-C78D-4D1A-8775-97E8BF1CF022}" type="slidenum">
              <a:rPr lang="en-US" smtClean="0"/>
              <a:t>26</a:t>
            </a:fld>
            <a:endParaRPr lang="en-US"/>
          </a:p>
        </p:txBody>
      </p:sp>
    </p:spTree>
    <p:extLst>
      <p:ext uri="{BB962C8B-B14F-4D97-AF65-F5344CB8AC3E}">
        <p14:creationId xmlns:p14="http://schemas.microsoft.com/office/powerpoint/2010/main" val="2271254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Raleway"/>
                <a:ea typeface="+mn-ea"/>
                <a:cs typeface="+mn-cs"/>
              </a:rPr>
              <a:t>5: Empowering Broad-based Action</a:t>
            </a:r>
          </a:p>
          <a:p>
            <a:pPr marL="0" marR="0" lvl="0" indent="0" algn="just" defTabSz="914400" rtl="0" eaLnBrk="1" fontAlgn="base"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22222"/>
                </a:solidFill>
                <a:effectLst/>
                <a:uLnTx/>
                <a:uFillTx/>
                <a:latin typeface="Raleway"/>
                <a:ea typeface="+mn-ea"/>
                <a:cs typeface="+mn-cs"/>
              </a:rPr>
              <a:t>Remove obstacles to change, change systems or structures that seriously undermine the vision, and encourage risk-taking and nontraditional ideas, activities, and actions.</a:t>
            </a:r>
          </a:p>
          <a:p>
            <a:pPr fontAlgn="base"/>
            <a:r>
              <a:rPr lang="en-US" sz="1200" b="0" i="0" kern="1200" dirty="0">
                <a:solidFill>
                  <a:schemeClr val="tx1"/>
                </a:solidFill>
                <a:effectLst/>
                <a:latin typeface="+mn-lt"/>
                <a:ea typeface="+mn-ea"/>
                <a:cs typeface="+mn-cs"/>
              </a:rPr>
              <a:t>What you can do:</a:t>
            </a:r>
          </a:p>
          <a:p>
            <a:pPr fontAlgn="base"/>
            <a:r>
              <a:rPr lang="en-US" sz="1200" b="0" i="0" kern="1200" dirty="0">
                <a:solidFill>
                  <a:schemeClr val="tx1"/>
                </a:solidFill>
                <a:effectLst/>
                <a:latin typeface="+mn-lt"/>
                <a:ea typeface="+mn-ea"/>
                <a:cs typeface="+mn-cs"/>
              </a:rPr>
              <a:t>Identify, or hire, change leaders whose main roles are to deliver the change.</a:t>
            </a:r>
          </a:p>
          <a:p>
            <a:pPr fontAlgn="base"/>
            <a:r>
              <a:rPr lang="en-US" sz="1200" b="0" i="0" kern="1200" dirty="0">
                <a:solidFill>
                  <a:schemeClr val="tx1"/>
                </a:solidFill>
                <a:effectLst/>
                <a:latin typeface="+mn-lt"/>
                <a:ea typeface="+mn-ea"/>
                <a:cs typeface="+mn-cs"/>
              </a:rPr>
              <a:t>Look at your organizational structure, job descriptions, and performance and compensation systems to ensure they're in line with your vision.</a:t>
            </a:r>
          </a:p>
          <a:p>
            <a:pPr fontAlgn="base"/>
            <a:r>
              <a:rPr lang="en-US" sz="1200" b="0" i="0" kern="1200" dirty="0">
                <a:solidFill>
                  <a:schemeClr val="tx1"/>
                </a:solidFill>
                <a:effectLst/>
                <a:latin typeface="+mn-lt"/>
                <a:ea typeface="+mn-ea"/>
                <a:cs typeface="+mn-cs"/>
              </a:rPr>
              <a:t>Recognize and reward people for making change happen.</a:t>
            </a:r>
          </a:p>
          <a:p>
            <a:pPr fontAlgn="base"/>
            <a:r>
              <a:rPr lang="en-US" sz="1200" b="0" i="0" kern="1200" dirty="0">
                <a:solidFill>
                  <a:schemeClr val="tx1"/>
                </a:solidFill>
                <a:effectLst/>
                <a:latin typeface="+mn-lt"/>
                <a:ea typeface="+mn-ea"/>
                <a:cs typeface="+mn-cs"/>
              </a:rPr>
              <a:t>Identify people who are resisting the change, and help them see what's needed.</a:t>
            </a:r>
          </a:p>
          <a:p>
            <a:pPr fontAlgn="base"/>
            <a:r>
              <a:rPr lang="en-US" sz="1200" b="0" i="0" kern="1200" dirty="0">
                <a:solidFill>
                  <a:schemeClr val="tx1"/>
                </a:solidFill>
                <a:effectLst/>
                <a:latin typeface="+mn-lt"/>
                <a:ea typeface="+mn-ea"/>
                <a:cs typeface="+mn-cs"/>
              </a:rPr>
              <a:t>Take action to quickly remove barriers (human or otherwise).</a:t>
            </a:r>
          </a:p>
          <a:p>
            <a:pPr marL="0" marR="0" lvl="0" indent="0" algn="just" defTabSz="914400" rtl="0" eaLnBrk="1" fontAlgn="base"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222222"/>
              </a:solidFill>
              <a:effectLst/>
              <a:uLnTx/>
              <a:uFillTx/>
              <a:latin typeface="Raleway"/>
              <a:ea typeface="+mn-ea"/>
              <a:cs typeface="+mn-cs"/>
            </a:endParaRPr>
          </a:p>
          <a:p>
            <a:pPr marL="0" indent="0" fontAlgn="base">
              <a:buNone/>
            </a:pPr>
            <a:r>
              <a:rPr lang="en-US" b="1" dirty="0">
                <a:solidFill>
                  <a:srgbClr val="000000"/>
                </a:solidFill>
                <a:latin typeface="Raleway"/>
              </a:rPr>
              <a:t>6: Generating Short-term Wins</a:t>
            </a:r>
          </a:p>
          <a:p>
            <a:pPr algn="just" fontAlgn="base"/>
            <a:r>
              <a:rPr lang="en-US" dirty="0">
                <a:solidFill>
                  <a:srgbClr val="222222"/>
                </a:solidFill>
                <a:latin typeface="Raleway"/>
              </a:rPr>
              <a:t>Plan for achievements that can easily be made visible, follow-through with those achievements and recognize and reward employees who were involved.</a:t>
            </a:r>
          </a:p>
          <a:p>
            <a:pPr fontAlgn="base"/>
            <a:r>
              <a:rPr lang="en-US" sz="1200" b="0" i="0" kern="1200" dirty="0">
                <a:solidFill>
                  <a:schemeClr val="tx1"/>
                </a:solidFill>
                <a:effectLst/>
                <a:latin typeface="+mn-lt"/>
                <a:ea typeface="+mn-ea"/>
                <a:cs typeface="+mn-cs"/>
              </a:rPr>
              <a:t>What you can do:</a:t>
            </a:r>
          </a:p>
          <a:p>
            <a:pPr fontAlgn="base"/>
            <a:r>
              <a:rPr lang="en-US" sz="1200" b="0" i="0" kern="1200" dirty="0">
                <a:solidFill>
                  <a:schemeClr val="tx1"/>
                </a:solidFill>
                <a:effectLst/>
                <a:latin typeface="+mn-lt"/>
                <a:ea typeface="+mn-ea"/>
                <a:cs typeface="+mn-cs"/>
              </a:rPr>
              <a:t>Look for sure-fire projects that you can implement without help from any strong critics of the change.</a:t>
            </a:r>
          </a:p>
          <a:p>
            <a:pPr fontAlgn="base"/>
            <a:r>
              <a:rPr lang="en-US" sz="1200" b="0" i="0" kern="1200" dirty="0">
                <a:solidFill>
                  <a:schemeClr val="tx1"/>
                </a:solidFill>
                <a:effectLst/>
                <a:latin typeface="+mn-lt"/>
                <a:ea typeface="+mn-ea"/>
                <a:cs typeface="+mn-cs"/>
              </a:rPr>
              <a:t>Don't choose early targets that are expensive. You want to be able to justify the investment in each project.</a:t>
            </a:r>
          </a:p>
          <a:p>
            <a:pPr fontAlgn="base"/>
            <a:r>
              <a:rPr lang="en-US" sz="1200" b="0" i="0" kern="1200" dirty="0">
                <a:solidFill>
                  <a:schemeClr val="tx1"/>
                </a:solidFill>
                <a:effectLst/>
                <a:latin typeface="+mn-lt"/>
                <a:ea typeface="+mn-ea"/>
                <a:cs typeface="+mn-cs"/>
              </a:rPr>
              <a:t>Thoroughly analyze the potential pros and cons of your targets. If you don't succeed with an early goal, it can hurt your entire change initiative.</a:t>
            </a:r>
          </a:p>
          <a:p>
            <a:pPr fontAlgn="base"/>
            <a:r>
              <a:rPr lang="en-US" sz="1200" b="1" i="0" u="none" strike="noStrike" kern="1200" dirty="0">
                <a:solidFill>
                  <a:schemeClr val="tx1"/>
                </a:solidFill>
                <a:effectLst/>
                <a:latin typeface="+mn-lt"/>
                <a:ea typeface="+mn-ea"/>
                <a:cs typeface="+mn-cs"/>
                <a:hlinkClick r:id="rId4"/>
              </a:rPr>
              <a:t>Reward</a:t>
            </a:r>
            <a:r>
              <a:rPr lang="en-US" sz="1200" b="0" i="0" kern="1200" dirty="0">
                <a:solidFill>
                  <a:schemeClr val="tx1"/>
                </a:solidFill>
                <a:effectLst/>
                <a:latin typeface="+mn-lt"/>
                <a:ea typeface="+mn-ea"/>
                <a:cs typeface="+mn-cs"/>
              </a:rPr>
              <a:t>  the people who help you meet the targets.</a:t>
            </a:r>
          </a:p>
          <a:p>
            <a:pPr algn="just" fontAlgn="base"/>
            <a:endParaRPr lang="en-US" dirty="0">
              <a:solidFill>
                <a:srgbClr val="222222"/>
              </a:solidFill>
              <a:latin typeface="Raleway"/>
            </a:endParaRPr>
          </a:p>
          <a:p>
            <a:pPr marL="0" indent="0" fontAlgn="base">
              <a:buNone/>
            </a:pPr>
            <a:r>
              <a:rPr lang="en-US" b="1" dirty="0">
                <a:solidFill>
                  <a:srgbClr val="000000"/>
                </a:solidFill>
                <a:latin typeface="Raleway"/>
              </a:rPr>
              <a:t>7: Never Letting Up</a:t>
            </a:r>
          </a:p>
          <a:p>
            <a:pPr algn="just" fontAlgn="base"/>
            <a:r>
              <a:rPr lang="en-US" dirty="0">
                <a:solidFill>
                  <a:srgbClr val="222222"/>
                </a:solidFill>
                <a:latin typeface="Raleway"/>
              </a:rPr>
              <a:t>Use increased credibility to change systems, structures, and policies that don’t fit the vision, also hire, promote, and develop employees who can implement the vision, and finally reinvigorate the process with new projects, themes, and change agents.</a:t>
            </a:r>
          </a:p>
          <a:p>
            <a:pPr fontAlgn="base"/>
            <a:r>
              <a:rPr lang="en-US" sz="1200" b="0" i="0" kern="1200" dirty="0">
                <a:solidFill>
                  <a:schemeClr val="tx1"/>
                </a:solidFill>
                <a:effectLst/>
                <a:latin typeface="+mn-lt"/>
                <a:ea typeface="+mn-ea"/>
                <a:cs typeface="+mn-cs"/>
              </a:rPr>
              <a:t>What you can do:</a:t>
            </a:r>
          </a:p>
          <a:p>
            <a:pPr fontAlgn="base"/>
            <a:r>
              <a:rPr lang="en-US" sz="1200" b="0" i="0" kern="1200" dirty="0">
                <a:solidFill>
                  <a:schemeClr val="tx1"/>
                </a:solidFill>
                <a:effectLst/>
                <a:latin typeface="+mn-lt"/>
                <a:ea typeface="+mn-ea"/>
                <a:cs typeface="+mn-cs"/>
              </a:rPr>
              <a:t>After every win, analyze what went right, and what needs improving.</a:t>
            </a:r>
          </a:p>
          <a:p>
            <a:pPr fontAlgn="base"/>
            <a:r>
              <a:rPr lang="en-US" sz="1200" b="1" i="0" u="none" strike="noStrike" kern="1200" dirty="0">
                <a:solidFill>
                  <a:schemeClr val="tx1"/>
                </a:solidFill>
                <a:effectLst/>
                <a:latin typeface="+mn-lt"/>
                <a:ea typeface="+mn-ea"/>
                <a:cs typeface="+mn-cs"/>
                <a:hlinkClick r:id="rId5"/>
              </a:rPr>
              <a:t>Set goals</a:t>
            </a:r>
            <a:r>
              <a:rPr lang="en-US" sz="1200" b="0" i="0" kern="1200" dirty="0">
                <a:solidFill>
                  <a:schemeClr val="tx1"/>
                </a:solidFill>
                <a:effectLst/>
                <a:latin typeface="+mn-lt"/>
                <a:ea typeface="+mn-ea"/>
                <a:cs typeface="+mn-cs"/>
              </a:rPr>
              <a:t>  to continue building on the momentum you've achieved.</a:t>
            </a:r>
          </a:p>
          <a:p>
            <a:pPr fontAlgn="base"/>
            <a:r>
              <a:rPr lang="en-US" sz="1200" b="0" i="0" kern="1200" dirty="0">
                <a:solidFill>
                  <a:schemeClr val="tx1"/>
                </a:solidFill>
                <a:effectLst/>
                <a:latin typeface="+mn-lt"/>
                <a:ea typeface="+mn-ea"/>
                <a:cs typeface="+mn-cs"/>
              </a:rPr>
              <a:t>Learn about </a:t>
            </a:r>
            <a:r>
              <a:rPr lang="en-US" sz="1200" b="1" i="0" u="none" strike="noStrike" kern="1200" dirty="0">
                <a:solidFill>
                  <a:schemeClr val="tx1"/>
                </a:solidFill>
                <a:effectLst/>
                <a:latin typeface="+mn-lt"/>
                <a:ea typeface="+mn-ea"/>
                <a:cs typeface="+mn-cs"/>
                <a:hlinkClick r:id="rId6"/>
              </a:rPr>
              <a:t>kaizen</a:t>
            </a:r>
            <a:r>
              <a:rPr lang="en-US" sz="1200" b="0" i="0" kern="1200" dirty="0">
                <a:solidFill>
                  <a:schemeClr val="tx1"/>
                </a:solidFill>
                <a:effectLst/>
                <a:latin typeface="+mn-lt"/>
                <a:ea typeface="+mn-ea"/>
                <a:cs typeface="+mn-cs"/>
              </a:rPr>
              <a:t> , the idea of continuous improvement.</a:t>
            </a:r>
          </a:p>
          <a:p>
            <a:pPr fontAlgn="base"/>
            <a:r>
              <a:rPr lang="en-US" sz="1200" b="0" i="0" kern="1200" dirty="0">
                <a:solidFill>
                  <a:schemeClr val="tx1"/>
                </a:solidFill>
                <a:effectLst/>
                <a:latin typeface="+mn-lt"/>
                <a:ea typeface="+mn-ea"/>
                <a:cs typeface="+mn-cs"/>
              </a:rPr>
              <a:t>Keep ideas fresh by bringing in new change agents and leaders for your change coalition.</a:t>
            </a:r>
          </a:p>
          <a:p>
            <a:pPr algn="just" fontAlgn="base"/>
            <a:endParaRPr lang="en-US" dirty="0">
              <a:solidFill>
                <a:srgbClr val="222222"/>
              </a:solidFill>
              <a:latin typeface="Raleway"/>
            </a:endParaRPr>
          </a:p>
          <a:p>
            <a:pPr marL="0" indent="0" fontAlgn="base">
              <a:buNone/>
            </a:pPr>
            <a:r>
              <a:rPr lang="en-US" b="1" dirty="0">
                <a:solidFill>
                  <a:srgbClr val="000000"/>
                </a:solidFill>
                <a:latin typeface="Raleway"/>
              </a:rPr>
              <a:t>8: Incorporating Changes into the Culture</a:t>
            </a:r>
          </a:p>
          <a:p>
            <a:pPr algn="just" fontAlgn="base"/>
            <a:r>
              <a:rPr lang="en-US" dirty="0">
                <a:solidFill>
                  <a:srgbClr val="222222"/>
                </a:solidFill>
                <a:latin typeface="Raleway"/>
              </a:rPr>
              <a:t>Articulate the connections between the new behaviors and organizational success, and develop the means to ensure leadership development and success</a:t>
            </a:r>
            <a:r>
              <a:rPr lang="en-US" baseline="0" dirty="0">
                <a:solidFill>
                  <a:srgbClr val="222222"/>
                </a:solidFill>
                <a:latin typeface="Raleway"/>
              </a:rPr>
              <a:t> of that change and future efforts to change.</a:t>
            </a:r>
          </a:p>
          <a:p>
            <a:pPr fontAlgn="base"/>
            <a:r>
              <a:rPr lang="en-US" sz="1200" b="0" i="0" kern="1200" dirty="0">
                <a:solidFill>
                  <a:schemeClr val="tx1"/>
                </a:solidFill>
                <a:effectLst/>
                <a:latin typeface="+mn-lt"/>
                <a:ea typeface="+mn-ea"/>
                <a:cs typeface="+mn-cs"/>
              </a:rPr>
              <a:t>What you can do:</a:t>
            </a:r>
          </a:p>
          <a:p>
            <a:pPr fontAlgn="base"/>
            <a:r>
              <a:rPr lang="en-US" sz="1200" b="0" i="0" kern="1200" dirty="0">
                <a:solidFill>
                  <a:schemeClr val="tx1"/>
                </a:solidFill>
                <a:effectLst/>
                <a:latin typeface="+mn-lt"/>
                <a:ea typeface="+mn-ea"/>
                <a:cs typeface="+mn-cs"/>
              </a:rPr>
              <a:t>Talk about progress every chance you get. Tell success stories about the change process, and repeat other stories that you hear.</a:t>
            </a:r>
          </a:p>
          <a:p>
            <a:pPr fontAlgn="base"/>
            <a:r>
              <a:rPr lang="en-US" sz="1200" b="0" i="0" kern="1200" dirty="0">
                <a:solidFill>
                  <a:schemeClr val="tx1"/>
                </a:solidFill>
                <a:effectLst/>
                <a:latin typeface="+mn-lt"/>
                <a:ea typeface="+mn-ea"/>
                <a:cs typeface="+mn-cs"/>
              </a:rPr>
              <a:t>Include the change ideals and values when hiring and training new staff.</a:t>
            </a:r>
          </a:p>
          <a:p>
            <a:pPr fontAlgn="base"/>
            <a:r>
              <a:rPr lang="en-US" sz="1200" b="0" i="0" kern="1200" dirty="0">
                <a:solidFill>
                  <a:schemeClr val="tx1"/>
                </a:solidFill>
                <a:effectLst/>
                <a:latin typeface="+mn-lt"/>
                <a:ea typeface="+mn-ea"/>
                <a:cs typeface="+mn-cs"/>
              </a:rPr>
              <a:t>Publicly recognize key members of your original change coalition, and make sure the rest of the staff – new and old – remembers their contributions.</a:t>
            </a:r>
          </a:p>
          <a:p>
            <a:pPr fontAlgn="base"/>
            <a:r>
              <a:rPr lang="en-US" sz="1200" b="0" i="0" kern="1200" dirty="0">
                <a:solidFill>
                  <a:schemeClr val="tx1"/>
                </a:solidFill>
                <a:effectLst/>
                <a:latin typeface="+mn-lt"/>
                <a:ea typeface="+mn-ea"/>
                <a:cs typeface="+mn-cs"/>
              </a:rPr>
              <a:t>Create plans to replace key leaders of change as they move on. This will help ensure that their legacy is not lost or forgotten.</a:t>
            </a:r>
          </a:p>
          <a:p>
            <a:pPr algn="just" fontAlgn="base"/>
            <a:endParaRPr lang="en-US" dirty="0"/>
          </a:p>
        </p:txBody>
      </p:sp>
      <p:sp>
        <p:nvSpPr>
          <p:cNvPr id="4" name="Slide Number Placeholder 3"/>
          <p:cNvSpPr>
            <a:spLocks noGrp="1"/>
          </p:cNvSpPr>
          <p:nvPr>
            <p:ph type="sldNum" sz="quarter" idx="10"/>
          </p:nvPr>
        </p:nvSpPr>
        <p:spPr/>
        <p:txBody>
          <a:bodyPr/>
          <a:lstStyle/>
          <a:p>
            <a:fld id="{26D0CA15-C78D-4D1A-8775-97E8BF1CF022}" type="slidenum">
              <a:rPr lang="en-US" smtClean="0"/>
              <a:t>27</a:t>
            </a:fld>
            <a:endParaRPr lang="en-US"/>
          </a:p>
        </p:txBody>
      </p:sp>
    </p:spTree>
    <p:extLst>
      <p:ext uri="{BB962C8B-B14F-4D97-AF65-F5344CB8AC3E}">
        <p14:creationId xmlns:p14="http://schemas.microsoft.com/office/powerpoint/2010/main" val="26905083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According to a </a:t>
            </a:r>
            <a:r>
              <a:rPr lang="en-US" dirty="0">
                <a:hlinkClick r:id="rId4"/>
              </a:rPr>
              <a:t>2013 Strategy&amp;/</a:t>
            </a:r>
            <a:r>
              <a:rPr lang="en-US" dirty="0" err="1">
                <a:hlinkClick r:id="rId4"/>
              </a:rPr>
              <a:t>Katzenbach</a:t>
            </a:r>
            <a:r>
              <a:rPr lang="en-US" dirty="0">
                <a:hlinkClick r:id="rId4"/>
              </a:rPr>
              <a:t> Center survey</a:t>
            </a:r>
            <a:r>
              <a:rPr lang="en-US" dirty="0"/>
              <a:t> of global senior executives on culture and change management, the success rate of major change initiatives is only 54%. This is far too low. The costs are high when change efforts go wrong—not only financially but in confusion, lost opportunity, wasted resources, and diminished morale. When employees who have endured real upheaval, and put in significant extra hours for an initiative that was announced with great fanfare, see it fizzle out, cynicism sets in.</a:t>
            </a:r>
          </a:p>
        </p:txBody>
      </p:sp>
      <p:sp>
        <p:nvSpPr>
          <p:cNvPr id="4" name="Slide Number Placeholder 3"/>
          <p:cNvSpPr>
            <a:spLocks noGrp="1"/>
          </p:cNvSpPr>
          <p:nvPr>
            <p:ph type="sldNum" sz="quarter" idx="10"/>
          </p:nvPr>
        </p:nvSpPr>
        <p:spPr/>
        <p:txBody>
          <a:bodyPr/>
          <a:lstStyle/>
          <a:p>
            <a:fld id="{26D0CA15-C78D-4D1A-8775-97E8BF1CF022}" type="slidenum">
              <a:rPr lang="en-US" smtClean="0"/>
              <a:t>28</a:t>
            </a:fld>
            <a:endParaRPr lang="en-US"/>
          </a:p>
        </p:txBody>
      </p:sp>
    </p:spTree>
    <p:extLst>
      <p:ext uri="{BB962C8B-B14F-4D97-AF65-F5344CB8AC3E}">
        <p14:creationId xmlns:p14="http://schemas.microsoft.com/office/powerpoint/2010/main" val="20743944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LEAD WITH THE CULTURE</a:t>
            </a:r>
            <a:br>
              <a:rPr lang="en-US" dirty="0"/>
            </a:br>
            <a:r>
              <a:rPr lang="en-US" dirty="0"/>
              <a:t>In the </a:t>
            </a:r>
            <a:r>
              <a:rPr lang="en-US" dirty="0" err="1"/>
              <a:t>Katzenbach</a:t>
            </a:r>
            <a:r>
              <a:rPr lang="en-US" dirty="0"/>
              <a:t> Center survey, 84%  of executives surveyed said their </a:t>
            </a:r>
            <a:r>
              <a:rPr lang="en-US" b="1" i="0" baseline="0" dirty="0"/>
              <a:t>organization’s culture was critical to the success of change </a:t>
            </a:r>
            <a:r>
              <a:rPr lang="en-US" b="1" i="0" baseline="0" dirty="0" smtClean="0"/>
              <a:t>management</a:t>
            </a:r>
            <a:r>
              <a:rPr lang="en-US" b="0" i="0" baseline="0" dirty="0" smtClean="0"/>
              <a:t>.</a:t>
            </a:r>
          </a:p>
          <a:p>
            <a:endParaRPr lang="en-US" b="0" i="0" baseline="0" dirty="0" smtClean="0"/>
          </a:p>
          <a:p>
            <a:r>
              <a:rPr lang="en-US" b="0" i="0" baseline="0" dirty="0" smtClean="0"/>
              <a:t>Review 4 major types of cultures to help people connect to what type of culture characteristics fit with their current culture as well as what would be their preferred culture.</a:t>
            </a:r>
            <a:endParaRPr lang="en-US" dirty="0"/>
          </a:p>
          <a:p>
            <a:endParaRPr lang="en-US" dirty="0"/>
          </a:p>
        </p:txBody>
      </p:sp>
      <p:sp>
        <p:nvSpPr>
          <p:cNvPr id="4" name="Slide Number Placeholder 3"/>
          <p:cNvSpPr>
            <a:spLocks noGrp="1"/>
          </p:cNvSpPr>
          <p:nvPr>
            <p:ph type="sldNum" sz="quarter" idx="10"/>
          </p:nvPr>
        </p:nvSpPr>
        <p:spPr/>
        <p:txBody>
          <a:bodyPr/>
          <a:lstStyle/>
          <a:p>
            <a:fld id="{26D0CA15-C78D-4D1A-8775-97E8BF1CF022}" type="slidenum">
              <a:rPr lang="en-US" smtClean="0"/>
              <a:t>29</a:t>
            </a:fld>
            <a:endParaRPr lang="en-US"/>
          </a:p>
        </p:txBody>
      </p:sp>
    </p:spTree>
    <p:extLst>
      <p:ext uri="{BB962C8B-B14F-4D97-AF65-F5344CB8AC3E}">
        <p14:creationId xmlns:p14="http://schemas.microsoft.com/office/powerpoint/2010/main" val="35352508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fontAlgn="base"/>
            <a:r>
              <a:rPr lang="en-US" sz="1200" b="1" i="0" kern="1200" dirty="0">
                <a:solidFill>
                  <a:schemeClr val="tx1"/>
                </a:solidFill>
                <a:effectLst/>
                <a:latin typeface="+mn-lt"/>
                <a:ea typeface="+mn-ea"/>
                <a:cs typeface="+mn-cs"/>
              </a:rPr>
              <a:t>Clan Culture</a:t>
            </a:r>
          </a:p>
          <a:p>
            <a:pPr fontAlgn="base"/>
            <a:r>
              <a:rPr lang="en-US" sz="1200" b="0" i="0" kern="1200" dirty="0">
                <a:solidFill>
                  <a:schemeClr val="tx1"/>
                </a:solidFill>
                <a:effectLst/>
                <a:latin typeface="+mn-lt"/>
                <a:ea typeface="+mn-ea"/>
                <a:cs typeface="+mn-cs"/>
              </a:rPr>
              <a:t>This working environment is a friendly one. People have a lot in common, and it’s similar to a large family. The leaders or the executives are seen as mentors or maybe even as father figures. The organization is held together by loyalty and tradition. There is great involvement. The organization emphasizes long-term Human Resource development and bonds colleagues by morals. Success is defined within the framework of addressing the needs of the clients and caring for the people. The organization promotes teamwork, participation, and consensus.</a:t>
            </a:r>
          </a:p>
          <a:p>
            <a:r>
              <a:rPr lang="en-US" sz="1200" b="1" i="0" kern="1200" dirty="0">
                <a:solidFill>
                  <a:schemeClr val="tx1"/>
                </a:solidFill>
                <a:effectLst/>
                <a:latin typeface="+mn-lt"/>
                <a:ea typeface="+mn-ea"/>
                <a:cs typeface="+mn-cs"/>
              </a:rPr>
              <a:t>Leader Type:</a:t>
            </a:r>
            <a:r>
              <a:rPr lang="en-US" sz="1200" b="0" i="0" kern="1200" dirty="0">
                <a:solidFill>
                  <a:schemeClr val="tx1"/>
                </a:solidFill>
                <a:effectLst/>
                <a:latin typeface="+mn-lt"/>
                <a:ea typeface="+mn-ea"/>
                <a:cs typeface="+mn-cs"/>
              </a:rPr>
              <a:t> facilitator, mentor, team builder</a:t>
            </a:r>
            <a:r>
              <a:rPr lang="en-US" dirty="0"/>
              <a:t/>
            </a:r>
            <a:br>
              <a:rPr lang="en-US" dirty="0"/>
            </a:br>
            <a:r>
              <a:rPr lang="en-US" sz="1200" b="1" i="0" kern="1200" dirty="0">
                <a:solidFill>
                  <a:schemeClr val="tx1"/>
                </a:solidFill>
                <a:effectLst/>
                <a:latin typeface="+mn-lt"/>
                <a:ea typeface="+mn-ea"/>
                <a:cs typeface="+mn-cs"/>
              </a:rPr>
              <a:t>Value Drivers:</a:t>
            </a:r>
            <a:r>
              <a:rPr lang="en-US" sz="1200" b="0" i="0" kern="1200" dirty="0">
                <a:solidFill>
                  <a:schemeClr val="tx1"/>
                </a:solidFill>
                <a:effectLst/>
                <a:latin typeface="+mn-lt"/>
                <a:ea typeface="+mn-ea"/>
                <a:cs typeface="+mn-cs"/>
              </a:rPr>
              <a:t> Commitment, communication, development</a:t>
            </a:r>
            <a:r>
              <a:rPr lang="en-US" dirty="0"/>
              <a:t/>
            </a:r>
            <a:br>
              <a:rPr lang="en-US" dirty="0"/>
            </a:br>
            <a:r>
              <a:rPr lang="en-US" sz="1200" b="1" i="0" kern="1200" dirty="0">
                <a:solidFill>
                  <a:schemeClr val="tx1"/>
                </a:solidFill>
                <a:effectLst/>
                <a:latin typeface="+mn-lt"/>
                <a:ea typeface="+mn-ea"/>
                <a:cs typeface="+mn-cs"/>
              </a:rPr>
              <a:t>Theory of Effectiveness:</a:t>
            </a:r>
            <a:r>
              <a:rPr lang="en-US" sz="1200" b="0" i="0" kern="1200" dirty="0">
                <a:solidFill>
                  <a:schemeClr val="tx1"/>
                </a:solidFill>
                <a:effectLst/>
                <a:latin typeface="+mn-lt"/>
                <a:ea typeface="+mn-ea"/>
                <a:cs typeface="+mn-cs"/>
              </a:rPr>
              <a:t> Human Resource development and participation are effective</a:t>
            </a:r>
            <a:r>
              <a:rPr lang="en-US" dirty="0"/>
              <a:t/>
            </a:r>
            <a:br>
              <a:rPr lang="en-US" dirty="0"/>
            </a:br>
            <a:r>
              <a:rPr lang="en-US" sz="1200" b="1" i="0" kern="1200" dirty="0">
                <a:solidFill>
                  <a:schemeClr val="tx1"/>
                </a:solidFill>
                <a:effectLst/>
                <a:latin typeface="+mn-lt"/>
                <a:ea typeface="+mn-ea"/>
                <a:cs typeface="+mn-cs"/>
              </a:rPr>
              <a:t>Quality Improvement Strategy:</a:t>
            </a:r>
            <a:r>
              <a:rPr lang="en-US" sz="1200" b="0" i="0" kern="1200" dirty="0">
                <a:solidFill>
                  <a:schemeClr val="tx1"/>
                </a:solidFill>
                <a:effectLst/>
                <a:latin typeface="+mn-lt"/>
                <a:ea typeface="+mn-ea"/>
                <a:cs typeface="+mn-cs"/>
              </a:rPr>
              <a:t> Empowerment, team building, employee involvement, Human Resource development, open communication</a:t>
            </a:r>
            <a:endParaRPr lang="en-US" dirty="0"/>
          </a:p>
        </p:txBody>
      </p:sp>
      <p:sp>
        <p:nvSpPr>
          <p:cNvPr id="4" name="Slide Number Placeholder 3"/>
          <p:cNvSpPr>
            <a:spLocks noGrp="1"/>
          </p:cNvSpPr>
          <p:nvPr>
            <p:ph type="sldNum" sz="quarter" idx="10"/>
          </p:nvPr>
        </p:nvSpPr>
        <p:spPr/>
        <p:txBody>
          <a:bodyPr/>
          <a:lstStyle/>
          <a:p>
            <a:fld id="{26D0CA15-C78D-4D1A-8775-97E8BF1CF022}" type="slidenum">
              <a:rPr lang="en-US" smtClean="0"/>
              <a:t>30</a:t>
            </a:fld>
            <a:endParaRPr lang="en-US"/>
          </a:p>
        </p:txBody>
      </p:sp>
    </p:spTree>
    <p:extLst>
      <p:ext uri="{BB962C8B-B14F-4D97-AF65-F5344CB8AC3E}">
        <p14:creationId xmlns:p14="http://schemas.microsoft.com/office/powerpoint/2010/main" val="22094641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26D0CA15-C78D-4D1A-8775-97E8BF1CF022}" type="slidenum">
              <a:rPr lang="en-US" smtClean="0"/>
              <a:t>3</a:t>
            </a:fld>
            <a:endParaRPr lang="en-US"/>
          </a:p>
        </p:txBody>
      </p:sp>
    </p:spTree>
    <p:extLst>
      <p:ext uri="{BB962C8B-B14F-4D97-AF65-F5344CB8AC3E}">
        <p14:creationId xmlns:p14="http://schemas.microsoft.com/office/powerpoint/2010/main" val="38459332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fontAlgn="base"/>
            <a:r>
              <a:rPr lang="en-US" sz="1200" b="1" i="0" kern="1200" dirty="0">
                <a:solidFill>
                  <a:schemeClr val="tx1"/>
                </a:solidFill>
                <a:effectLst/>
                <a:latin typeface="+mn-lt"/>
                <a:ea typeface="+mn-ea"/>
                <a:cs typeface="+mn-cs"/>
              </a:rPr>
              <a:t>Adhocracy Culture</a:t>
            </a:r>
          </a:p>
          <a:p>
            <a:pPr fontAlgn="base"/>
            <a:r>
              <a:rPr lang="en-US" sz="1200" b="0" i="0" kern="1200" dirty="0">
                <a:solidFill>
                  <a:schemeClr val="tx1"/>
                </a:solidFill>
                <a:effectLst/>
                <a:latin typeface="+mn-lt"/>
                <a:ea typeface="+mn-ea"/>
                <a:cs typeface="+mn-cs"/>
              </a:rPr>
              <a:t>This is a dynamic and creative working environment. Employees take risks. Leaders are seen as innovators and risk takers. Experiments and innovation are the bonding materials within the organization. Prominence is emphasized. The long-term goal is to grow and create new resources. The availability of new products or services is seen as success. The organization promotes individual initiative and freedom.</a:t>
            </a:r>
          </a:p>
          <a:p>
            <a:pPr fontAlgn="base"/>
            <a:r>
              <a:rPr lang="en-US" sz="1200" b="1" i="0" kern="1200" dirty="0">
                <a:solidFill>
                  <a:schemeClr val="tx1"/>
                </a:solidFill>
                <a:effectLst/>
                <a:latin typeface="+mn-lt"/>
                <a:ea typeface="+mn-ea"/>
                <a:cs typeface="+mn-cs"/>
              </a:rPr>
              <a:t>Leader Type:</a:t>
            </a:r>
            <a:r>
              <a:rPr lang="en-US" sz="1200" b="0" i="0" kern="1200" dirty="0">
                <a:solidFill>
                  <a:schemeClr val="tx1"/>
                </a:solidFill>
                <a:effectLst/>
                <a:latin typeface="+mn-lt"/>
                <a:ea typeface="+mn-ea"/>
                <a:cs typeface="+mn-cs"/>
              </a:rPr>
              <a:t> Innovator, entrepreneur, visionary</a:t>
            </a:r>
            <a:br>
              <a:rPr lang="en-US" sz="1200" b="0" i="0" kern="1200" dirty="0">
                <a:solidFill>
                  <a:schemeClr val="tx1"/>
                </a:solidFill>
                <a:effectLst/>
                <a:latin typeface="+mn-lt"/>
                <a:ea typeface="+mn-ea"/>
                <a:cs typeface="+mn-cs"/>
              </a:rPr>
            </a:br>
            <a:r>
              <a:rPr lang="en-US" sz="1200" b="1" i="0" kern="1200" dirty="0">
                <a:solidFill>
                  <a:schemeClr val="tx1"/>
                </a:solidFill>
                <a:effectLst/>
                <a:latin typeface="+mn-lt"/>
                <a:ea typeface="+mn-ea"/>
                <a:cs typeface="+mn-cs"/>
              </a:rPr>
              <a:t>Value Drivers:</a:t>
            </a:r>
            <a:r>
              <a:rPr lang="en-US" sz="1200" b="0" i="0" kern="1200" dirty="0">
                <a:solidFill>
                  <a:schemeClr val="tx1"/>
                </a:solidFill>
                <a:effectLst/>
                <a:latin typeface="+mn-lt"/>
                <a:ea typeface="+mn-ea"/>
                <a:cs typeface="+mn-cs"/>
              </a:rPr>
              <a:t> Innovative outputs, transformation, agility</a:t>
            </a:r>
            <a:br>
              <a:rPr lang="en-US" sz="1200" b="0" i="0" kern="1200" dirty="0">
                <a:solidFill>
                  <a:schemeClr val="tx1"/>
                </a:solidFill>
                <a:effectLst/>
                <a:latin typeface="+mn-lt"/>
                <a:ea typeface="+mn-ea"/>
                <a:cs typeface="+mn-cs"/>
              </a:rPr>
            </a:br>
            <a:r>
              <a:rPr lang="en-US" sz="1200" b="1" i="0" kern="1200" dirty="0">
                <a:solidFill>
                  <a:schemeClr val="tx1"/>
                </a:solidFill>
                <a:effectLst/>
                <a:latin typeface="+mn-lt"/>
                <a:ea typeface="+mn-ea"/>
                <a:cs typeface="+mn-cs"/>
              </a:rPr>
              <a:t>Theory of Effectiveness:</a:t>
            </a:r>
            <a:r>
              <a:rPr lang="en-US" sz="1200" b="0" i="0" kern="1200" dirty="0">
                <a:solidFill>
                  <a:schemeClr val="tx1"/>
                </a:solidFill>
                <a:effectLst/>
                <a:latin typeface="+mn-lt"/>
                <a:ea typeface="+mn-ea"/>
                <a:cs typeface="+mn-cs"/>
              </a:rPr>
              <a:t> Innovativeness, vision and new resources are effective</a:t>
            </a:r>
            <a:br>
              <a:rPr lang="en-US" sz="1200" b="0" i="0" kern="1200" dirty="0">
                <a:solidFill>
                  <a:schemeClr val="tx1"/>
                </a:solidFill>
                <a:effectLst/>
                <a:latin typeface="+mn-lt"/>
                <a:ea typeface="+mn-ea"/>
                <a:cs typeface="+mn-cs"/>
              </a:rPr>
            </a:br>
            <a:r>
              <a:rPr lang="en-US" sz="1200" b="1" i="0" kern="1200" dirty="0">
                <a:solidFill>
                  <a:schemeClr val="tx1"/>
                </a:solidFill>
                <a:effectLst/>
                <a:latin typeface="+mn-lt"/>
                <a:ea typeface="+mn-ea"/>
                <a:cs typeface="+mn-cs"/>
              </a:rPr>
              <a:t>Quality Improvement Strategy:</a:t>
            </a:r>
            <a:r>
              <a:rPr lang="en-US" sz="1200" b="0" i="0" kern="1200" dirty="0">
                <a:solidFill>
                  <a:schemeClr val="tx1"/>
                </a:solidFill>
                <a:effectLst/>
                <a:latin typeface="+mn-lt"/>
                <a:ea typeface="+mn-ea"/>
                <a:cs typeface="+mn-cs"/>
              </a:rPr>
              <a:t> Surprise and delight, creating new standards, anticipating needs, continuous improvement, finding creative solutions</a:t>
            </a:r>
          </a:p>
        </p:txBody>
      </p:sp>
      <p:sp>
        <p:nvSpPr>
          <p:cNvPr id="4" name="Slide Number Placeholder 3"/>
          <p:cNvSpPr>
            <a:spLocks noGrp="1"/>
          </p:cNvSpPr>
          <p:nvPr>
            <p:ph type="sldNum" sz="quarter" idx="10"/>
          </p:nvPr>
        </p:nvSpPr>
        <p:spPr/>
        <p:txBody>
          <a:bodyPr/>
          <a:lstStyle/>
          <a:p>
            <a:fld id="{26D0CA15-C78D-4D1A-8775-97E8BF1CF022}" type="slidenum">
              <a:rPr lang="en-US" smtClean="0"/>
              <a:t>31</a:t>
            </a:fld>
            <a:endParaRPr lang="en-US"/>
          </a:p>
        </p:txBody>
      </p:sp>
    </p:spTree>
    <p:extLst>
      <p:ext uri="{BB962C8B-B14F-4D97-AF65-F5344CB8AC3E}">
        <p14:creationId xmlns:p14="http://schemas.microsoft.com/office/powerpoint/2010/main" val="22094641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fontAlgn="base"/>
            <a:r>
              <a:rPr lang="en-US" sz="1200" b="1" i="0" kern="1200" dirty="0">
                <a:solidFill>
                  <a:schemeClr val="tx1"/>
                </a:solidFill>
                <a:effectLst/>
                <a:latin typeface="+mn-lt"/>
                <a:ea typeface="+mn-ea"/>
                <a:cs typeface="+mn-cs"/>
              </a:rPr>
              <a:t>Market Culture</a:t>
            </a:r>
          </a:p>
          <a:p>
            <a:pPr fontAlgn="base"/>
            <a:r>
              <a:rPr lang="en-US" sz="1200" b="0" i="0" kern="1200" dirty="0">
                <a:solidFill>
                  <a:schemeClr val="tx1"/>
                </a:solidFill>
                <a:effectLst/>
                <a:latin typeface="+mn-lt"/>
                <a:ea typeface="+mn-ea"/>
                <a:cs typeface="+mn-cs"/>
              </a:rPr>
              <a:t>This is a results-based organization that emphasizes finishing work and getting things done. People are competitive and focused on goals. Leaders are hard drivers, producers, and rivals at the same time. They are tough and have high expectations. The emphasis on winning keeps the organization together. Reputation and success are the most important. Long-term focus is on rival activities and reaching goals. Market penetration and stock are the definitions of success. Competitive prices and market leadership are important. The organizational style is based on competition.</a:t>
            </a:r>
          </a:p>
          <a:p>
            <a:pPr fontAlgn="base"/>
            <a:r>
              <a:rPr lang="en-US" sz="1200" b="1" i="0" kern="1200" dirty="0">
                <a:solidFill>
                  <a:schemeClr val="tx1"/>
                </a:solidFill>
                <a:effectLst/>
                <a:latin typeface="+mn-lt"/>
                <a:ea typeface="+mn-ea"/>
                <a:cs typeface="+mn-cs"/>
              </a:rPr>
              <a:t>Leader Type: Hard driver, competitor, producer</a:t>
            </a:r>
            <a:r>
              <a:rPr lang="en-US" sz="1200" b="0" i="0" kern="1200" dirty="0">
                <a:solidFill>
                  <a:schemeClr val="tx1"/>
                </a:solidFill>
                <a:effectLst/>
                <a:latin typeface="+mn-lt"/>
                <a:ea typeface="+mn-ea"/>
                <a:cs typeface="+mn-cs"/>
              </a:rPr>
              <a:t/>
            </a:r>
            <a:br>
              <a:rPr lang="en-US" sz="1200" b="0" i="0" kern="1200" dirty="0">
                <a:solidFill>
                  <a:schemeClr val="tx1"/>
                </a:solidFill>
                <a:effectLst/>
                <a:latin typeface="+mn-lt"/>
                <a:ea typeface="+mn-ea"/>
                <a:cs typeface="+mn-cs"/>
              </a:rPr>
            </a:br>
            <a:r>
              <a:rPr lang="en-US" sz="1200" b="1" i="0" kern="1200" dirty="0">
                <a:solidFill>
                  <a:schemeClr val="tx1"/>
                </a:solidFill>
                <a:effectLst/>
                <a:latin typeface="+mn-lt"/>
                <a:ea typeface="+mn-ea"/>
                <a:cs typeface="+mn-cs"/>
              </a:rPr>
              <a:t>Value Drivers:</a:t>
            </a:r>
            <a:r>
              <a:rPr lang="en-US" sz="1200" b="0" i="0" kern="1200" dirty="0">
                <a:solidFill>
                  <a:schemeClr val="tx1"/>
                </a:solidFill>
                <a:effectLst/>
                <a:latin typeface="+mn-lt"/>
                <a:ea typeface="+mn-ea"/>
                <a:cs typeface="+mn-cs"/>
              </a:rPr>
              <a:t> Market share, goal achievement, profitability</a:t>
            </a:r>
            <a:br>
              <a:rPr lang="en-US" sz="1200" b="0" i="0" kern="1200" dirty="0">
                <a:solidFill>
                  <a:schemeClr val="tx1"/>
                </a:solidFill>
                <a:effectLst/>
                <a:latin typeface="+mn-lt"/>
                <a:ea typeface="+mn-ea"/>
                <a:cs typeface="+mn-cs"/>
              </a:rPr>
            </a:br>
            <a:r>
              <a:rPr lang="en-US" sz="1200" b="1" i="0" kern="1200" dirty="0">
                <a:solidFill>
                  <a:schemeClr val="tx1"/>
                </a:solidFill>
                <a:effectLst/>
                <a:latin typeface="+mn-lt"/>
                <a:ea typeface="+mn-ea"/>
                <a:cs typeface="+mn-cs"/>
              </a:rPr>
              <a:t>Theory of Effectiveness:</a:t>
            </a:r>
            <a:r>
              <a:rPr lang="en-US" sz="1200" b="0" i="0" kern="1200" dirty="0">
                <a:solidFill>
                  <a:schemeClr val="tx1"/>
                </a:solidFill>
                <a:effectLst/>
                <a:latin typeface="+mn-lt"/>
                <a:ea typeface="+mn-ea"/>
                <a:cs typeface="+mn-cs"/>
              </a:rPr>
              <a:t> Aggressively competing and customer focus are effective</a:t>
            </a:r>
            <a:br>
              <a:rPr lang="en-US" sz="1200" b="0" i="0" kern="1200" dirty="0">
                <a:solidFill>
                  <a:schemeClr val="tx1"/>
                </a:solidFill>
                <a:effectLst/>
                <a:latin typeface="+mn-lt"/>
                <a:ea typeface="+mn-ea"/>
                <a:cs typeface="+mn-cs"/>
              </a:rPr>
            </a:br>
            <a:r>
              <a:rPr lang="en-US" sz="1200" b="1" i="0" kern="1200" dirty="0">
                <a:solidFill>
                  <a:schemeClr val="tx1"/>
                </a:solidFill>
                <a:effectLst/>
                <a:latin typeface="+mn-lt"/>
                <a:ea typeface="+mn-ea"/>
                <a:cs typeface="+mn-cs"/>
              </a:rPr>
              <a:t>Quality Improvement Strategy:</a:t>
            </a:r>
            <a:r>
              <a:rPr lang="en-US" sz="1200" b="0" i="0" kern="1200" dirty="0">
                <a:solidFill>
                  <a:schemeClr val="tx1"/>
                </a:solidFill>
                <a:effectLst/>
                <a:latin typeface="+mn-lt"/>
                <a:ea typeface="+mn-ea"/>
                <a:cs typeface="+mn-cs"/>
              </a:rPr>
              <a:t> Measuring client preferences, improving productivity, creating external partnerships, enhancing competiveness, involving customers and suppliers</a:t>
            </a:r>
          </a:p>
        </p:txBody>
      </p:sp>
      <p:sp>
        <p:nvSpPr>
          <p:cNvPr id="4" name="Slide Number Placeholder 3"/>
          <p:cNvSpPr>
            <a:spLocks noGrp="1"/>
          </p:cNvSpPr>
          <p:nvPr>
            <p:ph type="sldNum" sz="quarter" idx="10"/>
          </p:nvPr>
        </p:nvSpPr>
        <p:spPr/>
        <p:txBody>
          <a:bodyPr/>
          <a:lstStyle/>
          <a:p>
            <a:fld id="{26D0CA15-C78D-4D1A-8775-97E8BF1CF022}" type="slidenum">
              <a:rPr lang="en-US" smtClean="0"/>
              <a:t>32</a:t>
            </a:fld>
            <a:endParaRPr lang="en-US"/>
          </a:p>
        </p:txBody>
      </p:sp>
    </p:spTree>
    <p:extLst>
      <p:ext uri="{BB962C8B-B14F-4D97-AF65-F5344CB8AC3E}">
        <p14:creationId xmlns:p14="http://schemas.microsoft.com/office/powerpoint/2010/main" val="22094641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fontAlgn="base"/>
            <a:r>
              <a:rPr lang="en-US" sz="1200" b="1" i="0" kern="1200" dirty="0">
                <a:solidFill>
                  <a:schemeClr val="tx1"/>
                </a:solidFill>
                <a:effectLst/>
                <a:latin typeface="+mn-lt"/>
                <a:ea typeface="+mn-ea"/>
                <a:cs typeface="+mn-cs"/>
              </a:rPr>
              <a:t>Hierarchy Culture</a:t>
            </a:r>
          </a:p>
          <a:p>
            <a:pPr fontAlgn="base"/>
            <a:r>
              <a:rPr lang="en-US" sz="1200" b="0" i="0" kern="1200" dirty="0">
                <a:solidFill>
                  <a:schemeClr val="tx1"/>
                </a:solidFill>
                <a:effectLst/>
                <a:latin typeface="+mn-lt"/>
                <a:ea typeface="+mn-ea"/>
                <a:cs typeface="+mn-cs"/>
              </a:rPr>
              <a:t>This is a formalized and structured work environment. Procedures decide what people do. Leaders are proud of their efficiency-based coordination and organization. Keeping the organization functioning smoothly is most crucial. Formal rules and policy keep the organization together. The long-term goals are stability and results, paired with efficient and smooth execution of tasks. Trustful delivery, smooth planning, and low costs define success. The personnel management has to guarantee work and predictability.</a:t>
            </a:r>
          </a:p>
          <a:p>
            <a:pPr fontAlgn="base"/>
            <a:r>
              <a:rPr lang="en-US" sz="1200" b="1" i="0" kern="1200" dirty="0">
                <a:solidFill>
                  <a:schemeClr val="tx1"/>
                </a:solidFill>
                <a:effectLst/>
                <a:latin typeface="+mn-lt"/>
                <a:ea typeface="+mn-ea"/>
                <a:cs typeface="+mn-cs"/>
              </a:rPr>
              <a:t>Leader Type: Coordinator, monitor, organizer</a:t>
            </a:r>
            <a:r>
              <a:rPr lang="en-US" sz="1200" b="0" i="0" kern="1200" dirty="0">
                <a:solidFill>
                  <a:schemeClr val="tx1"/>
                </a:solidFill>
                <a:effectLst/>
                <a:latin typeface="+mn-lt"/>
                <a:ea typeface="+mn-ea"/>
                <a:cs typeface="+mn-cs"/>
              </a:rPr>
              <a:t/>
            </a:r>
            <a:br>
              <a:rPr lang="en-US" sz="1200" b="0" i="0" kern="1200" dirty="0">
                <a:solidFill>
                  <a:schemeClr val="tx1"/>
                </a:solidFill>
                <a:effectLst/>
                <a:latin typeface="+mn-lt"/>
                <a:ea typeface="+mn-ea"/>
                <a:cs typeface="+mn-cs"/>
              </a:rPr>
            </a:br>
            <a:r>
              <a:rPr lang="en-US" sz="1200" b="1" i="0" kern="1200" dirty="0">
                <a:solidFill>
                  <a:schemeClr val="tx1"/>
                </a:solidFill>
                <a:effectLst/>
                <a:latin typeface="+mn-lt"/>
                <a:ea typeface="+mn-ea"/>
                <a:cs typeface="+mn-cs"/>
              </a:rPr>
              <a:t>Value Drivers:</a:t>
            </a:r>
            <a:r>
              <a:rPr lang="en-US" sz="1200" b="0" i="0" kern="1200" dirty="0">
                <a:solidFill>
                  <a:schemeClr val="tx1"/>
                </a:solidFill>
                <a:effectLst/>
                <a:latin typeface="+mn-lt"/>
                <a:ea typeface="+mn-ea"/>
                <a:cs typeface="+mn-cs"/>
              </a:rPr>
              <a:t> Efficiency, timeliness, consistency, and uniformity</a:t>
            </a:r>
            <a:br>
              <a:rPr lang="en-US" sz="1200" b="0" i="0" kern="1200" dirty="0">
                <a:solidFill>
                  <a:schemeClr val="tx1"/>
                </a:solidFill>
                <a:effectLst/>
                <a:latin typeface="+mn-lt"/>
                <a:ea typeface="+mn-ea"/>
                <a:cs typeface="+mn-cs"/>
              </a:rPr>
            </a:br>
            <a:r>
              <a:rPr lang="en-US" sz="1200" b="1" i="0" kern="1200" dirty="0">
                <a:solidFill>
                  <a:schemeClr val="tx1"/>
                </a:solidFill>
                <a:effectLst/>
                <a:latin typeface="+mn-lt"/>
                <a:ea typeface="+mn-ea"/>
                <a:cs typeface="+mn-cs"/>
              </a:rPr>
              <a:t>Theory of Effectiveness:</a:t>
            </a:r>
            <a:r>
              <a:rPr lang="en-US" sz="1200" b="0" i="0" kern="1200" dirty="0">
                <a:solidFill>
                  <a:schemeClr val="tx1"/>
                </a:solidFill>
                <a:effectLst/>
                <a:latin typeface="+mn-lt"/>
                <a:ea typeface="+mn-ea"/>
                <a:cs typeface="+mn-cs"/>
              </a:rPr>
              <a:t> Control and efficiency with capable processes are effective</a:t>
            </a:r>
            <a:br>
              <a:rPr lang="en-US" sz="1200" b="0" i="0" kern="1200" dirty="0">
                <a:solidFill>
                  <a:schemeClr val="tx1"/>
                </a:solidFill>
                <a:effectLst/>
                <a:latin typeface="+mn-lt"/>
                <a:ea typeface="+mn-ea"/>
                <a:cs typeface="+mn-cs"/>
              </a:rPr>
            </a:br>
            <a:r>
              <a:rPr lang="en-US" sz="1200" b="1" i="0" kern="1200" dirty="0">
                <a:solidFill>
                  <a:schemeClr val="tx1"/>
                </a:solidFill>
                <a:effectLst/>
                <a:latin typeface="+mn-lt"/>
                <a:ea typeface="+mn-ea"/>
                <a:cs typeface="+mn-cs"/>
              </a:rPr>
              <a:t>Quality Improvement Strategy:</a:t>
            </a:r>
            <a:r>
              <a:rPr lang="en-US" sz="1200" b="0" i="0" kern="1200" dirty="0">
                <a:solidFill>
                  <a:schemeClr val="tx1"/>
                </a:solidFill>
                <a:effectLst/>
                <a:latin typeface="+mn-lt"/>
                <a:ea typeface="+mn-ea"/>
                <a:cs typeface="+mn-cs"/>
              </a:rPr>
              <a:t> Error detection, measurement, process control, systematic problem solving, quality tools</a:t>
            </a:r>
          </a:p>
        </p:txBody>
      </p:sp>
      <p:sp>
        <p:nvSpPr>
          <p:cNvPr id="4" name="Slide Number Placeholder 3"/>
          <p:cNvSpPr>
            <a:spLocks noGrp="1"/>
          </p:cNvSpPr>
          <p:nvPr>
            <p:ph type="sldNum" sz="quarter" idx="10"/>
          </p:nvPr>
        </p:nvSpPr>
        <p:spPr/>
        <p:txBody>
          <a:bodyPr/>
          <a:lstStyle/>
          <a:p>
            <a:fld id="{26D0CA15-C78D-4D1A-8775-97E8BF1CF022}" type="slidenum">
              <a:rPr lang="en-US" smtClean="0"/>
              <a:t>33</a:t>
            </a:fld>
            <a:endParaRPr lang="en-US"/>
          </a:p>
        </p:txBody>
      </p:sp>
    </p:spTree>
    <p:extLst>
      <p:ext uri="{BB962C8B-B14F-4D97-AF65-F5344CB8AC3E}">
        <p14:creationId xmlns:p14="http://schemas.microsoft.com/office/powerpoint/2010/main" val="22094641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26D0CA15-C78D-4D1A-8775-97E8BF1CF022}" type="slidenum">
              <a:rPr lang="en-US" smtClean="0"/>
              <a:t>34</a:t>
            </a:fld>
            <a:endParaRPr lang="en-US"/>
          </a:p>
        </p:txBody>
      </p:sp>
    </p:spTree>
    <p:extLst>
      <p:ext uri="{BB962C8B-B14F-4D97-AF65-F5344CB8AC3E}">
        <p14:creationId xmlns:p14="http://schemas.microsoft.com/office/powerpoint/2010/main" val="2479198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26D0CA15-C78D-4D1A-8775-97E8BF1CF022}" type="slidenum">
              <a:rPr lang="en-US" smtClean="0"/>
              <a:t>35</a:t>
            </a:fld>
            <a:endParaRPr lang="en-US"/>
          </a:p>
        </p:txBody>
      </p:sp>
    </p:spTree>
    <p:extLst>
      <p:ext uri="{BB962C8B-B14F-4D97-AF65-F5344CB8AC3E}">
        <p14:creationId xmlns:p14="http://schemas.microsoft.com/office/powerpoint/2010/main" val="40471540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26D0CA15-C78D-4D1A-8775-97E8BF1CF022}" type="slidenum">
              <a:rPr lang="en-US" smtClean="0"/>
              <a:t>36</a:t>
            </a:fld>
            <a:endParaRPr lang="en-US"/>
          </a:p>
        </p:txBody>
      </p:sp>
    </p:spTree>
    <p:extLst>
      <p:ext uri="{BB962C8B-B14F-4D97-AF65-F5344CB8AC3E}">
        <p14:creationId xmlns:p14="http://schemas.microsoft.com/office/powerpoint/2010/main" val="34408602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LEAD WITH THE CULTURE</a:t>
            </a:r>
            <a:br>
              <a:rPr lang="en-US" dirty="0"/>
            </a:br>
            <a:r>
              <a:rPr lang="en-US" dirty="0"/>
              <a:t>In the </a:t>
            </a:r>
            <a:r>
              <a:rPr lang="en-US" dirty="0" err="1"/>
              <a:t>Katzenbach</a:t>
            </a:r>
            <a:r>
              <a:rPr lang="en-US" dirty="0"/>
              <a:t> Center survey, 84%  of executives surveyed said their </a:t>
            </a:r>
            <a:r>
              <a:rPr lang="en-US" b="1" i="0" baseline="0" dirty="0"/>
              <a:t>organization’s culture was critical to the success of change management</a:t>
            </a:r>
            <a:r>
              <a:rPr lang="en-US" dirty="0"/>
              <a:t>, and 64% saw it as more critical than strategy or the company’s operating model. Yet change leaders often fail to address culture—in terms of either overcoming cultural resistance or making the most of cultural support.</a:t>
            </a:r>
          </a:p>
          <a:p>
            <a:endParaRPr lang="en-US" dirty="0"/>
          </a:p>
          <a:p>
            <a:r>
              <a:rPr lang="en-US" dirty="0"/>
              <a:t>Instead of trying to change the existing culture itself, skilled change managers draw emotional energy from it. They tap into the way people already think, behave, work, and feel to provide a boost to the change initiative. To use this emotional energy, leaders must look for the elements of the culture that are aligned to the change, bring them to the foreground, and attract the attention of the people who will be affected by the change.</a:t>
            </a:r>
          </a:p>
          <a:p>
            <a:endParaRPr lang="en-US" dirty="0"/>
          </a:p>
          <a:p>
            <a:r>
              <a:rPr lang="en-US" dirty="0"/>
              <a:t>START</a:t>
            </a:r>
            <a:r>
              <a:rPr lang="en-US" baseline="0" dirty="0"/>
              <a:t> AT THE TOP</a:t>
            </a:r>
          </a:p>
          <a:p>
            <a:r>
              <a:rPr lang="en-US" dirty="0"/>
              <a:t>Although it’s important to engage employees at every level early on, all successful change management initiatives start at the top, with a committed and well-aligned group of executives strongly supported by the CEO. This alignment can’t be taken for granted. Rather, work must be done in advance to ensure that everyone agrees about the case for the change and the particulars for implementing it. This means top executives must engage in discussion, listen closely to one another, and weigh conflicting points of view in order to agree on a coherent vision for the goals of any major change initiative. Leadership, as the drivers of change, must act as a collaborative and committed team throughout the process.</a:t>
            </a:r>
          </a:p>
          <a:p>
            <a:endParaRPr lang="en-US" dirty="0"/>
          </a:p>
          <a:p>
            <a:r>
              <a:rPr lang="en-US" dirty="0"/>
              <a:t>INVOLVE</a:t>
            </a:r>
            <a:r>
              <a:rPr lang="en-US" baseline="0" dirty="0"/>
              <a:t> EVERY LAYER</a:t>
            </a:r>
          </a:p>
          <a:p>
            <a:r>
              <a:rPr lang="en-US" dirty="0"/>
              <a:t>Strategic planners often fail to take into account the extent to which midlevel and frontline people can make or break a change initiative. The path of rolling out change is immeasurably smoother if these people are tapped early for input on issues that will affect their jobs. Frontline people tend to be rich repositories of knowledge about where potential glitches may occur, what technical and logistical issues need to be addressed, and how customers may react to changes. In addition, their full-hearted engagement can smooth the way for complex change initiatives, whereas their resistance will make implementation an ongoing challenge.</a:t>
            </a:r>
          </a:p>
          <a:p>
            <a:endParaRPr lang="en-US" dirty="0"/>
          </a:p>
          <a:p>
            <a:endParaRPr lang="en-US" dirty="0"/>
          </a:p>
        </p:txBody>
      </p:sp>
      <p:sp>
        <p:nvSpPr>
          <p:cNvPr id="4" name="Slide Number Placeholder 3"/>
          <p:cNvSpPr>
            <a:spLocks noGrp="1"/>
          </p:cNvSpPr>
          <p:nvPr>
            <p:ph type="sldNum" sz="quarter" idx="10"/>
          </p:nvPr>
        </p:nvSpPr>
        <p:spPr/>
        <p:txBody>
          <a:bodyPr/>
          <a:lstStyle/>
          <a:p>
            <a:fld id="{26D0CA15-C78D-4D1A-8775-97E8BF1CF022}" type="slidenum">
              <a:rPr lang="en-US" smtClean="0"/>
              <a:t>37</a:t>
            </a:fld>
            <a:endParaRPr lang="en-US"/>
          </a:p>
        </p:txBody>
      </p:sp>
    </p:spTree>
    <p:extLst>
      <p:ext uri="{BB962C8B-B14F-4D97-AF65-F5344CB8AC3E}">
        <p14:creationId xmlns:p14="http://schemas.microsoft.com/office/powerpoint/2010/main" val="353525081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MAKE</a:t>
            </a:r>
            <a:r>
              <a:rPr lang="en-US" baseline="0" dirty="0"/>
              <a:t> THE RATIONAL &amp; EMOTIONAL CASE TOGETHER</a:t>
            </a:r>
          </a:p>
          <a:p>
            <a:r>
              <a:rPr lang="en-US" baseline="0" dirty="0"/>
              <a:t>Leaders will often make the case for major change on the sole basis of strategic business objectives such as “we will enter new markets” or “we will grow 20% a year for the next three years.” Such objectives are fine as far as they go, but they rarely reach people emotionally in a way that ensures genuine commitment to the cause.</a:t>
            </a:r>
          </a:p>
          <a:p>
            <a:r>
              <a:rPr lang="en-US" baseline="0" dirty="0"/>
              <a:t>Human beings respond to calls to action that engage their hearts as well as their minds, making them feel as if they’re part of something consequential.  By drawing directly on the company’s cultural history and traditions, leaders can activate a strong personal connection between the company and its employees.</a:t>
            </a:r>
          </a:p>
          <a:p>
            <a:endParaRPr lang="en-US" baseline="0" dirty="0"/>
          </a:p>
          <a:p>
            <a:r>
              <a:rPr lang="en-US" baseline="0" dirty="0"/>
              <a:t>ACT YOUR WAY INTO NEW THINKING.</a:t>
            </a:r>
          </a:p>
          <a:p>
            <a:r>
              <a:rPr lang="en-US" baseline="0" dirty="0"/>
              <a:t>Many change initiatives seem to assume that people will begin to shift their behaviors once formal elements like directives and incentives have been put in place. Yet far more critical to the success of any change initiative is ensuring that people’s daily behaviors reflect the imperative of change. Start by defining a critical few behaviors that will be essential to the success of the initiative. Then conduct everyday business with those behaviors front and center. Senior leaders must visibly model these new behaviors themselves, right from the start, because employees will believe real change is occurring only when they see it happening at the top of the company.</a:t>
            </a:r>
          </a:p>
          <a:p>
            <a:endParaRPr lang="en-US" baseline="0" dirty="0"/>
          </a:p>
          <a:p>
            <a:r>
              <a:rPr lang="en-US" baseline="0" dirty="0"/>
              <a:t>ENGAGE, ENGAGE, ENGAGE.</a:t>
            </a:r>
          </a:p>
          <a:p>
            <a:r>
              <a:rPr lang="en-US" dirty="0"/>
              <a:t>Leaders often make the mistake of imagining that if they convey a strong message of change at the start of an initiative, people will understand what to do. Nothing could be further from the truth. Powerful and sustained change requires constant communication, not only throughout the rollout but after the major elements of the plan are in place. The more kinds of communication employed, the more effective they are. Symbolic actions reinforce the impact of words.</a:t>
            </a:r>
          </a:p>
          <a:p>
            <a:endParaRPr lang="en-US" dirty="0"/>
          </a:p>
        </p:txBody>
      </p:sp>
      <p:sp>
        <p:nvSpPr>
          <p:cNvPr id="4" name="Slide Number Placeholder 3"/>
          <p:cNvSpPr>
            <a:spLocks noGrp="1"/>
          </p:cNvSpPr>
          <p:nvPr>
            <p:ph type="sldNum" sz="quarter" idx="10"/>
          </p:nvPr>
        </p:nvSpPr>
        <p:spPr/>
        <p:txBody>
          <a:bodyPr/>
          <a:lstStyle/>
          <a:p>
            <a:fld id="{26D0CA15-C78D-4D1A-8775-97E8BF1CF022}" type="slidenum">
              <a:rPr lang="en-US" smtClean="0"/>
              <a:t>38</a:t>
            </a:fld>
            <a:endParaRPr lang="en-US"/>
          </a:p>
        </p:txBody>
      </p:sp>
    </p:spTree>
    <p:extLst>
      <p:ext uri="{BB962C8B-B14F-4D97-AF65-F5344CB8AC3E}">
        <p14:creationId xmlns:p14="http://schemas.microsoft.com/office/powerpoint/2010/main" val="422361653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LEAD OUTSIDE THE LINES.</a:t>
            </a:r>
          </a:p>
          <a:p>
            <a:r>
              <a:rPr lang="en-US" dirty="0"/>
              <a:t>Change has the best chance of cascading through an organization when everyone with authority and influence is involved. In addition to those who hold formal positions of power—the company’s recognized leaders—this group includes people whose power is more informal and is related to their expertise, to the breadth of their network, or to personal qualities that engender trust.</a:t>
            </a:r>
          </a:p>
          <a:p>
            <a:r>
              <a:rPr lang="en-US" dirty="0"/>
              <a:t>We call these informal leaders “special forces.” They might include a well-respected field supervisor, an innovative project manager, or a receptionist who’s been at the firm for 25 years. Companies that succeed at implementing major change identify these people early and find ways to involve them as participants and guides. Informal leaders must be identified before they can be engaged. The best way to do this in a large organization is to run a network analysis. By mapping out connections and seeing who people talk to, you can complement the formal org chart with one that enables you to lead outside the lines.</a:t>
            </a:r>
          </a:p>
          <a:p>
            <a:endParaRPr lang="en-US" dirty="0"/>
          </a:p>
          <a:p>
            <a:r>
              <a:rPr lang="en-US" dirty="0"/>
              <a:t>LEVERAGE FORMAL SOLUTIONS.</a:t>
            </a:r>
          </a:p>
          <a:p>
            <a:r>
              <a:rPr lang="en-US" dirty="0"/>
              <a:t>Persuading people to change their behavior won’t suffice for transformation unless formal elements—such as structure, reward systems, ways of operating, training, and development—are redesigned to support them. Many companies fall short in this critical area.</a:t>
            </a:r>
          </a:p>
          <a:p>
            <a:r>
              <a:rPr lang="en-US" dirty="0"/>
              <a:t>After a strong start, a mentoring program for associates at a law firm faltered because no formal mechanisms were in place to support or reward this participation. Calculations for bonuses left development work out of the equation, and although senior partners paid lip service to the “wonderful work” the development committee was doing, they seemed to regard its members as internal volunteers. Once they recognized this problem, the firm’s leaders enacted substantial policy changes, starting with a mechanism the compensation committee could use to take into account the contributions made by those who trained others.</a:t>
            </a:r>
          </a:p>
          <a:p>
            <a:endParaRPr lang="en-US" dirty="0"/>
          </a:p>
          <a:p>
            <a:r>
              <a:rPr lang="en-US" dirty="0"/>
              <a:t>LEVERAGE INFORMAL SOLUTIONS.</a:t>
            </a:r>
          </a:p>
          <a:p>
            <a:r>
              <a:rPr lang="en-US" dirty="0"/>
              <a:t>Even when the formal elements needed for change are present, the established culture can undermine them if people revert to long-held but unconscious ways of behaving. This is why formal and informal solutions must work together. A top-tier technology company was trying to inculcate a more customer-centric mind-set after a decade focused on relentlessly cutting costs. A set of new procedures was put in place, but one of the most powerful solutions was purely cultural and informal—changing the informal motto that governed frontline decision making. By asking people at every level to be responsible for quality—and by celebrating and rewarding improvements—change leaders were able to create an ethic of ownership in the product.</a:t>
            </a:r>
          </a:p>
          <a:p>
            <a:endParaRPr lang="en-US" dirty="0"/>
          </a:p>
          <a:p>
            <a:r>
              <a:rPr lang="en-US" dirty="0"/>
              <a:t>ASSESS</a:t>
            </a:r>
            <a:r>
              <a:rPr lang="en-US" baseline="0" dirty="0"/>
              <a:t> AND ADAPT.</a:t>
            </a:r>
          </a:p>
          <a:p>
            <a:r>
              <a:rPr lang="en-US" dirty="0"/>
              <a:t>The Strategy&amp;/</a:t>
            </a:r>
            <a:r>
              <a:rPr lang="en-US" dirty="0" err="1"/>
              <a:t>Katzenbach</a:t>
            </a:r>
            <a:r>
              <a:rPr lang="en-US" dirty="0"/>
              <a:t> Center survey revealed that many organizations involved in transformation efforts fail to measure their success before moving on. Leaders are so eager to claim victory that they don’t take the time to find out what’s working and what’s not, and to adjust their next steps accordingly. This failure to follow through results in inconsistency and deprives the organization of needed information about how to support the process of change throughout its life cycle</a:t>
            </a:r>
          </a:p>
        </p:txBody>
      </p:sp>
      <p:sp>
        <p:nvSpPr>
          <p:cNvPr id="4" name="Slide Number Placeholder 3"/>
          <p:cNvSpPr>
            <a:spLocks noGrp="1"/>
          </p:cNvSpPr>
          <p:nvPr>
            <p:ph type="sldNum" sz="quarter" idx="10"/>
          </p:nvPr>
        </p:nvSpPr>
        <p:spPr/>
        <p:txBody>
          <a:bodyPr/>
          <a:lstStyle/>
          <a:p>
            <a:fld id="{26D0CA15-C78D-4D1A-8775-97E8BF1CF022}" type="slidenum">
              <a:rPr lang="en-US" smtClean="0"/>
              <a:t>39</a:t>
            </a:fld>
            <a:endParaRPr lang="en-US"/>
          </a:p>
        </p:txBody>
      </p:sp>
    </p:spTree>
    <p:extLst>
      <p:ext uri="{BB962C8B-B14F-4D97-AF65-F5344CB8AC3E}">
        <p14:creationId xmlns:p14="http://schemas.microsoft.com/office/powerpoint/2010/main" val="265608866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t>Have the audience speak to what the man does in response to their</a:t>
            </a:r>
            <a:r>
              <a:rPr lang="en-US" baseline="0" dirty="0" smtClean="0"/>
              <a:t> resistance.  Just a fun clip to play with.</a:t>
            </a:r>
            <a:endParaRPr lang="en-US" dirty="0"/>
          </a:p>
        </p:txBody>
      </p:sp>
      <p:sp>
        <p:nvSpPr>
          <p:cNvPr id="4" name="Slide Number Placeholder 3"/>
          <p:cNvSpPr>
            <a:spLocks noGrp="1"/>
          </p:cNvSpPr>
          <p:nvPr>
            <p:ph type="sldNum" sz="quarter" idx="10"/>
          </p:nvPr>
        </p:nvSpPr>
        <p:spPr/>
        <p:txBody>
          <a:bodyPr/>
          <a:lstStyle/>
          <a:p>
            <a:fld id="{26D0CA15-C78D-4D1A-8775-97E8BF1CF022}" type="slidenum">
              <a:rPr lang="en-US" smtClean="0"/>
              <a:t>40</a:t>
            </a:fld>
            <a:endParaRPr lang="en-US"/>
          </a:p>
        </p:txBody>
      </p:sp>
    </p:spTree>
    <p:extLst>
      <p:ext uri="{BB962C8B-B14F-4D97-AF65-F5344CB8AC3E}">
        <p14:creationId xmlns:p14="http://schemas.microsoft.com/office/powerpoint/2010/main" val="955005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t>Show this to get your</a:t>
            </a:r>
            <a:r>
              <a:rPr lang="en-US" baseline="0" dirty="0" smtClean="0"/>
              <a:t> audience connected to the joys and challenges of leading change</a:t>
            </a:r>
            <a:endParaRPr lang="en-US" dirty="0"/>
          </a:p>
        </p:txBody>
      </p:sp>
      <p:sp>
        <p:nvSpPr>
          <p:cNvPr id="4" name="Slide Number Placeholder 3"/>
          <p:cNvSpPr>
            <a:spLocks noGrp="1"/>
          </p:cNvSpPr>
          <p:nvPr>
            <p:ph type="sldNum" sz="quarter" idx="10"/>
          </p:nvPr>
        </p:nvSpPr>
        <p:spPr/>
        <p:txBody>
          <a:bodyPr/>
          <a:lstStyle/>
          <a:p>
            <a:fld id="{26D0CA15-C78D-4D1A-8775-97E8BF1CF022}" type="slidenum">
              <a:rPr lang="en-US" smtClean="0"/>
              <a:t>4</a:t>
            </a:fld>
            <a:endParaRPr lang="en-US"/>
          </a:p>
        </p:txBody>
      </p:sp>
    </p:spTree>
    <p:extLst>
      <p:ext uri="{BB962C8B-B14F-4D97-AF65-F5344CB8AC3E}">
        <p14:creationId xmlns:p14="http://schemas.microsoft.com/office/powerpoint/2010/main" val="131955955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26D0CA15-C78D-4D1A-8775-97E8BF1CF022}" type="slidenum">
              <a:rPr lang="en-US" smtClean="0"/>
              <a:t>41</a:t>
            </a:fld>
            <a:endParaRPr lang="en-US"/>
          </a:p>
        </p:txBody>
      </p:sp>
    </p:spTree>
    <p:extLst>
      <p:ext uri="{BB962C8B-B14F-4D97-AF65-F5344CB8AC3E}">
        <p14:creationId xmlns:p14="http://schemas.microsoft.com/office/powerpoint/2010/main" val="48285308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26D0CA15-C78D-4D1A-8775-97E8BF1CF022}" type="slidenum">
              <a:rPr lang="en-US" smtClean="0"/>
              <a:t>42</a:t>
            </a:fld>
            <a:endParaRPr lang="en-US"/>
          </a:p>
        </p:txBody>
      </p:sp>
    </p:spTree>
    <p:extLst>
      <p:ext uri="{BB962C8B-B14F-4D97-AF65-F5344CB8AC3E}">
        <p14:creationId xmlns:p14="http://schemas.microsoft.com/office/powerpoint/2010/main" val="388310616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26D0CA15-C78D-4D1A-8775-97E8BF1CF022}" type="slidenum">
              <a:rPr lang="en-US" smtClean="0"/>
              <a:t>43</a:t>
            </a:fld>
            <a:endParaRPr lang="en-US"/>
          </a:p>
        </p:txBody>
      </p:sp>
    </p:spTree>
    <p:extLst>
      <p:ext uri="{BB962C8B-B14F-4D97-AF65-F5344CB8AC3E}">
        <p14:creationId xmlns:p14="http://schemas.microsoft.com/office/powerpoint/2010/main" val="48285308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3 DEFINITIONS</a:t>
            </a:r>
            <a:r>
              <a:rPr lang="en-US" baseline="0" dirty="0"/>
              <a:t> OF RESILIENCE AS IT RELATES TO CHANGE</a:t>
            </a:r>
            <a:endParaRPr lang="en-US" dirty="0"/>
          </a:p>
        </p:txBody>
      </p:sp>
      <p:sp>
        <p:nvSpPr>
          <p:cNvPr id="4" name="Slide Number Placeholder 3"/>
          <p:cNvSpPr>
            <a:spLocks noGrp="1"/>
          </p:cNvSpPr>
          <p:nvPr>
            <p:ph type="sldNum" sz="quarter" idx="10"/>
          </p:nvPr>
        </p:nvSpPr>
        <p:spPr/>
        <p:txBody>
          <a:bodyPr/>
          <a:lstStyle/>
          <a:p>
            <a:fld id="{26D0CA15-C78D-4D1A-8775-97E8BF1CF022}" type="slidenum">
              <a:rPr lang="en-US" smtClean="0"/>
              <a:t>44</a:t>
            </a:fld>
            <a:endParaRPr lang="en-US"/>
          </a:p>
        </p:txBody>
      </p:sp>
    </p:spTree>
    <p:extLst>
      <p:ext uri="{BB962C8B-B14F-4D97-AF65-F5344CB8AC3E}">
        <p14:creationId xmlns:p14="http://schemas.microsoft.com/office/powerpoint/2010/main" val="384587017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Views change as an ongoing process</a:t>
            </a:r>
          </a:p>
          <a:p>
            <a:r>
              <a:rPr lang="en-US" dirty="0"/>
              <a:t> - see change as the natural order of things, expect change to be a constant, regard change</a:t>
            </a:r>
            <a:r>
              <a:rPr lang="en-US" baseline="0" dirty="0"/>
              <a:t> as a process not an event</a:t>
            </a:r>
          </a:p>
          <a:p>
            <a:endParaRPr lang="en-US" baseline="0" dirty="0"/>
          </a:p>
          <a:p>
            <a:r>
              <a:rPr lang="en-US" baseline="0" dirty="0"/>
              <a:t>Tolerates ambiguity</a:t>
            </a:r>
          </a:p>
          <a:p>
            <a:r>
              <a:rPr lang="en-US" baseline="0" dirty="0"/>
              <a:t>Need to feel okay with feeling of discomfort being uncertain due to the ambiguity inherent in change, need to be okay with not being in control</a:t>
            </a:r>
          </a:p>
          <a:p>
            <a:endParaRPr lang="en-US" baseline="0" dirty="0"/>
          </a:p>
          <a:p>
            <a:r>
              <a:rPr lang="en-US" baseline="0" dirty="0"/>
              <a:t>Encourages productive resistance</a:t>
            </a:r>
            <a:br>
              <a:rPr lang="en-US" baseline="0" dirty="0"/>
            </a:br>
            <a:r>
              <a:rPr lang="en-US" baseline="0" dirty="0"/>
              <a:t>it is a natural resistance to the status quo, constructive resistance can improve the change, if you try to sidestep or repress resistance, it goes underground, better to give it a legitimate way to surface and be resolved</a:t>
            </a:r>
          </a:p>
          <a:p>
            <a:endParaRPr lang="en-US" baseline="0" dirty="0"/>
          </a:p>
          <a:p>
            <a:r>
              <a:rPr lang="en-US" baseline="0" dirty="0"/>
              <a:t>Practice Sober Selling</a:t>
            </a:r>
          </a:p>
          <a:p>
            <a:r>
              <a:rPr lang="en-US" baseline="0" dirty="0"/>
              <a:t>Tendency is to oversell the positive aspects of change and undersell the negative, creates a gap between expectations and what actually happens, the gap creates surprise, a sense of things being out of control and discomfort, sell the benefits but do not ignore the cost</a:t>
            </a:r>
          </a:p>
          <a:p>
            <a:endParaRPr lang="en-US" baseline="0" dirty="0"/>
          </a:p>
          <a:p>
            <a:r>
              <a:rPr lang="en-US" baseline="0" dirty="0"/>
              <a:t>Manages its change capacity</a:t>
            </a:r>
          </a:p>
          <a:p>
            <a:r>
              <a:rPr lang="en-US" baseline="0" dirty="0"/>
              <a:t>Think of it as a budget for change, be aware of all of the changes going on and the impact on your staff, don’t introduce major change when your change budget is maxed.</a:t>
            </a:r>
          </a:p>
          <a:p>
            <a:endParaRPr lang="en-US" baseline="0" dirty="0"/>
          </a:p>
          <a:p>
            <a:r>
              <a:rPr lang="en-US" baseline="0" dirty="0"/>
              <a:t>Makes resilience a priority</a:t>
            </a:r>
          </a:p>
          <a:p>
            <a:r>
              <a:rPr lang="en-US" baseline="0" dirty="0"/>
              <a:t>View it at a strategic necessity, right up there with efficiency and effectiveness, devote time and resources to building this capacity</a:t>
            </a:r>
            <a:endParaRPr lang="en-US" dirty="0"/>
          </a:p>
        </p:txBody>
      </p:sp>
      <p:sp>
        <p:nvSpPr>
          <p:cNvPr id="4" name="Slide Number Placeholder 3"/>
          <p:cNvSpPr>
            <a:spLocks noGrp="1"/>
          </p:cNvSpPr>
          <p:nvPr>
            <p:ph type="sldNum" sz="quarter" idx="10"/>
          </p:nvPr>
        </p:nvSpPr>
        <p:spPr/>
        <p:txBody>
          <a:bodyPr/>
          <a:lstStyle/>
          <a:p>
            <a:fld id="{26D0CA15-C78D-4D1A-8775-97E8BF1CF022}" type="slidenum">
              <a:rPr lang="en-US" smtClean="0"/>
              <a:t>45</a:t>
            </a:fld>
            <a:endParaRPr lang="en-US"/>
          </a:p>
        </p:txBody>
      </p:sp>
    </p:spTree>
    <p:extLst>
      <p:ext uri="{BB962C8B-B14F-4D97-AF65-F5344CB8AC3E}">
        <p14:creationId xmlns:p14="http://schemas.microsoft.com/office/powerpoint/2010/main" val="228706621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CLIP FROM PIRATES OF THE CARIBBEAN – JOHNNY DEPP AS THE CAPTAIN</a:t>
            </a:r>
          </a:p>
          <a:p>
            <a:endParaRPr lang="en-US" dirty="0"/>
          </a:p>
          <a:p>
            <a:r>
              <a:rPr lang="en-US" dirty="0"/>
              <a:t>TAKE THE INVENTORY</a:t>
            </a:r>
          </a:p>
          <a:p>
            <a:endParaRPr lang="en-US" dirty="0"/>
          </a:p>
        </p:txBody>
      </p:sp>
      <p:sp>
        <p:nvSpPr>
          <p:cNvPr id="4" name="Slide Number Placeholder 3"/>
          <p:cNvSpPr>
            <a:spLocks noGrp="1"/>
          </p:cNvSpPr>
          <p:nvPr>
            <p:ph type="sldNum" sz="quarter" idx="10"/>
          </p:nvPr>
        </p:nvSpPr>
        <p:spPr/>
        <p:txBody>
          <a:bodyPr/>
          <a:lstStyle/>
          <a:p>
            <a:fld id="{26D0CA15-C78D-4D1A-8775-97E8BF1CF022}" type="slidenum">
              <a:rPr lang="en-US" smtClean="0"/>
              <a:t>46</a:t>
            </a:fld>
            <a:endParaRPr lang="en-US"/>
          </a:p>
        </p:txBody>
      </p:sp>
    </p:spTree>
    <p:extLst>
      <p:ext uri="{BB962C8B-B14F-4D97-AF65-F5344CB8AC3E}">
        <p14:creationId xmlns:p14="http://schemas.microsoft.com/office/powerpoint/2010/main" val="339228811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Pirates of the Caribbean – IMPORTANCE OF </a:t>
            </a:r>
            <a:r>
              <a:rPr lang="en-US" dirty="0" smtClean="0"/>
              <a:t>LEADERSHIP and having a “header” – building</a:t>
            </a:r>
            <a:r>
              <a:rPr lang="en-US" baseline="0" dirty="0" smtClean="0"/>
              <a:t> confidence in your team and how this clip shows the power of the leader for the morale, direction and outcomes of the group</a:t>
            </a:r>
            <a:endParaRPr lang="en-US" dirty="0"/>
          </a:p>
        </p:txBody>
      </p:sp>
      <p:sp>
        <p:nvSpPr>
          <p:cNvPr id="4" name="Slide Number Placeholder 3"/>
          <p:cNvSpPr>
            <a:spLocks noGrp="1"/>
          </p:cNvSpPr>
          <p:nvPr>
            <p:ph type="sldNum" sz="quarter" idx="10"/>
          </p:nvPr>
        </p:nvSpPr>
        <p:spPr/>
        <p:txBody>
          <a:bodyPr/>
          <a:lstStyle/>
          <a:p>
            <a:fld id="{26D0CA15-C78D-4D1A-8775-97E8BF1CF022}" type="slidenum">
              <a:rPr lang="en-US" smtClean="0"/>
              <a:t>47</a:t>
            </a:fld>
            <a:endParaRPr lang="en-US"/>
          </a:p>
        </p:txBody>
      </p:sp>
    </p:spTree>
    <p:extLst>
      <p:ext uri="{BB962C8B-B14F-4D97-AF65-F5344CB8AC3E}">
        <p14:creationId xmlns:p14="http://schemas.microsoft.com/office/powerpoint/2010/main" val="422631177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THINK OF A TIME WHEN YOUR RESIDENCY</a:t>
            </a:r>
            <a:r>
              <a:rPr lang="en-US" baseline="0" dirty="0"/>
              <a:t> TEAM DEMONSTRATED RESILIENCE THAT SERVED TO HELP ACHIEVE A GOOD OUTCOME/END?</a:t>
            </a:r>
          </a:p>
          <a:p>
            <a:endParaRPr lang="en-US" baseline="0" dirty="0"/>
          </a:p>
          <a:p>
            <a:r>
              <a:rPr lang="en-US" baseline="0" dirty="0"/>
              <a:t>THINK ABOUT A TIME WHEN YOUR RESIDENCY TEAM DEMONSTRATED BURNOUT AROUND A PROJECT – WHAT CONTRIBUTED TO THE BURNOUT?  WHAT DEFICITS WERE EVIDENT OR WHAT KNOWLEDGE/SKILLS/ATTITUDES WERE ABSENT THAT NEEDED TO BE PRESENT OR PRESENT BUT NOT HELPFUL.</a:t>
            </a:r>
          </a:p>
          <a:p>
            <a:endParaRPr lang="en-US" dirty="0"/>
          </a:p>
          <a:p>
            <a:endParaRPr lang="en-US" dirty="0"/>
          </a:p>
          <a:p>
            <a:endParaRPr lang="en-US" dirty="0"/>
          </a:p>
          <a:p>
            <a:r>
              <a:rPr lang="en-US" dirty="0"/>
              <a:t>REFERENCES FOR THE PAST SLIDES</a:t>
            </a:r>
          </a:p>
          <a:p>
            <a:endParaRPr lang="en-US" dirty="0"/>
          </a:p>
          <a:p>
            <a:r>
              <a:rPr lang="en-US" dirty="0"/>
              <a:t>MANAGING AT THE SPEED OF CHANGE   Daryl Conner</a:t>
            </a:r>
          </a:p>
          <a:p>
            <a:r>
              <a:rPr lang="en-US" dirty="0"/>
              <a:t>THE QUEST FOR RESILIENCE</a:t>
            </a:r>
            <a:r>
              <a:rPr lang="en-US" baseline="0" dirty="0"/>
              <a:t>  Gary Hamel</a:t>
            </a:r>
          </a:p>
          <a:p>
            <a:r>
              <a:rPr lang="en-US" baseline="0" dirty="0"/>
              <a:t>LEADING CHANGE  Kotter</a:t>
            </a:r>
          </a:p>
          <a:p>
            <a:r>
              <a:rPr lang="en-US" baseline="0" dirty="0"/>
              <a:t>LEADING IN A CULTURE OF CHANGE   Michael </a:t>
            </a:r>
            <a:r>
              <a:rPr lang="en-US" baseline="0" dirty="0" err="1"/>
              <a:t>Fullan</a:t>
            </a:r>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26D0CA15-C78D-4D1A-8775-97E8BF1CF022}" type="slidenum">
              <a:rPr lang="en-US" smtClean="0"/>
              <a:t>48</a:t>
            </a:fld>
            <a:endParaRPr lang="en-US"/>
          </a:p>
        </p:txBody>
      </p:sp>
    </p:spTree>
    <p:extLst>
      <p:ext uri="{BB962C8B-B14F-4D97-AF65-F5344CB8AC3E}">
        <p14:creationId xmlns:p14="http://schemas.microsoft.com/office/powerpoint/2010/main" val="260204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Version 1.0 had 12 courses and took about 3 hours to complete. It had relatively few activities. </a:t>
            </a:r>
          </a:p>
          <a:p>
            <a:endParaRPr lang="en-US" dirty="0"/>
          </a:p>
          <a:p>
            <a:r>
              <a:rPr lang="en-US" dirty="0"/>
              <a:t>Version 2.0 has the same information broken up into much smaller segments and reorganized for a more fluid learning experience. A new Leading Change Workbook will be available that contains handouts and almost 25 activities that can be done individually or in a group.</a:t>
            </a:r>
          </a:p>
          <a:p>
            <a:endParaRPr lang="en-US" dirty="0"/>
          </a:p>
          <a:p>
            <a:r>
              <a:rPr lang="en-US" dirty="0"/>
              <a:t>Some sample activities:</a:t>
            </a:r>
          </a:p>
          <a:p>
            <a:r>
              <a:rPr lang="en-US" dirty="0"/>
              <a:t>•	Perform a SWOT Analysis</a:t>
            </a:r>
          </a:p>
          <a:p>
            <a:r>
              <a:rPr lang="en-US" dirty="0"/>
              <a:t>•	Build a Case for Change</a:t>
            </a:r>
          </a:p>
          <a:p>
            <a:r>
              <a:rPr lang="en-US" dirty="0"/>
              <a:t>•	Perform a Stakeholder Analysis</a:t>
            </a:r>
          </a:p>
          <a:p>
            <a:r>
              <a:rPr lang="en-US" dirty="0"/>
              <a:t>•	Align your change project with the Mission and Vision of your institution</a:t>
            </a:r>
          </a:p>
          <a:p>
            <a:r>
              <a:rPr lang="en-US" dirty="0"/>
              <a:t>The course can be taken with a specific change project in mind or it can used a tool to learn more about change happens in an institution. </a:t>
            </a:r>
          </a:p>
          <a:p>
            <a:endParaRPr lang="en-US" dirty="0"/>
          </a:p>
          <a:p>
            <a:r>
              <a:rPr lang="en-US" dirty="0"/>
              <a:t>Leading Change 2.0 is free to anybody with an account on STFM.org. Membership in STFM is not required. </a:t>
            </a:r>
          </a:p>
          <a:p>
            <a:r>
              <a:rPr lang="en-US" dirty="0"/>
              <a:t>DUE TO BE DONE BY END OF 2017 AND ANNOUNCED</a:t>
            </a:r>
            <a:r>
              <a:rPr lang="en-US" baseline="0" dirty="0"/>
              <a:t> TO MEMBERS BY EMAIL.  BE ON THE LOOK OUT.</a:t>
            </a:r>
            <a:endParaRPr lang="en-US" dirty="0"/>
          </a:p>
          <a:p>
            <a:endParaRPr lang="en-US" dirty="0"/>
          </a:p>
        </p:txBody>
      </p:sp>
      <p:sp>
        <p:nvSpPr>
          <p:cNvPr id="4" name="Slide Number Placeholder 3"/>
          <p:cNvSpPr>
            <a:spLocks noGrp="1"/>
          </p:cNvSpPr>
          <p:nvPr>
            <p:ph type="sldNum" sz="quarter" idx="10"/>
          </p:nvPr>
        </p:nvSpPr>
        <p:spPr/>
        <p:txBody>
          <a:bodyPr/>
          <a:lstStyle/>
          <a:p>
            <a:fld id="{26D0CA15-C78D-4D1A-8775-97E8BF1CF022}" type="slidenum">
              <a:rPr lang="en-US" smtClean="0"/>
              <a:t>49</a:t>
            </a:fld>
            <a:endParaRPr lang="en-US"/>
          </a:p>
        </p:txBody>
      </p:sp>
    </p:spTree>
    <p:extLst>
      <p:ext uri="{BB962C8B-B14F-4D97-AF65-F5344CB8AC3E}">
        <p14:creationId xmlns:p14="http://schemas.microsoft.com/office/powerpoint/2010/main" val="203856347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26D0CA15-C78D-4D1A-8775-97E8BF1CF022}" type="slidenum">
              <a:rPr lang="en-US" smtClean="0"/>
              <a:t>50</a:t>
            </a:fld>
            <a:endParaRPr lang="en-US"/>
          </a:p>
        </p:txBody>
      </p:sp>
    </p:spTree>
    <p:extLst>
      <p:ext uri="{BB962C8B-B14F-4D97-AF65-F5344CB8AC3E}">
        <p14:creationId xmlns:p14="http://schemas.microsoft.com/office/powerpoint/2010/main" val="35631402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26D0CA15-C78D-4D1A-8775-97E8BF1CF022}" type="slidenum">
              <a:rPr lang="en-US" smtClean="0"/>
              <a:t>5</a:t>
            </a:fld>
            <a:endParaRPr lang="en-US"/>
          </a:p>
        </p:txBody>
      </p:sp>
    </p:spTree>
    <p:extLst>
      <p:ext uri="{BB962C8B-B14F-4D97-AF65-F5344CB8AC3E}">
        <p14:creationId xmlns:p14="http://schemas.microsoft.com/office/powerpoint/2010/main" val="4557409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1</a:t>
            </a:r>
            <a:r>
              <a:rPr lang="en-US" baseline="30000" dirty="0"/>
              <a:t>st</a:t>
            </a:r>
            <a:r>
              <a:rPr lang="en-US" dirty="0"/>
              <a:t> video – change video with drawing</a:t>
            </a:r>
            <a:r>
              <a:rPr lang="en-US" baseline="0" dirty="0"/>
              <a:t> of pictures  - just love these!</a:t>
            </a:r>
          </a:p>
          <a:p>
            <a:r>
              <a:rPr lang="en-US" baseline="0" dirty="0"/>
              <a:t>2</a:t>
            </a:r>
            <a:r>
              <a:rPr lang="en-US" baseline="30000" dirty="0"/>
              <a:t>nd</a:t>
            </a:r>
            <a:r>
              <a:rPr lang="en-US" baseline="0" dirty="0"/>
              <a:t> video – Pirates of the Caribbean – Johnny Depp   importance of the leader’s approach and the confidence that s/he instills</a:t>
            </a:r>
          </a:p>
          <a:p>
            <a:r>
              <a:rPr lang="en-US" baseline="0" dirty="0"/>
              <a:t>3</a:t>
            </a:r>
            <a:r>
              <a:rPr lang="en-US" baseline="30000" dirty="0"/>
              <a:t>rd</a:t>
            </a:r>
            <a:r>
              <a:rPr lang="en-US" baseline="0" dirty="0"/>
              <a:t> video – monkeys – it’s all above perspective</a:t>
            </a:r>
            <a:endParaRPr lang="en-US" dirty="0"/>
          </a:p>
        </p:txBody>
      </p:sp>
      <p:sp>
        <p:nvSpPr>
          <p:cNvPr id="4" name="Slide Number Placeholder 3"/>
          <p:cNvSpPr>
            <a:spLocks noGrp="1"/>
          </p:cNvSpPr>
          <p:nvPr>
            <p:ph type="sldNum" sz="quarter" idx="10"/>
          </p:nvPr>
        </p:nvSpPr>
        <p:spPr/>
        <p:txBody>
          <a:bodyPr/>
          <a:lstStyle/>
          <a:p>
            <a:fld id="{26D0CA15-C78D-4D1A-8775-97E8BF1CF022}" type="slidenum">
              <a:rPr lang="en-US" smtClean="0"/>
              <a:t>6</a:t>
            </a:fld>
            <a:endParaRPr lang="en-US"/>
          </a:p>
        </p:txBody>
      </p:sp>
    </p:spTree>
    <p:extLst>
      <p:ext uri="{BB962C8B-B14F-4D97-AF65-F5344CB8AC3E}">
        <p14:creationId xmlns:p14="http://schemas.microsoft.com/office/powerpoint/2010/main" val="31455209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OFTEN CHANGES</a:t>
            </a:r>
            <a:r>
              <a:rPr lang="en-US" baseline="0" dirty="0"/>
              <a:t> ARE MADE WITHOUT ALL THE INGREDIENTS – EACH OF THESE INGREDIENTS RESULTS IN A DIFFERENT RESPONSE WHEN IT IS NOT GIVEN ITS DUE ATTENTION IN A CHANGE </a:t>
            </a:r>
            <a:r>
              <a:rPr lang="en-US" baseline="0" dirty="0" smtClean="0"/>
              <a:t>PROCESS</a:t>
            </a:r>
          </a:p>
          <a:p>
            <a:endParaRPr lang="en-US" baseline="0" dirty="0" smtClean="0"/>
          </a:p>
          <a:p>
            <a:r>
              <a:rPr lang="en-US" baseline="0" dirty="0" smtClean="0"/>
              <a:t>EQUATE IT TO A RECIPE</a:t>
            </a:r>
          </a:p>
          <a:p>
            <a:endParaRPr lang="en-US" baseline="0" dirty="0" smtClean="0"/>
          </a:p>
          <a:p>
            <a:r>
              <a:rPr lang="en-US" baseline="0" dirty="0" smtClean="0"/>
              <a:t>WHAT IF YOU MADE CHIX PARM AND LEFT OUT THE CHICKEN OR THE SAUCE OR THE PASTA OR THE CHEESE?</a:t>
            </a:r>
            <a:endParaRPr lang="en-US" dirty="0"/>
          </a:p>
        </p:txBody>
      </p:sp>
      <p:sp>
        <p:nvSpPr>
          <p:cNvPr id="4" name="Slide Number Placeholder 3"/>
          <p:cNvSpPr>
            <a:spLocks noGrp="1"/>
          </p:cNvSpPr>
          <p:nvPr>
            <p:ph type="sldNum" sz="quarter" idx="10"/>
          </p:nvPr>
        </p:nvSpPr>
        <p:spPr/>
        <p:txBody>
          <a:bodyPr/>
          <a:lstStyle/>
          <a:p>
            <a:fld id="{26D0CA15-C78D-4D1A-8775-97E8BF1CF022}" type="slidenum">
              <a:rPr lang="en-US" smtClean="0"/>
              <a:t>7</a:t>
            </a:fld>
            <a:endParaRPr lang="en-US"/>
          </a:p>
        </p:txBody>
      </p:sp>
    </p:spTree>
    <p:extLst>
      <p:ext uri="{BB962C8B-B14F-4D97-AF65-F5344CB8AC3E}">
        <p14:creationId xmlns:p14="http://schemas.microsoft.com/office/powerpoint/2010/main" val="15565041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26D0CA15-C78D-4D1A-8775-97E8BF1CF022}" type="slidenum">
              <a:rPr lang="en-US" smtClean="0"/>
              <a:t>8</a:t>
            </a:fld>
            <a:endParaRPr lang="en-US"/>
          </a:p>
        </p:txBody>
      </p:sp>
    </p:spTree>
    <p:extLst>
      <p:ext uri="{BB962C8B-B14F-4D97-AF65-F5344CB8AC3E}">
        <p14:creationId xmlns:p14="http://schemas.microsoft.com/office/powerpoint/2010/main" val="11433424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26D0CA15-C78D-4D1A-8775-97E8BF1CF022}" type="slidenum">
              <a:rPr lang="en-US" smtClean="0"/>
              <a:t>9</a:t>
            </a:fld>
            <a:endParaRPr lang="en-US"/>
          </a:p>
        </p:txBody>
      </p:sp>
    </p:spTree>
    <p:extLst>
      <p:ext uri="{BB962C8B-B14F-4D97-AF65-F5344CB8AC3E}">
        <p14:creationId xmlns:p14="http://schemas.microsoft.com/office/powerpoint/2010/main" val="11433424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668686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0057035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4000"/>
            <a:ext cx="8229600" cy="6858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219200" y="2895600"/>
            <a:ext cx="7086600" cy="23923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11"/>
          <p:cNvSpPr txBox="1">
            <a:spLocks/>
          </p:cNvSpPr>
          <p:nvPr/>
        </p:nvSpPr>
        <p:spPr>
          <a:xfrm>
            <a:off x="0" y="0"/>
            <a:ext cx="9144000" cy="609600"/>
          </a:xfrm>
          <a:prstGeom prst="rect">
            <a:avLst/>
          </a:prstGeom>
          <a:gradFill>
            <a:gsLst>
              <a:gs pos="0">
                <a:schemeClr val="tx2">
                  <a:lumMod val="60000"/>
                  <a:lumOff val="40000"/>
                </a:schemeClr>
              </a:gs>
              <a:gs pos="50000">
                <a:schemeClr val="accent1">
                  <a:tint val="44500"/>
                  <a:satMod val="160000"/>
                </a:schemeClr>
              </a:gs>
              <a:gs pos="100000">
                <a:schemeClr val="accent1">
                  <a:tint val="23500"/>
                  <a:satMod val="160000"/>
                </a:schemeClr>
              </a:gs>
            </a:gsLst>
            <a:lin ang="5400000" scaled="0"/>
          </a:gradFill>
        </p:spPr>
        <p:txBody>
          <a:bodyPr anchor="ctr">
            <a:noAutofit/>
          </a:bodyPr>
          <a:lstStyle>
            <a:lvl1pPr marL="0" indent="0" algn="ctr" defTabSz="914400" rtl="0" eaLnBrk="1" latinLnBrk="0" hangingPunct="1">
              <a:spcBef>
                <a:spcPct val="20000"/>
              </a:spcBef>
              <a:buFont typeface="Arial" panose="020B0604020202020204" pitchFamily="34" charset="0"/>
              <a:buNone/>
              <a:defRPr sz="28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a:t>The 38</a:t>
            </a:r>
            <a:r>
              <a:rPr lang="en-US" sz="2400" baseline="30000" dirty="0"/>
              <a:t>th</a:t>
            </a:r>
            <a:r>
              <a:rPr lang="en-US" sz="2400" dirty="0"/>
              <a:t> Forum for Behavioral Science in Family Medicine  </a:t>
            </a:r>
          </a:p>
        </p:txBody>
      </p:sp>
      <p:sp>
        <p:nvSpPr>
          <p:cNvPr id="8" name="Text Placeholder 11"/>
          <p:cNvSpPr txBox="1">
            <a:spLocks/>
          </p:cNvSpPr>
          <p:nvPr/>
        </p:nvSpPr>
        <p:spPr>
          <a:xfrm>
            <a:off x="0" y="6248400"/>
            <a:ext cx="9169958" cy="609600"/>
          </a:xfrm>
          <a:prstGeom prst="rect">
            <a:avLst/>
          </a:prstGeom>
          <a:gradFill>
            <a:gsLst>
              <a:gs pos="0">
                <a:schemeClr val="tx2">
                  <a:lumMod val="60000"/>
                  <a:lumOff val="40000"/>
                </a:schemeClr>
              </a:gs>
              <a:gs pos="50000">
                <a:schemeClr val="accent1">
                  <a:tint val="44500"/>
                  <a:satMod val="160000"/>
                </a:schemeClr>
              </a:gs>
              <a:gs pos="100000">
                <a:schemeClr val="accent1">
                  <a:tint val="23500"/>
                  <a:satMod val="160000"/>
                </a:schemeClr>
              </a:gs>
            </a:gsLst>
            <a:lin ang="5400000" scaled="0"/>
          </a:gradFill>
        </p:spPr>
        <p:txBody>
          <a:bodyPr anchor="ctr">
            <a:noAutofit/>
          </a:bodyPr>
          <a:lstStyle>
            <a:lvl1pPr marL="0" indent="0" algn="ctr" defTabSz="914400" rtl="0" eaLnBrk="1" latinLnBrk="0" hangingPunct="1">
              <a:spcBef>
                <a:spcPct val="20000"/>
              </a:spcBef>
              <a:buFont typeface="Arial" panose="020B0604020202020204" pitchFamily="34" charset="0"/>
              <a:buNone/>
              <a:defRPr sz="1800" i="1"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Sponsored by The Medical College of Wisconsin</a:t>
            </a: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1999" y="43179"/>
            <a:ext cx="381001" cy="566421"/>
          </a:xfrm>
          <a:prstGeom prst="rect">
            <a:avLst/>
          </a:prstGeom>
        </p:spPr>
      </p:pic>
    </p:spTree>
    <p:extLst>
      <p:ext uri="{BB962C8B-B14F-4D97-AF65-F5344CB8AC3E}">
        <p14:creationId xmlns:p14="http://schemas.microsoft.com/office/powerpoint/2010/main" val="105762067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youtube.com/watch?v=tWSpqgdVmAA"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wqDqEURhpHA"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gif"/></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uqW2zkcuzzA"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hyperlink" Target="https://www.youtube.com/watch?v=CS5ANkbdO_o" TargetMode="External"/><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www.youtube.com/watch?v=_CV-D6d_c7A" TargetMode="External"/><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8.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14400"/>
            <a:ext cx="7772400" cy="4876800"/>
          </a:xfrm>
        </p:spPr>
        <p:txBody>
          <a:bodyPr/>
          <a:lstStyle/>
          <a:p>
            <a:r>
              <a:rPr lang="en-US" dirty="0"/>
              <a:t> </a:t>
            </a:r>
          </a:p>
        </p:txBody>
      </p:sp>
      <p:sp>
        <p:nvSpPr>
          <p:cNvPr id="3" name="Subtitle 2"/>
          <p:cNvSpPr>
            <a:spLocks noGrp="1"/>
          </p:cNvSpPr>
          <p:nvPr>
            <p:ph type="subTitle" idx="1"/>
          </p:nvPr>
        </p:nvSpPr>
        <p:spPr/>
        <p:txBody>
          <a:bodyPr/>
          <a:lstStyle/>
          <a:p>
            <a:r>
              <a:rPr lang="en-US" dirty="0"/>
              <a:t> </a:t>
            </a:r>
          </a:p>
        </p:txBody>
      </p:sp>
      <p:sp>
        <p:nvSpPr>
          <p:cNvPr id="5" name="Rectangle 4"/>
          <p:cNvSpPr/>
          <p:nvPr/>
        </p:nvSpPr>
        <p:spPr>
          <a:xfrm>
            <a:off x="1981200" y="2209800"/>
            <a:ext cx="5334000" cy="369332"/>
          </a:xfrm>
          <a:prstGeom prst="rect">
            <a:avLst/>
          </a:prstGeom>
        </p:spPr>
        <p:txBody>
          <a:bodyPr wrap="square">
            <a:spAutoFit/>
          </a:bodyPr>
          <a:lstStyle/>
          <a:p>
            <a:r>
              <a:rPr lang="en-US" dirty="0">
                <a:hlinkClick r:id="rId3"/>
              </a:rPr>
              <a:t>https://</a:t>
            </a:r>
            <a:r>
              <a:rPr lang="en-US" dirty="0" smtClean="0">
                <a:hlinkClick r:id="rId3"/>
              </a:rPr>
              <a:t>www.youtube.com/watch?v=tWSpqgdVmAA</a:t>
            </a:r>
            <a:r>
              <a:rPr lang="en-US" dirty="0" smtClean="0"/>
              <a:t> </a:t>
            </a:r>
            <a:endParaRPr lang="en-US" dirty="0"/>
          </a:p>
        </p:txBody>
      </p:sp>
    </p:spTree>
    <p:extLst>
      <p:ext uri="{BB962C8B-B14F-4D97-AF65-F5344CB8AC3E}">
        <p14:creationId xmlns:p14="http://schemas.microsoft.com/office/powerpoint/2010/main" val="13393805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t>
            </a:r>
          </a:p>
        </p:txBody>
      </p:sp>
      <p:sp>
        <p:nvSpPr>
          <p:cNvPr id="3" name="Content Placeholder 2"/>
          <p:cNvSpPr>
            <a:spLocks noGrp="1"/>
          </p:cNvSpPr>
          <p:nvPr>
            <p:ph idx="1"/>
          </p:nvPr>
        </p:nvSpPr>
        <p:spPr/>
        <p:txBody>
          <a:bodyPr/>
          <a:lstStyle/>
          <a:p>
            <a:pPr marL="0" indent="0">
              <a:buNone/>
            </a:pPr>
            <a:r>
              <a:rPr lang="en-US" dirty="0"/>
              <a:t> </a:t>
            </a: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609600"/>
            <a:ext cx="8153400" cy="56698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066800" y="2362200"/>
            <a:ext cx="1066800" cy="369332"/>
          </a:xfrm>
          <a:prstGeom prst="rect">
            <a:avLst/>
          </a:prstGeom>
          <a:noFill/>
        </p:spPr>
        <p:txBody>
          <a:bodyPr wrap="square" rtlCol="0">
            <a:spAutoFit/>
          </a:bodyPr>
          <a:lstStyle/>
          <a:p>
            <a:r>
              <a:rPr lang="en-US" b="1" dirty="0">
                <a:solidFill>
                  <a:srgbClr val="FF0000"/>
                </a:solidFill>
              </a:rPr>
              <a:t>MISSING</a:t>
            </a:r>
          </a:p>
        </p:txBody>
      </p:sp>
      <p:sp>
        <p:nvSpPr>
          <p:cNvPr id="5" name="Rectangle 4"/>
          <p:cNvSpPr/>
          <p:nvPr/>
        </p:nvSpPr>
        <p:spPr>
          <a:xfrm>
            <a:off x="5715000" y="4876800"/>
            <a:ext cx="1026243" cy="369332"/>
          </a:xfrm>
          <a:prstGeom prst="rect">
            <a:avLst/>
          </a:prstGeom>
        </p:spPr>
        <p:txBody>
          <a:bodyPr wrap="none">
            <a:spAutoFit/>
          </a:bodyPr>
          <a:lstStyle/>
          <a:p>
            <a:r>
              <a:rPr lang="en-US" b="1" dirty="0">
                <a:solidFill>
                  <a:srgbClr val="FF0000"/>
                </a:solidFill>
              </a:rPr>
              <a:t>MISSING</a:t>
            </a:r>
          </a:p>
        </p:txBody>
      </p:sp>
      <p:sp>
        <p:nvSpPr>
          <p:cNvPr id="6" name="Rectangle 5"/>
          <p:cNvSpPr/>
          <p:nvPr/>
        </p:nvSpPr>
        <p:spPr>
          <a:xfrm>
            <a:off x="4520013" y="4191000"/>
            <a:ext cx="1026243" cy="369332"/>
          </a:xfrm>
          <a:prstGeom prst="rect">
            <a:avLst/>
          </a:prstGeom>
        </p:spPr>
        <p:txBody>
          <a:bodyPr wrap="none">
            <a:spAutoFit/>
          </a:bodyPr>
          <a:lstStyle/>
          <a:p>
            <a:r>
              <a:rPr lang="en-US" b="1" dirty="0">
                <a:solidFill>
                  <a:srgbClr val="FF0000"/>
                </a:solidFill>
              </a:rPr>
              <a:t>MISSING</a:t>
            </a:r>
          </a:p>
        </p:txBody>
      </p:sp>
      <p:sp>
        <p:nvSpPr>
          <p:cNvPr id="7" name="Rectangle 6"/>
          <p:cNvSpPr/>
          <p:nvPr/>
        </p:nvSpPr>
        <p:spPr>
          <a:xfrm>
            <a:off x="3429000" y="3613666"/>
            <a:ext cx="1026243" cy="369332"/>
          </a:xfrm>
          <a:prstGeom prst="rect">
            <a:avLst/>
          </a:prstGeom>
        </p:spPr>
        <p:txBody>
          <a:bodyPr wrap="none">
            <a:spAutoFit/>
          </a:bodyPr>
          <a:lstStyle/>
          <a:p>
            <a:r>
              <a:rPr lang="en-US" b="1" dirty="0">
                <a:solidFill>
                  <a:srgbClr val="FF0000"/>
                </a:solidFill>
              </a:rPr>
              <a:t>MISSING</a:t>
            </a:r>
          </a:p>
        </p:txBody>
      </p:sp>
      <p:sp>
        <p:nvSpPr>
          <p:cNvPr id="8" name="Rectangle 7"/>
          <p:cNvSpPr/>
          <p:nvPr/>
        </p:nvSpPr>
        <p:spPr>
          <a:xfrm>
            <a:off x="2186940" y="2971800"/>
            <a:ext cx="1079142" cy="369332"/>
          </a:xfrm>
          <a:prstGeom prst="rect">
            <a:avLst/>
          </a:prstGeom>
        </p:spPr>
        <p:txBody>
          <a:bodyPr wrap="none">
            <a:spAutoFit/>
          </a:bodyPr>
          <a:lstStyle/>
          <a:p>
            <a:r>
              <a:rPr lang="en-US" b="1" dirty="0">
                <a:solidFill>
                  <a:srgbClr val="FF0000"/>
                </a:solidFill>
              </a:rPr>
              <a:t> MISSING</a:t>
            </a:r>
          </a:p>
        </p:txBody>
      </p:sp>
      <p:sp>
        <p:nvSpPr>
          <p:cNvPr id="9" name="TextBox 8"/>
          <p:cNvSpPr txBox="1"/>
          <p:nvPr/>
        </p:nvSpPr>
        <p:spPr>
          <a:xfrm>
            <a:off x="1066800" y="3544669"/>
            <a:ext cx="7008650" cy="2031325"/>
          </a:xfrm>
          <a:prstGeom prst="rect">
            <a:avLst/>
          </a:prstGeom>
          <a:solidFill>
            <a:schemeClr val="accent1">
              <a:lumMod val="75000"/>
            </a:schemeClr>
          </a:solidFill>
        </p:spPr>
        <p:txBody>
          <a:bodyPr wrap="none" rtlCol="0">
            <a:spAutoFit/>
          </a:bodyPr>
          <a:lstStyle/>
          <a:p>
            <a:endParaRPr lang="en-US" dirty="0"/>
          </a:p>
          <a:p>
            <a:endParaRPr lang="en-US" dirty="0"/>
          </a:p>
          <a:p>
            <a:endParaRPr lang="en-US" dirty="0"/>
          </a:p>
          <a:p>
            <a:endParaRPr lang="en-US" dirty="0"/>
          </a:p>
          <a:p>
            <a:endParaRPr lang="en-US" dirty="0"/>
          </a:p>
          <a:p>
            <a:endParaRPr lang="en-US" dirty="0"/>
          </a:p>
          <a:p>
            <a:r>
              <a:rPr lang="en-US" dirty="0"/>
              <a:t>                                                                                                                                 </a:t>
            </a:r>
          </a:p>
        </p:txBody>
      </p:sp>
    </p:spTree>
    <p:extLst>
      <p:ext uri="{BB962C8B-B14F-4D97-AF65-F5344CB8AC3E}">
        <p14:creationId xmlns:p14="http://schemas.microsoft.com/office/powerpoint/2010/main" val="37955401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t>
            </a:r>
          </a:p>
        </p:txBody>
      </p:sp>
      <p:sp>
        <p:nvSpPr>
          <p:cNvPr id="3" name="Content Placeholder 2"/>
          <p:cNvSpPr>
            <a:spLocks noGrp="1"/>
          </p:cNvSpPr>
          <p:nvPr>
            <p:ph idx="1"/>
          </p:nvPr>
        </p:nvSpPr>
        <p:spPr/>
        <p:txBody>
          <a:bodyPr/>
          <a:lstStyle/>
          <a:p>
            <a:pPr marL="0" indent="0">
              <a:buNone/>
            </a:pPr>
            <a:r>
              <a:rPr lang="en-US" dirty="0"/>
              <a:t> </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896278"/>
            <a:ext cx="8807577" cy="50473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090418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t>
            </a:r>
          </a:p>
        </p:txBody>
      </p:sp>
      <p:sp>
        <p:nvSpPr>
          <p:cNvPr id="3" name="Content Placeholder 2"/>
          <p:cNvSpPr>
            <a:spLocks noGrp="1"/>
          </p:cNvSpPr>
          <p:nvPr>
            <p:ph idx="1"/>
          </p:nvPr>
        </p:nvSpPr>
        <p:spPr/>
        <p:txBody>
          <a:bodyPr/>
          <a:lstStyle/>
          <a:p>
            <a:pPr marL="0" indent="0">
              <a:buNone/>
            </a:pPr>
            <a:r>
              <a:rPr lang="en-US" dirty="0"/>
              <a:t> </a:t>
            </a: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602503"/>
            <a:ext cx="8153400" cy="56698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066800" y="2362200"/>
            <a:ext cx="1066800" cy="369332"/>
          </a:xfrm>
          <a:prstGeom prst="rect">
            <a:avLst/>
          </a:prstGeom>
          <a:noFill/>
        </p:spPr>
        <p:txBody>
          <a:bodyPr wrap="square" rtlCol="0">
            <a:spAutoFit/>
          </a:bodyPr>
          <a:lstStyle/>
          <a:p>
            <a:r>
              <a:rPr lang="en-US" b="1" dirty="0">
                <a:solidFill>
                  <a:srgbClr val="FF0000"/>
                </a:solidFill>
              </a:rPr>
              <a:t>MISSING</a:t>
            </a:r>
          </a:p>
        </p:txBody>
      </p:sp>
      <p:sp>
        <p:nvSpPr>
          <p:cNvPr id="5" name="Rectangle 4"/>
          <p:cNvSpPr/>
          <p:nvPr/>
        </p:nvSpPr>
        <p:spPr>
          <a:xfrm>
            <a:off x="5715000" y="4876800"/>
            <a:ext cx="1026243" cy="369332"/>
          </a:xfrm>
          <a:prstGeom prst="rect">
            <a:avLst/>
          </a:prstGeom>
        </p:spPr>
        <p:txBody>
          <a:bodyPr wrap="none">
            <a:spAutoFit/>
          </a:bodyPr>
          <a:lstStyle/>
          <a:p>
            <a:r>
              <a:rPr lang="en-US" b="1" dirty="0">
                <a:solidFill>
                  <a:srgbClr val="FF0000"/>
                </a:solidFill>
              </a:rPr>
              <a:t>MISSING</a:t>
            </a:r>
          </a:p>
        </p:txBody>
      </p:sp>
      <p:sp>
        <p:nvSpPr>
          <p:cNvPr id="6" name="Rectangle 5"/>
          <p:cNvSpPr/>
          <p:nvPr/>
        </p:nvSpPr>
        <p:spPr>
          <a:xfrm>
            <a:off x="4520013" y="4191000"/>
            <a:ext cx="1026243" cy="369332"/>
          </a:xfrm>
          <a:prstGeom prst="rect">
            <a:avLst/>
          </a:prstGeom>
        </p:spPr>
        <p:txBody>
          <a:bodyPr wrap="none">
            <a:spAutoFit/>
          </a:bodyPr>
          <a:lstStyle/>
          <a:p>
            <a:r>
              <a:rPr lang="en-US" b="1" dirty="0">
                <a:solidFill>
                  <a:srgbClr val="FF0000"/>
                </a:solidFill>
              </a:rPr>
              <a:t>MISSING</a:t>
            </a:r>
          </a:p>
        </p:txBody>
      </p:sp>
      <p:sp>
        <p:nvSpPr>
          <p:cNvPr id="7" name="Rectangle 6"/>
          <p:cNvSpPr/>
          <p:nvPr/>
        </p:nvSpPr>
        <p:spPr>
          <a:xfrm>
            <a:off x="3429000" y="3613666"/>
            <a:ext cx="1026243" cy="369332"/>
          </a:xfrm>
          <a:prstGeom prst="rect">
            <a:avLst/>
          </a:prstGeom>
        </p:spPr>
        <p:txBody>
          <a:bodyPr wrap="none">
            <a:spAutoFit/>
          </a:bodyPr>
          <a:lstStyle/>
          <a:p>
            <a:r>
              <a:rPr lang="en-US" b="1" dirty="0">
                <a:solidFill>
                  <a:srgbClr val="FF0000"/>
                </a:solidFill>
              </a:rPr>
              <a:t>MISSING</a:t>
            </a:r>
          </a:p>
        </p:txBody>
      </p:sp>
      <p:sp>
        <p:nvSpPr>
          <p:cNvPr id="8" name="Rectangle 7"/>
          <p:cNvSpPr/>
          <p:nvPr/>
        </p:nvSpPr>
        <p:spPr>
          <a:xfrm>
            <a:off x="2186940" y="2971800"/>
            <a:ext cx="1079142" cy="369332"/>
          </a:xfrm>
          <a:prstGeom prst="rect">
            <a:avLst/>
          </a:prstGeom>
        </p:spPr>
        <p:txBody>
          <a:bodyPr wrap="none">
            <a:spAutoFit/>
          </a:bodyPr>
          <a:lstStyle/>
          <a:p>
            <a:r>
              <a:rPr lang="en-US" b="1" dirty="0">
                <a:solidFill>
                  <a:srgbClr val="FF0000"/>
                </a:solidFill>
              </a:rPr>
              <a:t> MISSING</a:t>
            </a:r>
          </a:p>
        </p:txBody>
      </p:sp>
      <p:sp>
        <p:nvSpPr>
          <p:cNvPr id="9" name="TextBox 8"/>
          <p:cNvSpPr txBox="1"/>
          <p:nvPr/>
        </p:nvSpPr>
        <p:spPr>
          <a:xfrm>
            <a:off x="1066800" y="4078069"/>
            <a:ext cx="7086600" cy="1477328"/>
          </a:xfrm>
          <a:prstGeom prst="rect">
            <a:avLst/>
          </a:prstGeom>
          <a:solidFill>
            <a:srgbClr val="7030A0"/>
          </a:solidFill>
        </p:spPr>
        <p:txBody>
          <a:bodyPr wrap="square" rtlCol="0">
            <a:spAutoFit/>
          </a:bodyPr>
          <a:lstStyle/>
          <a:p>
            <a:r>
              <a:rPr lang="en-US" dirty="0"/>
              <a:t>     </a:t>
            </a:r>
          </a:p>
          <a:p>
            <a:endParaRPr lang="en-US" dirty="0"/>
          </a:p>
          <a:p>
            <a:endParaRPr lang="en-US" dirty="0"/>
          </a:p>
          <a:p>
            <a:r>
              <a:rPr lang="en-US" dirty="0"/>
              <a:t>                   </a:t>
            </a:r>
          </a:p>
          <a:p>
            <a:r>
              <a:rPr lang="en-US" dirty="0"/>
              <a:t>                                                                                                               </a:t>
            </a:r>
          </a:p>
        </p:txBody>
      </p:sp>
    </p:spTree>
    <p:extLst>
      <p:ext uri="{BB962C8B-B14F-4D97-AF65-F5344CB8AC3E}">
        <p14:creationId xmlns:p14="http://schemas.microsoft.com/office/powerpoint/2010/main" val="21954093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t>
            </a:r>
          </a:p>
        </p:txBody>
      </p:sp>
      <p:sp>
        <p:nvSpPr>
          <p:cNvPr id="3" name="Content Placeholder 2"/>
          <p:cNvSpPr>
            <a:spLocks noGrp="1"/>
          </p:cNvSpPr>
          <p:nvPr>
            <p:ph idx="1"/>
          </p:nvPr>
        </p:nvSpPr>
        <p:spPr/>
        <p:txBody>
          <a:bodyPr/>
          <a:lstStyle/>
          <a:p>
            <a:pPr marL="0" indent="0">
              <a:buNone/>
            </a:pPr>
            <a:r>
              <a:rPr lang="en-US" dirty="0"/>
              <a:t> </a:t>
            </a: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609600"/>
            <a:ext cx="8153400" cy="56698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066800" y="2362200"/>
            <a:ext cx="1066800" cy="369332"/>
          </a:xfrm>
          <a:prstGeom prst="rect">
            <a:avLst/>
          </a:prstGeom>
          <a:noFill/>
        </p:spPr>
        <p:txBody>
          <a:bodyPr wrap="square" rtlCol="0">
            <a:spAutoFit/>
          </a:bodyPr>
          <a:lstStyle/>
          <a:p>
            <a:r>
              <a:rPr lang="en-US" b="1" dirty="0">
                <a:solidFill>
                  <a:srgbClr val="FF0000"/>
                </a:solidFill>
              </a:rPr>
              <a:t>MISSING</a:t>
            </a:r>
          </a:p>
        </p:txBody>
      </p:sp>
      <p:sp>
        <p:nvSpPr>
          <p:cNvPr id="5" name="Rectangle 4"/>
          <p:cNvSpPr/>
          <p:nvPr/>
        </p:nvSpPr>
        <p:spPr>
          <a:xfrm>
            <a:off x="5715000" y="4876800"/>
            <a:ext cx="1026243" cy="369332"/>
          </a:xfrm>
          <a:prstGeom prst="rect">
            <a:avLst/>
          </a:prstGeom>
        </p:spPr>
        <p:txBody>
          <a:bodyPr wrap="none">
            <a:spAutoFit/>
          </a:bodyPr>
          <a:lstStyle/>
          <a:p>
            <a:r>
              <a:rPr lang="en-US" b="1" dirty="0">
                <a:solidFill>
                  <a:srgbClr val="FF0000"/>
                </a:solidFill>
              </a:rPr>
              <a:t>MISSING</a:t>
            </a:r>
          </a:p>
        </p:txBody>
      </p:sp>
      <p:sp>
        <p:nvSpPr>
          <p:cNvPr id="6" name="Rectangle 5"/>
          <p:cNvSpPr/>
          <p:nvPr/>
        </p:nvSpPr>
        <p:spPr>
          <a:xfrm>
            <a:off x="4520013" y="4191000"/>
            <a:ext cx="1026243" cy="369332"/>
          </a:xfrm>
          <a:prstGeom prst="rect">
            <a:avLst/>
          </a:prstGeom>
        </p:spPr>
        <p:txBody>
          <a:bodyPr wrap="none">
            <a:spAutoFit/>
          </a:bodyPr>
          <a:lstStyle/>
          <a:p>
            <a:r>
              <a:rPr lang="en-US" b="1" dirty="0">
                <a:solidFill>
                  <a:srgbClr val="FF0000"/>
                </a:solidFill>
              </a:rPr>
              <a:t>MISSING</a:t>
            </a:r>
          </a:p>
        </p:txBody>
      </p:sp>
      <p:sp>
        <p:nvSpPr>
          <p:cNvPr id="7" name="Rectangle 6"/>
          <p:cNvSpPr/>
          <p:nvPr/>
        </p:nvSpPr>
        <p:spPr>
          <a:xfrm>
            <a:off x="3429000" y="3613666"/>
            <a:ext cx="1026243" cy="369332"/>
          </a:xfrm>
          <a:prstGeom prst="rect">
            <a:avLst/>
          </a:prstGeom>
        </p:spPr>
        <p:txBody>
          <a:bodyPr wrap="none">
            <a:spAutoFit/>
          </a:bodyPr>
          <a:lstStyle/>
          <a:p>
            <a:r>
              <a:rPr lang="en-US" b="1" dirty="0">
                <a:solidFill>
                  <a:srgbClr val="FF0000"/>
                </a:solidFill>
              </a:rPr>
              <a:t>MISSING</a:t>
            </a:r>
          </a:p>
        </p:txBody>
      </p:sp>
      <p:sp>
        <p:nvSpPr>
          <p:cNvPr id="8" name="Rectangle 7"/>
          <p:cNvSpPr/>
          <p:nvPr/>
        </p:nvSpPr>
        <p:spPr>
          <a:xfrm>
            <a:off x="2186940" y="2971800"/>
            <a:ext cx="1079142" cy="369332"/>
          </a:xfrm>
          <a:prstGeom prst="rect">
            <a:avLst/>
          </a:prstGeom>
        </p:spPr>
        <p:txBody>
          <a:bodyPr wrap="none">
            <a:spAutoFit/>
          </a:bodyPr>
          <a:lstStyle/>
          <a:p>
            <a:r>
              <a:rPr lang="en-US" b="1" dirty="0">
                <a:solidFill>
                  <a:srgbClr val="FF0000"/>
                </a:solidFill>
              </a:rPr>
              <a:t> MISSING</a:t>
            </a:r>
          </a:p>
        </p:txBody>
      </p:sp>
      <p:sp>
        <p:nvSpPr>
          <p:cNvPr id="9" name="TextBox 8"/>
          <p:cNvSpPr txBox="1"/>
          <p:nvPr/>
        </p:nvSpPr>
        <p:spPr>
          <a:xfrm>
            <a:off x="1087203" y="4738300"/>
            <a:ext cx="7008650" cy="646331"/>
          </a:xfrm>
          <a:prstGeom prst="rect">
            <a:avLst/>
          </a:prstGeom>
          <a:solidFill>
            <a:schemeClr val="accent2">
              <a:lumMod val="75000"/>
            </a:schemeClr>
          </a:solidFill>
        </p:spPr>
        <p:txBody>
          <a:bodyPr wrap="none" rtlCol="0">
            <a:spAutoFit/>
          </a:bodyPr>
          <a:lstStyle/>
          <a:p>
            <a:endParaRPr lang="en-US" dirty="0"/>
          </a:p>
          <a:p>
            <a:r>
              <a:rPr lang="en-US" dirty="0"/>
              <a:t>                                                                                                                                  </a:t>
            </a:r>
          </a:p>
        </p:txBody>
      </p:sp>
    </p:spTree>
    <p:extLst>
      <p:ext uri="{BB962C8B-B14F-4D97-AF65-F5344CB8AC3E}">
        <p14:creationId xmlns:p14="http://schemas.microsoft.com/office/powerpoint/2010/main" val="42351122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t>
            </a:r>
          </a:p>
        </p:txBody>
      </p:sp>
      <p:sp>
        <p:nvSpPr>
          <p:cNvPr id="3" name="Content Placeholder 2"/>
          <p:cNvSpPr>
            <a:spLocks noGrp="1"/>
          </p:cNvSpPr>
          <p:nvPr>
            <p:ph idx="1"/>
          </p:nvPr>
        </p:nvSpPr>
        <p:spPr/>
        <p:txBody>
          <a:bodyPr/>
          <a:lstStyle/>
          <a:p>
            <a:pPr marL="0" indent="0">
              <a:buNone/>
            </a:pPr>
            <a:r>
              <a:rPr lang="en-US" dirty="0"/>
              <a:t> </a:t>
            </a: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609600"/>
            <a:ext cx="8153400" cy="56698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066800" y="2362200"/>
            <a:ext cx="1066800" cy="369332"/>
          </a:xfrm>
          <a:prstGeom prst="rect">
            <a:avLst/>
          </a:prstGeom>
          <a:noFill/>
        </p:spPr>
        <p:txBody>
          <a:bodyPr wrap="square" rtlCol="0">
            <a:spAutoFit/>
          </a:bodyPr>
          <a:lstStyle/>
          <a:p>
            <a:r>
              <a:rPr lang="en-US" b="1" dirty="0">
                <a:solidFill>
                  <a:srgbClr val="FF0000"/>
                </a:solidFill>
              </a:rPr>
              <a:t>MISSING</a:t>
            </a:r>
          </a:p>
        </p:txBody>
      </p:sp>
      <p:sp>
        <p:nvSpPr>
          <p:cNvPr id="5" name="Rectangle 4"/>
          <p:cNvSpPr/>
          <p:nvPr/>
        </p:nvSpPr>
        <p:spPr>
          <a:xfrm>
            <a:off x="5715000" y="4876800"/>
            <a:ext cx="1026243" cy="369332"/>
          </a:xfrm>
          <a:prstGeom prst="rect">
            <a:avLst/>
          </a:prstGeom>
        </p:spPr>
        <p:txBody>
          <a:bodyPr wrap="none">
            <a:spAutoFit/>
          </a:bodyPr>
          <a:lstStyle/>
          <a:p>
            <a:r>
              <a:rPr lang="en-US" b="1" dirty="0">
                <a:solidFill>
                  <a:srgbClr val="FF0000"/>
                </a:solidFill>
              </a:rPr>
              <a:t>MISSING</a:t>
            </a:r>
          </a:p>
        </p:txBody>
      </p:sp>
      <p:sp>
        <p:nvSpPr>
          <p:cNvPr id="6" name="Rectangle 5"/>
          <p:cNvSpPr/>
          <p:nvPr/>
        </p:nvSpPr>
        <p:spPr>
          <a:xfrm>
            <a:off x="4520013" y="4191000"/>
            <a:ext cx="1026243" cy="369332"/>
          </a:xfrm>
          <a:prstGeom prst="rect">
            <a:avLst/>
          </a:prstGeom>
        </p:spPr>
        <p:txBody>
          <a:bodyPr wrap="none">
            <a:spAutoFit/>
          </a:bodyPr>
          <a:lstStyle/>
          <a:p>
            <a:r>
              <a:rPr lang="en-US" b="1" dirty="0">
                <a:solidFill>
                  <a:srgbClr val="FF0000"/>
                </a:solidFill>
              </a:rPr>
              <a:t>MISSING</a:t>
            </a:r>
          </a:p>
        </p:txBody>
      </p:sp>
      <p:sp>
        <p:nvSpPr>
          <p:cNvPr id="7" name="Rectangle 6"/>
          <p:cNvSpPr/>
          <p:nvPr/>
        </p:nvSpPr>
        <p:spPr>
          <a:xfrm>
            <a:off x="3429000" y="3613666"/>
            <a:ext cx="1026243" cy="369332"/>
          </a:xfrm>
          <a:prstGeom prst="rect">
            <a:avLst/>
          </a:prstGeom>
        </p:spPr>
        <p:txBody>
          <a:bodyPr wrap="none">
            <a:spAutoFit/>
          </a:bodyPr>
          <a:lstStyle/>
          <a:p>
            <a:r>
              <a:rPr lang="en-US" b="1" dirty="0">
                <a:solidFill>
                  <a:srgbClr val="FF0000"/>
                </a:solidFill>
              </a:rPr>
              <a:t>MISSING</a:t>
            </a:r>
          </a:p>
        </p:txBody>
      </p:sp>
      <p:sp>
        <p:nvSpPr>
          <p:cNvPr id="8" name="Rectangle 7"/>
          <p:cNvSpPr/>
          <p:nvPr/>
        </p:nvSpPr>
        <p:spPr>
          <a:xfrm>
            <a:off x="2186940" y="2971800"/>
            <a:ext cx="1079142" cy="369332"/>
          </a:xfrm>
          <a:prstGeom prst="rect">
            <a:avLst/>
          </a:prstGeom>
        </p:spPr>
        <p:txBody>
          <a:bodyPr wrap="none">
            <a:spAutoFit/>
          </a:bodyPr>
          <a:lstStyle/>
          <a:p>
            <a:r>
              <a:rPr lang="en-US" b="1" dirty="0">
                <a:solidFill>
                  <a:srgbClr val="FF0000"/>
                </a:solidFill>
              </a:rPr>
              <a:t> MISSING</a:t>
            </a:r>
          </a:p>
        </p:txBody>
      </p:sp>
    </p:spTree>
    <p:extLst>
      <p:ext uri="{BB962C8B-B14F-4D97-AF65-F5344CB8AC3E}">
        <p14:creationId xmlns:p14="http://schemas.microsoft.com/office/powerpoint/2010/main" val="819675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 </a:t>
            </a:r>
          </a:p>
        </p:txBody>
      </p:sp>
      <p:sp>
        <p:nvSpPr>
          <p:cNvPr id="3" name="Subtitle 2"/>
          <p:cNvSpPr>
            <a:spLocks noGrp="1"/>
          </p:cNvSpPr>
          <p:nvPr>
            <p:ph type="subTitle" idx="1"/>
          </p:nvPr>
        </p:nvSpPr>
        <p:spPr/>
        <p:txBody>
          <a:bodyPr/>
          <a:lstStyle/>
          <a:p>
            <a:r>
              <a:rPr lang="en-US" dirty="0"/>
              <a:t> </a:t>
            </a:r>
          </a:p>
        </p:txBody>
      </p:sp>
      <p:sp>
        <p:nvSpPr>
          <p:cNvPr id="5" name="TextBox 4"/>
          <p:cNvSpPr txBox="1"/>
          <p:nvPr/>
        </p:nvSpPr>
        <p:spPr>
          <a:xfrm>
            <a:off x="1467624" y="5130968"/>
            <a:ext cx="184731" cy="1015663"/>
          </a:xfrm>
          <a:prstGeom prst="rect">
            <a:avLst/>
          </a:prstGeom>
          <a:noFill/>
        </p:spPr>
        <p:txBody>
          <a:bodyPr wrap="none" rtlCol="0">
            <a:spAutoFit/>
          </a:bodyPr>
          <a:lstStyle/>
          <a:p>
            <a:endParaRPr lang="en-US" sz="6000" dirty="0">
              <a:latin typeface="Goudy Stout" panose="0202090407030B020401" pitchFamily="18" charset="0"/>
            </a:endParaRPr>
          </a:p>
        </p:txBody>
      </p:sp>
      <p:sp>
        <p:nvSpPr>
          <p:cNvPr id="4" name="Rectangle 3"/>
          <p:cNvSpPr/>
          <p:nvPr/>
        </p:nvSpPr>
        <p:spPr>
          <a:xfrm>
            <a:off x="1905000" y="3105835"/>
            <a:ext cx="5257800" cy="369332"/>
          </a:xfrm>
          <a:prstGeom prst="rect">
            <a:avLst/>
          </a:prstGeom>
        </p:spPr>
        <p:txBody>
          <a:bodyPr wrap="square">
            <a:spAutoFit/>
          </a:bodyPr>
          <a:lstStyle/>
          <a:p>
            <a:r>
              <a:rPr lang="en-US" dirty="0">
                <a:hlinkClick r:id="rId3"/>
              </a:rPr>
              <a:t>https://</a:t>
            </a:r>
            <a:r>
              <a:rPr lang="en-US" dirty="0" smtClean="0">
                <a:hlinkClick r:id="rId3"/>
              </a:rPr>
              <a:t>www.youtube.com/watch?v=wqDqEURhpHA</a:t>
            </a:r>
            <a:r>
              <a:rPr lang="en-US" dirty="0" smtClean="0"/>
              <a:t> </a:t>
            </a:r>
            <a:endParaRPr lang="en-US" dirty="0"/>
          </a:p>
        </p:txBody>
      </p:sp>
    </p:spTree>
    <p:extLst>
      <p:ext uri="{BB962C8B-B14F-4D97-AF65-F5344CB8AC3E}">
        <p14:creationId xmlns:p14="http://schemas.microsoft.com/office/powerpoint/2010/main" val="3663023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36F1FCB-5ED0-46D5-A723-88D8965CF82C}"/>
              </a:ext>
            </a:extLst>
          </p:cNvPr>
          <p:cNvSpPr>
            <a:spLocks noGrp="1"/>
          </p:cNvSpPr>
          <p:nvPr>
            <p:ph type="ctrTitle"/>
          </p:nvPr>
        </p:nvSpPr>
        <p:spPr/>
        <p:txBody>
          <a:bodyPr/>
          <a:lstStyle/>
          <a:p>
            <a:r>
              <a:rPr lang="en-US" dirty="0"/>
              <a:t> </a:t>
            </a:r>
          </a:p>
        </p:txBody>
      </p:sp>
      <p:sp>
        <p:nvSpPr>
          <p:cNvPr id="3" name="Subtitle 2">
            <a:extLst>
              <a:ext uri="{FF2B5EF4-FFF2-40B4-BE49-F238E27FC236}">
                <a16:creationId xmlns:a16="http://schemas.microsoft.com/office/drawing/2014/main" xmlns="" id="{4CCBD8B3-429B-4258-ADD2-12866E74CAF8}"/>
              </a:ext>
            </a:extLst>
          </p:cNvPr>
          <p:cNvSpPr>
            <a:spLocks noGrp="1"/>
          </p:cNvSpPr>
          <p:nvPr>
            <p:ph type="subTitle" idx="1"/>
          </p:nvPr>
        </p:nvSpPr>
        <p:spPr/>
        <p:txBody>
          <a:bodyPr/>
          <a:lstStyle/>
          <a:p>
            <a:r>
              <a:rPr lang="en-US" dirty="0"/>
              <a:t> </a:t>
            </a:r>
          </a:p>
        </p:txBody>
      </p:sp>
      <p:pic>
        <p:nvPicPr>
          <p:cNvPr id="4" name="Picture 3">
            <a:extLst>
              <a:ext uri="{FF2B5EF4-FFF2-40B4-BE49-F238E27FC236}">
                <a16:creationId xmlns:a16="http://schemas.microsoft.com/office/drawing/2014/main" xmlns="" id="{853146B9-533B-4BB2-900A-F4C792DCACCB}"/>
              </a:ext>
            </a:extLst>
          </p:cNvPr>
          <p:cNvPicPr>
            <a:picLocks noChangeAspect="1"/>
          </p:cNvPicPr>
          <p:nvPr/>
        </p:nvPicPr>
        <p:blipFill>
          <a:blip r:embed="rId2"/>
          <a:stretch>
            <a:fillRect/>
          </a:stretch>
        </p:blipFill>
        <p:spPr>
          <a:xfrm>
            <a:off x="2163878" y="631130"/>
            <a:ext cx="4663844" cy="2670279"/>
          </a:xfrm>
          <a:prstGeom prst="rect">
            <a:avLst/>
          </a:prstGeom>
        </p:spPr>
      </p:pic>
      <p:sp>
        <p:nvSpPr>
          <p:cNvPr id="5" name="Rectangle 4">
            <a:extLst>
              <a:ext uri="{FF2B5EF4-FFF2-40B4-BE49-F238E27FC236}">
                <a16:creationId xmlns:a16="http://schemas.microsoft.com/office/drawing/2014/main" xmlns="" id="{E961BFFB-6618-4A24-A4D8-F93014EEF826}"/>
              </a:ext>
            </a:extLst>
          </p:cNvPr>
          <p:cNvSpPr/>
          <p:nvPr/>
        </p:nvSpPr>
        <p:spPr>
          <a:xfrm>
            <a:off x="838200" y="3301409"/>
            <a:ext cx="7315200" cy="1754326"/>
          </a:xfrm>
          <a:prstGeom prst="rect">
            <a:avLst/>
          </a:prstGeom>
        </p:spPr>
        <p:txBody>
          <a:bodyPr wrap="square">
            <a:spAutoFit/>
          </a:bodyPr>
          <a:lstStyle/>
          <a:p>
            <a:pPr lvl="0" algn="ctr"/>
            <a:r>
              <a:rPr lang="en-US" sz="3600" dirty="0">
                <a:solidFill>
                  <a:prstClr val="black"/>
                </a:solidFill>
                <a:latin typeface="Arial" panose="020B0604020202020204" pitchFamily="34" charset="0"/>
                <a:cs typeface="Arial" panose="020B0604020202020204" pitchFamily="34" charset="0"/>
              </a:rPr>
              <a:t>Anyone besides me every worked for someone who was an innovation……</a:t>
            </a:r>
          </a:p>
        </p:txBody>
      </p:sp>
      <p:pic>
        <p:nvPicPr>
          <p:cNvPr id="6" name="Picture 5">
            <a:extLst>
              <a:ext uri="{FF2B5EF4-FFF2-40B4-BE49-F238E27FC236}">
                <a16:creationId xmlns:a16="http://schemas.microsoft.com/office/drawing/2014/main" xmlns="" id="{6F0592F3-2CA4-4598-8EA9-EA1DBBC734E3}"/>
              </a:ext>
            </a:extLst>
          </p:cNvPr>
          <p:cNvPicPr>
            <a:picLocks noChangeAspect="1"/>
          </p:cNvPicPr>
          <p:nvPr/>
        </p:nvPicPr>
        <p:blipFill>
          <a:blip r:embed="rId3"/>
          <a:stretch>
            <a:fillRect/>
          </a:stretch>
        </p:blipFill>
        <p:spPr>
          <a:xfrm>
            <a:off x="1130509" y="4837106"/>
            <a:ext cx="6882981" cy="1603387"/>
          </a:xfrm>
          <a:prstGeom prst="rect">
            <a:avLst/>
          </a:prstGeom>
        </p:spPr>
      </p:pic>
    </p:spTree>
    <p:extLst>
      <p:ext uri="{BB962C8B-B14F-4D97-AF65-F5344CB8AC3E}">
        <p14:creationId xmlns:p14="http://schemas.microsoft.com/office/powerpoint/2010/main" val="1844871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838200"/>
            <a:ext cx="8839200" cy="1066800"/>
          </a:xfrm>
        </p:spPr>
        <p:txBody>
          <a:bodyPr>
            <a:normAutofit fontScale="90000"/>
          </a:bodyPr>
          <a:lstStyle/>
          <a:p>
            <a:r>
              <a:rPr lang="en-US" dirty="0"/>
              <a:t>30             Pieces to </a:t>
            </a:r>
            <a:br>
              <a:rPr lang="en-US" dirty="0"/>
            </a:br>
            <a:r>
              <a:rPr lang="en-US" dirty="0"/>
              <a:t>Leading Effective Change</a:t>
            </a:r>
          </a:p>
        </p:txBody>
      </p:sp>
      <p:sp>
        <p:nvSpPr>
          <p:cNvPr id="3" name="Content Placeholder 2"/>
          <p:cNvSpPr>
            <a:spLocks noGrp="1"/>
          </p:cNvSpPr>
          <p:nvPr>
            <p:ph idx="1"/>
          </p:nvPr>
        </p:nvSpPr>
        <p:spPr>
          <a:xfrm>
            <a:off x="609600" y="2286000"/>
            <a:ext cx="8001000" cy="3581400"/>
          </a:xfrm>
        </p:spPr>
        <p:txBody>
          <a:bodyPr>
            <a:normAutofit lnSpcReduction="10000"/>
          </a:bodyPr>
          <a:lstStyle/>
          <a:p>
            <a:r>
              <a:rPr lang="en-US" dirty="0">
                <a:solidFill>
                  <a:srgbClr val="669900"/>
                </a:solidFill>
              </a:rPr>
              <a:t>Understand the need for change</a:t>
            </a:r>
          </a:p>
          <a:p>
            <a:r>
              <a:rPr lang="en-US" dirty="0"/>
              <a:t>Convince your team of the need for change</a:t>
            </a:r>
          </a:p>
          <a:p>
            <a:r>
              <a:rPr lang="en-US" dirty="0">
                <a:solidFill>
                  <a:srgbClr val="669900"/>
                </a:solidFill>
              </a:rPr>
              <a:t>Communicate the need for change across the entire organization</a:t>
            </a:r>
          </a:p>
          <a:p>
            <a:r>
              <a:rPr lang="en-US" dirty="0"/>
              <a:t>Constantly communication what is happening, when and why</a:t>
            </a:r>
          </a:p>
          <a:p>
            <a:r>
              <a:rPr lang="en-US" dirty="0">
                <a:solidFill>
                  <a:srgbClr val="669900"/>
                </a:solidFill>
              </a:rPr>
              <a:t>Listen to everyone &amp; respond to feedback</a:t>
            </a:r>
          </a:p>
          <a:p>
            <a:endParaRPr lang="en-US" dirty="0"/>
          </a:p>
          <a:p>
            <a:endParaRPr lang="en-US" dirty="0"/>
          </a:p>
        </p:txBody>
      </p:sp>
      <p:pic>
        <p:nvPicPr>
          <p:cNvPr id="1026" name="Picture 2" descr="C:\Users\taylord\AppData\Local\Microsoft\Windows\Temporary Internet Files\Content.IE5\1ZLC7GF5\thumb-Key-0-8935[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838200"/>
            <a:ext cx="1143000" cy="47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6956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838200"/>
            <a:ext cx="8839200" cy="1066800"/>
          </a:xfrm>
        </p:spPr>
        <p:txBody>
          <a:bodyPr>
            <a:normAutofit fontScale="90000"/>
          </a:bodyPr>
          <a:lstStyle/>
          <a:p>
            <a:r>
              <a:rPr lang="en-US" dirty="0"/>
              <a:t>30             Pieces to </a:t>
            </a:r>
            <a:br>
              <a:rPr lang="en-US" dirty="0"/>
            </a:br>
            <a:r>
              <a:rPr lang="en-US" dirty="0"/>
              <a:t>Leading Effective Change</a:t>
            </a:r>
          </a:p>
        </p:txBody>
      </p:sp>
      <p:sp>
        <p:nvSpPr>
          <p:cNvPr id="3" name="Content Placeholder 2"/>
          <p:cNvSpPr>
            <a:spLocks noGrp="1"/>
          </p:cNvSpPr>
          <p:nvPr>
            <p:ph idx="1"/>
          </p:nvPr>
        </p:nvSpPr>
        <p:spPr>
          <a:xfrm>
            <a:off x="609600" y="2286000"/>
            <a:ext cx="8001000" cy="3581400"/>
          </a:xfrm>
        </p:spPr>
        <p:txBody>
          <a:bodyPr>
            <a:normAutofit lnSpcReduction="10000"/>
          </a:bodyPr>
          <a:lstStyle/>
          <a:p>
            <a:r>
              <a:rPr lang="en-US" dirty="0">
                <a:solidFill>
                  <a:srgbClr val="669900"/>
                </a:solidFill>
              </a:rPr>
              <a:t>Adapt your language and approach to suit your various audiences</a:t>
            </a:r>
          </a:p>
          <a:p>
            <a:r>
              <a:rPr lang="en-US" dirty="0"/>
              <a:t>Have a well thought through/thorough plan</a:t>
            </a:r>
          </a:p>
          <a:p>
            <a:r>
              <a:rPr lang="en-US" dirty="0">
                <a:solidFill>
                  <a:srgbClr val="669900"/>
                </a:solidFill>
              </a:rPr>
              <a:t>Remain visible and accessible.</a:t>
            </a:r>
          </a:p>
          <a:p>
            <a:r>
              <a:rPr lang="en-US" dirty="0"/>
              <a:t>Look at the change from all perspectives</a:t>
            </a:r>
          </a:p>
          <a:p>
            <a:r>
              <a:rPr lang="en-US" dirty="0">
                <a:solidFill>
                  <a:srgbClr val="669900"/>
                </a:solidFill>
              </a:rPr>
              <a:t>Achieve/celebrate quick wins to motivate the team.</a:t>
            </a:r>
          </a:p>
          <a:p>
            <a:endParaRPr lang="en-US" dirty="0"/>
          </a:p>
          <a:p>
            <a:endParaRPr lang="en-US" dirty="0"/>
          </a:p>
        </p:txBody>
      </p:sp>
      <p:pic>
        <p:nvPicPr>
          <p:cNvPr id="1026" name="Picture 2" descr="C:\Users\taylord\AppData\Local\Microsoft\Windows\Temporary Internet Files\Content.IE5\1ZLC7GF5\thumb-Key-0-8935[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838200"/>
            <a:ext cx="1143000" cy="47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7873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838200"/>
            <a:ext cx="8839200" cy="1066800"/>
          </a:xfrm>
        </p:spPr>
        <p:txBody>
          <a:bodyPr>
            <a:normAutofit fontScale="90000"/>
          </a:bodyPr>
          <a:lstStyle/>
          <a:p>
            <a:r>
              <a:rPr lang="en-US" dirty="0"/>
              <a:t>30             Pieces to </a:t>
            </a:r>
            <a:br>
              <a:rPr lang="en-US" dirty="0"/>
            </a:br>
            <a:r>
              <a:rPr lang="en-US" dirty="0"/>
              <a:t>Leading Effective Change</a:t>
            </a:r>
          </a:p>
        </p:txBody>
      </p:sp>
      <p:sp>
        <p:nvSpPr>
          <p:cNvPr id="3" name="Content Placeholder 2"/>
          <p:cNvSpPr>
            <a:spLocks noGrp="1"/>
          </p:cNvSpPr>
          <p:nvPr>
            <p:ph idx="1"/>
          </p:nvPr>
        </p:nvSpPr>
        <p:spPr>
          <a:xfrm>
            <a:off x="609600" y="2286000"/>
            <a:ext cx="8001000" cy="3581400"/>
          </a:xfrm>
        </p:spPr>
        <p:txBody>
          <a:bodyPr>
            <a:normAutofit lnSpcReduction="10000"/>
          </a:bodyPr>
          <a:lstStyle/>
          <a:p>
            <a:r>
              <a:rPr lang="en-US" dirty="0">
                <a:solidFill>
                  <a:srgbClr val="669900"/>
                </a:solidFill>
              </a:rPr>
              <a:t>Allow for sufficient time for info to be digested</a:t>
            </a:r>
          </a:p>
          <a:p>
            <a:r>
              <a:rPr lang="en-US" dirty="0"/>
              <a:t>Increase motivation by collecting/sharing proof of the benefits</a:t>
            </a:r>
          </a:p>
          <a:p>
            <a:r>
              <a:rPr lang="en-US" dirty="0">
                <a:solidFill>
                  <a:srgbClr val="669900"/>
                </a:solidFill>
              </a:rPr>
              <a:t>Support &amp; guide</a:t>
            </a:r>
          </a:p>
          <a:p>
            <a:r>
              <a:rPr lang="en-US" dirty="0"/>
              <a:t>Be prepared to adapt &amp; change the plan</a:t>
            </a:r>
          </a:p>
          <a:p>
            <a:r>
              <a:rPr lang="en-US" dirty="0">
                <a:solidFill>
                  <a:srgbClr val="669900"/>
                </a:solidFill>
              </a:rPr>
              <a:t>Have a clear vision</a:t>
            </a:r>
          </a:p>
          <a:p>
            <a:endParaRPr lang="en-US" dirty="0"/>
          </a:p>
          <a:p>
            <a:endParaRPr lang="en-US" dirty="0"/>
          </a:p>
          <a:p>
            <a:endParaRPr lang="en-US" dirty="0"/>
          </a:p>
        </p:txBody>
      </p:sp>
      <p:pic>
        <p:nvPicPr>
          <p:cNvPr id="1026" name="Picture 2" descr="C:\Users\taylord\AppData\Local\Microsoft\Windows\Temporary Internet Files\Content.IE5\1ZLC7GF5\thumb-Key-0-8935[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838200"/>
            <a:ext cx="1143000" cy="47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5780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691" y="685799"/>
            <a:ext cx="7608309" cy="3707585"/>
          </a:xfrm>
        </p:spPr>
        <p:txBody>
          <a:bodyPr>
            <a:normAutofit fontScale="90000"/>
          </a:bodyPr>
          <a:lstStyle/>
          <a:p>
            <a:r>
              <a:rPr lang="en-US" sz="6000" dirty="0">
                <a:solidFill>
                  <a:srgbClr val="669900"/>
                </a:solidFill>
              </a:rPr>
              <a:t>Behavioral Science Faculty </a:t>
            </a:r>
            <a:br>
              <a:rPr lang="en-US" sz="6000" dirty="0">
                <a:solidFill>
                  <a:srgbClr val="669900"/>
                </a:solidFill>
              </a:rPr>
            </a:br>
            <a:r>
              <a:rPr lang="en-US" sz="6000" dirty="0">
                <a:solidFill>
                  <a:srgbClr val="669900"/>
                </a:solidFill>
              </a:rPr>
              <a:t>as </a:t>
            </a:r>
            <a:r>
              <a:rPr lang="en-US" sz="6000" b="1" dirty="0">
                <a:solidFill>
                  <a:srgbClr val="669900"/>
                </a:solidFill>
              </a:rPr>
              <a:t>Change Leaders</a:t>
            </a:r>
            <a:r>
              <a:rPr lang="en-US" sz="6000" dirty="0">
                <a:solidFill>
                  <a:srgbClr val="669900"/>
                </a:solidFill>
              </a:rPr>
              <a:t>:  </a:t>
            </a:r>
            <a:r>
              <a:rPr lang="en-US" dirty="0"/>
              <a:t/>
            </a:r>
            <a:br>
              <a:rPr lang="en-US" dirty="0"/>
            </a:br>
            <a:r>
              <a:rPr lang="en-US" i="1" dirty="0"/>
              <a:t>Assess Skills &amp; </a:t>
            </a:r>
            <a:br>
              <a:rPr lang="en-US" i="1" dirty="0"/>
            </a:br>
            <a:r>
              <a:rPr lang="en-US" i="1" dirty="0"/>
              <a:t>Strengthen Toolkits</a:t>
            </a:r>
          </a:p>
        </p:txBody>
      </p:sp>
      <p:sp>
        <p:nvSpPr>
          <p:cNvPr id="3" name="Subtitle 2"/>
          <p:cNvSpPr>
            <a:spLocks noGrp="1"/>
          </p:cNvSpPr>
          <p:nvPr>
            <p:ph type="subTitle" idx="1"/>
          </p:nvPr>
        </p:nvSpPr>
        <p:spPr>
          <a:xfrm>
            <a:off x="1371600" y="4572000"/>
            <a:ext cx="6400800" cy="1295400"/>
          </a:xfrm>
        </p:spPr>
        <p:txBody>
          <a:bodyPr>
            <a:normAutofit fontScale="85000" lnSpcReduction="20000"/>
          </a:bodyPr>
          <a:lstStyle/>
          <a:p>
            <a:r>
              <a:rPr lang="en-US" sz="3600" i="1" dirty="0">
                <a:solidFill>
                  <a:srgbClr val="669900"/>
                </a:solidFill>
              </a:rPr>
              <a:t>Deborah Taylor, PhD</a:t>
            </a:r>
          </a:p>
          <a:p>
            <a:r>
              <a:rPr lang="en-US" dirty="0">
                <a:solidFill>
                  <a:srgbClr val="669900"/>
                </a:solidFill>
              </a:rPr>
              <a:t>Central Maine Medical Center FMR</a:t>
            </a:r>
          </a:p>
          <a:p>
            <a:r>
              <a:rPr lang="en-US" dirty="0">
                <a:solidFill>
                  <a:srgbClr val="669900"/>
                </a:solidFill>
              </a:rPr>
              <a:t>September 15, 2017</a:t>
            </a: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743200"/>
            <a:ext cx="2487827" cy="2104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descr="C:\Users\taylord\AppData\Local\Microsoft\Windows\Temporary Internet Files\Content.IE5\1ZLC7GF5\toolkit[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79534" y="2838618"/>
            <a:ext cx="2000250" cy="1913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18585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838200"/>
            <a:ext cx="8839200" cy="1066800"/>
          </a:xfrm>
        </p:spPr>
        <p:txBody>
          <a:bodyPr>
            <a:normAutofit fontScale="90000"/>
          </a:bodyPr>
          <a:lstStyle/>
          <a:p>
            <a:r>
              <a:rPr lang="en-US" dirty="0"/>
              <a:t>30             Pieces to </a:t>
            </a:r>
            <a:br>
              <a:rPr lang="en-US" dirty="0"/>
            </a:br>
            <a:r>
              <a:rPr lang="en-US" dirty="0"/>
              <a:t>Leading Effective Change</a:t>
            </a:r>
          </a:p>
        </p:txBody>
      </p:sp>
      <p:sp>
        <p:nvSpPr>
          <p:cNvPr id="3" name="Content Placeholder 2"/>
          <p:cNvSpPr>
            <a:spLocks noGrp="1"/>
          </p:cNvSpPr>
          <p:nvPr>
            <p:ph idx="1"/>
          </p:nvPr>
        </p:nvSpPr>
        <p:spPr>
          <a:xfrm>
            <a:off x="609600" y="2286000"/>
            <a:ext cx="8001000" cy="3581400"/>
          </a:xfrm>
        </p:spPr>
        <p:txBody>
          <a:bodyPr>
            <a:normAutofit fontScale="92500" lnSpcReduction="20000"/>
          </a:bodyPr>
          <a:lstStyle/>
          <a:p>
            <a:r>
              <a:rPr lang="en-US" dirty="0">
                <a:solidFill>
                  <a:srgbClr val="669900"/>
                </a:solidFill>
              </a:rPr>
              <a:t>Invest time in understanding fears and work to resolve them</a:t>
            </a:r>
          </a:p>
          <a:p>
            <a:r>
              <a:rPr lang="en-US" dirty="0"/>
              <a:t>Visibly invest your own time/effort in the change</a:t>
            </a:r>
          </a:p>
          <a:p>
            <a:r>
              <a:rPr lang="en-US" dirty="0">
                <a:solidFill>
                  <a:srgbClr val="669900"/>
                </a:solidFill>
              </a:rPr>
              <a:t>Develop a team of change agents that will help you promote change</a:t>
            </a:r>
          </a:p>
          <a:p>
            <a:r>
              <a:rPr lang="en-US" dirty="0"/>
              <a:t>Be passionate &amp; engaging</a:t>
            </a:r>
          </a:p>
          <a:p>
            <a:r>
              <a:rPr lang="en-US" dirty="0">
                <a:solidFill>
                  <a:srgbClr val="669900"/>
                </a:solidFill>
              </a:rPr>
              <a:t>Celebrate every success along the way</a:t>
            </a:r>
          </a:p>
          <a:p>
            <a:endParaRPr lang="en-US" dirty="0"/>
          </a:p>
          <a:p>
            <a:endParaRPr lang="en-US" dirty="0"/>
          </a:p>
        </p:txBody>
      </p:sp>
      <p:pic>
        <p:nvPicPr>
          <p:cNvPr id="1026" name="Picture 2" descr="C:\Users\taylord\AppData\Local\Microsoft\Windows\Temporary Internet Files\Content.IE5\1ZLC7GF5\thumb-Key-0-8935[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838200"/>
            <a:ext cx="1143000" cy="47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337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838200"/>
            <a:ext cx="8839200" cy="1066800"/>
          </a:xfrm>
        </p:spPr>
        <p:txBody>
          <a:bodyPr>
            <a:normAutofit fontScale="90000"/>
          </a:bodyPr>
          <a:lstStyle/>
          <a:p>
            <a:r>
              <a:rPr lang="en-US" dirty="0"/>
              <a:t>30             Pieces to </a:t>
            </a:r>
            <a:br>
              <a:rPr lang="en-US" dirty="0"/>
            </a:br>
            <a:r>
              <a:rPr lang="en-US" dirty="0"/>
              <a:t>Leading Effective Change</a:t>
            </a:r>
          </a:p>
        </p:txBody>
      </p:sp>
      <p:sp>
        <p:nvSpPr>
          <p:cNvPr id="3" name="Content Placeholder 2"/>
          <p:cNvSpPr>
            <a:spLocks noGrp="1"/>
          </p:cNvSpPr>
          <p:nvPr>
            <p:ph idx="1"/>
          </p:nvPr>
        </p:nvSpPr>
        <p:spPr>
          <a:xfrm>
            <a:off x="609600" y="2286000"/>
            <a:ext cx="8001000" cy="3581400"/>
          </a:xfrm>
        </p:spPr>
        <p:txBody>
          <a:bodyPr>
            <a:normAutofit lnSpcReduction="10000"/>
          </a:bodyPr>
          <a:lstStyle/>
          <a:p>
            <a:r>
              <a:rPr lang="en-US" dirty="0">
                <a:solidFill>
                  <a:srgbClr val="669900"/>
                </a:solidFill>
              </a:rPr>
              <a:t>Reflect on the process and look for areas for improvement</a:t>
            </a:r>
          </a:p>
          <a:p>
            <a:r>
              <a:rPr lang="en-US" dirty="0"/>
              <a:t>Use all possible channels of communication</a:t>
            </a:r>
          </a:p>
          <a:p>
            <a:r>
              <a:rPr lang="en-US" dirty="0">
                <a:solidFill>
                  <a:srgbClr val="669900"/>
                </a:solidFill>
              </a:rPr>
              <a:t>Pace yourself</a:t>
            </a:r>
          </a:p>
          <a:p>
            <a:r>
              <a:rPr lang="en-US" dirty="0"/>
              <a:t>Ensure communication is given by a skilled presenter…even if that is not you</a:t>
            </a:r>
          </a:p>
          <a:p>
            <a:r>
              <a:rPr lang="en-US" dirty="0">
                <a:solidFill>
                  <a:srgbClr val="669900"/>
                </a:solidFill>
              </a:rPr>
              <a:t>Ensure that your data is robust &amp; accurate</a:t>
            </a:r>
          </a:p>
          <a:p>
            <a:endParaRPr lang="en-US" dirty="0"/>
          </a:p>
          <a:p>
            <a:endParaRPr lang="en-US" dirty="0"/>
          </a:p>
          <a:p>
            <a:endParaRPr lang="en-US" dirty="0"/>
          </a:p>
        </p:txBody>
      </p:sp>
      <p:pic>
        <p:nvPicPr>
          <p:cNvPr id="1026" name="Picture 2" descr="C:\Users\taylord\AppData\Local\Microsoft\Windows\Temporary Internet Files\Content.IE5\1ZLC7GF5\thumb-Key-0-8935[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838200"/>
            <a:ext cx="1143000" cy="47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8821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838200"/>
            <a:ext cx="8839200" cy="1066800"/>
          </a:xfrm>
        </p:spPr>
        <p:txBody>
          <a:bodyPr>
            <a:normAutofit fontScale="90000"/>
          </a:bodyPr>
          <a:lstStyle/>
          <a:p>
            <a:r>
              <a:rPr lang="en-US" dirty="0"/>
              <a:t>30             Pieces to </a:t>
            </a:r>
            <a:br>
              <a:rPr lang="en-US" dirty="0"/>
            </a:br>
            <a:r>
              <a:rPr lang="en-US" dirty="0"/>
              <a:t>Leading Effective Change</a:t>
            </a:r>
          </a:p>
        </p:txBody>
      </p:sp>
      <p:sp>
        <p:nvSpPr>
          <p:cNvPr id="3" name="Content Placeholder 2"/>
          <p:cNvSpPr>
            <a:spLocks noGrp="1"/>
          </p:cNvSpPr>
          <p:nvPr>
            <p:ph idx="1"/>
          </p:nvPr>
        </p:nvSpPr>
        <p:spPr>
          <a:xfrm>
            <a:off x="609600" y="2133600"/>
            <a:ext cx="8001000" cy="3886200"/>
          </a:xfrm>
        </p:spPr>
        <p:txBody>
          <a:bodyPr>
            <a:normAutofit fontScale="92500" lnSpcReduction="20000"/>
          </a:bodyPr>
          <a:lstStyle/>
          <a:p>
            <a:r>
              <a:rPr lang="en-US" dirty="0">
                <a:solidFill>
                  <a:srgbClr val="669900"/>
                </a:solidFill>
              </a:rPr>
              <a:t>Learn the key change models that will help your team</a:t>
            </a:r>
          </a:p>
          <a:p>
            <a:r>
              <a:rPr lang="en-US" dirty="0"/>
              <a:t>Obtain regular (weekly) updates &amp; monitor the change</a:t>
            </a:r>
          </a:p>
          <a:p>
            <a:r>
              <a:rPr lang="en-US" dirty="0">
                <a:solidFill>
                  <a:srgbClr val="669900"/>
                </a:solidFill>
              </a:rPr>
              <a:t>Pilot your plan and offer risk free ways for people to try out the change</a:t>
            </a:r>
          </a:p>
          <a:p>
            <a:r>
              <a:rPr lang="en-US" dirty="0"/>
              <a:t>Never assume that those who resist are troublemakers…they likely have valid points</a:t>
            </a:r>
          </a:p>
          <a:p>
            <a:r>
              <a:rPr lang="en-US" dirty="0">
                <a:solidFill>
                  <a:srgbClr val="669900"/>
                </a:solidFill>
              </a:rPr>
              <a:t>Assess all the possible risks before beginning</a:t>
            </a:r>
          </a:p>
          <a:p>
            <a:endParaRPr lang="en-US" dirty="0"/>
          </a:p>
          <a:p>
            <a:endParaRPr lang="en-US" dirty="0"/>
          </a:p>
        </p:txBody>
      </p:sp>
      <p:pic>
        <p:nvPicPr>
          <p:cNvPr id="1026" name="Picture 2" descr="C:\Users\taylord\AppData\Local\Microsoft\Windows\Temporary Internet Files\Content.IE5\1ZLC7GF5\thumb-Key-0-8935[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838200"/>
            <a:ext cx="1143000" cy="47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301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14400"/>
            <a:ext cx="8229600" cy="1143000"/>
          </a:xfrm>
        </p:spPr>
        <p:txBody>
          <a:bodyPr>
            <a:normAutofit/>
          </a:bodyPr>
          <a:lstStyle/>
          <a:p>
            <a:r>
              <a:rPr lang="en-US" sz="5000" b="1" i="1" dirty="0">
                <a:solidFill>
                  <a:srgbClr val="669900"/>
                </a:solidFill>
              </a:rPr>
              <a:t>FOR MORE VISUAL LEARNERS</a:t>
            </a:r>
          </a:p>
        </p:txBody>
      </p:sp>
      <p:pic>
        <p:nvPicPr>
          <p:cNvPr id="819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2133600"/>
            <a:ext cx="9118600" cy="327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006865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8000" dirty="0"/>
              <a:t>The Models</a:t>
            </a:r>
          </a:p>
        </p:txBody>
      </p:sp>
      <p:sp>
        <p:nvSpPr>
          <p:cNvPr id="3" name="Subtitle 2"/>
          <p:cNvSpPr>
            <a:spLocks noGrp="1"/>
          </p:cNvSpPr>
          <p:nvPr>
            <p:ph type="subTitle" idx="1"/>
          </p:nvPr>
        </p:nvSpPr>
        <p:spPr/>
        <p:txBody>
          <a:bodyPr/>
          <a:lstStyle/>
          <a:p>
            <a:r>
              <a:rPr lang="en-US" dirty="0"/>
              <a:t> </a:t>
            </a:r>
          </a:p>
        </p:txBody>
      </p:sp>
    </p:spTree>
    <p:extLst>
      <p:ext uri="{BB962C8B-B14F-4D97-AF65-F5344CB8AC3E}">
        <p14:creationId xmlns:p14="http://schemas.microsoft.com/office/powerpoint/2010/main" val="36398712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t>
            </a:r>
          </a:p>
        </p:txBody>
      </p:sp>
      <p:sp>
        <p:nvSpPr>
          <p:cNvPr id="3" name="Content Placeholder 2"/>
          <p:cNvSpPr>
            <a:spLocks noGrp="1"/>
          </p:cNvSpPr>
          <p:nvPr>
            <p:ph idx="1"/>
          </p:nvPr>
        </p:nvSpPr>
        <p:spPr/>
        <p:txBody>
          <a:bodyPr/>
          <a:lstStyle/>
          <a:p>
            <a:pPr marL="0" indent="0">
              <a:buNone/>
            </a:pPr>
            <a:r>
              <a:rPr lang="en-US" dirty="0"/>
              <a:t> </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792" y="838200"/>
            <a:ext cx="8960556" cy="514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869253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838200"/>
            <a:ext cx="8458200" cy="1600200"/>
          </a:xfrm>
        </p:spPr>
        <p:txBody>
          <a:bodyPr>
            <a:noAutofit/>
          </a:bodyPr>
          <a:lstStyle/>
          <a:p>
            <a:r>
              <a:rPr lang="en-US" sz="5400" dirty="0">
                <a:solidFill>
                  <a:srgbClr val="669900"/>
                </a:solidFill>
              </a:rPr>
              <a:t>Kotter’s 8 Steps </a:t>
            </a:r>
            <a:br>
              <a:rPr lang="en-US" sz="5400" dirty="0">
                <a:solidFill>
                  <a:srgbClr val="669900"/>
                </a:solidFill>
              </a:rPr>
            </a:br>
            <a:r>
              <a:rPr lang="en-US" sz="5400" dirty="0">
                <a:solidFill>
                  <a:srgbClr val="669900"/>
                </a:solidFill>
              </a:rPr>
              <a:t>for Leading Change (1-4)</a:t>
            </a:r>
          </a:p>
        </p:txBody>
      </p:sp>
      <p:sp>
        <p:nvSpPr>
          <p:cNvPr id="3" name="Content Placeholder 2"/>
          <p:cNvSpPr>
            <a:spLocks noGrp="1"/>
          </p:cNvSpPr>
          <p:nvPr>
            <p:ph idx="1"/>
          </p:nvPr>
        </p:nvSpPr>
        <p:spPr>
          <a:xfrm>
            <a:off x="457200" y="2743200"/>
            <a:ext cx="8305800" cy="2667000"/>
          </a:xfrm>
        </p:spPr>
        <p:txBody>
          <a:bodyPr>
            <a:normAutofit/>
          </a:bodyPr>
          <a:lstStyle/>
          <a:p>
            <a:pPr marL="0" indent="0" fontAlgn="base">
              <a:buNone/>
            </a:pPr>
            <a:r>
              <a:rPr lang="en-US" b="1" dirty="0">
                <a:solidFill>
                  <a:srgbClr val="000000"/>
                </a:solidFill>
                <a:latin typeface="Raleway"/>
              </a:rPr>
              <a:t>1. Establishing a Sense of Urgency</a:t>
            </a:r>
          </a:p>
          <a:p>
            <a:pPr marL="0" indent="0" fontAlgn="base">
              <a:buNone/>
            </a:pPr>
            <a:r>
              <a:rPr lang="en-US" b="1" dirty="0">
                <a:solidFill>
                  <a:srgbClr val="000000"/>
                </a:solidFill>
                <a:latin typeface="Raleway"/>
              </a:rPr>
              <a:t>2. Creating the Guiding Coalition</a:t>
            </a:r>
          </a:p>
          <a:p>
            <a:pPr marL="0" indent="0" fontAlgn="base">
              <a:buNone/>
            </a:pPr>
            <a:r>
              <a:rPr lang="en-US" b="1" dirty="0">
                <a:solidFill>
                  <a:srgbClr val="000000"/>
                </a:solidFill>
                <a:latin typeface="Raleway"/>
              </a:rPr>
              <a:t>3. Developing a Change Vision</a:t>
            </a:r>
          </a:p>
          <a:p>
            <a:pPr marL="0" indent="0" fontAlgn="base">
              <a:buNone/>
            </a:pPr>
            <a:r>
              <a:rPr lang="en-US" b="1" dirty="0">
                <a:solidFill>
                  <a:srgbClr val="000000"/>
                </a:solidFill>
                <a:latin typeface="Raleway"/>
              </a:rPr>
              <a:t>4. Communicating the Vision for Buy-in</a:t>
            </a:r>
          </a:p>
        </p:txBody>
      </p:sp>
    </p:spTree>
    <p:extLst>
      <p:ext uri="{BB962C8B-B14F-4D97-AF65-F5344CB8AC3E}">
        <p14:creationId xmlns:p14="http://schemas.microsoft.com/office/powerpoint/2010/main" val="31641511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229600" cy="2286000"/>
          </a:xfrm>
        </p:spPr>
        <p:txBody>
          <a:bodyPr>
            <a:normAutofit/>
          </a:bodyPr>
          <a:lstStyle/>
          <a:p>
            <a:r>
              <a:rPr lang="en-US" sz="5400" dirty="0">
                <a:solidFill>
                  <a:srgbClr val="669900"/>
                </a:solidFill>
              </a:rPr>
              <a:t>Kotter’s 8 Steps </a:t>
            </a:r>
            <a:br>
              <a:rPr lang="en-US" sz="5400" dirty="0">
                <a:solidFill>
                  <a:srgbClr val="669900"/>
                </a:solidFill>
              </a:rPr>
            </a:br>
            <a:r>
              <a:rPr lang="en-US" sz="5400" dirty="0">
                <a:solidFill>
                  <a:srgbClr val="669900"/>
                </a:solidFill>
              </a:rPr>
              <a:t>for Leading Change (5-8)</a:t>
            </a:r>
            <a:endParaRPr lang="en-US" sz="5400" dirty="0"/>
          </a:p>
        </p:txBody>
      </p:sp>
      <p:sp>
        <p:nvSpPr>
          <p:cNvPr id="3" name="Content Placeholder 2"/>
          <p:cNvSpPr>
            <a:spLocks noGrp="1"/>
          </p:cNvSpPr>
          <p:nvPr>
            <p:ph idx="1"/>
          </p:nvPr>
        </p:nvSpPr>
        <p:spPr>
          <a:xfrm>
            <a:off x="457200" y="3048000"/>
            <a:ext cx="8305800" cy="2667000"/>
          </a:xfrm>
        </p:spPr>
        <p:txBody>
          <a:bodyPr>
            <a:normAutofit/>
          </a:bodyPr>
          <a:lstStyle/>
          <a:p>
            <a:pPr marL="0" indent="0" fontAlgn="base">
              <a:buNone/>
            </a:pPr>
            <a:r>
              <a:rPr lang="en-US" b="1" dirty="0">
                <a:solidFill>
                  <a:srgbClr val="000000"/>
                </a:solidFill>
                <a:latin typeface="Raleway"/>
              </a:rPr>
              <a:t>5. Empowering Broad-based Action</a:t>
            </a:r>
          </a:p>
          <a:p>
            <a:pPr marL="0" indent="0" fontAlgn="base">
              <a:buNone/>
            </a:pPr>
            <a:r>
              <a:rPr lang="en-US" b="1" dirty="0">
                <a:solidFill>
                  <a:srgbClr val="000000"/>
                </a:solidFill>
                <a:latin typeface="Raleway"/>
              </a:rPr>
              <a:t>6. Generating Short-term Wins</a:t>
            </a:r>
          </a:p>
          <a:p>
            <a:pPr marL="0" indent="0" fontAlgn="base">
              <a:buNone/>
            </a:pPr>
            <a:r>
              <a:rPr lang="en-US" b="1" dirty="0">
                <a:solidFill>
                  <a:srgbClr val="000000"/>
                </a:solidFill>
                <a:latin typeface="Raleway"/>
              </a:rPr>
              <a:t>7. Never Letting Up</a:t>
            </a:r>
          </a:p>
          <a:p>
            <a:pPr marL="0" indent="0" fontAlgn="base">
              <a:buNone/>
            </a:pPr>
            <a:r>
              <a:rPr lang="en-US" b="1" dirty="0">
                <a:solidFill>
                  <a:srgbClr val="000000"/>
                </a:solidFill>
                <a:latin typeface="Raleway"/>
              </a:rPr>
              <a:t>8. Incorporating Changes into the Culture</a:t>
            </a:r>
          </a:p>
        </p:txBody>
      </p:sp>
    </p:spTree>
    <p:extLst>
      <p:ext uri="{BB962C8B-B14F-4D97-AF65-F5344CB8AC3E}">
        <p14:creationId xmlns:p14="http://schemas.microsoft.com/office/powerpoint/2010/main" val="25047872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38200"/>
            <a:ext cx="7772400" cy="4952999"/>
          </a:xfrm>
        </p:spPr>
        <p:txBody>
          <a:bodyPr>
            <a:normAutofit fontScale="90000"/>
          </a:bodyPr>
          <a:lstStyle/>
          <a:p>
            <a:r>
              <a:rPr lang="en-US" dirty="0"/>
              <a:t/>
            </a:r>
            <a:br>
              <a:rPr lang="en-US" dirty="0"/>
            </a:br>
            <a:r>
              <a:rPr lang="en-US" sz="6700" dirty="0">
                <a:solidFill>
                  <a:srgbClr val="669900"/>
                </a:solidFill>
              </a:rPr>
              <a:t>10 Guiding Principles </a:t>
            </a:r>
            <a:br>
              <a:rPr lang="en-US" sz="6700" dirty="0">
                <a:solidFill>
                  <a:srgbClr val="669900"/>
                </a:solidFill>
              </a:rPr>
            </a:br>
            <a:r>
              <a:rPr lang="en-US" sz="6700" dirty="0">
                <a:solidFill>
                  <a:srgbClr val="669900"/>
                </a:solidFill>
              </a:rPr>
              <a:t>for </a:t>
            </a:r>
            <a:br>
              <a:rPr lang="en-US" sz="6700" dirty="0">
                <a:solidFill>
                  <a:srgbClr val="669900"/>
                </a:solidFill>
              </a:rPr>
            </a:br>
            <a:r>
              <a:rPr lang="en-US" sz="6700" dirty="0">
                <a:solidFill>
                  <a:srgbClr val="669900"/>
                </a:solidFill>
              </a:rPr>
              <a:t>Leading Change Management</a:t>
            </a:r>
            <a:br>
              <a:rPr lang="en-US" sz="6700" dirty="0">
                <a:solidFill>
                  <a:srgbClr val="669900"/>
                </a:solidFill>
              </a:rPr>
            </a:br>
            <a:endParaRPr lang="en-US" sz="6700" dirty="0">
              <a:solidFill>
                <a:srgbClr val="669900"/>
              </a:solidFill>
            </a:endParaRPr>
          </a:p>
        </p:txBody>
      </p:sp>
      <p:sp>
        <p:nvSpPr>
          <p:cNvPr id="4" name="Subtitle 3"/>
          <p:cNvSpPr>
            <a:spLocks noGrp="1"/>
          </p:cNvSpPr>
          <p:nvPr>
            <p:ph type="subTitle" idx="1"/>
          </p:nvPr>
        </p:nvSpPr>
        <p:spPr/>
        <p:txBody>
          <a:bodyPr/>
          <a:lstStyle/>
          <a:p>
            <a:r>
              <a:rPr lang="en-US" dirty="0"/>
              <a:t> </a:t>
            </a:r>
          </a:p>
        </p:txBody>
      </p:sp>
    </p:spTree>
    <p:extLst>
      <p:ext uri="{BB962C8B-B14F-4D97-AF65-F5344CB8AC3E}">
        <p14:creationId xmlns:p14="http://schemas.microsoft.com/office/powerpoint/2010/main" val="18551966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295400"/>
          </a:xfrm>
        </p:spPr>
        <p:txBody>
          <a:bodyPr>
            <a:normAutofit fontScale="90000"/>
          </a:bodyPr>
          <a:lstStyle/>
          <a:p>
            <a:r>
              <a:rPr lang="en-US" dirty="0"/>
              <a:t/>
            </a:r>
            <a:br>
              <a:rPr lang="en-US" dirty="0"/>
            </a:br>
            <a:r>
              <a:rPr lang="en-US" dirty="0">
                <a:solidFill>
                  <a:srgbClr val="669900"/>
                </a:solidFill>
              </a:rPr>
              <a:t>10 Guiding Principles for </a:t>
            </a:r>
            <a:br>
              <a:rPr lang="en-US" dirty="0">
                <a:solidFill>
                  <a:srgbClr val="669900"/>
                </a:solidFill>
              </a:rPr>
            </a:br>
            <a:r>
              <a:rPr lang="en-US" dirty="0">
                <a:solidFill>
                  <a:srgbClr val="669900"/>
                </a:solidFill>
              </a:rPr>
              <a:t>Leading Change Management</a:t>
            </a:r>
            <a:br>
              <a:rPr lang="en-US" dirty="0">
                <a:solidFill>
                  <a:srgbClr val="669900"/>
                </a:solidFill>
              </a:rPr>
            </a:br>
            <a:endParaRPr lang="en-US" dirty="0">
              <a:solidFill>
                <a:srgbClr val="669900"/>
              </a:solidFill>
            </a:endParaRPr>
          </a:p>
        </p:txBody>
      </p:sp>
      <p:sp>
        <p:nvSpPr>
          <p:cNvPr id="3" name="Content Placeholder 2"/>
          <p:cNvSpPr>
            <a:spLocks noGrp="1"/>
          </p:cNvSpPr>
          <p:nvPr>
            <p:ph idx="1"/>
          </p:nvPr>
        </p:nvSpPr>
        <p:spPr>
          <a:xfrm>
            <a:off x="1371600" y="2590800"/>
            <a:ext cx="6400800" cy="3124200"/>
          </a:xfrm>
        </p:spPr>
        <p:txBody>
          <a:bodyPr>
            <a:noAutofit/>
          </a:bodyPr>
          <a:lstStyle/>
          <a:p>
            <a:pPr algn="ctr"/>
            <a:r>
              <a:rPr lang="en-US" sz="4000" i="1" dirty="0"/>
              <a:t>Lead with the </a:t>
            </a:r>
            <a:r>
              <a:rPr lang="en-US" sz="5400" i="1" dirty="0">
                <a:solidFill>
                  <a:srgbClr val="FF0000"/>
                </a:solidFill>
              </a:rPr>
              <a:t>culture. </a:t>
            </a:r>
          </a:p>
        </p:txBody>
      </p:sp>
    </p:spTree>
    <p:extLst>
      <p:ext uri="{BB962C8B-B14F-4D97-AF65-F5344CB8AC3E}">
        <p14:creationId xmlns:p14="http://schemas.microsoft.com/office/powerpoint/2010/main" val="1192337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75503" y="914400"/>
            <a:ext cx="7772400" cy="1066800"/>
          </a:xfrm>
        </p:spPr>
        <p:txBody>
          <a:bodyPr/>
          <a:lstStyle/>
          <a:p>
            <a:r>
              <a:rPr lang="en-US" dirty="0"/>
              <a:t>  </a:t>
            </a:r>
          </a:p>
        </p:txBody>
      </p:sp>
      <p:sp>
        <p:nvSpPr>
          <p:cNvPr id="3" name="Subtitle 2"/>
          <p:cNvSpPr>
            <a:spLocks noGrp="1"/>
          </p:cNvSpPr>
          <p:nvPr>
            <p:ph type="subTitle" idx="1"/>
          </p:nvPr>
        </p:nvSpPr>
        <p:spPr>
          <a:xfrm>
            <a:off x="685800" y="2438400"/>
            <a:ext cx="7467600" cy="3124200"/>
          </a:xfrm>
        </p:spPr>
        <p:txBody>
          <a:bodyPr/>
          <a:lstStyle/>
          <a:p>
            <a:r>
              <a:rPr lang="en-US" dirty="0"/>
              <a:t>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838200"/>
            <a:ext cx="7162800" cy="5377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279060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685800"/>
          </a:xfrm>
        </p:spPr>
        <p:txBody>
          <a:bodyPr>
            <a:normAutofit fontScale="90000"/>
          </a:bodyPr>
          <a:lstStyle/>
          <a:p>
            <a:r>
              <a:rPr lang="en-US" dirty="0"/>
              <a:t>4 Primary Organizational Cultures</a:t>
            </a:r>
          </a:p>
        </p:txBody>
      </p:sp>
      <p:sp>
        <p:nvSpPr>
          <p:cNvPr id="3" name="Content Placeholder 2"/>
          <p:cNvSpPr>
            <a:spLocks noGrp="1"/>
          </p:cNvSpPr>
          <p:nvPr>
            <p:ph idx="1"/>
          </p:nvPr>
        </p:nvSpPr>
        <p:spPr>
          <a:xfrm>
            <a:off x="533400" y="1524000"/>
            <a:ext cx="8153400" cy="4139684"/>
          </a:xfrm>
        </p:spPr>
        <p:txBody>
          <a:bodyPr>
            <a:normAutofit fontScale="85000" lnSpcReduction="20000"/>
          </a:bodyPr>
          <a:lstStyle/>
          <a:p>
            <a:pPr fontAlgn="base"/>
            <a:r>
              <a:rPr lang="en-US" sz="4200" b="1" dirty="0">
                <a:solidFill>
                  <a:srgbClr val="669900"/>
                </a:solidFill>
              </a:rPr>
              <a:t>#1 CLAN CULTURE</a:t>
            </a:r>
          </a:p>
          <a:p>
            <a:pPr lvl="1" fontAlgn="base"/>
            <a:r>
              <a:rPr lang="en-US" dirty="0"/>
              <a:t>Friendly environment</a:t>
            </a:r>
          </a:p>
          <a:p>
            <a:pPr lvl="1" fontAlgn="base"/>
            <a:r>
              <a:rPr lang="en-US" dirty="0"/>
              <a:t>People have a lot in common - similar to a large family</a:t>
            </a:r>
          </a:p>
          <a:p>
            <a:pPr lvl="1" fontAlgn="base"/>
            <a:r>
              <a:rPr lang="en-US" dirty="0"/>
              <a:t>Leaders are seen as mentors (parent figures)</a:t>
            </a:r>
          </a:p>
          <a:p>
            <a:pPr lvl="1" fontAlgn="base"/>
            <a:r>
              <a:rPr lang="en-US" dirty="0"/>
              <a:t>Held together by loyalty and tradition</a:t>
            </a:r>
          </a:p>
          <a:p>
            <a:pPr lvl="1" fontAlgn="base"/>
            <a:r>
              <a:rPr lang="en-US" dirty="0"/>
              <a:t>Great involvement</a:t>
            </a:r>
          </a:p>
          <a:p>
            <a:pPr lvl="1" fontAlgn="base"/>
            <a:r>
              <a:rPr lang="en-US" dirty="0"/>
              <a:t>Emphasizes long-term human resource development</a:t>
            </a:r>
          </a:p>
          <a:p>
            <a:pPr lvl="1" fontAlgn="base"/>
            <a:r>
              <a:rPr lang="en-US" dirty="0"/>
              <a:t>Success is defined by addressing the needs of the customers and caring for the members</a:t>
            </a:r>
          </a:p>
          <a:p>
            <a:pPr lvl="1" fontAlgn="base"/>
            <a:r>
              <a:rPr lang="en-US" dirty="0"/>
              <a:t>The organization promotes teamwork, participation, and consensus</a:t>
            </a:r>
          </a:p>
        </p:txBody>
      </p:sp>
      <p:sp>
        <p:nvSpPr>
          <p:cNvPr id="4" name="TextBox 3"/>
          <p:cNvSpPr txBox="1"/>
          <p:nvPr/>
        </p:nvSpPr>
        <p:spPr>
          <a:xfrm>
            <a:off x="1447800" y="5791200"/>
            <a:ext cx="5756319" cy="369332"/>
          </a:xfrm>
          <a:prstGeom prst="rect">
            <a:avLst/>
          </a:prstGeom>
          <a:noFill/>
        </p:spPr>
        <p:txBody>
          <a:bodyPr wrap="none" rtlCol="0">
            <a:spAutoFit/>
          </a:bodyPr>
          <a:lstStyle/>
          <a:p>
            <a:r>
              <a:rPr lang="en-US" dirty="0"/>
              <a:t>Per the Organizational Culture Assessment Inventory - OCAI</a:t>
            </a:r>
          </a:p>
        </p:txBody>
      </p:sp>
    </p:spTree>
    <p:extLst>
      <p:ext uri="{BB962C8B-B14F-4D97-AF65-F5344CB8AC3E}">
        <p14:creationId xmlns:p14="http://schemas.microsoft.com/office/powerpoint/2010/main" val="31395674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685800"/>
          </a:xfrm>
        </p:spPr>
        <p:txBody>
          <a:bodyPr>
            <a:normAutofit fontScale="90000"/>
          </a:bodyPr>
          <a:lstStyle/>
          <a:p>
            <a:r>
              <a:rPr lang="en-US" dirty="0"/>
              <a:t>4 Primary Organizational Cultures</a:t>
            </a:r>
          </a:p>
        </p:txBody>
      </p:sp>
      <p:sp>
        <p:nvSpPr>
          <p:cNvPr id="3" name="Content Placeholder 2"/>
          <p:cNvSpPr>
            <a:spLocks noGrp="1"/>
          </p:cNvSpPr>
          <p:nvPr>
            <p:ph idx="1"/>
          </p:nvPr>
        </p:nvSpPr>
        <p:spPr>
          <a:xfrm>
            <a:off x="533400" y="1524000"/>
            <a:ext cx="8153400" cy="4139684"/>
          </a:xfrm>
        </p:spPr>
        <p:txBody>
          <a:bodyPr>
            <a:normAutofit fontScale="55000" lnSpcReduction="20000"/>
          </a:bodyPr>
          <a:lstStyle/>
          <a:p>
            <a:pPr fontAlgn="base"/>
            <a:r>
              <a:rPr lang="en-US" sz="5800" b="1" dirty="0">
                <a:solidFill>
                  <a:srgbClr val="669900"/>
                </a:solidFill>
              </a:rPr>
              <a:t>#2 ADHOCRACY CULTURE</a:t>
            </a:r>
          </a:p>
          <a:p>
            <a:pPr fontAlgn="base"/>
            <a:r>
              <a:rPr lang="en-US" sz="4400" dirty="0"/>
              <a:t>Dynamic and creative working environment</a:t>
            </a:r>
          </a:p>
          <a:p>
            <a:pPr fontAlgn="base"/>
            <a:r>
              <a:rPr lang="en-US" sz="4400" dirty="0"/>
              <a:t>Employees take risks. </a:t>
            </a:r>
          </a:p>
          <a:p>
            <a:pPr fontAlgn="base"/>
            <a:r>
              <a:rPr lang="en-US" sz="4400" dirty="0"/>
              <a:t>Leaders are seen as innovators and risk takers. </a:t>
            </a:r>
          </a:p>
          <a:p>
            <a:pPr fontAlgn="base"/>
            <a:r>
              <a:rPr lang="en-US" sz="4400" dirty="0"/>
              <a:t>Experiments and innovation are the glue within the organization. </a:t>
            </a:r>
          </a:p>
          <a:p>
            <a:pPr fontAlgn="base"/>
            <a:r>
              <a:rPr lang="en-US" sz="4400" dirty="0"/>
              <a:t>Prominence is emphasized. </a:t>
            </a:r>
          </a:p>
          <a:p>
            <a:pPr fontAlgn="base"/>
            <a:r>
              <a:rPr lang="en-US" sz="4400" dirty="0"/>
              <a:t>The long-term goal is to grow and create new resources. </a:t>
            </a:r>
          </a:p>
          <a:p>
            <a:pPr fontAlgn="base"/>
            <a:r>
              <a:rPr lang="en-US" sz="4400" dirty="0"/>
              <a:t>The availability of new ideas, projects, outcomes is seen as success. </a:t>
            </a:r>
          </a:p>
          <a:p>
            <a:pPr fontAlgn="base"/>
            <a:r>
              <a:rPr lang="en-US" sz="4400" dirty="0"/>
              <a:t>The organization promotes individual initiative and freedom.</a:t>
            </a:r>
          </a:p>
        </p:txBody>
      </p:sp>
      <p:sp>
        <p:nvSpPr>
          <p:cNvPr id="4" name="TextBox 3"/>
          <p:cNvSpPr txBox="1"/>
          <p:nvPr/>
        </p:nvSpPr>
        <p:spPr>
          <a:xfrm>
            <a:off x="1447800" y="5791200"/>
            <a:ext cx="5756319" cy="369332"/>
          </a:xfrm>
          <a:prstGeom prst="rect">
            <a:avLst/>
          </a:prstGeom>
          <a:noFill/>
        </p:spPr>
        <p:txBody>
          <a:bodyPr wrap="none" rtlCol="0">
            <a:spAutoFit/>
          </a:bodyPr>
          <a:lstStyle/>
          <a:p>
            <a:r>
              <a:rPr lang="en-US" dirty="0"/>
              <a:t>Per the Organizational Culture Assessment Inventory - OCAI</a:t>
            </a:r>
          </a:p>
        </p:txBody>
      </p:sp>
    </p:spTree>
    <p:extLst>
      <p:ext uri="{BB962C8B-B14F-4D97-AF65-F5344CB8AC3E}">
        <p14:creationId xmlns:p14="http://schemas.microsoft.com/office/powerpoint/2010/main" val="28257152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685800"/>
          </a:xfrm>
        </p:spPr>
        <p:txBody>
          <a:bodyPr>
            <a:normAutofit fontScale="90000"/>
          </a:bodyPr>
          <a:lstStyle/>
          <a:p>
            <a:r>
              <a:rPr lang="en-US" dirty="0"/>
              <a:t>4 Primary Organizational Cultures</a:t>
            </a:r>
          </a:p>
        </p:txBody>
      </p:sp>
      <p:sp>
        <p:nvSpPr>
          <p:cNvPr id="3" name="Content Placeholder 2"/>
          <p:cNvSpPr>
            <a:spLocks noGrp="1"/>
          </p:cNvSpPr>
          <p:nvPr>
            <p:ph idx="1"/>
          </p:nvPr>
        </p:nvSpPr>
        <p:spPr>
          <a:xfrm>
            <a:off x="304800" y="1371600"/>
            <a:ext cx="8534400" cy="4419600"/>
          </a:xfrm>
        </p:spPr>
        <p:txBody>
          <a:bodyPr>
            <a:noAutofit/>
          </a:bodyPr>
          <a:lstStyle/>
          <a:p>
            <a:pPr fontAlgn="base"/>
            <a:r>
              <a:rPr lang="en-US" b="1" dirty="0">
                <a:solidFill>
                  <a:srgbClr val="669900"/>
                </a:solidFill>
              </a:rPr>
              <a:t>#3 MARKET CULTURE</a:t>
            </a:r>
          </a:p>
          <a:p>
            <a:pPr fontAlgn="base"/>
            <a:r>
              <a:rPr lang="en-US" sz="2600" dirty="0"/>
              <a:t>Emphasizes finishing work and getting things done. </a:t>
            </a:r>
          </a:p>
          <a:p>
            <a:pPr fontAlgn="base"/>
            <a:r>
              <a:rPr lang="en-US" sz="2600" dirty="0"/>
              <a:t>People are competitive and focused on goals. </a:t>
            </a:r>
          </a:p>
          <a:p>
            <a:pPr fontAlgn="base"/>
            <a:r>
              <a:rPr lang="en-US" sz="2600" dirty="0"/>
              <a:t>Leaders are hard drivers, producers, and rivals at the same time. They are tough and have high expectations. </a:t>
            </a:r>
          </a:p>
          <a:p>
            <a:pPr fontAlgn="base"/>
            <a:r>
              <a:rPr lang="en-US" sz="2600" dirty="0"/>
              <a:t>The emphasis on winning keeps the organization together. </a:t>
            </a:r>
          </a:p>
          <a:p>
            <a:pPr fontAlgn="base"/>
            <a:r>
              <a:rPr lang="en-US" sz="2600" dirty="0"/>
              <a:t>Reputation and success are the most important. </a:t>
            </a:r>
          </a:p>
          <a:p>
            <a:pPr fontAlgn="base"/>
            <a:r>
              <a:rPr lang="en-US" sz="2600" dirty="0"/>
              <a:t>Long-term focus is on reaching goals and being the best.</a:t>
            </a:r>
          </a:p>
          <a:p>
            <a:pPr fontAlgn="base"/>
            <a:r>
              <a:rPr lang="en-US" sz="2600" dirty="0"/>
              <a:t>The organizational style is based on competition.</a:t>
            </a:r>
          </a:p>
        </p:txBody>
      </p:sp>
      <p:sp>
        <p:nvSpPr>
          <p:cNvPr id="4" name="TextBox 3"/>
          <p:cNvSpPr txBox="1"/>
          <p:nvPr/>
        </p:nvSpPr>
        <p:spPr>
          <a:xfrm>
            <a:off x="1447800" y="5791200"/>
            <a:ext cx="5756319" cy="369332"/>
          </a:xfrm>
          <a:prstGeom prst="rect">
            <a:avLst/>
          </a:prstGeom>
          <a:noFill/>
        </p:spPr>
        <p:txBody>
          <a:bodyPr wrap="none" rtlCol="0">
            <a:spAutoFit/>
          </a:bodyPr>
          <a:lstStyle/>
          <a:p>
            <a:r>
              <a:rPr lang="en-US" dirty="0"/>
              <a:t>Per the Organizational Culture Assessment Inventory - OCAI</a:t>
            </a:r>
          </a:p>
        </p:txBody>
      </p:sp>
    </p:spTree>
    <p:extLst>
      <p:ext uri="{BB962C8B-B14F-4D97-AF65-F5344CB8AC3E}">
        <p14:creationId xmlns:p14="http://schemas.microsoft.com/office/powerpoint/2010/main" val="32133855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685800"/>
          </a:xfrm>
        </p:spPr>
        <p:txBody>
          <a:bodyPr>
            <a:normAutofit fontScale="90000"/>
          </a:bodyPr>
          <a:lstStyle/>
          <a:p>
            <a:r>
              <a:rPr lang="en-US" dirty="0"/>
              <a:t>4 Primary Organizational Cultures</a:t>
            </a:r>
          </a:p>
        </p:txBody>
      </p:sp>
      <p:sp>
        <p:nvSpPr>
          <p:cNvPr id="3" name="Content Placeholder 2"/>
          <p:cNvSpPr>
            <a:spLocks noGrp="1"/>
          </p:cNvSpPr>
          <p:nvPr>
            <p:ph idx="1"/>
          </p:nvPr>
        </p:nvSpPr>
        <p:spPr>
          <a:xfrm>
            <a:off x="533400" y="1524000"/>
            <a:ext cx="8153400" cy="4139684"/>
          </a:xfrm>
        </p:spPr>
        <p:txBody>
          <a:bodyPr>
            <a:normAutofit fontScale="55000" lnSpcReduction="20000"/>
          </a:bodyPr>
          <a:lstStyle/>
          <a:p>
            <a:pPr fontAlgn="base"/>
            <a:r>
              <a:rPr lang="en-US" sz="5800" b="1" dirty="0">
                <a:solidFill>
                  <a:srgbClr val="669900"/>
                </a:solidFill>
              </a:rPr>
              <a:t>#4 HIERARCHY CULTURE</a:t>
            </a:r>
          </a:p>
          <a:p>
            <a:pPr fontAlgn="base"/>
            <a:r>
              <a:rPr lang="en-US" sz="4000" dirty="0"/>
              <a:t>Formalized and structured work environment. </a:t>
            </a:r>
          </a:p>
          <a:p>
            <a:pPr fontAlgn="base"/>
            <a:r>
              <a:rPr lang="en-US" sz="4000" dirty="0"/>
              <a:t>Procedures decide what people do. </a:t>
            </a:r>
          </a:p>
          <a:p>
            <a:pPr fontAlgn="base"/>
            <a:r>
              <a:rPr lang="en-US" sz="4000" dirty="0"/>
              <a:t>Leaders are proud of their efficiency-based coordination and organization. </a:t>
            </a:r>
          </a:p>
          <a:p>
            <a:pPr fontAlgn="base"/>
            <a:r>
              <a:rPr lang="en-US" sz="4000" dirty="0"/>
              <a:t>Keeping the organization functioning smoothly is most crucial. </a:t>
            </a:r>
          </a:p>
          <a:p>
            <a:pPr fontAlgn="base"/>
            <a:r>
              <a:rPr lang="en-US" sz="4000" dirty="0"/>
              <a:t>Formal rules and policy keep the organization together. </a:t>
            </a:r>
          </a:p>
          <a:p>
            <a:pPr fontAlgn="base"/>
            <a:r>
              <a:rPr lang="en-US" sz="4000" dirty="0"/>
              <a:t>The long-term goals are stability and results, paired with efficient and smooth execution of tasks. </a:t>
            </a:r>
          </a:p>
          <a:p>
            <a:pPr fontAlgn="base"/>
            <a:r>
              <a:rPr lang="en-US" sz="4000" dirty="0"/>
              <a:t>Trustful delivery, smooth planning, and low costs define success. </a:t>
            </a:r>
          </a:p>
          <a:p>
            <a:pPr fontAlgn="base"/>
            <a:r>
              <a:rPr lang="en-US" sz="4000" dirty="0"/>
              <a:t>The personnel management has to guarantee work and predictability.</a:t>
            </a:r>
          </a:p>
        </p:txBody>
      </p:sp>
      <p:sp>
        <p:nvSpPr>
          <p:cNvPr id="4" name="TextBox 3"/>
          <p:cNvSpPr txBox="1"/>
          <p:nvPr/>
        </p:nvSpPr>
        <p:spPr>
          <a:xfrm>
            <a:off x="1447800" y="5791200"/>
            <a:ext cx="5756319" cy="369332"/>
          </a:xfrm>
          <a:prstGeom prst="rect">
            <a:avLst/>
          </a:prstGeom>
          <a:noFill/>
        </p:spPr>
        <p:txBody>
          <a:bodyPr wrap="none" rtlCol="0">
            <a:spAutoFit/>
          </a:bodyPr>
          <a:lstStyle/>
          <a:p>
            <a:r>
              <a:rPr lang="en-US" dirty="0"/>
              <a:t>Per the Organizational Culture Assessment Inventory - OCAI</a:t>
            </a:r>
          </a:p>
        </p:txBody>
      </p:sp>
    </p:spTree>
    <p:extLst>
      <p:ext uri="{BB962C8B-B14F-4D97-AF65-F5344CB8AC3E}">
        <p14:creationId xmlns:p14="http://schemas.microsoft.com/office/powerpoint/2010/main" val="1147571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685800"/>
          </a:xfrm>
        </p:spPr>
        <p:txBody>
          <a:bodyPr>
            <a:noAutofit/>
          </a:bodyPr>
          <a:lstStyle/>
          <a:p>
            <a:r>
              <a:rPr lang="en-US" sz="5400" b="1" i="1" dirty="0">
                <a:solidFill>
                  <a:srgbClr val="669900"/>
                </a:solidFill>
              </a:rPr>
              <a:t>REFLECTIVE QUESTIONS</a:t>
            </a:r>
          </a:p>
        </p:txBody>
      </p:sp>
      <p:sp>
        <p:nvSpPr>
          <p:cNvPr id="4" name="Content Placeholder 3"/>
          <p:cNvSpPr>
            <a:spLocks noGrp="1"/>
          </p:cNvSpPr>
          <p:nvPr>
            <p:ph idx="1"/>
          </p:nvPr>
        </p:nvSpPr>
        <p:spPr>
          <a:xfrm>
            <a:off x="609600" y="1981200"/>
            <a:ext cx="7848600" cy="3810000"/>
          </a:xfrm>
        </p:spPr>
        <p:txBody>
          <a:bodyPr>
            <a:normAutofit/>
          </a:bodyPr>
          <a:lstStyle/>
          <a:p>
            <a:r>
              <a:rPr lang="en-US" dirty="0"/>
              <a:t>How would you describe your culture?</a:t>
            </a:r>
          </a:p>
          <a:p>
            <a:r>
              <a:rPr lang="en-US" dirty="0"/>
              <a:t>Which aspects of your culture support change and resilience and which do not?</a:t>
            </a:r>
          </a:p>
          <a:p>
            <a:r>
              <a:rPr lang="en-US" dirty="0"/>
              <a:t>How can you support aspects and replace detrimental aspects with new beliefs, behaviors and assumptions?</a:t>
            </a:r>
          </a:p>
          <a:p>
            <a:endParaRPr lang="en-US" dirty="0"/>
          </a:p>
          <a:p>
            <a:endParaRPr lang="en-US" dirty="0"/>
          </a:p>
        </p:txBody>
      </p:sp>
    </p:spTree>
    <p:extLst>
      <p:ext uri="{BB962C8B-B14F-4D97-AF65-F5344CB8AC3E}">
        <p14:creationId xmlns:p14="http://schemas.microsoft.com/office/powerpoint/2010/main" val="33829034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0"/>
            <a:ext cx="8763000" cy="685800"/>
          </a:xfrm>
        </p:spPr>
        <p:txBody>
          <a:bodyPr>
            <a:noAutofit/>
          </a:bodyPr>
          <a:lstStyle/>
          <a:p>
            <a:r>
              <a:rPr lang="en-US" sz="5000" b="1" i="1" dirty="0">
                <a:solidFill>
                  <a:srgbClr val="669900"/>
                </a:solidFill>
              </a:rPr>
              <a:t>MORE REFLECTIVE QUESTIONS</a:t>
            </a:r>
          </a:p>
        </p:txBody>
      </p:sp>
      <p:sp>
        <p:nvSpPr>
          <p:cNvPr id="3" name="Content Placeholder 2"/>
          <p:cNvSpPr>
            <a:spLocks noGrp="1"/>
          </p:cNvSpPr>
          <p:nvPr>
            <p:ph idx="1"/>
          </p:nvPr>
        </p:nvSpPr>
        <p:spPr>
          <a:xfrm>
            <a:off x="457200" y="1676400"/>
            <a:ext cx="8229600" cy="4419600"/>
          </a:xfrm>
        </p:spPr>
        <p:txBody>
          <a:bodyPr>
            <a:normAutofit lnSpcReduction="10000"/>
          </a:bodyPr>
          <a:lstStyle/>
          <a:p>
            <a:r>
              <a:rPr lang="en-US" sz="3400" dirty="0"/>
              <a:t>When there is a gap between culture and the objectives of change, culture ALWAYS wins.  Has this happened to you?</a:t>
            </a:r>
          </a:p>
          <a:p>
            <a:r>
              <a:rPr lang="en-US" sz="3400" dirty="0"/>
              <a:t>How do or could you contribute or influence your work culture? </a:t>
            </a:r>
            <a:br>
              <a:rPr lang="en-US" sz="3400" dirty="0"/>
            </a:br>
            <a:r>
              <a:rPr lang="en-US" dirty="0"/>
              <a:t/>
            </a:r>
            <a:br>
              <a:rPr lang="en-US" dirty="0"/>
            </a:br>
            <a:r>
              <a:rPr lang="en-US" sz="2600" i="1" dirty="0"/>
              <a:t>(Culture  = behaviors (observable) and beliefs/ assumptions (hidden) – AKA the way we do things around here: a shared viewpoint developed over time)</a:t>
            </a:r>
          </a:p>
          <a:p>
            <a:endParaRPr lang="en-US" dirty="0"/>
          </a:p>
        </p:txBody>
      </p:sp>
    </p:spTree>
    <p:extLst>
      <p:ext uri="{BB962C8B-B14F-4D97-AF65-F5344CB8AC3E}">
        <p14:creationId xmlns:p14="http://schemas.microsoft.com/office/powerpoint/2010/main" val="3293309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295400"/>
          </a:xfrm>
        </p:spPr>
        <p:txBody>
          <a:bodyPr>
            <a:normAutofit/>
          </a:bodyPr>
          <a:lstStyle/>
          <a:p>
            <a:r>
              <a:rPr lang="en-US" sz="6000" dirty="0">
                <a:solidFill>
                  <a:srgbClr val="669900"/>
                </a:solidFill>
              </a:rPr>
              <a:t>For Your Consideration</a:t>
            </a:r>
          </a:p>
        </p:txBody>
      </p:sp>
      <p:sp>
        <p:nvSpPr>
          <p:cNvPr id="3" name="Content Placeholder 2"/>
          <p:cNvSpPr>
            <a:spLocks noGrp="1"/>
          </p:cNvSpPr>
          <p:nvPr>
            <p:ph idx="1"/>
          </p:nvPr>
        </p:nvSpPr>
        <p:spPr>
          <a:xfrm>
            <a:off x="457200" y="1905000"/>
            <a:ext cx="8229600" cy="4038600"/>
          </a:xfrm>
        </p:spPr>
        <p:txBody>
          <a:bodyPr>
            <a:normAutofit/>
          </a:bodyPr>
          <a:lstStyle/>
          <a:p>
            <a:r>
              <a:rPr lang="en-US" dirty="0"/>
              <a:t>Do your residents, faculty and staff understand how change works?  Is there anything you could offer to demystify the process?</a:t>
            </a:r>
          </a:p>
          <a:p>
            <a:r>
              <a:rPr lang="en-US" dirty="0"/>
              <a:t>Do you have a change planning process that you use in your residency or </a:t>
            </a:r>
            <a:r>
              <a:rPr lang="en-US" dirty="0" err="1"/>
              <a:t>dept</a:t>
            </a:r>
            <a:r>
              <a:rPr lang="en-US" dirty="0"/>
              <a:t> – is it transparent?</a:t>
            </a:r>
          </a:p>
          <a:p>
            <a:endParaRPr lang="en-US" dirty="0"/>
          </a:p>
        </p:txBody>
      </p:sp>
    </p:spTree>
    <p:extLst>
      <p:ext uri="{BB962C8B-B14F-4D97-AF65-F5344CB8AC3E}">
        <p14:creationId xmlns:p14="http://schemas.microsoft.com/office/powerpoint/2010/main" val="4106823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295400"/>
          </a:xfrm>
        </p:spPr>
        <p:txBody>
          <a:bodyPr>
            <a:normAutofit fontScale="90000"/>
          </a:bodyPr>
          <a:lstStyle/>
          <a:p>
            <a:r>
              <a:rPr lang="en-US" dirty="0"/>
              <a:t/>
            </a:r>
            <a:br>
              <a:rPr lang="en-US" dirty="0"/>
            </a:br>
            <a:r>
              <a:rPr lang="en-US" dirty="0">
                <a:solidFill>
                  <a:srgbClr val="669900"/>
                </a:solidFill>
              </a:rPr>
              <a:t>10 Guiding Principles for </a:t>
            </a:r>
            <a:br>
              <a:rPr lang="en-US" dirty="0">
                <a:solidFill>
                  <a:srgbClr val="669900"/>
                </a:solidFill>
              </a:rPr>
            </a:br>
            <a:r>
              <a:rPr lang="en-US" dirty="0">
                <a:solidFill>
                  <a:srgbClr val="669900"/>
                </a:solidFill>
              </a:rPr>
              <a:t>Leading Change Management</a:t>
            </a:r>
            <a:br>
              <a:rPr lang="en-US" dirty="0">
                <a:solidFill>
                  <a:srgbClr val="669900"/>
                </a:solidFill>
              </a:rPr>
            </a:br>
            <a:endParaRPr lang="en-US" dirty="0">
              <a:solidFill>
                <a:srgbClr val="669900"/>
              </a:solidFill>
            </a:endParaRPr>
          </a:p>
        </p:txBody>
      </p:sp>
      <p:sp>
        <p:nvSpPr>
          <p:cNvPr id="3" name="Content Placeholder 2"/>
          <p:cNvSpPr>
            <a:spLocks noGrp="1"/>
          </p:cNvSpPr>
          <p:nvPr>
            <p:ph idx="1"/>
          </p:nvPr>
        </p:nvSpPr>
        <p:spPr>
          <a:xfrm>
            <a:off x="1371600" y="2590800"/>
            <a:ext cx="6400800" cy="3124200"/>
          </a:xfrm>
        </p:spPr>
        <p:txBody>
          <a:bodyPr>
            <a:noAutofit/>
          </a:bodyPr>
          <a:lstStyle/>
          <a:p>
            <a:pPr algn="ctr"/>
            <a:r>
              <a:rPr lang="en-US" sz="4000" i="1" dirty="0">
                <a:solidFill>
                  <a:schemeClr val="bg1">
                    <a:lumMod val="65000"/>
                  </a:schemeClr>
                </a:solidFill>
              </a:rPr>
              <a:t>Lead with the culture. </a:t>
            </a:r>
          </a:p>
          <a:p>
            <a:pPr algn="ctr"/>
            <a:r>
              <a:rPr lang="en-US" sz="4000" i="1" dirty="0"/>
              <a:t>Start at the top. </a:t>
            </a:r>
          </a:p>
          <a:p>
            <a:pPr algn="ctr"/>
            <a:r>
              <a:rPr lang="en-US" sz="4000" i="1" dirty="0"/>
              <a:t>Involve every layer.  </a:t>
            </a:r>
            <a:endParaRPr lang="en-US" sz="4000" dirty="0"/>
          </a:p>
        </p:txBody>
      </p:sp>
    </p:spTree>
    <p:extLst>
      <p:ext uri="{BB962C8B-B14F-4D97-AF65-F5344CB8AC3E}">
        <p14:creationId xmlns:p14="http://schemas.microsoft.com/office/powerpoint/2010/main" val="3105368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295400"/>
          </a:xfrm>
        </p:spPr>
        <p:txBody>
          <a:bodyPr>
            <a:normAutofit fontScale="90000"/>
          </a:bodyPr>
          <a:lstStyle/>
          <a:p>
            <a:r>
              <a:rPr lang="en-US" dirty="0"/>
              <a:t/>
            </a:r>
            <a:br>
              <a:rPr lang="en-US" dirty="0"/>
            </a:br>
            <a:r>
              <a:rPr lang="en-US" dirty="0">
                <a:solidFill>
                  <a:srgbClr val="669900"/>
                </a:solidFill>
              </a:rPr>
              <a:t>10 Guiding Principles for </a:t>
            </a:r>
            <a:br>
              <a:rPr lang="en-US" dirty="0">
                <a:solidFill>
                  <a:srgbClr val="669900"/>
                </a:solidFill>
              </a:rPr>
            </a:br>
            <a:r>
              <a:rPr lang="en-US" dirty="0">
                <a:solidFill>
                  <a:srgbClr val="669900"/>
                </a:solidFill>
              </a:rPr>
              <a:t>Leading Change Management</a:t>
            </a:r>
            <a:br>
              <a:rPr lang="en-US" dirty="0">
                <a:solidFill>
                  <a:srgbClr val="669900"/>
                </a:solidFill>
              </a:rPr>
            </a:br>
            <a:endParaRPr lang="en-US" dirty="0">
              <a:solidFill>
                <a:srgbClr val="669900"/>
              </a:solidFill>
            </a:endParaRPr>
          </a:p>
        </p:txBody>
      </p:sp>
      <p:sp>
        <p:nvSpPr>
          <p:cNvPr id="3" name="Content Placeholder 2"/>
          <p:cNvSpPr>
            <a:spLocks noGrp="1"/>
          </p:cNvSpPr>
          <p:nvPr>
            <p:ph idx="1"/>
          </p:nvPr>
        </p:nvSpPr>
        <p:spPr>
          <a:xfrm>
            <a:off x="685800" y="2438400"/>
            <a:ext cx="7620000" cy="3429000"/>
          </a:xfrm>
        </p:spPr>
        <p:txBody>
          <a:bodyPr>
            <a:noAutofit/>
          </a:bodyPr>
          <a:lstStyle/>
          <a:p>
            <a:pPr algn="ctr"/>
            <a:r>
              <a:rPr lang="en-US" sz="4000" i="1" dirty="0"/>
              <a:t>Make the rational &amp; emotional case together. </a:t>
            </a:r>
          </a:p>
          <a:p>
            <a:pPr algn="ctr"/>
            <a:r>
              <a:rPr lang="en-US" sz="4000" i="1" dirty="0"/>
              <a:t>Act your way into new thinking. </a:t>
            </a:r>
          </a:p>
          <a:p>
            <a:pPr algn="ctr"/>
            <a:r>
              <a:rPr lang="en-US" sz="4000" i="1" dirty="0"/>
              <a:t>Engage, engage, engage. </a:t>
            </a:r>
            <a:endParaRPr lang="en-US" sz="4000" dirty="0"/>
          </a:p>
        </p:txBody>
      </p:sp>
    </p:spTree>
    <p:extLst>
      <p:ext uri="{BB962C8B-B14F-4D97-AF65-F5344CB8AC3E}">
        <p14:creationId xmlns:p14="http://schemas.microsoft.com/office/powerpoint/2010/main" val="19116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295400"/>
          </a:xfrm>
        </p:spPr>
        <p:txBody>
          <a:bodyPr>
            <a:normAutofit fontScale="90000"/>
          </a:bodyPr>
          <a:lstStyle/>
          <a:p>
            <a:r>
              <a:rPr lang="en-US" dirty="0"/>
              <a:t/>
            </a:r>
            <a:br>
              <a:rPr lang="en-US" dirty="0"/>
            </a:br>
            <a:r>
              <a:rPr lang="en-US" dirty="0">
                <a:solidFill>
                  <a:srgbClr val="669900"/>
                </a:solidFill>
              </a:rPr>
              <a:t>10 Guiding Principles for </a:t>
            </a:r>
            <a:br>
              <a:rPr lang="en-US" dirty="0">
                <a:solidFill>
                  <a:srgbClr val="669900"/>
                </a:solidFill>
              </a:rPr>
            </a:br>
            <a:r>
              <a:rPr lang="en-US" dirty="0">
                <a:solidFill>
                  <a:srgbClr val="669900"/>
                </a:solidFill>
              </a:rPr>
              <a:t>Leading Change Management</a:t>
            </a:r>
            <a:br>
              <a:rPr lang="en-US" dirty="0">
                <a:solidFill>
                  <a:srgbClr val="669900"/>
                </a:solidFill>
              </a:rPr>
            </a:br>
            <a:endParaRPr lang="en-US" dirty="0">
              <a:solidFill>
                <a:srgbClr val="669900"/>
              </a:solidFill>
            </a:endParaRPr>
          </a:p>
        </p:txBody>
      </p:sp>
      <p:sp>
        <p:nvSpPr>
          <p:cNvPr id="3" name="Content Placeholder 2"/>
          <p:cNvSpPr>
            <a:spLocks noGrp="1"/>
          </p:cNvSpPr>
          <p:nvPr>
            <p:ph idx="1"/>
          </p:nvPr>
        </p:nvSpPr>
        <p:spPr>
          <a:xfrm>
            <a:off x="1143000" y="2590800"/>
            <a:ext cx="6858000" cy="3048000"/>
          </a:xfrm>
        </p:spPr>
        <p:txBody>
          <a:bodyPr>
            <a:noAutofit/>
          </a:bodyPr>
          <a:lstStyle/>
          <a:p>
            <a:pPr algn="ctr"/>
            <a:r>
              <a:rPr lang="en-US" sz="4000" i="1" dirty="0"/>
              <a:t>Lead outside the lines. </a:t>
            </a:r>
          </a:p>
          <a:p>
            <a:pPr algn="ctr"/>
            <a:r>
              <a:rPr lang="en-US" sz="4000" i="1" dirty="0"/>
              <a:t>Leverage formal solutions. </a:t>
            </a:r>
          </a:p>
          <a:p>
            <a:pPr algn="ctr"/>
            <a:r>
              <a:rPr lang="en-US" sz="4000" i="1" dirty="0"/>
              <a:t>Leverage informal solutions. </a:t>
            </a:r>
            <a:endParaRPr lang="en-US" sz="4000" dirty="0"/>
          </a:p>
          <a:p>
            <a:pPr algn="ctr"/>
            <a:r>
              <a:rPr lang="en-US" sz="4000" i="1" dirty="0"/>
              <a:t>Assess and adapt.*</a:t>
            </a:r>
            <a:endParaRPr lang="en-US" sz="4000" dirty="0"/>
          </a:p>
        </p:txBody>
      </p:sp>
    </p:spTree>
    <p:extLst>
      <p:ext uri="{BB962C8B-B14F-4D97-AF65-F5344CB8AC3E}">
        <p14:creationId xmlns:p14="http://schemas.microsoft.com/office/powerpoint/2010/main" val="182654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54D1F89-DB93-4A2C-A2F6-68FFCEF0245C}"/>
              </a:ext>
            </a:extLst>
          </p:cNvPr>
          <p:cNvSpPr>
            <a:spLocks noGrp="1"/>
          </p:cNvSpPr>
          <p:nvPr>
            <p:ph type="ctrTitle"/>
          </p:nvPr>
        </p:nvSpPr>
        <p:spPr>
          <a:xfrm>
            <a:off x="685800" y="914400"/>
            <a:ext cx="7772400" cy="1470025"/>
          </a:xfrm>
        </p:spPr>
        <p:txBody>
          <a:bodyPr>
            <a:normAutofit/>
          </a:bodyPr>
          <a:lstStyle/>
          <a:p>
            <a:r>
              <a:rPr lang="en-US" sz="2000" dirty="0">
                <a:hlinkClick r:id="rId3"/>
              </a:rPr>
              <a:t>https://</a:t>
            </a:r>
            <a:r>
              <a:rPr lang="en-US" sz="2000" dirty="0" smtClean="0">
                <a:hlinkClick r:id="rId3"/>
              </a:rPr>
              <a:t>www.youtube.com/watch?v=uqW2zkcuzzA</a:t>
            </a:r>
            <a:r>
              <a:rPr lang="en-US" sz="2000" dirty="0" smtClean="0"/>
              <a:t> </a:t>
            </a:r>
            <a:endParaRPr lang="en-US" sz="2000" dirty="0"/>
          </a:p>
        </p:txBody>
      </p:sp>
      <p:sp>
        <p:nvSpPr>
          <p:cNvPr id="3" name="Subtitle 2">
            <a:extLst>
              <a:ext uri="{FF2B5EF4-FFF2-40B4-BE49-F238E27FC236}">
                <a16:creationId xmlns:a16="http://schemas.microsoft.com/office/drawing/2014/main" xmlns="" id="{8B7883A4-F9BB-49BE-8871-8633581E0DA7}"/>
              </a:ext>
            </a:extLst>
          </p:cNvPr>
          <p:cNvSpPr>
            <a:spLocks noGrp="1"/>
          </p:cNvSpPr>
          <p:nvPr>
            <p:ph type="subTitle" idx="1"/>
          </p:nvPr>
        </p:nvSpPr>
        <p:spPr>
          <a:xfrm>
            <a:off x="1371600" y="2514600"/>
            <a:ext cx="6400800" cy="3124200"/>
          </a:xfrm>
        </p:spPr>
        <p:txBody>
          <a:bodyPr/>
          <a:lstStyle/>
          <a:p>
            <a:r>
              <a:rPr lang="en-US" dirty="0" smtClean="0"/>
              <a:t> </a:t>
            </a:r>
            <a:endParaRPr lang="en-US" dirty="0"/>
          </a:p>
        </p:txBody>
      </p:sp>
    </p:spTree>
    <p:extLst>
      <p:ext uri="{BB962C8B-B14F-4D97-AF65-F5344CB8AC3E}">
        <p14:creationId xmlns:p14="http://schemas.microsoft.com/office/powerpoint/2010/main" val="3846103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8E3B903-889B-48D7-A454-3205D68C0F0F}"/>
              </a:ext>
            </a:extLst>
          </p:cNvPr>
          <p:cNvSpPr>
            <a:spLocks noGrp="1"/>
          </p:cNvSpPr>
          <p:nvPr>
            <p:ph type="ctrTitle"/>
          </p:nvPr>
        </p:nvSpPr>
        <p:spPr/>
        <p:txBody>
          <a:bodyPr/>
          <a:lstStyle/>
          <a:p>
            <a:r>
              <a:rPr lang="en-US" dirty="0"/>
              <a:t> </a:t>
            </a:r>
          </a:p>
        </p:txBody>
      </p:sp>
      <p:sp>
        <p:nvSpPr>
          <p:cNvPr id="3" name="Subtitle 2">
            <a:extLst>
              <a:ext uri="{FF2B5EF4-FFF2-40B4-BE49-F238E27FC236}">
                <a16:creationId xmlns:a16="http://schemas.microsoft.com/office/drawing/2014/main" xmlns="" id="{57E75FDB-BB5B-47D4-9EFB-7E11C0FCEA72}"/>
              </a:ext>
            </a:extLst>
          </p:cNvPr>
          <p:cNvSpPr>
            <a:spLocks noGrp="1"/>
          </p:cNvSpPr>
          <p:nvPr>
            <p:ph type="subTitle" idx="1"/>
          </p:nvPr>
        </p:nvSpPr>
        <p:spPr/>
        <p:txBody>
          <a:bodyPr/>
          <a:lstStyle/>
          <a:p>
            <a:r>
              <a:rPr lang="en-US" dirty="0"/>
              <a:t> </a:t>
            </a:r>
          </a:p>
        </p:txBody>
      </p:sp>
      <p:sp>
        <p:nvSpPr>
          <p:cNvPr id="5" name="Rectangle 4"/>
          <p:cNvSpPr/>
          <p:nvPr/>
        </p:nvSpPr>
        <p:spPr>
          <a:xfrm>
            <a:off x="1905000" y="1828800"/>
            <a:ext cx="5105400" cy="369332"/>
          </a:xfrm>
          <a:prstGeom prst="rect">
            <a:avLst/>
          </a:prstGeom>
        </p:spPr>
        <p:txBody>
          <a:bodyPr wrap="square">
            <a:spAutoFit/>
          </a:bodyPr>
          <a:lstStyle/>
          <a:p>
            <a:r>
              <a:rPr lang="en-US" dirty="0">
                <a:hlinkClick r:id="rId3"/>
              </a:rPr>
              <a:t>https://</a:t>
            </a:r>
            <a:r>
              <a:rPr lang="en-US" dirty="0" smtClean="0">
                <a:hlinkClick r:id="rId3"/>
              </a:rPr>
              <a:t>www.youtube.com/watch?v=CS5ANkbdO_o</a:t>
            </a:r>
            <a:r>
              <a:rPr lang="en-US" dirty="0" smtClean="0"/>
              <a:t> </a:t>
            </a:r>
            <a:endParaRPr lang="en-US" dirty="0"/>
          </a:p>
        </p:txBody>
      </p:sp>
    </p:spTree>
    <p:extLst>
      <p:ext uri="{BB962C8B-B14F-4D97-AF65-F5344CB8AC3E}">
        <p14:creationId xmlns:p14="http://schemas.microsoft.com/office/powerpoint/2010/main" val="417146619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t>
            </a:r>
          </a:p>
        </p:txBody>
      </p:sp>
      <p:sp>
        <p:nvSpPr>
          <p:cNvPr id="3" name="Content Placeholder 2"/>
          <p:cNvSpPr>
            <a:spLocks noGrp="1"/>
          </p:cNvSpPr>
          <p:nvPr>
            <p:ph idx="1"/>
          </p:nvPr>
        </p:nvSpPr>
        <p:spPr/>
        <p:txBody>
          <a:bodyPr/>
          <a:lstStyle/>
          <a:p>
            <a:pPr marL="0" indent="0">
              <a:buNone/>
            </a:pPr>
            <a:r>
              <a:rPr lang="en-US" dirty="0"/>
              <a:t>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9500" y="838200"/>
            <a:ext cx="6985000" cy="4933580"/>
          </a:xfrm>
          <a:prstGeom prst="rect">
            <a:avLst/>
          </a:prstGeom>
        </p:spPr>
      </p:pic>
    </p:spTree>
    <p:extLst>
      <p:ext uri="{BB962C8B-B14F-4D97-AF65-F5344CB8AC3E}">
        <p14:creationId xmlns:p14="http://schemas.microsoft.com/office/powerpoint/2010/main" val="99811481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990600"/>
            <a:ext cx="8305800" cy="4953000"/>
          </a:xfrm>
        </p:spPr>
        <p:txBody>
          <a:bodyPr>
            <a:noAutofit/>
          </a:bodyPr>
          <a:lstStyle/>
          <a:p>
            <a:r>
              <a:rPr lang="en-US" sz="6000" dirty="0">
                <a:solidFill>
                  <a:srgbClr val="669900"/>
                </a:solidFill>
              </a:rPr>
              <a:t>What is a </a:t>
            </a:r>
            <a:br>
              <a:rPr lang="en-US" sz="6000" dirty="0">
                <a:solidFill>
                  <a:srgbClr val="669900"/>
                </a:solidFill>
              </a:rPr>
            </a:br>
            <a:r>
              <a:rPr lang="en-US" sz="6000" b="1" dirty="0">
                <a:solidFill>
                  <a:srgbClr val="669900"/>
                </a:solidFill>
              </a:rPr>
              <a:t>key characteristic </a:t>
            </a:r>
            <a:r>
              <a:rPr lang="en-US" sz="6000" dirty="0">
                <a:solidFill>
                  <a:srgbClr val="669900"/>
                </a:solidFill>
              </a:rPr>
              <a:t/>
            </a:r>
            <a:br>
              <a:rPr lang="en-US" sz="6000" dirty="0">
                <a:solidFill>
                  <a:srgbClr val="669900"/>
                </a:solidFill>
              </a:rPr>
            </a:br>
            <a:r>
              <a:rPr lang="en-US" sz="6000" dirty="0">
                <a:solidFill>
                  <a:srgbClr val="669900"/>
                </a:solidFill>
              </a:rPr>
              <a:t>to </a:t>
            </a:r>
            <a:r>
              <a:rPr lang="en-US" sz="6000" b="1" i="1" dirty="0">
                <a:solidFill>
                  <a:srgbClr val="669900"/>
                </a:solidFill>
              </a:rPr>
              <a:t>thriving</a:t>
            </a:r>
            <a:r>
              <a:rPr lang="en-US" sz="6000" dirty="0">
                <a:solidFill>
                  <a:srgbClr val="669900"/>
                </a:solidFill>
              </a:rPr>
              <a:t> in </a:t>
            </a:r>
            <a:br>
              <a:rPr lang="en-US" sz="6000" dirty="0">
                <a:solidFill>
                  <a:srgbClr val="669900"/>
                </a:solidFill>
              </a:rPr>
            </a:br>
            <a:r>
              <a:rPr lang="en-US" sz="6000" b="1" dirty="0">
                <a:solidFill>
                  <a:srgbClr val="669900"/>
                </a:solidFill>
              </a:rPr>
              <a:t>high change environments?</a:t>
            </a:r>
          </a:p>
        </p:txBody>
      </p:sp>
      <p:sp>
        <p:nvSpPr>
          <p:cNvPr id="3" name="Subtitle 2"/>
          <p:cNvSpPr>
            <a:spLocks noGrp="1"/>
          </p:cNvSpPr>
          <p:nvPr>
            <p:ph type="subTitle" idx="1"/>
          </p:nvPr>
        </p:nvSpPr>
        <p:spPr/>
        <p:txBody>
          <a:bodyPr/>
          <a:lstStyle/>
          <a:p>
            <a:r>
              <a:rPr lang="en-US" dirty="0"/>
              <a:t> </a:t>
            </a:r>
          </a:p>
        </p:txBody>
      </p:sp>
    </p:spTree>
    <p:extLst>
      <p:ext uri="{BB962C8B-B14F-4D97-AF65-F5344CB8AC3E}">
        <p14:creationId xmlns:p14="http://schemas.microsoft.com/office/powerpoint/2010/main" val="381327745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t>
            </a:r>
          </a:p>
        </p:txBody>
      </p:sp>
      <p:sp>
        <p:nvSpPr>
          <p:cNvPr id="3" name="Content Placeholder 2"/>
          <p:cNvSpPr>
            <a:spLocks noGrp="1"/>
          </p:cNvSpPr>
          <p:nvPr>
            <p:ph idx="1"/>
          </p:nvPr>
        </p:nvSpPr>
        <p:spPr/>
        <p:txBody>
          <a:bodyPr/>
          <a:lstStyle/>
          <a:p>
            <a:pPr marL="0" indent="0">
              <a:buNone/>
            </a:pPr>
            <a:r>
              <a:rPr lang="en-US" dirty="0"/>
              <a:t>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9500" y="838200"/>
            <a:ext cx="6985000" cy="4933580"/>
          </a:xfrm>
          <a:prstGeom prst="rect">
            <a:avLst/>
          </a:prstGeom>
        </p:spPr>
      </p:pic>
      <p:sp>
        <p:nvSpPr>
          <p:cNvPr id="6" name="Rectangle 5"/>
          <p:cNvSpPr/>
          <p:nvPr/>
        </p:nvSpPr>
        <p:spPr>
          <a:xfrm rot="20007302">
            <a:off x="1132497" y="2546016"/>
            <a:ext cx="7021925" cy="1446550"/>
          </a:xfrm>
          <a:prstGeom prst="rect">
            <a:avLst/>
          </a:prstGeom>
        </p:spPr>
        <p:txBody>
          <a:bodyPr wrap="square">
            <a:spAutoFit/>
          </a:bodyPr>
          <a:lstStyle/>
          <a:p>
            <a:r>
              <a:rPr lang="en-US" sz="8800" b="1" dirty="0">
                <a:solidFill>
                  <a:srgbClr val="FF0000"/>
                </a:solidFill>
                <a:latin typeface="Aharoni" panose="02010803020104030203" pitchFamily="2" charset="-79"/>
                <a:cs typeface="Aharoni" panose="02010803020104030203" pitchFamily="2" charset="-79"/>
              </a:rPr>
              <a:t>RESILIENCE</a:t>
            </a:r>
          </a:p>
        </p:txBody>
      </p:sp>
    </p:spTree>
    <p:extLst>
      <p:ext uri="{BB962C8B-B14F-4D97-AF65-F5344CB8AC3E}">
        <p14:creationId xmlns:p14="http://schemas.microsoft.com/office/powerpoint/2010/main" val="1470596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838200"/>
            <a:ext cx="8229600" cy="685800"/>
          </a:xfrm>
        </p:spPr>
        <p:txBody>
          <a:bodyPr>
            <a:noAutofit/>
          </a:bodyPr>
          <a:lstStyle/>
          <a:p>
            <a:r>
              <a:rPr lang="en-US" sz="5400" b="1" i="1" dirty="0">
                <a:solidFill>
                  <a:srgbClr val="669900"/>
                </a:solidFill>
              </a:rPr>
              <a:t>RESILIENCE</a:t>
            </a:r>
          </a:p>
        </p:txBody>
      </p:sp>
      <p:sp>
        <p:nvSpPr>
          <p:cNvPr id="3" name="Content Placeholder 2"/>
          <p:cNvSpPr>
            <a:spLocks noGrp="1"/>
          </p:cNvSpPr>
          <p:nvPr>
            <p:ph idx="1"/>
          </p:nvPr>
        </p:nvSpPr>
        <p:spPr>
          <a:xfrm>
            <a:off x="609600" y="1828800"/>
            <a:ext cx="8077200" cy="3459163"/>
          </a:xfrm>
        </p:spPr>
        <p:txBody>
          <a:bodyPr>
            <a:normAutofit lnSpcReduction="10000"/>
          </a:bodyPr>
          <a:lstStyle/>
          <a:p>
            <a:pPr marL="0" indent="0">
              <a:buNone/>
            </a:pPr>
            <a:r>
              <a:rPr lang="en-US" dirty="0"/>
              <a:t>-   The ability to absorb high levels of change  </a:t>
            </a:r>
            <a:br>
              <a:rPr lang="en-US" dirty="0"/>
            </a:br>
            <a:r>
              <a:rPr lang="en-US" dirty="0"/>
              <a:t>    without displaying dysfunctional behavior.</a:t>
            </a:r>
          </a:p>
          <a:p>
            <a:pPr>
              <a:buFontTx/>
              <a:buChar char="-"/>
            </a:pPr>
            <a:r>
              <a:rPr lang="en-US" dirty="0"/>
              <a:t>The ability to bounce back, and in fact bounce forward with speed, grace and determination.</a:t>
            </a:r>
          </a:p>
          <a:p>
            <a:pPr>
              <a:buFontTx/>
              <a:buChar char="-"/>
            </a:pPr>
            <a:r>
              <a:rPr lang="en-US" dirty="0"/>
              <a:t>To change before the case for change becomes desperately obvious</a:t>
            </a:r>
          </a:p>
        </p:txBody>
      </p:sp>
    </p:spTree>
    <p:extLst>
      <p:ext uri="{BB962C8B-B14F-4D97-AF65-F5344CB8AC3E}">
        <p14:creationId xmlns:p14="http://schemas.microsoft.com/office/powerpoint/2010/main" val="3932643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219200"/>
          </a:xfrm>
        </p:spPr>
        <p:txBody>
          <a:bodyPr>
            <a:noAutofit/>
          </a:bodyPr>
          <a:lstStyle/>
          <a:p>
            <a:r>
              <a:rPr lang="en-US" sz="4000" b="1" i="1" dirty="0">
                <a:solidFill>
                  <a:srgbClr val="669900"/>
                </a:solidFill>
              </a:rPr>
              <a:t>ATTRIBUTES OF </a:t>
            </a:r>
            <a:r>
              <a:rPr lang="en-US" sz="5400" b="1" i="1" dirty="0">
                <a:solidFill>
                  <a:srgbClr val="669900"/>
                </a:solidFill>
              </a:rPr>
              <a:t/>
            </a:r>
            <a:br>
              <a:rPr lang="en-US" sz="5400" b="1" i="1" dirty="0">
                <a:solidFill>
                  <a:srgbClr val="669900"/>
                </a:solidFill>
              </a:rPr>
            </a:br>
            <a:r>
              <a:rPr lang="en-US" sz="5400" b="1" i="1" dirty="0">
                <a:solidFill>
                  <a:srgbClr val="669900"/>
                </a:solidFill>
              </a:rPr>
              <a:t>A RESILIENT ORGANIZATION</a:t>
            </a:r>
          </a:p>
        </p:txBody>
      </p:sp>
      <p:sp>
        <p:nvSpPr>
          <p:cNvPr id="3" name="Content Placeholder 2"/>
          <p:cNvSpPr>
            <a:spLocks noGrp="1"/>
          </p:cNvSpPr>
          <p:nvPr>
            <p:ph idx="1"/>
          </p:nvPr>
        </p:nvSpPr>
        <p:spPr>
          <a:xfrm>
            <a:off x="533400" y="2286000"/>
            <a:ext cx="8153400" cy="3657600"/>
          </a:xfrm>
        </p:spPr>
        <p:txBody>
          <a:bodyPr>
            <a:normAutofit/>
          </a:bodyPr>
          <a:lstStyle/>
          <a:p>
            <a:pPr marL="514350" indent="-514350">
              <a:buAutoNum type="arabicPeriod"/>
            </a:pPr>
            <a:r>
              <a:rPr lang="en-US" dirty="0"/>
              <a:t>Views change as an ongoing process</a:t>
            </a:r>
          </a:p>
          <a:p>
            <a:pPr marL="514350" indent="-514350">
              <a:buAutoNum type="arabicPeriod"/>
            </a:pPr>
            <a:r>
              <a:rPr lang="en-US" dirty="0"/>
              <a:t>Tolerates ambiguity.</a:t>
            </a:r>
          </a:p>
          <a:p>
            <a:pPr marL="514350" indent="-514350">
              <a:buAutoNum type="arabicPeriod"/>
            </a:pPr>
            <a:r>
              <a:rPr lang="en-US" dirty="0"/>
              <a:t>Encourages productive resistance.</a:t>
            </a:r>
          </a:p>
          <a:p>
            <a:pPr marL="514350" indent="-514350">
              <a:buAutoNum type="arabicPeriod"/>
            </a:pPr>
            <a:r>
              <a:rPr lang="en-US" dirty="0"/>
              <a:t>Practice ‘Sober Selling”</a:t>
            </a:r>
          </a:p>
          <a:p>
            <a:pPr marL="514350" indent="-514350">
              <a:buAutoNum type="arabicPeriod"/>
            </a:pPr>
            <a:r>
              <a:rPr lang="en-US" dirty="0"/>
              <a:t>Manages its change capacity.</a:t>
            </a:r>
          </a:p>
          <a:p>
            <a:pPr marL="514350" indent="-514350">
              <a:buAutoNum type="arabicPeriod"/>
            </a:pPr>
            <a:r>
              <a:rPr lang="en-US" dirty="0"/>
              <a:t>Makes resilience a priority.</a:t>
            </a:r>
          </a:p>
          <a:p>
            <a:pPr marL="514350" indent="-514350">
              <a:buAutoNum type="arabicPeriod"/>
            </a:pPr>
            <a:endParaRPr lang="en-US" dirty="0"/>
          </a:p>
          <a:p>
            <a:pPr marL="514350" indent="-514350">
              <a:buAutoNum type="arabicPeriod"/>
            </a:pPr>
            <a:endParaRPr lang="en-US" dirty="0"/>
          </a:p>
        </p:txBody>
      </p:sp>
    </p:spTree>
    <p:extLst>
      <p:ext uri="{BB962C8B-B14F-4D97-AF65-F5344CB8AC3E}">
        <p14:creationId xmlns:p14="http://schemas.microsoft.com/office/powerpoint/2010/main" val="25423391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685800"/>
          </a:xfrm>
        </p:spPr>
        <p:txBody>
          <a:bodyPr>
            <a:noAutofit/>
          </a:bodyPr>
          <a:lstStyle/>
          <a:p>
            <a:r>
              <a:rPr lang="en-US" sz="5400" b="1" i="1" dirty="0">
                <a:solidFill>
                  <a:srgbClr val="669900"/>
                </a:solidFill>
              </a:rPr>
              <a:t>LEADING FOR RESILIENCY</a:t>
            </a:r>
          </a:p>
        </p:txBody>
      </p:sp>
      <p:sp>
        <p:nvSpPr>
          <p:cNvPr id="3" name="Content Placeholder 2"/>
          <p:cNvSpPr>
            <a:spLocks noGrp="1"/>
          </p:cNvSpPr>
          <p:nvPr>
            <p:ph idx="1"/>
          </p:nvPr>
        </p:nvSpPr>
        <p:spPr>
          <a:xfrm>
            <a:off x="1066800" y="1752600"/>
            <a:ext cx="7010400" cy="4114800"/>
          </a:xfrm>
        </p:spPr>
        <p:txBody>
          <a:bodyPr>
            <a:normAutofit/>
          </a:bodyPr>
          <a:lstStyle/>
          <a:p>
            <a:r>
              <a:rPr lang="en-US" dirty="0"/>
              <a:t>Increase your own resilience.</a:t>
            </a:r>
          </a:p>
          <a:p>
            <a:r>
              <a:rPr lang="en-US" dirty="0"/>
              <a:t>Work on your own EQ</a:t>
            </a:r>
          </a:p>
          <a:p>
            <a:r>
              <a:rPr lang="en-US" dirty="0"/>
              <a:t>Shift from reactive (change victim) to proactive (change leader) stance</a:t>
            </a:r>
          </a:p>
          <a:p>
            <a:r>
              <a:rPr lang="en-US" dirty="0"/>
              <a:t>Cultivate organizational resiliency as a strategic priority in your residency or department</a:t>
            </a:r>
          </a:p>
          <a:p>
            <a:endParaRPr lang="en-US" dirty="0"/>
          </a:p>
        </p:txBody>
      </p:sp>
    </p:spTree>
    <p:extLst>
      <p:ext uri="{BB962C8B-B14F-4D97-AF65-F5344CB8AC3E}">
        <p14:creationId xmlns:p14="http://schemas.microsoft.com/office/powerpoint/2010/main" val="14210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33D4597-5824-4599-A89C-69C071D51BEC}"/>
              </a:ext>
            </a:extLst>
          </p:cNvPr>
          <p:cNvSpPr>
            <a:spLocks noGrp="1"/>
          </p:cNvSpPr>
          <p:nvPr>
            <p:ph type="ctrTitle"/>
          </p:nvPr>
        </p:nvSpPr>
        <p:spPr>
          <a:xfrm>
            <a:off x="685800" y="914400"/>
            <a:ext cx="7772400" cy="1470025"/>
          </a:xfrm>
        </p:spPr>
        <p:txBody>
          <a:bodyPr/>
          <a:lstStyle/>
          <a:p>
            <a:r>
              <a:rPr lang="en-US" dirty="0"/>
              <a:t> </a:t>
            </a:r>
          </a:p>
        </p:txBody>
      </p:sp>
      <p:sp>
        <p:nvSpPr>
          <p:cNvPr id="3" name="Subtitle 2">
            <a:extLst>
              <a:ext uri="{FF2B5EF4-FFF2-40B4-BE49-F238E27FC236}">
                <a16:creationId xmlns:a16="http://schemas.microsoft.com/office/drawing/2014/main" xmlns="" id="{401CBF3A-5D49-4A71-B7AB-E484C678660D}"/>
              </a:ext>
            </a:extLst>
          </p:cNvPr>
          <p:cNvSpPr>
            <a:spLocks noGrp="1"/>
          </p:cNvSpPr>
          <p:nvPr>
            <p:ph type="subTitle" idx="1"/>
          </p:nvPr>
        </p:nvSpPr>
        <p:spPr>
          <a:xfrm>
            <a:off x="1371600" y="1371600"/>
            <a:ext cx="6400800" cy="2895600"/>
          </a:xfrm>
        </p:spPr>
        <p:txBody>
          <a:bodyPr>
            <a:normAutofit/>
          </a:bodyPr>
          <a:lstStyle/>
          <a:p>
            <a:r>
              <a:rPr lang="en-US" sz="2000" dirty="0">
                <a:hlinkClick r:id="rId3"/>
              </a:rPr>
              <a:t>https://www.youtube.com/watch?v=_</a:t>
            </a:r>
            <a:r>
              <a:rPr lang="en-US" sz="2000" dirty="0" smtClean="0">
                <a:hlinkClick r:id="rId3"/>
              </a:rPr>
              <a:t>CV-D6d_c7A</a:t>
            </a:r>
            <a:r>
              <a:rPr lang="en-US" sz="2000" dirty="0" smtClean="0"/>
              <a:t> </a:t>
            </a:r>
            <a:endParaRPr lang="en-US" sz="2000" dirty="0"/>
          </a:p>
        </p:txBody>
      </p:sp>
    </p:spTree>
    <p:extLst>
      <p:ext uri="{BB962C8B-B14F-4D97-AF65-F5344CB8AC3E}">
        <p14:creationId xmlns:p14="http://schemas.microsoft.com/office/powerpoint/2010/main" val="141370860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0625" y="838200"/>
            <a:ext cx="8229600" cy="685800"/>
          </a:xfrm>
        </p:spPr>
        <p:txBody>
          <a:bodyPr>
            <a:noAutofit/>
          </a:bodyPr>
          <a:lstStyle/>
          <a:p>
            <a:r>
              <a:rPr lang="en-US" sz="5400" b="1" i="1" dirty="0">
                <a:solidFill>
                  <a:srgbClr val="669900"/>
                </a:solidFill>
              </a:rPr>
              <a:t>RESILIENCY ASSESSMENT</a:t>
            </a:r>
          </a:p>
        </p:txBody>
      </p:sp>
      <p:sp>
        <p:nvSpPr>
          <p:cNvPr id="3" name="Content Placeholder 2"/>
          <p:cNvSpPr>
            <a:spLocks noGrp="1"/>
          </p:cNvSpPr>
          <p:nvPr>
            <p:ph idx="1"/>
          </p:nvPr>
        </p:nvSpPr>
        <p:spPr>
          <a:xfrm>
            <a:off x="609600" y="1828800"/>
            <a:ext cx="8001000" cy="3962400"/>
          </a:xfrm>
        </p:spPr>
        <p:txBody>
          <a:bodyPr>
            <a:normAutofit fontScale="92500" lnSpcReduction="10000"/>
          </a:bodyPr>
          <a:lstStyle/>
          <a:p>
            <a:r>
              <a:rPr lang="en-US" dirty="0"/>
              <a:t>What resilience “assets” do your FMR or </a:t>
            </a:r>
            <a:r>
              <a:rPr lang="en-US" dirty="0" err="1"/>
              <a:t>Dept</a:t>
            </a:r>
            <a:r>
              <a:rPr lang="en-US" dirty="0"/>
              <a:t> have?</a:t>
            </a:r>
          </a:p>
          <a:p>
            <a:r>
              <a:rPr lang="en-US" dirty="0"/>
              <a:t>What resilience “deficits” concern you and why?</a:t>
            </a:r>
          </a:p>
          <a:p>
            <a:r>
              <a:rPr lang="en-US" dirty="0"/>
              <a:t>R = </a:t>
            </a:r>
            <a:r>
              <a:rPr lang="en-US" u="sng" dirty="0"/>
              <a:t>Magnitude x Frequency of Change</a:t>
            </a:r>
            <a:br>
              <a:rPr lang="en-US" u="sng" dirty="0"/>
            </a:br>
            <a:r>
              <a:rPr lang="en-US" dirty="0"/>
              <a:t>      Time + Expense + Emotional Energy</a:t>
            </a:r>
          </a:p>
          <a:p>
            <a:r>
              <a:rPr lang="en-US" dirty="0"/>
              <a:t>Goal is to keep R high,     the denominator even as the numerator </a:t>
            </a:r>
            <a:r>
              <a:rPr lang="en-US" u="sng" dirty="0"/>
              <a:t/>
            </a:r>
            <a:br>
              <a:rPr lang="en-US" u="sng" dirty="0"/>
            </a:br>
            <a:r>
              <a:rPr lang="en-US" dirty="0"/>
              <a:t>      </a:t>
            </a:r>
          </a:p>
        </p:txBody>
      </p:sp>
      <p:sp>
        <p:nvSpPr>
          <p:cNvPr id="4" name="Down Arrow 3"/>
          <p:cNvSpPr/>
          <p:nvPr/>
        </p:nvSpPr>
        <p:spPr>
          <a:xfrm>
            <a:off x="4577066" y="4160349"/>
            <a:ext cx="242316" cy="32168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Up Arrow 5"/>
          <p:cNvSpPr/>
          <p:nvPr/>
        </p:nvSpPr>
        <p:spPr>
          <a:xfrm>
            <a:off x="3837123" y="4617961"/>
            <a:ext cx="242316" cy="29799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78452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 </a:t>
            </a:r>
          </a:p>
        </p:txBody>
      </p:sp>
      <p:sp>
        <p:nvSpPr>
          <p:cNvPr id="3" name="Subtitle 2"/>
          <p:cNvSpPr>
            <a:spLocks noGrp="1"/>
          </p:cNvSpPr>
          <p:nvPr>
            <p:ph type="subTitle" idx="1"/>
          </p:nvPr>
        </p:nvSpPr>
        <p:spPr/>
        <p:txBody>
          <a:bodyPr/>
          <a:lstStyle/>
          <a:p>
            <a:r>
              <a:rPr lang="en-US" dirty="0"/>
              <a:t> </a:t>
            </a:r>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609600"/>
            <a:ext cx="8077201" cy="571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8305800" y="868031"/>
            <a:ext cx="533400" cy="5262979"/>
          </a:xfrm>
          <a:prstGeom prst="rect">
            <a:avLst/>
          </a:prstGeom>
          <a:noFill/>
        </p:spPr>
        <p:txBody>
          <a:bodyPr wrap="square" rtlCol="0">
            <a:spAutoFit/>
          </a:bodyPr>
          <a:lstStyle/>
          <a:p>
            <a:r>
              <a:rPr lang="en-US" sz="2400" dirty="0">
                <a:solidFill>
                  <a:srgbClr val="669900"/>
                </a:solidFill>
                <a:latin typeface="Bodoni MT Black" panose="02070A03080606020203" pitchFamily="18" charset="0"/>
                <a:cs typeface="Arial" panose="020B0604020202020204" pitchFamily="34" charset="0"/>
              </a:rPr>
              <a:t>C</a:t>
            </a:r>
          </a:p>
          <a:p>
            <a:r>
              <a:rPr lang="en-US" sz="2400" dirty="0">
                <a:solidFill>
                  <a:srgbClr val="669900"/>
                </a:solidFill>
                <a:latin typeface="Bodoni MT Black" panose="02070A03080606020203" pitchFamily="18" charset="0"/>
                <a:cs typeface="Arial" panose="020B0604020202020204" pitchFamily="34" charset="0"/>
              </a:rPr>
              <a:t>U</a:t>
            </a:r>
          </a:p>
          <a:p>
            <a:r>
              <a:rPr lang="en-US" sz="2400" dirty="0">
                <a:solidFill>
                  <a:srgbClr val="669900"/>
                </a:solidFill>
                <a:latin typeface="Bodoni MT Black" panose="02070A03080606020203" pitchFamily="18" charset="0"/>
                <a:cs typeface="Arial" panose="020B0604020202020204" pitchFamily="34" charset="0"/>
              </a:rPr>
              <a:t>R</a:t>
            </a:r>
          </a:p>
          <a:p>
            <a:r>
              <a:rPr lang="en-US" sz="2400" dirty="0">
                <a:solidFill>
                  <a:srgbClr val="669900"/>
                </a:solidFill>
                <a:latin typeface="Bodoni MT Black" panose="02070A03080606020203" pitchFamily="18" charset="0"/>
                <a:cs typeface="Arial" panose="020B0604020202020204" pitchFamily="34" charset="0"/>
              </a:rPr>
              <a:t>R</a:t>
            </a:r>
          </a:p>
          <a:p>
            <a:r>
              <a:rPr lang="en-US" sz="2400" dirty="0">
                <a:solidFill>
                  <a:srgbClr val="669900"/>
                </a:solidFill>
                <a:latin typeface="Bodoni MT Black" panose="02070A03080606020203" pitchFamily="18" charset="0"/>
                <a:cs typeface="Arial" panose="020B0604020202020204" pitchFamily="34" charset="0"/>
              </a:rPr>
              <a:t>E</a:t>
            </a:r>
          </a:p>
          <a:p>
            <a:r>
              <a:rPr lang="en-US" sz="2400" dirty="0">
                <a:solidFill>
                  <a:srgbClr val="669900"/>
                </a:solidFill>
                <a:latin typeface="Bodoni MT Black" panose="02070A03080606020203" pitchFamily="18" charset="0"/>
                <a:cs typeface="Arial" panose="020B0604020202020204" pitchFamily="34" charset="0"/>
              </a:rPr>
              <a:t>N</a:t>
            </a:r>
          </a:p>
          <a:p>
            <a:r>
              <a:rPr lang="en-US" sz="2400" dirty="0">
                <a:solidFill>
                  <a:srgbClr val="669900"/>
                </a:solidFill>
                <a:latin typeface="Bodoni MT Black" panose="02070A03080606020203" pitchFamily="18" charset="0"/>
                <a:cs typeface="Arial" panose="020B0604020202020204" pitchFamily="34" charset="0"/>
              </a:rPr>
              <a:t>T</a:t>
            </a:r>
          </a:p>
          <a:p>
            <a:endParaRPr lang="en-US" sz="2400" dirty="0">
              <a:solidFill>
                <a:srgbClr val="669900"/>
              </a:solidFill>
              <a:latin typeface="Bodoni MT Black" panose="02070A03080606020203" pitchFamily="18" charset="0"/>
              <a:cs typeface="Arial" panose="020B0604020202020204" pitchFamily="34" charset="0"/>
            </a:endParaRPr>
          </a:p>
          <a:p>
            <a:r>
              <a:rPr lang="en-US" sz="2400" dirty="0">
                <a:solidFill>
                  <a:srgbClr val="669900"/>
                </a:solidFill>
                <a:latin typeface="Bodoni MT Black" panose="02070A03080606020203" pitchFamily="18" charset="0"/>
                <a:cs typeface="Arial" panose="020B0604020202020204" pitchFamily="34" charset="0"/>
              </a:rPr>
              <a:t>F</a:t>
            </a:r>
          </a:p>
          <a:p>
            <a:r>
              <a:rPr lang="en-US" sz="2400" dirty="0">
                <a:solidFill>
                  <a:srgbClr val="669900"/>
                </a:solidFill>
                <a:latin typeface="Bodoni MT Black" panose="02070A03080606020203" pitchFamily="18" charset="0"/>
                <a:cs typeface="Arial" panose="020B0604020202020204" pitchFamily="34" charset="0"/>
              </a:rPr>
              <a:t>O</a:t>
            </a:r>
          </a:p>
          <a:p>
            <a:r>
              <a:rPr lang="en-US" sz="2400" dirty="0">
                <a:solidFill>
                  <a:srgbClr val="669900"/>
                </a:solidFill>
                <a:latin typeface="Bodoni MT Black" panose="02070A03080606020203" pitchFamily="18" charset="0"/>
                <a:cs typeface="Arial" panose="020B0604020202020204" pitchFamily="34" charset="0"/>
              </a:rPr>
              <a:t>R</a:t>
            </a:r>
          </a:p>
          <a:p>
            <a:r>
              <a:rPr lang="en-US" sz="2400" dirty="0">
                <a:solidFill>
                  <a:srgbClr val="669900"/>
                </a:solidFill>
                <a:latin typeface="Bodoni MT Black" panose="02070A03080606020203" pitchFamily="18" charset="0"/>
                <a:cs typeface="Arial" panose="020B0604020202020204" pitchFamily="34" charset="0"/>
              </a:rPr>
              <a:t>M</a:t>
            </a:r>
          </a:p>
          <a:p>
            <a:r>
              <a:rPr lang="en-US" sz="2400" dirty="0">
                <a:solidFill>
                  <a:srgbClr val="669900"/>
                </a:solidFill>
                <a:latin typeface="Bodoni MT Black" panose="02070A03080606020203" pitchFamily="18" charset="0"/>
                <a:cs typeface="Arial" panose="020B0604020202020204" pitchFamily="34" charset="0"/>
              </a:rPr>
              <a:t>A</a:t>
            </a:r>
          </a:p>
          <a:p>
            <a:r>
              <a:rPr lang="en-US" sz="2400" dirty="0">
                <a:solidFill>
                  <a:srgbClr val="669900"/>
                </a:solidFill>
                <a:latin typeface="Bodoni MT Black" panose="02070A03080606020203" pitchFamily="18" charset="0"/>
                <a:cs typeface="Arial" panose="020B0604020202020204" pitchFamily="34" charset="0"/>
              </a:rPr>
              <a:t>T</a:t>
            </a:r>
          </a:p>
        </p:txBody>
      </p:sp>
      <p:pic>
        <p:nvPicPr>
          <p:cNvPr id="1030" name="Picture 6" descr="C:\Users\taylord\AppData\Local\Microsoft\Windows\Temporary Internet Files\Content.IE5\8RXWBHIP\cancel[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2726" y="0"/>
            <a:ext cx="6958548"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rot="18590803">
            <a:off x="923040" y="2671052"/>
            <a:ext cx="7244223" cy="1200329"/>
          </a:xfrm>
          <a:prstGeom prst="rect">
            <a:avLst/>
          </a:prstGeom>
          <a:noFill/>
        </p:spPr>
        <p:txBody>
          <a:bodyPr wrap="square" rtlCol="0">
            <a:spAutoFit/>
          </a:bodyPr>
          <a:lstStyle/>
          <a:p>
            <a:r>
              <a:rPr lang="en-US" sz="7200" dirty="0"/>
              <a:t>BREAKING NEWS…</a:t>
            </a:r>
          </a:p>
        </p:txBody>
      </p:sp>
    </p:spTree>
    <p:extLst>
      <p:ext uri="{BB962C8B-B14F-4D97-AF65-F5344CB8AC3E}">
        <p14:creationId xmlns:p14="http://schemas.microsoft.com/office/powerpoint/2010/main" val="1770308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600200"/>
          </a:xfrm>
        </p:spPr>
        <p:txBody>
          <a:bodyPr>
            <a:normAutofit fontScale="90000"/>
          </a:bodyPr>
          <a:lstStyle/>
          <a:p>
            <a:r>
              <a:rPr lang="en-US" dirty="0"/>
              <a:t/>
            </a:r>
            <a:br>
              <a:rPr lang="en-US" dirty="0"/>
            </a:br>
            <a:r>
              <a:rPr lang="en-US" sz="5300" dirty="0"/>
              <a:t>Learning Objectives</a:t>
            </a:r>
            <a:br>
              <a:rPr lang="en-US" sz="5300" dirty="0"/>
            </a:br>
            <a:r>
              <a:rPr lang="en-US" sz="3600" dirty="0"/>
              <a:t>Upon completion, participants will be able to:</a:t>
            </a:r>
            <a:r>
              <a:rPr lang="en-US" dirty="0"/>
              <a:t>  </a:t>
            </a:r>
            <a:br>
              <a:rPr lang="en-US" dirty="0"/>
            </a:br>
            <a:endParaRPr lang="en-US" dirty="0"/>
          </a:p>
        </p:txBody>
      </p:sp>
      <p:sp>
        <p:nvSpPr>
          <p:cNvPr id="3" name="Content Placeholder 2"/>
          <p:cNvSpPr>
            <a:spLocks noGrp="1"/>
          </p:cNvSpPr>
          <p:nvPr>
            <p:ph idx="1"/>
          </p:nvPr>
        </p:nvSpPr>
        <p:spPr>
          <a:xfrm>
            <a:off x="609600" y="2743200"/>
            <a:ext cx="8153400" cy="3200400"/>
          </a:xfrm>
        </p:spPr>
        <p:txBody>
          <a:bodyPr>
            <a:normAutofit lnSpcReduction="10000"/>
          </a:bodyPr>
          <a:lstStyle/>
          <a:p>
            <a:r>
              <a:rPr lang="en-US" dirty="0"/>
              <a:t>State core knowledge/skills/attitudes for BSEs in their capacity as change leaders;</a:t>
            </a:r>
          </a:p>
          <a:p>
            <a:r>
              <a:rPr lang="en-US" dirty="0"/>
              <a:t>Appraise leading change skills in categories of mastery;</a:t>
            </a:r>
          </a:p>
          <a:p>
            <a:r>
              <a:rPr lang="en-US" dirty="0"/>
              <a:t>Choose 1-2 leading change skill areas that need improvement and develop a PIP</a:t>
            </a:r>
          </a:p>
        </p:txBody>
      </p:sp>
    </p:spTree>
    <p:extLst>
      <p:ext uri="{BB962C8B-B14F-4D97-AF65-F5344CB8AC3E}">
        <p14:creationId xmlns:p14="http://schemas.microsoft.com/office/powerpoint/2010/main" val="298118734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t>
            </a:r>
          </a:p>
        </p:txBody>
      </p:sp>
      <p:sp>
        <p:nvSpPr>
          <p:cNvPr id="3" name="Content Placeholder 2"/>
          <p:cNvSpPr>
            <a:spLocks noGrp="1"/>
          </p:cNvSpPr>
          <p:nvPr>
            <p:ph idx="1"/>
          </p:nvPr>
        </p:nvSpPr>
        <p:spPr/>
        <p:txBody>
          <a:bodyPr/>
          <a:lstStyle/>
          <a:p>
            <a:pPr marL="0" indent="0">
              <a:buNone/>
            </a:pPr>
            <a:r>
              <a:rPr lang="en-US" dirty="0"/>
              <a:t> </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0125" y="1052513"/>
            <a:ext cx="7143750" cy="4752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036387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0" y="1366932"/>
            <a:ext cx="685800" cy="461868"/>
          </a:xfrm>
        </p:spPr>
        <p:txBody>
          <a:bodyPr>
            <a:normAutofit fontScale="90000"/>
          </a:bodyPr>
          <a:lstStyle/>
          <a:p>
            <a:r>
              <a:rPr lang="en-US" dirty="0"/>
              <a:t> </a:t>
            </a:r>
          </a:p>
        </p:txBody>
      </p:sp>
      <p:sp>
        <p:nvSpPr>
          <p:cNvPr id="3" name="Content Placeholder 2"/>
          <p:cNvSpPr>
            <a:spLocks noGrp="1"/>
          </p:cNvSpPr>
          <p:nvPr>
            <p:ph idx="1"/>
          </p:nvPr>
        </p:nvSpPr>
        <p:spPr>
          <a:xfrm>
            <a:off x="1219200" y="3037491"/>
            <a:ext cx="7086600" cy="2392363"/>
          </a:xfrm>
        </p:spPr>
        <p:txBody>
          <a:bodyPr/>
          <a:lstStyle/>
          <a:p>
            <a:pPr marL="0" indent="0">
              <a:buNone/>
            </a:pPr>
            <a:r>
              <a:rPr lang="en-US" dirty="0"/>
              <a:t> </a:t>
            </a: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1143000"/>
            <a:ext cx="4224662" cy="31644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152400" y="545068"/>
            <a:ext cx="237566" cy="369332"/>
          </a:xfrm>
          <a:prstGeom prst="rect">
            <a:avLst/>
          </a:prstGeom>
          <a:noFill/>
        </p:spPr>
        <p:txBody>
          <a:bodyPr wrap="none" rtlCol="0">
            <a:spAutoFit/>
          </a:bodyPr>
          <a:lstStyle/>
          <a:p>
            <a:r>
              <a:rPr lang="en-US" dirty="0"/>
              <a:t> </a:t>
            </a:r>
          </a:p>
        </p:txBody>
      </p:sp>
    </p:spTree>
    <p:extLst>
      <p:ext uri="{BB962C8B-B14F-4D97-AF65-F5344CB8AC3E}">
        <p14:creationId xmlns:p14="http://schemas.microsoft.com/office/powerpoint/2010/main" val="20210990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1371600"/>
          </a:xfrm>
        </p:spPr>
        <p:txBody>
          <a:bodyPr>
            <a:noAutofit/>
          </a:bodyPr>
          <a:lstStyle/>
          <a:p>
            <a:r>
              <a:rPr lang="en-US" sz="6000" dirty="0"/>
              <a:t>Leading Change </a:t>
            </a:r>
            <a:br>
              <a:rPr lang="en-US" sz="6000" dirty="0"/>
            </a:br>
            <a:r>
              <a:rPr lang="en-US" sz="6000" dirty="0"/>
              <a:t>“Recipe Ingredients”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44455521"/>
              </p:ext>
            </p:extLst>
          </p:nvPr>
        </p:nvGraphicFramePr>
        <p:xfrm>
          <a:off x="457200" y="2667000"/>
          <a:ext cx="8153400" cy="2225040"/>
        </p:xfrm>
        <a:graphic>
          <a:graphicData uri="http://schemas.openxmlformats.org/drawingml/2006/table">
            <a:tbl>
              <a:tblPr firstRow="1" bandRow="1">
                <a:tableStyleId>{5C22544A-7EE6-4342-B048-85BDC9FD1C3A}</a:tableStyleId>
              </a:tblPr>
              <a:tblGrid>
                <a:gridCol w="4076700">
                  <a:extLst>
                    <a:ext uri="{9D8B030D-6E8A-4147-A177-3AD203B41FA5}">
                      <a16:colId xmlns:a16="http://schemas.microsoft.com/office/drawing/2014/main" xmlns="" val="20000"/>
                    </a:ext>
                  </a:extLst>
                </a:gridCol>
                <a:gridCol w="4076700">
                  <a:extLst>
                    <a:ext uri="{9D8B030D-6E8A-4147-A177-3AD203B41FA5}">
                      <a16:colId xmlns:a16="http://schemas.microsoft.com/office/drawing/2014/main" xmlns="" val="20001"/>
                    </a:ext>
                  </a:extLst>
                </a:gridCol>
              </a:tblGrid>
              <a:tr h="370840">
                <a:tc>
                  <a:txBody>
                    <a:bodyPr/>
                    <a:lstStyle/>
                    <a:p>
                      <a:r>
                        <a:rPr lang="en-US" sz="3600" dirty="0">
                          <a:latin typeface="Cambria" panose="02040503050406030204" pitchFamily="18" charset="0"/>
                          <a:cs typeface="Arial" panose="020B0604020202020204" pitchFamily="34" charset="0"/>
                        </a:rPr>
                        <a:t>VISION</a:t>
                      </a:r>
                    </a:p>
                  </a:txBody>
                  <a:tcPr/>
                </a:tc>
                <a:tc>
                  <a:txBody>
                    <a:bodyPr/>
                    <a:lstStyle/>
                    <a:p>
                      <a:r>
                        <a:rPr lang="en-US" sz="3600" dirty="0">
                          <a:latin typeface="Cambria" panose="02040503050406030204" pitchFamily="18" charset="0"/>
                          <a:cs typeface="Arial" panose="020B0604020202020204" pitchFamily="34" charset="0"/>
                        </a:rPr>
                        <a:t>SKILLS</a:t>
                      </a:r>
                    </a:p>
                  </a:txBody>
                  <a:tcPr/>
                </a:tc>
                <a:extLst>
                  <a:ext uri="{0D108BD9-81ED-4DB2-BD59-A6C34878D82A}">
                    <a16:rowId xmlns:a16="http://schemas.microsoft.com/office/drawing/2014/main" xmlns="" val="10000"/>
                  </a:ext>
                </a:extLst>
              </a:tr>
              <a:tr h="370840">
                <a:tc>
                  <a:txBody>
                    <a:bodyPr/>
                    <a:lstStyle/>
                    <a:p>
                      <a:r>
                        <a:rPr lang="en-US" sz="3600" b="1" dirty="0">
                          <a:latin typeface="Cambria" panose="02040503050406030204" pitchFamily="18" charset="0"/>
                          <a:cs typeface="Arial" panose="020B0604020202020204" pitchFamily="34" charset="0"/>
                        </a:rPr>
                        <a:t>INCENTIVES</a:t>
                      </a:r>
                    </a:p>
                  </a:txBody>
                  <a:tcPr/>
                </a:tc>
                <a:tc>
                  <a:txBody>
                    <a:bodyPr/>
                    <a:lstStyle/>
                    <a:p>
                      <a:r>
                        <a:rPr lang="en-US" sz="3600" b="1" dirty="0">
                          <a:latin typeface="Cambria" panose="02040503050406030204" pitchFamily="18" charset="0"/>
                          <a:cs typeface="Arial" panose="020B0604020202020204" pitchFamily="34" charset="0"/>
                        </a:rPr>
                        <a:t>RESOURCES</a:t>
                      </a:r>
                    </a:p>
                  </a:txBody>
                  <a:tcPr/>
                </a:tc>
                <a:extLst>
                  <a:ext uri="{0D108BD9-81ED-4DB2-BD59-A6C34878D82A}">
                    <a16:rowId xmlns:a16="http://schemas.microsoft.com/office/drawing/2014/main" xmlns="" val="10001"/>
                  </a:ext>
                </a:extLst>
              </a:tr>
              <a:tr h="370840">
                <a:tc>
                  <a:txBody>
                    <a:bodyPr/>
                    <a:lstStyle/>
                    <a:p>
                      <a:r>
                        <a:rPr lang="en-US" sz="3600" b="1" dirty="0">
                          <a:latin typeface="Cambria" panose="02040503050406030204" pitchFamily="18" charset="0"/>
                          <a:cs typeface="Arial" panose="020B0604020202020204" pitchFamily="34" charset="0"/>
                        </a:rPr>
                        <a:t>ACTION PLAN</a:t>
                      </a:r>
                    </a:p>
                  </a:txBody>
                  <a:tcPr/>
                </a:tc>
                <a:tc>
                  <a:txBody>
                    <a:bodyPr/>
                    <a:lstStyle/>
                    <a:p>
                      <a:r>
                        <a:rPr lang="en-US" sz="2800" b="1" i="1" dirty="0">
                          <a:solidFill>
                            <a:srgbClr val="669900"/>
                          </a:solidFill>
                          <a:latin typeface="Cambria" panose="02040503050406030204" pitchFamily="18" charset="0"/>
                          <a:cs typeface="Arial" panose="020B0604020202020204" pitchFamily="34" charset="0"/>
                        </a:rPr>
                        <a:t>WHAT HAPPENS IF YOU OMIT AN INGREDIENT?</a:t>
                      </a:r>
                    </a:p>
                  </a:txBody>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38363768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t>
            </a:r>
          </a:p>
        </p:txBody>
      </p:sp>
      <p:sp>
        <p:nvSpPr>
          <p:cNvPr id="3" name="Content Placeholder 2"/>
          <p:cNvSpPr>
            <a:spLocks noGrp="1"/>
          </p:cNvSpPr>
          <p:nvPr>
            <p:ph idx="1"/>
          </p:nvPr>
        </p:nvSpPr>
        <p:spPr/>
        <p:txBody>
          <a:bodyPr/>
          <a:lstStyle/>
          <a:p>
            <a:pPr marL="0" indent="0">
              <a:buNone/>
            </a:pPr>
            <a:r>
              <a:rPr lang="en-US" dirty="0"/>
              <a:t> </a:t>
            </a: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609600"/>
            <a:ext cx="8153400" cy="56698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066800" y="2362200"/>
            <a:ext cx="1066800" cy="369332"/>
          </a:xfrm>
          <a:prstGeom prst="rect">
            <a:avLst/>
          </a:prstGeom>
          <a:noFill/>
        </p:spPr>
        <p:txBody>
          <a:bodyPr wrap="square" rtlCol="0">
            <a:spAutoFit/>
          </a:bodyPr>
          <a:lstStyle/>
          <a:p>
            <a:r>
              <a:rPr lang="en-US" b="1" dirty="0">
                <a:solidFill>
                  <a:srgbClr val="FF0000"/>
                </a:solidFill>
              </a:rPr>
              <a:t>MISSING</a:t>
            </a:r>
          </a:p>
        </p:txBody>
      </p:sp>
      <p:sp>
        <p:nvSpPr>
          <p:cNvPr id="5" name="Rectangle 4"/>
          <p:cNvSpPr/>
          <p:nvPr/>
        </p:nvSpPr>
        <p:spPr>
          <a:xfrm>
            <a:off x="5715000" y="4876800"/>
            <a:ext cx="1026243" cy="369332"/>
          </a:xfrm>
          <a:prstGeom prst="rect">
            <a:avLst/>
          </a:prstGeom>
        </p:spPr>
        <p:txBody>
          <a:bodyPr wrap="none">
            <a:spAutoFit/>
          </a:bodyPr>
          <a:lstStyle/>
          <a:p>
            <a:r>
              <a:rPr lang="en-US" b="1" dirty="0">
                <a:solidFill>
                  <a:srgbClr val="FF0000"/>
                </a:solidFill>
              </a:rPr>
              <a:t>MISSING</a:t>
            </a:r>
          </a:p>
        </p:txBody>
      </p:sp>
      <p:sp>
        <p:nvSpPr>
          <p:cNvPr id="6" name="Rectangle 5"/>
          <p:cNvSpPr/>
          <p:nvPr/>
        </p:nvSpPr>
        <p:spPr>
          <a:xfrm>
            <a:off x="4520013" y="4191000"/>
            <a:ext cx="1026243" cy="369332"/>
          </a:xfrm>
          <a:prstGeom prst="rect">
            <a:avLst/>
          </a:prstGeom>
        </p:spPr>
        <p:txBody>
          <a:bodyPr wrap="none">
            <a:spAutoFit/>
          </a:bodyPr>
          <a:lstStyle/>
          <a:p>
            <a:r>
              <a:rPr lang="en-US" b="1" dirty="0">
                <a:solidFill>
                  <a:srgbClr val="FF0000"/>
                </a:solidFill>
              </a:rPr>
              <a:t>MISSING</a:t>
            </a:r>
          </a:p>
        </p:txBody>
      </p:sp>
      <p:sp>
        <p:nvSpPr>
          <p:cNvPr id="7" name="Rectangle 6"/>
          <p:cNvSpPr/>
          <p:nvPr/>
        </p:nvSpPr>
        <p:spPr>
          <a:xfrm>
            <a:off x="3429000" y="3613666"/>
            <a:ext cx="1026243" cy="369332"/>
          </a:xfrm>
          <a:prstGeom prst="rect">
            <a:avLst/>
          </a:prstGeom>
        </p:spPr>
        <p:txBody>
          <a:bodyPr wrap="none">
            <a:spAutoFit/>
          </a:bodyPr>
          <a:lstStyle/>
          <a:p>
            <a:r>
              <a:rPr lang="en-US" b="1" dirty="0">
                <a:solidFill>
                  <a:srgbClr val="FF0000"/>
                </a:solidFill>
              </a:rPr>
              <a:t>MISSING</a:t>
            </a:r>
          </a:p>
        </p:txBody>
      </p:sp>
      <p:sp>
        <p:nvSpPr>
          <p:cNvPr id="8" name="Rectangle 7"/>
          <p:cNvSpPr/>
          <p:nvPr/>
        </p:nvSpPr>
        <p:spPr>
          <a:xfrm>
            <a:off x="2186940" y="2971800"/>
            <a:ext cx="1079142" cy="369332"/>
          </a:xfrm>
          <a:prstGeom prst="rect">
            <a:avLst/>
          </a:prstGeom>
        </p:spPr>
        <p:txBody>
          <a:bodyPr wrap="none">
            <a:spAutoFit/>
          </a:bodyPr>
          <a:lstStyle/>
          <a:p>
            <a:r>
              <a:rPr lang="en-US" b="1" dirty="0">
                <a:solidFill>
                  <a:srgbClr val="FF0000"/>
                </a:solidFill>
              </a:rPr>
              <a:t> MISSING</a:t>
            </a:r>
          </a:p>
        </p:txBody>
      </p:sp>
      <p:sp>
        <p:nvSpPr>
          <p:cNvPr id="9" name="TextBox 8"/>
          <p:cNvSpPr txBox="1"/>
          <p:nvPr/>
        </p:nvSpPr>
        <p:spPr>
          <a:xfrm>
            <a:off x="1066798" y="2228671"/>
            <a:ext cx="7008650" cy="3139321"/>
          </a:xfrm>
          <a:prstGeom prst="rect">
            <a:avLst/>
          </a:prstGeom>
          <a:solidFill>
            <a:schemeClr val="accent6">
              <a:lumMod val="75000"/>
            </a:schemeClr>
          </a:solidFill>
        </p:spPr>
        <p:txBody>
          <a:bodyPr wrap="non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                                                                                                                                 </a:t>
            </a:r>
          </a:p>
        </p:txBody>
      </p:sp>
    </p:spTree>
    <p:extLst>
      <p:ext uri="{BB962C8B-B14F-4D97-AF65-F5344CB8AC3E}">
        <p14:creationId xmlns:p14="http://schemas.microsoft.com/office/powerpoint/2010/main" val="22423160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t>
            </a:r>
          </a:p>
        </p:txBody>
      </p:sp>
      <p:sp>
        <p:nvSpPr>
          <p:cNvPr id="3" name="Content Placeholder 2"/>
          <p:cNvSpPr>
            <a:spLocks noGrp="1"/>
          </p:cNvSpPr>
          <p:nvPr>
            <p:ph idx="1"/>
          </p:nvPr>
        </p:nvSpPr>
        <p:spPr/>
        <p:txBody>
          <a:bodyPr/>
          <a:lstStyle/>
          <a:p>
            <a:pPr marL="0" indent="0">
              <a:buNone/>
            </a:pPr>
            <a:r>
              <a:rPr lang="en-US" dirty="0"/>
              <a:t> </a:t>
            </a: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609600"/>
            <a:ext cx="8153400" cy="56698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066800" y="2362200"/>
            <a:ext cx="1066800" cy="369332"/>
          </a:xfrm>
          <a:prstGeom prst="rect">
            <a:avLst/>
          </a:prstGeom>
          <a:noFill/>
        </p:spPr>
        <p:txBody>
          <a:bodyPr wrap="square" rtlCol="0">
            <a:spAutoFit/>
          </a:bodyPr>
          <a:lstStyle/>
          <a:p>
            <a:r>
              <a:rPr lang="en-US" b="1" dirty="0">
                <a:solidFill>
                  <a:srgbClr val="FF0000"/>
                </a:solidFill>
              </a:rPr>
              <a:t>MISSING</a:t>
            </a:r>
          </a:p>
        </p:txBody>
      </p:sp>
      <p:sp>
        <p:nvSpPr>
          <p:cNvPr id="5" name="Rectangle 4"/>
          <p:cNvSpPr/>
          <p:nvPr/>
        </p:nvSpPr>
        <p:spPr>
          <a:xfrm>
            <a:off x="5715000" y="4876800"/>
            <a:ext cx="1026243" cy="369332"/>
          </a:xfrm>
          <a:prstGeom prst="rect">
            <a:avLst/>
          </a:prstGeom>
        </p:spPr>
        <p:txBody>
          <a:bodyPr wrap="none">
            <a:spAutoFit/>
          </a:bodyPr>
          <a:lstStyle/>
          <a:p>
            <a:r>
              <a:rPr lang="en-US" b="1" dirty="0">
                <a:solidFill>
                  <a:srgbClr val="FF0000"/>
                </a:solidFill>
              </a:rPr>
              <a:t>MISSING</a:t>
            </a:r>
          </a:p>
        </p:txBody>
      </p:sp>
      <p:sp>
        <p:nvSpPr>
          <p:cNvPr id="6" name="Rectangle 5"/>
          <p:cNvSpPr/>
          <p:nvPr/>
        </p:nvSpPr>
        <p:spPr>
          <a:xfrm>
            <a:off x="4520013" y="4191000"/>
            <a:ext cx="1026243" cy="369332"/>
          </a:xfrm>
          <a:prstGeom prst="rect">
            <a:avLst/>
          </a:prstGeom>
        </p:spPr>
        <p:txBody>
          <a:bodyPr wrap="none">
            <a:spAutoFit/>
          </a:bodyPr>
          <a:lstStyle/>
          <a:p>
            <a:r>
              <a:rPr lang="en-US" b="1" dirty="0">
                <a:solidFill>
                  <a:srgbClr val="FF0000"/>
                </a:solidFill>
              </a:rPr>
              <a:t>MISSING</a:t>
            </a:r>
          </a:p>
        </p:txBody>
      </p:sp>
      <p:sp>
        <p:nvSpPr>
          <p:cNvPr id="7" name="Rectangle 6"/>
          <p:cNvSpPr/>
          <p:nvPr/>
        </p:nvSpPr>
        <p:spPr>
          <a:xfrm>
            <a:off x="3429000" y="3613666"/>
            <a:ext cx="1026243" cy="369332"/>
          </a:xfrm>
          <a:prstGeom prst="rect">
            <a:avLst/>
          </a:prstGeom>
        </p:spPr>
        <p:txBody>
          <a:bodyPr wrap="none">
            <a:spAutoFit/>
          </a:bodyPr>
          <a:lstStyle/>
          <a:p>
            <a:r>
              <a:rPr lang="en-US" b="1" dirty="0">
                <a:solidFill>
                  <a:srgbClr val="FF0000"/>
                </a:solidFill>
              </a:rPr>
              <a:t>MISSING</a:t>
            </a:r>
          </a:p>
        </p:txBody>
      </p:sp>
      <p:sp>
        <p:nvSpPr>
          <p:cNvPr id="8" name="Rectangle 7"/>
          <p:cNvSpPr/>
          <p:nvPr/>
        </p:nvSpPr>
        <p:spPr>
          <a:xfrm>
            <a:off x="2186940" y="2971800"/>
            <a:ext cx="1079142" cy="369332"/>
          </a:xfrm>
          <a:prstGeom prst="rect">
            <a:avLst/>
          </a:prstGeom>
        </p:spPr>
        <p:txBody>
          <a:bodyPr wrap="none">
            <a:spAutoFit/>
          </a:bodyPr>
          <a:lstStyle/>
          <a:p>
            <a:r>
              <a:rPr lang="en-US" b="1" dirty="0">
                <a:solidFill>
                  <a:srgbClr val="FF0000"/>
                </a:solidFill>
              </a:rPr>
              <a:t> MISSING</a:t>
            </a:r>
          </a:p>
        </p:txBody>
      </p:sp>
      <p:sp>
        <p:nvSpPr>
          <p:cNvPr id="9" name="TextBox 8"/>
          <p:cNvSpPr txBox="1"/>
          <p:nvPr/>
        </p:nvSpPr>
        <p:spPr>
          <a:xfrm>
            <a:off x="1066800" y="2842498"/>
            <a:ext cx="7008650" cy="2585323"/>
          </a:xfrm>
          <a:prstGeom prst="rect">
            <a:avLst/>
          </a:prstGeom>
          <a:solidFill>
            <a:schemeClr val="accent3">
              <a:lumMod val="75000"/>
            </a:schemeClr>
          </a:solidFill>
        </p:spPr>
        <p:txBody>
          <a:bodyPr wrap="non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                                                                                                                                 </a:t>
            </a:r>
          </a:p>
        </p:txBody>
      </p:sp>
    </p:spTree>
    <p:extLst>
      <p:ext uri="{BB962C8B-B14F-4D97-AF65-F5344CB8AC3E}">
        <p14:creationId xmlns:p14="http://schemas.microsoft.com/office/powerpoint/2010/main" val="159093517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forum201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5224</TotalTime>
  <Words>2551</Words>
  <Application>Microsoft Office PowerPoint</Application>
  <PresentationFormat>On-screen Show (4:3)</PresentationFormat>
  <Paragraphs>506</Paragraphs>
  <Slides>50</Slides>
  <Notes>49</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forum2014</vt:lpstr>
      <vt:lpstr> </vt:lpstr>
      <vt:lpstr>Behavioral Science Faculty  as Change Leaders:   Assess Skills &amp;  Strengthen Toolkits</vt:lpstr>
      <vt:lpstr>  </vt:lpstr>
      <vt:lpstr>https://www.youtube.com/watch?v=uqW2zkcuzzA </vt:lpstr>
      <vt:lpstr> Learning Objectives Upon completion, participants will be able to:   </vt:lpstr>
      <vt:lpstr> </vt:lpstr>
      <vt:lpstr>Leading Change  “Recipe Ingredients”</vt:lpstr>
      <vt:lpstr> </vt:lpstr>
      <vt:lpstr> </vt:lpstr>
      <vt:lpstr> </vt:lpstr>
      <vt:lpstr> </vt:lpstr>
      <vt:lpstr> </vt:lpstr>
      <vt:lpstr> </vt:lpstr>
      <vt:lpstr> </vt:lpstr>
      <vt:lpstr> </vt:lpstr>
      <vt:lpstr> </vt:lpstr>
      <vt:lpstr>30             Pieces to  Leading Effective Change</vt:lpstr>
      <vt:lpstr>30             Pieces to  Leading Effective Change</vt:lpstr>
      <vt:lpstr>30             Pieces to  Leading Effective Change</vt:lpstr>
      <vt:lpstr>30             Pieces to  Leading Effective Change</vt:lpstr>
      <vt:lpstr>30             Pieces to  Leading Effective Change</vt:lpstr>
      <vt:lpstr>30             Pieces to  Leading Effective Change</vt:lpstr>
      <vt:lpstr>FOR MORE VISUAL LEARNERS</vt:lpstr>
      <vt:lpstr>The Models</vt:lpstr>
      <vt:lpstr> </vt:lpstr>
      <vt:lpstr>Kotter’s 8 Steps  for Leading Change (1-4)</vt:lpstr>
      <vt:lpstr>Kotter’s 8 Steps  for Leading Change (5-8)</vt:lpstr>
      <vt:lpstr> 10 Guiding Principles  for  Leading Change Management </vt:lpstr>
      <vt:lpstr> 10 Guiding Principles for  Leading Change Management </vt:lpstr>
      <vt:lpstr>4 Primary Organizational Cultures</vt:lpstr>
      <vt:lpstr>4 Primary Organizational Cultures</vt:lpstr>
      <vt:lpstr>4 Primary Organizational Cultures</vt:lpstr>
      <vt:lpstr>4 Primary Organizational Cultures</vt:lpstr>
      <vt:lpstr>REFLECTIVE QUESTIONS</vt:lpstr>
      <vt:lpstr>MORE REFLECTIVE QUESTIONS</vt:lpstr>
      <vt:lpstr>For Your Consideration</vt:lpstr>
      <vt:lpstr> 10 Guiding Principles for  Leading Change Management </vt:lpstr>
      <vt:lpstr> 10 Guiding Principles for  Leading Change Management </vt:lpstr>
      <vt:lpstr> 10 Guiding Principles for  Leading Change Management </vt:lpstr>
      <vt:lpstr> </vt:lpstr>
      <vt:lpstr> </vt:lpstr>
      <vt:lpstr>What is a  key characteristic  to thriving in  high change environments?</vt:lpstr>
      <vt:lpstr> </vt:lpstr>
      <vt:lpstr>RESILIENCE</vt:lpstr>
      <vt:lpstr>ATTRIBUTES OF  A RESILIENT ORGANIZATION</vt:lpstr>
      <vt:lpstr>LEADING FOR RESILIENCY</vt:lpstr>
      <vt:lpstr> </vt:lpstr>
      <vt:lpstr>RESILIENCY ASSESSMENT</vt:lpstr>
      <vt:lpstr> </vt:lpstr>
      <vt:lpst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Radjenovich, MaryEllen</dc:creator>
  <cp:lastModifiedBy>Deborah Taylor</cp:lastModifiedBy>
  <cp:revision>89</cp:revision>
  <dcterms:created xsi:type="dcterms:W3CDTF">2014-07-22T20:27:04Z</dcterms:created>
  <dcterms:modified xsi:type="dcterms:W3CDTF">2017-09-19T10:10:16Z</dcterms:modified>
</cp:coreProperties>
</file>