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84" r:id="rId2"/>
    <p:sldMasterId id="2147483692" r:id="rId3"/>
  </p:sldMasterIdLst>
  <p:notesMasterIdLst>
    <p:notesMasterId r:id="rId33"/>
  </p:notesMasterIdLst>
  <p:sldIdLst>
    <p:sldId id="257" r:id="rId4"/>
    <p:sldId id="258" r:id="rId5"/>
    <p:sldId id="259" r:id="rId6"/>
    <p:sldId id="273" r:id="rId7"/>
    <p:sldId id="274" r:id="rId8"/>
    <p:sldId id="275" r:id="rId9"/>
    <p:sldId id="403" r:id="rId10"/>
    <p:sldId id="298" r:id="rId11"/>
    <p:sldId id="277" r:id="rId12"/>
    <p:sldId id="279" r:id="rId13"/>
    <p:sldId id="278" r:id="rId14"/>
    <p:sldId id="262" r:id="rId15"/>
    <p:sldId id="366" r:id="rId16"/>
    <p:sldId id="367" r:id="rId17"/>
    <p:sldId id="368" r:id="rId18"/>
    <p:sldId id="374" r:id="rId19"/>
    <p:sldId id="370" r:id="rId20"/>
    <p:sldId id="372" r:id="rId21"/>
    <p:sldId id="373" r:id="rId22"/>
    <p:sldId id="380" r:id="rId23"/>
    <p:sldId id="260" r:id="rId24"/>
    <p:sldId id="394" r:id="rId25"/>
    <p:sldId id="395" r:id="rId26"/>
    <p:sldId id="268" r:id="rId27"/>
    <p:sldId id="398" r:id="rId28"/>
    <p:sldId id="371" r:id="rId29"/>
    <p:sldId id="381" r:id="rId30"/>
    <p:sldId id="383" r:id="rId31"/>
    <p:sldId id="382" r:id="rId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98"/>
    <p:restoredTop sz="94595"/>
  </p:normalViewPr>
  <p:slideViewPr>
    <p:cSldViewPr snapToGrid="0" snapToObjects="1">
      <p:cViewPr varScale="1">
        <p:scale>
          <a:sx n="83" d="100"/>
          <a:sy n="83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Novak%20files\For%20Presentations\Physician%20satisfaction\physician%20satisfaction%20slide%20data_revised%20Aug%20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75591985428076"/>
          <c:y val="8.5714285714285743E-2"/>
          <c:w val="0.81785063752276865"/>
          <c:h val="0.7844155844155844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4925634295713229E-3"/>
                  <c:y val="-0.5861382772708786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Hospital 
admits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7A8-7448-893F-B392DF74FB51}"/>
                </c:ext>
              </c:extLst>
            </c:dLbl>
            <c:dLbl>
              <c:idx val="1"/>
              <c:layout>
                <c:manualLayout>
                  <c:x val="1.5270487022455531E-2"/>
                  <c:y val="-0.1411268340952002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Hospital 
re-admits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7A8-7448-893F-B392DF74FB51}"/>
                </c:ext>
              </c:extLst>
            </c:dLbl>
            <c:dLbl>
              <c:idx val="2"/>
              <c:layout>
                <c:manualLayout>
                  <c:x val="2.3904491105278387E-2"/>
                  <c:y val="-0.5070051661233434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Hospital 
days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7A8-7448-893F-B392DF74FB51}"/>
                </c:ext>
              </c:extLst>
            </c:dLbl>
            <c:dLbl>
              <c:idx val="3"/>
              <c:layout>
                <c:manualLayout>
                  <c:x val="1.729600466608348E-2"/>
                  <c:y val="-0.1673629702477433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SNF 
admits*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7A8-7448-893F-B392DF74FB51}"/>
                </c:ext>
              </c:extLst>
            </c:dLbl>
            <c:dLbl>
              <c:idx val="4"/>
              <c:layout>
                <c:manualLayout>
                  <c:x val="2.2597696121318182E-2"/>
                  <c:y val="-9.987992253850326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SNF 
days*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7A8-7448-893F-B392DF74FB51}"/>
                </c:ext>
              </c:extLst>
            </c:dLbl>
            <c:dLbl>
              <c:idx val="5"/>
              <c:layout>
                <c:manualLayout>
                  <c:x val="9.0176436278798528E-3"/>
                  <c:y val="-0.5571735052541477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ED 
visits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7A8-7448-893F-B392DF74FB5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A8-7448-893F-B392DF74FB51}"/>
                </c:ext>
              </c:extLst>
            </c:dLbl>
            <c:dLbl>
              <c:idx val="7"/>
              <c:layout>
                <c:manualLayout>
                  <c:x val="-7.8880528829784913E-2"/>
                  <c:y val="0.8871583552055999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Specialist 
visits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7A8-7448-893F-B392DF74FB5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A8-7448-893F-B392DF74FB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Sheet1!$A$14:$A$20</c:f>
              <c:strCache>
                <c:ptCount val="7"/>
                <c:pt idx="0">
                  <c:v>Hospital admissions</c:v>
                </c:pt>
                <c:pt idx="1">
                  <c:v>Hospital re-admits</c:v>
                </c:pt>
                <c:pt idx="2">
                  <c:v>Hospital days</c:v>
                </c:pt>
                <c:pt idx="3">
                  <c:v>SNF admissions</c:v>
                </c:pt>
                <c:pt idx="4">
                  <c:v>SNF days</c:v>
                </c:pt>
                <c:pt idx="5">
                  <c:v>ED visits</c:v>
                </c:pt>
                <c:pt idx="6">
                  <c:v>Specialist visits</c:v>
                </c:pt>
              </c:strCache>
            </c:strRef>
          </c:cat>
          <c:val>
            <c:numRef>
              <c:f>Sheet1!$B$14:$B$20</c:f>
              <c:numCache>
                <c:formatCode>General</c:formatCode>
                <c:ptCount val="7"/>
                <c:pt idx="0">
                  <c:v>-15</c:v>
                </c:pt>
                <c:pt idx="1">
                  <c:v>-49</c:v>
                </c:pt>
                <c:pt idx="2">
                  <c:v>-21</c:v>
                </c:pt>
                <c:pt idx="3">
                  <c:v>-47</c:v>
                </c:pt>
                <c:pt idx="4">
                  <c:v>-52</c:v>
                </c:pt>
                <c:pt idx="5">
                  <c:v>-17</c:v>
                </c:pt>
                <c:pt idx="6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7A8-7448-893F-B392DF74FB5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gapWidth val="150"/>
        <c:axId val="103857536"/>
        <c:axId val="103871616"/>
      </c:barChart>
      <c:dateAx>
        <c:axId val="1038575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03871616"/>
        <c:crosses val="autoZero"/>
        <c:auto val="0"/>
        <c:lblOffset val="100"/>
        <c:baseTimeUnit val="days"/>
      </c:dateAx>
      <c:valAx>
        <c:axId val="103871616"/>
        <c:scaling>
          <c:orientation val="minMax"/>
          <c:max val="0"/>
        </c:scaling>
        <c:delete val="0"/>
        <c:axPos val="l"/>
        <c:majorGridlines>
          <c:spPr>
            <a:ln>
              <a:gradFill>
                <a:gsLst>
                  <a:gs pos="0">
                    <a:schemeClr val="bg1">
                      <a:lumMod val="40000"/>
                      <a:lumOff val="60000"/>
                    </a:schemeClr>
                  </a:gs>
                  <a:gs pos="50000">
                    <a:srgbClr val="3366CC">
                      <a:tint val="44500"/>
                      <a:satMod val="160000"/>
                    </a:srgbClr>
                  </a:gs>
                  <a:gs pos="100000">
                    <a:srgbClr val="3366CC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gradFill>
              <a:gsLst>
                <a:gs pos="0">
                  <a:srgbClr val="000099">
                    <a:lumMod val="40000"/>
                    <a:lumOff val="60000"/>
                    <a:alpha val="86000"/>
                  </a:srgbClr>
                </a:gs>
                <a:gs pos="50000">
                  <a:srgbClr val="3366CC">
                    <a:tint val="44500"/>
                    <a:satMod val="160000"/>
                  </a:srgbClr>
                </a:gs>
                <a:gs pos="100000">
                  <a:srgbClr val="3366CC">
                    <a:tint val="23500"/>
                    <a:satMod val="160000"/>
                  </a:srgbClr>
                </a:gs>
              </a:gsLst>
              <a:lin ang="5400000" scaled="0"/>
            </a:gradFill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0385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631297105004066E-2"/>
          <c:y val="2.3515934549110669E-2"/>
          <c:w val="0.87548865215377736"/>
          <c:h val="0.79564348297798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2'!$B$3</c:f>
              <c:strCache>
                <c:ptCount val="1"/>
                <c:pt idx="0">
                  <c:v>Guided Care Physicians (n=18)</c:v>
                </c:pt>
              </c:strCache>
            </c:strRef>
          </c:tx>
          <c:invertIfNegative val="0"/>
          <c:cat>
            <c:strRef>
              <c:f>'Figure 2'!$A$4:$A$8</c:f>
              <c:strCache>
                <c:ptCount val="5"/>
                <c:pt idx="0">
                  <c:v>Patient/family communication</c:v>
                </c:pt>
                <c:pt idx="1">
                  <c:v>Clinical knowledge of patients</c:v>
                </c:pt>
                <c:pt idx="2">
                  <c:v>Helps make appointment for referral visit</c:v>
                </c:pt>
                <c:pt idx="3">
                  <c:v>Written info sent to specialists</c:v>
                </c:pt>
                <c:pt idx="4">
                  <c:v>Useful info received from specialists</c:v>
                </c:pt>
              </c:strCache>
            </c:strRef>
          </c:cat>
          <c:val>
            <c:numRef>
              <c:f>'Figure 2'!$B$4:$B$8</c:f>
              <c:numCache>
                <c:formatCode>0.00</c:formatCode>
                <c:ptCount val="5"/>
                <c:pt idx="0">
                  <c:v>0.36667000000000033</c:v>
                </c:pt>
                <c:pt idx="1">
                  <c:v>0.3206500000000001</c:v>
                </c:pt>
                <c:pt idx="2">
                  <c:v>0.20562000000000014</c:v>
                </c:pt>
                <c:pt idx="3">
                  <c:v>0.22000000000000006</c:v>
                </c:pt>
                <c:pt idx="4">
                  <c:v>0.11000000000000003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6-CE49-9E3C-20509A434B83}"/>
            </c:ext>
          </c:extLst>
        </c:ser>
        <c:ser>
          <c:idx val="1"/>
          <c:order val="1"/>
          <c:tx>
            <c:strRef>
              <c:f>'Figure 2'!$C$3</c:f>
              <c:strCache>
                <c:ptCount val="1"/>
                <c:pt idx="0">
                  <c:v>Usual Care Physicians (n=20)</c:v>
                </c:pt>
              </c:strCache>
            </c:strRef>
          </c:tx>
          <c:invertIfNegative val="0"/>
          <c:cat>
            <c:strRef>
              <c:f>'Figure 2'!$A$4:$A$8</c:f>
              <c:strCache>
                <c:ptCount val="5"/>
                <c:pt idx="0">
                  <c:v>Patient/family communication</c:v>
                </c:pt>
                <c:pt idx="1">
                  <c:v>Clinical knowledge of patients</c:v>
                </c:pt>
                <c:pt idx="2">
                  <c:v>Helps make appointment for referral visit</c:v>
                </c:pt>
                <c:pt idx="3">
                  <c:v>Written info sent to specialists</c:v>
                </c:pt>
                <c:pt idx="4">
                  <c:v>Useful info received from specialists</c:v>
                </c:pt>
              </c:strCache>
            </c:strRef>
          </c:cat>
          <c:val>
            <c:numRef>
              <c:f>'Figure 2'!$C$4:$C$8</c:f>
              <c:numCache>
                <c:formatCode>0.00</c:formatCode>
                <c:ptCount val="5"/>
                <c:pt idx="0">
                  <c:v>-0.30750000000000011</c:v>
                </c:pt>
                <c:pt idx="1">
                  <c:v>6.6669999999999813E-2</c:v>
                </c:pt>
                <c:pt idx="2">
                  <c:v>-0.35623000000000005</c:v>
                </c:pt>
                <c:pt idx="3">
                  <c:v>-0.55000000000000004</c:v>
                </c:pt>
                <c:pt idx="4">
                  <c:v>-0.15000000000000013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6-CE49-9E3C-20509A434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65920"/>
        <c:axId val="82600320"/>
      </c:barChart>
      <c:catAx>
        <c:axId val="824659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82600320"/>
        <c:crosses val="autoZero"/>
        <c:auto val="1"/>
        <c:lblAlgn val="ctr"/>
        <c:lblOffset val="100"/>
        <c:noMultiLvlLbl val="0"/>
      </c:catAx>
      <c:valAx>
        <c:axId val="82600320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82465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aseline="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70062370062367E-2"/>
          <c:y val="0.23076923076923259"/>
          <c:w val="0.91891891891891897"/>
          <c:h val="0.5307692307692307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graphs!$A$27:$A$33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graphs!$B$27:$B$33</c:f>
              <c:numCache>
                <c:formatCode>General</c:formatCode>
                <c:ptCount val="7"/>
                <c:pt idx="0">
                  <c:v>5.9</c:v>
                </c:pt>
                <c:pt idx="1">
                  <c:v>5.4</c:v>
                </c:pt>
                <c:pt idx="2">
                  <c:v>5.3</c:v>
                </c:pt>
                <c:pt idx="3">
                  <c:v>4.9000000000000004</c:v>
                </c:pt>
                <c:pt idx="4">
                  <c:v>4.7</c:v>
                </c:pt>
                <c:pt idx="5">
                  <c:v>4.5999999999999996</c:v>
                </c:pt>
                <c:pt idx="6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C-8B4C-8F63-DBDF73F46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57952"/>
        <c:axId val="104159872"/>
      </c:barChart>
      <c:catAx>
        <c:axId val="104157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2000" b="0" dirty="0">
                    <a:solidFill>
                      <a:schemeClr val="accent1"/>
                    </a:solidFill>
                  </a:rPr>
                  <a:t>Satisfaction Items</a:t>
                </a:r>
              </a:p>
            </c:rich>
          </c:tx>
          <c:layout>
            <c:manualLayout>
              <c:xMode val="edge"/>
              <c:yMode val="edge"/>
              <c:x val="0.31971635628924383"/>
              <c:y val="0.88615801500765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415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159872"/>
        <c:scaling>
          <c:orientation val="minMax"/>
          <c:max val="6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4157952"/>
        <c:crosses val="autoZero"/>
        <c:crossBetween val="between"/>
        <c:minorUnit val="1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0.27208</cdr:x>
      <cdr:y>0.15866</cdr:y>
    </cdr:from>
    <cdr:to>
      <cdr:x>0.38235</cdr:x>
      <cdr:y>0.20877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349682" y="942004"/>
          <a:ext cx="952317" cy="2975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sz="1400" dirty="0">
            <a:solidFill>
              <a:schemeClr val="bg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0.44827</cdr:x>
      <cdr:y>0.238</cdr:y>
    </cdr:from>
    <cdr:to>
      <cdr:x>0.55882</cdr:x>
      <cdr:y>0.2881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3871260" y="1413066"/>
          <a:ext cx="954740" cy="2974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bg1"/>
              </a:solidFill>
              <a:latin typeface="+mn-lt"/>
            </a:rPr>
            <a:t>P =</a:t>
          </a:r>
        </a:p>
      </cdr:txBody>
    </cdr:sp>
  </cdr:relSizeAnchor>
  <cdr:relSizeAnchor xmlns:cdr="http://schemas.openxmlformats.org/drawingml/2006/chartDrawing">
    <cdr:from>
      <cdr:x>0.62281</cdr:x>
      <cdr:y>0.22547</cdr:y>
    </cdr:from>
    <cdr:to>
      <cdr:x>0.73529</cdr:x>
      <cdr:y>0.27558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78587" y="1338672"/>
          <a:ext cx="971413" cy="297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bg1"/>
              </a:solidFill>
              <a:latin typeface="+mn-lt"/>
            </a:rPr>
            <a:t>P =</a:t>
          </a:r>
        </a:p>
      </cdr:txBody>
    </cdr:sp>
  </cdr:relSizeAnchor>
  <cdr:relSizeAnchor xmlns:cdr="http://schemas.openxmlformats.org/drawingml/2006/chartDrawing">
    <cdr:from>
      <cdr:x>0.79774</cdr:x>
      <cdr:y>0.30063</cdr:y>
    </cdr:from>
    <cdr:to>
      <cdr:x>0.92059</cdr:x>
      <cdr:y>0.35073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6889282" y="1784915"/>
          <a:ext cx="1060918" cy="2974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bg1"/>
              </a:solidFill>
              <a:latin typeface="+mn-lt"/>
            </a:rPr>
            <a:t>P =</a:t>
          </a:r>
        </a:p>
      </cdr:txBody>
    </cdr:sp>
  </cdr:relSizeAnchor>
  <cdr:relSizeAnchor xmlns:cdr="http://schemas.openxmlformats.org/drawingml/2006/chartDrawing">
    <cdr:from>
      <cdr:x>0.0971</cdr:x>
      <cdr:y>0.12834</cdr:y>
    </cdr:from>
    <cdr:to>
      <cdr:x>0.20588</cdr:x>
      <cdr:y>0.17955</cdr:y>
    </cdr:to>
    <cdr:sp macro="" textlink="">
      <cdr:nvSpPr>
        <cdr:cNvPr id="10" name="TextBox 4"/>
        <cdr:cNvSpPr txBox="1"/>
      </cdr:nvSpPr>
      <cdr:spPr>
        <a:xfrm xmlns:a="http://schemas.openxmlformats.org/drawingml/2006/main">
          <a:off x="838556" y="762000"/>
          <a:ext cx="939444" cy="304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bg1"/>
              </a:solidFill>
            </a:rPr>
            <a:t>P =</a:t>
          </a:r>
        </a:p>
      </cdr:txBody>
    </cdr:sp>
  </cdr:relSizeAnchor>
  <cdr:relSizeAnchor xmlns:cdr="http://schemas.openxmlformats.org/drawingml/2006/chartDrawing">
    <cdr:from>
      <cdr:x>0.21473</cdr:x>
      <cdr:y>0.58494</cdr:y>
    </cdr:from>
    <cdr:to>
      <cdr:x>0.44015</cdr:x>
      <cdr:y>0.77997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98B1F39-0BCB-FECF-0D07-8C463DD6E07D}"/>
            </a:ext>
          </a:extLst>
        </cdr:cNvPr>
        <cdr:cNvSpPr txBox="1"/>
      </cdr:nvSpPr>
      <cdr:spPr>
        <a:xfrm xmlns:a="http://schemas.openxmlformats.org/drawingml/2006/main">
          <a:off x="1564827" y="2742494"/>
          <a:ext cx="16428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0.2445</cdr:x>
      <cdr:y>0.57502</cdr:y>
    </cdr:from>
    <cdr:to>
      <cdr:x>0.47418</cdr:x>
      <cdr:y>0.77005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6AFD64AC-0061-0B62-DE76-09ADFE1488D3}"/>
            </a:ext>
          </a:extLst>
        </cdr:cNvPr>
        <cdr:cNvSpPr txBox="1"/>
      </cdr:nvSpPr>
      <cdr:spPr>
        <a:xfrm xmlns:a="http://schemas.openxmlformats.org/drawingml/2006/main">
          <a:off x="1781801" y="2695999"/>
          <a:ext cx="167381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0.19163</cdr:x>
      <cdr:y>0.65105</cdr:y>
    </cdr:from>
    <cdr:to>
      <cdr:x>0.5</cdr:x>
      <cdr:y>0.7998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7FE8E07-7D56-0926-D667-4A0893B69A81}"/>
            </a:ext>
          </a:extLst>
        </cdr:cNvPr>
        <cdr:cNvSpPr txBox="1"/>
      </cdr:nvSpPr>
      <cdr:spPr>
        <a:xfrm xmlns:a="http://schemas.openxmlformats.org/drawingml/2006/main">
          <a:off x="1396531" y="3052460"/>
          <a:ext cx="2247256" cy="697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accent2">
                  <a:lumMod val="75000"/>
                </a:schemeClr>
              </a:solidFill>
            </a:rPr>
            <a:t>Usual Care Physicians</a:t>
          </a:r>
        </a:p>
        <a:p xmlns:a="http://schemas.openxmlformats.org/drawingml/2006/main">
          <a:r>
            <a:rPr lang="en-US" sz="1800" dirty="0">
              <a:solidFill>
                <a:schemeClr val="accent2">
                  <a:lumMod val="75000"/>
                </a:schemeClr>
              </a:solidFill>
            </a:rPr>
            <a:t>(n=20)</a:t>
          </a:r>
        </a:p>
      </cdr:txBody>
    </cdr:sp>
  </cdr:relSizeAnchor>
  <cdr:relSizeAnchor xmlns:cdr="http://schemas.openxmlformats.org/drawingml/2006/chartDrawing">
    <cdr:from>
      <cdr:x>0.19346</cdr:x>
      <cdr:y>0.03202</cdr:y>
    </cdr:from>
    <cdr:to>
      <cdr:x>0.56775</cdr:x>
      <cdr:y>0.18739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635D815-85D0-7D14-2E06-F0CC4B0FF3DA}"/>
            </a:ext>
          </a:extLst>
        </cdr:cNvPr>
        <cdr:cNvSpPr txBox="1"/>
      </cdr:nvSpPr>
      <cdr:spPr>
        <a:xfrm xmlns:a="http://schemas.openxmlformats.org/drawingml/2006/main">
          <a:off x="1409842" y="150140"/>
          <a:ext cx="2727702" cy="728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accent1">
                  <a:lumMod val="75000"/>
                </a:schemeClr>
              </a:solidFill>
            </a:rPr>
            <a:t>Guided Care Physicians</a:t>
          </a:r>
        </a:p>
        <a:p xmlns:a="http://schemas.openxmlformats.org/drawingml/2006/main">
          <a:r>
            <a:rPr lang="en-US" sz="1800" dirty="0">
              <a:solidFill>
                <a:schemeClr val="accent1">
                  <a:lumMod val="75000"/>
                </a:schemeClr>
              </a:solidFill>
            </a:rPr>
            <a:t>(n=18)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BCFBF-AC74-744D-89D7-7B3E44868DC5}" type="datetimeFigureOut">
              <a:rPr lang="en-US" smtClean="0"/>
              <a:t>8/30/22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C5635-E684-6A4F-AA99-57C46C6B0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1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43DC5-C0FE-E44D-8FBD-E789E537E8A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84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8D5D1-3F59-4BD3-AC3C-BE890EACF2E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17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Core content organized into 4 units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Foundations of Guided Care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Establishing new patients and caregivers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Ongoing Guided Care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Conducting Guided Care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Supplemental modules provide evidence-based strategies for assessment and management of chronic conditions.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Teaching strategies include recorded slideshows, readings, videos, self-directed learning activities, discussion forum, and live webinars with simulations.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Most activities are self-paced and asynchronous.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Expert instructor works with each cohort of participants to facilitate mastery of knowledge and skills.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Upon completion of the course, participants receive contact hours and are eligible for the American Nurses Credentialing Center’s Guided Care Nursing Certificate examination.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Feedback from participants has been very positive – many say that the course is extremely valuable and worthwhile, and it offers a great deal of new content and skills for even experienced nurses.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8D5D1-3F59-4BD3-AC3C-BE890EACF2E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74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43DC5-C0FE-E44D-8FBD-E789E537E8A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6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8D5D1-3F59-4BD3-AC3C-BE890EACF2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1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5635-E684-6A4F-AA99-57C46C6B0B4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r>
              <a:rPr lang="en-US" dirty="0"/>
              <a:t>Data from Kaiser subset.</a:t>
            </a:r>
          </a:p>
          <a:p>
            <a:pPr defTabSz="914350">
              <a:defRPr/>
            </a:pPr>
            <a:r>
              <a:rPr lang="en-US" dirty="0"/>
              <a:t>GC has the *potential* to reduce costs based on potential to reduce use of certain costly health services, but savings would of course depend on pricing for services set by individual insurers.  </a:t>
            </a:r>
          </a:p>
          <a:p>
            <a:pPr defTabSz="914350">
              <a:defRPr/>
            </a:pPr>
            <a:endParaRPr lang="en-US" dirty="0"/>
          </a:p>
          <a:p>
            <a:pPr defTabSz="914350">
              <a:defRPr/>
            </a:pPr>
            <a:r>
              <a:rPr lang="en-US" dirty="0"/>
              <a:t>The take home message is that GC appears to improve lots of outcomes while at least remaining cost neutral or potentially reducing costs.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4170-F7D8-4159-A1EA-EA76A1168A6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9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8D5D1-3F59-4BD3-AC3C-BE890EACF2E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36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y-axis represents the change in mean score from baseline to 1-year.  For example, in the UC group, change in satisfaction with patient/family communication was -.31 (baseline score=4.25, 1-year score=3.94).  The scores themselves represent means across all physicians within UC or GC from Likert scales.  For the "satisfaction" measures which included multiple items, the response options ranged from 1 to 6 (very dissatisfied to very satisfied) and for the "knowledge of patients" measures, the response options ranged from 1 to 4 (definitely not to definitely).  The p-values represent the significance of the regression coefficient for GC in linear regression models for 1-year scores adjusting for baseline scores and practice ownership. </a:t>
            </a:r>
          </a:p>
          <a:p>
            <a:endParaRPr lang="en-US" dirty="0"/>
          </a:p>
          <a:p>
            <a:r>
              <a:rPr lang="en-US" dirty="0"/>
              <a:t>Reference: Marsteller J, Hsu YJ, Reider L, Frey K, Wolff JL, Boyd CM, Leff B, Karm L, Scharfstein D, Boult C. Physician Satisfaction with Chronic Care Processes: A Cluster-Randomized Trial of Guided Care. </a:t>
            </a:r>
            <a:r>
              <a:rPr lang="en-US" i="1" dirty="0"/>
              <a:t>Annals of Family Medicine</a:t>
            </a:r>
            <a:r>
              <a:rPr lang="en-US" dirty="0"/>
              <a:t> 2010;8(4):308-315.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8D5D1-3F59-4BD3-AC3C-BE890EACF2E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55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Measured on scale of 1 to 6.</a:t>
            </a:r>
          </a:p>
          <a:p>
            <a:r>
              <a:rPr lang="en-US" dirty="0"/>
              <a:t>     Very satisfied = 6</a:t>
            </a:r>
          </a:p>
          <a:p>
            <a:r>
              <a:rPr lang="en-US" dirty="0"/>
              <a:t>     Satisfied = 5</a:t>
            </a:r>
          </a:p>
          <a:p>
            <a:r>
              <a:rPr lang="en-US" dirty="0"/>
              <a:t>     Somewhat satisfied = 4</a:t>
            </a:r>
          </a:p>
          <a:p>
            <a:r>
              <a:rPr lang="en-US" dirty="0"/>
              <a:t>     Somewhat dissatisfied = 3</a:t>
            </a:r>
          </a:p>
          <a:p>
            <a:r>
              <a:rPr lang="en-US" dirty="0"/>
              <a:t>     Dissatisfied = 2</a:t>
            </a:r>
          </a:p>
          <a:p>
            <a:r>
              <a:rPr lang="en-US" dirty="0"/>
              <a:t>     Very dissatisfied = 1</a:t>
            </a:r>
          </a:p>
          <a:p>
            <a:endParaRPr lang="en-US" dirty="0"/>
          </a:p>
          <a:p>
            <a:r>
              <a:rPr lang="en-US" dirty="0"/>
              <a:t>The y-axis represents mean score for nurses (across the seven domains) based on a Likert scale with 1 being very dissatisfied and 6 being very satisfied.  Nurse satisfaction was assessed using a validated nurses' job satisfaction instrument, the Mueller-McCloskey Satisfaction Scale. </a:t>
            </a:r>
          </a:p>
          <a:p>
            <a:endParaRPr lang="en-US" dirty="0"/>
          </a:p>
          <a:p>
            <a:r>
              <a:rPr lang="de-DE" dirty="0"/>
              <a:t>Reference: Boult C, Reider L, Frey K, Leff B, Boyd CM, Wolff JL, Wegener S, Marsteller J, Karm L, Scharfstein D. </a:t>
            </a:r>
            <a:r>
              <a:rPr lang="en-US" dirty="0"/>
              <a:t>Early Effects of "Guided Care" on the Quality of Health Care for Multimorbid Older Persons: A Cluster-Randomized Controlled Trial. </a:t>
            </a:r>
            <a:r>
              <a:rPr lang="en-US" i="1" dirty="0"/>
              <a:t>The Journal of Gerontology: Medical Sciences </a:t>
            </a:r>
            <a:r>
              <a:rPr lang="en-US" dirty="0"/>
              <a:t>2008;63A(3):321-327.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8D5D1-3F59-4BD3-AC3C-BE890EACF2E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4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8D5D1-3F59-4BD3-AC3C-BE890EACF2E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50A8-B1DD-0B44-A177-A9F516084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C9646-03AD-7644-BE9A-E628EC6DA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70BCF-1C45-584E-A0A6-9F6E7775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0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6128-EBB5-E54B-A6A7-E31840146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60319"/>
            <a:ext cx="6858000" cy="1244283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8C0BF-8555-1044-B189-FB5C52F7F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9667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8779-AA0E-3D45-AC34-00546E59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9016-2663-7944-9807-13C159CA5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1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F2124-727D-1D43-8829-1ADB0D9D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9016-2663-7944-9807-13C159CA5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3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DAC9-2A0F-A142-97AC-CE3CB8BDB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90799"/>
            <a:ext cx="6858000" cy="1112203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730A-51F4-CD41-8700-BA5F53B86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9507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0F12B-7CBE-3C40-ADD3-95C2AB47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4BE5-DD21-E24B-87EB-B62259727A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27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897A0-7941-104B-BC5B-A200049A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4BE5-DD21-E24B-87EB-B62259727A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8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7E78-E9C6-DB46-8CD9-00282990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0473-C95F-FA46-9415-816B8A037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E519F-D89A-3D49-92A8-B3441F73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6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B16F-1308-E04A-83AE-B27B8F04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66721"/>
            <a:ext cx="7886700" cy="9144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5799C-A6B0-8A45-A958-81318C7F7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0036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594-AD92-EF4E-BBAE-7FF86087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7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63E1-221E-D142-94FB-EFDD5F9C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DEFCC-A699-3746-8BA6-70C5C459A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BD7F1-32E7-264E-9F9A-2D0E09DDB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09B2-5610-8A4B-9E94-8F53BD6B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5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9EE1-713C-3D42-AC2D-E9EDFE88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09EEA-711F-194A-A1FF-C5083F1DA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A356-B17F-8842-A2AA-0B06E755A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35A4D-7796-2E4E-B31C-A00C1DDCD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0436D-A8A4-8F44-B341-B3D07E7FF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8C334-6B4E-C84A-BE1D-01A9A12F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6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9809-9AA4-D949-BD27-B1B48C29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9C862-808D-A34E-BDAC-AA35DCE7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6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070F8-C115-0240-ACF6-7DB64F50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2B9F-C4D7-4D44-B435-78E00168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63329-3087-A44C-B55B-63F21F0A1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40ADE-4988-A543-BA17-86D64C52D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B1A58-9F76-B84E-8667-C5007FE0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0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789D-6EEB-554A-85EF-649372D1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B740C-B929-D04E-9D06-1E73B0CF6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CDA7D-18C2-9949-8230-38BF02D0E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F97B1-767F-0247-99AF-15659E7D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2F28EF-9AF2-2A40-9010-5A681DDBCBF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5F883-35B2-0B42-B10E-4393AF09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4F621-D892-F047-A140-B5305155F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9BC3-7FA8-B74F-B84C-268A86633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914C8B-AC10-0748-A79D-7F70E361AF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1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2F1E01-6FA7-7B49-9CFB-F072977315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5D14F-0190-CE48-917D-C4FCFA9C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4AFBF-DB89-A94E-A2D1-7C29BEC72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9286E-B59B-0142-8BC8-DA4BEAB34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777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9E39016-2663-7944-9807-13C159CA55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3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8A05F2-A24E-6849-9C73-26FF83142B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DFC8D-FEEF-1744-AC14-79DA7907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60636-53AB-0D48-AEF1-9CFAD0C2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7FD21-B126-4B4B-85D9-9757B3CAD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9914BE5-DD21-E24B-87EB-B62259727A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EA58-7BDE-3A40-866F-DBCEF524C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414" y="1428481"/>
            <a:ext cx="7724936" cy="15416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How “Value-Based Payment” </a:t>
            </a:r>
            <a:br>
              <a:rPr lang="en-US" dirty="0"/>
            </a:br>
            <a:r>
              <a:rPr lang="en-US" dirty="0"/>
              <a:t>Will Change FM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8DF57-4B52-0B48-A871-E807B4FB7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87841"/>
            <a:ext cx="6858000" cy="196185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/>
              <a:t>Chad Boult, MD, MPH, MBA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Former Professor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Johns Hopkins Schools of Public Health, Medicine and Nursing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489FB-4E65-504E-9021-106F8466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0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66F0-4AC2-5DF5-82C0-4E11B007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Care for </a:t>
            </a:r>
            <a:r>
              <a:rPr lang="en-US" u="sng" dirty="0"/>
              <a:t>All</a:t>
            </a:r>
            <a:r>
              <a:rPr lang="en-US" dirty="0"/>
              <a:t>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61A88-95FE-A2BA-DB34-F77D14423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Telehealth</a:t>
            </a:r>
          </a:p>
          <a:p>
            <a:r>
              <a:rPr lang="en-US" dirty="0"/>
              <a:t>Digital monitors, communication tools</a:t>
            </a:r>
          </a:p>
          <a:p>
            <a:r>
              <a:rPr lang="en-US" dirty="0"/>
              <a:t>Interoperative EMRs</a:t>
            </a:r>
          </a:p>
          <a:p>
            <a:r>
              <a:rPr lang="en-US" dirty="0"/>
              <a:t>Coordination with MH and other providers</a:t>
            </a:r>
          </a:p>
          <a:p>
            <a:r>
              <a:rPr lang="en-US" dirty="0"/>
              <a:t>Coaching in self-management</a:t>
            </a:r>
          </a:p>
          <a:p>
            <a:r>
              <a:rPr lang="en-US" dirty="0"/>
              <a:t>Education and guidance for family caregivers</a:t>
            </a:r>
          </a:p>
          <a:p>
            <a:r>
              <a:rPr lang="en-US" dirty="0"/>
              <a:t>Collaboration with community agencies</a:t>
            </a:r>
          </a:p>
          <a:p>
            <a:r>
              <a:rPr lang="en-US" dirty="0"/>
              <a:t>Addressing the SDoH to ensure health equity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386C0-B45E-5EED-DE00-69D1F925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8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66F0-4AC2-5DF5-82C0-4E11B007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9801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Care for </a:t>
            </a:r>
            <a:r>
              <a:rPr lang="en-US" sz="4000" u="sng" dirty="0"/>
              <a:t>High-Risk</a:t>
            </a:r>
            <a:r>
              <a:rPr lang="en-US" sz="4000" dirty="0"/>
              <a:t> Complex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61A88-95FE-A2BA-DB34-F77D14423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5364"/>
            <a:ext cx="7886700" cy="44266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All previously listed enhancements, plus:</a:t>
            </a:r>
          </a:p>
          <a:p>
            <a:pPr marL="50292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Comprehensive health assessments</a:t>
            </a:r>
          </a:p>
          <a:p>
            <a:pPr marL="50292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Care plans based on patients’ priorities</a:t>
            </a:r>
          </a:p>
          <a:p>
            <a:pPr marL="50292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Frequent monitoring of patients’ conditions</a:t>
            </a:r>
          </a:p>
          <a:p>
            <a:pPr marL="50292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Home visits</a:t>
            </a:r>
          </a:p>
          <a:p>
            <a:pPr marL="50292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Smooth transitions between sites of care</a:t>
            </a:r>
          </a:p>
          <a:p>
            <a:pPr marL="50292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Advance directives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386C0-B45E-5EED-DE00-69D1F925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7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C76EF-E756-414B-B76C-5AB05A62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8417"/>
            <a:ext cx="2741602" cy="44611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Models of Primary Care for High-Risk Complex Patients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ED734-8C8A-28F9-2894-03778C447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030" y="319088"/>
            <a:ext cx="5669035" cy="6402387"/>
          </a:xfrm>
        </p:spPr>
        <p:txBody>
          <a:bodyPr anchor="ctr">
            <a:noAutofit/>
          </a:bodyPr>
          <a:lstStyle/>
          <a:p>
            <a:pPr marL="0" indent="-27432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“PACE”</a:t>
            </a:r>
            <a:r>
              <a:rPr lang="en-US" dirty="0"/>
              <a:t> – an outpatient alternative to nursing home care for older patients with disabilities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“Home-Based Primary Care” – </a:t>
            </a:r>
            <a:r>
              <a:rPr lang="en-US" dirty="0"/>
              <a:t>PC in the homes of chronically ill patients who are unable to travel to PCP offices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“Guided Care” </a:t>
            </a:r>
            <a:r>
              <a:rPr lang="en-US" dirty="0"/>
              <a:t>– supplemental PC for patients with multiple chronic conditions and complex care needs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(“Care Management” – popular, but lacks credible evidence of effectiveness)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E1F30E-D3A8-3745-9576-2A533FB8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0AB92C5-1D96-C34E-934B-A4C246A1AA6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0060" y="857250"/>
            <a:ext cx="5170932" cy="740664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 dirty="0"/>
              <a:t>Guided Care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654046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36538 w 3182692"/>
              <a:gd name="connsiteY1" fmla="*/ 0 h 13716"/>
              <a:gd name="connsiteX2" fmla="*/ 1273077 w 3182692"/>
              <a:gd name="connsiteY2" fmla="*/ 0 h 13716"/>
              <a:gd name="connsiteX3" fmla="*/ 1909615 w 3182692"/>
              <a:gd name="connsiteY3" fmla="*/ 0 h 13716"/>
              <a:gd name="connsiteX4" fmla="*/ 2482500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609807 w 3182692"/>
              <a:gd name="connsiteY7" fmla="*/ 13716 h 13716"/>
              <a:gd name="connsiteX8" fmla="*/ 2068750 w 3182692"/>
              <a:gd name="connsiteY8" fmla="*/ 13716 h 13716"/>
              <a:gd name="connsiteX9" fmla="*/ 1432211 w 3182692"/>
              <a:gd name="connsiteY9" fmla="*/ 13716 h 13716"/>
              <a:gd name="connsiteX10" fmla="*/ 859327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2906" y="4075"/>
                  <a:pt x="3183008" y="9784"/>
                  <a:pt x="3182692" y="13716"/>
                </a:cubicBezTo>
                <a:cubicBezTo>
                  <a:pt x="2947402" y="17868"/>
                  <a:pt x="2876226" y="22619"/>
                  <a:pt x="2609807" y="13716"/>
                </a:cubicBezTo>
                <a:cubicBezTo>
                  <a:pt x="2343389" y="4813"/>
                  <a:pt x="2326689" y="21007"/>
                  <a:pt x="2068750" y="13716"/>
                </a:cubicBezTo>
                <a:cubicBezTo>
                  <a:pt x="1810811" y="6425"/>
                  <a:pt x="1713836" y="43647"/>
                  <a:pt x="1432211" y="13716"/>
                </a:cubicBezTo>
                <a:cubicBezTo>
                  <a:pt x="1150586" y="-16215"/>
                  <a:pt x="982765" y="-825"/>
                  <a:pt x="859327" y="13716"/>
                </a:cubicBezTo>
                <a:cubicBezTo>
                  <a:pt x="735889" y="28257"/>
                  <a:pt x="254183" y="30659"/>
                  <a:pt x="0" y="13716"/>
                </a:cubicBezTo>
                <a:cubicBezTo>
                  <a:pt x="-535" y="8247"/>
                  <a:pt x="-201" y="295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2126" y="5320"/>
                  <a:pt x="3182368" y="9001"/>
                  <a:pt x="3182692" y="13716"/>
                </a:cubicBezTo>
                <a:cubicBezTo>
                  <a:pt x="3026065" y="-15421"/>
                  <a:pt x="2775006" y="18495"/>
                  <a:pt x="2546154" y="13716"/>
                </a:cubicBezTo>
                <a:cubicBezTo>
                  <a:pt x="2317302" y="8937"/>
                  <a:pt x="2168173" y="-13085"/>
                  <a:pt x="1845961" y="13716"/>
                </a:cubicBezTo>
                <a:cubicBezTo>
                  <a:pt x="1523749" y="40517"/>
                  <a:pt x="1450078" y="-5416"/>
                  <a:pt x="1304904" y="13716"/>
                </a:cubicBezTo>
                <a:cubicBezTo>
                  <a:pt x="1159730" y="32848"/>
                  <a:pt x="942635" y="-14593"/>
                  <a:pt x="604711" y="13716"/>
                </a:cubicBezTo>
                <a:cubicBezTo>
                  <a:pt x="266787" y="42025"/>
                  <a:pt x="141927" y="-12967"/>
                  <a:pt x="0" y="13716"/>
                </a:cubicBezTo>
                <a:cubicBezTo>
                  <a:pt x="58" y="7834"/>
                  <a:pt x="453" y="58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980" y="1860828"/>
            <a:ext cx="5699431" cy="4139922"/>
          </a:xfrm>
        </p:spPr>
        <p:txBody>
          <a:bodyPr vert="horz" lIns="68580" tIns="34290" rIns="68580" bIns="34290" rtlCol="0"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3200" dirty="0"/>
              <a:t>A specially-trained RN is based in a PC practice.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3200" dirty="0"/>
              <a:t>The nurse partners with 3-4 providers in caring for 80-100 high-risk patients.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3200" dirty="0"/>
              <a:t>The nurse guides the high-risk patients and families longitudinally.</a:t>
            </a:r>
          </a:p>
        </p:txBody>
      </p:sp>
      <p:pic>
        <p:nvPicPr>
          <p:cNvPr id="6" name="Picture 5" descr="Guided Care_041.JPG"/>
          <p:cNvPicPr>
            <a:picLocks noChangeAspect="1"/>
          </p:cNvPicPr>
          <p:nvPr/>
        </p:nvPicPr>
        <p:blipFill>
          <a:blip r:embed="rId3" cstate="print"/>
          <a:srcRect t="9459"/>
          <a:stretch>
            <a:fillRect/>
          </a:stretch>
        </p:blipFill>
        <p:spPr>
          <a:xfrm>
            <a:off x="6458503" y="1104138"/>
            <a:ext cx="1889417" cy="2572477"/>
          </a:xfrm>
          <a:prstGeom prst="rect">
            <a:avLst/>
          </a:prstGeom>
        </p:spPr>
      </p:pic>
      <p:pic>
        <p:nvPicPr>
          <p:cNvPr id="4" name="Picture 3" descr="Guided Care_227.JPG"/>
          <p:cNvPicPr>
            <a:picLocks noChangeAspect="1"/>
          </p:cNvPicPr>
          <p:nvPr/>
        </p:nvPicPr>
        <p:blipFill>
          <a:blip r:embed="rId4" cstate="print"/>
          <a:srcRect r="3281"/>
          <a:stretch>
            <a:fillRect/>
          </a:stretch>
        </p:blipFill>
        <p:spPr>
          <a:xfrm>
            <a:off x="6209399" y="3916645"/>
            <a:ext cx="2373909" cy="16322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101B8D-521F-56F9-7A30-7FAC710F5F2B}"/>
              </a:ext>
            </a:extLst>
          </p:cNvPr>
          <p:cNvSpPr/>
          <p:nvPr/>
        </p:nvSpPr>
        <p:spPr>
          <a:xfrm>
            <a:off x="5797428" y="5961427"/>
            <a:ext cx="2843407" cy="360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algn="r">
              <a:lnSpc>
                <a:spcPct val="120000"/>
              </a:lnSpc>
              <a:spcAft>
                <a:spcPts val="450"/>
              </a:spcAft>
            </a:pPr>
            <a:r>
              <a:rPr lang="en-US" sz="1600" dirty="0"/>
              <a:t>Boyd CM et al.</a:t>
            </a:r>
            <a:r>
              <a:rPr lang="en-US" sz="1600" i="1" dirty="0"/>
              <a:t> Gerontologist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399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271" y="754157"/>
            <a:ext cx="58293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dirty="0"/>
              <a:t>The Guided Care Nurse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" y="1483546"/>
            <a:ext cx="9144001" cy="5118731"/>
          </a:xfrm>
        </p:spPr>
        <p:txBody>
          <a:bodyPr>
            <a:normAutofit fontScale="25000" lnSpcReduction="20000"/>
          </a:bodyPr>
          <a:lstStyle/>
          <a:p>
            <a:pPr marL="3429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2800" u="sng" dirty="0"/>
              <a:t>Partners</a:t>
            </a:r>
            <a:r>
              <a:rPr lang="en-US" sz="12800" dirty="0"/>
              <a:t> with the patient’s PCP to:</a:t>
            </a:r>
          </a:p>
          <a:p>
            <a:pPr marL="20574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9600" dirty="0"/>
              <a:t>Assess each patient’s needs and preferences </a:t>
            </a:r>
          </a:p>
          <a:p>
            <a:pPr marL="20574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9600" dirty="0"/>
              <a:t>Create a “Care Guide” and an “Action Plan”</a:t>
            </a:r>
          </a:p>
          <a:p>
            <a:pPr marL="20574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9600" dirty="0"/>
              <a:t>Monitor the patient monthly</a:t>
            </a:r>
          </a:p>
          <a:p>
            <a:pPr marL="20574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9600" dirty="0"/>
              <a:t>Coach the patient in self-management</a:t>
            </a:r>
          </a:p>
          <a:p>
            <a:pPr marL="20574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9600" dirty="0"/>
              <a:t>Smooth the patient’s transitions between sites of care</a:t>
            </a:r>
          </a:p>
          <a:p>
            <a:pPr marL="20574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9600" dirty="0"/>
              <a:t>Coordinate primary care with all other providers:</a:t>
            </a:r>
          </a:p>
          <a:p>
            <a:pPr marL="411480" lvl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Wingdings" pitchFamily="2" charset="2"/>
              <a:buChar char="ü"/>
            </a:pPr>
            <a:r>
              <a:rPr lang="en-US" sz="9600" dirty="0"/>
              <a:t>Hospitals, EDs, specialists, mental health, rehab facilities, home care, hospice programs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9600" dirty="0"/>
              <a:t>Educate and support each patient’s family caregiver</a:t>
            </a:r>
          </a:p>
          <a:p>
            <a:pPr marL="20574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9600" dirty="0"/>
              <a:t>Provide access to social services: meals, transportation, repairs</a:t>
            </a:r>
          </a:p>
        </p:txBody>
      </p:sp>
      <p:pic>
        <p:nvPicPr>
          <p:cNvPr id="4" name="Picture 3" descr="Guided Care_321.jpg"/>
          <p:cNvPicPr>
            <a:picLocks noChangeAspect="1"/>
          </p:cNvPicPr>
          <p:nvPr/>
        </p:nvPicPr>
        <p:blipFill>
          <a:blip r:embed="rId3" cstate="print"/>
          <a:srcRect l="7373" t="18334" r="4865" b="3333"/>
          <a:stretch>
            <a:fillRect/>
          </a:stretch>
        </p:blipFill>
        <p:spPr>
          <a:xfrm>
            <a:off x="7041868" y="1282068"/>
            <a:ext cx="1872575" cy="23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1760561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1158166"/>
            <a:ext cx="7886700" cy="101104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429816" indent="-429816" algn="ctr"/>
            <a:r>
              <a:rPr lang="en-US" sz="4050" dirty="0">
                <a:solidFill>
                  <a:srgbClr val="FFFFFF"/>
                </a:solidFill>
              </a:rPr>
              <a:t>Randomized Trial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148" y="2617811"/>
            <a:ext cx="8777418" cy="3948986"/>
          </a:xfrm>
        </p:spPr>
        <p:txBody>
          <a:bodyPr vert="horz" lIns="68580" tIns="34290" rIns="68580" bIns="34290" rtlCol="0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5100" dirty="0"/>
              <a:t>A three-year, NIH-funded, randomized trial: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800" dirty="0"/>
              <a:t> 904 high-risk older patients of 49 community-based primary care physicians practicing in 14 teams (3-4 physicians/team) in KP (VBP plan) and two FFS healthcare systems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3800" dirty="0"/>
              <a:t>The 14 physician teams (6 in KP) were randomly assigned to provide either “Guided Care” or “usual care” to their high-risk patients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US" sz="3800" dirty="0"/>
              <a:t>Analyses: outcomes of “Guided Care” vs “Usual Care”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72150" y="6345151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</a:pPr>
            <a:r>
              <a:rPr lang="en-US" sz="1600" dirty="0">
                <a:latin typeface="Trebuchet MS" pitchFamily="34" charset="0"/>
              </a:rPr>
              <a:t>Boult C et al. </a:t>
            </a:r>
            <a:r>
              <a:rPr lang="en-US" sz="1600" i="1" dirty="0">
                <a:latin typeface="Trebuchet MS" pitchFamily="34" charset="0"/>
              </a:rPr>
              <a:t>J Gerontol</a:t>
            </a:r>
            <a:endParaRPr lang="en-US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6489"/>
            <a:ext cx="9144000" cy="6512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Reduction in Use of Services (KP)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6224005"/>
              </p:ext>
            </p:extLst>
          </p:nvPr>
        </p:nvGraphicFramePr>
        <p:xfrm>
          <a:off x="1770629" y="1929437"/>
          <a:ext cx="5793460" cy="366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6229350" y="5314950"/>
            <a:ext cx="1543050" cy="5143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latin typeface="Trebuchet MS" pitchFamily="34" charset="0"/>
              <a:ea typeface="ＭＳ Ｐゴシック" pitchFamily="-61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5881" y="5084117"/>
            <a:ext cx="857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>
                <a:latin typeface="+mj-lt"/>
              </a:rPr>
              <a:t>Specialist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en-US" sz="1400" dirty="0">
                <a:latin typeface="+mj-lt"/>
              </a:rPr>
              <a:t>visits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092741" y="6034462"/>
            <a:ext cx="4006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</a:pPr>
            <a:r>
              <a:rPr lang="en-US" sz="1600" dirty="0">
                <a:latin typeface="Trebuchet MS" pitchFamily="34" charset="0"/>
              </a:rPr>
              <a:t>Boult C et al. </a:t>
            </a:r>
            <a:r>
              <a:rPr lang="en-US" sz="1600" i="1" dirty="0">
                <a:latin typeface="Trebuchet MS" pitchFamily="34" charset="0"/>
              </a:rPr>
              <a:t>Arch Intern. Med</a:t>
            </a:r>
            <a:endParaRPr lang="en-US" sz="1600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7858" y="270398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8324" y="425330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49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50930" y="29046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2155" y="414890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47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6206" y="434213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52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8565" y="264243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95542" y="227735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172" y="5660447"/>
            <a:ext cx="21145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50" dirty="0"/>
              <a:t>* Statistically significant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FBDDA-E513-6C3F-1E4E-179644115DE3}"/>
              </a:ext>
            </a:extLst>
          </p:cNvPr>
          <p:cNvSpPr txBox="1"/>
          <p:nvPr/>
        </p:nvSpPr>
        <p:spPr>
          <a:xfrm>
            <a:off x="442059" y="3088559"/>
            <a:ext cx="1572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Percent</a:t>
            </a:r>
          </a:p>
          <a:p>
            <a:pPr algn="ctr"/>
            <a:r>
              <a:rPr lang="en-US" sz="2400" dirty="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396514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0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/>
              <a:t>Better Quality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24" y="2172715"/>
            <a:ext cx="6012477" cy="3723748"/>
          </a:xfrm>
        </p:spPr>
        <p:txBody>
          <a:bodyPr>
            <a:noAutofit/>
          </a:bodyPr>
          <a:lstStyle/>
          <a:p>
            <a:r>
              <a:rPr lang="en-US" dirty="0"/>
              <a:t>After 18 months, patients were surveyed using the validated Patient Assessment of Chronic Illness Care (PACIC) scale.</a:t>
            </a:r>
          </a:p>
          <a:p>
            <a:r>
              <a:rPr lang="en-US" dirty="0"/>
              <a:t>Guided Care recipients were </a:t>
            </a:r>
            <a:r>
              <a:rPr lang="en-US" u="sng" dirty="0"/>
              <a:t>twice</a:t>
            </a:r>
            <a:r>
              <a:rPr lang="en-US" dirty="0"/>
              <a:t> as likely as the controls to rate the </a:t>
            </a:r>
            <a:r>
              <a:rPr lang="en-US" u="sng" dirty="0"/>
              <a:t>quality</a:t>
            </a:r>
            <a:r>
              <a:rPr lang="en-US" dirty="0"/>
              <a:t> of their care in the </a:t>
            </a:r>
            <a:r>
              <a:rPr lang="en-US" u="sng" dirty="0"/>
              <a:t>highest category</a:t>
            </a:r>
            <a:r>
              <a:rPr lang="en-US" dirty="0"/>
              <a:t>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143500" y="5707532"/>
            <a:ext cx="3371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</a:pPr>
            <a:r>
              <a:rPr lang="en-US" sz="1600" dirty="0">
                <a:latin typeface="Trebuchet MS" pitchFamily="34" charset="0"/>
              </a:rPr>
              <a:t>Boyd CM et al. </a:t>
            </a:r>
            <a:r>
              <a:rPr lang="en-US" sz="1600" i="1" dirty="0">
                <a:latin typeface="Trebuchet MS" pitchFamily="34" charset="0"/>
              </a:rPr>
              <a:t>J Gen Intern Med</a:t>
            </a:r>
            <a:endParaRPr lang="en-US" sz="1600" dirty="0">
              <a:latin typeface="Trebuchet MS" pitchFamily="34" charset="0"/>
            </a:endParaRPr>
          </a:p>
        </p:txBody>
      </p:sp>
      <p:pic>
        <p:nvPicPr>
          <p:cNvPr id="7" name="Picture 6" descr="Guided Care_113.jpg"/>
          <p:cNvPicPr>
            <a:picLocks noChangeAspect="1"/>
          </p:cNvPicPr>
          <p:nvPr/>
        </p:nvPicPr>
        <p:blipFill>
          <a:blip r:embed="rId3" cstate="print"/>
          <a:srcRect l="38095" t="25090" r="29172" b="8243"/>
          <a:stretch>
            <a:fillRect/>
          </a:stretch>
        </p:blipFill>
        <p:spPr>
          <a:xfrm>
            <a:off x="7458075" y="3611167"/>
            <a:ext cx="1057275" cy="1479947"/>
          </a:xfrm>
          <a:prstGeom prst="rect">
            <a:avLst/>
          </a:prstGeom>
        </p:spPr>
      </p:pic>
      <p:pic>
        <p:nvPicPr>
          <p:cNvPr id="8" name="Picture 7" descr="Guided Care_072.jpg"/>
          <p:cNvPicPr>
            <a:picLocks noChangeAspect="1"/>
          </p:cNvPicPr>
          <p:nvPr/>
        </p:nvPicPr>
        <p:blipFill>
          <a:blip r:embed="rId4" cstate="print"/>
          <a:srcRect l="26951" t="31839" r="7305" b="7470"/>
          <a:stretch>
            <a:fillRect/>
          </a:stretch>
        </p:blipFill>
        <p:spPr>
          <a:xfrm>
            <a:off x="6293981" y="3041885"/>
            <a:ext cx="946404" cy="1314450"/>
          </a:xfrm>
          <a:prstGeom prst="rect">
            <a:avLst/>
          </a:prstGeom>
        </p:spPr>
      </p:pic>
      <p:pic>
        <p:nvPicPr>
          <p:cNvPr id="9" name="Picture 8" descr="Guided Care_142.jpg"/>
          <p:cNvPicPr>
            <a:picLocks noChangeAspect="1"/>
          </p:cNvPicPr>
          <p:nvPr/>
        </p:nvPicPr>
        <p:blipFill>
          <a:blip r:embed="rId5" cstate="print"/>
          <a:srcRect l="23444" t="10573" r="42674" b="30769"/>
          <a:stretch>
            <a:fillRect/>
          </a:stretch>
        </p:blipFill>
        <p:spPr>
          <a:xfrm>
            <a:off x="7372350" y="2125266"/>
            <a:ext cx="11430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6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 idx="4294967295"/>
          </p:nvPr>
        </p:nvSpPr>
        <p:spPr>
          <a:xfrm>
            <a:off x="1627825" y="772715"/>
            <a:ext cx="64008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Physician Satisfaction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610386" y="6063486"/>
            <a:ext cx="33050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600" dirty="0"/>
              <a:t>Marsteller JA et al. </a:t>
            </a:r>
            <a:r>
              <a:rPr lang="en-US" sz="1600" i="1" dirty="0"/>
              <a:t>Ann Fam Med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-502817" y="2892662"/>
            <a:ext cx="276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accent1"/>
                </a:solidFill>
              </a:rPr>
              <a:t>Change in Satisfaction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57934341"/>
              </p:ext>
            </p:extLst>
          </p:nvPr>
        </p:nvGraphicFramePr>
        <p:xfrm>
          <a:off x="1627825" y="1287065"/>
          <a:ext cx="7287575" cy="468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3594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520458" y="1667683"/>
            <a:ext cx="13662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Very satisfied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406158" y="3226818"/>
            <a:ext cx="15590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Trebuchet MS" pitchFamily="34" charset="0"/>
              </a:rPr>
              <a:t>Very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dissatisfied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34415" y="4300762"/>
            <a:ext cx="707517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None/>
            </a:pPr>
            <a:r>
              <a:rPr lang="en-US" sz="1400" dirty="0">
                <a:latin typeface="Trebuchet MS" pitchFamily="34" charset="0"/>
              </a:rPr>
              <a:t>1  Familiarity with patients</a:t>
            </a:r>
          </a:p>
          <a:p>
            <a:pPr>
              <a:spcBef>
                <a:spcPct val="25000"/>
              </a:spcBef>
              <a:buNone/>
            </a:pPr>
            <a:r>
              <a:rPr lang="en-US" sz="1400" dirty="0">
                <a:latin typeface="Trebuchet MS" pitchFamily="34" charset="0"/>
              </a:rPr>
              <a:t>2  Stability of patient relationships</a:t>
            </a:r>
          </a:p>
          <a:p>
            <a:pPr>
              <a:spcBef>
                <a:spcPct val="25000"/>
              </a:spcBef>
              <a:buNone/>
            </a:pPr>
            <a:r>
              <a:rPr lang="en-US" sz="1400" dirty="0">
                <a:latin typeface="Trebuchet MS" pitchFamily="34" charset="0"/>
              </a:rPr>
              <a:t>3  Comm. w/ patients; availability of clinical info; continuity of care for patients</a:t>
            </a:r>
          </a:p>
          <a:p>
            <a:pPr>
              <a:spcBef>
                <a:spcPct val="25000"/>
              </a:spcBef>
              <a:buNone/>
            </a:pPr>
            <a:r>
              <a:rPr lang="en-US" sz="1400" dirty="0">
                <a:latin typeface="Trebuchet MS" pitchFamily="34" charset="0"/>
              </a:rPr>
              <a:t>4  Efficiency of office visits; access to evidence-based guidelines</a:t>
            </a:r>
          </a:p>
          <a:p>
            <a:pPr>
              <a:spcBef>
                <a:spcPct val="25000"/>
              </a:spcBef>
              <a:buNone/>
            </a:pPr>
            <a:r>
              <a:rPr lang="en-US" sz="1400" dirty="0">
                <a:latin typeface="Trebuchet MS" pitchFamily="34" charset="0"/>
              </a:rPr>
              <a:t>5  Monitoring patients; communicating w/ caregivers; efficiency of primary care team</a:t>
            </a:r>
          </a:p>
          <a:p>
            <a:pPr>
              <a:spcBef>
                <a:spcPct val="25000"/>
              </a:spcBef>
              <a:buNone/>
            </a:pPr>
            <a:r>
              <a:rPr lang="en-US" sz="1400" dirty="0">
                <a:latin typeface="Trebuchet MS" pitchFamily="34" charset="0"/>
              </a:rPr>
              <a:t>6  Coordinating care; referring to community resources; educating caregivers</a:t>
            </a:r>
          </a:p>
          <a:p>
            <a:pPr>
              <a:spcBef>
                <a:spcPct val="25000"/>
              </a:spcBef>
              <a:buNone/>
            </a:pPr>
            <a:r>
              <a:rPr lang="en-US" sz="1400" dirty="0">
                <a:latin typeface="Trebuchet MS" pitchFamily="34" charset="0"/>
              </a:rPr>
              <a:t>7  Motivating patients for self management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69111"/>
              </p:ext>
            </p:extLst>
          </p:nvPr>
        </p:nvGraphicFramePr>
        <p:xfrm>
          <a:off x="1485900" y="1428751"/>
          <a:ext cx="4925616" cy="278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6629996" y="2742605"/>
            <a:ext cx="800100" cy="1191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1314450" y="1143000"/>
            <a:ext cx="6400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Nurse Job Satisfaction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87369" y="6069074"/>
            <a:ext cx="24814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600" dirty="0">
                <a:latin typeface="Trebuchet MS" pitchFamily="34" charset="0"/>
              </a:rPr>
              <a:t>Boult C et al. </a:t>
            </a:r>
            <a:r>
              <a:rPr lang="en-US" sz="1600" i="1" dirty="0">
                <a:latin typeface="Trebuchet MS" pitchFamily="34" charset="0"/>
              </a:rPr>
              <a:t>J Gerontol</a:t>
            </a:r>
            <a:endParaRPr lang="en-US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0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44A8D-1FEB-6741-A1FD-BB1EB234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/>
              <a:t>Disclosure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C45CA-5350-CA4E-B97C-413B91F8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/>
              <a:t>I am the “inventor” of one of the models of care (“Guided Care”) that will be described in this presentation.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5045D-A4F8-8C4A-A992-0EF4AE45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0AB92C5-1D96-C34E-934B-A4C246A1AA6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1760561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1158166"/>
            <a:ext cx="7886700" cy="101104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050" dirty="0">
                <a:solidFill>
                  <a:srgbClr val="FFFFFF"/>
                </a:solidFill>
              </a:rPr>
              <a:t>Implementing Guided Care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2720724"/>
            <a:ext cx="9141714" cy="3504324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800" dirty="0"/>
              <a:t>Available assistance includes:</a:t>
            </a:r>
          </a:p>
          <a:p>
            <a:pPr marL="30861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An implementation manual</a:t>
            </a:r>
            <a:r>
              <a:rPr lang="en-US" sz="2600" b="1" dirty="0"/>
              <a:t>: </a:t>
            </a:r>
            <a:r>
              <a:rPr lang="en-US" sz="2600" i="1" dirty="0"/>
              <a:t>Guided Care: A New Nurse-Physician Partnership in Chronic Care </a:t>
            </a:r>
            <a:r>
              <a:rPr lang="en-US" sz="2600" dirty="0"/>
              <a:t>(Springer Publishing Co.)</a:t>
            </a:r>
          </a:p>
          <a:p>
            <a:pPr marL="30861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A 20-module online course for RNs: “Guided Care Nursing”</a:t>
            </a:r>
          </a:p>
          <a:p>
            <a:pPr marL="30861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Templates for planning and implementing patient care</a:t>
            </a:r>
          </a:p>
          <a:p>
            <a:pPr marL="30861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A Guided Care orientation booklet for patients and families</a:t>
            </a:r>
          </a:p>
        </p:txBody>
      </p:sp>
    </p:spTree>
    <p:extLst>
      <p:ext uri="{BB962C8B-B14F-4D97-AF65-F5344CB8AC3E}">
        <p14:creationId xmlns:p14="http://schemas.microsoft.com/office/powerpoint/2010/main" val="14434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5B94-3D4E-ED4B-BA9D-4CD484D5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6636"/>
            <a:ext cx="8189885" cy="1325563"/>
          </a:xfrm>
        </p:spPr>
        <p:txBody>
          <a:bodyPr/>
          <a:lstStyle/>
          <a:p>
            <a:pPr algn="ctr"/>
            <a:r>
              <a:rPr lang="en-US" dirty="0"/>
              <a:t>Preparing Family Physicians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42677-2EB5-E340-B49C-B6448D33B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477" y="1270747"/>
            <a:ext cx="8477573" cy="5397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/>
              <a:t>Knowledge</a:t>
            </a:r>
          </a:p>
          <a:p>
            <a:pPr lvl="1"/>
            <a:r>
              <a:rPr lang="en-US" sz="2600" dirty="0"/>
              <a:t>Operational details of reimbursement under VBP plans</a:t>
            </a:r>
          </a:p>
          <a:p>
            <a:pPr lvl="1"/>
            <a:r>
              <a:rPr lang="en-US" sz="2600" dirty="0"/>
              <a:t>High-value care that optimizes health and reduces costs</a:t>
            </a:r>
          </a:p>
          <a:p>
            <a:pPr lvl="1"/>
            <a:r>
              <a:rPr lang="en-US" sz="2600" dirty="0"/>
              <a:t>“Low-value care” (to avoid)</a:t>
            </a:r>
          </a:p>
          <a:p>
            <a:pPr lvl="1"/>
            <a:r>
              <a:rPr lang="en-US" sz="2600" dirty="0"/>
              <a:t>Community resources that are available for patients</a:t>
            </a:r>
          </a:p>
          <a:p>
            <a:pPr marL="0" indent="0">
              <a:buNone/>
            </a:pPr>
            <a:r>
              <a:rPr lang="en-US" sz="3500" dirty="0"/>
              <a:t>Skills</a:t>
            </a:r>
            <a:r>
              <a:rPr lang="en-US" dirty="0"/>
              <a:t> – re-allocating time from 15-minute OVs to:</a:t>
            </a:r>
          </a:p>
          <a:p>
            <a:pPr lvl="1"/>
            <a:r>
              <a:rPr lang="en-US" dirty="0"/>
              <a:t>Telehealth, digital monitoring/reminders, portals</a:t>
            </a:r>
          </a:p>
          <a:p>
            <a:pPr lvl="1"/>
            <a:r>
              <a:rPr lang="en-US" dirty="0"/>
              <a:t>Eliciting and recording patients’ health-related goals</a:t>
            </a:r>
          </a:p>
          <a:p>
            <a:pPr lvl="1"/>
            <a:r>
              <a:rPr lang="en-US" dirty="0"/>
              <a:t>Motivational interviewing for patient self-management</a:t>
            </a:r>
          </a:p>
          <a:p>
            <a:pPr lvl="1"/>
            <a:r>
              <a:rPr lang="en-US" dirty="0"/>
              <a:t>Interacting with IDT members</a:t>
            </a:r>
          </a:p>
          <a:p>
            <a:pPr marL="0" indent="0">
              <a:buNone/>
            </a:pPr>
            <a:r>
              <a:rPr lang="en-US" sz="3500" dirty="0"/>
              <a:t>Attitudes</a:t>
            </a:r>
          </a:p>
          <a:p>
            <a:pPr lvl="1"/>
            <a:r>
              <a:rPr lang="en-US" dirty="0"/>
              <a:t>Comfort in </a:t>
            </a:r>
            <a:r>
              <a:rPr lang="en-US" b="1" dirty="0"/>
              <a:t>partnering</a:t>
            </a:r>
            <a:r>
              <a:rPr lang="en-US" dirty="0"/>
              <a:t> with team-mates and colleagues</a:t>
            </a:r>
          </a:p>
          <a:p>
            <a:pPr lvl="1"/>
            <a:r>
              <a:rPr lang="en-US" dirty="0"/>
              <a:t>Respect for other providers, team-mates, patients and</a:t>
            </a:r>
          </a:p>
          <a:p>
            <a:pPr marL="457200" lvl="1" indent="0">
              <a:buNone/>
            </a:pPr>
            <a:r>
              <a:rPr lang="en-US" dirty="0"/>
              <a:t>		 caregivers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796B6-6CAB-D043-95A2-DB28E7E3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AE4AC-477B-AA5C-150E-5010FBE4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700" dirty="0"/>
              <a:t>Take-Aways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F6080-CE72-8F1A-0969-8ABA97C2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9384"/>
            <a:ext cx="9141714" cy="49286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3200" dirty="0"/>
              <a:t>Most U.S. healthcare organizations will soon </a:t>
            </a:r>
            <a:r>
              <a:rPr lang="en-US" sz="3200"/>
              <a:t>enter accountable </a:t>
            </a:r>
            <a:r>
              <a:rPr lang="en-US" sz="3200" dirty="0"/>
              <a:t>VBP plans and will need to change how they deliver care.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3200" dirty="0"/>
              <a:t>Optimizing </a:t>
            </a:r>
            <a:r>
              <a:rPr lang="en-US" sz="3200" u="sng" dirty="0"/>
              <a:t>care</a:t>
            </a:r>
            <a:r>
              <a:rPr lang="en-US" sz="3200" dirty="0"/>
              <a:t> for low-risk and for high-risk populations will determine providers’ success or failure.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3200" dirty="0"/>
              <a:t>Revised </a:t>
            </a:r>
            <a:r>
              <a:rPr lang="en-US" sz="3200" u="sng" dirty="0"/>
              <a:t>educational curricula</a:t>
            </a:r>
            <a:r>
              <a:rPr lang="en-US" sz="3200" dirty="0"/>
              <a:t> are needed now to prepare family physicians to succeed under the accountable VBP plans that will soon replace traditional FFS payments for healthcare.</a:t>
            </a:r>
          </a:p>
        </p:txBody>
      </p:sp>
    </p:spTree>
    <p:extLst>
      <p:ext uri="{BB962C8B-B14F-4D97-AF65-F5344CB8AC3E}">
        <p14:creationId xmlns:p14="http://schemas.microsoft.com/office/powerpoint/2010/main" val="4271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F04D0-FDE5-4FCF-C2BE-B1C9704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77" y="1361103"/>
            <a:ext cx="7598634" cy="2559967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900" dirty="0">
                <a:solidFill>
                  <a:srgbClr val="FFFFFF"/>
                </a:solidFill>
              </a:rPr>
              <a:t>The time to modify education to</a:t>
            </a: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3900" dirty="0">
                <a:solidFill>
                  <a:srgbClr val="FFFFFF"/>
                </a:solidFill>
              </a:rPr>
              <a:t>equip family physicians to succeed in the new VBP plans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3A89-776C-A680-0A2A-60FD044FF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523" y="4126059"/>
            <a:ext cx="6860955" cy="993227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algn="ctr">
              <a:buNone/>
            </a:pPr>
            <a:r>
              <a:rPr lang="en-US" sz="4500" dirty="0">
                <a:solidFill>
                  <a:srgbClr val="FFFFFF"/>
                </a:solidFill>
              </a:rPr>
              <a:t>NOW</a:t>
            </a:r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402" y="2644558"/>
            <a:ext cx="113652" cy="113652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274" y="2556351"/>
            <a:ext cx="104279" cy="10427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8625" y="2760151"/>
            <a:ext cx="95786" cy="95786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040" y="2981976"/>
            <a:ext cx="71819" cy="7181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9199" y="2960241"/>
            <a:ext cx="68354" cy="68354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054" y="3289125"/>
            <a:ext cx="81469" cy="81469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31047"/>
            <a:ext cx="9141714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7B3E-C620-324B-A53E-0DD0D2A9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037113"/>
            <a:ext cx="6858000" cy="111220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41DE7-09CB-5941-80C2-7A3ECE17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4BE5-DD21-E24B-87EB-B62259727A8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43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DD2B-58BE-45D4-476D-E6DE72F1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C7DDC-4561-B880-9206-13F22ECE2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34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14500" y="1085850"/>
            <a:ext cx="5829300" cy="857250"/>
          </a:xfrm>
        </p:spPr>
        <p:txBody>
          <a:bodyPr/>
          <a:lstStyle/>
          <a:p>
            <a:pPr algn="ctr"/>
            <a:r>
              <a:rPr lang="en-US" dirty="0"/>
              <a:t>Quality of Care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57300" y="2307663"/>
            <a:ext cx="16002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350" dirty="0">
                <a:solidFill>
                  <a:srgbClr val="FF0000"/>
                </a:solidFill>
                <a:latin typeface="Gill Sans MT" pitchFamily="34" charset="0"/>
              </a:rPr>
              <a:t>AGGREGATE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371600" y="2584662"/>
            <a:ext cx="13716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350" dirty="0">
                <a:latin typeface="Gill Sans MT" pitchFamily="34" charset="0"/>
              </a:rPr>
              <a:t>Activation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371600" y="3256738"/>
            <a:ext cx="18859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350" dirty="0">
                <a:latin typeface="Gill Sans MT" pitchFamily="34" charset="0"/>
              </a:rPr>
              <a:t>Decision</a:t>
            </a:r>
            <a:r>
              <a:rPr lang="en-US" sz="135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sz="1350" dirty="0">
                <a:latin typeface="Gill Sans MT" pitchFamily="34" charset="0"/>
              </a:rPr>
              <a:t>Support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371600" y="2936135"/>
            <a:ext cx="17716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350" dirty="0">
                <a:latin typeface="Gill Sans MT" pitchFamily="34" charset="0"/>
              </a:rPr>
              <a:t>Problem</a:t>
            </a:r>
            <a:r>
              <a:rPr lang="en-US" sz="135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sz="1350" dirty="0">
                <a:latin typeface="Gill Sans MT" pitchFamily="34" charset="0"/>
              </a:rPr>
              <a:t>Solving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371600" y="3609201"/>
            <a:ext cx="16573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350" dirty="0">
                <a:latin typeface="Gill Sans MT" pitchFamily="34" charset="0"/>
              </a:rPr>
              <a:t>Coordination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356124" y="3965863"/>
            <a:ext cx="17145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350" dirty="0">
                <a:latin typeface="Gill Sans MT" pitchFamily="34" charset="0"/>
              </a:rPr>
              <a:t>Goal Setting</a:t>
            </a: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1" y="1943101"/>
            <a:ext cx="4613672" cy="328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135210" y="1894219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u="sng" dirty="0">
                <a:latin typeface="Gill Sans MT" pitchFamily="34" charset="0"/>
              </a:rPr>
              <a:t>PACIC scales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63286" y="5119285"/>
            <a:ext cx="8817428" cy="80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350" dirty="0">
                <a:solidFill>
                  <a:srgbClr val="FF0000"/>
                </a:solidFill>
                <a:latin typeface="Gill Sans MT" pitchFamily="34" charset="0"/>
              </a:rPr>
              <a:t>			                            </a:t>
            </a:r>
            <a:r>
              <a:rPr lang="en-US" sz="2000" dirty="0">
                <a:solidFill>
                  <a:srgbClr val="FF0000"/>
                </a:solidFill>
                <a:latin typeface="Gill Sans MT" pitchFamily="34" charset="0"/>
              </a:rPr>
              <a:t>Quality rated in the highest category on PACIC</a:t>
            </a:r>
          </a:p>
          <a:p>
            <a:pPr>
              <a:spcBef>
                <a:spcPct val="50000"/>
              </a:spcBef>
              <a:buNone/>
            </a:pPr>
            <a:r>
              <a:rPr lang="en-US" sz="1050" dirty="0">
                <a:latin typeface="Gill Sans MT" pitchFamily="34" charset="0"/>
              </a:rPr>
              <a:t>Adjusted for participants’ baseline age, race, sex, educational level, financial status, habitation status, HCC score, functional ability (i.e., SF-36 physical component summary and mental component summary scores), subscale-specific baseline PACIC score, satisfaction with health care, and practice site.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082475" y="6149633"/>
            <a:ext cx="32812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</a:pPr>
            <a:r>
              <a:rPr lang="en-US" sz="1600" dirty="0">
                <a:latin typeface="Trebuchet MS" pitchFamily="34" charset="0"/>
              </a:rPr>
              <a:t>Boyd CM et al. </a:t>
            </a:r>
            <a:r>
              <a:rPr lang="en-US" sz="1600" i="1" dirty="0">
                <a:latin typeface="Trebuchet MS" pitchFamily="34" charset="0"/>
              </a:rPr>
              <a:t>J Gen Intern Med</a:t>
            </a:r>
            <a:endParaRPr lang="en-US" sz="1600" dirty="0">
              <a:latin typeface="Trebuchet MS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7818" y="2240468"/>
            <a:ext cx="40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2.1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14850" y="2571751"/>
            <a:ext cx="40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j-lt"/>
              </a:rPr>
              <a:t>1.3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14850" y="2857501"/>
            <a:ext cx="40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j-lt"/>
              </a:rPr>
              <a:t>1.3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43450" y="3200401"/>
            <a:ext cx="40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j-lt"/>
              </a:rPr>
              <a:t>1.5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6350" y="3543301"/>
            <a:ext cx="40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j-lt"/>
              </a:rPr>
              <a:t>1.8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43450" y="3886201"/>
            <a:ext cx="40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j-lt"/>
              </a:rPr>
              <a:t>1.8</a:t>
            </a:r>
          </a:p>
        </p:txBody>
      </p:sp>
    </p:spTree>
    <p:extLst>
      <p:ext uri="{BB962C8B-B14F-4D97-AF65-F5344CB8AC3E}">
        <p14:creationId xmlns:p14="http://schemas.microsoft.com/office/powerpoint/2010/main" val="1972690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5981" y="1237119"/>
            <a:ext cx="8803036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“Guided Care: a New Nurse-Physician Partnership in Chronic Care”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6419" y="2514600"/>
            <a:ext cx="7948164" cy="3205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Implementation manual for practices:</a:t>
            </a:r>
          </a:p>
          <a:p>
            <a:r>
              <a:rPr lang="en-US" sz="2400" dirty="0"/>
              <a:t>Describes how Guided Care operates</a:t>
            </a:r>
          </a:p>
          <a:p>
            <a:r>
              <a:rPr lang="en-US" sz="2400" dirty="0"/>
              <a:t>Helps organization leaders determine if </a:t>
            </a:r>
            <a:br>
              <a:rPr lang="en-US" sz="2400" dirty="0"/>
            </a:br>
            <a:r>
              <a:rPr lang="en-US" sz="2400" dirty="0"/>
              <a:t>Guided Care is right for them</a:t>
            </a:r>
          </a:p>
          <a:p>
            <a:r>
              <a:rPr lang="en-US" sz="2400" dirty="0"/>
              <a:t>Prepares practices to implement Guided Care</a:t>
            </a:r>
          </a:p>
          <a:p>
            <a:r>
              <a:rPr lang="en-US" sz="2400" dirty="0"/>
              <a:t>Provides tools for implementing Guided Care, and for hiring and managing Guided Care nurses</a:t>
            </a:r>
          </a:p>
          <a:p>
            <a:r>
              <a:rPr lang="en-US" sz="2400" dirty="0"/>
              <a:t>Includes a checklist for integrating nurses into practice.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585" t="1046"/>
          <a:stretch>
            <a:fillRect/>
          </a:stretch>
        </p:blipFill>
        <p:spPr bwMode="auto">
          <a:xfrm rot="588143">
            <a:off x="6891582" y="2386582"/>
            <a:ext cx="1016393" cy="16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1409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18557" y="1760765"/>
            <a:ext cx="58293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Online Course for Nurses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0585" y="2963636"/>
            <a:ext cx="8217131" cy="15440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700" dirty="0"/>
              <a:t>Provided by the Institute for Johns Hopkins Nursing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700" dirty="0"/>
              <a:t>20-hour, asynchronous course with online quizzes</a:t>
            </a:r>
          </a:p>
          <a:p>
            <a:pPr marL="0" indent="0">
              <a:buNone/>
            </a:pPr>
            <a:r>
              <a:rPr lang="en-US" sz="2700" dirty="0"/>
              <a:t>Confers eligibility for a Certificate in Guided Care Nursing</a:t>
            </a:r>
          </a:p>
        </p:txBody>
      </p:sp>
    </p:spTree>
    <p:extLst>
      <p:ext uri="{BB962C8B-B14F-4D97-AF65-F5344CB8AC3E}">
        <p14:creationId xmlns:p14="http://schemas.microsoft.com/office/powerpoint/2010/main" val="903728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5465" y="1257300"/>
            <a:ext cx="8521354" cy="85725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“Transformation: </a:t>
            </a:r>
            <a:br>
              <a:rPr lang="en-US" dirty="0"/>
            </a:br>
            <a:r>
              <a:rPr lang="en-US" dirty="0"/>
              <a:t>A Family’s Guide to Chronic Care, Guided Care, and Hope”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12422" y="2677738"/>
            <a:ext cx="7134397" cy="34440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Orientation book for patients and families:</a:t>
            </a:r>
          </a:p>
          <a:p>
            <a:r>
              <a:rPr lang="en-US" dirty="0"/>
              <a:t>Describes Guided Care in a narrative format</a:t>
            </a:r>
          </a:p>
          <a:p>
            <a:r>
              <a:rPr lang="en-US" dirty="0"/>
              <a:t>Explains how Guided Care can help </a:t>
            </a:r>
            <a:br>
              <a:rPr lang="en-US" dirty="0"/>
            </a:br>
            <a:r>
              <a:rPr lang="en-US" dirty="0"/>
              <a:t>patients and families</a:t>
            </a:r>
          </a:p>
          <a:p>
            <a:r>
              <a:rPr lang="en-US" dirty="0"/>
              <a:t>Hard copy and electronic versions available in English and Spanish</a:t>
            </a:r>
          </a:p>
        </p:txBody>
      </p:sp>
      <p:pic>
        <p:nvPicPr>
          <p:cNvPr id="4" name="Picture 3" descr="Transformation book fly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1" y="3101262"/>
            <a:ext cx="1264286" cy="15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08CC-01A4-1F4B-8446-EBFF4498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83" y="1057624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Changes Coming by 2030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59509-A70E-5546-8033-9190AF435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953" y="2268537"/>
            <a:ext cx="8353586" cy="37913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“Value-based payment” (VBP) will </a:t>
            </a:r>
            <a:r>
              <a:rPr lang="en-US" sz="3200" i="1" dirty="0">
                <a:solidFill>
                  <a:schemeClr val="tx1"/>
                </a:solidFill>
              </a:rPr>
              <a:t>replace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</a:rPr>
              <a:t>“fee-for-service payment” for healthcare.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</a:rPr>
              <a:t>The incentives provided by VBP will </a:t>
            </a:r>
            <a:r>
              <a:rPr lang="en-US" sz="3200" i="1" dirty="0">
                <a:solidFill>
                  <a:schemeClr val="tx1"/>
                </a:solidFill>
              </a:rPr>
              <a:t>transform</a:t>
            </a:r>
            <a:r>
              <a:rPr lang="en-US" sz="3200" dirty="0">
                <a:solidFill>
                  <a:schemeClr val="tx1"/>
                </a:solidFill>
              </a:rPr>
              <a:t> the structure and practice of primary care.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</a:rPr>
              <a:t>Training PCPs to provide the “new primary care” requires updated </a:t>
            </a:r>
            <a:r>
              <a:rPr lang="en-US" sz="3200" i="1" dirty="0">
                <a:solidFill>
                  <a:schemeClr val="tx1"/>
                </a:solidFill>
              </a:rPr>
              <a:t>curricula ASAP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B7EBC-3152-724B-823E-1C2B793C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92C5-1D96-C34E-934B-A4C246A1AA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A66F0-4AC2-5DF5-82C0-4E11B007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8" y="1198418"/>
            <a:ext cx="2972905" cy="44611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What is Driving These Changes?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61A88-95FE-A2BA-DB34-F77D14423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Provider organizations are signing “VBP” contracts that require “two-sided financial risk” in caring for “attributed” populations.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FFS is fading away.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A provider organizations’ survival will depend on its ability to provide high-quality care that </a:t>
            </a:r>
            <a:r>
              <a:rPr lang="en-US" sz="3200" i="1" dirty="0"/>
              <a:t>reduces the costs of care </a:t>
            </a:r>
            <a:r>
              <a:rPr lang="en-US" sz="3200" dirty="0"/>
              <a:t>for its attributed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386C0-B45E-5EED-DE00-69D1F925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0AB92C5-1D96-C34E-934B-A4C246A1AA6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6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66F0-4AC2-5DF5-82C0-4E11B007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Timeline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61A88-95FE-A2BA-DB34-F77D14423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22" y="2040381"/>
            <a:ext cx="7748995" cy="4315968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Having grown steadily since 2012, the % of all U.S. healthcare dollars that flowed through VBP plans (types 3+4) reached </a:t>
            </a:r>
            <a:r>
              <a:rPr lang="en-US" u="sng" dirty="0"/>
              <a:t>41%</a:t>
            </a:r>
            <a:r>
              <a:rPr lang="en-US" dirty="0"/>
              <a:t> in 2020.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CMS is committed to having 100% of Medicare beneficiaries, most Medicaid recipients and a majority of commercially insured Americans covered by “accountable” VBP plans by 2030.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Without changes, the Medicare Part A (</a:t>
            </a:r>
            <a:r>
              <a:rPr lang="en-US" dirty="0" err="1"/>
              <a:t>hosp</a:t>
            </a:r>
            <a:r>
              <a:rPr lang="en-US" dirty="0"/>
              <a:t>) trust fund will be depleted within 5-6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386C0-B45E-5EED-DE00-69D1F925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8386" y="6356350"/>
            <a:ext cx="14470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0AB92C5-1D96-C34E-934B-A4C246A1AA6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A66F0-4AC2-5DF5-82C0-4E11B007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Primer on “Type 4” VBP Plans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61A88-95FE-A2BA-DB34-F77D14423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9856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/>
              <a:t>A “Type 4” VBP plan pays provider organizations for the care of their attributed populations via: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Risk-adjusted capitation (up front), plus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Flat-rate encounter fees (modest), plus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Shared savings/losses (relative to benchmarks).</a:t>
            </a:r>
          </a:p>
          <a:p>
            <a:pPr marL="0" indent="0">
              <a:buNone/>
            </a:pPr>
            <a:r>
              <a:rPr lang="en-US" dirty="0"/>
              <a:t>Examples of current “Type 4” VBP plans: </a:t>
            </a:r>
          </a:p>
          <a:p>
            <a:pPr lvl="1"/>
            <a:r>
              <a:rPr lang="en-US" sz="2800" dirty="0"/>
              <a:t>“Primary Care First”</a:t>
            </a:r>
          </a:p>
          <a:p>
            <a:pPr lvl="1"/>
            <a:r>
              <a:rPr lang="en-US" sz="2800" dirty="0"/>
              <a:t>“ACO-REACH” </a:t>
            </a:r>
          </a:p>
          <a:p>
            <a:pPr marL="457200" lvl="1" indent="0">
              <a:buNone/>
            </a:pPr>
            <a:r>
              <a:rPr lang="en-US" dirty="0"/>
              <a:t> (“P4P” excludes accountability, is “Type 2,” low-priority)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386C0-B45E-5EED-DE00-69D1F925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0AB92C5-1D96-C34E-934B-A4C246A1AA6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66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“Primary Care First”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86" y="1363851"/>
            <a:ext cx="8911526" cy="5494149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400" u="sng" dirty="0"/>
              <a:t>Participants</a:t>
            </a:r>
            <a:r>
              <a:rPr lang="en-US" sz="7400" dirty="0"/>
              <a:t>: &gt; 3,000 PC practices, 2021 – 2026</a:t>
            </a:r>
          </a:p>
          <a:p>
            <a:pPr marL="91440" lvl="1" indent="-18288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7400" u="sng" dirty="0"/>
              <a:t>Population</a:t>
            </a:r>
            <a:r>
              <a:rPr lang="en-US" sz="7400" dirty="0"/>
              <a:t>: 125+ Medicare beneficiaries attributed to a practice</a:t>
            </a:r>
          </a:p>
          <a:p>
            <a:pPr marL="91440" lvl="1" indent="-18288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7400" u="sng" dirty="0"/>
              <a:t>Care</a:t>
            </a:r>
            <a:r>
              <a:rPr lang="en-US" sz="7400" dirty="0"/>
              <a:t>: accessible, continuous, comprehensive, coordinated, patient-centered primary care by a PCP team</a:t>
            </a:r>
          </a:p>
          <a:p>
            <a:pPr marL="91440" lvl="1" indent="-18288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7400" dirty="0"/>
              <a:t>Eligible </a:t>
            </a:r>
            <a:r>
              <a:rPr lang="en-US" sz="7400" u="sng" dirty="0"/>
              <a:t>areas</a:t>
            </a:r>
            <a:r>
              <a:rPr lang="en-US" sz="7400" dirty="0"/>
              <a:t>: 26 regions of the U.S. </a:t>
            </a:r>
          </a:p>
          <a:p>
            <a:pPr marL="91440" lvl="1" indent="-18288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7400" u="sng" dirty="0"/>
              <a:t>Data on quality of care</a:t>
            </a:r>
            <a:r>
              <a:rPr lang="en-US" sz="7400" dirty="0"/>
              <a:t>: “Patient experience of care” survey</a:t>
            </a:r>
          </a:p>
          <a:p>
            <a:pPr marL="9144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400" u="sng" dirty="0"/>
              <a:t>Payments</a:t>
            </a:r>
            <a:r>
              <a:rPr lang="en-US" sz="7400" dirty="0"/>
              <a:t> by CMS and 24 other payers* </a:t>
            </a:r>
          </a:p>
          <a:p>
            <a:pPr marL="274320" lvl="1" indent="-18288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400" dirty="0"/>
              <a:t>	Risk-adjusted capitation</a:t>
            </a:r>
          </a:p>
          <a:p>
            <a:pPr marL="274320" lvl="1" indent="-18288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400" dirty="0"/>
              <a:t>  Flat-rate FFS (~$41/encounter)</a:t>
            </a:r>
          </a:p>
          <a:p>
            <a:pPr marL="27432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400" dirty="0"/>
              <a:t>	</a:t>
            </a:r>
            <a:r>
              <a:rPr lang="en-US" sz="7400" b="1" dirty="0"/>
              <a:t>Shared saving/loss (+50% to -10%) </a:t>
            </a:r>
            <a:r>
              <a:rPr lang="en-US" sz="7400" dirty="0"/>
              <a:t>	</a:t>
            </a:r>
            <a:r>
              <a:rPr lang="en-US" sz="6000" dirty="0"/>
              <a:t>		</a:t>
            </a:r>
          </a:p>
          <a:p>
            <a:pPr marL="91440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0" dirty="0"/>
              <a:t>	</a:t>
            </a:r>
            <a:r>
              <a:rPr lang="en-US" sz="7400" dirty="0"/>
              <a:t>*including Humana, Aetna, BCBS, </a:t>
            </a:r>
          </a:p>
          <a:p>
            <a:pPr marL="91440" lvl="1" indent="0" algn="ctr">
              <a:lnSpc>
                <a:spcPct val="120000"/>
              </a:lnSpc>
              <a:buNone/>
            </a:pPr>
            <a:r>
              <a:rPr lang="en-US" sz="7400" dirty="0"/>
              <a:t>			Medicare Advantage and Medicaid plans</a:t>
            </a:r>
          </a:p>
        </p:txBody>
      </p:sp>
    </p:spTree>
    <p:extLst>
      <p:ext uri="{BB962C8B-B14F-4D97-AF65-F5344CB8AC3E}">
        <p14:creationId xmlns:p14="http://schemas.microsoft.com/office/powerpoint/2010/main" val="42364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FF56486-49F0-261F-612B-64E52EA7D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" y="1085661"/>
            <a:ext cx="8772940" cy="5520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C9AEB-E5A4-BF39-FA5A-81E92B4E0F68}"/>
              </a:ext>
            </a:extLst>
          </p:cNvPr>
          <p:cNvSpPr txBox="1"/>
          <p:nvPr/>
        </p:nvSpPr>
        <p:spPr>
          <a:xfrm>
            <a:off x="976528" y="561757"/>
            <a:ext cx="7190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“Primary Care First” – 26 Regions</a:t>
            </a:r>
          </a:p>
        </p:txBody>
      </p:sp>
    </p:spTree>
    <p:extLst>
      <p:ext uri="{BB962C8B-B14F-4D97-AF65-F5344CB8AC3E}">
        <p14:creationId xmlns:p14="http://schemas.microsoft.com/office/powerpoint/2010/main" val="2669294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A66F0-4AC2-5DF5-82C0-4E11B007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3335481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Primary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Care Sustainability under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Type 4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VBP Plans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61A88-95FE-A2BA-DB34-F77D14423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Provided by a </a:t>
            </a:r>
            <a:r>
              <a:rPr lang="en-US" sz="2400" b="1" dirty="0"/>
              <a:t>team</a:t>
            </a:r>
            <a:r>
              <a:rPr lang="en-US" sz="2400" dirty="0"/>
              <a:t>: PCP, NP, PA, nurse, social worker, pharmacist, community health worker, patient educator, assistants</a:t>
            </a:r>
          </a:p>
          <a:p>
            <a:pPr marL="0" indent="0">
              <a:buNone/>
            </a:pPr>
            <a:r>
              <a:rPr lang="en-US" sz="2400" b="1" dirty="0"/>
              <a:t>Proactive</a:t>
            </a:r>
            <a:r>
              <a:rPr lang="en-US" sz="2400" dirty="0"/>
              <a:t>: reaches </a:t>
            </a:r>
            <a:r>
              <a:rPr lang="en-US" sz="2400" u="sng" dirty="0"/>
              <a:t>all</a:t>
            </a:r>
            <a:r>
              <a:rPr lang="en-US" sz="2400" dirty="0"/>
              <a:t> members of population with </a:t>
            </a:r>
            <a:r>
              <a:rPr lang="en-US" sz="2400" b="1" dirty="0"/>
              <a:t>screening</a:t>
            </a:r>
            <a:r>
              <a:rPr lang="en-US" sz="2400" dirty="0"/>
              <a:t>, </a:t>
            </a:r>
            <a:r>
              <a:rPr lang="en-US" sz="2400" b="1" dirty="0"/>
              <a:t>prevention, </a:t>
            </a:r>
            <a:r>
              <a:rPr lang="en-US" sz="2400" dirty="0"/>
              <a:t>support for </a:t>
            </a:r>
            <a:r>
              <a:rPr lang="en-US" sz="2400" b="1" dirty="0"/>
              <a:t>self-management</a:t>
            </a:r>
            <a:r>
              <a:rPr lang="en-US" sz="2400" dirty="0"/>
              <a:t> and </a:t>
            </a:r>
            <a:r>
              <a:rPr lang="en-US" sz="2400" b="1" dirty="0"/>
              <a:t>24/7 access</a:t>
            </a:r>
            <a:r>
              <a:rPr lang="en-US" sz="2400" dirty="0"/>
              <a:t> to care</a:t>
            </a:r>
          </a:p>
          <a:p>
            <a:pPr marL="0" indent="0">
              <a:buNone/>
            </a:pPr>
            <a:r>
              <a:rPr lang="en-US" sz="2400" b="1" dirty="0"/>
              <a:t>Coordinated</a:t>
            </a:r>
            <a:r>
              <a:rPr lang="en-US" sz="2400" dirty="0"/>
              <a:t>: with </a:t>
            </a:r>
            <a:r>
              <a:rPr lang="en-US" sz="2400" b="1" dirty="0"/>
              <a:t>specialists,</a:t>
            </a:r>
            <a:r>
              <a:rPr lang="en-US" sz="2400" dirty="0"/>
              <a:t> </a:t>
            </a:r>
            <a:r>
              <a:rPr lang="en-US" sz="2400" b="1" dirty="0"/>
              <a:t>facilities, mental health providers </a:t>
            </a:r>
            <a:r>
              <a:rPr lang="en-US" sz="2400" dirty="0"/>
              <a:t>and </a:t>
            </a:r>
            <a:r>
              <a:rPr lang="en-US" sz="2400" b="1" dirty="0"/>
              <a:t>community health agencies </a:t>
            </a:r>
            <a:r>
              <a:rPr lang="en-US" sz="2400" dirty="0"/>
              <a:t>via EMR/telecommunications</a:t>
            </a:r>
          </a:p>
          <a:p>
            <a:pPr marL="0" indent="0">
              <a:buNone/>
            </a:pPr>
            <a:r>
              <a:rPr lang="en-US" sz="2400" dirty="0"/>
              <a:t>Supplemental care for </a:t>
            </a:r>
            <a:r>
              <a:rPr lang="en-US" sz="2400" b="1" dirty="0"/>
              <a:t>high-risk, high-cost, complex patients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386C0-B45E-5EED-DE00-69D1F925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0AB92C5-1D96-C34E-934B-A4C246A1AA6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pqi 22">
      <a:dk1>
        <a:srgbClr val="4C4D4F"/>
      </a:dk1>
      <a:lt1>
        <a:srgbClr val="FFFFFF"/>
      </a:lt1>
      <a:dk2>
        <a:srgbClr val="44546A"/>
      </a:dk2>
      <a:lt2>
        <a:srgbClr val="E7E6E6"/>
      </a:lt2>
      <a:accent1>
        <a:srgbClr val="129F9F"/>
      </a:accent1>
      <a:accent2>
        <a:srgbClr val="90D5CA"/>
      </a:accent2>
      <a:accent3>
        <a:srgbClr val="FFDF8A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pqi 22">
      <a:dk1>
        <a:srgbClr val="4C4D4F"/>
      </a:dk1>
      <a:lt1>
        <a:srgbClr val="FFFFFF"/>
      </a:lt1>
      <a:dk2>
        <a:srgbClr val="44546A"/>
      </a:dk2>
      <a:lt2>
        <a:srgbClr val="E7E6E6"/>
      </a:lt2>
      <a:accent1>
        <a:srgbClr val="129F9F"/>
      </a:accent1>
      <a:accent2>
        <a:srgbClr val="90D5CA"/>
      </a:accent2>
      <a:accent3>
        <a:srgbClr val="FFDF8A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cpqi 22">
      <a:dk1>
        <a:srgbClr val="4C4D4F"/>
      </a:dk1>
      <a:lt1>
        <a:srgbClr val="FFFFFF"/>
      </a:lt1>
      <a:dk2>
        <a:srgbClr val="44546A"/>
      </a:dk2>
      <a:lt2>
        <a:srgbClr val="E7E6E6"/>
      </a:lt2>
      <a:accent1>
        <a:srgbClr val="129F9F"/>
      </a:accent1>
      <a:accent2>
        <a:srgbClr val="90D5CA"/>
      </a:accent2>
      <a:accent3>
        <a:srgbClr val="FFDF8A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7446</TotalTime>
  <Words>2181</Words>
  <Application>Microsoft Macintosh PowerPoint</Application>
  <PresentationFormat>On-screen Show (4:3)</PresentationFormat>
  <Paragraphs>257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Gill Sans MT</vt:lpstr>
      <vt:lpstr>Trebuchet MS</vt:lpstr>
      <vt:lpstr>Wingdings</vt:lpstr>
      <vt:lpstr>Custom Design</vt:lpstr>
      <vt:lpstr>1_Custom Design</vt:lpstr>
      <vt:lpstr>2_Custom Design</vt:lpstr>
      <vt:lpstr>How “Value-Based Payment”  Will Change FM Education</vt:lpstr>
      <vt:lpstr>Disclosure</vt:lpstr>
      <vt:lpstr>Changes Coming by 2030</vt:lpstr>
      <vt:lpstr>What is Driving These Changes?</vt:lpstr>
      <vt:lpstr>Timeline</vt:lpstr>
      <vt:lpstr>Primer on “Type 4” VBP Plans</vt:lpstr>
      <vt:lpstr>“Primary Care First”</vt:lpstr>
      <vt:lpstr>PowerPoint Presentation</vt:lpstr>
      <vt:lpstr>Primary  Care Sustainability under  Type 4  VBP Plans</vt:lpstr>
      <vt:lpstr>Care for All Patients</vt:lpstr>
      <vt:lpstr>Care for High-Risk Complex Patients</vt:lpstr>
      <vt:lpstr>Models of Primary Care for High-Risk Complex Patients</vt:lpstr>
      <vt:lpstr>Guided Care</vt:lpstr>
      <vt:lpstr>The Guided Care Nurse</vt:lpstr>
      <vt:lpstr>Randomized Trial</vt:lpstr>
      <vt:lpstr>Reduction in Use of Services (KP)</vt:lpstr>
      <vt:lpstr>Better Quality of Care</vt:lpstr>
      <vt:lpstr>Physician Satisfaction</vt:lpstr>
      <vt:lpstr>PowerPoint Presentation</vt:lpstr>
      <vt:lpstr>Implementing Guided Care</vt:lpstr>
      <vt:lpstr>Preparing Family Physicians</vt:lpstr>
      <vt:lpstr>Take-Aways</vt:lpstr>
      <vt:lpstr>The time to modify education to equip family physicians to succeed in the new VBP plans is</vt:lpstr>
      <vt:lpstr>Thank you</vt:lpstr>
      <vt:lpstr>PowerPoint Presentation</vt:lpstr>
      <vt:lpstr>Quality of Care</vt:lpstr>
      <vt:lpstr>“Guided Care: a New Nurse-Physician Partnership in Chronic Care”</vt:lpstr>
      <vt:lpstr>Online Course for Nurses</vt:lpstr>
      <vt:lpstr>“Transformation:  A Family’s Guide to Chronic Care, Guided Care, and Hope”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Charles Boult</cp:lastModifiedBy>
  <cp:revision>37</cp:revision>
  <cp:lastPrinted>2022-08-07T17:28:19Z</cp:lastPrinted>
  <dcterms:created xsi:type="dcterms:W3CDTF">2021-11-04T16:25:35Z</dcterms:created>
  <dcterms:modified xsi:type="dcterms:W3CDTF">2022-08-31T02:39:12Z</dcterms:modified>
</cp:coreProperties>
</file>