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9" r:id="rId2"/>
    <p:sldId id="363" r:id="rId3"/>
    <p:sldId id="387" r:id="rId4"/>
    <p:sldId id="388" r:id="rId5"/>
    <p:sldId id="377" r:id="rId6"/>
    <p:sldId id="378" r:id="rId7"/>
    <p:sldId id="381" r:id="rId8"/>
    <p:sldId id="298" r:id="rId9"/>
    <p:sldId id="365" r:id="rId10"/>
    <p:sldId id="390" r:id="rId11"/>
    <p:sldId id="366" r:id="rId12"/>
    <p:sldId id="383" r:id="rId13"/>
    <p:sldId id="384" r:id="rId14"/>
    <p:sldId id="385" r:id="rId15"/>
    <p:sldId id="386" r:id="rId16"/>
    <p:sldId id="369" r:id="rId17"/>
    <p:sldId id="372" r:id="rId18"/>
    <p:sldId id="374" r:id="rId19"/>
    <p:sldId id="382" r:id="rId20"/>
    <p:sldId id="375" r:id="rId21"/>
    <p:sldId id="370" r:id="rId22"/>
    <p:sldId id="36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5"/>
    <p:restoredTop sz="89875"/>
  </p:normalViewPr>
  <p:slideViewPr>
    <p:cSldViewPr>
      <p:cViewPr>
        <p:scale>
          <a:sx n="59" d="100"/>
          <a:sy n="59" d="100"/>
        </p:scale>
        <p:origin x="1414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46EE10-082D-184E-A031-1760516DF2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C1B10-BC1F-B34A-9B02-7855729C8B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D5904FB-F2E0-4599-A9AB-C8F2A506210F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80C0D-803A-2C44-BC19-313304C646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684CA-39A7-E148-B807-A426086E20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F726613-674E-423A-AE47-213126C8B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4F9D6007-83EC-934D-8DA6-412F94610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EAF0DB6F-27AD-4641-9259-FE13AAAC60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E0F7C3E4-1087-4F4C-974A-DFC604ACF8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0DE9E2F6-818B-A447-8865-634B19B5AE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23BE92D5-BA96-8341-9630-8B29EC4082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CF570667-C1A4-E843-B911-3E748DEAD7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4DD799B-C15C-4632-B0BC-209154DFA86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17D03D0B-3EC8-43A6-985D-2309D10CF3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9464C4C0-F126-4F15-96F2-86E34BAF6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13E7B4FD-6A58-46DF-AFFB-0A6FEECB2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C1C276-F6CC-4F64-85B5-5C24E3E9AD1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doing  multivariate regression – Odds ratio</a:t>
            </a:r>
            <a:r>
              <a:rPr lang="en-US" baseline="0" dirty="0"/>
              <a:t> calculated – converted to an integer for points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DD799B-C15C-4632-B0BC-209154DFA862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2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risk score was developed our readmission rate was 18%</a:t>
            </a:r>
            <a:r>
              <a:rPr lang="en-US" baseline="0" dirty="0"/>
              <a:t> - this correlated to total score of 10.  Goal was to reduce readmission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DD799B-C15C-4632-B0BC-209154DFA862}" type="slidenum">
              <a:rPr lang="en-US" altLang="x-none" smtClean="0"/>
              <a:pPr>
                <a:defRPr/>
              </a:pPr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94649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what others see useful – other social determinants</a:t>
            </a:r>
            <a:r>
              <a:rPr lang="en-US" baseline="0" dirty="0"/>
              <a:t> of Health or other Pt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DD799B-C15C-4632-B0BC-209154DFA862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2166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(History, ECG, Age, Risk Factors, Troponin) Score – used in Pts with undifferentiated symptoms i.e. chest pain to determine risk they are/will have ACS  - more specifically predictive of MI, need for revascularization, and all cause mortality within the following 6 weeks.  It outperforms TIMI score or NSTEMI for low risk 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D799B-C15C-4632-B0BC-209154DFA862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65074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minute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D799B-C15C-4632-B0BC-209154DFA862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4329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HRRP – CMS program</a:t>
            </a:r>
            <a:r>
              <a:rPr lang="en-US" baseline="0" dirty="0"/>
              <a:t> – penalties for readmission</a:t>
            </a:r>
          </a:p>
          <a:p>
            <a:r>
              <a:rPr lang="en-US" baseline="0" dirty="0"/>
              <a:t>Hansen study – pre vs post vs bridging – no one intervention identified – did all kinds of things i.e. case managers.  Bridging from </a:t>
            </a:r>
            <a:r>
              <a:rPr lang="en-US" baseline="0" dirty="0" err="1"/>
              <a:t>inpt</a:t>
            </a:r>
            <a:r>
              <a:rPr lang="en-US" baseline="0" dirty="0"/>
              <a:t> to </a:t>
            </a:r>
            <a:r>
              <a:rPr lang="en-US" baseline="0" dirty="0" err="1"/>
              <a:t>outpt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DD799B-C15C-4632-B0BC-209154DFA862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7685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studies have identified</a:t>
            </a:r>
            <a:r>
              <a:rPr lang="en-US" baseline="0" dirty="0"/>
              <a:t> these risk factors for readmissions.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DD799B-C15C-4632-B0BC-209154DFA862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144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risk factors are specific for Family Medicine inpatient services</a:t>
            </a:r>
          </a:p>
          <a:p>
            <a:r>
              <a:rPr lang="en-US" baseline="0" dirty="0"/>
              <a:t>We have found polypharmacy to be a big factor</a:t>
            </a:r>
          </a:p>
          <a:p>
            <a:r>
              <a:rPr lang="en-US" baseline="0" dirty="0" err="1"/>
              <a:t>Charlson</a:t>
            </a:r>
            <a:r>
              <a:rPr lang="en-US" baseline="0" dirty="0"/>
              <a:t> comorbidity index – predicts mortality for a Pt who has a range of comorbid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DD799B-C15C-4632-B0BC-209154DFA862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29479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statistic:</a:t>
            </a:r>
            <a:r>
              <a:rPr lang="en-US" baseline="0" dirty="0"/>
              <a:t> looks at area under the curve. </a:t>
            </a:r>
            <a:r>
              <a:rPr lang="en-US" u="sng" baseline="0" dirty="0"/>
              <a:t>&gt;</a:t>
            </a:r>
            <a:r>
              <a:rPr lang="en-US" baseline="0" dirty="0"/>
              <a:t>0.9 is excellent.  Most readmission risk scores that are relatively good are considered to be 0.7-0.8</a:t>
            </a:r>
          </a:p>
          <a:p>
            <a:r>
              <a:rPr lang="en-US" baseline="0" dirty="0"/>
              <a:t>HOSPITAL – one that worked at multiple hospitals</a:t>
            </a:r>
          </a:p>
          <a:p>
            <a:r>
              <a:rPr lang="en-US" baseline="0" dirty="0"/>
              <a:t>LACE – worked at 5 hospitals in Montreal but not elsewhere.  We looked at LACE at our hospital and essentially all our Pts were high risk using that score – wasn’t useful for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DD799B-C15C-4632-B0BC-209154DFA862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2934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score</a:t>
            </a:r>
            <a:r>
              <a:rPr lang="en-US" baseline="0" dirty="0"/>
              <a:t> is unique in that it is trying to predict risk for multiple readmissions (high utilizer for readmissions)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DD799B-C15C-4632-B0BC-209154DFA862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9549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AUC at</a:t>
            </a:r>
            <a:r>
              <a:rPr lang="en-US" baseline="0" dirty="0"/>
              <a:t> least as good as others, with different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DD799B-C15C-4632-B0BC-209154DFA862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348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F25477-F03F-4F0D-BEE2-BE8A3C36F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949EF2-F411-4B41-A164-DFB1A6C66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EBB242-31E2-4FA2-B7F1-A6EBA5B0C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B56B-5A4C-436E-95ED-F30C8BFB2C6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3405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ED70BC-8364-4932-ACF1-3EE810E07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8BC37F-8B7D-4486-B153-8CFC1C925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9EB4-E954-40FD-9734-0CB6E8751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F567-0C70-4799-A934-9CE7A780223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883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B29F4-0291-4C26-A824-31B4A8F2B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58F37-E6D9-443A-9954-741832AF11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A4730-7B7B-4444-8F99-BC5252F5F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C485-FFFC-47F9-B73E-FE05B8B690A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274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074A9-805C-4213-8A1D-AC22F7C37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42C100-E702-4264-B170-4C7C4968E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064AE-D102-4821-A99A-78E08FD28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6884A-8267-4B33-A489-82660ADC38E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470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E8EECD-B066-466F-A023-EFBF18151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644F8A-745C-4A88-8B2E-1DBABC015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1D4D7-DF93-4613-BEC4-C6349FE404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A06E-6E9E-4228-9784-BD76027B103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6358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C032AEA-0D62-469C-A453-5300339C4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0B584F-3A0E-4292-87A1-C1FA7EFE5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83BEA9E-C62E-42E2-BE24-21BE44A08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01DB-DBE5-47BD-AFB0-1B215CC48E6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0065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60CA576-E967-477D-A4EB-B3BF21FCA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281F020-7DB7-4122-9867-7F46D326B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E3AC9A5-5433-43E1-8BF9-3D20E5DD8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DB6A-4F8A-47AA-B462-42088935D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39607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16A96-D428-4EBE-A35B-4E4BBC5E4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30905-5584-4A10-BB2D-C2103E9A7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6ACDC-10EB-4509-BE68-A39EFC097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A504-F93C-400C-9A83-5C523F3D584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621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D500CE-ED81-4116-B3DF-DA220FC46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2A9C8D-CC79-4C79-AA4F-462599EDE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F8FA4A-C1CC-4BBD-9B7C-4717461A1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5031-4D6C-4286-B7DB-B5F2773DAE1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4922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01530C-3BA2-4687-AB28-6946E0A3E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F1F56-741D-41E0-B573-AB2E65780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3245B-C3DE-447B-9C15-51B70278B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8490-BB17-4DA8-AD87-F24A54B049E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617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159AA-2182-4238-A3CC-236CDC84B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0B6E6-E494-4A2D-8898-9824B28EB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B47A8-660C-420F-BD49-C55F26EEE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546E-D06F-440A-B268-3DA354C7140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6160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FA484B-525E-4C07-8A58-39ADF862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997996-1475-44ED-9FCA-A22BA2E7B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72C1B6-59BC-47C3-8C7F-175E8E9CC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78A6-EEEA-4CEB-B2C5-F9D36489C58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4311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6E9517-F5E7-4657-AF92-AABE97557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5FB5A6-7DEB-4FFB-B6D6-188995C01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741B5F-EB5B-461D-BF4B-596158F9F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B9CE9-3841-4EA6-A0CA-A2D32BC3821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56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22A631-3269-48DA-834B-AC0F1B2CA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EDD7CD-D123-4FC0-A08A-50253EF9B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CD5F41-CDFE-4288-A1BB-B7E855FBF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5E159-C882-4320-8725-0052F29F419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5115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5E72B-4468-42F5-A04F-4234E9CA3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6B25A-9810-4848-8B9F-C6DB75142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2930E2-BA99-4FD8-9C37-0742C811B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1B6F1-2B1F-4ADD-BDC0-C132851D270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13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3112D-77BE-4F2B-8975-A1749A06A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265FD-4DAF-4DCE-966C-6BB91397C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92BD5-1CD3-49F7-9A47-0A8BE0A51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583F7-AD56-4235-8598-1AF27AFC671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8066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83D440-AC4D-4D20-8BB7-2AF8D4E2B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19F181-8158-4319-B0E1-D2D36DC5E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8BBF54-264C-604D-8578-6F3A843725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107B92-9038-B248-8E7F-DCFE5C97D1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D357A1-6B0C-234D-B047-A37FA515CD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48E91E3-7794-4E02-87C3-C45D4BFE5D2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4C3AA2D-777B-413F-BD2E-E775EABE46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Development of a Locally Specific Risk Score to Identify Patients at High Risk for Readmission</a:t>
            </a:r>
          </a:p>
        </p:txBody>
      </p:sp>
      <p:sp>
        <p:nvSpPr>
          <p:cNvPr id="20483" name="TextBox 1">
            <a:extLst>
              <a:ext uri="{FF2B5EF4-FFF2-40B4-BE49-F238E27FC236}">
                <a16:creationId xmlns:a16="http://schemas.microsoft.com/office/drawing/2014/main" id="{3A656507-4B94-4C49-9099-5AEE4C297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244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21A5"/>
                </a:solidFill>
              </a:rPr>
              <a:t>John Malaty, MD</a:t>
            </a:r>
          </a:p>
          <a:p>
            <a:pPr>
              <a:buFontTx/>
              <a:buNone/>
            </a:pPr>
            <a:r>
              <a:rPr lang="en-US" altLang="en-US" sz="1200">
                <a:solidFill>
                  <a:srgbClr val="0021A5"/>
                </a:solidFill>
              </a:rPr>
              <a:t>Peter J. Carek, MD, MS</a:t>
            </a:r>
          </a:p>
          <a:p>
            <a:pPr>
              <a:buFontTx/>
              <a:buNone/>
            </a:pPr>
            <a:r>
              <a:rPr lang="en-US" altLang="en-US" sz="1200">
                <a:solidFill>
                  <a:srgbClr val="0021A5"/>
                </a:solidFill>
              </a:rPr>
              <a:t>Maribeth Porter, MD, MSCR</a:t>
            </a:r>
          </a:p>
          <a:p>
            <a:pPr>
              <a:buFontTx/>
              <a:buNone/>
            </a:pPr>
            <a:r>
              <a:rPr lang="en-US" altLang="en-US" sz="1200">
                <a:solidFill>
                  <a:srgbClr val="0021A5"/>
                </a:solidFill>
              </a:rPr>
              <a:t>Frank Gonzalez, MD</a:t>
            </a:r>
          </a:p>
          <a:p>
            <a:pPr>
              <a:buFontTx/>
              <a:buNone/>
            </a:pPr>
            <a:r>
              <a:rPr lang="en-US" altLang="en-US" sz="1200">
                <a:solidFill>
                  <a:srgbClr val="0021A5"/>
                </a:solidFill>
              </a:rPr>
              <a:t>Kimberly Lynch</a:t>
            </a:r>
          </a:p>
          <a:p>
            <a:pPr>
              <a:buFontTx/>
              <a:buNone/>
            </a:pPr>
            <a:r>
              <a:rPr lang="en-US" altLang="en-US" sz="1200">
                <a:solidFill>
                  <a:srgbClr val="0021A5"/>
                </a:solidFill>
              </a:rPr>
              <a:t>Benjamin Rooks</a:t>
            </a:r>
          </a:p>
          <a:p>
            <a:pPr>
              <a:buFontTx/>
              <a:buNone/>
            </a:pPr>
            <a:r>
              <a:rPr lang="en-US" altLang="en-US" sz="1200">
                <a:solidFill>
                  <a:srgbClr val="0021A5"/>
                </a:solidFill>
              </a:rPr>
              <a:t>Yang Yang, PhD</a:t>
            </a:r>
          </a:p>
          <a:p>
            <a:pPr>
              <a:buFontTx/>
              <a:buNone/>
            </a:pPr>
            <a:r>
              <a:rPr lang="en-US" altLang="en-US" sz="1200">
                <a:solidFill>
                  <a:srgbClr val="0021A5"/>
                </a:solidFill>
              </a:rPr>
              <a:t>Arch G. Mainous III, PhD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2897103A-3F7C-4AB2-9FFE-808161307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Risk Score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F435-78D1-2C4B-AA2D-EFFD5756B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21A5"/>
                </a:solidFill>
              </a:rPr>
              <a:t>Development of risk score (cont’d)</a:t>
            </a:r>
          </a:p>
          <a:p>
            <a:pPr lvl="1">
              <a:defRPr/>
            </a:pPr>
            <a:r>
              <a:rPr lang="en-US" sz="2200" dirty="0">
                <a:solidFill>
                  <a:srgbClr val="0021A5"/>
                </a:solidFill>
              </a:rPr>
              <a:t>Other data</a:t>
            </a:r>
          </a:p>
          <a:p>
            <a:pPr lvl="2">
              <a:defRPr/>
            </a:pPr>
            <a:r>
              <a:rPr lang="en-US" sz="2000" dirty="0">
                <a:solidFill>
                  <a:srgbClr val="0021A5"/>
                </a:solidFill>
              </a:rPr>
              <a:t>LOS</a:t>
            </a:r>
          </a:p>
          <a:p>
            <a:pPr lvl="2">
              <a:defRPr/>
            </a:pPr>
            <a:r>
              <a:rPr lang="en-US" sz="2000" dirty="0">
                <a:solidFill>
                  <a:srgbClr val="0021A5"/>
                </a:solidFill>
              </a:rPr>
              <a:t>Readmissions</a:t>
            </a:r>
          </a:p>
          <a:p>
            <a:pPr lvl="2">
              <a:defRPr/>
            </a:pPr>
            <a:r>
              <a:rPr lang="en-US" sz="2000" dirty="0">
                <a:solidFill>
                  <a:srgbClr val="0021A5"/>
                </a:solidFill>
              </a:rPr>
              <a:t>Primary discharge diagnoses</a:t>
            </a:r>
          </a:p>
          <a:p>
            <a:pPr lvl="2">
              <a:defRPr/>
            </a:pPr>
            <a:r>
              <a:rPr lang="en-US" sz="2000" dirty="0">
                <a:solidFill>
                  <a:srgbClr val="0021A5"/>
                </a:solidFill>
              </a:rPr>
              <a:t>Presence of psychiatric, substance abuse, or chronic pain diagnoses</a:t>
            </a:r>
          </a:p>
          <a:p>
            <a:pPr lvl="2">
              <a:defRPr/>
            </a:pPr>
            <a:r>
              <a:rPr lang="en-US" sz="2000" dirty="0">
                <a:solidFill>
                  <a:srgbClr val="0021A5"/>
                </a:solidFill>
              </a:rPr>
              <a:t>Problem list (# of problems)</a:t>
            </a:r>
          </a:p>
          <a:p>
            <a:pPr lvl="2">
              <a:defRPr/>
            </a:pPr>
            <a:r>
              <a:rPr lang="en-US" sz="2000" dirty="0">
                <a:solidFill>
                  <a:srgbClr val="0021A5"/>
                </a:solidFill>
              </a:rPr>
              <a:t>Medication list (# of medications)</a:t>
            </a:r>
          </a:p>
          <a:p>
            <a:pPr lvl="2">
              <a:defRPr/>
            </a:pPr>
            <a:r>
              <a:rPr lang="en-US" sz="2000" dirty="0" err="1">
                <a:solidFill>
                  <a:srgbClr val="0021A5"/>
                </a:solidFill>
              </a:rPr>
              <a:t>Charlson</a:t>
            </a:r>
            <a:r>
              <a:rPr lang="en-US" sz="2000" dirty="0">
                <a:solidFill>
                  <a:srgbClr val="0021A5"/>
                </a:solidFill>
              </a:rPr>
              <a:t> comorbidity index (CCI) </a:t>
            </a:r>
          </a:p>
          <a:p>
            <a:pPr>
              <a:defRPr/>
            </a:pPr>
            <a:endParaRPr lang="en-US" dirty="0">
              <a:solidFill>
                <a:srgbClr val="002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2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7CB4E62-AD44-4BD0-BD8E-AC3ADB2D8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Risk Score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10EA-9704-7242-B346-2EDB7FBA0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rgbClr val="0021A5"/>
                </a:solidFill>
              </a:rPr>
              <a:t>Multivariate logistic regressions for predicting high frequency readmission </a:t>
            </a:r>
          </a:p>
          <a:p>
            <a:pPr lvl="1">
              <a:defRPr/>
            </a:pPr>
            <a:r>
              <a:rPr lang="en-US" sz="2200" dirty="0">
                <a:solidFill>
                  <a:srgbClr val="0021A5"/>
                </a:solidFill>
              </a:rPr>
              <a:t>HfR vs. SA + </a:t>
            </a:r>
            <a:r>
              <a:rPr lang="en-US" sz="2200" dirty="0" err="1">
                <a:solidFill>
                  <a:srgbClr val="0021A5"/>
                </a:solidFill>
              </a:rPr>
              <a:t>LfR</a:t>
            </a:r>
            <a:r>
              <a:rPr lang="en-US" sz="2200" dirty="0">
                <a:solidFill>
                  <a:srgbClr val="0021A5"/>
                </a:solidFill>
              </a:rPr>
              <a:t> among all patients </a:t>
            </a:r>
          </a:p>
          <a:p>
            <a:pPr lvl="1">
              <a:defRPr/>
            </a:pPr>
            <a:r>
              <a:rPr lang="en-US" sz="2200" dirty="0">
                <a:solidFill>
                  <a:srgbClr val="0021A5"/>
                </a:solidFill>
              </a:rPr>
              <a:t>Risk score developed to predict patients at high risk for MULTIPLE admission (</a:t>
            </a:r>
            <a:r>
              <a:rPr lang="en-US" sz="2200" u="sng" dirty="0">
                <a:solidFill>
                  <a:srgbClr val="0021A5"/>
                </a:solidFill>
              </a:rPr>
              <a:t>&gt;</a:t>
            </a:r>
            <a:r>
              <a:rPr lang="en-US" sz="2200" dirty="0">
                <a:solidFill>
                  <a:srgbClr val="0021A5"/>
                </a:solidFill>
              </a:rPr>
              <a:t>3 readmissions) based upon </a:t>
            </a:r>
            <a:r>
              <a:rPr lang="en-US" sz="2200" u="sng" dirty="0">
                <a:solidFill>
                  <a:srgbClr val="0021A5"/>
                </a:solidFill>
              </a:rPr>
              <a:t>initial</a:t>
            </a:r>
            <a:r>
              <a:rPr lang="en-US" sz="2200" dirty="0">
                <a:solidFill>
                  <a:srgbClr val="0021A5"/>
                </a:solidFill>
              </a:rPr>
              <a:t> admission information (HfR)</a:t>
            </a:r>
          </a:p>
          <a:p>
            <a:pPr marL="971550" lvl="1" indent="-571500"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21A5"/>
                </a:solidFill>
              </a:rPr>
              <a:t>Variables evaluated for inclusion in risk score</a:t>
            </a:r>
          </a:p>
          <a:p>
            <a:pPr marL="971550" lvl="1" indent="-571500"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21A5"/>
                </a:solidFill>
              </a:rPr>
              <a:t>Significant predictors identified and odds ratios converted into whole numbers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rgbClr val="0021A5"/>
                </a:solidFill>
              </a:rPr>
              <a:t>Significance defined at p&lt;0.05</a:t>
            </a:r>
          </a:p>
          <a:p>
            <a:pPr marL="0" indent="0">
              <a:buFontTx/>
              <a:buNone/>
              <a:defRPr/>
            </a:pPr>
            <a:endParaRPr lang="en-US" sz="2400" dirty="0">
              <a:solidFill>
                <a:srgbClr val="0021A5"/>
              </a:solidFill>
            </a:endParaRPr>
          </a:p>
          <a:p>
            <a:pPr marL="0" indent="0">
              <a:buFontTx/>
              <a:buNone/>
              <a:defRPr/>
            </a:pPr>
            <a:endParaRPr lang="en-US" sz="2400" dirty="0">
              <a:solidFill>
                <a:srgbClr val="0021A5"/>
              </a:solidFill>
            </a:endParaRPr>
          </a:p>
          <a:p>
            <a:pPr marL="0" indent="0">
              <a:buFontTx/>
              <a:buNone/>
              <a:defRPr/>
            </a:pPr>
            <a:endParaRPr lang="en-US" sz="2800" dirty="0">
              <a:solidFill>
                <a:srgbClr val="0021A5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2FF759E-76E6-4BEC-8AEC-C439DE8D9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Risk Score Development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8929FA-3763-CB45-9717-0F524FEDB81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229599" cy="5257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16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Single  admissions (SA)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frequency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(1-2) readmissions (</a:t>
                      </a:r>
                      <a:r>
                        <a:rPr lang="en-US" sz="1400" dirty="0" err="1">
                          <a:effectLst/>
                        </a:rPr>
                        <a:t>LfR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 frequency (</a:t>
                      </a:r>
                      <a:r>
                        <a:rPr lang="en-US" sz="1400" u="sng" dirty="0">
                          <a:effectLst/>
                        </a:rPr>
                        <a:t>&gt;</a:t>
                      </a:r>
                      <a:r>
                        <a:rPr lang="en-US" sz="1400" dirty="0">
                          <a:effectLst/>
                        </a:rPr>
                        <a:t>3) readmissions (HfR)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 v </a:t>
                      </a:r>
                      <a:r>
                        <a:rPr lang="en-US" sz="1400" dirty="0" err="1">
                          <a:effectLst/>
                        </a:rPr>
                        <a:t>LfR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LfR</a:t>
                      </a:r>
                      <a:r>
                        <a:rPr lang="en-US" sz="1400" dirty="0">
                          <a:effectLst/>
                        </a:rPr>
                        <a:t> v HfR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 v HfR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Patients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1410 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897 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314 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NA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Age: mean (SD)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58.7 (15.9)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56.2 (18.2)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56.1 (16.0)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0.0099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0.63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0.019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Gender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mbria" charset="0"/>
                      </a:endParaRPr>
                    </a:p>
                  </a:txBody>
                  <a:tcPr marL="49003" marR="490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mbria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Male: # (%)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555 (39.4)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361 (40.2)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153 (48.7)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0.011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0.0028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Female: # (%)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855 (60.6)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536 (59.8)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161 (51.3)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Race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White: # (%)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838 (59.4)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527 (58.8)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175 (55.7)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0.33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Black: # (%)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513 (36.4)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330 (36.8)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128 (40.8)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Other: # (%)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 (4.2)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 (4.5)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 (3.5)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Ethnicity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Hispanic: # (%)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 (2.9)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 (3.6)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 (4.1)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0.45 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0.77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0.34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86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Non-Hispanic: # (%)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1369 (97.1)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865 (96.4)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301 (95.9)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6B3A72A-7031-5B4A-AD91-50C9FEE5D1A7}"/>
              </a:ext>
            </a:extLst>
          </p:cNvPr>
          <p:cNvSpPr/>
          <p:nvPr/>
        </p:nvSpPr>
        <p:spPr>
          <a:xfrm>
            <a:off x="6096000" y="3352800"/>
            <a:ext cx="2590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FD8947-2501-D54B-92CE-25F7E833BED2}"/>
              </a:ext>
            </a:extLst>
          </p:cNvPr>
          <p:cNvSpPr/>
          <p:nvPr/>
        </p:nvSpPr>
        <p:spPr>
          <a:xfrm>
            <a:off x="6858000" y="4114800"/>
            <a:ext cx="1981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8E145912-C07C-490F-AD26-8B1CAF51F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Risk Score Development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487380-DEDD-D44B-ACAC-51E194D2EB0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581150"/>
          <a:ext cx="8229599" cy="5305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20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Single  admissions (SA)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Low frequency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(1-2) readmissions (LfR)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 frequency (</a:t>
                      </a:r>
                      <a:r>
                        <a:rPr lang="en-US" sz="1400" u="sng" dirty="0">
                          <a:effectLst/>
                        </a:rPr>
                        <a:t>&gt;</a:t>
                      </a:r>
                      <a:r>
                        <a:rPr lang="en-US" sz="1400" dirty="0">
                          <a:effectLst/>
                        </a:rPr>
                        <a:t>3) readmissions (HfR)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 v </a:t>
                      </a:r>
                      <a:r>
                        <a:rPr lang="en-US" sz="1400" dirty="0" err="1">
                          <a:effectLst/>
                        </a:rPr>
                        <a:t>LfR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LfR</a:t>
                      </a:r>
                      <a:r>
                        <a:rPr lang="en-US" sz="1400" dirty="0">
                          <a:effectLst/>
                        </a:rPr>
                        <a:t> v HfR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 v HfR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Zip Code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9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32601, 32609, 32640, 32641, 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461 (32.7)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277 (30.9)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111 (35.4)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0.056 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0.34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0.19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32603, 32607, 32608, 32653, 32656, 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307 (21.8)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168 (18.7)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54 (17.2)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642 (45.5)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452 (50.4)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149 (47.5)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Marital Status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Single: # (%)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681 (48.3)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466 (52.0)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183 (58.3)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0.23 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0.0059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Married: # (%)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561 (39.8)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332 (37.0)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 (31.8)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Other: # (%)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168 (11.9)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 (11)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 (9.9)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Insurance Status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Medicare: # (%)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668 (47.4)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428 (47.7)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167 (53.2)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&lt;0.001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0.021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&lt;0.001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Medicaid: # (%)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257 (18.2)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227 (25.3)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 (27.7)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Other: # (%)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485 (34.4)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242 (27.0)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 (19.1)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EDE108D3-87F7-5143-92AF-674C3C0CCCBE}"/>
              </a:ext>
            </a:extLst>
          </p:cNvPr>
          <p:cNvSpPr/>
          <p:nvPr/>
        </p:nvSpPr>
        <p:spPr>
          <a:xfrm>
            <a:off x="5943600" y="36576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92D80E-BEC1-A945-BA0B-EB22CD9278E9}"/>
              </a:ext>
            </a:extLst>
          </p:cNvPr>
          <p:cNvSpPr/>
          <p:nvPr/>
        </p:nvSpPr>
        <p:spPr>
          <a:xfrm>
            <a:off x="5918200" y="6000750"/>
            <a:ext cx="276860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6482CD-F029-5B48-B09B-9AF8A47C73F6}"/>
              </a:ext>
            </a:extLst>
          </p:cNvPr>
          <p:cNvSpPr/>
          <p:nvPr/>
        </p:nvSpPr>
        <p:spPr>
          <a:xfrm>
            <a:off x="7772400" y="4953000"/>
            <a:ext cx="914400" cy="673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4B24AB5-4DBB-4CA3-A208-9206D4556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Risk Score Development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8CD6AD-F9F8-2644-B212-E7FBEF252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82432"/>
              </p:ext>
            </p:extLst>
          </p:nvPr>
        </p:nvGraphicFramePr>
        <p:xfrm>
          <a:off x="457200" y="1624013"/>
          <a:ext cx="8229600" cy="4451351"/>
        </p:xfrm>
        <a:graphic>
          <a:graphicData uri="http://schemas.openxmlformats.org/drawingml/2006/table">
            <a:tbl>
              <a:tblPr/>
              <a:tblGrid>
                <a:gridCol w="117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732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Single  admissions (SA)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 frequency </a:t>
                      </a:r>
                    </a:p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(1-2) readmissions (LfR)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 frequency (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3) readmissions (HfR)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 v LfR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LfR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v HfR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 v HfR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Length of stay: mean (± SD)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2.9 (2.9)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4.5 (2.9)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5.0 (3.5)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&lt;0.001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&lt;0.001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&lt;0.001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Psychiatric diagnosis 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602 (42.7)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413 (46.0)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174 (55.1)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0.61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0.0063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&lt;0.001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808 (57.3)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484 (54.0)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140 (44.9)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Substance abuse diagnosis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187 (13.0)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115 (12.7)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56 (19.1)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0.56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0.0071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0.0095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1223 (87.0)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782 (87.3)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258 (80.9)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Chronic pain diagnosis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102 (6.9)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71(7.8)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37 (12.9)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0.0089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0.0033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1308 (93.1)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826 (92.2)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277 (87.1)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B0C5620-71C7-A643-B30C-454920B413A1}"/>
              </a:ext>
            </a:extLst>
          </p:cNvPr>
          <p:cNvSpPr/>
          <p:nvPr/>
        </p:nvSpPr>
        <p:spPr>
          <a:xfrm>
            <a:off x="6400800" y="3657600"/>
            <a:ext cx="2286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31ECB2-A04B-CF48-AB15-04B20C47FEF9}"/>
              </a:ext>
            </a:extLst>
          </p:cNvPr>
          <p:cNvSpPr/>
          <p:nvPr/>
        </p:nvSpPr>
        <p:spPr>
          <a:xfrm>
            <a:off x="7086600" y="4267200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90A123-13E7-2346-A075-D874388E5512}"/>
              </a:ext>
            </a:extLst>
          </p:cNvPr>
          <p:cNvSpPr/>
          <p:nvPr/>
        </p:nvSpPr>
        <p:spPr>
          <a:xfrm>
            <a:off x="7097713" y="4832350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57B8F6-9C61-CF4A-A291-1AF9475145E0}"/>
              </a:ext>
            </a:extLst>
          </p:cNvPr>
          <p:cNvSpPr/>
          <p:nvPr/>
        </p:nvSpPr>
        <p:spPr>
          <a:xfrm>
            <a:off x="7097713" y="5461000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301E5628-3DDE-4765-ACE7-99796F9A3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Risk Score Development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940C66-83F9-C040-A893-010106711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52951"/>
              </p:ext>
            </p:extLst>
          </p:nvPr>
        </p:nvGraphicFramePr>
        <p:xfrm>
          <a:off x="457200" y="1624013"/>
          <a:ext cx="8229600" cy="338455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52933776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8596346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3942491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4658919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416771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107549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03972854"/>
                    </a:ext>
                  </a:extLst>
                </a:gridCol>
              </a:tblGrid>
              <a:tr h="16727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Single  admissions (SA)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Low frequency </a:t>
                      </a:r>
                    </a:p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(1-2) readmissions (LfR)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High frequency (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&gt;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3) readmissions (HfR)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43971"/>
                  </a:ext>
                </a:extLst>
              </a:tr>
              <a:tr h="426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SA v LfR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LfR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v HfR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SA v HfR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2837"/>
                  </a:ext>
                </a:extLst>
              </a:tr>
              <a:tr h="426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Medication list: mean (± SD)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8.7 (5.7)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9.8 (7.2)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14.1 (7.4)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0.0052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&lt;0.001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&lt;0.001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58334"/>
                  </a:ext>
                </a:extLst>
              </a:tr>
              <a:tr h="426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Problems list: mean (± SD)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12.7 (8.2)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13.7 (9.7)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19.5 (10.7)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0.11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&lt;0.001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&lt;0.001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31853"/>
                  </a:ext>
                </a:extLst>
              </a:tr>
              <a:tr h="4316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Charlson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index: mean (± SD)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2.0 (2.1)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3.0 (2.7)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4.6 (2.7)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&lt;0.001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&lt;0.001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&lt;0.001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8676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4B8918A-9D4B-CA49-A0A9-0D352B4AEB5D}"/>
              </a:ext>
            </a:extLst>
          </p:cNvPr>
          <p:cNvSpPr/>
          <p:nvPr/>
        </p:nvSpPr>
        <p:spPr>
          <a:xfrm>
            <a:off x="6234113" y="3705225"/>
            <a:ext cx="252888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9B4116-88A7-A24A-8F44-A0BFAAA4C78B}"/>
              </a:ext>
            </a:extLst>
          </p:cNvPr>
          <p:cNvSpPr/>
          <p:nvPr/>
        </p:nvSpPr>
        <p:spPr>
          <a:xfrm>
            <a:off x="6934200" y="4165600"/>
            <a:ext cx="1828800" cy="36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C9B9A5-2479-3C40-BE59-35BC690BACE1}"/>
              </a:ext>
            </a:extLst>
          </p:cNvPr>
          <p:cNvSpPr/>
          <p:nvPr/>
        </p:nvSpPr>
        <p:spPr>
          <a:xfrm>
            <a:off x="6248400" y="4559300"/>
            <a:ext cx="2514600" cy="446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>
            <a:extLst>
              <a:ext uri="{FF2B5EF4-FFF2-40B4-BE49-F238E27FC236}">
                <a16:creationId xmlns:a16="http://schemas.microsoft.com/office/drawing/2014/main" id="{2AA5A730-38E3-4E8F-A118-AD52C7E75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Risk Score Development</a:t>
            </a:r>
          </a:p>
        </p:txBody>
      </p:sp>
      <p:sp>
        <p:nvSpPr>
          <p:cNvPr id="36866" name="Content Placeholder 5">
            <a:extLst>
              <a:ext uri="{FF2B5EF4-FFF2-40B4-BE49-F238E27FC236}">
                <a16:creationId xmlns:a16="http://schemas.microsoft.com/office/drawing/2014/main" id="{2B3A56D3-B1DE-4AA3-BEEA-0F1256A4A3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Multivariate regressions for predicting high frequency readmissions (</a:t>
            </a:r>
            <a:r>
              <a:rPr lang="en-US" altLang="en-US" u="sng">
                <a:solidFill>
                  <a:srgbClr val="0021A5"/>
                </a:solidFill>
                <a:ea typeface="ＭＳ Ｐゴシック" panose="020B0600070205080204" pitchFamily="34" charset="-128"/>
              </a:rPr>
              <a:t>&gt;</a:t>
            </a:r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3 readmissions in any given year) compared to single admission or low frequency readmission (1-2 readmissions in any given year) completed</a:t>
            </a:r>
          </a:p>
          <a:p>
            <a:pPr lvl="1"/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Area under the curve (AUC) = 0.7781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673AD1-904E-AF4A-91CF-6C1A1384E171}"/>
              </a:ext>
            </a:extLst>
          </p:cNvPr>
          <p:cNvGraphicFramePr>
            <a:graphicFrameLocks noGrp="1"/>
          </p:cNvGraphicFramePr>
          <p:nvPr/>
        </p:nvGraphicFramePr>
        <p:xfrm>
          <a:off x="29340175" y="8534400"/>
          <a:ext cx="14055724" cy="9491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7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7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77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3559">
                <a:tc gridSpan="2">
                  <a:txBody>
                    <a:bodyPr/>
                    <a:lstStyle/>
                    <a:p>
                      <a:endParaRPr lang="en-US" sz="2800" dirty="0">
                        <a:effectLst/>
                        <a:latin typeface="Cambria" charset="0"/>
                      </a:endParaRPr>
                    </a:p>
                  </a:txBody>
                  <a:tcPr marL="68577" marR="6857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2014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2015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2016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57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2014 v 2015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2015 v 2016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2014 v 2016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821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Length of stay: mean (± SD)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4.34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(±2.37 )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5.62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(± 5.07)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5.77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(± 6.47)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0.015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0.845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0.024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37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Psychiatric diagnosis 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66 (52.4)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65 (57.0)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63 (52.9)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0.555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0.622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1.0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60 (47.6)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49 (43.0)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56 (47.1)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37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Substance abuse diagnosis 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22 (17.5)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22 (19.3)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23 (18.5)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0.841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1.0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0.966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104 (82.5)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92 (80.7)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97 (81.5)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37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Chronic pain diagnosis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11 (8.7)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18 (15.8)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16 (13.4)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0.140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0.748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0.330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6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115 (91.3)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96 (84.2)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103 (86.6)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349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Medication list: mean (± SD)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13.06 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(±7.39)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13.77 (±7.16)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15.24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 (±7.48)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0.452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0.128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0.023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349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Problems list: mean (± SD)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18.17 (±11.19)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19.38 (±9.41)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19.57 (±10.91)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0.364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0.884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0.321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349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Charleson</a:t>
                      </a:r>
                      <a:r>
                        <a:rPr lang="en-US" sz="2800" dirty="0">
                          <a:effectLst/>
                        </a:rPr>
                        <a:t> index: mean (± SD)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4.59 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(±2.90)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4.43 (±2.77)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5.30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 (±3.27)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0.873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0.030</a:t>
                      </a:r>
                      <a:endParaRPr lang="en-US" sz="2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Times New Roman" charset="0"/>
                          <a:cs typeface="Times New Roman" charset="0"/>
                        </a:rPr>
                        <a:t>0.042</a:t>
                      </a:r>
                      <a:endParaRPr lang="en-US" sz="2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94BDCC8-9A04-4975-B8EC-4FFE7D9D8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Risk Score Development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5DDE47-4113-4641-A418-A954E128B81E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752600"/>
          <a:ext cx="6019799" cy="3428997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402307">
                  <a:extLst>
                    <a:ext uri="{9D8B030D-6E8A-4147-A177-3AD203B41FA5}">
                      <a16:colId xmlns:a16="http://schemas.microsoft.com/office/drawing/2014/main" val="3080582287"/>
                    </a:ext>
                  </a:extLst>
                </a:gridCol>
                <a:gridCol w="1246056">
                  <a:extLst>
                    <a:ext uri="{9D8B030D-6E8A-4147-A177-3AD203B41FA5}">
                      <a16:colId xmlns:a16="http://schemas.microsoft.com/office/drawing/2014/main" val="3011032456"/>
                    </a:ext>
                  </a:extLst>
                </a:gridCol>
                <a:gridCol w="2371436">
                  <a:extLst>
                    <a:ext uri="{9D8B030D-6E8A-4147-A177-3AD203B41FA5}">
                      <a16:colId xmlns:a16="http://schemas.microsoft.com/office/drawing/2014/main" val="3060542180"/>
                    </a:ext>
                  </a:extLst>
                </a:gridCol>
              </a:tblGrid>
              <a:tr h="26376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Variable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HfR vs. SA + </a:t>
                      </a:r>
                      <a:r>
                        <a:rPr lang="en-US" sz="1400" dirty="0" err="1">
                          <a:effectLst/>
                        </a:rPr>
                        <a:t>LfR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137500"/>
                  </a:ext>
                </a:extLst>
              </a:tr>
              <a:tr h="263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Odds ratio  (95% CI)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141043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Intercept</a:t>
                      </a:r>
                      <a:endParaRPr lang="en-US" sz="1400" b="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0.001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8968588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Age (middle 40-59)</a:t>
                      </a:r>
                      <a:endParaRPr lang="en-US" sz="1400" b="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0.00131</a:t>
                      </a:r>
                      <a:endParaRPr lang="en-US" sz="14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1.597 (1.200, 2.126)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61082963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Age (young 18-39)</a:t>
                      </a:r>
                      <a:endParaRPr lang="en-US" sz="1400" b="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0.001</a:t>
                      </a:r>
                      <a:endParaRPr lang="en-US" sz="14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2.769 (1.819, 4.193)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9057767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Charlson</a:t>
                      </a:r>
                      <a:r>
                        <a:rPr lang="en-US" sz="1400" b="0" dirty="0">
                          <a:effectLst/>
                        </a:rPr>
                        <a:t> (medium 2-4)</a:t>
                      </a:r>
                      <a:endParaRPr lang="en-US" sz="1400" b="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0.001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3.582 (2.423, 5.421)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7088210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Charlson</a:t>
                      </a:r>
                      <a:r>
                        <a:rPr lang="en-US" sz="1400" b="0" dirty="0">
                          <a:effectLst/>
                        </a:rPr>
                        <a:t> (high </a:t>
                      </a:r>
                      <a:r>
                        <a:rPr lang="en-US" sz="1400" b="0" u="sng" dirty="0">
                          <a:effectLst/>
                        </a:rPr>
                        <a:t>&gt;</a:t>
                      </a:r>
                      <a:r>
                        <a:rPr lang="en-US" sz="1400" b="0" dirty="0">
                          <a:effectLst/>
                        </a:rPr>
                        <a:t>5)</a:t>
                      </a:r>
                      <a:endParaRPr lang="en-US" sz="1400" b="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0.001</a:t>
                      </a:r>
                      <a:endParaRPr lang="en-US" sz="14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7.856 (5.085, 12.384)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6905316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Morse (medium 41-80)</a:t>
                      </a:r>
                      <a:endParaRPr lang="en-US" sz="1400" b="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0.001</a:t>
                      </a:r>
                      <a:endParaRPr lang="en-US" sz="14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1.840 (1.388, 2.455)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54446544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Sex (male)</a:t>
                      </a:r>
                      <a:endParaRPr lang="en-US" sz="1400" b="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0.03455</a:t>
                      </a:r>
                      <a:endParaRPr lang="en-US" sz="14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1.319 (1.020, 1.706)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7907382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Marital status (single)</a:t>
                      </a:r>
                      <a:endParaRPr lang="en-US" sz="1400" b="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0.02676</a:t>
                      </a:r>
                      <a:endParaRPr lang="en-US" sz="14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1.351 (1.036, 1.765)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5197588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Medication list (high </a:t>
                      </a:r>
                      <a:r>
                        <a:rPr lang="en-US" sz="1400" b="0" u="sng" dirty="0">
                          <a:effectLst/>
                        </a:rPr>
                        <a:t>&gt;</a:t>
                      </a:r>
                      <a:r>
                        <a:rPr lang="en-US" sz="1400" b="0" dirty="0">
                          <a:effectLst/>
                        </a:rPr>
                        <a:t>13)</a:t>
                      </a:r>
                      <a:endParaRPr lang="en-US" sz="1400" b="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0.0334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1.352 (1.023, 1.783)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7751673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Problem list (high</a:t>
                      </a:r>
                      <a:r>
                        <a:rPr lang="en-US" sz="1400" b="0" u="sng" dirty="0">
                          <a:effectLst/>
                        </a:rPr>
                        <a:t>&gt;</a:t>
                      </a:r>
                      <a:r>
                        <a:rPr lang="en-US" sz="1400" b="0" dirty="0">
                          <a:effectLst/>
                        </a:rPr>
                        <a:t>16)</a:t>
                      </a:r>
                      <a:endParaRPr lang="en-US" sz="1400" b="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0.02795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1.362 (1.033, 1.792)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683056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LOS (high </a:t>
                      </a:r>
                      <a:r>
                        <a:rPr lang="en-US" sz="1400" b="0" u="sng" dirty="0">
                          <a:effectLst/>
                        </a:rPr>
                        <a:t>&gt;</a:t>
                      </a:r>
                      <a:r>
                        <a:rPr lang="en-US" sz="1400" b="0" dirty="0">
                          <a:effectLst/>
                        </a:rPr>
                        <a:t>4)</a:t>
                      </a:r>
                      <a:endParaRPr lang="en-US" sz="1400" b="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0.001</a:t>
                      </a:r>
                      <a:endParaRPr lang="en-US" sz="14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1.784 (1.376, 2.311)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269240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B72A72-1475-C342-B736-E5795DC5E11F}"/>
              </a:ext>
            </a:extLst>
          </p:cNvPr>
          <p:cNvGraphicFramePr>
            <a:graphicFrameLocks noGrp="1"/>
          </p:cNvGraphicFramePr>
          <p:nvPr/>
        </p:nvGraphicFramePr>
        <p:xfrm>
          <a:off x="6781800" y="2016125"/>
          <a:ext cx="1803400" cy="316548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1670724973"/>
                    </a:ext>
                  </a:extLst>
                </a:gridCol>
              </a:tblGrid>
              <a:tr h="263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Points</a:t>
                      </a:r>
                    </a:p>
                  </a:txBody>
                  <a:tcPr marL="68562" marR="68562" marT="0" marB="0" anchor="ctr"/>
                </a:tc>
                <a:extLst>
                  <a:ext uri="{0D108BD9-81ED-4DB2-BD59-A6C34878D82A}">
                    <a16:rowId xmlns:a16="http://schemas.microsoft.com/office/drawing/2014/main" val="229119410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1961640461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931642776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2610736659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3629521262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1699067052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1443557553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1608272540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4023663216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431700509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3523554479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2525697451"/>
                  </a:ext>
                </a:extLst>
              </a:tr>
            </a:tbl>
          </a:graphicData>
        </a:graphic>
      </p:graphicFrame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032B60BA-5BA1-A149-B933-129F68A57798}"/>
              </a:ext>
            </a:extLst>
          </p:cNvPr>
          <p:cNvCxnSpPr>
            <a:cxnSpLocks/>
          </p:cNvCxnSpPr>
          <p:nvPr/>
        </p:nvCxnSpPr>
        <p:spPr>
          <a:xfrm>
            <a:off x="3390900" y="5165725"/>
            <a:ext cx="4292600" cy="31750"/>
          </a:xfrm>
          <a:prstGeom prst="bentConnector4">
            <a:avLst>
              <a:gd name="adj1" fmla="val 198"/>
              <a:gd name="adj2" fmla="val 2674349"/>
            </a:avLst>
          </a:prstGeom>
          <a:ln w="38100">
            <a:solidFill>
              <a:srgbClr val="0021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910C826-AD8C-4217-B27A-ECC7D13AE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Method</a:t>
            </a:r>
          </a:p>
        </p:txBody>
      </p:sp>
      <p:pic>
        <p:nvPicPr>
          <p:cNvPr id="37890" name="Picture 7">
            <a:extLst>
              <a:ext uri="{FF2B5EF4-FFF2-40B4-BE49-F238E27FC236}">
                <a16:creationId xmlns:a16="http://schemas.microsoft.com/office/drawing/2014/main" id="{65B46F01-FEFA-43F3-853C-98BD249AF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876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C1A608-11EB-3245-989C-18975C99DCD3}"/>
              </a:ext>
            </a:extLst>
          </p:cNvPr>
          <p:cNvSpPr txBox="1"/>
          <p:nvPr/>
        </p:nvSpPr>
        <p:spPr>
          <a:xfrm>
            <a:off x="5486400" y="3398838"/>
            <a:ext cx="3200400" cy="14779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Total points available: 27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Highest score: 19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Patients with score &gt; 10 considered high risk for readmission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FFE2B-7117-874C-9199-8CE52DD39014}"/>
              </a:ext>
            </a:extLst>
          </p:cNvPr>
          <p:cNvCxnSpPr>
            <a:cxnSpLocks/>
          </p:cNvCxnSpPr>
          <p:nvPr/>
        </p:nvCxnSpPr>
        <p:spPr>
          <a:xfrm>
            <a:off x="1295400" y="4876800"/>
            <a:ext cx="1905000" cy="0"/>
          </a:xfrm>
          <a:prstGeom prst="line">
            <a:avLst/>
          </a:prstGeom>
          <a:ln w="38100">
            <a:solidFill>
              <a:srgbClr val="0021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F96D78-8A03-6C4D-A44A-B2C12A39039D}"/>
              </a:ext>
            </a:extLst>
          </p:cNvPr>
          <p:cNvCxnSpPr>
            <a:cxnSpLocks/>
          </p:cNvCxnSpPr>
          <p:nvPr/>
        </p:nvCxnSpPr>
        <p:spPr>
          <a:xfrm>
            <a:off x="3200400" y="4876800"/>
            <a:ext cx="0" cy="1066800"/>
          </a:xfrm>
          <a:prstGeom prst="line">
            <a:avLst/>
          </a:prstGeom>
          <a:ln w="38100">
            <a:solidFill>
              <a:srgbClr val="0021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23B8514-375D-4E70-B690-BA38D6181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Risk Score Development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0054A820-9E97-594E-B5C6-43B9F299E1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Limitations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Single family medicine inpatient service at one institution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Not all readmissions included (hospital-specific data obtained)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Score has not been validated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Other factors potentially present </a:t>
            </a:r>
          </a:p>
          <a:p>
            <a:pPr lvl="1">
              <a:defRPr/>
            </a:pP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Other Social Determinants of  Health?</a:t>
            </a:r>
          </a:p>
          <a:p>
            <a:pPr lvl="1">
              <a:defRPr/>
            </a:pP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What other patient characteristics associated with high risk for multiple readmissions?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905627A-273C-49C5-805D-56DFB7ED3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Learning Objectives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EAA76DAC-E4BB-47A0-8EAC-C66DE0884B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Understand how to review and determine the characteristics of patients frequently readmitted to the hospital.</a:t>
            </a:r>
          </a:p>
          <a:p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Create a plan to address the needs of patients at high risk for readmissions.</a:t>
            </a:r>
          </a:p>
          <a:p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Develop a readmission risk score based upon characteristics of patients admitted to a specific health care system or hospital.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5363FFB-2E00-44E0-9D82-F8A4DEEA4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Future Direction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6B5181CF-4837-4FB7-BB74-AECF7E8BCE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Integrated on daily rounds </a:t>
            </a:r>
          </a:p>
          <a:p>
            <a:pPr lvl="1"/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Report in EPIC</a:t>
            </a:r>
          </a:p>
          <a:p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At time of admission, RN Health Coach being notified of high risk patients (score&gt;10) and discharge planning initiated</a:t>
            </a:r>
          </a:p>
          <a:p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Local risk score to be compared to similar tool generated by EHR</a:t>
            </a:r>
          </a:p>
          <a:p>
            <a:endParaRPr lang="en-US" altLang="en-US" dirty="0">
              <a:solidFill>
                <a:srgbClr val="0021A5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D99C4F16-F1FA-493E-A960-1E3D6020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06AADDAF-B02F-42A0-8E18-52499B0709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Developed and implemented unique and locally created readmission risk score </a:t>
            </a:r>
          </a:p>
          <a:p>
            <a:pPr lvl="1"/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Using data from a specific health care system/hospital</a:t>
            </a:r>
          </a:p>
          <a:p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Identifies patients with risk of multiple (</a:t>
            </a:r>
            <a:r>
              <a:rPr lang="en-US" altLang="en-US" u="sng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&gt;</a:t>
            </a: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3) admissions</a:t>
            </a:r>
          </a:p>
          <a:p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Risk factors for readmission identified and may be targets for consideration</a:t>
            </a:r>
          </a:p>
          <a:p>
            <a:endParaRPr lang="en-US" altLang="en-US" dirty="0">
              <a:solidFill>
                <a:srgbClr val="0021A5"/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solidFill>
                <a:srgbClr val="0021A5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808DA88-F88F-4126-BAAF-5D9D385DA5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rgbClr val="0021A5"/>
                </a:solidFill>
                <a:ea typeface="ＭＳ Ｐゴシック" panose="020B0600070205080204" pitchFamily="34" charset="-128"/>
              </a:rPr>
              <a:t>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FCD19-5083-7F46-B1F1-4B26A8A2D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53000"/>
            <a:ext cx="5105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400" kern="0">
                <a:solidFill>
                  <a:srgbClr val="0021A5"/>
                </a:solidFill>
                <a:ea typeface="ＭＳ Ｐゴシック" panose="020B0600070205080204" pitchFamily="34" charset="-128"/>
              </a:rPr>
              <a:t>Development of a Locally Specific Risk Score to Identify Patients at High Risk for Readmission</a:t>
            </a:r>
            <a:endParaRPr lang="en-US" altLang="en-US" sz="2400" kern="0" dirty="0">
              <a:solidFill>
                <a:srgbClr val="0021A5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9EDFAAD-7999-4563-B6FC-9625EEF07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Session Agenda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FE6EA978-4A5A-AC46-9058-47E267A82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1A5"/>
                </a:solidFill>
              </a:rPr>
              <a:t>Introduction and literature review</a:t>
            </a:r>
          </a:p>
          <a:p>
            <a:pPr>
              <a:defRPr/>
            </a:pPr>
            <a:r>
              <a:rPr lang="en-US" dirty="0">
                <a:solidFill>
                  <a:srgbClr val="0021A5"/>
                </a:solidFill>
              </a:rPr>
              <a:t>Open discussion regarding experience with addressing readmissions 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21A5"/>
                </a:solidFill>
              </a:rPr>
              <a:t>Review process to develop risk score</a:t>
            </a:r>
          </a:p>
          <a:p>
            <a:pPr>
              <a:defRPr/>
            </a:pPr>
            <a:r>
              <a:rPr lang="en-US" dirty="0">
                <a:solidFill>
                  <a:srgbClr val="0021A5"/>
                </a:solidFill>
              </a:rPr>
              <a:t>Suggest patient characteristics associated with high risk for readmission 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21A5"/>
                </a:solidFill>
              </a:rPr>
              <a:t>Questions and answers</a:t>
            </a:r>
            <a:endParaRPr lang="en-US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rgbClr val="0021A5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9E4E26DB-65F1-44A8-B5D3-47FDCD6D6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Readmissions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B3C3D34-780C-44BF-85F9-C87C964F38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Readmissions after hospital discharge common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Up to 1 in 5 patients affected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Hospital Readmissions Reduction Program (HRRP)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Numerous attempts to reduce readmission rates described (Hansen, 2011)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Pre-discharge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Post-discharge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Bridging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8DC13742-35DB-4F1D-8BC5-10771371F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Readmissions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DF186745-E95B-704F-BC8F-C3E9B53ABA5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3733800" cy="3429000"/>
          </a:xfrm>
          <a:ln w="38100">
            <a:solidFill>
              <a:srgbClr val="0021A5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Risk Factors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Longer duration of hospital stay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Comorbidities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Higher </a:t>
            </a:r>
            <a:r>
              <a:rPr lang="en-US" altLang="en-US" sz="2400" dirty="0" err="1">
                <a:solidFill>
                  <a:srgbClr val="0021A5"/>
                </a:solidFill>
                <a:ea typeface="ＭＳ Ｐゴシック" panose="020B0600070205080204" pitchFamily="34" charset="-128"/>
              </a:rPr>
              <a:t>Charleson</a:t>
            </a: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 index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Functional ability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More discharge medications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Social factors</a:t>
            </a:r>
          </a:p>
        </p:txBody>
      </p:sp>
      <p:sp>
        <p:nvSpPr>
          <p:cNvPr id="23555" name="Content Placeholder 1">
            <a:extLst>
              <a:ext uri="{FF2B5EF4-FFF2-40B4-BE49-F238E27FC236}">
                <a16:creationId xmlns:a16="http://schemas.microsoft.com/office/drawing/2014/main" id="{699E1A46-EFCD-2447-A96B-BDC717AD7DD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800600" y="2895600"/>
            <a:ext cx="4038600" cy="1828800"/>
          </a:xfrm>
          <a:ln w="38100">
            <a:solidFill>
              <a:srgbClr val="0021A5"/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sz="20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Low socioeconomic status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Living situation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Social support/Marital status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Risky behaviors – smoking, cocaine use, </a:t>
            </a:r>
            <a:r>
              <a:rPr lang="en-US" altLang="en-US" sz="2000" dirty="0" err="1">
                <a:solidFill>
                  <a:srgbClr val="0021A5"/>
                </a:solidFill>
                <a:ea typeface="ＭＳ Ｐゴシック" panose="020B0600070205080204" pitchFamily="34" charset="-128"/>
              </a:rPr>
              <a:t>etc</a:t>
            </a:r>
            <a:endParaRPr lang="en-US" altLang="en-US" sz="2000" dirty="0">
              <a:solidFill>
                <a:srgbClr val="0021A5"/>
              </a:solidFill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35EC7250-CB31-6240-90F0-9AA194173630}"/>
              </a:ext>
            </a:extLst>
          </p:cNvPr>
          <p:cNvCxnSpPr>
            <a:stCxn id="23554" idx="2"/>
            <a:endCxn id="23555" idx="2"/>
          </p:cNvCxnSpPr>
          <p:nvPr/>
        </p:nvCxnSpPr>
        <p:spPr>
          <a:xfrm rot="5400000" flipH="1" flipV="1">
            <a:off x="4305300" y="2743200"/>
            <a:ext cx="533400" cy="4495800"/>
          </a:xfrm>
          <a:prstGeom prst="bentConnector3">
            <a:avLst>
              <a:gd name="adj1" fmla="val -70961"/>
            </a:avLst>
          </a:prstGeom>
          <a:ln w="38100">
            <a:solidFill>
              <a:srgbClr val="0021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TextBox 5">
            <a:extLst>
              <a:ext uri="{FF2B5EF4-FFF2-40B4-BE49-F238E27FC236}">
                <a16:creationId xmlns:a16="http://schemas.microsoft.com/office/drawing/2014/main" id="{51F93E26-76CB-4FBB-BB97-B418580A5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6202363"/>
            <a:ext cx="788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21A5"/>
                </a:solidFill>
              </a:rPr>
              <a:t>Garcia-Perez 2011, Calvillo-King 2012, Garrison 2013, Regenstein 2013, Logue 2016, Barnett 2015, Logue 2016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7B410653-84C7-472B-B79A-DE50C4610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Readmissions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2CA0C126-BF4B-4F01-831F-14AB911DE5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Risk for readmission in Family Medicine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			</a:t>
            </a:r>
            <a:r>
              <a:rPr lang="en-US" altLang="en-US" sz="2400" u="sng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Garrison, 2013</a:t>
            </a: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More hospitalizations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More ED visits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Longer LOS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Marital status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More medications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More comorbidities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			</a:t>
            </a:r>
            <a:r>
              <a:rPr lang="en-US" altLang="en-US" sz="2400" u="sng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Logue, 2016</a:t>
            </a: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Polypharmacy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Higher </a:t>
            </a:r>
            <a:r>
              <a:rPr lang="en-US" altLang="en-US" sz="2400" dirty="0" err="1">
                <a:solidFill>
                  <a:srgbClr val="0021A5"/>
                </a:solidFill>
                <a:ea typeface="ＭＳ Ｐゴシック" panose="020B0600070205080204" pitchFamily="34" charset="-128"/>
              </a:rPr>
              <a:t>Charlson</a:t>
            </a:r>
            <a:r>
              <a:rPr lang="en-US" altLang="en-US" sz="24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 index at admission</a:t>
            </a:r>
          </a:p>
          <a:p>
            <a:pPr lvl="1" eaLnBrk="1" hangingPunct="1">
              <a:spcBef>
                <a:spcPct val="0"/>
              </a:spcBef>
            </a:pPr>
            <a:endParaRPr lang="en-US" altLang="en-US" dirty="0">
              <a:solidFill>
                <a:srgbClr val="0021A5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TextBox 1">
            <a:extLst>
              <a:ext uri="{FF2B5EF4-FFF2-40B4-BE49-F238E27FC236}">
                <a16:creationId xmlns:a16="http://schemas.microsoft.com/office/drawing/2014/main" id="{724D10D3-51E4-4AA9-BA2B-D46BFF59C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400800"/>
            <a:ext cx="367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1A5"/>
                </a:solidFill>
              </a:rPr>
              <a:t>*Family medicine inpatient service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>
            <a:extLst>
              <a:ext uri="{FF2B5EF4-FFF2-40B4-BE49-F238E27FC236}">
                <a16:creationId xmlns:a16="http://schemas.microsoft.com/office/drawing/2014/main" id="{DE7A2910-C22B-4732-BCF8-FEA30C422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75" y="5895975"/>
            <a:ext cx="2071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1A5"/>
                </a:solidFill>
              </a:rPr>
              <a:t>C statistic= 0.7114</a:t>
            </a:r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8B76D616-28C3-48D3-9384-7AD094CE9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Readmissions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E7621530-A6FD-2440-AEEE-092928A36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5715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0021A5"/>
                </a:solidFill>
                <a:ea typeface="ＭＳ Ｐゴシック" panose="020B0600070205080204" pitchFamily="34" charset="-128"/>
              </a:rPr>
              <a:t>Readmission risk assessment/scores</a:t>
            </a:r>
          </a:p>
          <a:p>
            <a:pPr marL="457200" lvl="1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A5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dirty="0">
              <a:solidFill>
                <a:srgbClr val="0021A5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0587F7-D19A-764B-B686-0E914288D8E0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590800"/>
          <a:ext cx="6400800" cy="295656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276850">
                  <a:extLst>
                    <a:ext uri="{9D8B030D-6E8A-4147-A177-3AD203B41FA5}">
                      <a16:colId xmlns:a16="http://schemas.microsoft.com/office/drawing/2014/main" val="9981799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9488182"/>
                    </a:ext>
                  </a:extLst>
                </a:gridCol>
              </a:tblGrid>
              <a:tr h="27426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 SCORE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942126"/>
                  </a:ext>
                </a:extLst>
              </a:tr>
              <a:tr h="243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Attribute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21A5"/>
                          </a:solidFill>
                          <a:effectLst/>
                        </a:rPr>
                        <a:t>Points</a:t>
                      </a:r>
                      <a:endParaRPr lang="en-US" sz="1600" b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450057"/>
                  </a:ext>
                </a:extLst>
              </a:tr>
              <a:tr h="243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Low hemoglobin at discharge (&lt;12 g/</a:t>
                      </a:r>
                      <a:r>
                        <a:rPr lang="en-US" sz="1600" b="0" dirty="0" err="1">
                          <a:solidFill>
                            <a:srgbClr val="0021A5"/>
                          </a:solidFill>
                          <a:effectLst/>
                        </a:rPr>
                        <a:t>dL</a:t>
                      </a: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)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21A5"/>
                          </a:solidFill>
                          <a:effectLst/>
                        </a:rPr>
                        <a:t>1</a:t>
                      </a:r>
                      <a:endParaRPr lang="en-US" sz="1600" b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936373"/>
                  </a:ext>
                </a:extLst>
              </a:tr>
              <a:tr h="243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Discharge from an Oncology service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21A5"/>
                          </a:solidFill>
                          <a:effectLst/>
                        </a:rPr>
                        <a:t>2</a:t>
                      </a:r>
                      <a:endParaRPr lang="en-US" sz="1600" b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32132"/>
                  </a:ext>
                </a:extLst>
              </a:tr>
              <a:tr h="243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Low sodium level at discharge (&lt;135 </a:t>
                      </a:r>
                      <a:r>
                        <a:rPr lang="en-US" sz="1600" b="0" dirty="0" err="1">
                          <a:solidFill>
                            <a:srgbClr val="0021A5"/>
                          </a:solidFill>
                          <a:effectLst/>
                        </a:rPr>
                        <a:t>mEq</a:t>
                      </a: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/</a:t>
                      </a:r>
                      <a:r>
                        <a:rPr lang="en-US" sz="1600" b="0" dirty="0" err="1">
                          <a:solidFill>
                            <a:srgbClr val="0021A5"/>
                          </a:solidFill>
                          <a:effectLst/>
                        </a:rPr>
                        <a:t>dL</a:t>
                      </a: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)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21A5"/>
                          </a:solidFill>
                          <a:effectLst/>
                        </a:rPr>
                        <a:t>1</a:t>
                      </a:r>
                      <a:endParaRPr lang="en-US" sz="1600" b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9870745"/>
                  </a:ext>
                </a:extLst>
              </a:tr>
              <a:tr h="243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Procedure during hospital stay (ICD coded)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21A5"/>
                          </a:solidFill>
                          <a:effectLst/>
                        </a:rPr>
                        <a:t>1</a:t>
                      </a:r>
                      <a:endParaRPr lang="en-US" sz="1600" b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663634"/>
                  </a:ext>
                </a:extLst>
              </a:tr>
              <a:tr h="243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Index admission type urgent or emergent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21A5"/>
                          </a:solidFill>
                          <a:effectLst/>
                        </a:rPr>
                        <a:t>1</a:t>
                      </a:r>
                      <a:endParaRPr lang="en-US" sz="1600" b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053101"/>
                  </a:ext>
                </a:extLst>
              </a:tr>
              <a:tr h="243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Number of hospital admissions during previous year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21A5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635024"/>
                  </a:ext>
                </a:extLst>
              </a:tr>
              <a:tr h="243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    0-1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21A5"/>
                          </a:solidFill>
                          <a:effectLst/>
                        </a:rPr>
                        <a:t>0</a:t>
                      </a:r>
                      <a:endParaRPr lang="en-US" sz="1600" b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7727796"/>
                  </a:ext>
                </a:extLst>
              </a:tr>
              <a:tr h="243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    2-5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21A5"/>
                          </a:solidFill>
                          <a:effectLst/>
                        </a:rPr>
                        <a:t>2</a:t>
                      </a:r>
                      <a:endParaRPr lang="en-US" sz="1600" b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2925680"/>
                  </a:ext>
                </a:extLst>
              </a:tr>
              <a:tr h="243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    &gt;5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5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729584"/>
                  </a:ext>
                </a:extLst>
              </a:tr>
              <a:tr h="243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Length of stay </a:t>
                      </a:r>
                      <a:r>
                        <a:rPr lang="en-US" sz="1600" b="0" u="sng" dirty="0">
                          <a:solidFill>
                            <a:srgbClr val="0021A5"/>
                          </a:solidFill>
                          <a:effectLst/>
                        </a:rPr>
                        <a:t>&gt;</a:t>
                      </a: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5 days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</a:rPr>
                        <a:t>2</a:t>
                      </a:r>
                      <a:endParaRPr lang="en-US" sz="1600" b="0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19612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B75BC8-AF0F-C14B-A2D6-F99D748F2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01857"/>
              </p:ext>
            </p:extLst>
          </p:nvPr>
        </p:nvGraphicFramePr>
        <p:xfrm>
          <a:off x="3200400" y="2286000"/>
          <a:ext cx="5638800" cy="429768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93623991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47112481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45921745"/>
                    </a:ext>
                  </a:extLst>
                </a:gridCol>
              </a:tblGrid>
              <a:tr h="24382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1A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LACE Index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37356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Attribute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Points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56414960"/>
                  </a:ext>
                </a:extLst>
              </a:tr>
              <a:tr h="213344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Length of stay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    &lt;1 day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42386740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    1 day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15177618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    2 days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0255184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    3 days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1643267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    4-6 days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69252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    7-13 days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1875833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n-US" sz="1400" b="0" u="sng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&gt;</a:t>
                      </a: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14 days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03856150"/>
                  </a:ext>
                </a:extLst>
              </a:tr>
              <a:tr h="21334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Acute or emergent admission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29713422"/>
                  </a:ext>
                </a:extLst>
              </a:tr>
              <a:tr h="21334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Charlson</a:t>
                      </a: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 comorbidity index score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7242899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9644161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49083190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6065920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&gt;</a:t>
                      </a: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175150"/>
                  </a:ext>
                </a:extLst>
              </a:tr>
              <a:tr h="21334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Visits to emergency department past 6 months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6576868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44103492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21937356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451821"/>
                  </a:ext>
                </a:extLst>
              </a:tr>
              <a:tr h="213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&gt;</a:t>
                      </a: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dirty="0">
                        <a:solidFill>
                          <a:srgbClr val="0021A5"/>
                        </a:solidFill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1A5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dirty="0">
                        <a:solidFill>
                          <a:srgbClr val="0021A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1633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809E3A-F94B-47A1-BC8C-260DE29CA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5913438"/>
            <a:ext cx="1935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1A5"/>
                </a:solidFill>
              </a:rPr>
              <a:t>C statistic= 0.68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1F33D3F8-8C02-4C6C-AC05-2A0A26CC5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21A5"/>
                </a:solidFill>
                <a:ea typeface="ＭＳ Ｐゴシック" panose="020B0600070205080204" pitchFamily="34" charset="-128"/>
              </a:rPr>
              <a:t>Readmissions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F57BDF76-B60F-4F4C-8D05-7CC5B61CB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0021A5"/>
                </a:solidFill>
                <a:ea typeface="ＭＳ Ｐゴシック" panose="020B0600070205080204" pitchFamily="34" charset="-128"/>
              </a:rPr>
              <a:t>How has your department/ program/ clinic addressed readmissions?</a:t>
            </a:r>
          </a:p>
        </p:txBody>
      </p:sp>
      <p:pic>
        <p:nvPicPr>
          <p:cNvPr id="28675" name="Picture 1">
            <a:extLst>
              <a:ext uri="{FF2B5EF4-FFF2-40B4-BE49-F238E27FC236}">
                <a16:creationId xmlns:a16="http://schemas.microsoft.com/office/drawing/2014/main" id="{69A815CB-510F-43E3-AD4B-81E42819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4572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2897103A-3F7C-4AB2-9FFE-808161307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1A5"/>
                </a:solidFill>
                <a:ea typeface="ＭＳ Ｐゴシック" panose="020B0600070205080204" pitchFamily="34" charset="-128"/>
              </a:rPr>
              <a:t>Risk Score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F435-78D1-2C4B-AA2D-EFFD5756B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rgbClr val="0021A5"/>
                </a:solidFill>
              </a:rPr>
              <a:t>Subjects</a:t>
            </a:r>
          </a:p>
          <a:p>
            <a:pPr>
              <a:defRPr/>
            </a:pPr>
            <a:r>
              <a:rPr lang="en-US" sz="2400" dirty="0">
                <a:solidFill>
                  <a:srgbClr val="0021A5"/>
                </a:solidFill>
              </a:rPr>
              <a:t>Individuals &gt;18 years old readmitted at least three times within calendar year (3 year period used)</a:t>
            </a:r>
          </a:p>
          <a:p>
            <a:pPr lvl="1">
              <a:defRPr/>
            </a:pPr>
            <a:r>
              <a:rPr lang="en-US" sz="2000" dirty="0">
                <a:solidFill>
                  <a:srgbClr val="0021A5"/>
                </a:solidFill>
              </a:rPr>
              <a:t>Readmission = admission occurring within 30 days of previous hospital admission in calendar year</a:t>
            </a:r>
          </a:p>
          <a:p>
            <a:pPr>
              <a:defRPr/>
            </a:pPr>
            <a:r>
              <a:rPr lang="en-US" sz="2400" dirty="0">
                <a:solidFill>
                  <a:srgbClr val="0021A5"/>
                </a:solidFill>
              </a:rPr>
              <a:t>Development of risk score </a:t>
            </a:r>
          </a:p>
          <a:p>
            <a:pPr lvl="1">
              <a:defRPr/>
            </a:pPr>
            <a:r>
              <a:rPr lang="en-US" sz="2000" dirty="0">
                <a:solidFill>
                  <a:srgbClr val="0021A5"/>
                </a:solidFill>
              </a:rPr>
              <a:t>Demographic data</a:t>
            </a:r>
          </a:p>
          <a:p>
            <a:pPr lvl="2">
              <a:defRPr/>
            </a:pPr>
            <a:r>
              <a:rPr lang="en-US" sz="1600" dirty="0">
                <a:solidFill>
                  <a:srgbClr val="0021A5"/>
                </a:solidFill>
              </a:rPr>
              <a:t>Gender</a:t>
            </a:r>
          </a:p>
          <a:p>
            <a:pPr lvl="2">
              <a:defRPr/>
            </a:pPr>
            <a:r>
              <a:rPr lang="en-US" sz="1600" dirty="0">
                <a:solidFill>
                  <a:srgbClr val="0021A5"/>
                </a:solidFill>
              </a:rPr>
              <a:t>Age</a:t>
            </a:r>
          </a:p>
          <a:p>
            <a:pPr lvl="2">
              <a:defRPr/>
            </a:pPr>
            <a:r>
              <a:rPr lang="en-US" sz="1600" dirty="0">
                <a:solidFill>
                  <a:srgbClr val="0021A5"/>
                </a:solidFill>
              </a:rPr>
              <a:t>Home zip code</a:t>
            </a:r>
          </a:p>
          <a:p>
            <a:pPr lvl="2">
              <a:defRPr/>
            </a:pPr>
            <a:r>
              <a:rPr lang="en-US" sz="1600" dirty="0">
                <a:solidFill>
                  <a:srgbClr val="0021A5"/>
                </a:solidFill>
              </a:rPr>
              <a:t>Race</a:t>
            </a:r>
          </a:p>
          <a:p>
            <a:pPr lvl="2">
              <a:defRPr/>
            </a:pPr>
            <a:r>
              <a:rPr lang="en-US" sz="1600" dirty="0">
                <a:solidFill>
                  <a:srgbClr val="0021A5"/>
                </a:solidFill>
              </a:rPr>
              <a:t>Ethnicity</a:t>
            </a:r>
          </a:p>
          <a:p>
            <a:pPr lvl="2">
              <a:defRPr/>
            </a:pPr>
            <a:r>
              <a:rPr lang="en-US" sz="1600" dirty="0">
                <a:solidFill>
                  <a:srgbClr val="0021A5"/>
                </a:solidFill>
              </a:rPr>
              <a:t>Marital status</a:t>
            </a:r>
          </a:p>
          <a:p>
            <a:pPr lvl="2">
              <a:defRPr/>
            </a:pPr>
            <a:r>
              <a:rPr lang="en-US" sz="1600" dirty="0">
                <a:solidFill>
                  <a:srgbClr val="0021A5"/>
                </a:solidFill>
              </a:rPr>
              <a:t>Insurance status</a:t>
            </a:r>
          </a:p>
          <a:p>
            <a:pPr>
              <a:defRPr/>
            </a:pPr>
            <a:endParaRPr lang="en-US" dirty="0">
              <a:solidFill>
                <a:srgbClr val="0021A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6612</TotalTime>
  <Words>2141</Words>
  <Application>Microsoft Office PowerPoint</Application>
  <PresentationFormat>On-screen Show (4:3)</PresentationFormat>
  <Paragraphs>596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</vt:lpstr>
      <vt:lpstr>Default Design</vt:lpstr>
      <vt:lpstr>Development of a Locally Specific Risk Score to Identify Patients at High Risk for Readmission</vt:lpstr>
      <vt:lpstr>Learning Objectives</vt:lpstr>
      <vt:lpstr>Session Agenda</vt:lpstr>
      <vt:lpstr>Readmissions</vt:lpstr>
      <vt:lpstr>Readmissions</vt:lpstr>
      <vt:lpstr>Readmissions</vt:lpstr>
      <vt:lpstr>Readmissions</vt:lpstr>
      <vt:lpstr>Readmissions</vt:lpstr>
      <vt:lpstr>Risk Score Development</vt:lpstr>
      <vt:lpstr>Risk Score Development</vt:lpstr>
      <vt:lpstr>Risk Score Development</vt:lpstr>
      <vt:lpstr>Risk Score Development</vt:lpstr>
      <vt:lpstr>Risk Score Development</vt:lpstr>
      <vt:lpstr>Risk Score Development</vt:lpstr>
      <vt:lpstr>Risk Score Development</vt:lpstr>
      <vt:lpstr>Risk Score Development</vt:lpstr>
      <vt:lpstr>Risk Score Development</vt:lpstr>
      <vt:lpstr>Method</vt:lpstr>
      <vt:lpstr>Risk Score Development</vt:lpstr>
      <vt:lpstr>Future Direction</vt:lpstr>
      <vt:lpstr>Conclusion</vt:lpstr>
      <vt:lpstr>Questions?</vt:lpstr>
    </vt:vector>
  </TitlesOfParts>
  <Company>musc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John Malaty</cp:lastModifiedBy>
  <cp:revision>274</cp:revision>
  <dcterms:created xsi:type="dcterms:W3CDTF">2004-09-06T19:46:55Z</dcterms:created>
  <dcterms:modified xsi:type="dcterms:W3CDTF">2018-12-08T15:57:31Z</dcterms:modified>
</cp:coreProperties>
</file>