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72" r:id="rId5"/>
    <p:sldMasterId id="2147483674" r:id="rId6"/>
    <p:sldMasterId id="2147483676" r:id="rId7"/>
  </p:sldMasterIdLst>
  <p:sldIdLst>
    <p:sldId id="257" r:id="rId8"/>
    <p:sldId id="265" r:id="rId9"/>
    <p:sldId id="258" r:id="rId10"/>
    <p:sldId id="262" r:id="rId11"/>
    <p:sldId id="266" r:id="rId12"/>
    <p:sldId id="283" r:id="rId13"/>
    <p:sldId id="267" r:id="rId14"/>
    <p:sldId id="259" r:id="rId15"/>
    <p:sldId id="269" r:id="rId16"/>
    <p:sldId id="268" r:id="rId17"/>
    <p:sldId id="273" r:id="rId18"/>
    <p:sldId id="270" r:id="rId19"/>
    <p:sldId id="274" r:id="rId20"/>
    <p:sldId id="275" r:id="rId21"/>
    <p:sldId id="271" r:id="rId22"/>
    <p:sldId id="276" r:id="rId23"/>
    <p:sldId id="277" r:id="rId24"/>
    <p:sldId id="297" r:id="rId25"/>
    <p:sldId id="272" r:id="rId26"/>
    <p:sldId id="279" r:id="rId27"/>
    <p:sldId id="280" r:id="rId28"/>
    <p:sldId id="281" r:id="rId29"/>
    <p:sldId id="282" r:id="rId30"/>
    <p:sldId id="284" r:id="rId31"/>
    <p:sldId id="285" r:id="rId32"/>
    <p:sldId id="286" r:id="rId33"/>
    <p:sldId id="288" r:id="rId34"/>
    <p:sldId id="298" r:id="rId35"/>
    <p:sldId id="287" r:id="rId36"/>
    <p:sldId id="289" r:id="rId37"/>
    <p:sldId id="292" r:id="rId38"/>
    <p:sldId id="290" r:id="rId39"/>
    <p:sldId id="293" r:id="rId40"/>
    <p:sldId id="291" r:id="rId41"/>
    <p:sldId id="294" r:id="rId42"/>
    <p:sldId id="295" r:id="rId43"/>
    <p:sldId id="29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17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lin, Kwanza" userId="88e42a41-d569-4cd8-842e-cdbda8496bed" providerId="ADAL" clId="{196CA301-3193-4328-9EA1-7FC641B90816}"/>
    <pc:docChg chg="delSld modSld">
      <pc:chgData name="Devlin, Kwanza" userId="88e42a41-d569-4cd8-842e-cdbda8496bed" providerId="ADAL" clId="{196CA301-3193-4328-9EA1-7FC641B90816}" dt="2023-04-21T01:43:13.633" v="2" actId="47"/>
      <pc:docMkLst>
        <pc:docMk/>
      </pc:docMkLst>
      <pc:sldChg chg="modSp mod">
        <pc:chgData name="Devlin, Kwanza" userId="88e42a41-d569-4cd8-842e-cdbda8496bed" providerId="ADAL" clId="{196CA301-3193-4328-9EA1-7FC641B90816}" dt="2023-04-21T01:42:57.781" v="0" actId="6549"/>
        <pc:sldMkLst>
          <pc:docMk/>
          <pc:sldMk cId="3000539043" sldId="258"/>
        </pc:sldMkLst>
        <pc:spChg chg="mod">
          <ac:chgData name="Devlin, Kwanza" userId="88e42a41-d569-4cd8-842e-cdbda8496bed" providerId="ADAL" clId="{196CA301-3193-4328-9EA1-7FC641B90816}" dt="2023-04-21T01:42:57.781" v="0" actId="6549"/>
          <ac:spMkLst>
            <pc:docMk/>
            <pc:sldMk cId="3000539043" sldId="258"/>
            <ac:spMk id="3" creationId="{2EC14D2D-54BD-69C9-F592-3C1F8CE13F46}"/>
          </ac:spMkLst>
        </pc:spChg>
      </pc:sldChg>
      <pc:sldChg chg="del">
        <pc:chgData name="Devlin, Kwanza" userId="88e42a41-d569-4cd8-842e-cdbda8496bed" providerId="ADAL" clId="{196CA301-3193-4328-9EA1-7FC641B90816}" dt="2023-04-21T01:43:13.633" v="2" actId="47"/>
        <pc:sldMkLst>
          <pc:docMk/>
          <pc:sldMk cId="3494890987" sldId="263"/>
        </pc:sldMkLst>
      </pc:sldChg>
      <pc:sldChg chg="del">
        <pc:chgData name="Devlin, Kwanza" userId="88e42a41-d569-4cd8-842e-cdbda8496bed" providerId="ADAL" clId="{196CA301-3193-4328-9EA1-7FC641B90816}" dt="2023-04-21T01:43:08.736" v="1" actId="47"/>
        <pc:sldMkLst>
          <pc:docMk/>
          <pc:sldMk cId="4264736449"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B74A1-6AB6-4AE9-ACF7-A912F72B979A}" type="doc">
      <dgm:prSet loTypeId="urn:microsoft.com/office/officeart/2005/8/layout/process1" loCatId="process" qsTypeId="urn:microsoft.com/office/officeart/2005/8/quickstyle/simple1" qsCatId="simple" csTypeId="urn:microsoft.com/office/officeart/2005/8/colors/accent1_2" csCatId="accent1" phldr="1"/>
      <dgm:spPr/>
    </dgm:pt>
    <dgm:pt modelId="{2150816A-CD3D-4A3E-8A3D-FBC94FB6A55E}">
      <dgm:prSet phldrT="[Text]"/>
      <dgm:spPr/>
      <dgm:t>
        <a:bodyPr/>
        <a:lstStyle/>
        <a:p>
          <a:r>
            <a:rPr lang="en-US" dirty="0"/>
            <a:t>What is the dysfunction?</a:t>
          </a:r>
        </a:p>
      </dgm:t>
    </dgm:pt>
    <dgm:pt modelId="{A61F4AD5-5214-418D-83F7-98E136796880}" type="parTrans" cxnId="{22E471E7-21D0-470E-AF28-F3757CE10DF8}">
      <dgm:prSet/>
      <dgm:spPr/>
      <dgm:t>
        <a:bodyPr/>
        <a:lstStyle/>
        <a:p>
          <a:endParaRPr lang="en-US"/>
        </a:p>
      </dgm:t>
    </dgm:pt>
    <dgm:pt modelId="{804BE5EC-95DF-433F-B921-E87EDC035DE1}" type="sibTrans" cxnId="{22E471E7-21D0-470E-AF28-F3757CE10DF8}">
      <dgm:prSet/>
      <dgm:spPr/>
      <dgm:t>
        <a:bodyPr/>
        <a:lstStyle/>
        <a:p>
          <a:endParaRPr lang="en-US"/>
        </a:p>
      </dgm:t>
    </dgm:pt>
    <dgm:pt modelId="{8230A258-57A3-40FF-B055-C5B5F4E067D7}">
      <dgm:prSet phldrT="[Text]"/>
      <dgm:spPr/>
      <dgm:t>
        <a:bodyPr/>
        <a:lstStyle/>
        <a:p>
          <a:r>
            <a:rPr lang="en-US" dirty="0"/>
            <a:t>How do we help the body get back to the way it is supposed to be?</a:t>
          </a:r>
        </a:p>
      </dgm:t>
    </dgm:pt>
    <dgm:pt modelId="{D2049B9A-D564-4500-83ED-CCAF6F0EA35C}" type="parTrans" cxnId="{4BDF2F64-139D-469B-A8CF-27F1FB43F481}">
      <dgm:prSet/>
      <dgm:spPr/>
      <dgm:t>
        <a:bodyPr/>
        <a:lstStyle/>
        <a:p>
          <a:endParaRPr lang="en-US"/>
        </a:p>
      </dgm:t>
    </dgm:pt>
    <dgm:pt modelId="{2C89CE3F-7EFF-44C5-AC6C-13CA981AE18D}" type="sibTrans" cxnId="{4BDF2F64-139D-469B-A8CF-27F1FB43F481}">
      <dgm:prSet/>
      <dgm:spPr/>
      <dgm:t>
        <a:bodyPr/>
        <a:lstStyle/>
        <a:p>
          <a:endParaRPr lang="en-US"/>
        </a:p>
      </dgm:t>
    </dgm:pt>
    <dgm:pt modelId="{F77D5348-7596-46E3-8E76-A0EB0489797E}" type="pres">
      <dgm:prSet presAssocID="{4DBB74A1-6AB6-4AE9-ACF7-A912F72B979A}" presName="Name0" presStyleCnt="0">
        <dgm:presLayoutVars>
          <dgm:dir/>
          <dgm:resizeHandles val="exact"/>
        </dgm:presLayoutVars>
      </dgm:prSet>
      <dgm:spPr/>
    </dgm:pt>
    <dgm:pt modelId="{4FB2C777-732D-4C96-A70E-40799B999FB4}" type="pres">
      <dgm:prSet presAssocID="{2150816A-CD3D-4A3E-8A3D-FBC94FB6A55E}" presName="node" presStyleLbl="node1" presStyleIdx="0" presStyleCnt="2">
        <dgm:presLayoutVars>
          <dgm:bulletEnabled val="1"/>
        </dgm:presLayoutVars>
      </dgm:prSet>
      <dgm:spPr/>
    </dgm:pt>
    <dgm:pt modelId="{C15A3800-FA7F-4F38-BF46-21AD5A357BD3}" type="pres">
      <dgm:prSet presAssocID="{804BE5EC-95DF-433F-B921-E87EDC035DE1}" presName="sibTrans" presStyleLbl="sibTrans2D1" presStyleIdx="0" presStyleCnt="1"/>
      <dgm:spPr/>
    </dgm:pt>
    <dgm:pt modelId="{A3F60B27-CEFC-4CF5-934D-C8C0FC92A84D}" type="pres">
      <dgm:prSet presAssocID="{804BE5EC-95DF-433F-B921-E87EDC035DE1}" presName="connectorText" presStyleLbl="sibTrans2D1" presStyleIdx="0" presStyleCnt="1"/>
      <dgm:spPr/>
    </dgm:pt>
    <dgm:pt modelId="{D3BB6113-69F0-438D-9C6C-BAD917FF75CF}" type="pres">
      <dgm:prSet presAssocID="{8230A258-57A3-40FF-B055-C5B5F4E067D7}" presName="node" presStyleLbl="node1" presStyleIdx="1" presStyleCnt="2">
        <dgm:presLayoutVars>
          <dgm:bulletEnabled val="1"/>
        </dgm:presLayoutVars>
      </dgm:prSet>
      <dgm:spPr/>
    </dgm:pt>
  </dgm:ptLst>
  <dgm:cxnLst>
    <dgm:cxn modelId="{F6C82D04-E890-48EF-8D28-794E5D81F0BA}" type="presOf" srcId="{8230A258-57A3-40FF-B055-C5B5F4E067D7}" destId="{D3BB6113-69F0-438D-9C6C-BAD917FF75CF}" srcOrd="0" destOrd="0" presId="urn:microsoft.com/office/officeart/2005/8/layout/process1"/>
    <dgm:cxn modelId="{4BDF2F64-139D-469B-A8CF-27F1FB43F481}" srcId="{4DBB74A1-6AB6-4AE9-ACF7-A912F72B979A}" destId="{8230A258-57A3-40FF-B055-C5B5F4E067D7}" srcOrd="1" destOrd="0" parTransId="{D2049B9A-D564-4500-83ED-CCAF6F0EA35C}" sibTransId="{2C89CE3F-7EFF-44C5-AC6C-13CA981AE18D}"/>
    <dgm:cxn modelId="{1C709C49-D48D-460C-9D2E-D17066B8DD99}" type="presOf" srcId="{804BE5EC-95DF-433F-B921-E87EDC035DE1}" destId="{C15A3800-FA7F-4F38-BF46-21AD5A357BD3}" srcOrd="0" destOrd="0" presId="urn:microsoft.com/office/officeart/2005/8/layout/process1"/>
    <dgm:cxn modelId="{81D9FC4C-4C27-400A-ACFC-D045AC8C5C4B}" type="presOf" srcId="{4DBB74A1-6AB6-4AE9-ACF7-A912F72B979A}" destId="{F77D5348-7596-46E3-8E76-A0EB0489797E}" srcOrd="0" destOrd="0" presId="urn:microsoft.com/office/officeart/2005/8/layout/process1"/>
    <dgm:cxn modelId="{9601269E-FDA0-4C66-8ABE-45E60D977C4D}" type="presOf" srcId="{2150816A-CD3D-4A3E-8A3D-FBC94FB6A55E}" destId="{4FB2C777-732D-4C96-A70E-40799B999FB4}" srcOrd="0" destOrd="0" presId="urn:microsoft.com/office/officeart/2005/8/layout/process1"/>
    <dgm:cxn modelId="{972D55CB-9533-4A68-A651-B350A902B9F7}" type="presOf" srcId="{804BE5EC-95DF-433F-B921-E87EDC035DE1}" destId="{A3F60B27-CEFC-4CF5-934D-C8C0FC92A84D}" srcOrd="1" destOrd="0" presId="urn:microsoft.com/office/officeart/2005/8/layout/process1"/>
    <dgm:cxn modelId="{22E471E7-21D0-470E-AF28-F3757CE10DF8}" srcId="{4DBB74A1-6AB6-4AE9-ACF7-A912F72B979A}" destId="{2150816A-CD3D-4A3E-8A3D-FBC94FB6A55E}" srcOrd="0" destOrd="0" parTransId="{A61F4AD5-5214-418D-83F7-98E136796880}" sibTransId="{804BE5EC-95DF-433F-B921-E87EDC035DE1}"/>
    <dgm:cxn modelId="{C3EC55E5-AE31-43C2-9D29-EF092B8221D3}" type="presParOf" srcId="{F77D5348-7596-46E3-8E76-A0EB0489797E}" destId="{4FB2C777-732D-4C96-A70E-40799B999FB4}" srcOrd="0" destOrd="0" presId="urn:microsoft.com/office/officeart/2005/8/layout/process1"/>
    <dgm:cxn modelId="{D98931D9-C4A9-462F-BF9C-7362D615187F}" type="presParOf" srcId="{F77D5348-7596-46E3-8E76-A0EB0489797E}" destId="{C15A3800-FA7F-4F38-BF46-21AD5A357BD3}" srcOrd="1" destOrd="0" presId="urn:microsoft.com/office/officeart/2005/8/layout/process1"/>
    <dgm:cxn modelId="{ABEC1035-A4A7-427D-B72E-5CFFD3BD97BB}" type="presParOf" srcId="{C15A3800-FA7F-4F38-BF46-21AD5A357BD3}" destId="{A3F60B27-CEFC-4CF5-934D-C8C0FC92A84D}" srcOrd="0" destOrd="0" presId="urn:microsoft.com/office/officeart/2005/8/layout/process1"/>
    <dgm:cxn modelId="{29FBBEC2-50F0-4412-A954-1437ABE27CBB}" type="presParOf" srcId="{F77D5348-7596-46E3-8E76-A0EB0489797E}" destId="{D3BB6113-69F0-438D-9C6C-BAD917FF75CF}"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139284-AA9D-45FD-B370-C60A6DB0C0EE}"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96AF06F5-0548-44C6-9DD8-2526CD8FF2A0}">
      <dgm:prSet/>
      <dgm:spPr>
        <a:xfrm>
          <a:off x="252115" y="1158384"/>
          <a:ext cx="2240795" cy="1422905"/>
        </a:xfrm>
        <a:prstGeom prst="roundRect">
          <a:avLst>
            <a:gd name="adj" fmla="val 10000"/>
          </a:avLst>
        </a:prstGeom>
      </dgm:spPr>
      <dgm:t>
        <a:bodyPr/>
        <a:lstStyle/>
        <a:p>
          <a:r>
            <a:rPr lang="en-US">
              <a:latin typeface="Univers Condensed Light"/>
              <a:ea typeface="+mn-ea"/>
              <a:cs typeface="+mn-cs"/>
            </a:rPr>
            <a:t>Soft Tissue</a:t>
          </a:r>
        </a:p>
      </dgm:t>
    </dgm:pt>
    <dgm:pt modelId="{0B8305DC-95C7-4BE2-B76C-450E791565F0}" type="parTrans" cxnId="{61262B14-2DD2-426D-A1F7-8778E7BC29CF}">
      <dgm:prSet/>
      <dgm:spPr/>
      <dgm:t>
        <a:bodyPr/>
        <a:lstStyle/>
        <a:p>
          <a:endParaRPr lang="en-US"/>
        </a:p>
      </dgm:t>
    </dgm:pt>
    <dgm:pt modelId="{51DB605D-F61C-4FE2-8FAE-221317146AF7}" type="sibTrans" cxnId="{61262B14-2DD2-426D-A1F7-8778E7BC29CF}">
      <dgm:prSet/>
      <dgm:spPr/>
      <dgm:t>
        <a:bodyPr/>
        <a:lstStyle/>
        <a:p>
          <a:endParaRPr lang="en-US"/>
        </a:p>
      </dgm:t>
    </dgm:pt>
    <dgm:pt modelId="{A896B94F-8033-49C8-9E54-09AD73DA338A}">
      <dgm:prSet/>
      <dgm:spPr>
        <a:xfrm>
          <a:off x="2990866" y="1158384"/>
          <a:ext cx="2240795" cy="1422905"/>
        </a:xfrm>
        <a:prstGeom prst="roundRect">
          <a:avLst>
            <a:gd name="adj" fmla="val 10000"/>
          </a:avLst>
        </a:prstGeom>
      </dgm:spPr>
      <dgm:t>
        <a:bodyPr/>
        <a:lstStyle/>
        <a:p>
          <a:r>
            <a:rPr lang="en-US">
              <a:latin typeface="Univers Condensed Light"/>
              <a:ea typeface="+mn-ea"/>
              <a:cs typeface="+mn-cs"/>
            </a:rPr>
            <a:t>Myofascial Release</a:t>
          </a:r>
        </a:p>
      </dgm:t>
    </dgm:pt>
    <dgm:pt modelId="{23CAE98D-66E8-4AAA-9A67-AA9C5C72F1CC}" type="parTrans" cxnId="{236843A9-4E36-495F-A5B5-0922F5B30894}">
      <dgm:prSet/>
      <dgm:spPr/>
      <dgm:t>
        <a:bodyPr/>
        <a:lstStyle/>
        <a:p>
          <a:endParaRPr lang="en-US"/>
        </a:p>
      </dgm:t>
    </dgm:pt>
    <dgm:pt modelId="{FF91D5EE-41B9-4C48-8598-D6A2DE55CF36}" type="sibTrans" cxnId="{236843A9-4E36-495F-A5B5-0922F5B30894}">
      <dgm:prSet/>
      <dgm:spPr/>
      <dgm:t>
        <a:bodyPr/>
        <a:lstStyle/>
        <a:p>
          <a:endParaRPr lang="en-US"/>
        </a:p>
      </dgm:t>
    </dgm:pt>
    <dgm:pt modelId="{04FA22F4-5F84-4565-B868-8870E58A6289}">
      <dgm:prSet/>
      <dgm:spPr>
        <a:xfrm>
          <a:off x="5729616" y="1158384"/>
          <a:ext cx="2240795" cy="1422905"/>
        </a:xfrm>
        <a:prstGeom prst="roundRect">
          <a:avLst>
            <a:gd name="adj" fmla="val 10000"/>
          </a:avLst>
        </a:prstGeom>
      </dgm:spPr>
      <dgm:t>
        <a:bodyPr/>
        <a:lstStyle/>
        <a:p>
          <a:r>
            <a:rPr lang="en-US">
              <a:latin typeface="Univers Condensed Light"/>
              <a:ea typeface="+mn-ea"/>
              <a:cs typeface="+mn-cs"/>
            </a:rPr>
            <a:t>Muscle Energy</a:t>
          </a:r>
        </a:p>
      </dgm:t>
    </dgm:pt>
    <dgm:pt modelId="{F19BF9B4-0082-4837-94EF-AE110E4FE14E}" type="parTrans" cxnId="{AB28052C-2901-41E1-B21A-BAC9E28A2994}">
      <dgm:prSet/>
      <dgm:spPr/>
      <dgm:t>
        <a:bodyPr/>
        <a:lstStyle/>
        <a:p>
          <a:endParaRPr lang="en-US"/>
        </a:p>
      </dgm:t>
    </dgm:pt>
    <dgm:pt modelId="{7DC0FB5D-F947-47D9-8E10-DEC4584C1C31}" type="sibTrans" cxnId="{AB28052C-2901-41E1-B21A-BAC9E28A2994}">
      <dgm:prSet/>
      <dgm:spPr/>
      <dgm:t>
        <a:bodyPr/>
        <a:lstStyle/>
        <a:p>
          <a:endParaRPr lang="en-US"/>
        </a:p>
      </dgm:t>
    </dgm:pt>
    <dgm:pt modelId="{B0BE54A1-CD6C-4C42-A286-5C6512A52FE0}">
      <dgm:prSet/>
      <dgm:spPr>
        <a:xfrm>
          <a:off x="8468367" y="1158384"/>
          <a:ext cx="2240795" cy="1422905"/>
        </a:xfrm>
        <a:prstGeom prst="roundRect">
          <a:avLst>
            <a:gd name="adj" fmla="val 10000"/>
          </a:avLst>
        </a:prstGeom>
      </dgm:spPr>
      <dgm:t>
        <a:bodyPr/>
        <a:lstStyle/>
        <a:p>
          <a:r>
            <a:rPr lang="en-US">
              <a:latin typeface="Univers Condensed Light"/>
              <a:ea typeface="+mn-ea"/>
              <a:cs typeface="+mn-cs"/>
            </a:rPr>
            <a:t>Counterstrain</a:t>
          </a:r>
        </a:p>
      </dgm:t>
    </dgm:pt>
    <dgm:pt modelId="{7FCE748B-7734-432D-90C4-8B608AE85598}" type="parTrans" cxnId="{81986CFF-C1C5-4EB0-8C30-9CCE1AF2C966}">
      <dgm:prSet/>
      <dgm:spPr/>
      <dgm:t>
        <a:bodyPr/>
        <a:lstStyle/>
        <a:p>
          <a:endParaRPr lang="en-US"/>
        </a:p>
      </dgm:t>
    </dgm:pt>
    <dgm:pt modelId="{5F3F9356-6D6B-461C-994B-D28E33365BE3}" type="sibTrans" cxnId="{81986CFF-C1C5-4EB0-8C30-9CCE1AF2C966}">
      <dgm:prSet/>
      <dgm:spPr/>
      <dgm:t>
        <a:bodyPr/>
        <a:lstStyle/>
        <a:p>
          <a:endParaRPr lang="en-US"/>
        </a:p>
      </dgm:t>
    </dgm:pt>
    <dgm:pt modelId="{3CD29442-2CD3-4AC5-9AC1-C888B8252DEE}" type="pres">
      <dgm:prSet presAssocID="{B9139284-AA9D-45FD-B370-C60A6DB0C0EE}" presName="hierChild1" presStyleCnt="0">
        <dgm:presLayoutVars>
          <dgm:chPref val="1"/>
          <dgm:dir/>
          <dgm:animOne val="branch"/>
          <dgm:animLvl val="lvl"/>
          <dgm:resizeHandles/>
        </dgm:presLayoutVars>
      </dgm:prSet>
      <dgm:spPr/>
    </dgm:pt>
    <dgm:pt modelId="{C44D05B3-FFF0-42D9-84B6-17082CFA1B03}" type="pres">
      <dgm:prSet presAssocID="{96AF06F5-0548-44C6-9DD8-2526CD8FF2A0}" presName="hierRoot1" presStyleCnt="0"/>
      <dgm:spPr/>
    </dgm:pt>
    <dgm:pt modelId="{E61F5E2C-B6D3-415C-86BD-CC78AD905611}" type="pres">
      <dgm:prSet presAssocID="{96AF06F5-0548-44C6-9DD8-2526CD8FF2A0}" presName="composite" presStyleCnt="0"/>
      <dgm:spPr/>
    </dgm:pt>
    <dgm:pt modelId="{DCDE0EF5-30CD-4EF0-837F-2760F7E3586A}" type="pres">
      <dgm:prSet presAssocID="{96AF06F5-0548-44C6-9DD8-2526CD8FF2A0}" presName="background" presStyleLbl="node0" presStyleIdx="0" presStyleCnt="4"/>
      <dgm:spPr>
        <a:xfrm>
          <a:off x="3138" y="921856"/>
          <a:ext cx="2240795" cy="1422905"/>
        </a:xfrm>
        <a:prstGeom prst="roundRect">
          <a:avLst>
            <a:gd name="adj" fmla="val 10000"/>
          </a:avLst>
        </a:prstGeom>
      </dgm:spPr>
    </dgm:pt>
    <dgm:pt modelId="{20E16E0E-4970-49EE-961E-D9DF3E5DC315}" type="pres">
      <dgm:prSet presAssocID="{96AF06F5-0548-44C6-9DD8-2526CD8FF2A0}" presName="text" presStyleLbl="fgAcc0" presStyleIdx="0" presStyleCnt="4">
        <dgm:presLayoutVars>
          <dgm:chPref val="3"/>
        </dgm:presLayoutVars>
      </dgm:prSet>
      <dgm:spPr/>
    </dgm:pt>
    <dgm:pt modelId="{4E6C1C92-89EC-43DF-8D23-14B6F8CB4ACE}" type="pres">
      <dgm:prSet presAssocID="{96AF06F5-0548-44C6-9DD8-2526CD8FF2A0}" presName="hierChild2" presStyleCnt="0"/>
      <dgm:spPr/>
    </dgm:pt>
    <dgm:pt modelId="{5378DBBD-00DB-4825-BA37-6C8B26A781C9}" type="pres">
      <dgm:prSet presAssocID="{A896B94F-8033-49C8-9E54-09AD73DA338A}" presName="hierRoot1" presStyleCnt="0"/>
      <dgm:spPr/>
    </dgm:pt>
    <dgm:pt modelId="{AC9440D4-304B-4B29-9019-D2D0544580B4}" type="pres">
      <dgm:prSet presAssocID="{A896B94F-8033-49C8-9E54-09AD73DA338A}" presName="composite" presStyleCnt="0"/>
      <dgm:spPr/>
    </dgm:pt>
    <dgm:pt modelId="{2F52FDBE-B8FC-401C-9B72-D0A252D42035}" type="pres">
      <dgm:prSet presAssocID="{A896B94F-8033-49C8-9E54-09AD73DA338A}" presName="background" presStyleLbl="node0" presStyleIdx="1" presStyleCnt="4"/>
      <dgm:spPr>
        <a:xfrm>
          <a:off x="2741889" y="921856"/>
          <a:ext cx="2240795" cy="1422905"/>
        </a:xfrm>
        <a:prstGeom prst="roundRect">
          <a:avLst>
            <a:gd name="adj" fmla="val 10000"/>
          </a:avLst>
        </a:prstGeom>
      </dgm:spPr>
    </dgm:pt>
    <dgm:pt modelId="{4F406BD3-8EB1-4A42-BA88-64003BBA3279}" type="pres">
      <dgm:prSet presAssocID="{A896B94F-8033-49C8-9E54-09AD73DA338A}" presName="text" presStyleLbl="fgAcc0" presStyleIdx="1" presStyleCnt="4">
        <dgm:presLayoutVars>
          <dgm:chPref val="3"/>
        </dgm:presLayoutVars>
      </dgm:prSet>
      <dgm:spPr/>
    </dgm:pt>
    <dgm:pt modelId="{CAFC6A1F-130E-4E1F-A175-9FFE9999112D}" type="pres">
      <dgm:prSet presAssocID="{A896B94F-8033-49C8-9E54-09AD73DA338A}" presName="hierChild2" presStyleCnt="0"/>
      <dgm:spPr/>
    </dgm:pt>
    <dgm:pt modelId="{09D4E209-D843-426E-83EE-4133CAE5DF73}" type="pres">
      <dgm:prSet presAssocID="{04FA22F4-5F84-4565-B868-8870E58A6289}" presName="hierRoot1" presStyleCnt="0"/>
      <dgm:spPr/>
    </dgm:pt>
    <dgm:pt modelId="{4709C5BE-234F-4B7E-BA3E-378D2A6B74A4}" type="pres">
      <dgm:prSet presAssocID="{04FA22F4-5F84-4565-B868-8870E58A6289}" presName="composite" presStyleCnt="0"/>
      <dgm:spPr/>
    </dgm:pt>
    <dgm:pt modelId="{A2A3BBE1-F68F-4326-8D2D-0C010EFFAC79}" type="pres">
      <dgm:prSet presAssocID="{04FA22F4-5F84-4565-B868-8870E58A6289}" presName="background" presStyleLbl="node0" presStyleIdx="2" presStyleCnt="4"/>
      <dgm:spPr>
        <a:xfrm>
          <a:off x="5480639" y="921856"/>
          <a:ext cx="2240795" cy="1422905"/>
        </a:xfrm>
        <a:prstGeom prst="roundRect">
          <a:avLst>
            <a:gd name="adj" fmla="val 10000"/>
          </a:avLst>
        </a:prstGeom>
      </dgm:spPr>
    </dgm:pt>
    <dgm:pt modelId="{2F403A9F-96D8-4349-A086-08D50977441A}" type="pres">
      <dgm:prSet presAssocID="{04FA22F4-5F84-4565-B868-8870E58A6289}" presName="text" presStyleLbl="fgAcc0" presStyleIdx="2" presStyleCnt="4">
        <dgm:presLayoutVars>
          <dgm:chPref val="3"/>
        </dgm:presLayoutVars>
      </dgm:prSet>
      <dgm:spPr/>
    </dgm:pt>
    <dgm:pt modelId="{5C402C53-0653-4BE7-929E-F60FEDEB5606}" type="pres">
      <dgm:prSet presAssocID="{04FA22F4-5F84-4565-B868-8870E58A6289}" presName="hierChild2" presStyleCnt="0"/>
      <dgm:spPr/>
    </dgm:pt>
    <dgm:pt modelId="{7AF00466-BD5E-4C51-804F-CFF914D7A2C1}" type="pres">
      <dgm:prSet presAssocID="{B0BE54A1-CD6C-4C42-A286-5C6512A52FE0}" presName="hierRoot1" presStyleCnt="0"/>
      <dgm:spPr/>
    </dgm:pt>
    <dgm:pt modelId="{9993EA22-07F5-4604-A1F0-5B149D13661A}" type="pres">
      <dgm:prSet presAssocID="{B0BE54A1-CD6C-4C42-A286-5C6512A52FE0}" presName="composite" presStyleCnt="0"/>
      <dgm:spPr/>
    </dgm:pt>
    <dgm:pt modelId="{92786D3D-7895-4DDE-BD8C-00657BA887DE}" type="pres">
      <dgm:prSet presAssocID="{B0BE54A1-CD6C-4C42-A286-5C6512A52FE0}" presName="background" presStyleLbl="node0" presStyleIdx="3" presStyleCnt="4"/>
      <dgm:spPr>
        <a:xfrm>
          <a:off x="8219390" y="921856"/>
          <a:ext cx="2240795" cy="1422905"/>
        </a:xfrm>
        <a:prstGeom prst="roundRect">
          <a:avLst>
            <a:gd name="adj" fmla="val 10000"/>
          </a:avLst>
        </a:prstGeom>
      </dgm:spPr>
    </dgm:pt>
    <dgm:pt modelId="{00EC471F-5FE8-47C4-95C6-92F27AB11118}" type="pres">
      <dgm:prSet presAssocID="{B0BE54A1-CD6C-4C42-A286-5C6512A52FE0}" presName="text" presStyleLbl="fgAcc0" presStyleIdx="3" presStyleCnt="4">
        <dgm:presLayoutVars>
          <dgm:chPref val="3"/>
        </dgm:presLayoutVars>
      </dgm:prSet>
      <dgm:spPr/>
    </dgm:pt>
    <dgm:pt modelId="{5CD6B8F1-CD45-460A-A11F-ACAC194D296A}" type="pres">
      <dgm:prSet presAssocID="{B0BE54A1-CD6C-4C42-A286-5C6512A52FE0}" presName="hierChild2" presStyleCnt="0"/>
      <dgm:spPr/>
    </dgm:pt>
  </dgm:ptLst>
  <dgm:cxnLst>
    <dgm:cxn modelId="{6FD48D0C-56CA-479F-A778-AD27F5C88F0B}" type="presOf" srcId="{04FA22F4-5F84-4565-B868-8870E58A6289}" destId="{2F403A9F-96D8-4349-A086-08D50977441A}" srcOrd="0" destOrd="0" presId="urn:microsoft.com/office/officeart/2005/8/layout/hierarchy1"/>
    <dgm:cxn modelId="{61262B14-2DD2-426D-A1F7-8778E7BC29CF}" srcId="{B9139284-AA9D-45FD-B370-C60A6DB0C0EE}" destId="{96AF06F5-0548-44C6-9DD8-2526CD8FF2A0}" srcOrd="0" destOrd="0" parTransId="{0B8305DC-95C7-4BE2-B76C-450E791565F0}" sibTransId="{51DB605D-F61C-4FE2-8FAE-221317146AF7}"/>
    <dgm:cxn modelId="{AB28052C-2901-41E1-B21A-BAC9E28A2994}" srcId="{B9139284-AA9D-45FD-B370-C60A6DB0C0EE}" destId="{04FA22F4-5F84-4565-B868-8870E58A6289}" srcOrd="2" destOrd="0" parTransId="{F19BF9B4-0082-4837-94EF-AE110E4FE14E}" sibTransId="{7DC0FB5D-F947-47D9-8E10-DEC4584C1C31}"/>
    <dgm:cxn modelId="{F2F4AD95-78DF-486F-AD3E-D299492188AF}" type="presOf" srcId="{96AF06F5-0548-44C6-9DD8-2526CD8FF2A0}" destId="{20E16E0E-4970-49EE-961E-D9DF3E5DC315}" srcOrd="0" destOrd="0" presId="urn:microsoft.com/office/officeart/2005/8/layout/hierarchy1"/>
    <dgm:cxn modelId="{236843A9-4E36-495F-A5B5-0922F5B30894}" srcId="{B9139284-AA9D-45FD-B370-C60A6DB0C0EE}" destId="{A896B94F-8033-49C8-9E54-09AD73DA338A}" srcOrd="1" destOrd="0" parTransId="{23CAE98D-66E8-4AAA-9A67-AA9C5C72F1CC}" sibTransId="{FF91D5EE-41B9-4C48-8598-D6A2DE55CF36}"/>
    <dgm:cxn modelId="{483FFFCB-2D1C-4DD8-B77D-784C97E825A9}" type="presOf" srcId="{A896B94F-8033-49C8-9E54-09AD73DA338A}" destId="{4F406BD3-8EB1-4A42-BA88-64003BBA3279}" srcOrd="0" destOrd="0" presId="urn:microsoft.com/office/officeart/2005/8/layout/hierarchy1"/>
    <dgm:cxn modelId="{3BCB41F7-DFE6-4C80-897D-E8F9CE80C41D}" type="presOf" srcId="{B0BE54A1-CD6C-4C42-A286-5C6512A52FE0}" destId="{00EC471F-5FE8-47C4-95C6-92F27AB11118}" srcOrd="0" destOrd="0" presId="urn:microsoft.com/office/officeart/2005/8/layout/hierarchy1"/>
    <dgm:cxn modelId="{C5D201F9-2A6E-433C-865D-27EAF0657A54}" type="presOf" srcId="{B9139284-AA9D-45FD-B370-C60A6DB0C0EE}" destId="{3CD29442-2CD3-4AC5-9AC1-C888B8252DEE}" srcOrd="0" destOrd="0" presId="urn:microsoft.com/office/officeart/2005/8/layout/hierarchy1"/>
    <dgm:cxn modelId="{81986CFF-C1C5-4EB0-8C30-9CCE1AF2C966}" srcId="{B9139284-AA9D-45FD-B370-C60A6DB0C0EE}" destId="{B0BE54A1-CD6C-4C42-A286-5C6512A52FE0}" srcOrd="3" destOrd="0" parTransId="{7FCE748B-7734-432D-90C4-8B608AE85598}" sibTransId="{5F3F9356-6D6B-461C-994B-D28E33365BE3}"/>
    <dgm:cxn modelId="{9EDD00B3-36AE-43C1-84D4-19A3882D3F8D}" type="presParOf" srcId="{3CD29442-2CD3-4AC5-9AC1-C888B8252DEE}" destId="{C44D05B3-FFF0-42D9-84B6-17082CFA1B03}" srcOrd="0" destOrd="0" presId="urn:microsoft.com/office/officeart/2005/8/layout/hierarchy1"/>
    <dgm:cxn modelId="{8E29DF79-DA01-4A01-B7ED-9395EC253C17}" type="presParOf" srcId="{C44D05B3-FFF0-42D9-84B6-17082CFA1B03}" destId="{E61F5E2C-B6D3-415C-86BD-CC78AD905611}" srcOrd="0" destOrd="0" presId="urn:microsoft.com/office/officeart/2005/8/layout/hierarchy1"/>
    <dgm:cxn modelId="{0DB99FBB-2EA0-4782-AE9F-A8D06108E45A}" type="presParOf" srcId="{E61F5E2C-B6D3-415C-86BD-CC78AD905611}" destId="{DCDE0EF5-30CD-4EF0-837F-2760F7E3586A}" srcOrd="0" destOrd="0" presId="urn:microsoft.com/office/officeart/2005/8/layout/hierarchy1"/>
    <dgm:cxn modelId="{56F3224C-4184-4251-8DBD-864798CB1932}" type="presParOf" srcId="{E61F5E2C-B6D3-415C-86BD-CC78AD905611}" destId="{20E16E0E-4970-49EE-961E-D9DF3E5DC315}" srcOrd="1" destOrd="0" presId="urn:microsoft.com/office/officeart/2005/8/layout/hierarchy1"/>
    <dgm:cxn modelId="{5B10D889-3883-4EAE-8A4B-1E7215FFC9BE}" type="presParOf" srcId="{C44D05B3-FFF0-42D9-84B6-17082CFA1B03}" destId="{4E6C1C92-89EC-43DF-8D23-14B6F8CB4ACE}" srcOrd="1" destOrd="0" presId="urn:microsoft.com/office/officeart/2005/8/layout/hierarchy1"/>
    <dgm:cxn modelId="{2CD31578-BAB9-461F-8561-0A86AE80710E}" type="presParOf" srcId="{3CD29442-2CD3-4AC5-9AC1-C888B8252DEE}" destId="{5378DBBD-00DB-4825-BA37-6C8B26A781C9}" srcOrd="1" destOrd="0" presId="urn:microsoft.com/office/officeart/2005/8/layout/hierarchy1"/>
    <dgm:cxn modelId="{2A4736C0-92A8-49B0-9586-9E3745DCEB3B}" type="presParOf" srcId="{5378DBBD-00DB-4825-BA37-6C8B26A781C9}" destId="{AC9440D4-304B-4B29-9019-D2D0544580B4}" srcOrd="0" destOrd="0" presId="urn:microsoft.com/office/officeart/2005/8/layout/hierarchy1"/>
    <dgm:cxn modelId="{712AB6C2-4F26-4B67-AB5F-27A63211E24E}" type="presParOf" srcId="{AC9440D4-304B-4B29-9019-D2D0544580B4}" destId="{2F52FDBE-B8FC-401C-9B72-D0A252D42035}" srcOrd="0" destOrd="0" presId="urn:microsoft.com/office/officeart/2005/8/layout/hierarchy1"/>
    <dgm:cxn modelId="{A960851C-78DF-4807-9ED5-DF6F849F72B4}" type="presParOf" srcId="{AC9440D4-304B-4B29-9019-D2D0544580B4}" destId="{4F406BD3-8EB1-4A42-BA88-64003BBA3279}" srcOrd="1" destOrd="0" presId="urn:microsoft.com/office/officeart/2005/8/layout/hierarchy1"/>
    <dgm:cxn modelId="{5C459331-2AC7-4144-9B8E-B6E99C155771}" type="presParOf" srcId="{5378DBBD-00DB-4825-BA37-6C8B26A781C9}" destId="{CAFC6A1F-130E-4E1F-A175-9FFE9999112D}" srcOrd="1" destOrd="0" presId="urn:microsoft.com/office/officeart/2005/8/layout/hierarchy1"/>
    <dgm:cxn modelId="{41592A71-9CF5-4F66-9D64-7BCFFB06A5F7}" type="presParOf" srcId="{3CD29442-2CD3-4AC5-9AC1-C888B8252DEE}" destId="{09D4E209-D843-426E-83EE-4133CAE5DF73}" srcOrd="2" destOrd="0" presId="urn:microsoft.com/office/officeart/2005/8/layout/hierarchy1"/>
    <dgm:cxn modelId="{E746B56F-1BB2-445A-9C63-67547D7214C2}" type="presParOf" srcId="{09D4E209-D843-426E-83EE-4133CAE5DF73}" destId="{4709C5BE-234F-4B7E-BA3E-378D2A6B74A4}" srcOrd="0" destOrd="0" presId="urn:microsoft.com/office/officeart/2005/8/layout/hierarchy1"/>
    <dgm:cxn modelId="{0EB7A798-6B78-4E33-8723-8ECF668DC6C9}" type="presParOf" srcId="{4709C5BE-234F-4B7E-BA3E-378D2A6B74A4}" destId="{A2A3BBE1-F68F-4326-8D2D-0C010EFFAC79}" srcOrd="0" destOrd="0" presId="urn:microsoft.com/office/officeart/2005/8/layout/hierarchy1"/>
    <dgm:cxn modelId="{7AA476B3-09FF-491E-8A4E-FB4D62E9AFA9}" type="presParOf" srcId="{4709C5BE-234F-4B7E-BA3E-378D2A6B74A4}" destId="{2F403A9F-96D8-4349-A086-08D50977441A}" srcOrd="1" destOrd="0" presId="urn:microsoft.com/office/officeart/2005/8/layout/hierarchy1"/>
    <dgm:cxn modelId="{9FE2F092-5086-4C96-93A5-5088C3AFE48B}" type="presParOf" srcId="{09D4E209-D843-426E-83EE-4133CAE5DF73}" destId="{5C402C53-0653-4BE7-929E-F60FEDEB5606}" srcOrd="1" destOrd="0" presId="urn:microsoft.com/office/officeart/2005/8/layout/hierarchy1"/>
    <dgm:cxn modelId="{B4D1B6FE-46D8-4847-9BFC-1B80AFEBC498}" type="presParOf" srcId="{3CD29442-2CD3-4AC5-9AC1-C888B8252DEE}" destId="{7AF00466-BD5E-4C51-804F-CFF914D7A2C1}" srcOrd="3" destOrd="0" presId="urn:microsoft.com/office/officeart/2005/8/layout/hierarchy1"/>
    <dgm:cxn modelId="{C6D8B878-EE12-4FA7-A2F6-575F58B826AF}" type="presParOf" srcId="{7AF00466-BD5E-4C51-804F-CFF914D7A2C1}" destId="{9993EA22-07F5-4604-A1F0-5B149D13661A}" srcOrd="0" destOrd="0" presId="urn:microsoft.com/office/officeart/2005/8/layout/hierarchy1"/>
    <dgm:cxn modelId="{8B131215-B6E6-4ACF-96B2-2785A22BC02A}" type="presParOf" srcId="{9993EA22-07F5-4604-A1F0-5B149D13661A}" destId="{92786D3D-7895-4DDE-BD8C-00657BA887DE}" srcOrd="0" destOrd="0" presId="urn:microsoft.com/office/officeart/2005/8/layout/hierarchy1"/>
    <dgm:cxn modelId="{DE36169D-46AE-47E0-9AF1-381CBCF8FBFF}" type="presParOf" srcId="{9993EA22-07F5-4604-A1F0-5B149D13661A}" destId="{00EC471F-5FE8-47C4-95C6-92F27AB11118}" srcOrd="1" destOrd="0" presId="urn:microsoft.com/office/officeart/2005/8/layout/hierarchy1"/>
    <dgm:cxn modelId="{1B374958-0EDB-4F41-A9BF-444D46D60B5C}" type="presParOf" srcId="{7AF00466-BD5E-4C51-804F-CFF914D7A2C1}" destId="{5CD6B8F1-CD45-460A-A11F-ACAC194D296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2C777-732D-4C96-A70E-40799B999FB4}">
      <dsp:nvSpPr>
        <dsp:cNvPr id="0" name=""/>
        <dsp:cNvSpPr/>
      </dsp:nvSpPr>
      <dsp:spPr>
        <a:xfrm>
          <a:off x="1540" y="1564866"/>
          <a:ext cx="3284841" cy="197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What is the dysfunction?</a:t>
          </a:r>
        </a:p>
      </dsp:txBody>
      <dsp:txXfrm>
        <a:off x="59266" y="1622592"/>
        <a:ext cx="3169389" cy="1855452"/>
      </dsp:txXfrm>
    </dsp:sp>
    <dsp:sp modelId="{C15A3800-FA7F-4F38-BF46-21AD5A357BD3}">
      <dsp:nvSpPr>
        <dsp:cNvPr id="0" name=""/>
        <dsp:cNvSpPr/>
      </dsp:nvSpPr>
      <dsp:spPr>
        <a:xfrm>
          <a:off x="3614865" y="2142998"/>
          <a:ext cx="696386" cy="8146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614865" y="2305926"/>
        <a:ext cx="487470" cy="488784"/>
      </dsp:txXfrm>
    </dsp:sp>
    <dsp:sp modelId="{D3BB6113-69F0-438D-9C6C-BAD917FF75CF}">
      <dsp:nvSpPr>
        <dsp:cNvPr id="0" name=""/>
        <dsp:cNvSpPr/>
      </dsp:nvSpPr>
      <dsp:spPr>
        <a:xfrm>
          <a:off x="4600318" y="1564866"/>
          <a:ext cx="3284841" cy="1970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How do we help the body get back to the way it is supposed to be?</a:t>
          </a:r>
        </a:p>
      </dsp:txBody>
      <dsp:txXfrm>
        <a:off x="4658044" y="1622592"/>
        <a:ext cx="3169389" cy="1855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E0EF5-30CD-4EF0-837F-2760F7E3586A}">
      <dsp:nvSpPr>
        <dsp:cNvPr id="0" name=""/>
        <dsp:cNvSpPr/>
      </dsp:nvSpPr>
      <dsp:spPr>
        <a:xfrm>
          <a:off x="2622" y="535214"/>
          <a:ext cx="1872165" cy="11888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16E0E-4970-49EE-961E-D9DF3E5DC315}">
      <dsp:nvSpPr>
        <dsp:cNvPr id="0" name=""/>
        <dsp:cNvSpPr/>
      </dsp:nvSpPr>
      <dsp:spPr>
        <a:xfrm>
          <a:off x="210640" y="732832"/>
          <a:ext cx="1872165" cy="118882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Univers Condensed Light"/>
              <a:ea typeface="+mn-ea"/>
              <a:cs typeface="+mn-cs"/>
            </a:rPr>
            <a:t>Soft Tissue</a:t>
          </a:r>
        </a:p>
      </dsp:txBody>
      <dsp:txXfrm>
        <a:off x="245459" y="767651"/>
        <a:ext cx="1802527" cy="1119187"/>
      </dsp:txXfrm>
    </dsp:sp>
    <dsp:sp modelId="{2F52FDBE-B8FC-401C-9B72-D0A252D42035}">
      <dsp:nvSpPr>
        <dsp:cNvPr id="0" name=""/>
        <dsp:cNvSpPr/>
      </dsp:nvSpPr>
      <dsp:spPr>
        <a:xfrm>
          <a:off x="2290824" y="535214"/>
          <a:ext cx="1872165" cy="11888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06BD3-8EB1-4A42-BA88-64003BBA3279}">
      <dsp:nvSpPr>
        <dsp:cNvPr id="0" name=""/>
        <dsp:cNvSpPr/>
      </dsp:nvSpPr>
      <dsp:spPr>
        <a:xfrm>
          <a:off x="2498843" y="732832"/>
          <a:ext cx="1872165" cy="118882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Univers Condensed Light"/>
              <a:ea typeface="+mn-ea"/>
              <a:cs typeface="+mn-cs"/>
            </a:rPr>
            <a:t>Myofascial Release</a:t>
          </a:r>
        </a:p>
      </dsp:txBody>
      <dsp:txXfrm>
        <a:off x="2533662" y="767651"/>
        <a:ext cx="1802527" cy="1119187"/>
      </dsp:txXfrm>
    </dsp:sp>
    <dsp:sp modelId="{A2A3BBE1-F68F-4326-8D2D-0C010EFFAC79}">
      <dsp:nvSpPr>
        <dsp:cNvPr id="0" name=""/>
        <dsp:cNvSpPr/>
      </dsp:nvSpPr>
      <dsp:spPr>
        <a:xfrm>
          <a:off x="4579027" y="535214"/>
          <a:ext cx="1872165" cy="11888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403A9F-96D8-4349-A086-08D50977441A}">
      <dsp:nvSpPr>
        <dsp:cNvPr id="0" name=""/>
        <dsp:cNvSpPr/>
      </dsp:nvSpPr>
      <dsp:spPr>
        <a:xfrm>
          <a:off x="4787046" y="732832"/>
          <a:ext cx="1872165" cy="118882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Univers Condensed Light"/>
              <a:ea typeface="+mn-ea"/>
              <a:cs typeface="+mn-cs"/>
            </a:rPr>
            <a:t>Muscle Energy</a:t>
          </a:r>
        </a:p>
      </dsp:txBody>
      <dsp:txXfrm>
        <a:off x="4821865" y="767651"/>
        <a:ext cx="1802527" cy="1119187"/>
      </dsp:txXfrm>
    </dsp:sp>
    <dsp:sp modelId="{92786D3D-7895-4DDE-BD8C-00657BA887DE}">
      <dsp:nvSpPr>
        <dsp:cNvPr id="0" name=""/>
        <dsp:cNvSpPr/>
      </dsp:nvSpPr>
      <dsp:spPr>
        <a:xfrm>
          <a:off x="6867230" y="535214"/>
          <a:ext cx="1872165" cy="11888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C471F-5FE8-47C4-95C6-92F27AB11118}">
      <dsp:nvSpPr>
        <dsp:cNvPr id="0" name=""/>
        <dsp:cNvSpPr/>
      </dsp:nvSpPr>
      <dsp:spPr>
        <a:xfrm>
          <a:off x="7075248" y="732832"/>
          <a:ext cx="1872165" cy="118882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Univers Condensed Light"/>
              <a:ea typeface="+mn-ea"/>
              <a:cs typeface="+mn-cs"/>
            </a:rPr>
            <a:t>Counterstrain</a:t>
          </a:r>
        </a:p>
      </dsp:txBody>
      <dsp:txXfrm>
        <a:off x="7110067" y="767651"/>
        <a:ext cx="1802527" cy="11191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070B-F289-545E-AD62-D7F4A40BF9B1}"/>
              </a:ext>
            </a:extLst>
          </p:cNvPr>
          <p:cNvSpPr>
            <a:spLocks noGrp="1"/>
          </p:cNvSpPr>
          <p:nvPr>
            <p:ph type="ctrTitle"/>
          </p:nvPr>
        </p:nvSpPr>
        <p:spPr>
          <a:xfrm>
            <a:off x="1143000" y="1122363"/>
            <a:ext cx="6858000" cy="584517"/>
          </a:xfrm>
          <a:prstGeom prst="rect">
            <a:avLst/>
          </a:prstGeom>
        </p:spPr>
        <p:txBody>
          <a:bodyPr anchor="t">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6715E1AB-F38E-F362-4282-21FFC9680A75}"/>
              </a:ext>
            </a:extLst>
          </p:cNvPr>
          <p:cNvSpPr>
            <a:spLocks noGrp="1"/>
          </p:cNvSpPr>
          <p:nvPr>
            <p:ph type="subTitle" idx="1"/>
          </p:nvPr>
        </p:nvSpPr>
        <p:spPr>
          <a:xfrm>
            <a:off x="1143000" y="1950720"/>
            <a:ext cx="6858000" cy="58451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0484E5B-465B-7D69-6EDF-878BE89D868F}"/>
              </a:ext>
            </a:extLst>
          </p:cNvPr>
          <p:cNvSpPr>
            <a:spLocks noGrp="1"/>
          </p:cNvSpPr>
          <p:nvPr>
            <p:ph type="sldNum" sz="quarter" idx="12"/>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114395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3215-C2B3-3BC7-93A5-5D23E8537F36}"/>
              </a:ext>
            </a:extLst>
          </p:cNvPr>
          <p:cNvSpPr>
            <a:spLocks noGrp="1"/>
          </p:cNvSpPr>
          <p:nvPr>
            <p:ph type="ctrTitle" hasCustomPrompt="1"/>
          </p:nvPr>
        </p:nvSpPr>
        <p:spPr>
          <a:xfrm>
            <a:off x="1143000" y="1122363"/>
            <a:ext cx="6858000" cy="2387600"/>
          </a:xfrm>
        </p:spPr>
        <p:txBody>
          <a:bodyPr anchor="b">
            <a:normAutofit/>
          </a:bodyPr>
          <a:lstStyle>
            <a:lvl1pPr algn="ctr">
              <a:defRPr sz="4400"/>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631A8DB-EF0C-6AC0-D867-E106ADB71D7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4949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3215-C2B3-3BC7-93A5-5D23E8537F36}"/>
              </a:ext>
            </a:extLst>
          </p:cNvPr>
          <p:cNvSpPr>
            <a:spLocks noGrp="1"/>
          </p:cNvSpPr>
          <p:nvPr>
            <p:ph type="ctrTitle" hasCustomPrompt="1"/>
          </p:nvPr>
        </p:nvSpPr>
        <p:spPr>
          <a:xfrm>
            <a:off x="1143000" y="1122363"/>
            <a:ext cx="6858000" cy="2387600"/>
          </a:xfrm>
        </p:spPr>
        <p:txBody>
          <a:bodyPr anchor="b">
            <a:normAutofit/>
          </a:bodyPr>
          <a:lstStyle>
            <a:lvl1pPr algn="ctr">
              <a:defRPr sz="4400"/>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631A8DB-EF0C-6AC0-D867-E106ADB71D7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97796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3215-C2B3-3BC7-93A5-5D23E8537F36}"/>
              </a:ext>
            </a:extLst>
          </p:cNvPr>
          <p:cNvSpPr>
            <a:spLocks noGrp="1"/>
          </p:cNvSpPr>
          <p:nvPr>
            <p:ph type="ctrTitle"/>
          </p:nvPr>
        </p:nvSpPr>
        <p:spPr>
          <a:xfrm>
            <a:off x="1143000" y="4769803"/>
            <a:ext cx="6858000" cy="848677"/>
          </a:xfrm>
        </p:spPr>
        <p:txBody>
          <a:bodyPr anchor="t">
            <a:normAutofit/>
          </a:bodyPr>
          <a:lstStyle>
            <a:lvl1pPr algn="ctr">
              <a:defRPr sz="3600"/>
            </a:lvl1pPr>
          </a:lstStyle>
          <a:p>
            <a:r>
              <a:rPr lang="en-US" dirty="0"/>
              <a:t>Click to edit Master title style</a:t>
            </a:r>
          </a:p>
        </p:txBody>
      </p:sp>
    </p:spTree>
    <p:extLst>
      <p:ext uri="{BB962C8B-B14F-4D97-AF65-F5344CB8AC3E}">
        <p14:creationId xmlns:p14="http://schemas.microsoft.com/office/powerpoint/2010/main" val="40575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D0C5-F636-081A-2674-4CFC55A8944E}"/>
              </a:ext>
            </a:extLst>
          </p:cNvPr>
          <p:cNvSpPr>
            <a:spLocks noGrp="1"/>
          </p:cNvSpPr>
          <p:nvPr>
            <p:ph type="title"/>
          </p:nvPr>
        </p:nvSpPr>
        <p:spPr>
          <a:xfrm>
            <a:off x="628650" y="365125"/>
            <a:ext cx="7886700" cy="58991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2CA961-7E0A-FB38-B85C-04914F78BB29}"/>
              </a:ext>
            </a:extLst>
          </p:cNvPr>
          <p:cNvSpPr>
            <a:spLocks noGrp="1"/>
          </p:cNvSpPr>
          <p:nvPr>
            <p:ph idx="1"/>
          </p:nvPr>
        </p:nvSpPr>
        <p:spPr>
          <a:xfrm>
            <a:off x="628650" y="1076960"/>
            <a:ext cx="7886700" cy="51000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E032D23-ABF5-C8DB-829B-08093F0D5693}"/>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323545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02CC4-C73B-8431-3F90-9A2376A8E7C2}"/>
              </a:ext>
            </a:extLst>
          </p:cNvPr>
          <p:cNvSpPr>
            <a:spLocks noGrp="1"/>
          </p:cNvSpPr>
          <p:nvPr>
            <p:ph type="title"/>
          </p:nvPr>
        </p:nvSpPr>
        <p:spPr>
          <a:xfrm>
            <a:off x="623888" y="1709739"/>
            <a:ext cx="7886700" cy="759142"/>
          </a:xfrm>
          <a:prstGeom prst="rect">
            <a:avLst/>
          </a:prstGeom>
        </p:spPr>
        <p:txBody>
          <a:bodyPr anchor="t">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A2BB6B39-D112-E7DE-16C3-EDE2869F4F1B}"/>
              </a:ext>
            </a:extLst>
          </p:cNvPr>
          <p:cNvSpPr>
            <a:spLocks noGrp="1"/>
          </p:cNvSpPr>
          <p:nvPr>
            <p:ph type="body" idx="1"/>
          </p:nvPr>
        </p:nvSpPr>
        <p:spPr>
          <a:xfrm>
            <a:off x="623888" y="2621281"/>
            <a:ext cx="7886700" cy="34683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3160A4A9-878A-2FB7-725C-793721A3E6AA}"/>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58887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A979-407E-CD95-6D15-E563366AFB07}"/>
              </a:ext>
            </a:extLst>
          </p:cNvPr>
          <p:cNvSpPr>
            <a:spLocks noGrp="1"/>
          </p:cNvSpPr>
          <p:nvPr>
            <p:ph type="title"/>
          </p:nvPr>
        </p:nvSpPr>
        <p:spPr>
          <a:xfrm>
            <a:off x="628650" y="365125"/>
            <a:ext cx="7886700" cy="54927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456B931-1A38-71CC-67FF-FDDC39C1AFF8}"/>
              </a:ext>
            </a:extLst>
          </p:cNvPr>
          <p:cNvSpPr>
            <a:spLocks noGrp="1"/>
          </p:cNvSpPr>
          <p:nvPr>
            <p:ph sz="half" idx="1"/>
          </p:nvPr>
        </p:nvSpPr>
        <p:spPr>
          <a:xfrm>
            <a:off x="628650" y="11652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D02C6A6-DC5D-FC3E-C70F-3DF5C7AA6B49}"/>
              </a:ext>
            </a:extLst>
          </p:cNvPr>
          <p:cNvSpPr>
            <a:spLocks noGrp="1"/>
          </p:cNvSpPr>
          <p:nvPr>
            <p:ph sz="half" idx="2"/>
          </p:nvPr>
        </p:nvSpPr>
        <p:spPr>
          <a:xfrm>
            <a:off x="4648200" y="11652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9630FE5D-CB54-46DE-5F94-E91D85600D2D}"/>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106440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25DB-2703-6D84-2215-42CEF9365246}"/>
              </a:ext>
            </a:extLst>
          </p:cNvPr>
          <p:cNvSpPr>
            <a:spLocks noGrp="1"/>
          </p:cNvSpPr>
          <p:nvPr>
            <p:ph type="title"/>
          </p:nvPr>
        </p:nvSpPr>
        <p:spPr>
          <a:xfrm>
            <a:off x="630238" y="365125"/>
            <a:ext cx="7886700" cy="579755"/>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8C987CB-E4DD-E9BD-DAD0-9DCEAB0F2EB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112F09A-20ED-CF85-1193-5A31A5A0ED31}"/>
              </a:ext>
            </a:extLst>
          </p:cNvPr>
          <p:cNvSpPr>
            <a:spLocks noGrp="1"/>
          </p:cNvSpPr>
          <p:nvPr>
            <p:ph sz="half" idx="2" hasCustomPrompt="1"/>
          </p:nvPr>
        </p:nvSpPr>
        <p:spPr>
          <a:xfrm>
            <a:off x="630238" y="2505075"/>
            <a:ext cx="3868737" cy="3684588"/>
          </a:xfrm>
        </p:spPr>
        <p:txBody>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D2FDEA9-470A-D901-2868-EADB41E798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BEA4ED-B7D0-D7DC-F182-A31C88F2E011}"/>
              </a:ext>
            </a:extLst>
          </p:cNvPr>
          <p:cNvSpPr>
            <a:spLocks noGrp="1"/>
          </p:cNvSpPr>
          <p:nvPr>
            <p:ph sz="quarter" idx="4" hasCustomPrompt="1"/>
          </p:nvPr>
        </p:nvSpPr>
        <p:spPr>
          <a:xfrm>
            <a:off x="4629150" y="2505075"/>
            <a:ext cx="3887788" cy="3684588"/>
          </a:xfrm>
        </p:spPr>
        <p:txBody>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9F4466A5-17AC-4BB3-3048-994EF2FEE047}"/>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337113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A9B33-C879-A504-214B-E94AF5401CC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FD00A679-AEF4-DB2F-99DE-6C880887C9AD}"/>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145114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E3EBF7-CB5F-28E5-8E6D-256439B42473}"/>
              </a:ext>
            </a:extLst>
          </p:cNvPr>
          <p:cNvSpPr>
            <a:spLocks noGrp="1"/>
          </p:cNvSpPr>
          <p:nvPr>
            <p:ph type="sldNum" sz="quarter" idx="10"/>
          </p:nvPr>
        </p:nvSpPr>
        <p:spPr/>
        <p:txBody>
          <a:bodyPr/>
          <a:lstStyle/>
          <a:p>
            <a:fld id="{C3284510-F118-D74C-A53F-100CEE915119}" type="slidenum">
              <a:rPr lang="en-US" smtClean="0"/>
              <a:t>‹#›</a:t>
            </a:fld>
            <a:endParaRPr lang="en-US"/>
          </a:p>
        </p:txBody>
      </p:sp>
      <p:sp>
        <p:nvSpPr>
          <p:cNvPr id="6" name="Title 5">
            <a:extLst>
              <a:ext uri="{FF2B5EF4-FFF2-40B4-BE49-F238E27FC236}">
                <a16:creationId xmlns:a16="http://schemas.microsoft.com/office/drawing/2014/main" id="{14B82BEB-25C2-C2C1-AB3C-F2304FE64E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635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97E9-6CBB-B795-893D-A716C0C4C68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8B6D4E-4674-064A-86A2-2E2485D140EC}"/>
              </a:ext>
            </a:extLst>
          </p:cNvPr>
          <p:cNvSpPr>
            <a:spLocks noGrp="1"/>
          </p:cNvSpPr>
          <p:nvPr>
            <p:ph idx="1" hasCustomPrompt="1"/>
          </p:nvPr>
        </p:nvSpPr>
        <p:spPr>
          <a:xfrm>
            <a:off x="3887788" y="457201"/>
            <a:ext cx="462915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65C66-9B9E-6FAA-0CD1-D6073B803F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9EEC9227-854C-CCB4-18C9-1F7C430F44E5}"/>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4547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CE88-6AF3-5818-CC6A-D613542D6CF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C1B1A3-C2FC-21A2-DE08-BC639EF8381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325357-2B5A-ABC5-800F-E6C59FFAD0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9A3A61BD-A014-6DA5-8C17-8B5AA486117E}"/>
              </a:ext>
            </a:extLst>
          </p:cNvPr>
          <p:cNvSpPr>
            <a:spLocks noGrp="1"/>
          </p:cNvSpPr>
          <p:nvPr>
            <p:ph type="sldNum" sz="quarter" idx="10"/>
          </p:nvPr>
        </p:nvSpPr>
        <p:spPr/>
        <p:txBody>
          <a:bodyPr/>
          <a:lstStyle/>
          <a:p>
            <a:fld id="{C3284510-F118-D74C-A53F-100CEE915119}" type="slidenum">
              <a:rPr lang="en-US" smtClean="0"/>
              <a:t>‹#›</a:t>
            </a:fld>
            <a:endParaRPr lang="en-US"/>
          </a:p>
        </p:txBody>
      </p:sp>
    </p:spTree>
    <p:extLst>
      <p:ext uri="{BB962C8B-B14F-4D97-AF65-F5344CB8AC3E}">
        <p14:creationId xmlns:p14="http://schemas.microsoft.com/office/powerpoint/2010/main" val="412646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A979D1-A11F-5FDA-47BA-0E9246D8A350}"/>
              </a:ext>
            </a:extLst>
          </p:cNvPr>
          <p:cNvPicPr>
            <a:picLocks noChangeAspect="1"/>
          </p:cNvPicPr>
          <p:nvPr userDrawn="1"/>
        </p:nvPicPr>
        <p:blipFill>
          <a:blip r:embed="rId11"/>
          <a:stretch>
            <a:fillRect/>
          </a:stretch>
        </p:blipFill>
        <p:spPr>
          <a:xfrm>
            <a:off x="0" y="0"/>
            <a:ext cx="9144000" cy="6858000"/>
          </a:xfrm>
          <a:prstGeom prst="rect">
            <a:avLst/>
          </a:prstGeom>
        </p:spPr>
      </p:pic>
      <p:sp>
        <p:nvSpPr>
          <p:cNvPr id="3" name="Text Placeholder 2">
            <a:extLst>
              <a:ext uri="{FF2B5EF4-FFF2-40B4-BE49-F238E27FC236}">
                <a16:creationId xmlns:a16="http://schemas.microsoft.com/office/drawing/2014/main" id="{A328F210-873D-1A2E-78EF-93DC66563E20}"/>
              </a:ext>
            </a:extLst>
          </p:cNvPr>
          <p:cNvSpPr>
            <a:spLocks noGrp="1"/>
          </p:cNvSpPr>
          <p:nvPr>
            <p:ph type="body" idx="1"/>
          </p:nvPr>
        </p:nvSpPr>
        <p:spPr>
          <a:xfrm>
            <a:off x="628650" y="1361440"/>
            <a:ext cx="7886700" cy="4815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809A25D-E5B5-DAF0-5A05-E5B5EB7CEE3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84510-F118-D74C-A53F-100CEE915119}" type="slidenum">
              <a:rPr lang="en-US" smtClean="0"/>
              <a:t>‹#›</a:t>
            </a:fld>
            <a:endParaRPr lang="en-US"/>
          </a:p>
        </p:txBody>
      </p:sp>
      <p:sp>
        <p:nvSpPr>
          <p:cNvPr id="7" name="Title Placeholder 6">
            <a:extLst>
              <a:ext uri="{FF2B5EF4-FFF2-40B4-BE49-F238E27FC236}">
                <a16:creationId xmlns:a16="http://schemas.microsoft.com/office/drawing/2014/main" id="{9AECEFC8-475A-08AA-A8E4-8F50FA44CFFA}"/>
              </a:ext>
            </a:extLst>
          </p:cNvPr>
          <p:cNvSpPr>
            <a:spLocks noGrp="1"/>
          </p:cNvSpPr>
          <p:nvPr>
            <p:ph type="title"/>
          </p:nvPr>
        </p:nvSpPr>
        <p:spPr>
          <a:xfrm>
            <a:off x="628650" y="681037"/>
            <a:ext cx="7886700" cy="538163"/>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4624329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3200" b="1" i="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8EF841-D915-8CC8-C5B3-982DC38A9366}"/>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408142AB-E3DA-46F8-5968-B95DFBEEC768}"/>
              </a:ext>
            </a:extLst>
          </p:cNvPr>
          <p:cNvSpPr>
            <a:spLocks noGrp="1"/>
          </p:cNvSpPr>
          <p:nvPr>
            <p:ph type="title"/>
          </p:nvPr>
        </p:nvSpPr>
        <p:spPr>
          <a:xfrm>
            <a:off x="628650" y="2630805"/>
            <a:ext cx="7886700" cy="1325563"/>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62569328"/>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lnSpc>
          <a:spcPct val="90000"/>
        </a:lnSpc>
        <a:spcBef>
          <a:spcPct val="0"/>
        </a:spcBef>
        <a:buNone/>
        <a:defRPr sz="3600" b="1" i="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AA198D-5641-2C8F-B9A9-5D5440621801}"/>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408142AB-E3DA-46F8-5968-B95DFBEEC768}"/>
              </a:ext>
            </a:extLst>
          </p:cNvPr>
          <p:cNvSpPr>
            <a:spLocks noGrp="1"/>
          </p:cNvSpPr>
          <p:nvPr>
            <p:ph type="title"/>
          </p:nvPr>
        </p:nvSpPr>
        <p:spPr>
          <a:xfrm>
            <a:off x="628650" y="2630805"/>
            <a:ext cx="7886700" cy="1325563"/>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162191875"/>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lnSpc>
          <a:spcPct val="90000"/>
        </a:lnSpc>
        <a:spcBef>
          <a:spcPct val="0"/>
        </a:spcBef>
        <a:buNone/>
        <a:defRPr sz="3600" b="1" i="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E411DD-F023-A93A-3014-5DDC718C7925}"/>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408142AB-E3DA-46F8-5968-B95DFBEEC768}"/>
              </a:ext>
            </a:extLst>
          </p:cNvPr>
          <p:cNvSpPr>
            <a:spLocks noGrp="1"/>
          </p:cNvSpPr>
          <p:nvPr>
            <p:ph type="title"/>
          </p:nvPr>
        </p:nvSpPr>
        <p:spPr>
          <a:xfrm>
            <a:off x="628650" y="4683125"/>
            <a:ext cx="7886700" cy="1325563"/>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15457642"/>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lnSpc>
          <a:spcPct val="90000"/>
        </a:lnSpc>
        <a:spcBef>
          <a:spcPct val="0"/>
        </a:spcBef>
        <a:buNone/>
        <a:defRPr sz="3600" b="1" i="0" kern="1200">
          <a:solidFill>
            <a:schemeClr val="accent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F2B8-2AC8-8FD8-D9F2-C63226718AF4}"/>
              </a:ext>
            </a:extLst>
          </p:cNvPr>
          <p:cNvSpPr>
            <a:spLocks noGrp="1"/>
          </p:cNvSpPr>
          <p:nvPr>
            <p:ph type="ctrTitle"/>
          </p:nvPr>
        </p:nvSpPr>
        <p:spPr>
          <a:xfrm>
            <a:off x="1143000" y="877825"/>
            <a:ext cx="6858000" cy="2438400"/>
          </a:xfrm>
        </p:spPr>
        <p:txBody>
          <a:bodyPr>
            <a:normAutofit/>
          </a:bodyPr>
          <a:lstStyle/>
          <a:p>
            <a:r>
              <a:rPr lang="en-US" sz="4400" dirty="0"/>
              <a:t>Intro to OMM for MDs</a:t>
            </a:r>
            <a:br>
              <a:rPr lang="en-US" dirty="0"/>
            </a:br>
            <a:r>
              <a:rPr lang="en-US" dirty="0"/>
              <a:t>Workshop</a:t>
            </a:r>
            <a:br>
              <a:rPr lang="en-US" b="0" dirty="0"/>
            </a:br>
            <a:r>
              <a:rPr lang="en-US" b="0" dirty="0"/>
              <a:t>STFM Annual Conference</a:t>
            </a:r>
            <a:br>
              <a:rPr lang="en-US" b="0" dirty="0"/>
            </a:br>
            <a:r>
              <a:rPr lang="en-US" b="0" dirty="0"/>
              <a:t>May 3, 2023</a:t>
            </a:r>
          </a:p>
        </p:txBody>
      </p:sp>
      <p:sp>
        <p:nvSpPr>
          <p:cNvPr id="3" name="Subtitle 2">
            <a:extLst>
              <a:ext uri="{FF2B5EF4-FFF2-40B4-BE49-F238E27FC236}">
                <a16:creationId xmlns:a16="http://schemas.microsoft.com/office/drawing/2014/main" id="{28403C62-1621-6432-0E00-5147FC5F9A82}"/>
              </a:ext>
            </a:extLst>
          </p:cNvPr>
          <p:cNvSpPr>
            <a:spLocks noGrp="1"/>
          </p:cNvSpPr>
          <p:nvPr>
            <p:ph type="subTitle" idx="1"/>
          </p:nvPr>
        </p:nvSpPr>
        <p:spPr>
          <a:xfrm>
            <a:off x="1143000" y="3316224"/>
            <a:ext cx="6858000" cy="2816352"/>
          </a:xfrm>
        </p:spPr>
        <p:txBody>
          <a:bodyPr>
            <a:normAutofit/>
          </a:bodyPr>
          <a:lstStyle/>
          <a:p>
            <a:r>
              <a:rPr lang="en-US" dirty="0"/>
              <a:t>Medical College of Wisconsin</a:t>
            </a:r>
          </a:p>
          <a:p>
            <a:r>
              <a:rPr lang="en-US" dirty="0"/>
              <a:t>Froedtert Menomonee Falls Hospital Family Medicine Residency Program</a:t>
            </a:r>
          </a:p>
          <a:p>
            <a:r>
              <a:rPr lang="en-US" dirty="0"/>
              <a:t>Menomonee Falls, WI</a:t>
            </a:r>
          </a:p>
          <a:p>
            <a:r>
              <a:rPr lang="en-US" dirty="0"/>
              <a:t>Kwanza Devlin, MD, FAAFP – Program Director</a:t>
            </a:r>
          </a:p>
          <a:p>
            <a:r>
              <a:rPr lang="en-US" dirty="0"/>
              <a:t>John Kim, DO – PGY2</a:t>
            </a:r>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911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Tissue Texture Abnormalities</a:t>
            </a:r>
          </a:p>
        </p:txBody>
      </p:sp>
      <p:sp>
        <p:nvSpPr>
          <p:cNvPr id="6" name="Text Placeholder 5"/>
          <p:cNvSpPr>
            <a:spLocks noGrp="1"/>
          </p:cNvSpPr>
          <p:nvPr>
            <p:ph type="body" idx="1"/>
          </p:nvPr>
        </p:nvSpPr>
        <p:spPr>
          <a:xfrm>
            <a:off x="630238" y="742379"/>
            <a:ext cx="3868737" cy="823912"/>
          </a:xfrm>
        </p:spPr>
        <p:txBody>
          <a:bodyPr/>
          <a:lstStyle/>
          <a:p>
            <a:pPr algn="ctr"/>
            <a:r>
              <a:rPr lang="en-US" dirty="0"/>
              <a:t>ACUTE</a:t>
            </a:r>
          </a:p>
        </p:txBody>
      </p:sp>
      <p:sp>
        <p:nvSpPr>
          <p:cNvPr id="7" name="Content Placeholder 6"/>
          <p:cNvSpPr>
            <a:spLocks noGrp="1"/>
          </p:cNvSpPr>
          <p:nvPr>
            <p:ph sz="half" idx="2"/>
          </p:nvPr>
        </p:nvSpPr>
        <p:spPr>
          <a:xfrm>
            <a:off x="630238" y="1943545"/>
            <a:ext cx="3868737" cy="4246118"/>
          </a:xfrm>
        </p:spPr>
        <p:txBody>
          <a:bodyPr/>
          <a:lstStyle/>
          <a:p>
            <a:r>
              <a:rPr lang="en-US" u="sng" dirty="0"/>
              <a:t>Skin: </a:t>
            </a:r>
            <a:r>
              <a:rPr lang="en-US" dirty="0"/>
              <a:t>hot, </a:t>
            </a:r>
            <a:r>
              <a:rPr lang="en-US" dirty="0" err="1"/>
              <a:t>erythemic</a:t>
            </a:r>
            <a:r>
              <a:rPr lang="en-US" dirty="0"/>
              <a:t>, moist</a:t>
            </a:r>
          </a:p>
          <a:p>
            <a:r>
              <a:rPr lang="en-US" u="sng" dirty="0"/>
              <a:t>Tissue: </a:t>
            </a:r>
            <a:r>
              <a:rPr lang="en-US" dirty="0"/>
              <a:t>swollen, increased turgor</a:t>
            </a:r>
          </a:p>
          <a:p>
            <a:r>
              <a:rPr lang="en-US" u="sng" dirty="0"/>
              <a:t>Muscle: </a:t>
            </a:r>
            <a:r>
              <a:rPr lang="en-US" dirty="0"/>
              <a:t>hypertonic, tender, spasm</a:t>
            </a:r>
          </a:p>
          <a:p>
            <a:r>
              <a:rPr lang="en-US" u="sng" dirty="0"/>
              <a:t>Pain: </a:t>
            </a:r>
            <a:r>
              <a:rPr lang="en-US" dirty="0"/>
              <a:t>severe, sharp</a:t>
            </a:r>
          </a:p>
        </p:txBody>
      </p:sp>
      <p:sp>
        <p:nvSpPr>
          <p:cNvPr id="8" name="Text Placeholder 7"/>
          <p:cNvSpPr>
            <a:spLocks noGrp="1"/>
          </p:cNvSpPr>
          <p:nvPr>
            <p:ph type="body" sz="quarter" idx="3"/>
          </p:nvPr>
        </p:nvSpPr>
        <p:spPr>
          <a:xfrm>
            <a:off x="4629150" y="742379"/>
            <a:ext cx="3887788" cy="823912"/>
          </a:xfrm>
        </p:spPr>
        <p:txBody>
          <a:bodyPr/>
          <a:lstStyle/>
          <a:p>
            <a:pPr algn="ctr"/>
            <a:r>
              <a:rPr lang="en-US" dirty="0"/>
              <a:t>CHRONIC</a:t>
            </a:r>
          </a:p>
        </p:txBody>
      </p:sp>
      <p:sp>
        <p:nvSpPr>
          <p:cNvPr id="9" name="Content Placeholder 8"/>
          <p:cNvSpPr>
            <a:spLocks noGrp="1"/>
          </p:cNvSpPr>
          <p:nvPr>
            <p:ph sz="quarter" idx="4"/>
          </p:nvPr>
        </p:nvSpPr>
        <p:spPr>
          <a:xfrm>
            <a:off x="4629150" y="1943545"/>
            <a:ext cx="3887788" cy="4246118"/>
          </a:xfrm>
        </p:spPr>
        <p:txBody>
          <a:bodyPr/>
          <a:lstStyle/>
          <a:p>
            <a:r>
              <a:rPr lang="en-US" u="sng" dirty="0"/>
              <a:t>Skin: </a:t>
            </a:r>
            <a:r>
              <a:rPr lang="en-US" dirty="0"/>
              <a:t>cold, pale, dry, increased drag</a:t>
            </a:r>
          </a:p>
          <a:p>
            <a:r>
              <a:rPr lang="en-US" u="sng" dirty="0"/>
              <a:t>Tissue: </a:t>
            </a:r>
            <a:r>
              <a:rPr lang="en-US" dirty="0"/>
              <a:t>fibrotic, atrophic, ropey</a:t>
            </a:r>
          </a:p>
          <a:p>
            <a:r>
              <a:rPr lang="en-US" u="sng" dirty="0"/>
              <a:t>Muscle: </a:t>
            </a:r>
            <a:r>
              <a:rPr lang="en-US" dirty="0"/>
              <a:t>hypotonic, flaccid</a:t>
            </a:r>
          </a:p>
          <a:p>
            <a:r>
              <a:rPr lang="en-US" u="sng" dirty="0"/>
              <a:t>Pain: </a:t>
            </a:r>
            <a:r>
              <a:rPr lang="en-US" dirty="0"/>
              <a:t>achy, dull</a:t>
            </a:r>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325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LET’S PRACTICE</a:t>
            </a:r>
          </a:p>
        </p:txBody>
      </p:sp>
      <p:sp>
        <p:nvSpPr>
          <p:cNvPr id="6" name="Text Placeholder 5"/>
          <p:cNvSpPr>
            <a:spLocks noGrp="1"/>
          </p:cNvSpPr>
          <p:nvPr>
            <p:ph type="body" idx="1"/>
          </p:nvPr>
        </p:nvSpPr>
        <p:spPr/>
        <p:txBody>
          <a:bodyPr/>
          <a:lstStyle/>
          <a:p>
            <a:r>
              <a:rPr lang="en-US" dirty="0"/>
              <a:t>Palpate each layer on your partners forearm</a:t>
            </a:r>
          </a:p>
          <a:p>
            <a:r>
              <a:rPr lang="en-US" dirty="0"/>
              <a:t>Can you tell if they are left or right handed?</a:t>
            </a:r>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32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8097-010E-2531-F325-3ECA2AE22578}"/>
              </a:ext>
            </a:extLst>
          </p:cNvPr>
          <p:cNvSpPr>
            <a:spLocks noGrp="1"/>
          </p:cNvSpPr>
          <p:nvPr>
            <p:ph type="ctrTitle"/>
          </p:nvPr>
        </p:nvSpPr>
        <p:spPr>
          <a:xfrm>
            <a:off x="1143000" y="2786743"/>
            <a:ext cx="6858000" cy="723220"/>
          </a:xfrm>
        </p:spPr>
        <p:txBody>
          <a:bodyPr anchor="t"/>
          <a:lstStyle/>
          <a:p>
            <a:r>
              <a:rPr lang="en-US" dirty="0"/>
              <a:t>Asymmetry of Structure</a:t>
            </a:r>
          </a:p>
        </p:txBody>
      </p:sp>
      <p:sp>
        <p:nvSpPr>
          <p:cNvPr id="3" name="Subtitle 2">
            <a:extLst>
              <a:ext uri="{FF2B5EF4-FFF2-40B4-BE49-F238E27FC236}">
                <a16:creationId xmlns:a16="http://schemas.microsoft.com/office/drawing/2014/main" id="{073F2CB2-0881-8431-DD54-65879436762F}"/>
              </a:ext>
            </a:extLst>
          </p:cNvPr>
          <p:cNvSpPr>
            <a:spLocks noGrp="1"/>
          </p:cNvSpPr>
          <p:nvPr>
            <p:ph type="subTitle" idx="1"/>
          </p:nvPr>
        </p:nvSpPr>
        <p:spPr/>
        <p:txBody>
          <a:bodyPr/>
          <a:lstStyle/>
          <a:p>
            <a:endParaRPr lang="en-US"/>
          </a:p>
        </p:txBody>
      </p:sp>
      <p:sp>
        <p:nvSpPr>
          <p:cNvPr id="4" name="Bevel 3"/>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833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a:cs typeface="Arial"/>
              </a:rPr>
              <a:t>Side-to-Side Differences</a:t>
            </a:r>
            <a:endParaRPr lang="en-US" dirty="0"/>
          </a:p>
        </p:txBody>
      </p:sp>
      <p:pic>
        <p:nvPicPr>
          <p:cNvPr id="2" name="Picture 2" descr="Diagram&#10;&#10;Description automatically generated">
            <a:extLst>
              <a:ext uri="{FF2B5EF4-FFF2-40B4-BE49-F238E27FC236}">
                <a16:creationId xmlns:a16="http://schemas.microsoft.com/office/drawing/2014/main" id="{3C51915B-5FB8-5832-E2F6-59E5594A17F7}"/>
              </a:ext>
            </a:extLst>
          </p:cNvPr>
          <p:cNvPicPr>
            <a:picLocks noGrp="1" noChangeAspect="1"/>
          </p:cNvPicPr>
          <p:nvPr>
            <p:ph idx="1"/>
          </p:nvPr>
        </p:nvPicPr>
        <p:blipFill>
          <a:blip r:embed="rId2"/>
          <a:stretch>
            <a:fillRect/>
          </a:stretch>
        </p:blipFill>
        <p:spPr>
          <a:xfrm>
            <a:off x="784177" y="1027047"/>
            <a:ext cx="2784030" cy="5100003"/>
          </a:xfrm>
        </p:spPr>
      </p:pic>
      <p:sp>
        <p:nvSpPr>
          <p:cNvPr id="6" name="Bevel 5"/>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7" descr="A picture containing text, person, indoor, different&#10;&#10;Description automatically generated">
            <a:extLst>
              <a:ext uri="{FF2B5EF4-FFF2-40B4-BE49-F238E27FC236}">
                <a16:creationId xmlns:a16="http://schemas.microsoft.com/office/drawing/2014/main" id="{3A59ACD7-9B9B-828C-BDBB-E48DA152983B}"/>
              </a:ext>
            </a:extLst>
          </p:cNvPr>
          <p:cNvPicPr>
            <a:picLocks noChangeAspect="1"/>
          </p:cNvPicPr>
          <p:nvPr/>
        </p:nvPicPr>
        <p:blipFill>
          <a:blip r:embed="rId3"/>
          <a:stretch>
            <a:fillRect/>
          </a:stretch>
        </p:blipFill>
        <p:spPr>
          <a:xfrm>
            <a:off x="3959384" y="1122036"/>
            <a:ext cx="2103694" cy="4793612"/>
          </a:xfrm>
          <a:prstGeom prst="rect">
            <a:avLst/>
          </a:prstGeom>
        </p:spPr>
      </p:pic>
      <p:pic>
        <p:nvPicPr>
          <p:cNvPr id="8" name="Picture 8">
            <a:extLst>
              <a:ext uri="{FF2B5EF4-FFF2-40B4-BE49-F238E27FC236}">
                <a16:creationId xmlns:a16="http://schemas.microsoft.com/office/drawing/2014/main" id="{7DC3CD17-BC0F-F6CA-D84F-0A3EE6C2F396}"/>
              </a:ext>
            </a:extLst>
          </p:cNvPr>
          <p:cNvPicPr>
            <a:picLocks noChangeAspect="1"/>
          </p:cNvPicPr>
          <p:nvPr/>
        </p:nvPicPr>
        <p:blipFill>
          <a:blip r:embed="rId4"/>
          <a:stretch>
            <a:fillRect/>
          </a:stretch>
        </p:blipFill>
        <p:spPr>
          <a:xfrm>
            <a:off x="6191957" y="2109765"/>
            <a:ext cx="2320357" cy="3277350"/>
          </a:xfrm>
          <a:prstGeom prst="rect">
            <a:avLst/>
          </a:prstGeom>
        </p:spPr>
      </p:pic>
    </p:spTree>
    <p:extLst>
      <p:ext uri="{BB962C8B-B14F-4D97-AF65-F5344CB8AC3E}">
        <p14:creationId xmlns:p14="http://schemas.microsoft.com/office/powerpoint/2010/main" val="191098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LET’S PRACTICE</a:t>
            </a:r>
          </a:p>
        </p:txBody>
      </p:sp>
      <p:sp>
        <p:nvSpPr>
          <p:cNvPr id="6" name="Text Placeholder 5"/>
          <p:cNvSpPr>
            <a:spLocks noGrp="1"/>
          </p:cNvSpPr>
          <p:nvPr>
            <p:ph type="body" idx="1"/>
          </p:nvPr>
        </p:nvSpPr>
        <p:spPr/>
        <p:txBody>
          <a:bodyPr/>
          <a:lstStyle/>
          <a:p>
            <a:r>
              <a:rPr lang="en-US" dirty="0"/>
              <a:t>2 minute anatomic screening </a:t>
            </a:r>
          </a:p>
          <a:p>
            <a:r>
              <a:rPr lang="en-US" dirty="0"/>
              <a:t>Note any asymmetries</a:t>
            </a:r>
          </a:p>
        </p:txBody>
      </p:sp>
      <p:sp>
        <p:nvSpPr>
          <p:cNvPr id="4" name="Bevel 3"/>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50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8097-010E-2531-F325-3ECA2AE22578}"/>
              </a:ext>
            </a:extLst>
          </p:cNvPr>
          <p:cNvSpPr>
            <a:spLocks noGrp="1"/>
          </p:cNvSpPr>
          <p:nvPr>
            <p:ph type="ctrTitle"/>
          </p:nvPr>
        </p:nvSpPr>
        <p:spPr>
          <a:xfrm>
            <a:off x="1143000" y="2786743"/>
            <a:ext cx="6858000" cy="723220"/>
          </a:xfrm>
        </p:spPr>
        <p:txBody>
          <a:bodyPr anchor="t">
            <a:normAutofit/>
          </a:bodyPr>
          <a:lstStyle/>
          <a:p>
            <a:r>
              <a:rPr lang="en-US" dirty="0"/>
              <a:t>Restriction of Motion</a:t>
            </a:r>
          </a:p>
        </p:txBody>
      </p:sp>
      <p:sp>
        <p:nvSpPr>
          <p:cNvPr id="3" name="Subtitle 2">
            <a:extLst>
              <a:ext uri="{FF2B5EF4-FFF2-40B4-BE49-F238E27FC236}">
                <a16:creationId xmlns:a16="http://schemas.microsoft.com/office/drawing/2014/main" id="{073F2CB2-0881-8431-DD54-65879436762F}"/>
              </a:ext>
            </a:extLst>
          </p:cNvPr>
          <p:cNvSpPr>
            <a:spLocks noGrp="1"/>
          </p:cNvSpPr>
          <p:nvPr>
            <p:ph type="subTitle" idx="1"/>
          </p:nvPr>
        </p:nvSpPr>
        <p:spPr/>
        <p:txBody>
          <a:bodyPr/>
          <a:lstStyle/>
          <a:p>
            <a:endParaRPr lang="en-US"/>
          </a:p>
        </p:txBody>
      </p:sp>
      <p:sp>
        <p:nvSpPr>
          <p:cNvPr id="4" name="Bevel 3"/>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36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7697611-CA56-75FE-2289-B6241AF1824C}"/>
              </a:ext>
            </a:extLst>
          </p:cNvPr>
          <p:cNvSpPr>
            <a:spLocks noGrp="1"/>
          </p:cNvSpPr>
          <p:nvPr>
            <p:ph idx="1"/>
          </p:nvPr>
        </p:nvSpPr>
        <p:spPr/>
        <p:txBody>
          <a:bodyPr/>
          <a:lstStyle/>
          <a:p>
            <a:endParaRPr lang="en-US"/>
          </a:p>
        </p:txBody>
      </p:sp>
      <p:sp>
        <p:nvSpPr>
          <p:cNvPr id="4" name="Title 3"/>
          <p:cNvSpPr>
            <a:spLocks noGrp="1"/>
          </p:cNvSpPr>
          <p:nvPr>
            <p:ph type="title"/>
          </p:nvPr>
        </p:nvSpPr>
        <p:spPr/>
        <p:txBody>
          <a:bodyPr/>
          <a:lstStyle/>
          <a:p>
            <a:r>
              <a:rPr lang="en-US" dirty="0">
                <a:latin typeface="Arial"/>
                <a:cs typeface="Arial"/>
              </a:rPr>
              <a:t>Normal Motion</a:t>
            </a:r>
          </a:p>
        </p:txBody>
      </p:sp>
      <p:sp>
        <p:nvSpPr>
          <p:cNvPr id="6" name="Bevel 5"/>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8" descr="Timeline&#10;&#10;Description automatically generated">
            <a:extLst>
              <a:ext uri="{FF2B5EF4-FFF2-40B4-BE49-F238E27FC236}">
                <a16:creationId xmlns:a16="http://schemas.microsoft.com/office/drawing/2014/main" id="{2F5ED5D8-1227-30E7-9CF8-717B8A056405}"/>
              </a:ext>
            </a:extLst>
          </p:cNvPr>
          <p:cNvPicPr>
            <a:picLocks noChangeAspect="1"/>
          </p:cNvPicPr>
          <p:nvPr/>
        </p:nvPicPr>
        <p:blipFill rotWithShape="1">
          <a:blip r:embed="rId2"/>
          <a:srcRect l="624" t="977" r="312" b="2606"/>
          <a:stretch/>
        </p:blipFill>
        <p:spPr>
          <a:xfrm>
            <a:off x="1642601" y="1777859"/>
            <a:ext cx="5858752" cy="2721815"/>
          </a:xfrm>
          <a:prstGeom prst="rect">
            <a:avLst/>
          </a:prstGeom>
        </p:spPr>
      </p:pic>
    </p:spTree>
    <p:extLst>
      <p:ext uri="{BB962C8B-B14F-4D97-AF65-F5344CB8AC3E}">
        <p14:creationId xmlns:p14="http://schemas.microsoft.com/office/powerpoint/2010/main" val="1038054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Restrictive Barrier (Somatic Dysfunction)</a:t>
            </a:r>
            <a:endParaRPr lang="en-US" dirty="0"/>
          </a:p>
        </p:txBody>
      </p:sp>
      <p:pic>
        <p:nvPicPr>
          <p:cNvPr id="6" name="Picture 6" descr="Diagram&#10;&#10;Description automatically generated">
            <a:extLst>
              <a:ext uri="{FF2B5EF4-FFF2-40B4-BE49-F238E27FC236}">
                <a16:creationId xmlns:a16="http://schemas.microsoft.com/office/drawing/2014/main" id="{28141FBA-749D-AD70-F5CB-1965244AB87F}"/>
              </a:ext>
            </a:extLst>
          </p:cNvPr>
          <p:cNvPicPr>
            <a:picLocks noGrp="1" noChangeAspect="1"/>
          </p:cNvPicPr>
          <p:nvPr>
            <p:ph idx="1"/>
          </p:nvPr>
        </p:nvPicPr>
        <p:blipFill rotWithShape="1">
          <a:blip r:embed="rId2"/>
          <a:srcRect r="153" b="1303"/>
          <a:stretch/>
        </p:blipFill>
        <p:spPr>
          <a:xfrm>
            <a:off x="1434895" y="1779573"/>
            <a:ext cx="6016118" cy="2800558"/>
          </a:xfrm>
        </p:spPr>
      </p:pic>
      <p:sp>
        <p:nvSpPr>
          <p:cNvPr id="4" name="Bevel 3"/>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26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LET’S PRACTICE</a:t>
            </a:r>
          </a:p>
        </p:txBody>
      </p:sp>
      <p:sp>
        <p:nvSpPr>
          <p:cNvPr id="5" name="Text Placeholder 4"/>
          <p:cNvSpPr>
            <a:spLocks noGrp="1"/>
          </p:cNvSpPr>
          <p:nvPr>
            <p:ph type="body" idx="1"/>
          </p:nvPr>
        </p:nvSpPr>
        <p:spPr/>
        <p:txBody>
          <a:bodyPr/>
          <a:lstStyle/>
          <a:p>
            <a:r>
              <a:rPr lang="en-US" dirty="0"/>
              <a:t>Assess range of motion of the neck and back</a:t>
            </a:r>
          </a:p>
          <a:p>
            <a:r>
              <a:rPr lang="en-US" dirty="0"/>
              <a:t>Note sided differences and abnormalities</a:t>
            </a:r>
          </a:p>
        </p:txBody>
      </p:sp>
      <p:sp>
        <p:nvSpPr>
          <p:cNvPr id="6" name="Bevel 5"/>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67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8097-010E-2531-F325-3ECA2AE22578}"/>
              </a:ext>
            </a:extLst>
          </p:cNvPr>
          <p:cNvSpPr>
            <a:spLocks noGrp="1"/>
          </p:cNvSpPr>
          <p:nvPr>
            <p:ph type="ctrTitle"/>
          </p:nvPr>
        </p:nvSpPr>
        <p:spPr>
          <a:xfrm>
            <a:off x="1143000" y="2786743"/>
            <a:ext cx="6858000" cy="723220"/>
          </a:xfrm>
        </p:spPr>
        <p:txBody>
          <a:bodyPr anchor="t"/>
          <a:lstStyle/>
          <a:p>
            <a:r>
              <a:rPr lang="en-US" dirty="0"/>
              <a:t>Tenderness</a:t>
            </a:r>
          </a:p>
        </p:txBody>
      </p:sp>
      <p:sp>
        <p:nvSpPr>
          <p:cNvPr id="3" name="Subtitle 2">
            <a:extLst>
              <a:ext uri="{FF2B5EF4-FFF2-40B4-BE49-F238E27FC236}">
                <a16:creationId xmlns:a16="http://schemas.microsoft.com/office/drawing/2014/main" id="{073F2CB2-0881-8431-DD54-65879436762F}"/>
              </a:ext>
            </a:extLst>
          </p:cNvPr>
          <p:cNvSpPr>
            <a:spLocks noGrp="1"/>
          </p:cNvSpPr>
          <p:nvPr>
            <p:ph type="subTitle" idx="1"/>
          </p:nvPr>
        </p:nvSpPr>
        <p:spPr/>
        <p:txBody>
          <a:bodyPr/>
          <a:lstStyle/>
          <a:p>
            <a:endParaRPr lang="en-US"/>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18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5E9F6BE-0625-F802-7946-C8941739B044}"/>
              </a:ext>
            </a:extLst>
          </p:cNvPr>
          <p:cNvSpPr>
            <a:spLocks noGrp="1"/>
          </p:cNvSpPr>
          <p:nvPr>
            <p:ph type="ctrTitle"/>
          </p:nvPr>
        </p:nvSpPr>
        <p:spPr>
          <a:xfrm>
            <a:off x="1143000" y="876276"/>
            <a:ext cx="6858000" cy="600926"/>
          </a:xfrm>
        </p:spPr>
        <p:txBody>
          <a:bodyPr/>
          <a:lstStyle/>
          <a:p>
            <a:r>
              <a:rPr lang="en-US" dirty="0"/>
              <a:t>Disclosures</a:t>
            </a:r>
          </a:p>
        </p:txBody>
      </p:sp>
      <p:sp>
        <p:nvSpPr>
          <p:cNvPr id="9" name="Subtitle 2">
            <a:extLst>
              <a:ext uri="{FF2B5EF4-FFF2-40B4-BE49-F238E27FC236}">
                <a16:creationId xmlns:a16="http://schemas.microsoft.com/office/drawing/2014/main" id="{030A664F-0FFB-2F2D-A6DF-AA96459D9511}"/>
              </a:ext>
            </a:extLst>
          </p:cNvPr>
          <p:cNvSpPr>
            <a:spLocks noGrp="1"/>
          </p:cNvSpPr>
          <p:nvPr>
            <p:ph type="subTitle" idx="1"/>
          </p:nvPr>
        </p:nvSpPr>
        <p:spPr>
          <a:xfrm>
            <a:off x="1143000" y="1609178"/>
            <a:ext cx="6858000" cy="1539515"/>
          </a:xfrm>
        </p:spPr>
        <p:txBody>
          <a:bodyPr>
            <a:normAutofit/>
          </a:bodyPr>
          <a:lstStyle/>
          <a:p>
            <a:r>
              <a:rPr lang="en-US" sz="2000" dirty="0"/>
              <a:t>None</a:t>
            </a:r>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18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Tender Points vs. Trigger Points</a:t>
            </a:r>
          </a:p>
        </p:txBody>
      </p:sp>
      <p:sp>
        <p:nvSpPr>
          <p:cNvPr id="3" name="Content Placeholder 2"/>
          <p:cNvSpPr>
            <a:spLocks noGrp="1"/>
          </p:cNvSpPr>
          <p:nvPr>
            <p:ph idx="1"/>
          </p:nvPr>
        </p:nvSpPr>
        <p:spPr>
          <a:xfrm>
            <a:off x="628650" y="1804416"/>
            <a:ext cx="7886700" cy="4372547"/>
          </a:xfrm>
        </p:spPr>
        <p:txBody>
          <a:bodyPr/>
          <a:lstStyle/>
          <a:p>
            <a:r>
              <a:rPr lang="en-US" dirty="0"/>
              <a:t>Tender points – small discrete hypersensitive areas within myofascial structures that result in localized pain</a:t>
            </a:r>
          </a:p>
          <a:p>
            <a:r>
              <a:rPr lang="en-US" dirty="0"/>
              <a:t>Trigger points – small discrete hypersensitive areas within myofascial structures where palpation results in referred pain, away from the site</a:t>
            </a:r>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320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Tender Points</a:t>
            </a:r>
          </a:p>
        </p:txBody>
      </p:sp>
      <p:sp>
        <p:nvSpPr>
          <p:cNvPr id="7" name="Content Placeholder 6"/>
          <p:cNvSpPr>
            <a:spLocks noGrp="1"/>
          </p:cNvSpPr>
          <p:nvPr>
            <p:ph sz="half" idx="1"/>
          </p:nvPr>
        </p:nvSpPr>
        <p:spPr/>
        <p:txBody>
          <a:bodyPr/>
          <a:lstStyle/>
          <a:p>
            <a:pPr marL="0" indent="0">
              <a:buNone/>
            </a:pPr>
            <a:r>
              <a:rPr lang="en-US" dirty="0"/>
              <a:t>Tender pts can be found in:</a:t>
            </a:r>
          </a:p>
          <a:p>
            <a:r>
              <a:rPr lang="en-US" dirty="0"/>
              <a:t>Ligaments</a:t>
            </a:r>
          </a:p>
          <a:p>
            <a:r>
              <a:rPr lang="en-US" dirty="0"/>
              <a:t>Tendons</a:t>
            </a:r>
          </a:p>
          <a:p>
            <a:r>
              <a:rPr lang="en-US" dirty="0"/>
              <a:t>Muscles</a:t>
            </a:r>
          </a:p>
          <a:p>
            <a:r>
              <a:rPr lang="en-US" dirty="0"/>
              <a:t>Fascia</a:t>
            </a:r>
          </a:p>
          <a:p>
            <a:endParaRPr lang="en-US" dirty="0"/>
          </a:p>
          <a:p>
            <a:pPr marL="0" indent="0">
              <a:buNone/>
            </a:pPr>
            <a:r>
              <a:rPr lang="en-US" dirty="0"/>
              <a:t>(fascia contains contractile elements)</a:t>
            </a:r>
          </a:p>
        </p:txBody>
      </p:sp>
      <p:sp>
        <p:nvSpPr>
          <p:cNvPr id="8" name="Content Placeholder 7"/>
          <p:cNvSpPr>
            <a:spLocks noGrp="1"/>
          </p:cNvSpPr>
          <p:nvPr>
            <p:ph sz="half" idx="2"/>
          </p:nvPr>
        </p:nvSpPr>
        <p:spPr/>
        <p:txBody>
          <a:bodyPr/>
          <a:lstStyle/>
          <a:p>
            <a:endParaRPr lang="en-US"/>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2662216-3852-4C17-BD55-142F93A80979}"/>
              </a:ext>
            </a:extLst>
          </p:cNvPr>
          <p:cNvPicPr>
            <a:picLocks noChangeAspect="1"/>
          </p:cNvPicPr>
          <p:nvPr/>
        </p:nvPicPr>
        <p:blipFill rotWithShape="1">
          <a:blip r:embed="rId2"/>
          <a:srcRect l="38628" t="20360" r="13386" b="7555"/>
          <a:stretch/>
        </p:blipFill>
        <p:spPr>
          <a:xfrm>
            <a:off x="4117620" y="1267968"/>
            <a:ext cx="4928309" cy="4145852"/>
          </a:xfrm>
          <a:prstGeom prst="rect">
            <a:avLst/>
          </a:prstGeom>
        </p:spPr>
      </p:pic>
    </p:spTree>
    <p:extLst>
      <p:ext uri="{BB962C8B-B14F-4D97-AF65-F5344CB8AC3E}">
        <p14:creationId xmlns:p14="http://schemas.microsoft.com/office/powerpoint/2010/main" val="4187214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rcRect l="9477" r="15397"/>
          <a:stretch/>
        </p:blipFill>
        <p:spPr>
          <a:xfrm>
            <a:off x="710362" y="353568"/>
            <a:ext cx="7723276" cy="5823395"/>
          </a:xfrm>
          <a:prstGeom prst="rect">
            <a:avLst/>
          </a:prstGeom>
        </p:spPr>
      </p:pic>
    </p:spTree>
    <p:extLst>
      <p:ext uri="{BB962C8B-B14F-4D97-AF65-F5344CB8AC3E}">
        <p14:creationId xmlns:p14="http://schemas.microsoft.com/office/powerpoint/2010/main" val="3739781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LET’S PRACTICE</a:t>
            </a:r>
          </a:p>
        </p:txBody>
      </p:sp>
      <p:sp>
        <p:nvSpPr>
          <p:cNvPr id="6" name="Text Placeholder 5"/>
          <p:cNvSpPr>
            <a:spLocks noGrp="1"/>
          </p:cNvSpPr>
          <p:nvPr>
            <p:ph type="body" idx="1"/>
          </p:nvPr>
        </p:nvSpPr>
        <p:spPr/>
        <p:txBody>
          <a:bodyPr/>
          <a:lstStyle/>
          <a:p>
            <a:r>
              <a:rPr lang="en-US" dirty="0"/>
              <a:t>Assess for thoracic spine tender points</a:t>
            </a:r>
          </a:p>
          <a:p>
            <a:r>
              <a:rPr lang="en-US" dirty="0"/>
              <a:t>Note locations</a:t>
            </a:r>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045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a:t>
            </a:r>
          </a:p>
        </p:txBody>
      </p:sp>
      <p:sp>
        <p:nvSpPr>
          <p:cNvPr id="3" name="Subtitle 2"/>
          <p:cNvSpPr>
            <a:spLocks noGrp="1"/>
          </p:cNvSpPr>
          <p:nvPr>
            <p:ph type="subTitle" idx="1"/>
          </p:nvPr>
        </p:nvSpPr>
        <p:spPr/>
        <p:txBody>
          <a:bodyPr/>
          <a:lstStyle/>
          <a:p>
            <a:endParaRPr lang="en-US"/>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042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Treatment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33244287"/>
              </p:ext>
            </p:extLst>
          </p:nvPr>
        </p:nvGraphicFramePr>
        <p:xfrm>
          <a:off x="628650" y="1076325"/>
          <a:ext cx="7886700" cy="510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Bevel 5"/>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576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Techniques</a:t>
            </a:r>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9052F291-3C2F-874D-2150-E51E134F783D}"/>
              </a:ext>
            </a:extLst>
          </p:cNvPr>
          <p:cNvGraphicFramePr>
            <a:graphicFrameLocks/>
          </p:cNvGraphicFramePr>
          <p:nvPr>
            <p:extLst>
              <p:ext uri="{D42A27DB-BD31-4B8C-83A1-F6EECF244321}">
                <p14:modId xmlns:p14="http://schemas.microsoft.com/office/powerpoint/2010/main" val="2516151668"/>
              </p:ext>
            </p:extLst>
          </p:nvPr>
        </p:nvGraphicFramePr>
        <p:xfrm>
          <a:off x="83125" y="2198255"/>
          <a:ext cx="8950037" cy="2456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786728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SOFT TISSUE</a:t>
            </a:r>
          </a:p>
        </p:txBody>
      </p:sp>
      <p:sp>
        <p:nvSpPr>
          <p:cNvPr id="3" name="Subtitle 2"/>
          <p:cNvSpPr>
            <a:spLocks noGrp="1"/>
          </p:cNvSpPr>
          <p:nvPr>
            <p:ph type="subTitle" idx="1"/>
          </p:nvPr>
        </p:nvSpPr>
        <p:spPr/>
        <p:txBody>
          <a:bodyPr/>
          <a:lstStyle/>
          <a:p>
            <a:r>
              <a:rPr lang="en-US" dirty="0"/>
              <a:t>Best for tissue texture abnormalities</a:t>
            </a:r>
          </a:p>
        </p:txBody>
      </p:sp>
      <p:sp>
        <p:nvSpPr>
          <p:cNvPr id="4" name="Bevel 3"/>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283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latin typeface="Arial"/>
                <a:cs typeface="Arial"/>
              </a:rPr>
              <a:t>Suboccipital Tension Release</a:t>
            </a:r>
            <a:endParaRPr lang="en-US" dirty="0"/>
          </a:p>
        </p:txBody>
      </p:sp>
      <p:sp>
        <p:nvSpPr>
          <p:cNvPr id="8" name="Content Placeholder 7"/>
          <p:cNvSpPr>
            <a:spLocks noGrp="1"/>
          </p:cNvSpPr>
          <p:nvPr>
            <p:ph idx="1"/>
          </p:nvPr>
        </p:nvSpPr>
        <p:spPr>
          <a:xfrm>
            <a:off x="628650" y="1076960"/>
            <a:ext cx="5831144" cy="5100003"/>
          </a:xfrm>
        </p:spPr>
        <p:txBody>
          <a:bodyPr vert="horz" lIns="91440" tIns="45720" rIns="91440" bIns="45720" rtlCol="0" anchor="t">
            <a:normAutofit fontScale="85000" lnSpcReduction="20000"/>
          </a:bodyPr>
          <a:lstStyle/>
          <a:p>
            <a:r>
              <a:rPr lang="en-US" dirty="0">
                <a:latin typeface="Arial"/>
                <a:cs typeface="Arial"/>
              </a:rPr>
              <a:t>Patient lies supine. Physician is seated at the head of the table.</a:t>
            </a:r>
            <a:endParaRPr lang="en-US" dirty="0"/>
          </a:p>
          <a:p>
            <a:r>
              <a:rPr lang="en-US" dirty="0">
                <a:latin typeface="Arial"/>
                <a:cs typeface="Arial"/>
              </a:rPr>
              <a:t>The physician places their finger pads together under the suboccipital area (</a:t>
            </a:r>
            <a:r>
              <a:rPr lang="en-US" dirty="0" err="1">
                <a:latin typeface="Arial"/>
                <a:cs typeface="Arial"/>
              </a:rPr>
              <a:t>occipito-atlantal</a:t>
            </a:r>
            <a:r>
              <a:rPr lang="en-US" dirty="0">
                <a:latin typeface="Arial"/>
                <a:cs typeface="Arial"/>
              </a:rPr>
              <a:t> junction).</a:t>
            </a:r>
            <a:endParaRPr lang="en-US"/>
          </a:p>
          <a:p>
            <a:r>
              <a:rPr lang="en-US" dirty="0">
                <a:latin typeface="Arial"/>
                <a:cs typeface="Arial"/>
              </a:rPr>
              <a:t>With their finger pads, the physician directs pressure anteriorly and superiorly with a force comparable to the weight of the head.</a:t>
            </a:r>
          </a:p>
          <a:p>
            <a:r>
              <a:rPr lang="en-US" dirty="0">
                <a:latin typeface="Arial"/>
                <a:cs typeface="Arial"/>
              </a:rPr>
              <a:t>Treatment is continued until the tissues release as evident by the head falling into the physician’s palms. Repeat as needed.</a:t>
            </a:r>
          </a:p>
          <a:p>
            <a:r>
              <a:rPr lang="en-US" dirty="0">
                <a:latin typeface="Arial"/>
                <a:cs typeface="Arial"/>
              </a:rPr>
              <a:t>This may be applied up to the nuchal ridge where muscles are commonly tight due to stress.</a:t>
            </a:r>
          </a:p>
        </p:txBody>
      </p:sp>
      <p:sp>
        <p:nvSpPr>
          <p:cNvPr id="4" name="Bevel 3"/>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 name="Picture 2" descr="A picture containing text, person&#10;&#10;Description automatically generated">
            <a:extLst>
              <a:ext uri="{FF2B5EF4-FFF2-40B4-BE49-F238E27FC236}">
                <a16:creationId xmlns:a16="http://schemas.microsoft.com/office/drawing/2014/main" id="{7285CEAB-65D0-01BF-6D6B-CA77EFCDB5F3}"/>
              </a:ext>
            </a:extLst>
          </p:cNvPr>
          <p:cNvPicPr>
            <a:picLocks noChangeAspect="1"/>
          </p:cNvPicPr>
          <p:nvPr/>
        </p:nvPicPr>
        <p:blipFill>
          <a:blip r:embed="rId2"/>
          <a:stretch>
            <a:fillRect/>
          </a:stretch>
        </p:blipFill>
        <p:spPr>
          <a:xfrm>
            <a:off x="6649746" y="855406"/>
            <a:ext cx="2195529" cy="4760041"/>
          </a:xfrm>
          <a:prstGeom prst="rect">
            <a:avLst/>
          </a:prstGeom>
        </p:spPr>
      </p:pic>
    </p:spTree>
    <p:extLst>
      <p:ext uri="{BB962C8B-B14F-4D97-AF65-F5344CB8AC3E}">
        <p14:creationId xmlns:p14="http://schemas.microsoft.com/office/powerpoint/2010/main" val="3572639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latin typeface="Arial"/>
                <a:cs typeface="Arial"/>
              </a:rPr>
              <a:t>Prone Thoracic Perpendicular Stretch</a:t>
            </a:r>
            <a:endParaRPr lang="en-US" dirty="0"/>
          </a:p>
        </p:txBody>
      </p:sp>
      <p:sp>
        <p:nvSpPr>
          <p:cNvPr id="8" name="Content Placeholder 7"/>
          <p:cNvSpPr>
            <a:spLocks noGrp="1"/>
          </p:cNvSpPr>
          <p:nvPr>
            <p:ph idx="1"/>
          </p:nvPr>
        </p:nvSpPr>
        <p:spPr>
          <a:xfrm>
            <a:off x="628650" y="1040089"/>
            <a:ext cx="5379475" cy="5100003"/>
          </a:xfrm>
        </p:spPr>
        <p:txBody>
          <a:bodyPr vert="horz" lIns="91440" tIns="45720" rIns="91440" bIns="45720" rtlCol="0" anchor="t">
            <a:normAutofit fontScale="77500" lnSpcReduction="20000"/>
          </a:bodyPr>
          <a:lstStyle/>
          <a:p>
            <a:r>
              <a:rPr lang="en-US" dirty="0">
                <a:latin typeface="Arial"/>
                <a:cs typeface="Arial"/>
              </a:rPr>
              <a:t>Patient is prone; the physician stands at the side of the table opposite to the side being treated.</a:t>
            </a:r>
          </a:p>
          <a:p>
            <a:r>
              <a:rPr lang="en-US" dirty="0">
                <a:latin typeface="Arial"/>
                <a:cs typeface="Arial"/>
              </a:rPr>
              <a:t>b. The physician places one hand (the “listening” hand) on the patient’s spine with the thumb and thenar eminence in the trough area between the spinous and transverse processes, over the erector spinae mass.</a:t>
            </a:r>
            <a:endParaRPr lang="en-US" dirty="0"/>
          </a:p>
          <a:p>
            <a:r>
              <a:rPr lang="en-US" dirty="0">
                <a:latin typeface="Arial"/>
                <a:cs typeface="Arial"/>
              </a:rPr>
              <a:t>c. The physician’s other palm is placed on the thumb/thenar region and applies force through the “listening hand” in an anterior and lateral motion (into and toward the side of the table) to stretch and compress the tissues.</a:t>
            </a:r>
            <a:endParaRPr lang="en-US" dirty="0"/>
          </a:p>
          <a:p>
            <a:r>
              <a:rPr lang="en-US" dirty="0" err="1">
                <a:latin typeface="Arial"/>
                <a:cs typeface="Arial"/>
              </a:rPr>
              <a:t>i</a:t>
            </a:r>
            <a:r>
              <a:rPr lang="en-US" dirty="0">
                <a:latin typeface="Arial"/>
                <a:cs typeface="Arial"/>
              </a:rPr>
              <a:t>. Hold pressure for 3 seconds and then release.</a:t>
            </a:r>
            <a:endParaRPr lang="en-US" dirty="0"/>
          </a:p>
          <a:p>
            <a:r>
              <a:rPr lang="en-US" dirty="0">
                <a:latin typeface="Arial"/>
                <a:cs typeface="Arial"/>
              </a:rPr>
              <a:t>ii. DO NOT slide across the tissues; remain over the erector spinae mass.</a:t>
            </a:r>
            <a:endParaRPr lang="en-US" dirty="0"/>
          </a:p>
        </p:txBody>
      </p:sp>
      <p:sp>
        <p:nvSpPr>
          <p:cNvPr id="4" name="Bevel 3"/>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4" descr="A picture containing text, person, indoor&#10;&#10;Description automatically generated">
            <a:extLst>
              <a:ext uri="{FF2B5EF4-FFF2-40B4-BE49-F238E27FC236}">
                <a16:creationId xmlns:a16="http://schemas.microsoft.com/office/drawing/2014/main" id="{8F6AA6EF-642F-DBEB-8A89-99F4A11300F2}"/>
              </a:ext>
            </a:extLst>
          </p:cNvPr>
          <p:cNvPicPr>
            <a:picLocks noChangeAspect="1"/>
          </p:cNvPicPr>
          <p:nvPr/>
        </p:nvPicPr>
        <p:blipFill>
          <a:blip r:embed="rId2"/>
          <a:stretch>
            <a:fillRect/>
          </a:stretch>
        </p:blipFill>
        <p:spPr>
          <a:xfrm>
            <a:off x="6015117" y="1196463"/>
            <a:ext cx="2294135" cy="4114800"/>
          </a:xfrm>
          <a:prstGeom prst="rect">
            <a:avLst/>
          </a:prstGeom>
        </p:spPr>
      </p:pic>
    </p:spTree>
    <p:extLst>
      <p:ext uri="{BB962C8B-B14F-4D97-AF65-F5344CB8AC3E}">
        <p14:creationId xmlns:p14="http://schemas.microsoft.com/office/powerpoint/2010/main" val="265878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64D2-C00A-8F07-1E1A-33B5A26DBB6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2EC14D2D-54BD-69C9-F592-3C1F8CE13F46}"/>
              </a:ext>
            </a:extLst>
          </p:cNvPr>
          <p:cNvSpPr>
            <a:spLocks noGrp="1"/>
          </p:cNvSpPr>
          <p:nvPr>
            <p:ph idx="1"/>
          </p:nvPr>
        </p:nvSpPr>
        <p:spPr/>
        <p:txBody>
          <a:bodyPr/>
          <a:lstStyle/>
          <a:p>
            <a:r>
              <a:rPr lang="en-US" dirty="0"/>
              <a:t>By the end of this session, learners will be able to:</a:t>
            </a:r>
          </a:p>
          <a:p>
            <a:endParaRPr lang="en-US" dirty="0"/>
          </a:p>
          <a:p>
            <a:pPr lvl="1"/>
            <a:r>
              <a:rPr lang="en-US" dirty="0"/>
              <a:t>Describe the 4 tenets of osteopathy</a:t>
            </a:r>
          </a:p>
          <a:p>
            <a:pPr lvl="1"/>
            <a:r>
              <a:rPr lang="en-US" dirty="0"/>
              <a:t>Explain, in general terms, some osteopathic treatments</a:t>
            </a:r>
          </a:p>
          <a:p>
            <a:pPr lvl="1"/>
            <a:r>
              <a:rPr lang="en-US" dirty="0"/>
              <a:t>Assess for some dysfunctions</a:t>
            </a:r>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539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MYOFASCIAL RELEASE</a:t>
            </a:r>
          </a:p>
        </p:txBody>
      </p:sp>
      <p:sp>
        <p:nvSpPr>
          <p:cNvPr id="3" name="Subtitle 2"/>
          <p:cNvSpPr>
            <a:spLocks noGrp="1"/>
          </p:cNvSpPr>
          <p:nvPr>
            <p:ph type="subTitle" idx="1"/>
          </p:nvPr>
        </p:nvSpPr>
        <p:spPr/>
        <p:txBody>
          <a:bodyPr/>
          <a:lstStyle/>
          <a:p>
            <a:r>
              <a:rPr lang="en-US" dirty="0"/>
              <a:t>Best for restricted motion</a:t>
            </a:r>
          </a:p>
        </p:txBody>
      </p:sp>
      <p:sp>
        <p:nvSpPr>
          <p:cNvPr id="4" name="Bevel 3"/>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357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Prone Thoracic Myofascial Release</a:t>
            </a:r>
            <a:endParaRPr lang="en-US" dirty="0"/>
          </a:p>
        </p:txBody>
      </p:sp>
      <p:sp>
        <p:nvSpPr>
          <p:cNvPr id="3" name="Content Placeholder 2"/>
          <p:cNvSpPr>
            <a:spLocks noGrp="1"/>
          </p:cNvSpPr>
          <p:nvPr>
            <p:ph idx="1"/>
          </p:nvPr>
        </p:nvSpPr>
        <p:spPr>
          <a:xfrm>
            <a:off x="628650" y="1076960"/>
            <a:ext cx="5510858" cy="5100003"/>
          </a:xfrm>
        </p:spPr>
        <p:txBody>
          <a:bodyPr vert="horz" lIns="91440" tIns="45720" rIns="91440" bIns="45720" rtlCol="0" anchor="t">
            <a:normAutofit fontScale="92500" lnSpcReduction="20000"/>
          </a:bodyPr>
          <a:lstStyle/>
          <a:p>
            <a:r>
              <a:rPr lang="en-US" dirty="0">
                <a:latin typeface="Arial"/>
                <a:cs typeface="Arial"/>
              </a:rPr>
              <a:t>Patient is prone, physician is next to patient. </a:t>
            </a:r>
          </a:p>
          <a:p>
            <a:r>
              <a:rPr lang="en-US" dirty="0">
                <a:latin typeface="Arial"/>
                <a:cs typeface="Arial"/>
              </a:rPr>
              <a:t> The physician places both hands palms down with the fingers slightly spread apart immediately paraspinal on each side.</a:t>
            </a:r>
          </a:p>
          <a:p>
            <a:r>
              <a:rPr lang="en-US" dirty="0">
                <a:latin typeface="Arial"/>
                <a:cs typeface="Arial"/>
              </a:rPr>
              <a:t>A gentle downward force is applied into the patient’s thoracic tissues with only enough force to control the skin and underlying fascia while monitoring for ease bind motion.</a:t>
            </a:r>
          </a:p>
          <a:p>
            <a:r>
              <a:rPr lang="en-US" dirty="0">
                <a:latin typeface="Arial"/>
                <a:cs typeface="Arial"/>
              </a:rPr>
              <a:t>Gentle/moderate force is applied either indirectly or directly meet the ease-bind barrier until a release is palpated.</a:t>
            </a:r>
          </a:p>
        </p:txBody>
      </p:sp>
      <p:sp>
        <p:nvSpPr>
          <p:cNvPr id="4" name="Bevel 3"/>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7" descr="A picture containing person, person, indoor&#10;&#10;Description automatically generated">
            <a:extLst>
              <a:ext uri="{FF2B5EF4-FFF2-40B4-BE49-F238E27FC236}">
                <a16:creationId xmlns:a16="http://schemas.microsoft.com/office/drawing/2014/main" id="{E99AB655-075B-DEF1-5F41-BB8C700F3A72}"/>
              </a:ext>
            </a:extLst>
          </p:cNvPr>
          <p:cNvPicPr>
            <a:picLocks noChangeAspect="1"/>
          </p:cNvPicPr>
          <p:nvPr/>
        </p:nvPicPr>
        <p:blipFill>
          <a:blip r:embed="rId2"/>
          <a:stretch>
            <a:fillRect/>
          </a:stretch>
        </p:blipFill>
        <p:spPr>
          <a:xfrm>
            <a:off x="6238854" y="1187755"/>
            <a:ext cx="2276475" cy="1447800"/>
          </a:xfrm>
          <a:prstGeom prst="rect">
            <a:avLst/>
          </a:prstGeom>
        </p:spPr>
      </p:pic>
      <p:pic>
        <p:nvPicPr>
          <p:cNvPr id="8" name="Picture 8" descr="A picture containing indoor, person, underpants&#10;&#10;Description automatically generated">
            <a:extLst>
              <a:ext uri="{FF2B5EF4-FFF2-40B4-BE49-F238E27FC236}">
                <a16:creationId xmlns:a16="http://schemas.microsoft.com/office/drawing/2014/main" id="{914A01E1-19A3-592E-CB98-259FD00EFB76}"/>
              </a:ext>
            </a:extLst>
          </p:cNvPr>
          <p:cNvPicPr>
            <a:picLocks noChangeAspect="1"/>
          </p:cNvPicPr>
          <p:nvPr/>
        </p:nvPicPr>
        <p:blipFill>
          <a:blip r:embed="rId3"/>
          <a:stretch>
            <a:fillRect/>
          </a:stretch>
        </p:blipFill>
        <p:spPr>
          <a:xfrm>
            <a:off x="6174654" y="3068963"/>
            <a:ext cx="2305050" cy="1219200"/>
          </a:xfrm>
          <a:prstGeom prst="rect">
            <a:avLst/>
          </a:prstGeom>
        </p:spPr>
      </p:pic>
      <p:pic>
        <p:nvPicPr>
          <p:cNvPr id="9" name="Picture 9" descr="A picture containing indoor, person&#10;&#10;Description automatically generated">
            <a:extLst>
              <a:ext uri="{FF2B5EF4-FFF2-40B4-BE49-F238E27FC236}">
                <a16:creationId xmlns:a16="http://schemas.microsoft.com/office/drawing/2014/main" id="{802A742F-3238-B0B3-3FAD-EF91D02B921B}"/>
              </a:ext>
            </a:extLst>
          </p:cNvPr>
          <p:cNvPicPr>
            <a:picLocks noChangeAspect="1"/>
          </p:cNvPicPr>
          <p:nvPr/>
        </p:nvPicPr>
        <p:blipFill>
          <a:blip r:embed="rId4"/>
          <a:stretch>
            <a:fillRect/>
          </a:stretch>
        </p:blipFill>
        <p:spPr>
          <a:xfrm>
            <a:off x="6136554" y="4683202"/>
            <a:ext cx="2381250" cy="1304925"/>
          </a:xfrm>
          <a:prstGeom prst="rect">
            <a:avLst/>
          </a:prstGeom>
        </p:spPr>
      </p:pic>
    </p:spTree>
    <p:extLst>
      <p:ext uri="{BB962C8B-B14F-4D97-AF65-F5344CB8AC3E}">
        <p14:creationId xmlns:p14="http://schemas.microsoft.com/office/powerpoint/2010/main" val="1838534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MUSCLE ENERGY</a:t>
            </a:r>
          </a:p>
        </p:txBody>
      </p:sp>
      <p:sp>
        <p:nvSpPr>
          <p:cNvPr id="3" name="Subtitle 2"/>
          <p:cNvSpPr>
            <a:spLocks noGrp="1"/>
          </p:cNvSpPr>
          <p:nvPr>
            <p:ph type="subTitle" idx="1"/>
          </p:nvPr>
        </p:nvSpPr>
        <p:spPr/>
        <p:txBody>
          <a:bodyPr/>
          <a:lstStyle/>
          <a:p>
            <a:r>
              <a:rPr lang="en-US" dirty="0"/>
              <a:t>Best for restricted motion/asymmetry</a:t>
            </a:r>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95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Upper Thoracic – Direct seated</a:t>
            </a:r>
          </a:p>
        </p:txBody>
      </p:sp>
      <p:sp>
        <p:nvSpPr>
          <p:cNvPr id="3" name="Content Placeholder 2"/>
          <p:cNvSpPr>
            <a:spLocks noGrp="1"/>
          </p:cNvSpPr>
          <p:nvPr>
            <p:ph idx="1"/>
          </p:nvPr>
        </p:nvSpPr>
        <p:spPr/>
        <p:txBody>
          <a:bodyPr>
            <a:normAutofit/>
          </a:bodyPr>
          <a:lstStyle/>
          <a:p>
            <a:pPr marL="0" indent="0">
              <a:buNone/>
            </a:pPr>
            <a:r>
              <a:rPr lang="en-US" dirty="0"/>
              <a:t>DX: T1-T3 NS</a:t>
            </a:r>
            <a:r>
              <a:rPr lang="en-US" baseline="-25000" dirty="0"/>
              <a:t>L</a:t>
            </a:r>
            <a:r>
              <a:rPr lang="en-US" dirty="0"/>
              <a:t>R</a:t>
            </a:r>
            <a:r>
              <a:rPr lang="en-US" baseline="-25000" dirty="0"/>
              <a:t>R</a:t>
            </a:r>
          </a:p>
          <a:p>
            <a:pPr marL="514350" indent="-514350">
              <a:buFont typeface="+mj-lt"/>
              <a:buAutoNum type="arabicPeriod"/>
            </a:pPr>
            <a:r>
              <a:rPr lang="en-US" dirty="0"/>
              <a:t>Pt sits. Dr. behind </a:t>
            </a:r>
            <a:r>
              <a:rPr lang="en-US" dirty="0" err="1"/>
              <a:t>pt</a:t>
            </a:r>
            <a:r>
              <a:rPr lang="en-US" dirty="0"/>
              <a:t> on the side of </a:t>
            </a:r>
            <a:r>
              <a:rPr lang="en-US" dirty="0" err="1"/>
              <a:t>dsyfxn</a:t>
            </a:r>
            <a:endParaRPr lang="en-US" dirty="0"/>
          </a:p>
          <a:p>
            <a:pPr marL="514350" indent="-514350">
              <a:buFont typeface="+mj-lt"/>
              <a:buAutoNum type="arabicPeriod"/>
            </a:pPr>
            <a:r>
              <a:rPr lang="en-US" dirty="0"/>
              <a:t>Pt grasps back of head with opposite hand</a:t>
            </a:r>
          </a:p>
          <a:p>
            <a:pPr marL="514350" indent="-514350">
              <a:buFont typeface="+mj-lt"/>
              <a:buAutoNum type="arabicPeriod"/>
            </a:pPr>
            <a:r>
              <a:rPr lang="en-US" dirty="0"/>
              <a:t>Dr. grasps pts upper arm &amp; contacts TP with thumb</a:t>
            </a:r>
          </a:p>
          <a:p>
            <a:pPr marL="514350" indent="-514350">
              <a:buFont typeface="+mj-lt"/>
              <a:buAutoNum type="arabicPeriod"/>
            </a:pPr>
            <a:r>
              <a:rPr lang="en-US" dirty="0"/>
              <a:t>Dr. engages all barriers (rotate/</a:t>
            </a:r>
            <a:r>
              <a:rPr lang="en-US" dirty="0" err="1"/>
              <a:t>sidebend</a:t>
            </a:r>
            <a:r>
              <a:rPr lang="en-US" dirty="0"/>
              <a:t>)</a:t>
            </a:r>
          </a:p>
          <a:p>
            <a:pPr marL="514350" indent="-514350">
              <a:buFont typeface="+mj-lt"/>
              <a:buAutoNum type="arabicPeriod"/>
            </a:pPr>
            <a:r>
              <a:rPr lang="en-US" dirty="0"/>
              <a:t>Pt. turns as Dr. resists for 3-5 seconds</a:t>
            </a:r>
          </a:p>
          <a:p>
            <a:pPr marL="514350" indent="-514350">
              <a:buFont typeface="+mj-lt"/>
              <a:buAutoNum type="arabicPeriod"/>
            </a:pPr>
            <a:r>
              <a:rPr lang="en-US" dirty="0"/>
              <a:t>Both relax tension for 2s (but not</a:t>
            </a:r>
          </a:p>
          <a:p>
            <a:pPr marL="0" indent="0">
              <a:buNone/>
            </a:pPr>
            <a:r>
              <a:rPr lang="en-US" dirty="0"/>
              <a:t> back to neutral). Dr. </a:t>
            </a:r>
            <a:r>
              <a:rPr lang="en-US"/>
              <a:t>to new </a:t>
            </a:r>
            <a:r>
              <a:rPr lang="en-US" dirty="0"/>
              <a:t>barrier</a:t>
            </a:r>
          </a:p>
          <a:p>
            <a:pPr marL="0" indent="0">
              <a:buNone/>
            </a:pPr>
            <a:r>
              <a:rPr lang="en-US" dirty="0"/>
              <a:t>7. Repeat process x3</a:t>
            </a:r>
          </a:p>
          <a:p>
            <a:endParaRPr lang="en-US" dirty="0"/>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rcRect l="67076" t="16979" r="-1436" b="42382"/>
          <a:stretch/>
        </p:blipFill>
        <p:spPr>
          <a:xfrm>
            <a:off x="6649971" y="4588546"/>
            <a:ext cx="2624658" cy="2269454"/>
          </a:xfrm>
          <a:prstGeom prst="rect">
            <a:avLst/>
          </a:prstGeom>
        </p:spPr>
      </p:pic>
    </p:spTree>
    <p:extLst>
      <p:ext uri="{BB962C8B-B14F-4D97-AF65-F5344CB8AC3E}">
        <p14:creationId xmlns:p14="http://schemas.microsoft.com/office/powerpoint/2010/main" val="40300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COUNTERSTRAIN</a:t>
            </a:r>
          </a:p>
        </p:txBody>
      </p:sp>
      <p:sp>
        <p:nvSpPr>
          <p:cNvPr id="3" name="Subtitle 2"/>
          <p:cNvSpPr>
            <a:spLocks noGrp="1"/>
          </p:cNvSpPr>
          <p:nvPr>
            <p:ph type="subTitle" idx="1"/>
          </p:nvPr>
        </p:nvSpPr>
        <p:spPr/>
        <p:txBody>
          <a:bodyPr/>
          <a:lstStyle/>
          <a:p>
            <a:r>
              <a:rPr lang="en-US" dirty="0"/>
              <a:t>Best for tender points</a:t>
            </a:r>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024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Counterstrain</a:t>
            </a:r>
            <a:r>
              <a:rPr lang="en-US" dirty="0"/>
              <a:t> Treatment</a:t>
            </a:r>
          </a:p>
        </p:txBody>
      </p:sp>
      <p:sp>
        <p:nvSpPr>
          <p:cNvPr id="3" name="Content Placeholder 2"/>
          <p:cNvSpPr>
            <a:spLocks noGrp="1"/>
          </p:cNvSpPr>
          <p:nvPr>
            <p:ph idx="1"/>
          </p:nvPr>
        </p:nvSpPr>
        <p:spPr/>
        <p:txBody>
          <a:bodyPr/>
          <a:lstStyle/>
          <a:p>
            <a:pPr marL="514350" indent="-514350">
              <a:buFont typeface="+mj-lt"/>
              <a:buAutoNum type="arabicPeriod"/>
            </a:pPr>
            <a:r>
              <a:rPr lang="en-US" dirty="0"/>
              <a:t>Find the tender point</a:t>
            </a:r>
          </a:p>
          <a:p>
            <a:pPr marL="514350" indent="-514350">
              <a:buFont typeface="+mj-lt"/>
              <a:buAutoNum type="arabicPeriod"/>
            </a:pPr>
            <a:r>
              <a:rPr lang="en-US" dirty="0"/>
              <a:t>Establish a pain scale (e.g. $1 worth of pain)</a:t>
            </a:r>
          </a:p>
          <a:p>
            <a:pPr marL="514350" indent="-514350">
              <a:buFont typeface="+mj-lt"/>
              <a:buAutoNum type="arabicPeriod"/>
            </a:pPr>
            <a:r>
              <a:rPr lang="en-US" dirty="0"/>
              <a:t>Position in standard treatment position – usually wrap the body around the point/approximate origin and insertion sites</a:t>
            </a:r>
          </a:p>
          <a:p>
            <a:pPr marL="514350" indent="-514350">
              <a:buFont typeface="+mj-lt"/>
              <a:buAutoNum type="arabicPeriod"/>
            </a:pPr>
            <a:r>
              <a:rPr lang="en-US" dirty="0"/>
              <a:t>Recheck TP (how much is left now?)</a:t>
            </a:r>
          </a:p>
          <a:p>
            <a:pPr marL="971550" lvl="1" indent="-514350">
              <a:buFont typeface="+mj-lt"/>
              <a:buAutoNum type="arabicPeriod"/>
            </a:pPr>
            <a:r>
              <a:rPr lang="en-US" dirty="0"/>
              <a:t>Goal is 0 – minimum 30% of original (30¢)</a:t>
            </a:r>
          </a:p>
          <a:p>
            <a:pPr marL="971550" lvl="1" indent="-514350">
              <a:buFont typeface="+mj-lt"/>
              <a:buAutoNum type="arabicPeriod"/>
            </a:pPr>
            <a:r>
              <a:rPr lang="en-US" dirty="0"/>
              <a:t>Fine tune position for maximum effect</a:t>
            </a:r>
          </a:p>
          <a:p>
            <a:pPr marL="514350" indent="-514350">
              <a:buFont typeface="+mj-lt"/>
              <a:buAutoNum type="arabicPeriod"/>
            </a:pPr>
            <a:r>
              <a:rPr lang="en-US" dirty="0"/>
              <a:t>Hold treatment position for 90s (</a:t>
            </a:r>
            <a:r>
              <a:rPr lang="en-US" dirty="0" err="1"/>
              <a:t>pt</a:t>
            </a:r>
            <a:r>
              <a:rPr lang="en-US" dirty="0"/>
              <a:t> relaxed)</a:t>
            </a:r>
          </a:p>
          <a:p>
            <a:pPr marL="514350" indent="-514350">
              <a:buFont typeface="+mj-lt"/>
              <a:buAutoNum type="arabicPeriod"/>
            </a:pPr>
            <a:r>
              <a:rPr lang="en-US" dirty="0"/>
              <a:t>SLOWLY return to neutral</a:t>
            </a:r>
          </a:p>
          <a:p>
            <a:pPr marL="514350" indent="-514350">
              <a:buFont typeface="+mj-lt"/>
              <a:buAutoNum type="arabicPeriod"/>
            </a:pPr>
            <a:r>
              <a:rPr lang="en-US" dirty="0" err="1"/>
              <a:t>Reck</a:t>
            </a:r>
            <a:r>
              <a:rPr lang="en-US" dirty="0"/>
              <a:t> point (Goal is zero)</a:t>
            </a:r>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797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060705" y="365125"/>
            <a:ext cx="11542891" cy="6492875"/>
          </a:xfrm>
          <a:prstGeom prst="rect">
            <a:avLst/>
          </a:prstGeom>
        </p:spPr>
      </p:pic>
    </p:spTree>
    <p:extLst>
      <p:ext uri="{BB962C8B-B14F-4D97-AF65-F5344CB8AC3E}">
        <p14:creationId xmlns:p14="http://schemas.microsoft.com/office/powerpoint/2010/main" val="612661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The body works best when it’s in working order</a:t>
            </a:r>
          </a:p>
          <a:p>
            <a:r>
              <a:rPr lang="en-US" dirty="0"/>
              <a:t>OMT – find the dysfunction, fix the dysfunction, leave it alone</a:t>
            </a:r>
          </a:p>
          <a:p>
            <a:endParaRPr lang="en-US" dirty="0"/>
          </a:p>
          <a:p>
            <a:r>
              <a:rPr lang="en-US" dirty="0"/>
              <a:t>Tissue abnormalities </a:t>
            </a:r>
            <a:r>
              <a:rPr lang="en-US" dirty="0">
                <a:sym typeface="Wingdings" panose="05000000000000000000" pitchFamily="2" charset="2"/>
              </a:rPr>
              <a:t> treat with soft tissue</a:t>
            </a:r>
          </a:p>
          <a:p>
            <a:r>
              <a:rPr lang="en-US" dirty="0">
                <a:sym typeface="Wingdings" panose="05000000000000000000" pitchFamily="2" charset="2"/>
              </a:rPr>
              <a:t>Asymmetry  treat with myofascial release</a:t>
            </a:r>
          </a:p>
          <a:p>
            <a:r>
              <a:rPr lang="en-US" dirty="0">
                <a:sym typeface="Wingdings" panose="05000000000000000000" pitchFamily="2" charset="2"/>
              </a:rPr>
              <a:t>Restricted motion  treat with muscle energy</a:t>
            </a:r>
          </a:p>
          <a:p>
            <a:r>
              <a:rPr lang="en-US" dirty="0">
                <a:sym typeface="Wingdings" panose="05000000000000000000" pitchFamily="2" charset="2"/>
              </a:rPr>
              <a:t>Tender points  treat with </a:t>
            </a:r>
            <a:r>
              <a:rPr lang="en-US" dirty="0" err="1">
                <a:sym typeface="Wingdings" panose="05000000000000000000" pitchFamily="2" charset="2"/>
              </a:rPr>
              <a:t>counterstrain</a:t>
            </a:r>
            <a:endParaRPr lang="en-US" dirty="0"/>
          </a:p>
        </p:txBody>
      </p:sp>
      <p:sp>
        <p:nvSpPr>
          <p:cNvPr id="4" name="Bevel 3"/>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81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8097-010E-2531-F325-3ECA2AE22578}"/>
              </a:ext>
            </a:extLst>
          </p:cNvPr>
          <p:cNvSpPr>
            <a:spLocks noGrp="1"/>
          </p:cNvSpPr>
          <p:nvPr>
            <p:ph type="ctrTitle"/>
          </p:nvPr>
        </p:nvSpPr>
        <p:spPr>
          <a:xfrm>
            <a:off x="1143000" y="2786743"/>
            <a:ext cx="6858000" cy="723220"/>
          </a:xfrm>
        </p:spPr>
        <p:txBody>
          <a:bodyPr anchor="t"/>
          <a:lstStyle/>
          <a:p>
            <a:r>
              <a:rPr lang="en-US" dirty="0"/>
              <a:t>Background</a:t>
            </a:r>
          </a:p>
        </p:txBody>
      </p:sp>
      <p:sp>
        <p:nvSpPr>
          <p:cNvPr id="3" name="Subtitle 2">
            <a:extLst>
              <a:ext uri="{FF2B5EF4-FFF2-40B4-BE49-F238E27FC236}">
                <a16:creationId xmlns:a16="http://schemas.microsoft.com/office/drawing/2014/main" id="{073F2CB2-0881-8431-DD54-65879436762F}"/>
              </a:ext>
            </a:extLst>
          </p:cNvPr>
          <p:cNvSpPr>
            <a:spLocks noGrp="1"/>
          </p:cNvSpPr>
          <p:nvPr>
            <p:ph type="subTitle" idx="1"/>
          </p:nvPr>
        </p:nvSpPr>
        <p:spPr/>
        <p:txBody>
          <a:bodyPr/>
          <a:lstStyle/>
          <a:p>
            <a:endParaRPr lang="en-US"/>
          </a:p>
        </p:txBody>
      </p:sp>
      <p:sp>
        <p:nvSpPr>
          <p:cNvPr id="4" name="Bevel 3"/>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743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Tenets of Osteopathic Medicine</a:t>
            </a:r>
          </a:p>
        </p:txBody>
      </p:sp>
      <p:sp>
        <p:nvSpPr>
          <p:cNvPr id="3" name="Content Placeholder 2"/>
          <p:cNvSpPr>
            <a:spLocks noGrp="1"/>
          </p:cNvSpPr>
          <p:nvPr>
            <p:ph idx="1"/>
          </p:nvPr>
        </p:nvSpPr>
        <p:spPr>
          <a:xfrm>
            <a:off x="628650" y="1085088"/>
            <a:ext cx="5869686" cy="5091875"/>
          </a:xfrm>
        </p:spPr>
        <p:txBody>
          <a:bodyPr/>
          <a:lstStyle/>
          <a:p>
            <a:pPr marL="514350" indent="-514350">
              <a:buFont typeface="+mj-lt"/>
              <a:buAutoNum type="arabicPeriod"/>
            </a:pPr>
            <a:r>
              <a:rPr lang="en-US" dirty="0"/>
              <a:t>The mind, body, &amp; spirit are a unit.</a:t>
            </a:r>
          </a:p>
          <a:p>
            <a:pPr marL="514350" indent="-514350">
              <a:buFont typeface="+mj-lt"/>
              <a:buAutoNum type="arabicPeriod"/>
            </a:pPr>
            <a:r>
              <a:rPr lang="en-US" dirty="0"/>
              <a:t>The body is capable of self-regulation, self-healing, and health maintenance.</a:t>
            </a:r>
          </a:p>
          <a:p>
            <a:pPr marL="514350" indent="-514350">
              <a:buFont typeface="+mj-lt"/>
              <a:buAutoNum type="arabicPeriod"/>
            </a:pPr>
            <a:r>
              <a:rPr lang="en-US" dirty="0"/>
              <a:t>Structure and function are reciprocally interrelated. </a:t>
            </a:r>
          </a:p>
          <a:p>
            <a:pPr marL="514350" indent="-514350">
              <a:buFont typeface="+mj-lt"/>
              <a:buAutoNum type="arabicPeriod"/>
            </a:pPr>
            <a:r>
              <a:rPr lang="en-US" dirty="0"/>
              <a:t>Rational treatment is based upon understanding &amp; implementing the other 3 tenets</a:t>
            </a:r>
          </a:p>
        </p:txBody>
      </p:sp>
      <p:pic>
        <p:nvPicPr>
          <p:cNvPr id="5" name="Picture 4"/>
          <p:cNvPicPr>
            <a:picLocks noChangeAspect="1"/>
          </p:cNvPicPr>
          <p:nvPr/>
        </p:nvPicPr>
        <p:blipFill rotWithShape="1">
          <a:blip r:embed="rId2"/>
          <a:srcRect l="56799" t="28447" r="23303" b="14848"/>
          <a:stretch/>
        </p:blipFill>
        <p:spPr>
          <a:xfrm>
            <a:off x="6498336" y="1377695"/>
            <a:ext cx="2426208" cy="3889249"/>
          </a:xfrm>
          <a:prstGeom prst="rect">
            <a:avLst/>
          </a:prstGeom>
        </p:spPr>
      </p:pic>
      <p:sp>
        <p:nvSpPr>
          <p:cNvPr id="6" name="Bevel 5"/>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62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ASSESSMENT</a:t>
            </a:r>
          </a:p>
        </p:txBody>
      </p:sp>
      <p:sp>
        <p:nvSpPr>
          <p:cNvPr id="8" name="Subtitle 7"/>
          <p:cNvSpPr>
            <a:spLocks noGrp="1"/>
          </p:cNvSpPr>
          <p:nvPr>
            <p:ph type="subTitle" idx="1"/>
          </p:nvPr>
        </p:nvSpPr>
        <p:spPr/>
        <p:txBody>
          <a:bodyPr/>
          <a:lstStyle/>
          <a:p>
            <a:endParaRPr lang="en-US"/>
          </a:p>
        </p:txBody>
      </p:sp>
      <p:sp>
        <p:nvSpPr>
          <p:cNvPr id="9" name="Bevel 8"/>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12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Somatic Dysfunction</a:t>
            </a:r>
          </a:p>
        </p:txBody>
      </p:sp>
      <p:sp>
        <p:nvSpPr>
          <p:cNvPr id="3" name="Content Placeholder 2"/>
          <p:cNvSpPr>
            <a:spLocks noGrp="1"/>
          </p:cNvSpPr>
          <p:nvPr>
            <p:ph idx="1"/>
          </p:nvPr>
        </p:nvSpPr>
        <p:spPr/>
        <p:txBody>
          <a:bodyPr/>
          <a:lstStyle/>
          <a:p>
            <a:r>
              <a:rPr lang="en-US" dirty="0"/>
              <a:t>Impaired or altered function of related components of the somatic (body framework) system: skeletal, arthrodial, and myofascial structures and their related vascular, lymphatic, and neural elements. </a:t>
            </a:r>
          </a:p>
          <a:p>
            <a:endParaRPr lang="en-US" dirty="0"/>
          </a:p>
          <a:p>
            <a:r>
              <a:rPr lang="en-US" dirty="0"/>
              <a:t>Historically: Lesion, Still Lesion,</a:t>
            </a:r>
          </a:p>
          <a:p>
            <a:pPr marL="0" indent="0">
              <a:buNone/>
            </a:pPr>
            <a:r>
              <a:rPr lang="en-US" dirty="0"/>
              <a:t> Osteopathic Lesion</a:t>
            </a:r>
          </a:p>
        </p:txBody>
      </p:sp>
      <p:pic>
        <p:nvPicPr>
          <p:cNvPr id="4" name="Picture 3"/>
          <p:cNvPicPr>
            <a:picLocks noChangeAspect="1"/>
          </p:cNvPicPr>
          <p:nvPr/>
        </p:nvPicPr>
        <p:blipFill rotWithShape="1">
          <a:blip r:embed="rId2"/>
          <a:srcRect l="65013" t="47075" r="11209" b="4584"/>
          <a:stretch/>
        </p:blipFill>
        <p:spPr>
          <a:xfrm>
            <a:off x="6400800" y="3377184"/>
            <a:ext cx="2645664" cy="2799779"/>
          </a:xfrm>
          <a:prstGeom prst="snip2SameRect">
            <a:avLst>
              <a:gd name="adj1" fmla="val 33257"/>
              <a:gd name="adj2" fmla="val 0"/>
            </a:avLst>
          </a:prstGeom>
        </p:spPr>
      </p:pic>
      <p:sp>
        <p:nvSpPr>
          <p:cNvPr id="5" name="Bevel 4"/>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27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F8A8-4F93-0343-823D-A1B22368084C}"/>
              </a:ext>
            </a:extLst>
          </p:cNvPr>
          <p:cNvSpPr>
            <a:spLocks noGrp="1"/>
          </p:cNvSpPr>
          <p:nvPr>
            <p:ph type="title"/>
          </p:nvPr>
        </p:nvSpPr>
        <p:spPr/>
        <p:txBody>
          <a:bodyPr/>
          <a:lstStyle/>
          <a:p>
            <a:r>
              <a:rPr lang="en-US" dirty="0"/>
              <a:t>Diagnostic Criteria for Somatic </a:t>
            </a:r>
            <a:r>
              <a:rPr lang="en-US" dirty="0" err="1"/>
              <a:t>Dysfxn</a:t>
            </a:r>
            <a:endParaRPr lang="en-US" dirty="0"/>
          </a:p>
        </p:txBody>
      </p:sp>
      <p:sp>
        <p:nvSpPr>
          <p:cNvPr id="3" name="Content Placeholder 2">
            <a:extLst>
              <a:ext uri="{FF2B5EF4-FFF2-40B4-BE49-F238E27FC236}">
                <a16:creationId xmlns:a16="http://schemas.microsoft.com/office/drawing/2014/main" id="{7244E4CA-8E3C-57ED-39DA-47744B5F48FE}"/>
              </a:ext>
            </a:extLst>
          </p:cNvPr>
          <p:cNvSpPr>
            <a:spLocks noGrp="1"/>
          </p:cNvSpPr>
          <p:nvPr>
            <p:ph sz="half" idx="1"/>
          </p:nvPr>
        </p:nvSpPr>
        <p:spPr/>
        <p:txBody>
          <a:bodyPr/>
          <a:lstStyle/>
          <a:p>
            <a:pPr marL="0" indent="0" algn="ctr">
              <a:buNone/>
            </a:pPr>
            <a:r>
              <a:rPr lang="en-US" b="1" u="sng" dirty="0"/>
              <a:t>T.A.R.T.</a:t>
            </a:r>
          </a:p>
          <a:p>
            <a:endParaRPr lang="en-US" u="sng" dirty="0"/>
          </a:p>
          <a:p>
            <a:r>
              <a:rPr lang="en-US" u="sng" dirty="0"/>
              <a:t>T</a:t>
            </a:r>
            <a:r>
              <a:rPr lang="en-US" dirty="0"/>
              <a:t>issue texture abnormalities</a:t>
            </a:r>
          </a:p>
          <a:p>
            <a:r>
              <a:rPr lang="en-US" u="sng" dirty="0"/>
              <a:t>A</a:t>
            </a:r>
            <a:r>
              <a:rPr lang="en-US" dirty="0"/>
              <a:t>symmetry of structure</a:t>
            </a:r>
          </a:p>
          <a:p>
            <a:r>
              <a:rPr lang="en-US" u="sng" dirty="0"/>
              <a:t>R</a:t>
            </a:r>
            <a:r>
              <a:rPr lang="en-US" dirty="0"/>
              <a:t>estriction of motion</a:t>
            </a:r>
          </a:p>
          <a:p>
            <a:r>
              <a:rPr lang="en-US" u="sng" dirty="0"/>
              <a:t>T</a:t>
            </a:r>
            <a:r>
              <a:rPr lang="en-US" dirty="0"/>
              <a:t>enderness</a:t>
            </a:r>
          </a:p>
        </p:txBody>
      </p:sp>
      <p:sp>
        <p:nvSpPr>
          <p:cNvPr id="5" name="Bevel 4"/>
          <p:cNvSpPr/>
          <p:nvPr/>
        </p:nvSpPr>
        <p:spPr>
          <a:xfrm>
            <a:off x="8778240" y="0"/>
            <a:ext cx="365760" cy="353568"/>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Content Placeholder 4">
            <a:extLst>
              <a:ext uri="{FF2B5EF4-FFF2-40B4-BE49-F238E27FC236}">
                <a16:creationId xmlns:a16="http://schemas.microsoft.com/office/drawing/2014/main" id="{558FCDD3-05BE-4B32-8883-113209CFDDB5}"/>
              </a:ext>
            </a:extLst>
          </p:cNvPr>
          <p:cNvPicPr>
            <a:picLocks noGrp="1" noChangeAspect="1"/>
          </p:cNvPicPr>
          <p:nvPr>
            <p:ph sz="half" idx="2"/>
          </p:nvPr>
        </p:nvPicPr>
        <p:blipFill rotWithShape="1">
          <a:blip r:embed="rId2"/>
          <a:srcRect l="54665" t="19786" r="20225" b="7508"/>
          <a:stretch/>
        </p:blipFill>
        <p:spPr>
          <a:xfrm>
            <a:off x="5181600" y="1165225"/>
            <a:ext cx="2950464" cy="4794504"/>
          </a:xfrm>
          <a:prstGeom prst="rect">
            <a:avLst/>
          </a:prstGeom>
        </p:spPr>
      </p:pic>
    </p:spTree>
    <p:extLst>
      <p:ext uri="{BB962C8B-B14F-4D97-AF65-F5344CB8AC3E}">
        <p14:creationId xmlns:p14="http://schemas.microsoft.com/office/powerpoint/2010/main" val="327969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8097-010E-2531-F325-3ECA2AE22578}"/>
              </a:ext>
            </a:extLst>
          </p:cNvPr>
          <p:cNvSpPr>
            <a:spLocks noGrp="1"/>
          </p:cNvSpPr>
          <p:nvPr>
            <p:ph type="ctrTitle"/>
          </p:nvPr>
        </p:nvSpPr>
        <p:spPr>
          <a:xfrm>
            <a:off x="1143000" y="1962912"/>
            <a:ext cx="6858000" cy="1547051"/>
          </a:xfrm>
        </p:spPr>
        <p:txBody>
          <a:bodyPr anchor="t">
            <a:normAutofit/>
          </a:bodyPr>
          <a:lstStyle/>
          <a:p>
            <a:r>
              <a:rPr lang="en-US" dirty="0"/>
              <a:t>Tissue Texture Abnormalities</a:t>
            </a:r>
          </a:p>
        </p:txBody>
      </p:sp>
      <p:sp>
        <p:nvSpPr>
          <p:cNvPr id="3" name="Subtitle 2">
            <a:extLst>
              <a:ext uri="{FF2B5EF4-FFF2-40B4-BE49-F238E27FC236}">
                <a16:creationId xmlns:a16="http://schemas.microsoft.com/office/drawing/2014/main" id="{073F2CB2-0881-8431-DD54-65879436762F}"/>
              </a:ext>
            </a:extLst>
          </p:cNvPr>
          <p:cNvSpPr>
            <a:spLocks noGrp="1"/>
          </p:cNvSpPr>
          <p:nvPr>
            <p:ph type="subTitle" idx="1"/>
          </p:nvPr>
        </p:nvSpPr>
        <p:spPr/>
        <p:txBody>
          <a:bodyPr/>
          <a:lstStyle/>
          <a:p>
            <a:endParaRPr lang="en-US"/>
          </a:p>
        </p:txBody>
      </p:sp>
      <p:sp>
        <p:nvSpPr>
          <p:cNvPr id="4" name="Bevel 3"/>
          <p:cNvSpPr/>
          <p:nvPr/>
        </p:nvSpPr>
        <p:spPr>
          <a:xfrm>
            <a:off x="8778240" y="0"/>
            <a:ext cx="365760" cy="3535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745214"/>
      </p:ext>
    </p:extLst>
  </p:cSld>
  <p:clrMapOvr>
    <a:masterClrMapping/>
  </p:clrMapOvr>
</p:sld>
</file>

<file path=ppt/theme/theme1.xml><?xml version="1.0" encoding="utf-8"?>
<a:theme xmlns:a="http://schemas.openxmlformats.org/drawingml/2006/main" name="Custom Design">
  <a:themeElements>
    <a:clrScheme name="23AN">
      <a:dk1>
        <a:srgbClr val="000000"/>
      </a:dk1>
      <a:lt1>
        <a:srgbClr val="FFFFFF"/>
      </a:lt1>
      <a:dk2>
        <a:srgbClr val="44546A"/>
      </a:dk2>
      <a:lt2>
        <a:srgbClr val="E7E6E6"/>
      </a:lt2>
      <a:accent1>
        <a:srgbClr val="F1513E"/>
      </a:accent1>
      <a:accent2>
        <a:srgbClr val="EAE5E1"/>
      </a:accent2>
      <a:accent3>
        <a:srgbClr val="DFA620"/>
      </a:accent3>
      <a:accent4>
        <a:srgbClr val="96D6C6"/>
      </a:accent4>
      <a:accent5>
        <a:srgbClr val="00827C"/>
      </a:accent5>
      <a:accent6>
        <a:srgbClr val="97979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23AN">
      <a:dk1>
        <a:srgbClr val="000000"/>
      </a:dk1>
      <a:lt1>
        <a:srgbClr val="FFFFFF"/>
      </a:lt1>
      <a:dk2>
        <a:srgbClr val="44546A"/>
      </a:dk2>
      <a:lt2>
        <a:srgbClr val="E7E6E6"/>
      </a:lt2>
      <a:accent1>
        <a:srgbClr val="F1513E"/>
      </a:accent1>
      <a:accent2>
        <a:srgbClr val="EAE5E1"/>
      </a:accent2>
      <a:accent3>
        <a:srgbClr val="DFA620"/>
      </a:accent3>
      <a:accent4>
        <a:srgbClr val="96D6C6"/>
      </a:accent4>
      <a:accent5>
        <a:srgbClr val="00827C"/>
      </a:accent5>
      <a:accent6>
        <a:srgbClr val="97979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23AN">
      <a:dk1>
        <a:srgbClr val="000000"/>
      </a:dk1>
      <a:lt1>
        <a:srgbClr val="FFFFFF"/>
      </a:lt1>
      <a:dk2>
        <a:srgbClr val="44546A"/>
      </a:dk2>
      <a:lt2>
        <a:srgbClr val="E7E6E6"/>
      </a:lt2>
      <a:accent1>
        <a:srgbClr val="F1513E"/>
      </a:accent1>
      <a:accent2>
        <a:srgbClr val="EAE5E1"/>
      </a:accent2>
      <a:accent3>
        <a:srgbClr val="DFA620"/>
      </a:accent3>
      <a:accent4>
        <a:srgbClr val="96D6C6"/>
      </a:accent4>
      <a:accent5>
        <a:srgbClr val="00827C"/>
      </a:accent5>
      <a:accent6>
        <a:srgbClr val="97979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23AN">
      <a:dk1>
        <a:srgbClr val="000000"/>
      </a:dk1>
      <a:lt1>
        <a:srgbClr val="FFFFFF"/>
      </a:lt1>
      <a:dk2>
        <a:srgbClr val="44546A"/>
      </a:dk2>
      <a:lt2>
        <a:srgbClr val="E7E6E6"/>
      </a:lt2>
      <a:accent1>
        <a:srgbClr val="F1513E"/>
      </a:accent1>
      <a:accent2>
        <a:srgbClr val="EAE5E1"/>
      </a:accent2>
      <a:accent3>
        <a:srgbClr val="DFA620"/>
      </a:accent3>
      <a:accent4>
        <a:srgbClr val="96D6C6"/>
      </a:accent4>
      <a:accent5>
        <a:srgbClr val="00827C"/>
      </a:accent5>
      <a:accent6>
        <a:srgbClr val="97979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9B147895049D4B96C4809BFE3CD3C9" ma:contentTypeVersion="41" ma:contentTypeDescription="Create a new document." ma:contentTypeScope="" ma:versionID="03528ebd78fad3864f5d3fa50be86b8f">
  <xsd:schema xmlns:xsd="http://www.w3.org/2001/XMLSchema" xmlns:xs="http://www.w3.org/2001/XMLSchema" xmlns:p="http://schemas.microsoft.com/office/2006/metadata/properties" xmlns:ns3="e7610ddc-1aaa-4597-a84d-26e2c4a4a8ec" xmlns:ns4="43fc4c28-b721-4f79-84e2-acdb39038645" targetNamespace="http://schemas.microsoft.com/office/2006/metadata/properties" ma:root="true" ma:fieldsID="1e78271c152ce9543119a19236f8ece9" ns3:_="" ns4:_="">
    <xsd:import namespace="e7610ddc-1aaa-4597-a84d-26e2c4a4a8ec"/>
    <xsd:import namespace="43fc4c28-b721-4f79-84e2-acdb39038645"/>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Leaders" minOccurs="0"/>
                <xsd:element ref="ns3:Members" minOccurs="0"/>
                <xsd:element ref="ns3:Member_Groups" minOccurs="0"/>
                <xsd:element ref="ns3:Invited_Leaders" minOccurs="0"/>
                <xsd:element ref="ns3:Invited_Members" minOccurs="0"/>
                <xsd:element ref="ns3:Has_Leaders_Only_SectionGroup"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10ddc-1aaa-4597-a84d-26e2c4a4a8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Leaders" ma:index="30"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1"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2"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3" nillable="true" ma:displayName="Invited Leaders" ma:internalName="Invited_Leaders">
      <xsd:simpleType>
        <xsd:restriction base="dms:Note">
          <xsd:maxLength value="255"/>
        </xsd:restriction>
      </xsd:simpleType>
    </xsd:element>
    <xsd:element name="Invited_Members" ma:index="34" nillable="true" ma:displayName="Invited Members" ma:internalName="Invited_Members">
      <xsd:simpleType>
        <xsd:restriction base="dms:Note">
          <xsd:maxLength value="255"/>
        </xsd:restriction>
      </xsd:simpleType>
    </xsd:element>
    <xsd:element name="Has_Leaders_Only_SectionGroup" ma:index="35" nillable="true" ma:displayName="Has Leaders Only SectionGroup" ma:internalName="Has_Leaders_Only_SectionGroup">
      <xsd:simpleType>
        <xsd:restriction base="dms:Boolean"/>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DateTaken" ma:index="42" nillable="true" ma:displayName="MediaServiceDateTaken" ma:hidden="true" ma:internalName="MediaServiceDateTaken" ma:readOnly="true">
      <xsd:simpleType>
        <xsd:restriction base="dms:Text"/>
      </xsd:simpleType>
    </xsd:element>
    <xsd:element name="MediaServiceOCR" ma:index="43" nillable="true" ma:displayName="Extracted Text" ma:internalName="MediaServiceOCR" ma:readOnly="true">
      <xsd:simpleType>
        <xsd:restriction base="dms:Note">
          <xsd:maxLength value="255"/>
        </xsd:restriction>
      </xsd:simpleType>
    </xsd:element>
    <xsd:element name="MediaServiceLocation" ma:index="44" nillable="true" ma:displayName="Location" ma:internalName="MediaServiceLocation" ma:readOnly="true">
      <xsd:simpleType>
        <xsd:restriction base="dms:Text"/>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LengthInSeconds" ma:index="47" nillable="true" ma:displayName="MediaLengthInSeconds" ma:hidden="true" ma:internalName="MediaLengthInSeconds" ma:readOnly="true">
      <xsd:simpleType>
        <xsd:restriction base="dms:Unknown"/>
      </xsd:simpleType>
    </xsd:element>
    <xsd:element name="_activity" ma:index="4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fc4c28-b721-4f79-84e2-acdb39038645" elementFormDefault="qualified">
    <xsd:import namespace="http://schemas.microsoft.com/office/2006/documentManagement/types"/>
    <xsd:import namespace="http://schemas.microsoft.com/office/infopath/2007/PartnerControls"/>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element name="SharingHintHash" ma:index="3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7610ddc-1aaa-4597-a84d-26e2c4a4a8ec" xsi:nil="true"/>
    <TeamsChannelId xmlns="e7610ddc-1aaa-4597-a84d-26e2c4a4a8ec" xsi:nil="true"/>
    <IsNotebookLocked xmlns="e7610ddc-1aaa-4597-a84d-26e2c4a4a8ec" xsi:nil="true"/>
    <CultureName xmlns="e7610ddc-1aaa-4597-a84d-26e2c4a4a8ec" xsi:nil="true"/>
    <Owner xmlns="e7610ddc-1aaa-4597-a84d-26e2c4a4a8ec">
      <UserInfo>
        <DisplayName/>
        <AccountId xsi:nil="true"/>
        <AccountType/>
      </UserInfo>
    </Owner>
    <Distribution_Groups xmlns="e7610ddc-1aaa-4597-a84d-26e2c4a4a8ec" xsi:nil="true"/>
    <Members xmlns="e7610ddc-1aaa-4597-a84d-26e2c4a4a8ec">
      <UserInfo>
        <DisplayName/>
        <AccountId xsi:nil="true"/>
        <AccountType/>
      </UserInfo>
    </Members>
    <Invited_Teachers xmlns="e7610ddc-1aaa-4597-a84d-26e2c4a4a8ec" xsi:nil="true"/>
    <NotebookType xmlns="e7610ddc-1aaa-4597-a84d-26e2c4a4a8ec" xsi:nil="true"/>
    <Leaders xmlns="e7610ddc-1aaa-4597-a84d-26e2c4a4a8ec">
      <UserInfo>
        <DisplayName/>
        <AccountId xsi:nil="true"/>
        <AccountType/>
      </UserInfo>
    </Leaders>
    <Has_Teacher_Only_SectionGroup xmlns="e7610ddc-1aaa-4597-a84d-26e2c4a4a8ec" xsi:nil="true"/>
    <Member_Groups xmlns="e7610ddc-1aaa-4597-a84d-26e2c4a4a8ec">
      <UserInfo>
        <DisplayName/>
        <AccountId xsi:nil="true"/>
        <AccountType/>
      </UserInfo>
    </Member_Groups>
    <Has_Leaders_Only_SectionGroup xmlns="e7610ddc-1aaa-4597-a84d-26e2c4a4a8ec" xsi:nil="true"/>
    <Is_Collaboration_Space_Locked xmlns="e7610ddc-1aaa-4597-a84d-26e2c4a4a8ec" xsi:nil="true"/>
    <Invited_Students xmlns="e7610ddc-1aaa-4597-a84d-26e2c4a4a8ec" xsi:nil="true"/>
    <Math_Settings xmlns="e7610ddc-1aaa-4597-a84d-26e2c4a4a8ec" xsi:nil="true"/>
    <Templates xmlns="e7610ddc-1aaa-4597-a84d-26e2c4a4a8ec" xsi:nil="true"/>
    <Self_Registration_Enabled xmlns="e7610ddc-1aaa-4597-a84d-26e2c4a4a8ec" xsi:nil="true"/>
    <DefaultSectionNames xmlns="e7610ddc-1aaa-4597-a84d-26e2c4a4a8ec" xsi:nil="true"/>
    <Invited_Members xmlns="e7610ddc-1aaa-4597-a84d-26e2c4a4a8ec" xsi:nil="true"/>
    <AppVersion xmlns="e7610ddc-1aaa-4597-a84d-26e2c4a4a8ec" xsi:nil="true"/>
    <LMS_Mappings xmlns="e7610ddc-1aaa-4597-a84d-26e2c4a4a8ec" xsi:nil="true"/>
    <Invited_Leaders xmlns="e7610ddc-1aaa-4597-a84d-26e2c4a4a8ec" xsi:nil="true"/>
    <FolderType xmlns="e7610ddc-1aaa-4597-a84d-26e2c4a4a8ec" xsi:nil="true"/>
    <Teachers xmlns="e7610ddc-1aaa-4597-a84d-26e2c4a4a8ec">
      <UserInfo>
        <DisplayName/>
        <AccountId xsi:nil="true"/>
        <AccountType/>
      </UserInfo>
    </Teachers>
    <Students xmlns="e7610ddc-1aaa-4597-a84d-26e2c4a4a8ec">
      <UserInfo>
        <DisplayName/>
        <AccountId xsi:nil="true"/>
        <AccountType/>
      </UserInfo>
    </Students>
    <Student_Groups xmlns="e7610ddc-1aaa-4597-a84d-26e2c4a4a8ec">
      <UserInfo>
        <DisplayName/>
        <AccountId xsi:nil="true"/>
        <AccountType/>
      </UserInfo>
    </Student_Groups>
  </documentManagement>
</p:properties>
</file>

<file path=customXml/itemProps1.xml><?xml version="1.0" encoding="utf-8"?>
<ds:datastoreItem xmlns:ds="http://schemas.openxmlformats.org/officeDocument/2006/customXml" ds:itemID="{84A2F790-3F5E-49B0-8FEB-AB06A7B27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610ddc-1aaa-4597-a84d-26e2c4a4a8ec"/>
    <ds:schemaRef ds:uri="43fc4c28-b721-4f79-84e2-acdb390386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209194-467D-4AEE-ADB9-2432FCB64605}">
  <ds:schemaRefs>
    <ds:schemaRef ds:uri="http://schemas.microsoft.com/sharepoint/v3/contenttype/forms"/>
  </ds:schemaRefs>
</ds:datastoreItem>
</file>

<file path=customXml/itemProps3.xml><?xml version="1.0" encoding="utf-8"?>
<ds:datastoreItem xmlns:ds="http://schemas.openxmlformats.org/officeDocument/2006/customXml" ds:itemID="{39D2B627-F433-40CD-9F1D-C991143BEF0B}">
  <ds:schemaRefs>
    <ds:schemaRef ds:uri="43fc4c28-b721-4f79-84e2-acdb39038645"/>
    <ds:schemaRef ds:uri="http://purl.org/dc/terms/"/>
    <ds:schemaRef ds:uri="http://schemas.microsoft.com/office/2006/documentManagement/types"/>
    <ds:schemaRef ds:uri="http://schemas.microsoft.com/office/infopath/2007/PartnerControls"/>
    <ds:schemaRef ds:uri="e7610ddc-1aaa-4597-a84d-26e2c4a4a8ec"/>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317</TotalTime>
  <Words>990</Words>
  <Application>Microsoft Office PowerPoint</Application>
  <PresentationFormat>On-screen Show (4:3)</PresentationFormat>
  <Paragraphs>136</Paragraphs>
  <Slides>37</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37</vt:i4>
      </vt:variant>
    </vt:vector>
  </HeadingPairs>
  <TitlesOfParts>
    <vt:vector size="44" baseType="lpstr">
      <vt:lpstr>Arial</vt:lpstr>
      <vt:lpstr>Calibri</vt:lpstr>
      <vt:lpstr>Univers Condensed Light</vt:lpstr>
      <vt:lpstr>Custom Design</vt:lpstr>
      <vt:lpstr>1_Custom Design</vt:lpstr>
      <vt:lpstr>2_Custom Design</vt:lpstr>
      <vt:lpstr>3_Custom Design</vt:lpstr>
      <vt:lpstr>Intro to OMM for MDs Workshop STFM Annual Conference May 3, 2023</vt:lpstr>
      <vt:lpstr>Disclosures</vt:lpstr>
      <vt:lpstr>Objectives</vt:lpstr>
      <vt:lpstr>Background</vt:lpstr>
      <vt:lpstr>Four Tenets of Osteopathic Medicine</vt:lpstr>
      <vt:lpstr>ASSESSMENT</vt:lpstr>
      <vt:lpstr>Definition: Somatic Dysfunction</vt:lpstr>
      <vt:lpstr>Diagnostic Criteria for Somatic Dysfxn</vt:lpstr>
      <vt:lpstr>Tissue Texture Abnormalities</vt:lpstr>
      <vt:lpstr>Tissue Texture Abnormalities</vt:lpstr>
      <vt:lpstr>LET’S PRACTICE</vt:lpstr>
      <vt:lpstr>Asymmetry of Structure</vt:lpstr>
      <vt:lpstr>Side-to-Side Differences</vt:lpstr>
      <vt:lpstr>LET’S PRACTICE</vt:lpstr>
      <vt:lpstr>Restriction of Motion</vt:lpstr>
      <vt:lpstr>Normal Motion</vt:lpstr>
      <vt:lpstr>Restrictive Barrier (Somatic Dysfunction)</vt:lpstr>
      <vt:lpstr>LET’S PRACTICE</vt:lpstr>
      <vt:lpstr>Tenderness</vt:lpstr>
      <vt:lpstr>Tender Points vs. Trigger Points</vt:lpstr>
      <vt:lpstr>Tender Points</vt:lpstr>
      <vt:lpstr>PowerPoint Presentation</vt:lpstr>
      <vt:lpstr>LET’S PRACTICE</vt:lpstr>
      <vt:lpstr>PLAN</vt:lpstr>
      <vt:lpstr>Treatment</vt:lpstr>
      <vt:lpstr>4 Techniques</vt:lpstr>
      <vt:lpstr>SOFT TISSUE</vt:lpstr>
      <vt:lpstr>Suboccipital Tension Release</vt:lpstr>
      <vt:lpstr>Prone Thoracic Perpendicular Stretch</vt:lpstr>
      <vt:lpstr>MYOFASCIAL RELEASE</vt:lpstr>
      <vt:lpstr>Prone Thoracic Myofascial Release</vt:lpstr>
      <vt:lpstr>MUSCLE ENERGY</vt:lpstr>
      <vt:lpstr>Upper Thoracic – Direct seated</vt:lpstr>
      <vt:lpstr>COUNTERSTRAIN</vt:lpstr>
      <vt:lpstr>Counterstrain Treatment</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Devlin, Kwanza</cp:lastModifiedBy>
  <cp:revision>160</cp:revision>
  <dcterms:created xsi:type="dcterms:W3CDTF">2022-08-26T14:46:55Z</dcterms:created>
  <dcterms:modified xsi:type="dcterms:W3CDTF">2023-04-21T01:43:17Z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0x0101009C9B147895049D4B96C4809BFE3CD3C9</vt:lpwstr>
  </property>
</Properties>
</file>