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5" r:id="rId2"/>
    <p:sldId id="262" r:id="rId3"/>
    <p:sldId id="263" r:id="rId4"/>
    <p:sldId id="266" r:id="rId5"/>
    <p:sldId id="291" r:id="rId6"/>
    <p:sldId id="290" r:id="rId7"/>
    <p:sldId id="305" r:id="rId8"/>
    <p:sldId id="292" r:id="rId9"/>
    <p:sldId id="293" r:id="rId10"/>
    <p:sldId id="307" r:id="rId11"/>
    <p:sldId id="272" r:id="rId12"/>
    <p:sldId id="279" r:id="rId13"/>
    <p:sldId id="280" r:id="rId14"/>
    <p:sldId id="303" r:id="rId15"/>
    <p:sldId id="281" r:id="rId16"/>
    <p:sldId id="304" r:id="rId17"/>
    <p:sldId id="282" r:id="rId18"/>
    <p:sldId id="306" r:id="rId19"/>
    <p:sldId id="30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DA460E-5CBD-45CE-A6D3-8A33576943B8}">
          <p14:sldIdLst>
            <p14:sldId id="265"/>
            <p14:sldId id="262"/>
            <p14:sldId id="263"/>
            <p14:sldId id="266"/>
            <p14:sldId id="291"/>
            <p14:sldId id="290"/>
            <p14:sldId id="305"/>
            <p14:sldId id="292"/>
            <p14:sldId id="293"/>
            <p14:sldId id="307"/>
            <p14:sldId id="272"/>
            <p14:sldId id="279"/>
            <p14:sldId id="280"/>
            <p14:sldId id="303"/>
            <p14:sldId id="281"/>
            <p14:sldId id="304"/>
            <p14:sldId id="282"/>
            <p14:sldId id="306"/>
            <p14:sldId id="302"/>
          </p14:sldIdLst>
        </p14:section>
        <p14:section name="Bullpen" id="{BAAF8916-9D4E-491A-A36E-2EA56E4816D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D Rainey" initials="PDR" lastIdx="3" clrIdx="0">
    <p:extLst>
      <p:ext uri="{19B8F6BF-5375-455C-9EA6-DF929625EA0E}">
        <p15:presenceInfo xmlns:p15="http://schemas.microsoft.com/office/powerpoint/2012/main" userId="S-1-5-21-1757981266-1897051121-839522115-114408" providerId="AD"/>
      </p:ext>
    </p:extLst>
  </p:cmAuthor>
  <p:cmAuthor id="2" name="Julie Radico" initials="JR" lastIdx="10" clrIdx="1">
    <p:extLst>
      <p:ext uri="{19B8F6BF-5375-455C-9EA6-DF929625EA0E}">
        <p15:presenceInfo xmlns:p15="http://schemas.microsoft.com/office/powerpoint/2012/main" userId="S-1-5-21-1757981266-1897051121-839522115-1215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E0AE"/>
    <a:srgbClr val="C5E492"/>
    <a:srgbClr val="E5B5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p:restoredTop sz="84767" autoAdjust="0"/>
  </p:normalViewPr>
  <p:slideViewPr>
    <p:cSldViewPr snapToGrid="0" snapToObjects="1">
      <p:cViewPr varScale="1">
        <p:scale>
          <a:sx n="63" d="100"/>
          <a:sy n="63" d="100"/>
        </p:scale>
        <p:origin x="16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rainey1\Desktop\Milestone%20map-Baird%20Tags_may_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rainey1\Desktop\Milestone%20map-Baird%20Tags_may_201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6"/>
              </a:solidFill>
              <a:ln w="9525" cap="flat" cmpd="sng" algn="ctr">
                <a:solidFill>
                  <a:schemeClr val="lt1">
                    <a:alpha val="50000"/>
                  </a:schemeClr>
                </a:solidFill>
                <a:round/>
              </a:ln>
              <a:effectLst/>
            </c:spPr>
            <c:extLst>
              <c:ext xmlns:c16="http://schemas.microsoft.com/office/drawing/2014/chart" uri="{C3380CC4-5D6E-409C-BE32-E72D297353CC}">
                <c16:uniqueId val="{00000001-E922-469C-9E7C-0A05ECEF3587}"/>
              </c:ext>
            </c:extLst>
          </c:dPt>
          <c:dPt>
            <c:idx val="1"/>
            <c:invertIfNegative val="0"/>
            <c:bubble3D val="0"/>
            <c:spPr>
              <a:solidFill>
                <a:srgbClr val="00B050"/>
              </a:solidFill>
              <a:ln w="9525" cap="flat" cmpd="sng" algn="ctr">
                <a:solidFill>
                  <a:schemeClr val="lt1">
                    <a:alpha val="50000"/>
                  </a:schemeClr>
                </a:solidFill>
                <a:round/>
              </a:ln>
              <a:effectLst/>
            </c:spPr>
            <c:extLst>
              <c:ext xmlns:c16="http://schemas.microsoft.com/office/drawing/2014/chart" uri="{C3380CC4-5D6E-409C-BE32-E72D297353CC}">
                <c16:uniqueId val="{00000003-E922-469C-9E7C-0A05ECEF3587}"/>
              </c:ext>
            </c:extLst>
          </c:dPt>
          <c:dPt>
            <c:idx val="2"/>
            <c:invertIfNegative val="0"/>
            <c:bubble3D val="0"/>
            <c:spPr>
              <a:solidFill>
                <a:schemeClr val="accent1"/>
              </a:solidFill>
              <a:ln w="9525" cap="flat" cmpd="sng" algn="ctr">
                <a:solidFill>
                  <a:schemeClr val="lt1">
                    <a:alpha val="50000"/>
                  </a:schemeClr>
                </a:solidFill>
                <a:round/>
              </a:ln>
              <a:effectLst/>
            </c:spPr>
            <c:extLst>
              <c:ext xmlns:c16="http://schemas.microsoft.com/office/drawing/2014/chart" uri="{C3380CC4-5D6E-409C-BE32-E72D297353CC}">
                <c16:uniqueId val="{00000005-E922-469C-9E7C-0A05ECEF3587}"/>
              </c:ext>
            </c:extLst>
          </c:dPt>
          <c:dPt>
            <c:idx val="3"/>
            <c:invertIfNegative val="0"/>
            <c:bubble3D val="0"/>
            <c:spPr>
              <a:solidFill>
                <a:srgbClr val="FFFF00"/>
              </a:solidFill>
              <a:ln w="9525" cap="flat" cmpd="sng" algn="ctr">
                <a:solidFill>
                  <a:schemeClr val="lt1">
                    <a:alpha val="50000"/>
                  </a:schemeClr>
                </a:solidFill>
                <a:round/>
              </a:ln>
              <a:effectLst/>
            </c:spPr>
            <c:extLst>
              <c:ext xmlns:c16="http://schemas.microsoft.com/office/drawing/2014/chart" uri="{C3380CC4-5D6E-409C-BE32-E72D297353CC}">
                <c16:uniqueId val="{00000007-E922-469C-9E7C-0A05ECEF3587}"/>
              </c:ext>
            </c:extLst>
          </c:dPt>
          <c:dPt>
            <c:idx val="4"/>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9-E922-469C-9E7C-0A05ECEF3587}"/>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Sheet9!$A$2:$A$6</c:f>
              <c:strCache>
                <c:ptCount val="5"/>
                <c:pt idx="0">
                  <c:v>Communication Skills</c:v>
                </c:pt>
                <c:pt idx="1">
                  <c:v>Biopsychosoical Contextual Care</c:v>
                </c:pt>
                <c:pt idx="2">
                  <c:v>Core Behavioral Health Topics &amp; Skills  </c:v>
                </c:pt>
                <c:pt idx="3">
                  <c:v>Provider Self Awareness/ Reflecitve Practice </c:v>
                </c:pt>
                <c:pt idx="4">
                  <c:v>Leadership</c:v>
                </c:pt>
              </c:strCache>
            </c:strRef>
          </c:cat>
          <c:val>
            <c:numRef>
              <c:f>Sheet9!$B$2:$B$6</c:f>
              <c:numCache>
                <c:formatCode>General</c:formatCode>
                <c:ptCount val="5"/>
                <c:pt idx="0">
                  <c:v>80</c:v>
                </c:pt>
                <c:pt idx="1">
                  <c:v>49</c:v>
                </c:pt>
                <c:pt idx="2">
                  <c:v>43</c:v>
                </c:pt>
                <c:pt idx="3">
                  <c:v>49</c:v>
                </c:pt>
                <c:pt idx="4">
                  <c:v>15</c:v>
                </c:pt>
              </c:numCache>
            </c:numRef>
          </c:val>
          <c:extLst>
            <c:ext xmlns:c16="http://schemas.microsoft.com/office/drawing/2014/chart" uri="{C3380CC4-5D6E-409C-BE32-E72D297353CC}">
              <c16:uniqueId val="{0000000A-E922-469C-9E7C-0A05ECEF3587}"/>
            </c:ext>
          </c:extLst>
        </c:ser>
        <c:dLbls>
          <c:dLblPos val="inEnd"/>
          <c:showLegendKey val="0"/>
          <c:showVal val="1"/>
          <c:showCatName val="0"/>
          <c:showSerName val="0"/>
          <c:showPercent val="0"/>
          <c:showBubbleSize val="0"/>
        </c:dLbls>
        <c:gapWidth val="16"/>
        <c:axId val="669178984"/>
        <c:axId val="669178656"/>
      </c:barChart>
      <c:catAx>
        <c:axId val="669178984"/>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669178656"/>
        <c:crosses val="autoZero"/>
        <c:auto val="1"/>
        <c:lblAlgn val="ctr"/>
        <c:lblOffset val="100"/>
        <c:noMultiLvlLbl val="0"/>
      </c:catAx>
      <c:valAx>
        <c:axId val="669178656"/>
        <c:scaling>
          <c:orientation val="minMax"/>
          <c:max val="90"/>
          <c:min val="0"/>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crossAx val="669178984"/>
        <c:crosses val="autoZero"/>
        <c:crossBetween val="between"/>
        <c:majorUnit val="10"/>
        <c:minorUnit val="5"/>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Sheet9!$B$10</c:f>
              <c:strCache>
                <c:ptCount val="1"/>
                <c:pt idx="0">
                  <c:v>Covered</c:v>
                </c:pt>
              </c:strCache>
            </c:strRef>
          </c:tx>
          <c:spPr>
            <a:solidFill>
              <a:schemeClr val="accent1"/>
            </a:solidFill>
            <a:ln>
              <a:solidFill>
                <a:schemeClr val="tx2"/>
              </a:solidFill>
            </a:ln>
            <a:effectLst/>
          </c:spPr>
          <c:invertIfNegative val="0"/>
          <c:cat>
            <c:strRef>
              <c:f>Sheet9!$A$11:$A$16</c:f>
              <c:strCache>
                <c:ptCount val="6"/>
                <c:pt idx="0">
                  <c:v>PC</c:v>
                </c:pt>
                <c:pt idx="1">
                  <c:v>MK</c:v>
                </c:pt>
                <c:pt idx="2">
                  <c:v>SBP</c:v>
                </c:pt>
                <c:pt idx="3">
                  <c:v>PBLI</c:v>
                </c:pt>
                <c:pt idx="4">
                  <c:v>PROF</c:v>
                </c:pt>
                <c:pt idx="5">
                  <c:v>COM</c:v>
                </c:pt>
              </c:strCache>
            </c:strRef>
          </c:cat>
          <c:val>
            <c:numRef>
              <c:f>Sheet9!$B$11:$B$16</c:f>
              <c:numCache>
                <c:formatCode>General</c:formatCode>
                <c:ptCount val="6"/>
                <c:pt idx="0">
                  <c:v>47</c:v>
                </c:pt>
                <c:pt idx="1">
                  <c:v>9</c:v>
                </c:pt>
                <c:pt idx="2">
                  <c:v>20</c:v>
                </c:pt>
                <c:pt idx="3">
                  <c:v>8</c:v>
                </c:pt>
                <c:pt idx="4">
                  <c:v>34</c:v>
                </c:pt>
                <c:pt idx="5">
                  <c:v>31</c:v>
                </c:pt>
              </c:numCache>
            </c:numRef>
          </c:val>
          <c:extLst>
            <c:ext xmlns:c16="http://schemas.microsoft.com/office/drawing/2014/chart" uri="{C3380CC4-5D6E-409C-BE32-E72D297353CC}">
              <c16:uniqueId val="{00000000-516C-4962-B184-DB01CEA9863B}"/>
            </c:ext>
          </c:extLst>
        </c:ser>
        <c:ser>
          <c:idx val="1"/>
          <c:order val="1"/>
          <c:tx>
            <c:strRef>
              <c:f>Sheet9!$E$10</c:f>
              <c:strCache>
                <c:ptCount val="1"/>
                <c:pt idx="0">
                  <c:v>Not Covered</c:v>
                </c:pt>
              </c:strCache>
            </c:strRef>
          </c:tx>
          <c:spPr>
            <a:solidFill>
              <a:schemeClr val="bg1"/>
            </a:solidFill>
            <a:ln>
              <a:solidFill>
                <a:schemeClr val="tx2"/>
              </a:solidFill>
            </a:ln>
            <a:effectLst/>
          </c:spPr>
          <c:invertIfNegative val="0"/>
          <c:cat>
            <c:strRef>
              <c:f>Sheet9!$A$11:$A$16</c:f>
              <c:strCache>
                <c:ptCount val="6"/>
                <c:pt idx="0">
                  <c:v>PC</c:v>
                </c:pt>
                <c:pt idx="1">
                  <c:v>MK</c:v>
                </c:pt>
                <c:pt idx="2">
                  <c:v>SBP</c:v>
                </c:pt>
                <c:pt idx="3">
                  <c:v>PBLI</c:v>
                </c:pt>
                <c:pt idx="4">
                  <c:v>PROF</c:v>
                </c:pt>
                <c:pt idx="5">
                  <c:v>COM</c:v>
                </c:pt>
              </c:strCache>
            </c:strRef>
          </c:cat>
          <c:val>
            <c:numRef>
              <c:f>Sheet9!$E$11:$E$16</c:f>
              <c:numCache>
                <c:formatCode>General</c:formatCode>
                <c:ptCount val="6"/>
                <c:pt idx="0">
                  <c:v>20</c:v>
                </c:pt>
                <c:pt idx="1">
                  <c:v>12</c:v>
                </c:pt>
                <c:pt idx="2">
                  <c:v>11</c:v>
                </c:pt>
                <c:pt idx="3">
                  <c:v>20</c:v>
                </c:pt>
                <c:pt idx="4">
                  <c:v>12</c:v>
                </c:pt>
                <c:pt idx="5">
                  <c:v>6</c:v>
                </c:pt>
              </c:numCache>
            </c:numRef>
          </c:val>
          <c:extLst>
            <c:ext xmlns:c16="http://schemas.microsoft.com/office/drawing/2014/chart" uri="{C3380CC4-5D6E-409C-BE32-E72D297353CC}">
              <c16:uniqueId val="{00000001-516C-4962-B184-DB01CEA9863B}"/>
            </c:ext>
          </c:extLst>
        </c:ser>
        <c:dLbls>
          <c:showLegendKey val="0"/>
          <c:showVal val="0"/>
          <c:showCatName val="0"/>
          <c:showSerName val="0"/>
          <c:showPercent val="0"/>
          <c:showBubbleSize val="0"/>
        </c:dLbls>
        <c:gapWidth val="150"/>
        <c:overlap val="100"/>
        <c:axId val="663402720"/>
        <c:axId val="663401080"/>
      </c:barChart>
      <c:catAx>
        <c:axId val="66340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401080"/>
        <c:crosses val="autoZero"/>
        <c:auto val="1"/>
        <c:lblAlgn val="ctr"/>
        <c:lblOffset val="100"/>
        <c:noMultiLvlLbl val="0"/>
      </c:catAx>
      <c:valAx>
        <c:axId val="663401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340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52EED-B490-461D-ABE3-84F0C02B2FC6}" type="datetimeFigureOut">
              <a:rPr lang="en-US" smtClean="0"/>
              <a:t>5/7/2018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531E2-5044-41C2-8F05-75B3A9294CF0}" type="slidenum">
              <a:rPr lang="en-US" smtClean="0"/>
              <a:t>‹#›</a:t>
            </a:fld>
            <a:endParaRPr lang="en-US"/>
          </a:p>
        </p:txBody>
      </p:sp>
    </p:spTree>
    <p:extLst>
      <p:ext uri="{BB962C8B-B14F-4D97-AF65-F5344CB8AC3E}">
        <p14:creationId xmlns:p14="http://schemas.microsoft.com/office/powerpoint/2010/main" val="256060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BA46A30-C54C-44A0-B25A-6E0FD48B61BA}" type="slidenum">
              <a:rPr lang="en-US" smtClean="0"/>
              <a:t>1</a:t>
            </a:fld>
            <a:endParaRPr lang="en-US"/>
          </a:p>
        </p:txBody>
      </p:sp>
    </p:spTree>
    <p:extLst>
      <p:ext uri="{BB962C8B-B14F-4D97-AF65-F5344CB8AC3E}">
        <p14:creationId xmlns:p14="http://schemas.microsoft.com/office/powerpoint/2010/main" val="1506480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Intended to highlight that we have major role</a:t>
            </a:r>
            <a:r>
              <a:rPr lang="en-US" baseline="0" dirty="0" smtClean="0"/>
              <a:t> to play in milestone evaluations and the efficacy of our teaching or curriculum could be evaluated by residents progress with the milestones. </a:t>
            </a:r>
          </a:p>
          <a:p>
            <a:endParaRPr lang="en-US" baseline="0" dirty="0" smtClean="0"/>
          </a:p>
          <a:p>
            <a:r>
              <a:rPr lang="en-US" baseline="0" dirty="0" smtClean="0"/>
              <a:t>We should learn the milestones so that we are able to provide justification for our feedback or direction to residents in areas they need to improve. </a:t>
            </a:r>
          </a:p>
          <a:p>
            <a:endParaRPr lang="en-US" baseline="0" dirty="0" smtClean="0"/>
          </a:p>
          <a:p>
            <a:r>
              <a:rPr lang="en-US" baseline="0" dirty="0" smtClean="0"/>
              <a:t>Milestones provide a common language for behavioral scientists to communicate with </a:t>
            </a:r>
          </a:p>
          <a:p>
            <a:endParaRPr lang="en-US" baseline="0" dirty="0" smtClean="0"/>
          </a:p>
          <a:p>
            <a:r>
              <a:rPr lang="en-US" baseline="0" dirty="0" smtClean="0"/>
              <a:t>Also pasted in comment: Talk about the gap with this example: </a:t>
            </a:r>
          </a:p>
          <a:p>
            <a:r>
              <a:rPr lang="en-US" baseline="0" dirty="0" smtClean="0"/>
              <a:t>PROF-3/2.1</a:t>
            </a:r>
          </a:p>
          <a:p>
            <a:r>
              <a:rPr lang="en-US" baseline="0" dirty="0" smtClean="0"/>
              <a:t>Displays a consistent attitude and behavior that conveys acceptance of diverse individuals and groups including but not limited to diversity in gender, age, culture, race, religion, disabilities, sexual orientation, and gender identity - Culture, Community/Environment, Spirituality, Social Determinants of Health (Use as example of Milestones shortcoming (failed to account SES and location)</a:t>
            </a:r>
            <a:endParaRPr lang="en-US" dirty="0"/>
          </a:p>
        </p:txBody>
      </p:sp>
      <p:sp>
        <p:nvSpPr>
          <p:cNvPr id="4" name="Slide Number Placeholder 3"/>
          <p:cNvSpPr>
            <a:spLocks noGrp="1"/>
          </p:cNvSpPr>
          <p:nvPr>
            <p:ph type="sldNum" sz="quarter" idx="10"/>
          </p:nvPr>
        </p:nvSpPr>
        <p:spPr/>
        <p:txBody>
          <a:bodyPr/>
          <a:lstStyle/>
          <a:p>
            <a:fld id="{233531E2-5044-41C2-8F05-75B3A9294CF0}" type="slidenum">
              <a:rPr lang="en-US" smtClean="0"/>
              <a:t>15</a:t>
            </a:fld>
            <a:endParaRPr lang="en-US"/>
          </a:p>
        </p:txBody>
      </p:sp>
    </p:spTree>
    <p:extLst>
      <p:ext uri="{BB962C8B-B14F-4D97-AF65-F5344CB8AC3E}">
        <p14:creationId xmlns:p14="http://schemas.microsoft.com/office/powerpoint/2010/main" val="185323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Curricula</a:t>
            </a:r>
            <a:r>
              <a:rPr lang="en-US" baseline="0" dirty="0" smtClean="0"/>
              <a:t> creation= Most Frequent  </a:t>
            </a:r>
            <a:endParaRPr lang="en-US" dirty="0"/>
          </a:p>
        </p:txBody>
      </p:sp>
      <p:sp>
        <p:nvSpPr>
          <p:cNvPr id="4" name="Slide Number Placeholder 3"/>
          <p:cNvSpPr>
            <a:spLocks noGrp="1"/>
          </p:cNvSpPr>
          <p:nvPr>
            <p:ph type="sldNum" sz="quarter" idx="10"/>
          </p:nvPr>
        </p:nvSpPr>
        <p:spPr/>
        <p:txBody>
          <a:bodyPr/>
          <a:lstStyle/>
          <a:p>
            <a:fld id="{233531E2-5044-41C2-8F05-75B3A9294CF0}" type="slidenum">
              <a:rPr lang="en-US" smtClean="0"/>
              <a:t>16</a:t>
            </a:fld>
            <a:endParaRPr lang="en-US"/>
          </a:p>
        </p:txBody>
      </p:sp>
    </p:spTree>
    <p:extLst>
      <p:ext uri="{BB962C8B-B14F-4D97-AF65-F5344CB8AC3E}">
        <p14:creationId xmlns:p14="http://schemas.microsoft.com/office/powerpoint/2010/main" val="200975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Guiding the BH into the Millstone </a:t>
            </a:r>
            <a:endParaRPr lang="en-US" dirty="0"/>
          </a:p>
        </p:txBody>
      </p:sp>
      <p:sp>
        <p:nvSpPr>
          <p:cNvPr id="4" name="Slide Number Placeholder 3"/>
          <p:cNvSpPr>
            <a:spLocks noGrp="1"/>
          </p:cNvSpPr>
          <p:nvPr>
            <p:ph type="sldNum" sz="quarter" idx="10"/>
          </p:nvPr>
        </p:nvSpPr>
        <p:spPr/>
        <p:txBody>
          <a:bodyPr/>
          <a:lstStyle/>
          <a:p>
            <a:fld id="{233531E2-5044-41C2-8F05-75B3A9294CF0}" type="slidenum">
              <a:rPr lang="en-US" smtClean="0"/>
              <a:t>17</a:t>
            </a:fld>
            <a:endParaRPr lang="en-US"/>
          </a:p>
        </p:txBody>
      </p:sp>
    </p:spTree>
    <p:extLst>
      <p:ext uri="{BB962C8B-B14F-4D97-AF65-F5344CB8AC3E}">
        <p14:creationId xmlns:p14="http://schemas.microsoft.com/office/powerpoint/2010/main" val="14769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for group work if we choose to do group work </a:t>
            </a:r>
            <a:endParaRPr lang="en-US" dirty="0"/>
          </a:p>
        </p:txBody>
      </p:sp>
      <p:sp>
        <p:nvSpPr>
          <p:cNvPr id="4" name="Slide Number Placeholder 3"/>
          <p:cNvSpPr>
            <a:spLocks noGrp="1"/>
          </p:cNvSpPr>
          <p:nvPr>
            <p:ph type="sldNum" sz="quarter" idx="10"/>
          </p:nvPr>
        </p:nvSpPr>
        <p:spPr/>
        <p:txBody>
          <a:bodyPr/>
          <a:lstStyle/>
          <a:p>
            <a:fld id="{233531E2-5044-41C2-8F05-75B3A9294CF0}" type="slidenum">
              <a:rPr lang="en-US" smtClean="0"/>
              <a:t>18</a:t>
            </a:fld>
            <a:endParaRPr lang="en-US"/>
          </a:p>
        </p:txBody>
      </p:sp>
    </p:spTree>
    <p:extLst>
      <p:ext uri="{BB962C8B-B14F-4D97-AF65-F5344CB8AC3E}">
        <p14:creationId xmlns:p14="http://schemas.microsoft.com/office/powerpoint/2010/main" val="322730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531E2-5044-41C2-8F05-75B3A9294CF0}" type="slidenum">
              <a:rPr lang="en-US" smtClean="0"/>
              <a:t>2</a:t>
            </a:fld>
            <a:endParaRPr lang="en-US"/>
          </a:p>
        </p:txBody>
      </p:sp>
    </p:spTree>
    <p:extLst>
      <p:ext uri="{BB962C8B-B14F-4D97-AF65-F5344CB8AC3E}">
        <p14:creationId xmlns:p14="http://schemas.microsoft.com/office/powerpoint/2010/main" val="366932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531E2-5044-41C2-8F05-75B3A9294CF0}" type="slidenum">
              <a:rPr lang="en-US" smtClean="0"/>
              <a:t>3</a:t>
            </a:fld>
            <a:endParaRPr lang="en-US"/>
          </a:p>
        </p:txBody>
      </p:sp>
    </p:spTree>
    <p:extLst>
      <p:ext uri="{BB962C8B-B14F-4D97-AF65-F5344CB8AC3E}">
        <p14:creationId xmlns:p14="http://schemas.microsoft.com/office/powerpoint/2010/main" val="378659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Highlight a model for mapping behavioral science curriculum onto the Milestones framework, </a:t>
            </a:r>
            <a:endParaRPr lang="en-US" dirty="0" smtClean="0"/>
          </a:p>
          <a:p>
            <a:pPr marL="0" indent="0">
              <a:buNone/>
            </a:pPr>
            <a:r>
              <a:rPr lang="en-US" dirty="0" smtClean="0"/>
              <a:t> </a:t>
            </a:r>
          </a:p>
          <a:p>
            <a:pPr marL="0" lvl="0" indent="0">
              <a:buNone/>
            </a:pPr>
            <a:r>
              <a:rPr lang="en-US" dirty="0" smtClean="0"/>
              <a:t>On completion of this session, participants will be able to describe 5 domains of behavioral science curriculum.</a:t>
            </a:r>
          </a:p>
          <a:p>
            <a:pPr lvl="1"/>
            <a:r>
              <a:rPr lang="en-US" dirty="0" smtClean="0"/>
              <a:t>5 Domains in of Behavioral Science</a:t>
            </a:r>
          </a:p>
          <a:p>
            <a:pPr lvl="1"/>
            <a:endParaRPr lang="en-US" dirty="0" smtClean="0"/>
          </a:p>
          <a:p>
            <a:pPr marL="0" lvl="0" indent="0">
              <a:buNone/>
            </a:pPr>
            <a:r>
              <a:rPr lang="en-US" dirty="0" smtClean="0"/>
              <a:t>On completion of this session, participants will be able to describe a model to map their current behavioral health curriculum onto the Family Medicine Milestones.</a:t>
            </a:r>
          </a:p>
          <a:p>
            <a:pPr lvl="1"/>
            <a:r>
              <a:rPr lang="en-US" dirty="0" smtClean="0"/>
              <a:t>Model to Map their Current BH Curriculum </a:t>
            </a:r>
          </a:p>
          <a:p>
            <a:pPr lvl="1"/>
            <a:endParaRPr lang="en-US" dirty="0" smtClean="0"/>
          </a:p>
          <a:p>
            <a:pPr marL="0" lvl="0" indent="0">
              <a:buNone/>
            </a:pPr>
            <a:r>
              <a:rPr lang="en-US" dirty="0" smtClean="0"/>
              <a:t>On completion of this session, participants will be able to define which aspects of their current behavioral health curriculum may help address Family Medicine Milestones.</a:t>
            </a:r>
          </a:p>
          <a:p>
            <a:pPr lvl="1"/>
            <a:r>
              <a:rPr lang="en-US" dirty="0" smtClean="0"/>
              <a:t>Define Aspects </a:t>
            </a:r>
          </a:p>
          <a:p>
            <a:pPr lvl="1"/>
            <a:r>
              <a:rPr lang="en-US" dirty="0" smtClean="0"/>
              <a:t>apply to personal program</a:t>
            </a:r>
          </a:p>
          <a:p>
            <a:pPr marL="457200" lvl="1" indent="0">
              <a:buNone/>
            </a:pPr>
            <a:endParaRPr lang="en-US" dirty="0" smtClean="0"/>
          </a:p>
          <a:p>
            <a:pPr marL="0" indent="0">
              <a:buNone/>
            </a:pPr>
            <a:r>
              <a:rPr lang="en-US" dirty="0" smtClean="0"/>
              <a:t> </a:t>
            </a:r>
          </a:p>
          <a:p>
            <a:pPr marL="0" indent="0">
              <a:buNone/>
            </a:pPr>
            <a:r>
              <a:rPr lang="en-US" b="1" dirty="0" smtClean="0"/>
              <a:t>Share recommendations on how to best utilize the skills of behavioral science faculty in the competency evaluation process</a:t>
            </a:r>
            <a:endParaRPr lang="en-US" dirty="0" smtClean="0"/>
          </a:p>
          <a:p>
            <a:pPr lvl="1">
              <a:buFont typeface="Wingdings" panose="05000000000000000000" pitchFamily="2" charset="2"/>
              <a:buChar char="§"/>
            </a:pPr>
            <a:r>
              <a:rPr lang="en-US" dirty="0" smtClean="0"/>
              <a:t>Our examples vs examples from the Literature or both </a:t>
            </a:r>
          </a:p>
          <a:p>
            <a:endParaRPr lang="en-US" dirty="0"/>
          </a:p>
        </p:txBody>
      </p:sp>
      <p:sp>
        <p:nvSpPr>
          <p:cNvPr id="4" name="Slide Number Placeholder 3"/>
          <p:cNvSpPr>
            <a:spLocks noGrp="1"/>
          </p:cNvSpPr>
          <p:nvPr>
            <p:ph type="sldNum" sz="quarter" idx="10"/>
          </p:nvPr>
        </p:nvSpPr>
        <p:spPr/>
        <p:txBody>
          <a:bodyPr/>
          <a:lstStyle/>
          <a:p>
            <a:fld id="{233531E2-5044-41C2-8F05-75B3A9294CF0}" type="slidenum">
              <a:rPr lang="en-US" smtClean="0"/>
              <a:t>4</a:t>
            </a:fld>
            <a:endParaRPr lang="en-US"/>
          </a:p>
        </p:txBody>
      </p:sp>
    </p:spTree>
    <p:extLst>
      <p:ext uri="{BB962C8B-B14F-4D97-AF65-F5344CB8AC3E}">
        <p14:creationId xmlns:p14="http://schemas.microsoft.com/office/powerpoint/2010/main" val="906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531E2-5044-41C2-8F05-75B3A9294CF0}" type="slidenum">
              <a:rPr lang="en-US" smtClean="0"/>
              <a:t>8</a:t>
            </a:fld>
            <a:endParaRPr lang="en-US"/>
          </a:p>
        </p:txBody>
      </p:sp>
    </p:spTree>
    <p:extLst>
      <p:ext uri="{BB962C8B-B14F-4D97-AF65-F5344CB8AC3E}">
        <p14:creationId xmlns:p14="http://schemas.microsoft.com/office/powerpoint/2010/main" val="354000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Shape 10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057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531E2-5044-41C2-8F05-75B3A9294CF0}" type="slidenum">
              <a:rPr lang="en-US" smtClean="0"/>
              <a:t>11</a:t>
            </a:fld>
            <a:endParaRPr lang="en-US"/>
          </a:p>
        </p:txBody>
      </p:sp>
    </p:spTree>
    <p:extLst>
      <p:ext uri="{BB962C8B-B14F-4D97-AF65-F5344CB8AC3E}">
        <p14:creationId xmlns:p14="http://schemas.microsoft.com/office/powerpoint/2010/main" val="103816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CCCs may be an excellent mechanism to identify those promotion criteria or, at the very least, to align Milestones performance with them. It is important to recognize that the Milestones do not represent the totality of any discipline, but rather form a robust foundational core. Consider how the Milestones fit into the program’s criteria for promotion and/or renewal of a resident’s/fellow’s appointment, a Core requirement. Remember, the Milestones are intended to be used as a formative framework to guide curricula, assessment, and CCC deliberations in programs. The Milestones will also ultimately guide and inform CCC deliberations that lead to a summative judgment for a resident’s/fellow’s promotion and graduation. </a:t>
            </a:r>
            <a:endParaRPr lang="en-US" dirty="0"/>
          </a:p>
        </p:txBody>
      </p:sp>
      <p:sp>
        <p:nvSpPr>
          <p:cNvPr id="4" name="Slide Number Placeholder 3"/>
          <p:cNvSpPr>
            <a:spLocks noGrp="1"/>
          </p:cNvSpPr>
          <p:nvPr>
            <p:ph type="sldNum" sz="quarter" idx="10"/>
          </p:nvPr>
        </p:nvSpPr>
        <p:spPr/>
        <p:txBody>
          <a:bodyPr/>
          <a:lstStyle/>
          <a:p>
            <a:fld id="{233531E2-5044-41C2-8F05-75B3A9294CF0}" type="slidenum">
              <a:rPr lang="en-US" smtClean="0"/>
              <a:t>12</a:t>
            </a:fld>
            <a:endParaRPr lang="en-US"/>
          </a:p>
        </p:txBody>
      </p:sp>
    </p:spTree>
    <p:extLst>
      <p:ext uri="{BB962C8B-B14F-4D97-AF65-F5344CB8AC3E}">
        <p14:creationId xmlns:p14="http://schemas.microsoft.com/office/powerpoint/2010/main" val="2214412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Duplicates=</a:t>
            </a:r>
            <a:r>
              <a:rPr lang="en-US" baseline="0" dirty="0" smtClean="0"/>
              <a:t> Within domain duplicates however there are duplicates across domains </a:t>
            </a:r>
            <a:endParaRPr lang="en-US" dirty="0"/>
          </a:p>
        </p:txBody>
      </p:sp>
      <p:sp>
        <p:nvSpPr>
          <p:cNvPr id="4" name="Slide Number Placeholder 3"/>
          <p:cNvSpPr>
            <a:spLocks noGrp="1"/>
          </p:cNvSpPr>
          <p:nvPr>
            <p:ph type="sldNum" sz="quarter" idx="10"/>
          </p:nvPr>
        </p:nvSpPr>
        <p:spPr/>
        <p:txBody>
          <a:bodyPr/>
          <a:lstStyle/>
          <a:p>
            <a:fld id="{233531E2-5044-41C2-8F05-75B3A9294CF0}" type="slidenum">
              <a:rPr lang="en-US" smtClean="0"/>
              <a:t>13</a:t>
            </a:fld>
            <a:endParaRPr lang="en-US"/>
          </a:p>
        </p:txBody>
      </p:sp>
    </p:spTree>
    <p:extLst>
      <p:ext uri="{BB962C8B-B14F-4D97-AF65-F5344CB8AC3E}">
        <p14:creationId xmlns:p14="http://schemas.microsoft.com/office/powerpoint/2010/main" val="298314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34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43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8262" y="660401"/>
            <a:ext cx="8985738" cy="939800"/>
          </a:xfrm>
        </p:spPr>
        <p:txBody>
          <a:bodyPr>
            <a:normAutofit fontScale="90000"/>
          </a:bodyPr>
          <a:lstStyle/>
          <a:p>
            <a:r>
              <a:rPr lang="en-US" dirty="0"/>
              <a:t>Behavioral Health Meets the Milestones: Millstones or Stepping </a:t>
            </a:r>
            <a:r>
              <a:rPr lang="en-US" dirty="0" smtClean="0"/>
              <a:t>Stones?</a:t>
            </a:r>
            <a:endParaRPr lang="en-US" dirty="0"/>
          </a:p>
        </p:txBody>
      </p:sp>
      <p:sp>
        <p:nvSpPr>
          <p:cNvPr id="4" name="Subtitle 3"/>
          <p:cNvSpPr>
            <a:spLocks noGrp="1"/>
          </p:cNvSpPr>
          <p:nvPr>
            <p:ph type="subTitle" idx="1"/>
          </p:nvPr>
        </p:nvSpPr>
        <p:spPr>
          <a:xfrm>
            <a:off x="0" y="1827465"/>
            <a:ext cx="8842510" cy="1091581"/>
          </a:xfrm>
        </p:spPr>
        <p:txBody>
          <a:bodyPr>
            <a:normAutofit fontScale="77500" lnSpcReduction="20000"/>
          </a:bodyPr>
          <a:lstStyle/>
          <a:p>
            <a:r>
              <a:rPr lang="en-US" i="0" dirty="0" smtClean="0"/>
              <a:t>Peter D. Rainey MS, </a:t>
            </a:r>
            <a:r>
              <a:rPr lang="en-US" i="0" dirty="0" err="1" smtClean="0"/>
              <a:t>MedFT</a:t>
            </a:r>
            <a:endParaRPr lang="en-US" i="0" dirty="0" smtClean="0"/>
          </a:p>
          <a:p>
            <a:r>
              <a:rPr lang="en-US" i="0" dirty="0" smtClean="0"/>
              <a:t>Irina </a:t>
            </a:r>
            <a:r>
              <a:rPr lang="en-US" i="0" dirty="0" err="1"/>
              <a:t>Kolobova</a:t>
            </a:r>
            <a:r>
              <a:rPr lang="en-US" i="0" dirty="0"/>
              <a:t>, </a:t>
            </a:r>
            <a:r>
              <a:rPr lang="en-US" i="0" dirty="0" smtClean="0"/>
              <a:t>PhD</a:t>
            </a:r>
          </a:p>
          <a:p>
            <a:r>
              <a:rPr lang="en-US" i="0" dirty="0" smtClean="0"/>
              <a:t>Julie </a:t>
            </a:r>
            <a:r>
              <a:rPr lang="en-US" i="0" dirty="0"/>
              <a:t>Radico, </a:t>
            </a:r>
            <a:r>
              <a:rPr lang="en-US" i="0" dirty="0" err="1" smtClean="0"/>
              <a:t>PsyD</a:t>
            </a:r>
            <a:r>
              <a:rPr lang="en-US" i="0" dirty="0" smtClean="0"/>
              <a:t>, ABPP</a:t>
            </a:r>
            <a:endParaRPr lang="en-US" i="0"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999496" y="3111687"/>
            <a:ext cx="2371725" cy="3057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llstone hung about n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90" y="3059206"/>
            <a:ext cx="2140219" cy="3110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llstone steps"/>
          <p:cNvPicPr>
            <a:picLocks noChangeAspect="1" noChangeArrowheads="1"/>
          </p:cNvPicPr>
          <p:nvPr/>
        </p:nvPicPr>
        <p:blipFill rotWithShape="1">
          <a:blip r:embed="rId5">
            <a:extLst>
              <a:ext uri="{28A0092B-C50C-407E-A947-70E740481C1C}">
                <a14:useLocalDpi xmlns:a14="http://schemas.microsoft.com/office/drawing/2010/main" val="0"/>
              </a:ext>
            </a:extLst>
          </a:blip>
          <a:srcRect l="17104"/>
          <a:stretch/>
        </p:blipFill>
        <p:spPr bwMode="auto">
          <a:xfrm flipH="1">
            <a:off x="5624923" y="3258104"/>
            <a:ext cx="3217587" cy="29111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quot;millstone steps&quot;"/>
          <p:cNvPicPr>
            <a:picLocks noChangeAspect="1" noChangeArrowheads="1"/>
          </p:cNvPicPr>
          <p:nvPr/>
        </p:nvPicPr>
        <p:blipFill rotWithShape="1">
          <a:blip r:embed="rId6">
            <a:extLst>
              <a:ext uri="{28A0092B-C50C-407E-A947-70E740481C1C}">
                <a14:useLocalDpi xmlns:a14="http://schemas.microsoft.com/office/drawing/2010/main" val="0"/>
              </a:ext>
            </a:extLst>
          </a:blip>
          <a:srcRect t="33259" b="6188"/>
          <a:stretch/>
        </p:blipFill>
        <p:spPr bwMode="auto">
          <a:xfrm>
            <a:off x="5670685" y="3285336"/>
            <a:ext cx="3171825" cy="288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59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026" name="Picture 2" descr="Image result for tada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77249" y="4862456"/>
            <a:ext cx="3293664" cy="1837282"/>
          </a:xfrm>
          <a:prstGeom prst="rect">
            <a:avLst/>
          </a:prstGeom>
          <a:noFill/>
          <a:extLst>
            <a:ext uri="{909E8E84-426E-40DD-AFC4-6F175D3DCCD1}">
              <a14:hiddenFill xmlns:a14="http://schemas.microsoft.com/office/drawing/2010/main">
                <a:solidFill>
                  <a:srgbClr val="FFFFFF"/>
                </a:solidFill>
              </a14:hiddenFill>
            </a:ext>
          </a:extLst>
        </p:spPr>
      </p:pic>
      <p:sp>
        <p:nvSpPr>
          <p:cNvPr id="111" name="Shape 111"/>
          <p:cNvSpPr txBox="1">
            <a:spLocks noGrp="1"/>
          </p:cNvSpPr>
          <p:nvPr>
            <p:ph type="title"/>
          </p:nvPr>
        </p:nvSpPr>
        <p:spPr>
          <a:xfrm>
            <a:off x="1248783" y="820388"/>
            <a:ext cx="6736080" cy="81477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Helvetica Neue"/>
              <a:buNone/>
            </a:pPr>
            <a:r>
              <a:rPr lang="en-US" sz="3200" b="1" i="0" u="none" strike="noStrike" cap="none" dirty="0">
                <a:solidFill>
                  <a:schemeClr val="dk1"/>
                </a:solidFill>
                <a:latin typeface="Helvetica Neue"/>
                <a:ea typeface="Helvetica Neue"/>
                <a:cs typeface="Helvetica Neue"/>
                <a:sym typeface="Helvetica Neue"/>
              </a:rPr>
              <a:t>Methods to our Madness</a:t>
            </a:r>
            <a:endParaRPr sz="3200" b="1" i="0" u="none" strike="noStrike" cap="none" dirty="0">
              <a:solidFill>
                <a:schemeClr val="dk1"/>
              </a:solidFill>
              <a:latin typeface="Helvetica Neue"/>
              <a:ea typeface="Helvetica Neue"/>
              <a:cs typeface="Helvetica Neue"/>
              <a:sym typeface="Helvetica Neue"/>
            </a:endParaRPr>
          </a:p>
        </p:txBody>
      </p:sp>
      <p:sp>
        <p:nvSpPr>
          <p:cNvPr id="112" name="Shape 112"/>
          <p:cNvSpPr txBox="1">
            <a:spLocks noGrp="1"/>
          </p:cNvSpPr>
          <p:nvPr>
            <p:ph type="body" idx="1"/>
          </p:nvPr>
        </p:nvSpPr>
        <p:spPr>
          <a:xfrm>
            <a:off x="246185" y="1730188"/>
            <a:ext cx="8581291" cy="4969550"/>
          </a:xfrm>
          <a:prstGeom prst="rect">
            <a:avLst/>
          </a:prstGeom>
          <a:noFill/>
          <a:ln>
            <a:noFill/>
          </a:ln>
        </p:spPr>
        <p:txBody>
          <a:bodyPr spcFirstLastPara="1" wrap="square" lIns="91425" tIns="45700" rIns="91425" bIns="45700" anchor="t" anchorCtr="0">
            <a:noAutofit/>
          </a:bodyPr>
          <a:lstStyle/>
          <a:p>
            <a:pPr indent="-457200">
              <a:spcBef>
                <a:spcPts val="0"/>
              </a:spcBef>
            </a:pPr>
            <a:r>
              <a:rPr lang="en-US" sz="2800" b="0" i="0" u="none" strike="noStrike" cap="none" dirty="0">
                <a:solidFill>
                  <a:schemeClr val="dk1"/>
                </a:solidFill>
                <a:latin typeface="Helvetica Neue"/>
                <a:ea typeface="Helvetica Neue"/>
                <a:cs typeface="Helvetica Neue"/>
                <a:sym typeface="Helvetica Neue"/>
              </a:rPr>
              <a:t>Step </a:t>
            </a:r>
            <a:r>
              <a:rPr lang="en-US" sz="2800" b="0" i="0" u="none" strike="noStrike" cap="none" dirty="0" smtClean="0">
                <a:solidFill>
                  <a:schemeClr val="dk1"/>
                </a:solidFill>
                <a:latin typeface="Helvetica Neue"/>
                <a:ea typeface="Helvetica Neue"/>
                <a:cs typeface="Helvetica Neue"/>
                <a:sym typeface="Helvetica Neue"/>
              </a:rPr>
              <a:t>1 – Pre Baird et al (2017)</a:t>
            </a:r>
          </a:p>
          <a:p>
            <a:pPr lvl="1" indent="-457200">
              <a:spcBef>
                <a:spcPts val="0"/>
              </a:spcBef>
            </a:pPr>
            <a:r>
              <a:rPr lang="en-US" sz="2400" dirty="0" smtClean="0"/>
              <a:t>Inventory behavioral science curriculum</a:t>
            </a:r>
          </a:p>
          <a:p>
            <a:pPr lvl="1" indent="-457200">
              <a:spcBef>
                <a:spcPts val="0"/>
              </a:spcBef>
            </a:pPr>
            <a:r>
              <a:rPr lang="en-US" sz="2400" dirty="0" smtClean="0"/>
              <a:t>Categorize curriculum</a:t>
            </a:r>
          </a:p>
          <a:p>
            <a:pPr lvl="1" indent="-457200">
              <a:spcBef>
                <a:spcPts val="0"/>
              </a:spcBef>
            </a:pPr>
            <a:r>
              <a:rPr lang="en-US" sz="2400" dirty="0" smtClean="0"/>
              <a:t>Match to milestones</a:t>
            </a:r>
            <a:endParaRPr sz="2400" dirty="0"/>
          </a:p>
          <a:p>
            <a:pPr indent="-457200"/>
            <a:r>
              <a:rPr lang="en-US" sz="2800" b="0" i="0" u="none" strike="noStrike" cap="none" dirty="0">
                <a:solidFill>
                  <a:schemeClr val="dk1"/>
                </a:solidFill>
                <a:latin typeface="Helvetica Neue"/>
                <a:ea typeface="Helvetica Neue"/>
                <a:cs typeface="Helvetica Neue"/>
                <a:sym typeface="Helvetica Neue"/>
              </a:rPr>
              <a:t>Step </a:t>
            </a:r>
            <a:r>
              <a:rPr lang="en-US" sz="2800" b="0" i="0" u="none" strike="noStrike" cap="none" dirty="0" smtClean="0">
                <a:solidFill>
                  <a:schemeClr val="dk1"/>
                </a:solidFill>
                <a:latin typeface="Helvetica Neue"/>
                <a:ea typeface="Helvetica Neue"/>
                <a:cs typeface="Helvetica Neue"/>
                <a:sym typeface="Helvetica Neue"/>
              </a:rPr>
              <a:t>2 – </a:t>
            </a:r>
            <a:r>
              <a:rPr lang="en-US" sz="2800" dirty="0" smtClean="0"/>
              <a:t>Post </a:t>
            </a:r>
            <a:r>
              <a:rPr lang="en-US" sz="2800" b="0" i="0" u="none" strike="noStrike" cap="none" dirty="0" smtClean="0">
                <a:solidFill>
                  <a:schemeClr val="dk1"/>
                </a:solidFill>
                <a:latin typeface="Helvetica Neue"/>
                <a:ea typeface="Helvetica Neue"/>
                <a:cs typeface="Helvetica Neue"/>
                <a:sym typeface="Helvetica Neue"/>
              </a:rPr>
              <a:t>Baird et al (2017)</a:t>
            </a:r>
            <a:endParaRPr sz="2800" dirty="0"/>
          </a:p>
          <a:p>
            <a:pPr lvl="1" indent="-457200"/>
            <a:r>
              <a:rPr lang="en-US" sz="2400" dirty="0" smtClean="0"/>
              <a:t>Map domains/tags from article to milestones </a:t>
            </a:r>
          </a:p>
          <a:p>
            <a:pPr lvl="1" indent="-457200"/>
            <a:r>
              <a:rPr lang="en-US" sz="2400" b="0" i="0" u="none" strike="noStrike" cap="none" dirty="0" smtClean="0">
                <a:solidFill>
                  <a:schemeClr val="dk1"/>
                </a:solidFill>
                <a:latin typeface="Helvetica Neue"/>
                <a:ea typeface="Helvetica Neue"/>
                <a:cs typeface="Helvetica Neue"/>
                <a:sym typeface="Helvetica Neue"/>
              </a:rPr>
              <a:t>Then </a:t>
            </a:r>
            <a:r>
              <a:rPr lang="en-US" sz="2400" b="0" i="0" u="none" strike="noStrike" cap="none" dirty="0">
                <a:solidFill>
                  <a:schemeClr val="dk1"/>
                </a:solidFill>
                <a:latin typeface="Helvetica Neue"/>
                <a:ea typeface="Helvetica Neue"/>
                <a:cs typeface="Helvetica Neue"/>
                <a:sym typeface="Helvetica Neue"/>
              </a:rPr>
              <a:t>reviewed each item as a group</a:t>
            </a:r>
            <a:endParaRPr sz="2400" b="0" i="0" u="none" strike="noStrike" cap="none" dirty="0">
              <a:solidFill>
                <a:schemeClr val="dk1"/>
              </a:solidFill>
              <a:latin typeface="Helvetica Neue"/>
              <a:ea typeface="Helvetica Neue"/>
              <a:cs typeface="Helvetica Neue"/>
              <a:sym typeface="Helvetica Neue"/>
            </a:endParaRPr>
          </a:p>
          <a:p>
            <a:pPr lvl="1" indent="-457200"/>
            <a:r>
              <a:rPr lang="en-US" sz="2400" b="0" i="0" u="none" strike="noStrike" cap="none" dirty="0">
                <a:solidFill>
                  <a:schemeClr val="dk1"/>
                </a:solidFill>
                <a:latin typeface="Helvetica Neue"/>
                <a:ea typeface="Helvetica Neue"/>
                <a:cs typeface="Helvetica Neue"/>
                <a:sym typeface="Helvetica Neue"/>
              </a:rPr>
              <a:t>Then reviewed again individually </a:t>
            </a:r>
            <a:endParaRPr sz="2400" dirty="0"/>
          </a:p>
          <a:p>
            <a:pPr lvl="1" indent="-457200"/>
            <a:r>
              <a:rPr lang="en-US" sz="2400" b="0" i="0" u="none" strike="noStrike" cap="none" dirty="0">
                <a:solidFill>
                  <a:schemeClr val="dk1"/>
                </a:solidFill>
                <a:latin typeface="Helvetica Neue"/>
                <a:ea typeface="Helvetica Neue"/>
                <a:cs typeface="Helvetica Neue"/>
                <a:sym typeface="Helvetica Neue"/>
              </a:rPr>
              <a:t>Then came to a final consensus </a:t>
            </a:r>
            <a:endParaRPr sz="2400" dirty="0"/>
          </a:p>
          <a:p>
            <a:pPr marL="0" marR="0" lvl="0" indent="0" algn="l" rtl="0">
              <a:spcBef>
                <a:spcPts val="640"/>
              </a:spcBef>
              <a:spcAft>
                <a:spcPts val="0"/>
              </a:spcAft>
              <a:buClr>
                <a:schemeClr val="dk1"/>
              </a:buClr>
              <a:buSzPts val="3200"/>
              <a:buFont typeface="Arial"/>
              <a:buNone/>
            </a:pPr>
            <a:endParaRPr sz="3200" b="0" i="0" u="none" strike="noStrike" cap="none"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040547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7409" t="15126" r="69071" b="42905"/>
          <a:stretch/>
        </p:blipFill>
        <p:spPr>
          <a:xfrm>
            <a:off x="3386138" y="968899"/>
            <a:ext cx="2333624" cy="5407549"/>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604" t="12416" r="5279" b="35180"/>
          <a:stretch/>
        </p:blipFill>
        <p:spPr>
          <a:xfrm>
            <a:off x="114404" y="1403559"/>
            <a:ext cx="8915193" cy="405088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04" y="821635"/>
            <a:ext cx="8915193" cy="5671930"/>
          </a:xfrm>
          <a:prstGeom prst="rect">
            <a:avLst/>
          </a:prstGeom>
        </p:spPr>
      </p:pic>
    </p:spTree>
    <p:extLst>
      <p:ext uri="{BB962C8B-B14F-4D97-AF65-F5344CB8AC3E}">
        <p14:creationId xmlns:p14="http://schemas.microsoft.com/office/powerpoint/2010/main" val="352664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4"/>
                                        </p:tgtEl>
                                        <p:attrNameLst>
                                          <p:attrName>ppt_w</p:attrName>
                                        </p:attrNameLst>
                                      </p:cBhvr>
                                      <p:tavLst>
                                        <p:tav tm="0">
                                          <p:val>
                                            <p:strVal val="ppt_w"/>
                                          </p:val>
                                        </p:tav>
                                        <p:tav tm="100000">
                                          <p:val>
                                            <p:fltVal val="0"/>
                                          </p:val>
                                        </p:tav>
                                      </p:tavLst>
                                    </p:anim>
                                    <p:anim calcmode="lin" valueType="num">
                                      <p:cBhvr>
                                        <p:cTn id="21" dur="1000"/>
                                        <p:tgtEl>
                                          <p:spTgt spid="4"/>
                                        </p:tgtEl>
                                        <p:attrNameLst>
                                          <p:attrName>ppt_h</p:attrName>
                                        </p:attrNameLst>
                                      </p:cBhvr>
                                      <p:tavLst>
                                        <p:tav tm="0">
                                          <p:val>
                                            <p:strVal val="ppt_h"/>
                                          </p:val>
                                        </p:tav>
                                        <p:tav tm="100000">
                                          <p:val>
                                            <p:fltVal val="0"/>
                                          </p:val>
                                        </p:tav>
                                      </p:tavLst>
                                    </p:anim>
                                    <p:anim calcmode="lin" valueType="num">
                                      <p:cBhvr>
                                        <p:cTn id="22" dur="1000"/>
                                        <p:tgtEl>
                                          <p:spTgt spid="4"/>
                                        </p:tgtEl>
                                        <p:attrNameLst>
                                          <p:attrName>style.rotation</p:attrName>
                                        </p:attrNameLst>
                                      </p:cBhvr>
                                      <p:tavLst>
                                        <p:tav tm="0">
                                          <p:val>
                                            <p:fltVal val="0"/>
                                          </p:val>
                                        </p:tav>
                                        <p:tav tm="100000">
                                          <p:val>
                                            <p:fltVal val="90"/>
                                          </p:val>
                                        </p:tav>
                                      </p:tavLst>
                                    </p:anim>
                                    <p:animEffect transition="out" filter="fade">
                                      <p:cBhvr>
                                        <p:cTn id="23" dur="1000"/>
                                        <p:tgtEl>
                                          <p:spTgt spid="4"/>
                                        </p:tgtEl>
                                      </p:cBhvr>
                                    </p:animEffect>
                                    <p:set>
                                      <p:cBhvr>
                                        <p:cTn id="24" dur="1" fill="hold">
                                          <p:stCondLst>
                                            <p:cond delay="999"/>
                                          </p:stCondLst>
                                        </p:cTn>
                                        <p:tgtEl>
                                          <p:spTgt spid="4"/>
                                        </p:tgtEl>
                                        <p:attrNameLst>
                                          <p:attrName>style.visibility</p:attrName>
                                        </p:attrNameLst>
                                      </p:cBhvr>
                                      <p:to>
                                        <p:strVal val="hidden"/>
                                      </p:to>
                                    </p:set>
                                  </p:childTnLst>
                                </p:cTn>
                              </p:par>
                              <p:par>
                                <p:cTn id="25" presetID="3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534" y="1844842"/>
            <a:ext cx="8290416" cy="4427620"/>
          </a:xfrm>
        </p:spPr>
        <p:txBody>
          <a:bodyPr>
            <a:normAutofit/>
          </a:bodyPr>
          <a:lstStyle/>
          <a:p>
            <a:pPr marL="0" indent="0" algn="ctr">
              <a:buNone/>
            </a:pPr>
            <a:r>
              <a:rPr lang="en-US" sz="6600" dirty="0" smtClean="0"/>
              <a:t>He Who Shuns the Millstone Shuns the Meal.</a:t>
            </a:r>
            <a:endParaRPr lang="en-US" sz="6600" dirty="0"/>
          </a:p>
        </p:txBody>
      </p:sp>
      <p:sp>
        <p:nvSpPr>
          <p:cNvPr id="4" name="Rectangle 3"/>
          <p:cNvSpPr/>
          <p:nvPr/>
        </p:nvSpPr>
        <p:spPr>
          <a:xfrm>
            <a:off x="6133812" y="4817212"/>
            <a:ext cx="2610138" cy="461665"/>
          </a:xfrm>
          <a:prstGeom prst="rect">
            <a:avLst/>
          </a:prstGeom>
        </p:spPr>
        <p:txBody>
          <a:bodyPr wrap="none">
            <a:spAutoFit/>
          </a:bodyPr>
          <a:lstStyle/>
          <a:p>
            <a:r>
              <a:rPr lang="en-US" sz="2400" dirty="0"/>
              <a:t>Desiderius Erasmus</a:t>
            </a:r>
          </a:p>
        </p:txBody>
      </p:sp>
      <p:sp>
        <p:nvSpPr>
          <p:cNvPr id="5" name="Content Placeholder 2"/>
          <p:cNvSpPr txBox="1">
            <a:spLocks/>
          </p:cNvSpPr>
          <p:nvPr/>
        </p:nvSpPr>
        <p:spPr>
          <a:xfrm>
            <a:off x="3672840" y="288056"/>
            <a:ext cx="8229600" cy="3956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6000" dirty="0"/>
          </a:p>
        </p:txBody>
      </p:sp>
      <p:sp>
        <p:nvSpPr>
          <p:cNvPr id="6" name="Content Placeholder 2"/>
          <p:cNvSpPr txBox="1">
            <a:spLocks/>
          </p:cNvSpPr>
          <p:nvPr/>
        </p:nvSpPr>
        <p:spPr>
          <a:xfrm>
            <a:off x="2651760" y="574525"/>
            <a:ext cx="8229600" cy="3956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6000" dirty="0"/>
          </a:p>
        </p:txBody>
      </p:sp>
    </p:spTree>
    <p:extLst>
      <p:ext uri="{BB962C8B-B14F-4D97-AF65-F5344CB8AC3E}">
        <p14:creationId xmlns:p14="http://schemas.microsoft.com/office/powerpoint/2010/main" val="32870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2441"/>
            <a:ext cx="9144000" cy="949159"/>
          </a:xfrm>
        </p:spPr>
        <p:txBody>
          <a:bodyPr>
            <a:normAutofit/>
          </a:bodyPr>
          <a:lstStyle/>
          <a:p>
            <a:r>
              <a:rPr lang="en-US" dirty="0" smtClean="0"/>
              <a:t>Total # of Milestones w/o Duplicates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43511987"/>
              </p:ext>
            </p:extLst>
          </p:nvPr>
        </p:nvGraphicFramePr>
        <p:xfrm>
          <a:off x="274320" y="1371600"/>
          <a:ext cx="867156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9589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5688" r="21242"/>
          <a:stretch/>
        </p:blipFill>
        <p:spPr>
          <a:xfrm>
            <a:off x="960120" y="592755"/>
            <a:ext cx="7269480" cy="5968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0645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3" y="641417"/>
            <a:ext cx="8775030" cy="806383"/>
          </a:xfrm>
        </p:spPr>
        <p:txBody>
          <a:bodyPr>
            <a:normAutofit/>
          </a:bodyPr>
          <a:lstStyle/>
          <a:p>
            <a:r>
              <a:rPr lang="en-US" dirty="0" smtClean="0"/>
              <a:t>% of Milestones The Model Covers </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64623164"/>
              </p:ext>
            </p:extLst>
          </p:nvPr>
        </p:nvGraphicFramePr>
        <p:xfrm>
          <a:off x="457200" y="1447800"/>
          <a:ext cx="8397240" cy="4998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0717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25880" r="27854"/>
          <a:stretch/>
        </p:blipFill>
        <p:spPr>
          <a:xfrm>
            <a:off x="807720" y="700065"/>
            <a:ext cx="7635240" cy="5762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569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12" y="773667"/>
            <a:ext cx="4708356" cy="2573484"/>
          </a:xfrm>
          <a:ln>
            <a:solidFill>
              <a:schemeClr val="tx1"/>
            </a:solidFill>
          </a:ln>
        </p:spPr>
        <p:txBody>
          <a:bodyPr>
            <a:normAutofit/>
          </a:bodyPr>
          <a:lstStyle/>
          <a:p>
            <a:r>
              <a:rPr lang="en-US" dirty="0" smtClean="0"/>
              <a:t>So Where Might You Start?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2689872"/>
              </p:ext>
            </p:extLst>
          </p:nvPr>
        </p:nvGraphicFramePr>
        <p:xfrm>
          <a:off x="214131" y="3587781"/>
          <a:ext cx="8715737" cy="2829060"/>
        </p:xfrm>
        <a:graphic>
          <a:graphicData uri="http://schemas.openxmlformats.org/drawingml/2006/table">
            <a:tbl>
              <a:tblPr>
                <a:tableStyleId>{616DA210-FB5B-4158-B5E0-FEB733F419BA}</a:tableStyleId>
              </a:tblPr>
              <a:tblGrid>
                <a:gridCol w="1092977">
                  <a:extLst>
                    <a:ext uri="{9D8B030D-6E8A-4147-A177-3AD203B41FA5}">
                      <a16:colId xmlns:a16="http://schemas.microsoft.com/office/drawing/2014/main" val="3155170123"/>
                    </a:ext>
                  </a:extLst>
                </a:gridCol>
                <a:gridCol w="1420050">
                  <a:extLst>
                    <a:ext uri="{9D8B030D-6E8A-4147-A177-3AD203B41FA5}">
                      <a16:colId xmlns:a16="http://schemas.microsoft.com/office/drawing/2014/main" val="3405449224"/>
                    </a:ext>
                  </a:extLst>
                </a:gridCol>
                <a:gridCol w="2261937">
                  <a:extLst>
                    <a:ext uri="{9D8B030D-6E8A-4147-A177-3AD203B41FA5}">
                      <a16:colId xmlns:a16="http://schemas.microsoft.com/office/drawing/2014/main" val="2599100893"/>
                    </a:ext>
                  </a:extLst>
                </a:gridCol>
                <a:gridCol w="1511938">
                  <a:extLst>
                    <a:ext uri="{9D8B030D-6E8A-4147-A177-3AD203B41FA5}">
                      <a16:colId xmlns:a16="http://schemas.microsoft.com/office/drawing/2014/main" val="2228766451"/>
                    </a:ext>
                  </a:extLst>
                </a:gridCol>
                <a:gridCol w="1256294">
                  <a:extLst>
                    <a:ext uri="{9D8B030D-6E8A-4147-A177-3AD203B41FA5}">
                      <a16:colId xmlns:a16="http://schemas.microsoft.com/office/drawing/2014/main" val="2735538264"/>
                    </a:ext>
                  </a:extLst>
                </a:gridCol>
                <a:gridCol w="1172541">
                  <a:extLst>
                    <a:ext uri="{9D8B030D-6E8A-4147-A177-3AD203B41FA5}">
                      <a16:colId xmlns:a16="http://schemas.microsoft.com/office/drawing/2014/main" val="4151523583"/>
                    </a:ext>
                  </a:extLst>
                </a:gridCol>
              </a:tblGrid>
              <a:tr h="808968">
                <a:tc>
                  <a:txBody>
                    <a:bodyPr/>
                    <a:lstStyle/>
                    <a:p>
                      <a:pPr algn="ctr" fontAlgn="ctr"/>
                      <a:r>
                        <a:rPr lang="en-US" sz="1600" u="none" strike="noStrike" dirty="0">
                          <a:effectLst/>
                        </a:rPr>
                        <a:t>Milestone</a:t>
                      </a:r>
                      <a:endParaRPr lang="en-US" sz="1600" b="1" i="0" u="none" strike="noStrike" dirty="0">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600" u="none" strike="noStrike">
                          <a:effectLst/>
                        </a:rPr>
                        <a:t>Communication Skills</a:t>
                      </a:r>
                      <a:endParaRPr lang="en-US" sz="1600" b="1"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600" u="none" strike="noStrike" dirty="0">
                          <a:effectLst/>
                        </a:rPr>
                        <a:t>Provider Self Awareness/ Reflective Practice</a:t>
                      </a:r>
                      <a:endParaRPr lang="en-US" sz="1600" b="1" i="0" u="none" strike="noStrike" dirty="0">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600" u="none" strike="noStrike" dirty="0">
                          <a:effectLst/>
                        </a:rPr>
                        <a:t>BPS Contextual Care</a:t>
                      </a:r>
                      <a:endParaRPr lang="en-US" sz="1600" b="1" i="0" u="none" strike="noStrike" dirty="0">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600" u="none" strike="noStrike">
                          <a:effectLst/>
                        </a:rPr>
                        <a:t>Core BH Topics &amp; Skills</a:t>
                      </a:r>
                      <a:endParaRPr lang="en-US" sz="1600" b="1"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600" u="none" strike="noStrike" dirty="0">
                          <a:effectLst/>
                        </a:rPr>
                        <a:t>Leadership</a:t>
                      </a:r>
                      <a:endParaRPr lang="en-US" sz="1600" b="1" i="0" u="none" strike="noStrike" dirty="0">
                        <a:solidFill>
                          <a:srgbClr val="000000"/>
                        </a:solidFill>
                        <a:effectLst/>
                        <a:latin typeface="Calibri" panose="020F0502020204030204" pitchFamily="34" charset="0"/>
                      </a:endParaRPr>
                    </a:p>
                  </a:txBody>
                  <a:tcPr marL="6026" marR="6026" marT="6026" marB="0" anchor="ctr"/>
                </a:tc>
                <a:extLst>
                  <a:ext uri="{0D108BD9-81ED-4DB2-BD59-A6C34878D82A}">
                    <a16:rowId xmlns:a16="http://schemas.microsoft.com/office/drawing/2014/main" val="2389543875"/>
                  </a:ext>
                </a:extLst>
              </a:tr>
              <a:tr h="336682">
                <a:tc>
                  <a:txBody>
                    <a:bodyPr/>
                    <a:lstStyle/>
                    <a:p>
                      <a:pPr algn="ctr" fontAlgn="ctr"/>
                      <a:r>
                        <a:rPr lang="en-US" sz="1800" u="none" strike="noStrike">
                          <a:effectLst/>
                        </a:rPr>
                        <a:t>COM 2/2.2</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026" marR="6026" marT="6026" marB="0" anchor="b"/>
                </a:tc>
                <a:extLst>
                  <a:ext uri="{0D108BD9-81ED-4DB2-BD59-A6C34878D82A}">
                    <a16:rowId xmlns:a16="http://schemas.microsoft.com/office/drawing/2014/main" val="2497611548"/>
                  </a:ext>
                </a:extLst>
              </a:tr>
              <a:tr h="336682">
                <a:tc>
                  <a:txBody>
                    <a:bodyPr/>
                    <a:lstStyle/>
                    <a:p>
                      <a:pPr algn="ctr" fontAlgn="ctr"/>
                      <a:r>
                        <a:rPr lang="en-US" sz="1800" u="none" strike="noStrike">
                          <a:effectLst/>
                        </a:rPr>
                        <a:t>COM 2/2.3</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026" marR="6026" marT="6026" marB="0" anchor="b"/>
                </a:tc>
                <a:extLst>
                  <a:ext uri="{0D108BD9-81ED-4DB2-BD59-A6C34878D82A}">
                    <a16:rowId xmlns:a16="http://schemas.microsoft.com/office/drawing/2014/main" val="3782930325"/>
                  </a:ext>
                </a:extLst>
              </a:tr>
              <a:tr h="336682">
                <a:tc>
                  <a:txBody>
                    <a:bodyPr/>
                    <a:lstStyle/>
                    <a:p>
                      <a:pPr algn="ctr" fontAlgn="ctr"/>
                      <a:r>
                        <a:rPr lang="en-US" sz="1800" u="none" strike="noStrike">
                          <a:effectLst/>
                        </a:rPr>
                        <a:t>COM 2/3.1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026" marR="6026" marT="6026" marB="0" anchor="b"/>
                </a:tc>
                <a:extLst>
                  <a:ext uri="{0D108BD9-81ED-4DB2-BD59-A6C34878D82A}">
                    <a16:rowId xmlns:a16="http://schemas.microsoft.com/office/drawing/2014/main" val="2892073741"/>
                  </a:ext>
                </a:extLst>
              </a:tr>
              <a:tr h="336682">
                <a:tc>
                  <a:txBody>
                    <a:bodyPr/>
                    <a:lstStyle/>
                    <a:p>
                      <a:pPr algn="ctr" fontAlgn="ctr"/>
                      <a:r>
                        <a:rPr lang="en-US" sz="1800" u="none" strike="noStrike">
                          <a:effectLst/>
                        </a:rPr>
                        <a:t>PC 1/3.4</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026" marR="6026" marT="6026" marB="0" anchor="ctr"/>
                </a:tc>
                <a:extLst>
                  <a:ext uri="{0D108BD9-81ED-4DB2-BD59-A6C34878D82A}">
                    <a16:rowId xmlns:a16="http://schemas.microsoft.com/office/drawing/2014/main" val="392045893"/>
                  </a:ext>
                </a:extLst>
              </a:tr>
              <a:tr h="336682">
                <a:tc>
                  <a:txBody>
                    <a:bodyPr/>
                    <a:lstStyle/>
                    <a:p>
                      <a:pPr algn="ctr" fontAlgn="ctr"/>
                      <a:r>
                        <a:rPr lang="en-US" sz="1800" u="none" strike="noStrike">
                          <a:effectLst/>
                        </a:rPr>
                        <a:t>PC 2/4.2</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026" marR="6026" marT="6026" marB="0" anchor="b"/>
                </a:tc>
                <a:extLst>
                  <a:ext uri="{0D108BD9-81ED-4DB2-BD59-A6C34878D82A}">
                    <a16:rowId xmlns:a16="http://schemas.microsoft.com/office/drawing/2014/main" val="429202858"/>
                  </a:ext>
                </a:extLst>
              </a:tr>
              <a:tr h="336682">
                <a:tc>
                  <a:txBody>
                    <a:bodyPr/>
                    <a:lstStyle/>
                    <a:p>
                      <a:pPr algn="ctr" fontAlgn="ctr"/>
                      <a:r>
                        <a:rPr lang="en-US" sz="1800" u="none" strike="noStrike">
                          <a:effectLst/>
                        </a:rPr>
                        <a:t>PC 3/2.1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026" marR="6026" marT="6026"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026" marR="6026" marT="6026" marB="0" anchor="ctr"/>
                </a:tc>
                <a:extLst>
                  <a:ext uri="{0D108BD9-81ED-4DB2-BD59-A6C34878D82A}">
                    <a16:rowId xmlns:a16="http://schemas.microsoft.com/office/drawing/2014/main" val="1711820735"/>
                  </a:ext>
                </a:extLst>
              </a:tr>
            </a:tbl>
          </a:graphicData>
        </a:graphic>
      </p:graphicFrame>
      <p:pic>
        <p:nvPicPr>
          <p:cNvPr id="1028" name="Picture 4" descr="The grain hopper and the wooden vat that encloses the operating millstones.  Expert miller Roland Tetrault at the he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302" y="773667"/>
            <a:ext cx="3856720" cy="2573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63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57858" y="1251285"/>
            <a:ext cx="8228285" cy="4114799"/>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7305926" y="2228850"/>
            <a:ext cx="1224965" cy="1143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51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841"/>
            <a:ext cx="8229600" cy="1187865"/>
          </a:xfrm>
        </p:spPr>
        <p:txBody>
          <a:bodyPr/>
          <a:lstStyle/>
          <a:p>
            <a:r>
              <a:rPr lang="en-US" dirty="0" smtClean="0"/>
              <a:t>References</a:t>
            </a:r>
            <a:endParaRPr lang="en-US" dirty="0"/>
          </a:p>
        </p:txBody>
      </p:sp>
      <p:sp>
        <p:nvSpPr>
          <p:cNvPr id="3" name="Content Placeholder 2"/>
          <p:cNvSpPr>
            <a:spLocks noGrp="1"/>
          </p:cNvSpPr>
          <p:nvPr>
            <p:ph idx="1"/>
          </p:nvPr>
        </p:nvSpPr>
        <p:spPr>
          <a:xfrm>
            <a:off x="152400" y="1584960"/>
            <a:ext cx="8717280" cy="4637423"/>
          </a:xfrm>
        </p:spPr>
        <p:txBody>
          <a:bodyPr>
            <a:normAutofit fontScale="47500" lnSpcReduction="20000"/>
          </a:bodyPr>
          <a:lstStyle/>
          <a:p>
            <a:r>
              <a:rPr lang="en-US" dirty="0"/>
              <a:t>Baird, M. A., Hepworth, J., </a:t>
            </a:r>
            <a:r>
              <a:rPr lang="en-US" dirty="0" err="1"/>
              <a:t>Myerholtz</a:t>
            </a:r>
            <a:r>
              <a:rPr lang="en-US" dirty="0"/>
              <a:t>, L., Reitz, R., &amp; Danner, C. (2017). Fifty years of contributions of behavioral science in family medicine. </a:t>
            </a:r>
            <a:r>
              <a:rPr lang="en-US" i="1" dirty="0"/>
              <a:t>Family </a:t>
            </a:r>
            <a:r>
              <a:rPr lang="en-US" i="1" dirty="0" smtClean="0"/>
              <a:t>Medicine</a:t>
            </a:r>
            <a:r>
              <a:rPr lang="en-US" dirty="0"/>
              <a:t>, </a:t>
            </a:r>
            <a:r>
              <a:rPr lang="en-US" i="1" dirty="0"/>
              <a:t>49</a:t>
            </a:r>
            <a:r>
              <a:rPr lang="en-US" dirty="0"/>
              <a:t>(4), 296-303</a:t>
            </a:r>
            <a:r>
              <a:rPr lang="en-US" dirty="0" smtClean="0"/>
              <a:t>.</a:t>
            </a:r>
          </a:p>
          <a:p>
            <a:endParaRPr lang="en-US" dirty="0" smtClean="0"/>
          </a:p>
          <a:p>
            <a:r>
              <a:rPr lang="en-US" dirty="0" smtClean="0"/>
              <a:t>Carney</a:t>
            </a:r>
            <a:r>
              <a:rPr lang="en-US" dirty="0"/>
              <a:t>, P. A., Palmer, R. T., Miller, M. F., Thayer, E. K., </a:t>
            </a:r>
            <a:r>
              <a:rPr lang="en-US" dirty="0" err="1"/>
              <a:t>Estroff</a:t>
            </a:r>
            <a:r>
              <a:rPr lang="en-US" dirty="0"/>
              <a:t>, S. E., </a:t>
            </a:r>
            <a:r>
              <a:rPr lang="en-US" dirty="0" err="1"/>
              <a:t>Litzelman</a:t>
            </a:r>
            <a:r>
              <a:rPr lang="en-US" dirty="0"/>
              <a:t>, D. K., ... &amp; Satterfield, J. M. (2016). Tools to assess behavioral and social science competencies in medical education: A systematic review. </a:t>
            </a:r>
            <a:r>
              <a:rPr lang="en-US" i="1" dirty="0"/>
              <a:t>Academic medicine: </a:t>
            </a:r>
            <a:r>
              <a:rPr lang="en-US" i="1" dirty="0" smtClean="0"/>
              <a:t>Journal </a:t>
            </a:r>
            <a:r>
              <a:rPr lang="en-US" i="1" dirty="0"/>
              <a:t>of the Association of American Medical Colleges</a:t>
            </a:r>
            <a:r>
              <a:rPr lang="en-US" dirty="0"/>
              <a:t>, </a:t>
            </a:r>
            <a:r>
              <a:rPr lang="en-US" i="1" dirty="0"/>
              <a:t>91</a:t>
            </a:r>
            <a:r>
              <a:rPr lang="en-US" dirty="0"/>
              <a:t>(5), </a:t>
            </a:r>
            <a:r>
              <a:rPr lang="en-US" dirty="0" smtClean="0"/>
              <a:t>730-742.</a:t>
            </a:r>
          </a:p>
          <a:p>
            <a:endParaRPr lang="en-US" dirty="0" smtClean="0"/>
          </a:p>
          <a:p>
            <a:r>
              <a:rPr lang="en-US" dirty="0" smtClean="0"/>
              <a:t>Edwards</a:t>
            </a:r>
            <a:r>
              <a:rPr lang="en-US" dirty="0"/>
              <a:t>, F. D., &amp; Frey, K. A. (2007). The future of residency education: implementing a competency-based educational model. </a:t>
            </a:r>
            <a:r>
              <a:rPr lang="en-US" i="1" dirty="0" smtClean="0"/>
              <a:t>Family Medicine</a:t>
            </a:r>
            <a:r>
              <a:rPr lang="en-US" dirty="0" smtClean="0"/>
              <a:t>,</a:t>
            </a:r>
            <a:r>
              <a:rPr lang="en-US" dirty="0"/>
              <a:t> </a:t>
            </a:r>
            <a:r>
              <a:rPr lang="en-US" i="1" dirty="0"/>
              <a:t>39</a:t>
            </a:r>
            <a:r>
              <a:rPr lang="en-US" dirty="0"/>
              <a:t>(2), </a:t>
            </a:r>
            <a:r>
              <a:rPr lang="en-US" dirty="0" smtClean="0"/>
              <a:t>116-125.</a:t>
            </a:r>
          </a:p>
          <a:p>
            <a:endParaRPr lang="en-US" dirty="0" smtClean="0"/>
          </a:p>
          <a:p>
            <a:r>
              <a:rPr lang="en-US" dirty="0" err="1" smtClean="0"/>
              <a:t>Freedy</a:t>
            </a:r>
            <a:r>
              <a:rPr lang="en-US" dirty="0"/>
              <a:t>, J. R., </a:t>
            </a:r>
            <a:r>
              <a:rPr lang="en-US" dirty="0" err="1"/>
              <a:t>Carek</a:t>
            </a:r>
            <a:r>
              <a:rPr lang="en-US" dirty="0"/>
              <a:t>, P. J., Dickerson, L. M., &amp; </a:t>
            </a:r>
            <a:r>
              <a:rPr lang="en-US" dirty="0" err="1"/>
              <a:t>Mallin</a:t>
            </a:r>
            <a:r>
              <a:rPr lang="en-US" dirty="0"/>
              <a:t>, R. M. (2013). On track for success: an innovative behavioral science curriculum model. </a:t>
            </a:r>
            <a:r>
              <a:rPr lang="en-US" i="1" dirty="0"/>
              <a:t>The International Journal of Psychiatry in Medicine</a:t>
            </a:r>
            <a:r>
              <a:rPr lang="en-US" dirty="0"/>
              <a:t>, </a:t>
            </a:r>
            <a:r>
              <a:rPr lang="en-US" i="1" dirty="0"/>
              <a:t>45</a:t>
            </a:r>
            <a:r>
              <a:rPr lang="en-US" dirty="0"/>
              <a:t>(4), 299-310</a:t>
            </a:r>
            <a:r>
              <a:rPr lang="en-US" dirty="0" smtClean="0"/>
              <a:t>.</a:t>
            </a:r>
          </a:p>
          <a:p>
            <a:endParaRPr lang="en-US" dirty="0" smtClean="0"/>
          </a:p>
          <a:p>
            <a:r>
              <a:rPr lang="en-US" dirty="0" smtClean="0"/>
              <a:t>Griggs, J.O.(2009). Measuring Behavioral Science Curricula in Family Medicine Residency. </a:t>
            </a:r>
            <a:r>
              <a:rPr lang="en-US" i="1" dirty="0" smtClean="0"/>
              <a:t>Family Medicine, 41(5), </a:t>
            </a:r>
            <a:r>
              <a:rPr lang="en-US" dirty="0" smtClean="0"/>
              <a:t>311.</a:t>
            </a:r>
          </a:p>
          <a:p>
            <a:endParaRPr lang="en-US" dirty="0" smtClean="0"/>
          </a:p>
          <a:p>
            <a:r>
              <a:rPr lang="en-US" dirty="0" err="1" smtClean="0"/>
              <a:t>Zubatsky</a:t>
            </a:r>
            <a:r>
              <a:rPr lang="en-US" dirty="0" smtClean="0"/>
              <a:t>, M., </a:t>
            </a:r>
            <a:r>
              <a:rPr lang="en-US" dirty="0" err="1" smtClean="0"/>
              <a:t>Brieler</a:t>
            </a:r>
            <a:r>
              <a:rPr lang="en-US" dirty="0" smtClean="0"/>
              <a:t>, J., &amp; Jacobs, C. (2017). Training experiences of family medicine resident on behavioral health rotations. </a:t>
            </a:r>
            <a:r>
              <a:rPr lang="en-US" i="1" dirty="0"/>
              <a:t>Family </a:t>
            </a:r>
            <a:r>
              <a:rPr lang="en-US" i="1" dirty="0" smtClean="0"/>
              <a:t>Medicine</a:t>
            </a:r>
            <a:r>
              <a:rPr lang="en-US" i="1" dirty="0"/>
              <a:t>, </a:t>
            </a:r>
            <a:r>
              <a:rPr lang="en-US" i="1" dirty="0" smtClean="0"/>
              <a:t>49</a:t>
            </a:r>
            <a:r>
              <a:rPr lang="en-US" dirty="0" smtClean="0"/>
              <a:t>(8), 635-639.</a:t>
            </a:r>
            <a:endParaRPr lang="en-US" dirty="0"/>
          </a:p>
        </p:txBody>
      </p:sp>
    </p:spTree>
    <p:extLst>
      <p:ext uri="{BB962C8B-B14F-4D97-AF65-F5344CB8AC3E}">
        <p14:creationId xmlns:p14="http://schemas.microsoft.com/office/powerpoint/2010/main" val="3978527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287"/>
            <a:ext cx="8229600" cy="1143000"/>
          </a:xfrm>
        </p:spPr>
        <p:txBody>
          <a:bodyPr/>
          <a:lstStyle/>
          <a:p>
            <a:r>
              <a:rPr lang="en-US" dirty="0"/>
              <a:t>Disclosures</a:t>
            </a:r>
          </a:p>
        </p:txBody>
      </p:sp>
      <p:sp>
        <p:nvSpPr>
          <p:cNvPr id="3" name="Content Placeholder 2"/>
          <p:cNvSpPr>
            <a:spLocks noGrp="1"/>
          </p:cNvSpPr>
          <p:nvPr>
            <p:ph idx="1"/>
          </p:nvPr>
        </p:nvSpPr>
        <p:spPr>
          <a:xfrm>
            <a:off x="457200" y="1584959"/>
            <a:ext cx="8229600" cy="4631529"/>
          </a:xfrm>
        </p:spPr>
        <p:txBody>
          <a:bodyPr>
            <a:normAutofit/>
          </a:bodyPr>
          <a:lstStyle/>
          <a:p>
            <a:r>
              <a:rPr lang="en-US" sz="3600" dirty="0"/>
              <a:t>You are awesome!</a:t>
            </a:r>
          </a:p>
          <a:p>
            <a:endParaRPr lang="en-US" sz="3600" dirty="0" smtClean="0"/>
          </a:p>
          <a:p>
            <a:r>
              <a:rPr lang="en-US" sz="3600" dirty="0" smtClean="0"/>
              <a:t>We are awesome! </a:t>
            </a:r>
          </a:p>
          <a:p>
            <a:pPr marL="0" indent="0">
              <a:buNone/>
            </a:pPr>
            <a:endParaRPr lang="en-US" sz="3600" dirty="0" smtClean="0"/>
          </a:p>
          <a:p>
            <a:r>
              <a:rPr lang="en-US" sz="3600" dirty="0" smtClean="0"/>
              <a:t>We have nothing else left to disclose. However, we wish we did have something to disclose.   </a:t>
            </a:r>
            <a:endParaRPr lang="en-US" sz="3600" dirty="0"/>
          </a:p>
        </p:txBody>
      </p:sp>
    </p:spTree>
    <p:extLst>
      <p:ext uri="{BB962C8B-B14F-4D97-AF65-F5344CB8AC3E}">
        <p14:creationId xmlns:p14="http://schemas.microsoft.com/office/powerpoint/2010/main" val="428374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3953" y="1384623"/>
            <a:ext cx="8400499" cy="2172982"/>
          </a:xfrm>
        </p:spPr>
        <p:txBody>
          <a:bodyPr>
            <a:noAutofit/>
          </a:bodyPr>
          <a:lstStyle/>
          <a:p>
            <a:pPr marL="0" indent="0">
              <a:buNone/>
            </a:pPr>
            <a:r>
              <a:rPr lang="en-US" sz="4400" dirty="0"/>
              <a:t>Please evaluate this presentation using the conference mobile app! Simply click on the </a:t>
            </a:r>
            <a:r>
              <a:rPr lang="en-US" sz="4400" dirty="0" smtClean="0"/>
              <a:t>   "</a:t>
            </a:r>
            <a:r>
              <a:rPr lang="en-US" sz="4400" dirty="0"/>
              <a:t>clipboard" icon       on the presentation page.</a:t>
            </a:r>
          </a:p>
        </p:txBody>
      </p:sp>
      <p:pic>
        <p:nvPicPr>
          <p:cNvPr id="5" name="Picture 4" descr="Clipbo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4088416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627"/>
            <a:ext cx="8229600" cy="763587"/>
          </a:xfrm>
        </p:spPr>
        <p:txBody>
          <a:bodyPr/>
          <a:lstStyle/>
          <a:p>
            <a:r>
              <a:rPr lang="en-US" dirty="0" smtClean="0"/>
              <a:t>Objectives</a:t>
            </a:r>
            <a:endParaRPr lang="en-US" dirty="0"/>
          </a:p>
        </p:txBody>
      </p:sp>
      <p:sp>
        <p:nvSpPr>
          <p:cNvPr id="3" name="Content Placeholder 2"/>
          <p:cNvSpPr>
            <a:spLocks noGrp="1"/>
          </p:cNvSpPr>
          <p:nvPr>
            <p:ph idx="1"/>
          </p:nvPr>
        </p:nvSpPr>
        <p:spPr>
          <a:xfrm>
            <a:off x="209550" y="1432172"/>
            <a:ext cx="8763000" cy="5029588"/>
          </a:xfrm>
        </p:spPr>
        <p:txBody>
          <a:bodyPr>
            <a:normAutofit/>
          </a:bodyPr>
          <a:lstStyle/>
          <a:p>
            <a:r>
              <a:rPr lang="en-US" dirty="0" smtClean="0"/>
              <a:t>Describe domains </a:t>
            </a:r>
            <a:r>
              <a:rPr lang="en-US" dirty="0"/>
              <a:t>of behavioral </a:t>
            </a:r>
            <a:r>
              <a:rPr lang="en-US" dirty="0" smtClean="0"/>
              <a:t>health curriculum. </a:t>
            </a:r>
          </a:p>
          <a:p>
            <a:endParaRPr lang="en-US" dirty="0" smtClean="0"/>
          </a:p>
          <a:p>
            <a:r>
              <a:rPr lang="en-US" dirty="0" smtClean="0"/>
              <a:t>Review a method to </a:t>
            </a:r>
            <a:r>
              <a:rPr lang="en-US" dirty="0"/>
              <a:t>map </a:t>
            </a:r>
            <a:r>
              <a:rPr lang="en-US" dirty="0" smtClean="0"/>
              <a:t>behavioral </a:t>
            </a:r>
            <a:r>
              <a:rPr lang="en-US" dirty="0"/>
              <a:t>health curriculum onto </a:t>
            </a:r>
            <a:r>
              <a:rPr lang="en-US" dirty="0" smtClean="0"/>
              <a:t>the </a:t>
            </a:r>
            <a:r>
              <a:rPr lang="en-US" dirty="0"/>
              <a:t>Milestones</a:t>
            </a:r>
            <a:r>
              <a:rPr lang="en-US" dirty="0" smtClean="0"/>
              <a:t>.</a:t>
            </a:r>
          </a:p>
          <a:p>
            <a:endParaRPr lang="en-US" dirty="0" smtClean="0"/>
          </a:p>
          <a:p>
            <a:r>
              <a:rPr lang="en-US" dirty="0" smtClean="0"/>
              <a:t>Begin to identify </a:t>
            </a:r>
            <a:r>
              <a:rPr lang="en-US" dirty="0"/>
              <a:t>which aspects of </a:t>
            </a:r>
            <a:r>
              <a:rPr lang="en-US" dirty="0" smtClean="0"/>
              <a:t>your current </a:t>
            </a:r>
            <a:r>
              <a:rPr lang="en-US" dirty="0"/>
              <a:t>behavioral health curriculum may help address Family Medicine </a:t>
            </a:r>
            <a:r>
              <a:rPr lang="en-US" dirty="0" smtClean="0"/>
              <a:t>Milestones.</a:t>
            </a:r>
            <a:endParaRPr lang="en-US" dirty="0"/>
          </a:p>
        </p:txBody>
      </p:sp>
    </p:spTree>
    <p:extLst>
      <p:ext uri="{BB962C8B-B14F-4D97-AF65-F5344CB8AC3E}">
        <p14:creationId xmlns:p14="http://schemas.microsoft.com/office/powerpoint/2010/main" val="2977700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0" y="426720"/>
            <a:ext cx="5273040" cy="899160"/>
          </a:xfrm>
        </p:spPr>
        <p:txBody>
          <a:bodyPr>
            <a:normAutofit/>
          </a:bodyPr>
          <a:lstStyle/>
          <a:p>
            <a:r>
              <a:rPr lang="en-US" dirty="0" smtClean="0"/>
              <a:t>Background</a:t>
            </a:r>
            <a:endParaRPr lang="en-US" dirty="0"/>
          </a:p>
        </p:txBody>
      </p:sp>
      <p:sp>
        <p:nvSpPr>
          <p:cNvPr id="3" name="Content Placeholder 2"/>
          <p:cNvSpPr>
            <a:spLocks noGrp="1"/>
          </p:cNvSpPr>
          <p:nvPr>
            <p:ph idx="1"/>
          </p:nvPr>
        </p:nvSpPr>
        <p:spPr>
          <a:xfrm>
            <a:off x="243840" y="1203960"/>
            <a:ext cx="8656320" cy="5384183"/>
          </a:xfrm>
        </p:spPr>
        <p:txBody>
          <a:bodyPr>
            <a:normAutofit fontScale="77500" lnSpcReduction="20000"/>
          </a:bodyPr>
          <a:lstStyle/>
          <a:p>
            <a:pPr marL="0" indent="0">
              <a:buNone/>
            </a:pPr>
            <a:r>
              <a:rPr lang="en-US" dirty="0"/>
              <a:t>ACGME’s push towards competency based curriculum (Edwards &amp; Frey, 2007)</a:t>
            </a:r>
          </a:p>
          <a:p>
            <a:endParaRPr lang="en-US" sz="1100" dirty="0" smtClean="0"/>
          </a:p>
          <a:p>
            <a:pPr marL="0" indent="0">
              <a:buNone/>
            </a:pPr>
            <a:r>
              <a:rPr lang="en-US" dirty="0" smtClean="0"/>
              <a:t>Programs </a:t>
            </a:r>
            <a:r>
              <a:rPr lang="en-US" dirty="0"/>
              <a:t>have variability in their curriculum (e.g., </a:t>
            </a:r>
            <a:r>
              <a:rPr lang="en-US" dirty="0" err="1"/>
              <a:t>Freedy</a:t>
            </a:r>
            <a:r>
              <a:rPr lang="en-US" dirty="0"/>
              <a:t> et al., 2013; </a:t>
            </a:r>
            <a:r>
              <a:rPr lang="en-US" dirty="0" err="1"/>
              <a:t>Zubatsky</a:t>
            </a:r>
            <a:r>
              <a:rPr lang="en-US" dirty="0"/>
              <a:t> et al., 2017)</a:t>
            </a:r>
          </a:p>
          <a:p>
            <a:endParaRPr lang="en-US" sz="1100" dirty="0" smtClean="0"/>
          </a:p>
          <a:p>
            <a:pPr marL="0" indent="0">
              <a:buNone/>
            </a:pPr>
            <a:r>
              <a:rPr lang="en-US" dirty="0" smtClean="0"/>
              <a:t>Limited association between behavioral science curriculum and ABFM-ITE psychogenetic subsection scores (Griggs, 2009)</a:t>
            </a:r>
          </a:p>
          <a:p>
            <a:endParaRPr lang="en-US" sz="1100" dirty="0" smtClean="0"/>
          </a:p>
          <a:p>
            <a:pPr marL="0" indent="0">
              <a:buNone/>
            </a:pPr>
            <a:r>
              <a:rPr lang="en-US" dirty="0" smtClean="0"/>
              <a:t>Core </a:t>
            </a:r>
            <a:r>
              <a:rPr lang="en-US" dirty="0"/>
              <a:t>domains of behavioral science curriculum: core behavioral health topics and skills; communication skills; provider self-awareness and reflective practice; biopsychosocial/contextual care (Baird et al., 2017)</a:t>
            </a:r>
          </a:p>
          <a:p>
            <a:endParaRPr lang="en-US" sz="1100" i="1" dirty="0" smtClean="0"/>
          </a:p>
          <a:p>
            <a:pPr marL="0" indent="0">
              <a:buNone/>
            </a:pPr>
            <a:r>
              <a:rPr lang="en-US" dirty="0" smtClean="0"/>
              <a:t>More </a:t>
            </a:r>
            <a:r>
              <a:rPr lang="en-US" dirty="0"/>
              <a:t>than 30 behavioral and social science assessment tools mapped to LCME and ACGME competencies (Carney et al., 2015</a:t>
            </a:r>
            <a:r>
              <a:rPr lang="en-US" dirty="0" smtClean="0"/>
              <a:t>)</a:t>
            </a:r>
            <a:endParaRPr lang="en-US" dirty="0"/>
          </a:p>
        </p:txBody>
      </p:sp>
    </p:spTree>
    <p:extLst>
      <p:ext uri="{BB962C8B-B14F-4D97-AF65-F5344CB8AC3E}">
        <p14:creationId xmlns:p14="http://schemas.microsoft.com/office/powerpoint/2010/main" val="809351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635801"/>
            <a:ext cx="8758989" cy="827239"/>
          </a:xfrm>
        </p:spPr>
        <p:txBody>
          <a:bodyPr>
            <a:normAutofit/>
          </a:bodyPr>
          <a:lstStyle/>
          <a:p>
            <a:r>
              <a:rPr lang="en-US" dirty="0" smtClean="0"/>
              <a:t>Program </a:t>
            </a:r>
            <a:r>
              <a:rPr lang="en-US" dirty="0"/>
              <a:t>Requirements (ACGME): </a:t>
            </a:r>
          </a:p>
        </p:txBody>
      </p:sp>
      <p:sp>
        <p:nvSpPr>
          <p:cNvPr id="5" name="Content Placeholder 4"/>
          <p:cNvSpPr>
            <a:spLocks noGrp="1"/>
          </p:cNvSpPr>
          <p:nvPr>
            <p:ph idx="1"/>
          </p:nvPr>
        </p:nvSpPr>
        <p:spPr>
          <a:xfrm>
            <a:off x="144379" y="1463040"/>
            <a:ext cx="8892941" cy="4907280"/>
          </a:xfrm>
        </p:spPr>
        <p:txBody>
          <a:bodyPr>
            <a:normAutofit fontScale="85000" lnSpcReduction="20000"/>
          </a:bodyPr>
          <a:lstStyle/>
          <a:p>
            <a:pPr marL="0" indent="0">
              <a:buNone/>
            </a:pPr>
            <a:r>
              <a:rPr lang="en-US" dirty="0" smtClean="0"/>
              <a:t>The curriculum must be structured so behavioral health is </a:t>
            </a:r>
            <a:r>
              <a:rPr lang="en-US" u="sng" dirty="0" smtClean="0">
                <a:solidFill>
                  <a:srgbClr val="C00000"/>
                </a:solidFill>
              </a:rPr>
              <a:t>integrated into the residents’ total educational experience</a:t>
            </a:r>
            <a:r>
              <a:rPr lang="en-US" dirty="0" smtClean="0"/>
              <a:t>, to include the physical aspects of patient care. </a:t>
            </a:r>
          </a:p>
          <a:p>
            <a:pPr>
              <a:buFont typeface="Arial" panose="020B0604020202020204" pitchFamily="34" charset="0"/>
              <a:buChar char="•"/>
            </a:pPr>
            <a:endParaRPr lang="en-US" dirty="0" smtClean="0"/>
          </a:p>
          <a:p>
            <a:pPr marL="0" indent="0">
              <a:buNone/>
            </a:pPr>
            <a:r>
              <a:rPr lang="en-US" dirty="0" smtClean="0"/>
              <a:t>Residents must demonstrate knowledge of established and evolving biomedical, clinical, epidemiological and social behavioral sciences, as well </a:t>
            </a:r>
            <a:r>
              <a:rPr lang="en-US" u="sng" dirty="0" smtClean="0">
                <a:solidFill>
                  <a:srgbClr val="C00000"/>
                </a:solidFill>
              </a:rPr>
              <a:t>as the application of this knowledge to patient care</a:t>
            </a:r>
            <a:r>
              <a:rPr lang="en-US" u="sng" dirty="0" smtClean="0">
                <a:solidFill>
                  <a:srgbClr val="FF0000"/>
                </a:solidFill>
              </a:rPr>
              <a:t>.</a:t>
            </a:r>
          </a:p>
          <a:p>
            <a:pPr>
              <a:buFont typeface="Arial" panose="020B0604020202020204" pitchFamily="34" charset="0"/>
              <a:buChar char="•"/>
            </a:pPr>
            <a:endParaRPr lang="en-US" u="sng" dirty="0"/>
          </a:p>
          <a:p>
            <a:pPr marL="0" indent="0">
              <a:buNone/>
            </a:pPr>
            <a:r>
              <a:rPr lang="en-US" u="sng" dirty="0" smtClean="0">
                <a:solidFill>
                  <a:srgbClr val="C00000"/>
                </a:solidFill>
              </a:rPr>
              <a:t>Diagnose</a:t>
            </a:r>
            <a:r>
              <a:rPr lang="en-US" u="sng" dirty="0">
                <a:solidFill>
                  <a:srgbClr val="C00000"/>
                </a:solidFill>
              </a:rPr>
              <a:t>, manage, and coordinate care </a:t>
            </a:r>
            <a:r>
              <a:rPr lang="en-US" dirty="0"/>
              <a:t>for common mental illness and behavioral issues in patients of all ages; </a:t>
            </a:r>
          </a:p>
          <a:p>
            <a:pPr>
              <a:buFont typeface="Arial" panose="020B0604020202020204" pitchFamily="34" charset="0"/>
              <a:buChar char="•"/>
            </a:pPr>
            <a:endParaRPr lang="en-US" u="sng" dirty="0"/>
          </a:p>
        </p:txBody>
      </p:sp>
    </p:spTree>
    <p:extLst>
      <p:ext uri="{BB962C8B-B14F-4D97-AF65-F5344CB8AC3E}">
        <p14:creationId xmlns:p14="http://schemas.microsoft.com/office/powerpoint/2010/main" val="994175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492"/>
            <a:ext cx="8229600" cy="1187865"/>
          </a:xfrm>
        </p:spPr>
        <p:txBody>
          <a:bodyPr/>
          <a:lstStyle/>
          <a:p>
            <a:r>
              <a:rPr lang="en-US" dirty="0" smtClean="0"/>
              <a:t>So Why Does This Matter?</a:t>
            </a:r>
            <a:endParaRPr lang="en-US" dirty="0"/>
          </a:p>
        </p:txBody>
      </p:sp>
      <p:sp>
        <p:nvSpPr>
          <p:cNvPr id="4" name="Content Placeholder 2"/>
          <p:cNvSpPr txBox="1">
            <a:spLocks noGrp="1"/>
          </p:cNvSpPr>
          <p:nvPr>
            <p:ph idx="1"/>
          </p:nvPr>
        </p:nvSpPr>
        <p:spPr>
          <a:xfrm>
            <a:off x="513348" y="1794726"/>
            <a:ext cx="8117304" cy="427302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6000" dirty="0" smtClean="0"/>
              <a:t>“It </a:t>
            </a:r>
            <a:r>
              <a:rPr lang="en-US" sz="6000" dirty="0"/>
              <a:t>is important to recognize that the Milestones do not represent the totality of any discipline, but rather </a:t>
            </a:r>
            <a:r>
              <a:rPr lang="en-US" sz="6000" i="1" u="sng" dirty="0">
                <a:solidFill>
                  <a:srgbClr val="C00000"/>
                </a:solidFill>
              </a:rPr>
              <a:t>form a robust foundational core</a:t>
            </a:r>
            <a:r>
              <a:rPr lang="en-US" sz="6000" dirty="0" smtClean="0"/>
              <a:t>.”</a:t>
            </a:r>
          </a:p>
          <a:p>
            <a:pPr marL="0" indent="0">
              <a:buNone/>
            </a:pPr>
            <a:endParaRPr lang="en-US" sz="6000" dirty="0" smtClean="0"/>
          </a:p>
          <a:p>
            <a:pPr marL="0" indent="0">
              <a:buNone/>
            </a:pPr>
            <a:r>
              <a:rPr lang="en-US" sz="6000" dirty="0" smtClean="0"/>
              <a:t>“Remember</a:t>
            </a:r>
            <a:r>
              <a:rPr lang="en-US" sz="6000" dirty="0"/>
              <a:t>, the Milestones are intended to be used </a:t>
            </a:r>
            <a:r>
              <a:rPr lang="en-US" sz="6000" i="1" u="sng" dirty="0">
                <a:solidFill>
                  <a:srgbClr val="C00000"/>
                </a:solidFill>
              </a:rPr>
              <a:t>as a formative framework </a:t>
            </a:r>
            <a:r>
              <a:rPr lang="en-US" sz="6000" dirty="0"/>
              <a:t>to guide </a:t>
            </a:r>
            <a:r>
              <a:rPr lang="en-US" sz="6000" i="1" u="sng" dirty="0">
                <a:solidFill>
                  <a:srgbClr val="C00000"/>
                </a:solidFill>
              </a:rPr>
              <a:t>curricula</a:t>
            </a:r>
            <a:r>
              <a:rPr lang="en-US" sz="6000" dirty="0"/>
              <a:t>, </a:t>
            </a:r>
            <a:r>
              <a:rPr lang="en-US" sz="6000" i="1" u="sng" dirty="0">
                <a:solidFill>
                  <a:srgbClr val="C00000"/>
                </a:solidFill>
              </a:rPr>
              <a:t>assessment</a:t>
            </a:r>
            <a:r>
              <a:rPr lang="en-US" sz="6000" dirty="0"/>
              <a:t>, and </a:t>
            </a:r>
            <a:r>
              <a:rPr lang="en-US" sz="6000" i="1" u="sng" dirty="0">
                <a:solidFill>
                  <a:srgbClr val="C00000"/>
                </a:solidFill>
              </a:rPr>
              <a:t>CCC deliberations</a:t>
            </a:r>
            <a:r>
              <a:rPr lang="en-US" sz="6000" dirty="0"/>
              <a:t> in programs</a:t>
            </a:r>
            <a:r>
              <a:rPr lang="en-US" sz="6000" dirty="0" smtClean="0"/>
              <a:t>.” </a:t>
            </a:r>
            <a:endParaRPr lang="en-US" sz="6000" dirty="0"/>
          </a:p>
        </p:txBody>
      </p:sp>
      <p:sp>
        <p:nvSpPr>
          <p:cNvPr id="5" name="TextBox 4"/>
          <p:cNvSpPr txBox="1"/>
          <p:nvPr/>
        </p:nvSpPr>
        <p:spPr>
          <a:xfrm>
            <a:off x="6644640" y="5913120"/>
            <a:ext cx="2042160" cy="381000"/>
          </a:xfrm>
          <a:prstGeom prst="rect">
            <a:avLst/>
          </a:prstGeom>
          <a:noFill/>
        </p:spPr>
        <p:txBody>
          <a:bodyPr wrap="square" rtlCol="0">
            <a:spAutoFit/>
          </a:bodyPr>
          <a:lstStyle/>
          <a:p>
            <a:r>
              <a:rPr lang="en-US" dirty="0" smtClean="0"/>
              <a:t>ACGME Guidebook</a:t>
            </a:r>
            <a:endParaRPr lang="en-US" dirty="0"/>
          </a:p>
        </p:txBody>
      </p:sp>
    </p:spTree>
    <p:extLst>
      <p:ext uri="{BB962C8B-B14F-4D97-AF65-F5344CB8AC3E}">
        <p14:creationId xmlns:p14="http://schemas.microsoft.com/office/powerpoint/2010/main" val="265932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Effect>
                      <a14:saturation sat="66000"/>
                    </a14:imgEffect>
                  </a14:imgLayer>
                </a14:imgProps>
              </a:ext>
            </a:extLst>
          </a:blip>
          <a:stretch>
            <a:fillRect/>
          </a:stretch>
        </p:blipFill>
        <p:spPr>
          <a:xfrm>
            <a:off x="1541207" y="655320"/>
            <a:ext cx="6061586" cy="582844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691640" y="5883239"/>
            <a:ext cx="1720419" cy="415498"/>
          </a:xfrm>
          <a:prstGeom prst="rect">
            <a:avLst/>
          </a:prstGeom>
          <a:noFill/>
        </p:spPr>
        <p:txBody>
          <a:bodyPr wrap="square" rtlCol="0">
            <a:spAutoFit/>
          </a:bodyPr>
          <a:lstStyle/>
          <a:p>
            <a:r>
              <a:rPr lang="en-US" sz="1050" dirty="0"/>
              <a:t>(Baird et al., 2017 – </a:t>
            </a:r>
            <a:endParaRPr lang="en-US" sz="1050" dirty="0" smtClean="0"/>
          </a:p>
          <a:p>
            <a:r>
              <a:rPr lang="en-US" sz="1050" dirty="0" smtClean="0"/>
              <a:t>reprinted </a:t>
            </a:r>
            <a:r>
              <a:rPr lang="en-US" sz="1050" dirty="0"/>
              <a:t>with permission)</a:t>
            </a:r>
          </a:p>
        </p:txBody>
      </p:sp>
    </p:spTree>
    <p:extLst>
      <p:ext uri="{BB962C8B-B14F-4D97-AF65-F5344CB8AC3E}">
        <p14:creationId xmlns:p14="http://schemas.microsoft.com/office/powerpoint/2010/main" val="2166638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9893" y="598575"/>
            <a:ext cx="5784215" cy="707886"/>
          </a:xfrm>
          <a:prstGeom prst="rect">
            <a:avLst/>
          </a:prstGeom>
          <a:noFill/>
        </p:spPr>
        <p:txBody>
          <a:bodyPr wrap="square" rtlCol="0">
            <a:spAutoFit/>
          </a:bodyPr>
          <a:lstStyle/>
          <a:p>
            <a:pPr algn="ctr"/>
            <a:r>
              <a:rPr lang="en-US" sz="4000" b="1" dirty="0" smtClean="0"/>
              <a:t>Current Proposed </a:t>
            </a:r>
            <a:r>
              <a:rPr lang="en-US" sz="4000" b="1" dirty="0"/>
              <a:t>Model </a:t>
            </a:r>
          </a:p>
        </p:txBody>
      </p:sp>
      <p:sp>
        <p:nvSpPr>
          <p:cNvPr id="4" name="TextBox 3"/>
          <p:cNvSpPr txBox="1"/>
          <p:nvPr/>
        </p:nvSpPr>
        <p:spPr>
          <a:xfrm>
            <a:off x="337446" y="6233046"/>
            <a:ext cx="2809999" cy="253916"/>
          </a:xfrm>
          <a:prstGeom prst="rect">
            <a:avLst/>
          </a:prstGeom>
          <a:noFill/>
        </p:spPr>
        <p:txBody>
          <a:bodyPr wrap="square" rtlCol="0">
            <a:spAutoFit/>
          </a:bodyPr>
          <a:lstStyle/>
          <a:p>
            <a:pPr algn="r"/>
            <a:r>
              <a:rPr lang="en-US" sz="1050" dirty="0"/>
              <a:t>(Baird et al., 2017 – reprinted with permission)</a:t>
            </a:r>
          </a:p>
        </p:txBody>
      </p:sp>
      <p:sp>
        <p:nvSpPr>
          <p:cNvPr id="5" name="Oval 4"/>
          <p:cNvSpPr/>
          <p:nvPr/>
        </p:nvSpPr>
        <p:spPr>
          <a:xfrm>
            <a:off x="6307283" y="2422885"/>
            <a:ext cx="2400541" cy="2343150"/>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6307282" y="3455959"/>
            <a:ext cx="2400541" cy="300082"/>
          </a:xfrm>
          <a:prstGeom prst="rect">
            <a:avLst/>
          </a:prstGeom>
          <a:noFill/>
        </p:spPr>
        <p:txBody>
          <a:bodyPr wrap="square" rtlCol="0">
            <a:spAutoFit/>
          </a:bodyPr>
          <a:lstStyle/>
          <a:p>
            <a:pPr algn="ctr"/>
            <a:r>
              <a:rPr lang="en-US" sz="1350" b="1" dirty="0"/>
              <a:t>Leadership</a:t>
            </a:r>
          </a:p>
        </p:txBody>
      </p:sp>
      <p:sp>
        <p:nvSpPr>
          <p:cNvPr id="7" name="TextBox 6"/>
          <p:cNvSpPr txBox="1"/>
          <p:nvPr/>
        </p:nvSpPr>
        <p:spPr>
          <a:xfrm>
            <a:off x="4670172" y="3375169"/>
            <a:ext cx="2400541" cy="461665"/>
          </a:xfrm>
          <a:prstGeom prst="rect">
            <a:avLst/>
          </a:prstGeom>
          <a:noFill/>
        </p:spPr>
        <p:txBody>
          <a:bodyPr wrap="square" rtlCol="0">
            <a:spAutoFit/>
          </a:bodyPr>
          <a:lstStyle/>
          <a:p>
            <a:pPr algn="ctr"/>
            <a:r>
              <a:rPr lang="en-US" sz="2400" b="1" dirty="0"/>
              <a:t>+</a:t>
            </a: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220" t="5287"/>
          <a:stretch/>
        </p:blipFill>
        <p:spPr>
          <a:xfrm>
            <a:off x="454253" y="1329039"/>
            <a:ext cx="5157615" cy="4904007"/>
          </a:xfrm>
          <a:prstGeom prst="rect">
            <a:avLst/>
          </a:prstGeom>
        </p:spPr>
      </p:pic>
    </p:spTree>
    <p:extLst>
      <p:ext uri="{BB962C8B-B14F-4D97-AF65-F5344CB8AC3E}">
        <p14:creationId xmlns:p14="http://schemas.microsoft.com/office/powerpoint/2010/main" val="15077825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7202</TotalTime>
  <Words>889</Words>
  <Application>Microsoft Office PowerPoint</Application>
  <PresentationFormat>On-screen Show (4:3)</PresentationFormat>
  <Paragraphs>155</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Helvetica</vt:lpstr>
      <vt:lpstr>Helvetica Neue</vt:lpstr>
      <vt:lpstr>Wingdings</vt:lpstr>
      <vt:lpstr>Office Theme</vt:lpstr>
      <vt:lpstr>Behavioral Health Meets the Milestones: Millstones or Stepping Stones?</vt:lpstr>
      <vt:lpstr>Disclosures</vt:lpstr>
      <vt:lpstr>PowerPoint Presentation</vt:lpstr>
      <vt:lpstr>Objectives</vt:lpstr>
      <vt:lpstr>Background</vt:lpstr>
      <vt:lpstr>Program Requirements (ACGME): </vt:lpstr>
      <vt:lpstr>So Why Does This Matter?</vt:lpstr>
      <vt:lpstr>PowerPoint Presentation</vt:lpstr>
      <vt:lpstr>PowerPoint Presentation</vt:lpstr>
      <vt:lpstr>Methods to our Madness</vt:lpstr>
      <vt:lpstr>PowerPoint Presentation</vt:lpstr>
      <vt:lpstr>PowerPoint Presentation</vt:lpstr>
      <vt:lpstr>Total # of Milestones w/o Duplicates</vt:lpstr>
      <vt:lpstr>PowerPoint Presentation</vt:lpstr>
      <vt:lpstr>% of Milestones The Model Covers </vt:lpstr>
      <vt:lpstr>PowerPoint Presentation</vt:lpstr>
      <vt:lpstr>So Where Might You Start?</vt:lpstr>
      <vt:lpstr>PowerPoint Presentation</vt:lpstr>
      <vt:lpstr>References</vt:lpstr>
    </vt:vector>
  </TitlesOfParts>
  <Company>STFM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prainey1</cp:lastModifiedBy>
  <cp:revision>126</cp:revision>
  <dcterms:created xsi:type="dcterms:W3CDTF">2013-07-17T19:19:39Z</dcterms:created>
  <dcterms:modified xsi:type="dcterms:W3CDTF">2018-05-07T12:41:46Z</dcterms:modified>
</cp:coreProperties>
</file>