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5" r:id="rId2"/>
    <p:sldId id="266" r:id="rId3"/>
    <p:sldId id="297" r:id="rId4"/>
    <p:sldId id="295" r:id="rId5"/>
    <p:sldId id="280" r:id="rId6"/>
    <p:sldId id="281" r:id="rId7"/>
    <p:sldId id="282" r:id="rId8"/>
    <p:sldId id="271" r:id="rId9"/>
    <p:sldId id="272" r:id="rId10"/>
    <p:sldId id="285" r:id="rId11"/>
    <p:sldId id="284" r:id="rId12"/>
    <p:sldId id="286" r:id="rId13"/>
    <p:sldId id="273" r:id="rId14"/>
    <p:sldId id="287" r:id="rId15"/>
    <p:sldId id="288" r:id="rId16"/>
    <p:sldId id="274" r:id="rId17"/>
    <p:sldId id="291" r:id="rId18"/>
    <p:sldId id="292" r:id="rId19"/>
    <p:sldId id="275" r:id="rId20"/>
    <p:sldId id="293" r:id="rId21"/>
    <p:sldId id="294" r:id="rId22"/>
    <p:sldId id="277" r:id="rId23"/>
    <p:sldId id="290" r:id="rId24"/>
    <p:sldId id="278" r:id="rId25"/>
    <p:sldId id="296" r:id="rId26"/>
    <p:sldId id="283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534"/>
  </p:normalViewPr>
  <p:slideViewPr>
    <p:cSldViewPr snapToGrid="0" snapToObjects="1">
      <p:cViewPr varScale="1">
        <p:scale>
          <a:sx n="73" d="100"/>
          <a:sy n="73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CEDB5-F2C1-4E71-A08A-2B2D6138879F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4C55-0F66-4C3D-A855-E6084CFD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0D3651-6635-4272-A5AA-624BF05525C1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43C0-4701-41F3-9C0E-73A77E0E8244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5BA0-86EE-4705-9F31-120B25667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door.relevant.healthcare/log_i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multiple_choice_polls/8snj8bjbOBOnH5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Achieving Relevant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Rose </a:t>
            </a:r>
            <a:r>
              <a:rPr lang="en-US" dirty="0" err="1" smtClean="0"/>
              <a:t>Puthiyamadam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London Muse,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8" y="825956"/>
            <a:ext cx="8585035" cy="545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6209" y="541292"/>
            <a:ext cx="5093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Cervical Cancer Screening </a:t>
            </a:r>
          </a:p>
          <a:p>
            <a:pPr algn="ctr"/>
            <a:r>
              <a:rPr lang="en-US" sz="3600" dirty="0" smtClean="0"/>
              <a:t>by 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2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Online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02" y="922512"/>
            <a:ext cx="6523949" cy="556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253" y="1412796"/>
            <a:ext cx="3474720" cy="1187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Use in QI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screening</a:t>
            </a:r>
          </a:p>
          <a:p>
            <a:pPr lvl="1"/>
            <a:r>
              <a:rPr lang="en-US" dirty="0" smtClean="0"/>
              <a:t>Monthly Events</a:t>
            </a:r>
          </a:p>
          <a:p>
            <a:pPr lvl="2"/>
            <a:r>
              <a:rPr lang="en-US" dirty="0" smtClean="0"/>
              <a:t>E.g. Mother’s Day Mammogram</a:t>
            </a:r>
            <a:endParaRPr lang="en-US" dirty="0" smtClean="0"/>
          </a:p>
          <a:p>
            <a:r>
              <a:rPr lang="en-US" dirty="0" smtClean="0"/>
              <a:t>Immunizations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537" y="156755"/>
            <a:ext cx="5773783" cy="1187865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Holiday Cancer Screening </a:t>
            </a:r>
            <a:br>
              <a:rPr lang="en-US" sz="2700" dirty="0" smtClean="0"/>
            </a:br>
            <a:r>
              <a:rPr lang="en-US" sz="2700" dirty="0" smtClean="0"/>
              <a:t>Reflections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5" y="940601"/>
            <a:ext cx="74580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910" y="0"/>
            <a:ext cx="5017021" cy="1187865"/>
          </a:xfrm>
        </p:spPr>
        <p:txBody>
          <a:bodyPr/>
          <a:lstStyle/>
          <a:p>
            <a:r>
              <a:rPr lang="en-US" dirty="0" smtClean="0"/>
              <a:t>Immunizations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97" y="848406"/>
            <a:ext cx="6663826" cy="55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Use In PCMH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en-US" dirty="0" smtClean="0"/>
              <a:t>goals for Quality Improvement</a:t>
            </a:r>
            <a:endParaRPr lang="en-US" dirty="0" smtClean="0"/>
          </a:p>
          <a:p>
            <a:r>
              <a:rPr lang="en-US" dirty="0" smtClean="0"/>
              <a:t>Staff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SHOD Quality Improvement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83277"/>
              </p:ext>
            </p:extLst>
          </p:nvPr>
        </p:nvGraphicFramePr>
        <p:xfrm>
          <a:off x="457200" y="2108373"/>
          <a:ext cx="8458200" cy="361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1368388704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7275768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14728083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914413891"/>
                    </a:ext>
                  </a:extLst>
                </a:gridCol>
              </a:tblGrid>
              <a:tr h="7255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Goal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2/2018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9/2018</a:t>
                      </a:r>
                      <a:endParaRPr lang="en-US" sz="1800" dirty="0"/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4120107725"/>
                  </a:ext>
                </a:extLst>
              </a:tr>
              <a:tr h="1252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Tobacco screening/ intervention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66FF"/>
                          </a:solidFill>
                        </a:rPr>
                        <a:t>85%</a:t>
                      </a:r>
                      <a:endParaRPr lang="en-US" sz="1800" dirty="0">
                        <a:solidFill>
                          <a:srgbClr val="3366FF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82%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2827365151"/>
                  </a:ext>
                </a:extLst>
              </a:tr>
              <a:tr h="7255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SO/GI questions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66FF"/>
                          </a:solidFill>
                        </a:rPr>
                        <a:t>75%</a:t>
                      </a:r>
                      <a:endParaRPr lang="en-US" sz="1800" dirty="0">
                        <a:solidFill>
                          <a:srgbClr val="3366FF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55.8%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60%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353226130"/>
                  </a:ext>
                </a:extLst>
              </a:tr>
              <a:tr h="9144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Alcohol (and</a:t>
                      </a:r>
                      <a:r>
                        <a:rPr lang="en-US" sz="1800" baseline="0" dirty="0" smtClean="0"/>
                        <a:t> substance use)</a:t>
                      </a:r>
                      <a:r>
                        <a:rPr lang="en-US" sz="1800" dirty="0" smtClean="0"/>
                        <a:t> screening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66FF"/>
                          </a:solidFill>
                        </a:rPr>
                        <a:t>80%</a:t>
                      </a:r>
                      <a:endParaRPr lang="en-US" sz="1800" dirty="0">
                        <a:solidFill>
                          <a:srgbClr val="3366FF"/>
                        </a:solidFill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65%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212360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1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40787"/>
            <a:ext cx="8229600" cy="1187865"/>
          </a:xfrm>
        </p:spPr>
        <p:txBody>
          <a:bodyPr/>
          <a:lstStyle/>
          <a:p>
            <a:r>
              <a:rPr lang="en-US" altLang="en-US" dirty="0" smtClean="0"/>
              <a:t>Quality Improvement Projects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286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Each </a:t>
            </a:r>
            <a:r>
              <a:rPr lang="en-US" altLang="en-US" dirty="0" smtClean="0"/>
              <a:t>measure led by a PCT champion, discussed at huddles, presented at meetings</a:t>
            </a:r>
          </a:p>
          <a:p>
            <a:r>
              <a:rPr lang="en-US" altLang="en-US" dirty="0" err="1" smtClean="0"/>
              <a:t>eCW</a:t>
            </a:r>
            <a:r>
              <a:rPr lang="en-US" altLang="en-US" dirty="0" smtClean="0"/>
              <a:t>/Relevant review at each monthly business </a:t>
            </a:r>
            <a:r>
              <a:rPr lang="en-US" altLang="en-US" dirty="0" smtClean="0"/>
              <a:t>meeting</a:t>
            </a:r>
          </a:p>
          <a:p>
            <a:pPr lvl="1"/>
            <a:r>
              <a:rPr lang="en-US" altLang="en-US" dirty="0" smtClean="0"/>
              <a:t>Team meeting example</a:t>
            </a:r>
          </a:p>
          <a:p>
            <a:pPr lvl="2"/>
            <a:r>
              <a:rPr lang="en-US" altLang="en-US" sz="1800" dirty="0" smtClean="0"/>
              <a:t>what’s working: huddle reminders, when PCT lets provider know that he/she asked the QI questions for the patient</a:t>
            </a:r>
          </a:p>
          <a:p>
            <a:pPr lvl="2"/>
            <a:r>
              <a:rPr lang="en-US" altLang="en-US" sz="1800" dirty="0" smtClean="0"/>
              <a:t>what’s not: unsure how to easily tell if it has been done in the past year - we reviewed how to complete in </a:t>
            </a:r>
            <a:r>
              <a:rPr lang="en-US" altLang="en-US" sz="1800" dirty="0" err="1" smtClean="0"/>
              <a:t>eCW</a:t>
            </a:r>
            <a:r>
              <a:rPr lang="en-US" altLang="en-US" sz="1800" dirty="0" smtClean="0"/>
              <a:t>/Relevant</a:t>
            </a:r>
            <a:endParaRPr lang="en-US" altLang="en-US" sz="3200" dirty="0" smtClean="0"/>
          </a:p>
          <a:p>
            <a:r>
              <a:rPr lang="en-US" altLang="en-US" dirty="0" smtClean="0"/>
              <a:t>Later </a:t>
            </a:r>
            <a:r>
              <a:rPr lang="en-US" altLang="en-US" dirty="0" smtClean="0"/>
              <a:t>added in team competition to keep momentum and solidify in culture  </a:t>
            </a:r>
          </a:p>
        </p:txBody>
      </p:sp>
    </p:spTree>
    <p:extLst>
      <p:ext uri="{BB962C8B-B14F-4D97-AF65-F5344CB8AC3E}">
        <p14:creationId xmlns:p14="http://schemas.microsoft.com/office/powerpoint/2010/main" val="29722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811" y="-104428"/>
            <a:ext cx="8229600" cy="1187865"/>
          </a:xfrm>
        </p:spPr>
        <p:txBody>
          <a:bodyPr/>
          <a:lstStyle/>
          <a:p>
            <a:r>
              <a:rPr lang="en-US" dirty="0" smtClean="0"/>
              <a:t>Relevant Use in </a:t>
            </a:r>
            <a:r>
              <a:rPr lang="en-US" dirty="0" smtClean="0"/>
              <a:t>P4P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5" y="1201783"/>
            <a:ext cx="8364040" cy="50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995" y="143767"/>
            <a:ext cx="4297680" cy="1187865"/>
          </a:xfrm>
        </p:spPr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4" y="1043259"/>
            <a:ext cx="7188895" cy="52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37" y="75"/>
            <a:ext cx="4101737" cy="1187865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64" y="1028972"/>
            <a:ext cx="8611836" cy="52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PGY-3 self directs a part of their practice they can reflect on through a “Relevant Project” PDSA</a:t>
            </a:r>
          </a:p>
          <a:p>
            <a:r>
              <a:rPr lang="en-US" dirty="0" smtClean="0"/>
              <a:t>E.g. breast cancer screening – two resident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29252" y="499422"/>
            <a:ext cx="8229600" cy="118786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FMC Rotation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Relevant Project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Example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235131" y="2039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Breast cancer screening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Goal: to increase number of women 50-74 who have had mammogram in the past 2 years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Question: Does using a risk calculator increase incentive for women to obtain mammogram in a short time frame?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Project: 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started at 15 of 30 patients, goal to increase from 50 to 70% 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began with PCTs calling for appointment, creating DI orders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then added in option of picking up or mailing script for those with difficulty making appointments due to cost/time/transportation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Tried different types of risk assessment tools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Results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Recommended NIH Breast Cancer Risk Assessment Tool (BCRAT)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Improved to 72%</a:t>
            </a:r>
          </a:p>
        </p:txBody>
      </p:sp>
    </p:spTree>
    <p:extLst>
      <p:ext uri="{BB962C8B-B14F-4D97-AF65-F5344CB8AC3E}">
        <p14:creationId xmlns:p14="http://schemas.microsoft.com/office/powerpoint/2010/main" val="18541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and pitfalls of online registry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on patient panel?</a:t>
            </a:r>
          </a:p>
          <a:p>
            <a:r>
              <a:rPr lang="en-US" dirty="0" smtClean="0"/>
              <a:t>Relies on correct information</a:t>
            </a:r>
          </a:p>
          <a:p>
            <a:r>
              <a:rPr lang="en-US" dirty="0" smtClean="0"/>
              <a:t>Having registry does not necessarily mean outcome different </a:t>
            </a:r>
          </a:p>
          <a:p>
            <a:r>
              <a:rPr lang="en-US" dirty="0" smtClean="0"/>
              <a:t>Urgency of patient registry use – forced to step back and look at population not individual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thoughts about ways you could use a similar online patient data collection tool in your institution?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Workman TA. Engaging Patients in Information Sharing and Data Collection: The Role of Patient-Powered Registries and Research Networks [Internet]. Rockville (MD): Agency for Healthcare Research and Quality (US); 2013 Sep. Defining Patient Registries and Research </a:t>
            </a:r>
            <a:r>
              <a:rPr lang="en-US" dirty="0" smtClean="0"/>
              <a:t>Networks.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Berwick </a:t>
            </a:r>
            <a:r>
              <a:rPr lang="en-US" dirty="0"/>
              <a:t>DM, James B, Coye MJ. Connections between quality measurement and improvement. Med Care. 2003;3(41):</a:t>
            </a:r>
            <a:r>
              <a:rPr lang="en-US" dirty="0" smtClean="0"/>
              <a:t>I30–8.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Miller </a:t>
            </a:r>
            <a:r>
              <a:rPr lang="en-US" dirty="0"/>
              <a:t>TP, Brennan TA, Milstein A. How can we make more progress in measuring physicians’ performance to improve the value of care? Health </a:t>
            </a:r>
            <a:r>
              <a:rPr lang="en-US" dirty="0" err="1"/>
              <a:t>Aff</a:t>
            </a:r>
            <a:r>
              <a:rPr lang="en-US" dirty="0"/>
              <a:t>. 28(5):1429–1437 </a:t>
            </a:r>
            <a:r>
              <a:rPr lang="en-US" dirty="0" err="1"/>
              <a:t>Scholle</a:t>
            </a:r>
            <a:r>
              <a:rPr lang="en-US" dirty="0"/>
              <a:t> SH, </a:t>
            </a:r>
            <a:r>
              <a:rPr lang="en-US" dirty="0" err="1"/>
              <a:t>Roski</a:t>
            </a:r>
            <a:r>
              <a:rPr lang="en-US" dirty="0"/>
              <a:t> J, Dunn DL, Adams JL, Dugan DP, </a:t>
            </a:r>
            <a:r>
              <a:rPr lang="en-US" dirty="0" err="1"/>
              <a:t>Pawlson</a:t>
            </a:r>
            <a:r>
              <a:rPr lang="en-US" dirty="0"/>
              <a:t> LG, Kerr EA. Availability of data measuring physician quality performance. Am J Manage Care. 2009;15(1):</a:t>
            </a:r>
            <a:r>
              <a:rPr lang="en-US" dirty="0" smtClean="0"/>
              <a:t>67–72.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Hofer </a:t>
            </a:r>
            <a:r>
              <a:rPr lang="en-US" dirty="0"/>
              <a:t>TP, </a:t>
            </a:r>
            <a:r>
              <a:rPr lang="en-US" dirty="0" err="1"/>
              <a:t>Hayard</a:t>
            </a:r>
            <a:r>
              <a:rPr lang="en-US" dirty="0"/>
              <a:t> RA, Greenfield S, Wagner EH, Kaplan SH, Manning WG. The unreliability of individual physician ‘report cards’ for assessing the costs and quality of care of a chronic disease. J Am Med Assoc. 1999;281(22):</a:t>
            </a:r>
            <a:r>
              <a:rPr lang="en-US" dirty="0" smtClean="0"/>
              <a:t>2098–105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hlinkClick r:id="rId2"/>
              </a:rPr>
              <a:t>Polleverywhere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Text 22333</a:t>
            </a:r>
          </a:p>
          <a:p>
            <a:pPr lvl="1"/>
            <a:r>
              <a:rPr lang="en-US" dirty="0"/>
              <a:t>Type LONDONMUSE205</a:t>
            </a:r>
          </a:p>
          <a:p>
            <a:pPr lvl="1"/>
            <a:endParaRPr lang="en-US" dirty="0"/>
          </a:p>
          <a:p>
            <a:r>
              <a:rPr lang="en-US" dirty="0"/>
              <a:t>-or- </a:t>
            </a:r>
          </a:p>
          <a:p>
            <a:endParaRPr lang="en-US" dirty="0"/>
          </a:p>
          <a:p>
            <a:r>
              <a:rPr lang="en-US" dirty="0"/>
              <a:t>Respond at PollEv.com/londonmuse205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the role and use of patient registries</a:t>
            </a:r>
            <a:r>
              <a:rPr lang="en-US" dirty="0" smtClean="0"/>
              <a:t>.</a:t>
            </a:r>
          </a:p>
          <a:p>
            <a:r>
              <a:rPr lang="en-US" dirty="0"/>
              <a:t>Be able to understand the benefits and pitfalls of the online Relevant tool</a:t>
            </a:r>
            <a:r>
              <a:rPr lang="en-US" dirty="0" smtClean="0"/>
              <a:t>.</a:t>
            </a:r>
          </a:p>
          <a:p>
            <a:r>
              <a:rPr lang="en-US" dirty="0"/>
              <a:t>Brainstorm a creative use of Relevant (or similar patient registry) for quality improvement and/or physician productivity at </a:t>
            </a:r>
            <a:r>
              <a:rPr lang="en-US" dirty="0" smtClean="0"/>
              <a:t>your </a:t>
            </a:r>
            <a:r>
              <a:rPr lang="en-US" dirty="0"/>
              <a:t>institution.</a:t>
            </a:r>
          </a:p>
        </p:txBody>
      </p:sp>
    </p:spTree>
    <p:extLst>
      <p:ext uri="{BB962C8B-B14F-4D97-AF65-F5344CB8AC3E}">
        <p14:creationId xmlns:p14="http://schemas.microsoft.com/office/powerpoint/2010/main" val="28401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thought of Provider Report Cards?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1910 Dr. Emory Codman</a:t>
            </a:r>
          </a:p>
          <a:p>
            <a:endParaRPr lang="en-US" dirty="0"/>
          </a:p>
          <a:p>
            <a:pPr lvl="2"/>
            <a:r>
              <a:rPr lang="en-US" dirty="0"/>
              <a:t>“ Every hospital should follow every patient it treats long enough to determine whether or not treatment is successful and to inquire if not why not with a view to prevent a similar failure in future.”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Report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never intended to define providers</a:t>
            </a:r>
          </a:p>
          <a:p>
            <a:r>
              <a:rPr lang="en-US" dirty="0"/>
              <a:t>It was never intended to direct payment</a:t>
            </a:r>
          </a:p>
          <a:p>
            <a:r>
              <a:rPr lang="en-US" dirty="0"/>
              <a:t>It was never intended to deter satisfaction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Provider 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</a:t>
            </a:r>
          </a:p>
          <a:p>
            <a:pPr lvl="1"/>
            <a:r>
              <a:rPr lang="en-US" dirty="0"/>
              <a:t>Private report cards used in hospital in Maryland and Cleveland on certain measures by administrators</a:t>
            </a:r>
          </a:p>
          <a:p>
            <a:pPr lvl="1"/>
            <a:r>
              <a:rPr lang="en-US" dirty="0"/>
              <a:t>Report cards then became publicly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473"/>
            <a:ext cx="8229600" cy="1187865"/>
          </a:xfrm>
        </p:spPr>
        <p:txBody>
          <a:bodyPr>
            <a:no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everything that can be counted counts and not everything that counts can be counted.”</a:t>
            </a:r>
            <a:b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--Albert Einstein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" y="1981200"/>
            <a:ext cx="8027126" cy="439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ridgeITProjectName" descr="4 Last Medical Visit Dashboard  For Report Card add 0302" hidden="1"/>
          <p:cNvSpPr txBox="1"/>
          <p:nvPr/>
        </p:nvSpPr>
        <p:spPr>
          <a:xfrm>
            <a:off x="2693988" y="31448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6" name="BridgeITProjectDescription" descr="4 Last Medical Visit Dashboard  For Report Card add measures" hidden="1"/>
          <p:cNvSpPr txBox="1"/>
          <p:nvPr/>
        </p:nvSpPr>
        <p:spPr>
          <a:xfrm>
            <a:off x="2693988" y="31448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7" name="BridgeITSheetCriteria" descr="PROJECT DESCRIPTION&#10;4 Last Medical Visit Dashboard  For Report Card add measures&#10;&#10;PROJECT NAME&#10;4 Last Medical Visit Dashboard  For Report Card add 0302&#10;&#10;RESULTS CREATED&#10;4/4/2013 5:23:58 PM&#10;&#10;DATA SETS&#10;Open Door Family Health Center&#10;&#10;AUXILIARY CRITERIA&#10;[Visit Count Start Date]    1/1/2012&#10;[Visit Count End Date]    12/31/2013&#10;[first date]    01/01/2012&#10;[second date]    12/31/2013&#10;&#10;PROJECT NOTES&#10;3.8.0: patient list with last measures.  Visit count is for the date range entered.&#10;Needs Clinical Repository&#10;" hidden="1"/>
          <p:cNvSpPr txBox="1"/>
          <p:nvPr/>
        </p:nvSpPr>
        <p:spPr>
          <a:xfrm>
            <a:off x="2693988" y="31448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8" name="BridgeITProjectName" descr="4 Last Medical Visit Dashboard  For Report Card add 0302" hidden="1"/>
          <p:cNvSpPr txBox="1"/>
          <p:nvPr/>
        </p:nvSpPr>
        <p:spPr>
          <a:xfrm>
            <a:off x="884238" y="359568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9" name="BridgeITProjectDescription" descr="4 Last Medical Visit Dashboard  For Report Card add measures" hidden="1"/>
          <p:cNvSpPr txBox="1"/>
          <p:nvPr/>
        </p:nvSpPr>
        <p:spPr>
          <a:xfrm>
            <a:off x="884238" y="359568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0" name="BridgeITSheetCriteria" descr="PROJECT DESCRIPTION&#10;4 Last Medical Visit Dashboard  For Report Card add measures&#10;&#10;PROJECT NAME&#10;4 Last Medical Visit Dashboard  For Report Card add 0302&#10;&#10;RESULTS CREATED&#10;4/4/2013 5:23:58 PM&#10;&#10;DATA SETS&#10;Open Door Family Health Center&#10;&#10;AUXILIARY CRITERIA&#10;[Visit Count Start Date]    1/1/2012&#10;[Visit Count End Date]    12/31/2013&#10;[first date]    01/01/2012&#10;[second date]    12/31/2013&#10;&#10;PROJECT NOTES&#10;3.8.0: patient list with last measures.  Visit count is for the date range entered.&#10;Needs Clinical Repository&#10;" hidden="1"/>
          <p:cNvSpPr txBox="1"/>
          <p:nvPr/>
        </p:nvSpPr>
        <p:spPr>
          <a:xfrm>
            <a:off x="884238" y="359568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468943"/>
            <a:ext cx="8229600" cy="1187865"/>
          </a:xfrm>
        </p:spPr>
        <p:txBody>
          <a:bodyPr>
            <a:normAutofit/>
          </a:bodyPr>
          <a:lstStyle/>
          <a:p>
            <a:r>
              <a:rPr lang="en-US" dirty="0" smtClean="0"/>
              <a:t>New style report Card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26289"/>
              </p:ext>
            </p:extLst>
          </p:nvPr>
        </p:nvGraphicFramePr>
        <p:xfrm>
          <a:off x="304801" y="1500053"/>
          <a:ext cx="8610597" cy="4876795"/>
        </p:xfrm>
        <a:graphic>
          <a:graphicData uri="http://schemas.openxmlformats.org/drawingml/2006/table">
            <a:tbl>
              <a:tblPr/>
              <a:tblGrid>
                <a:gridCol w="17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Third Quarter 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Goal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Open Door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Mt. Kisco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Ossining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Portchester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Sleepy Hollow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Brewster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Diabetic Patients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1695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with A1c &lt;7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with A1c 7 to 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with A1c&gt;9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&lt;15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LDL in past 1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LDL &lt;100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Microalbumin in past 1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with BP&lt;140/90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Women 24 to 65 y/o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7206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Pap in last 3 years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Women 42 to 75 y/o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4248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Mammogram in last 2 years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Adults &gt;50 y/o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4409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with Colon Cancer Screen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BridgeITProjectName" descr="4 Last Medical Visit Dashboard  For Report Card add 0302" hidden="1"/>
          <p:cNvSpPr txBox="1"/>
          <p:nvPr/>
        </p:nvSpPr>
        <p:spPr>
          <a:xfrm>
            <a:off x="931863" y="26876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4" name="BridgeITProjectDescription" descr="4 Last Medical Visit Dashboard  For Report Card add measures" hidden="1"/>
          <p:cNvSpPr txBox="1"/>
          <p:nvPr/>
        </p:nvSpPr>
        <p:spPr>
          <a:xfrm>
            <a:off x="931863" y="26876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5" name="BridgeITSheetCriteria" descr="PROJECT DESCRIPTION&#10;4 Last Medical Visit Dashboard  For Report Card add measures&#10;&#10;PROJECT NAME&#10;4 Last Medical Visit Dashboard  For Report Card add 0302&#10;&#10;RESULTS CREATED&#10;4/4/2013 5:23:58 PM&#10;&#10;DATA SETS&#10;Open Door Family Health Center&#10;&#10;AUXILIARY CRITERIA&#10;[Visit Count Start Date]    1/1/2012&#10;[Visit Count End Date]    12/31/2013&#10;[first date]    01/01/2012&#10;[second date]    12/31/2013&#10;&#10;PROJECT NOTES&#10;3.8.0: patient list with last measures.  Visit count is for the date range entered.&#10;Needs Clinical Repository&#10;" hidden="1"/>
          <p:cNvSpPr txBox="1"/>
          <p:nvPr/>
        </p:nvSpPr>
        <p:spPr>
          <a:xfrm>
            <a:off x="931863" y="2687638"/>
            <a:ext cx="1270000" cy="25749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21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1027</Words>
  <Application>Microsoft Office PowerPoint</Application>
  <PresentationFormat>On-screen Show (4:3)</PresentationFormat>
  <Paragraphs>225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Helvetica</vt:lpstr>
      <vt:lpstr>Office Theme</vt:lpstr>
      <vt:lpstr>Achieving Relevant Outcomes</vt:lpstr>
      <vt:lpstr>Disclosures</vt:lpstr>
      <vt:lpstr>Poll</vt:lpstr>
      <vt:lpstr>Objectives</vt:lpstr>
      <vt:lpstr>Who thought of Provider Report Cards?</vt:lpstr>
      <vt:lpstr>Provider Report Cards</vt:lpstr>
      <vt:lpstr>History of Provider Report Cards</vt:lpstr>
      <vt:lpstr>“Not everything that can be counted counts and not everything that counts can be counted.” --Albert Einstein</vt:lpstr>
      <vt:lpstr>New style report Card</vt:lpstr>
      <vt:lpstr>PowerPoint Presentation</vt:lpstr>
      <vt:lpstr>Relevant Online Tool</vt:lpstr>
      <vt:lpstr>Visit Planning</vt:lpstr>
      <vt:lpstr>Relevant Use in QI</vt:lpstr>
      <vt:lpstr>Holiday Cancer Screening  Reflections </vt:lpstr>
      <vt:lpstr>Immunizations</vt:lpstr>
      <vt:lpstr>Relevant Use In PCMH</vt:lpstr>
      <vt:lpstr>SHOD Quality Improvement Projects</vt:lpstr>
      <vt:lpstr>Quality Improvement Projects</vt:lpstr>
      <vt:lpstr>Relevant Use in P4P</vt:lpstr>
      <vt:lpstr>Productivity</vt:lpstr>
      <vt:lpstr>Management</vt:lpstr>
      <vt:lpstr>Resident reflection</vt:lpstr>
      <vt:lpstr>FMC Rotation  Relevant Project Example</vt:lpstr>
      <vt:lpstr>Challenges and pitfalls of online registry </vt:lpstr>
      <vt:lpstr>Audience Discussion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London Muse</cp:lastModifiedBy>
  <cp:revision>50</cp:revision>
  <dcterms:created xsi:type="dcterms:W3CDTF">2013-07-17T19:19:39Z</dcterms:created>
  <dcterms:modified xsi:type="dcterms:W3CDTF">2018-12-08T01:05:16Z</dcterms:modified>
</cp:coreProperties>
</file>