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5" r:id="rId4"/>
    <p:sldId id="316" r:id="rId5"/>
    <p:sldId id="300" r:id="rId6"/>
    <p:sldId id="302" r:id="rId7"/>
    <p:sldId id="303" r:id="rId8"/>
    <p:sldId id="266" r:id="rId9"/>
    <p:sldId id="268" r:id="rId10"/>
    <p:sldId id="267" r:id="rId11"/>
    <p:sldId id="258" r:id="rId12"/>
    <p:sldId id="269" r:id="rId13"/>
    <p:sldId id="285" r:id="rId14"/>
    <p:sldId id="304" r:id="rId15"/>
    <p:sldId id="305" r:id="rId16"/>
    <p:sldId id="321" r:id="rId17"/>
    <p:sldId id="306" r:id="rId18"/>
    <p:sldId id="309" r:id="rId19"/>
    <p:sldId id="310" r:id="rId20"/>
    <p:sldId id="311" r:id="rId21"/>
    <p:sldId id="307" r:id="rId22"/>
    <p:sldId id="317" r:id="rId23"/>
    <p:sldId id="318" r:id="rId24"/>
    <p:sldId id="322" r:id="rId25"/>
    <p:sldId id="325" r:id="rId26"/>
    <p:sldId id="276" r:id="rId27"/>
    <p:sldId id="277" r:id="rId28"/>
    <p:sldId id="281" r:id="rId29"/>
    <p:sldId id="282" r:id="rId30"/>
    <p:sldId id="278" r:id="rId31"/>
    <p:sldId id="284" r:id="rId32"/>
    <p:sldId id="289" r:id="rId33"/>
    <p:sldId id="312" r:id="rId34"/>
    <p:sldId id="279" r:id="rId35"/>
    <p:sldId id="286" r:id="rId36"/>
    <p:sldId id="313" r:id="rId37"/>
    <p:sldId id="319" r:id="rId38"/>
    <p:sldId id="314" r:id="rId39"/>
    <p:sldId id="283" r:id="rId4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man, Nancy" initials="NN" lastIdx="2" clrIdx="0">
    <p:extLst>
      <p:ext uri="{19B8F6BF-5375-455C-9EA6-DF929625EA0E}">
        <p15:presenceInfo xmlns:p15="http://schemas.microsoft.com/office/powerpoint/2012/main" userId="S-1-5-21-791873056-2474190029-276870730-6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1128" autoAdjust="0"/>
  </p:normalViewPr>
  <p:slideViewPr>
    <p:cSldViewPr>
      <p:cViewPr varScale="1">
        <p:scale>
          <a:sx n="59" d="100"/>
          <a:sy n="59" d="100"/>
        </p:scale>
        <p:origin x="17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2174" cy="463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17" y="1"/>
            <a:ext cx="3012174" cy="463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A780-4014-4F7B-B145-A3FE0991CDDF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136"/>
            <a:ext cx="3012174" cy="463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17" y="8772136"/>
            <a:ext cx="3012174" cy="463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8BC7-ADDB-4ACB-AEF2-F3AFA700A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11699" cy="2317038"/>
          </a:xfrm>
          <a:prstGeom prst="rect">
            <a:avLst/>
          </a:prstGeom>
        </p:spPr>
        <p:txBody>
          <a:bodyPr vert="horz" lIns="170042" tIns="85021" rIns="170042" bIns="85021" rtlCol="0"/>
          <a:lstStyle>
            <a:lvl1pPr algn="l">
              <a:defRPr sz="2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4"/>
            <a:ext cx="3011699" cy="2317038"/>
          </a:xfrm>
          <a:prstGeom prst="rect">
            <a:avLst/>
          </a:prstGeom>
        </p:spPr>
        <p:txBody>
          <a:bodyPr vert="horz" lIns="170042" tIns="85021" rIns="170042" bIns="85021" rtlCol="0"/>
          <a:lstStyle>
            <a:lvl1pPr algn="r">
              <a:defRPr sz="2200"/>
            </a:lvl1pPr>
          </a:lstStyle>
          <a:p>
            <a:fld id="{B51863F6-A77F-42CB-B4DB-D6AC41326639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915150" y="5772150"/>
            <a:ext cx="20780375" cy="1558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0042" tIns="85021" rIns="170042" bIns="850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22224305"/>
            <a:ext cx="5560060" cy="18183525"/>
          </a:xfrm>
          <a:prstGeom prst="rect">
            <a:avLst/>
          </a:prstGeom>
        </p:spPr>
        <p:txBody>
          <a:bodyPr vert="horz" lIns="170042" tIns="85021" rIns="170042" bIns="850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43863346"/>
            <a:ext cx="3011699" cy="2317032"/>
          </a:xfrm>
          <a:prstGeom prst="rect">
            <a:avLst/>
          </a:prstGeom>
        </p:spPr>
        <p:txBody>
          <a:bodyPr vert="horz" lIns="170042" tIns="85021" rIns="170042" bIns="85021" rtlCol="0" anchor="b"/>
          <a:lstStyle>
            <a:lvl1pPr algn="l">
              <a:defRPr sz="2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43863346"/>
            <a:ext cx="3011699" cy="2317032"/>
          </a:xfrm>
          <a:prstGeom prst="rect">
            <a:avLst/>
          </a:prstGeom>
        </p:spPr>
        <p:txBody>
          <a:bodyPr vert="horz" lIns="170042" tIns="85021" rIns="170042" bIns="85021" rtlCol="0" anchor="b"/>
          <a:lstStyle>
            <a:lvl1pPr algn="r">
              <a:defRPr sz="2200"/>
            </a:lvl1pPr>
          </a:lstStyle>
          <a:p>
            <a:fld id="{472CC263-610C-4037-9DE3-8BB6A098E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4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3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8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6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2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8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4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00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45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96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62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1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26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87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5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5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97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42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1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45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3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44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9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52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8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8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3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C263-610C-4037-9DE3-8BB6A098E3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39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Nancy Newman, MD</a:t>
            </a:r>
          </a:p>
          <a:p>
            <a:r>
              <a:rPr lang="en-US" dirty="0"/>
              <a:t>Kristin Cook, BSN, RN, PHN</a:t>
            </a:r>
          </a:p>
          <a:p>
            <a:r>
              <a:rPr lang="en-US" dirty="0"/>
              <a:t>Lourdes Martinez, CHW</a:t>
            </a:r>
          </a:p>
          <a:p>
            <a:r>
              <a:rPr lang="en-US" dirty="0"/>
              <a:t>Theresa Eckstein, MSW, LISW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18288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Caring for Patients with Complex Care Needs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47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Tale of Two Approaches</a:t>
            </a:r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60" y="94622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Overview of our Presentation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958" y="1752600"/>
            <a:ext cx="7086600" cy="359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Approach #1  (opened July 2016)</a:t>
            </a:r>
          </a:p>
          <a:p>
            <a:r>
              <a:rPr lang="en-US" dirty="0"/>
              <a:t>Adjusting to Approach #2 (July 2017)</a:t>
            </a:r>
          </a:p>
          <a:p>
            <a:r>
              <a:rPr lang="en-US" dirty="0"/>
              <a:t>Advantages and Disadvantages of each</a:t>
            </a:r>
          </a:p>
          <a:p>
            <a:r>
              <a:rPr lang="en-US" dirty="0"/>
              <a:t>Our next steps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99840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Objectives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382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Describe our initiative to enhance experiential teaching about team based care of patients with complex needs</a:t>
            </a:r>
          </a:p>
          <a:p>
            <a:r>
              <a:rPr lang="en-US" dirty="0"/>
              <a:t>Summarize advantages and disadvantages of two different models of interdisciplinary care of patients with complex needs</a:t>
            </a:r>
          </a:p>
          <a:p>
            <a:r>
              <a:rPr lang="en-US" dirty="0"/>
              <a:t>Apply lessons learned to your own residency programs’ teaching about caring for patients with complex needs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Enhanced Care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077200" cy="3352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Summer 2016-June 2017</a:t>
            </a:r>
          </a:p>
          <a:p>
            <a:r>
              <a:rPr lang="en-US" dirty="0"/>
              <a:t>4 Hour clinic available to patients once per week</a:t>
            </a:r>
          </a:p>
          <a:p>
            <a:pPr marL="457200" lvl="1" indent="0">
              <a:buNone/>
            </a:pPr>
            <a:r>
              <a:rPr lang="en-US" dirty="0"/>
              <a:t>	1st hour: team discussion, to prepare</a:t>
            </a:r>
          </a:p>
          <a:p>
            <a:pPr marL="457200" lvl="1" indent="0">
              <a:buNone/>
            </a:pPr>
            <a:r>
              <a:rPr lang="en-US" dirty="0"/>
              <a:t>	Next 3 hours: patient care time	</a:t>
            </a:r>
          </a:p>
          <a:p>
            <a:r>
              <a:rPr lang="en-US" dirty="0"/>
              <a:t>“One-Stop Shop”:  multiple team members 	available as needed </a:t>
            </a:r>
          </a:p>
        </p:txBody>
      </p:sp>
    </p:spTree>
    <p:extLst>
      <p:ext uri="{BB962C8B-B14F-4D97-AF65-F5344CB8AC3E}">
        <p14:creationId xmlns:p14="http://schemas.microsoft.com/office/powerpoint/2010/main" val="319533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62" y="685800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63" y="1676400"/>
            <a:ext cx="3925737" cy="41909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Encouraged referrals from </a:t>
            </a:r>
          </a:p>
          <a:p>
            <a:pPr lvl="1"/>
            <a:r>
              <a:rPr lang="en-US" dirty="0"/>
              <a:t>PCPs </a:t>
            </a:r>
          </a:p>
          <a:p>
            <a:pPr lvl="1"/>
            <a:r>
              <a:rPr lang="en-US" dirty="0"/>
              <a:t>Nurses </a:t>
            </a:r>
          </a:p>
          <a:p>
            <a:pPr lvl="1"/>
            <a:r>
              <a:rPr lang="en-US" dirty="0"/>
              <a:t>Health Care Home panels </a:t>
            </a:r>
          </a:p>
          <a:p>
            <a:pPr lvl="1"/>
            <a:r>
              <a:rPr lang="en-US" dirty="0"/>
              <a:t>Inpatient teams discharging complex patients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1525" y="1676400"/>
            <a:ext cx="3925737" cy="419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Offered help navigating complex systems </a:t>
            </a:r>
          </a:p>
          <a:p>
            <a:pPr lvl="1"/>
            <a:r>
              <a:rPr lang="en-US" dirty="0"/>
              <a:t>Enrollment into ECC team care until stabilized, and then return to regular care</a:t>
            </a:r>
          </a:p>
          <a:p>
            <a:pPr lvl="1"/>
            <a:r>
              <a:rPr lang="en-US" dirty="0"/>
              <a:t>Longer appointment times and multidisciplinary care team available during appointment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4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4582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Up to 8 patient visits per clinic session </a:t>
            </a:r>
          </a:p>
          <a:p>
            <a:pPr lvl="1"/>
            <a:r>
              <a:rPr lang="en-US" dirty="0"/>
              <a:t>Scheduled with MD and NP</a:t>
            </a:r>
          </a:p>
          <a:p>
            <a:r>
              <a:rPr lang="en-US" dirty="0"/>
              <a:t>Rotation of one third year resident monthly </a:t>
            </a:r>
          </a:p>
          <a:p>
            <a:pPr lvl="1"/>
            <a:r>
              <a:rPr lang="en-US" dirty="0"/>
              <a:t>during their “Practice Readiness” rotation</a:t>
            </a:r>
          </a:p>
          <a:p>
            <a:r>
              <a:rPr lang="en-US" dirty="0"/>
              <a:t>MD faculty member worked one-on-one with the resident</a:t>
            </a:r>
          </a:p>
          <a:p>
            <a:r>
              <a:rPr lang="en-US" dirty="0"/>
              <a:t>Partially offset decreased faculty productivity by billing at a higher level</a:t>
            </a:r>
          </a:p>
          <a:p>
            <a:r>
              <a:rPr lang="en-US" dirty="0"/>
              <a:t>Measure hospital readmissions &amp; ED visits</a:t>
            </a:r>
          </a:p>
          <a:p>
            <a:r>
              <a:rPr lang="en-US" dirty="0"/>
              <a:t>Assess patients’ “self-efficacy” with Arizona Self-Efficacy Matrix</a:t>
            </a:r>
          </a:p>
        </p:txBody>
      </p:sp>
    </p:spTree>
    <p:extLst>
      <p:ext uri="{BB962C8B-B14F-4D97-AF65-F5344CB8AC3E}">
        <p14:creationId xmlns:p14="http://schemas.microsoft.com/office/powerpoint/2010/main" val="143031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924800" cy="4038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What happened</a:t>
            </a:r>
            <a:r>
              <a:rPr lang="en-US" dirty="0"/>
              <a:t> (2016-17)</a:t>
            </a:r>
            <a:endParaRPr lang="en-US" b="1" dirty="0"/>
          </a:p>
          <a:p>
            <a:pPr lvl="2"/>
            <a:r>
              <a:rPr lang="en-US" dirty="0"/>
              <a:t>Recruited, scheduled and saw some patients </a:t>
            </a:r>
          </a:p>
          <a:p>
            <a:pPr lvl="2"/>
            <a:r>
              <a:rPr lang="en-US" dirty="0"/>
              <a:t>Eleven third year residents participated</a:t>
            </a:r>
          </a:p>
          <a:p>
            <a:pPr lvl="2"/>
            <a:r>
              <a:rPr lang="en-US" dirty="0"/>
              <a:t>Started to build a team culture</a:t>
            </a:r>
          </a:p>
          <a:p>
            <a:pPr lvl="2"/>
            <a:r>
              <a:rPr lang="en-US" dirty="0"/>
              <a:t>Some evidence that enrollment in ECC led to </a:t>
            </a:r>
          </a:p>
          <a:p>
            <a:pPr lvl="3"/>
            <a:r>
              <a:rPr lang="en-US" dirty="0"/>
              <a:t>More involvement with primary care provider, SW, RN</a:t>
            </a:r>
          </a:p>
          <a:p>
            <a:pPr lvl="3"/>
            <a:r>
              <a:rPr lang="en-US" dirty="0"/>
              <a:t>Fewer unplanned ED visits and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121023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915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Unfortunately…</a:t>
            </a:r>
          </a:p>
          <a:p>
            <a:pPr lvl="1"/>
            <a:r>
              <a:rPr lang="en-US" dirty="0"/>
              <a:t>Limited number of referrals </a:t>
            </a:r>
          </a:p>
          <a:p>
            <a:pPr lvl="2"/>
            <a:r>
              <a:rPr lang="en-US" dirty="0"/>
              <a:t>Mostly from ECC team members  </a:t>
            </a:r>
          </a:p>
          <a:p>
            <a:pPr lvl="2"/>
            <a:r>
              <a:rPr lang="en-US" dirty="0"/>
              <a:t>PCPs and patients reluctant to involve new MD</a:t>
            </a:r>
          </a:p>
          <a:p>
            <a:pPr lvl="1"/>
            <a:r>
              <a:rPr lang="en-US" dirty="0"/>
              <a:t>Huge administrative task to contact patients to schedule ECC appointments </a:t>
            </a:r>
          </a:p>
          <a:p>
            <a:pPr lvl="1"/>
            <a:r>
              <a:rPr lang="en-US" dirty="0"/>
              <a:t>High patient no show rate  </a:t>
            </a:r>
          </a:p>
          <a:p>
            <a:pPr lvl="2"/>
            <a:r>
              <a:rPr lang="en-US" dirty="0"/>
              <a:t>2-3 patients/ week x 12 months</a:t>
            </a:r>
          </a:p>
          <a:p>
            <a:pPr lvl="2"/>
            <a:r>
              <a:rPr lang="en-US" dirty="0"/>
              <a:t>especially for unengaged patients </a:t>
            </a:r>
          </a:p>
        </p:txBody>
      </p:sp>
    </p:spTree>
    <p:extLst>
      <p:ext uri="{BB962C8B-B14F-4D97-AF65-F5344CB8AC3E}">
        <p14:creationId xmlns:p14="http://schemas.microsoft.com/office/powerpoint/2010/main" val="191737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828800"/>
            <a:ext cx="7848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Unfortunately…</a:t>
            </a:r>
          </a:p>
          <a:p>
            <a:pPr lvl="1"/>
            <a:r>
              <a:rPr lang="en-US" dirty="0"/>
              <a:t>Patients with fewer complex needs were more likely to come to scheduled appointments</a:t>
            </a:r>
          </a:p>
          <a:p>
            <a:pPr lvl="1"/>
            <a:r>
              <a:rPr lang="en-US" dirty="0"/>
              <a:t>Clinic flow challenging when most patients did show up</a:t>
            </a:r>
          </a:p>
          <a:p>
            <a:pPr lvl="1"/>
            <a:r>
              <a:rPr lang="en-US" dirty="0"/>
              <a:t>Inadequate data to assess change in patient self-efficacy</a:t>
            </a:r>
          </a:p>
          <a:p>
            <a:pPr lvl="1"/>
            <a:r>
              <a:rPr lang="en-US" dirty="0"/>
              <a:t>Challenge of demonstrating financial benefits to the system</a:t>
            </a:r>
          </a:p>
        </p:txBody>
      </p:sp>
    </p:spTree>
    <p:extLst>
      <p:ext uri="{BB962C8B-B14F-4D97-AF65-F5344CB8AC3E}">
        <p14:creationId xmlns:p14="http://schemas.microsoft.com/office/powerpoint/2010/main" val="302632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70866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Realization</a:t>
            </a:r>
            <a:r>
              <a:rPr lang="en-US" sz="4400" dirty="0"/>
              <a:t>…</a:t>
            </a:r>
          </a:p>
          <a:p>
            <a:pPr marL="0" indent="0" algn="ctr">
              <a:buNone/>
            </a:pPr>
            <a:r>
              <a:rPr lang="en-US" sz="4400" dirty="0"/>
              <a:t>“This is not sustainable.”</a:t>
            </a:r>
          </a:p>
        </p:txBody>
      </p:sp>
    </p:spTree>
    <p:extLst>
      <p:ext uri="{BB962C8B-B14F-4D97-AF65-F5344CB8AC3E}">
        <p14:creationId xmlns:p14="http://schemas.microsoft.com/office/powerpoint/2010/main" val="222846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80" y="2209800"/>
            <a:ext cx="8305800" cy="2925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patients were not coming</a:t>
            </a:r>
          </a:p>
          <a:p>
            <a:r>
              <a:rPr lang="en-US" dirty="0"/>
              <a:t>If you build it, they will not necessarily come.</a:t>
            </a:r>
          </a:p>
          <a:p>
            <a:r>
              <a:rPr lang="en-US" dirty="0"/>
              <a:t>Challenge of accomplishing simultaneously in real time </a:t>
            </a:r>
          </a:p>
          <a:p>
            <a:pPr lvl="1"/>
            <a:r>
              <a:rPr lang="en-US" dirty="0"/>
              <a:t>Patient care </a:t>
            </a:r>
          </a:p>
          <a:p>
            <a:pPr lvl="1"/>
            <a:r>
              <a:rPr lang="en-US" dirty="0"/>
              <a:t>Resident education  </a:t>
            </a:r>
          </a:p>
          <a:p>
            <a:pPr lvl="1"/>
            <a:r>
              <a:rPr lang="en-US" dirty="0"/>
              <a:t>Team collaboration 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5280" y="8382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Facing Reality…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11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Disclosures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667000"/>
            <a:ext cx="2514600" cy="10668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Harlow Solid Italic" panose="04030604020F02020D02" pitchFamily="82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Facing Reality…</a:t>
            </a:r>
            <a:endParaRPr lang="en-US" dirty="0"/>
          </a:p>
        </p:txBody>
      </p:sp>
      <p:pic>
        <p:nvPicPr>
          <p:cNvPr id="3074" name="Picture 2" descr="Image result for a tough decision to m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46085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1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#2</a:t>
            </a:r>
            <a:b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Care Coordination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962400"/>
          </a:xfrm>
        </p:spPr>
        <p:txBody>
          <a:bodyPr>
            <a:normAutofit/>
          </a:bodyPr>
          <a:lstStyle/>
          <a:p>
            <a:r>
              <a:rPr lang="en-US" dirty="0"/>
              <a:t>Team huddle for 2 hours once/ week</a:t>
            </a:r>
          </a:p>
          <a:p>
            <a:r>
              <a:rPr lang="en-US" dirty="0"/>
              <a:t>Discussion of any clinic patient with complex needs</a:t>
            </a:r>
          </a:p>
          <a:p>
            <a:r>
              <a:rPr lang="en-US" dirty="0"/>
              <a:t>Assigned residents present their own patients </a:t>
            </a:r>
          </a:p>
          <a:p>
            <a:r>
              <a:rPr lang="en-US" dirty="0"/>
              <a:t>Clinical care plan documented in EHR for PCP and other team members for future patient care visits and care coordination </a:t>
            </a:r>
          </a:p>
        </p:txBody>
      </p:sp>
    </p:spTree>
    <p:extLst>
      <p:ext uri="{BB962C8B-B14F-4D97-AF65-F5344CB8AC3E}">
        <p14:creationId xmlns:p14="http://schemas.microsoft.com/office/powerpoint/2010/main" val="161696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Approach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care during regular clinic hours in the usual way</a:t>
            </a:r>
          </a:p>
          <a:p>
            <a:pPr lvl="1"/>
            <a:r>
              <a:rPr lang="en-US" dirty="0"/>
              <a:t>No need for special scheduling </a:t>
            </a:r>
          </a:p>
          <a:p>
            <a:pPr lvl="1"/>
            <a:r>
              <a:rPr lang="en-US" dirty="0"/>
              <a:t>Maintained PCP involvement</a:t>
            </a:r>
          </a:p>
          <a:p>
            <a:pPr lvl="1"/>
            <a:r>
              <a:rPr lang="en-US" dirty="0"/>
              <a:t>Ancillary team members attend regular clinic appointments as able </a:t>
            </a:r>
          </a:p>
          <a:p>
            <a:r>
              <a:rPr lang="en-US" dirty="0"/>
              <a:t>Enables discussion of patients not yet attending clinic appointments</a:t>
            </a:r>
          </a:p>
          <a:p>
            <a:r>
              <a:rPr lang="en-US" dirty="0"/>
              <a:t>Faculty and NP see regular patients in regular clinic after team huddle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3848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Patient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3886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Referred from inpatient RN clinical coordinator</a:t>
            </a:r>
          </a:p>
          <a:p>
            <a:pPr lvl="1"/>
            <a:r>
              <a:rPr lang="en-US" dirty="0"/>
              <a:t>Non-Alcoholic Fatty Liver Disease</a:t>
            </a:r>
          </a:p>
          <a:p>
            <a:pPr lvl="2"/>
            <a:r>
              <a:rPr lang="en-US" dirty="0"/>
              <a:t>Specialist recommending Liver Transplant</a:t>
            </a:r>
          </a:p>
          <a:p>
            <a:pPr lvl="1"/>
            <a:r>
              <a:rPr lang="en-US" dirty="0"/>
              <a:t>Abdominal Hernia causing significant impact on quality of life</a:t>
            </a:r>
          </a:p>
          <a:p>
            <a:pPr lvl="1"/>
            <a:r>
              <a:rPr lang="en-US" dirty="0"/>
              <a:t>Uninsured, no income</a:t>
            </a:r>
          </a:p>
          <a:p>
            <a:pPr lvl="1"/>
            <a:r>
              <a:rPr lang="en-US" dirty="0"/>
              <a:t>Lacked status within the United States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917440" y="1371600"/>
            <a:ext cx="3886200" cy="2362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Coordination of multiple appointments</a:t>
            </a:r>
          </a:p>
          <a:p>
            <a:pPr lvl="1"/>
            <a:r>
              <a:rPr lang="en-US" dirty="0"/>
              <a:t>PCP </a:t>
            </a:r>
          </a:p>
          <a:p>
            <a:pPr lvl="1"/>
            <a:r>
              <a:rPr lang="en-US" dirty="0"/>
              <a:t>Gastroenterology</a:t>
            </a:r>
          </a:p>
          <a:p>
            <a:pPr lvl="1"/>
            <a:r>
              <a:rPr lang="en-US" dirty="0"/>
              <a:t>Liver transplant service at University of Minnesota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17440" y="3886200"/>
            <a:ext cx="3886200" cy="609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Surgery Clinic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17440" y="4572000"/>
            <a:ext cx="3886200" cy="838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Financial aid</a:t>
            </a:r>
          </a:p>
          <a:p>
            <a:pPr lvl="1"/>
            <a:r>
              <a:rPr lang="en-US" sz="2200" dirty="0"/>
              <a:t>EMA &amp; EMA Care Plan</a:t>
            </a:r>
          </a:p>
        </p:txBody>
      </p:sp>
      <p:cxnSp>
        <p:nvCxnSpPr>
          <p:cNvPr id="10" name="Straight Arrow Connector 9"/>
          <p:cNvCxnSpPr>
            <a:stCxn id="20" idx="2"/>
          </p:cNvCxnSpPr>
          <p:nvPr/>
        </p:nvCxnSpPr>
        <p:spPr>
          <a:xfrm>
            <a:off x="4152900" y="2590800"/>
            <a:ext cx="6477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52900" y="42672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4300" y="5105400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4917440" y="5486400"/>
            <a:ext cx="3886200" cy="685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Legal Aid</a:t>
            </a:r>
          </a:p>
          <a:p>
            <a:pPr lvl="1"/>
            <a:r>
              <a:rPr lang="en-US" sz="2200" dirty="0"/>
              <a:t>Humanitarian Visa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57912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/>
          <p:cNvSpPr/>
          <p:nvPr/>
        </p:nvSpPr>
        <p:spPr>
          <a:xfrm>
            <a:off x="3429000" y="1371600"/>
            <a:ext cx="723900" cy="243839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ket 21"/>
          <p:cNvSpPr/>
          <p:nvPr/>
        </p:nvSpPr>
        <p:spPr>
          <a:xfrm>
            <a:off x="2819400" y="3886200"/>
            <a:ext cx="1333500" cy="990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685800"/>
            <a:ext cx="103632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Comparing Approaches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467177"/>
              </p:ext>
            </p:extLst>
          </p:nvPr>
        </p:nvGraphicFramePr>
        <p:xfrm>
          <a:off x="1219200" y="6858000"/>
          <a:ext cx="6340475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209800"/>
            <a:ext cx="3657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Approach #1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Synchronicity of team collaboration with patient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patient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clinic late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Residents get focused teaching at point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Immediate implementation of plan of 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2209800"/>
            <a:ext cx="373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Approach #2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Attention to chronic disease panels and patients that are not yet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longitudinal for residents (all 3 classes can be involved)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can choose any appt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no longer needs to manage complex clinic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8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838200"/>
            <a:ext cx="103632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Comparing Approaches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Disadvantages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6858000"/>
          <a:ext cx="6340475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2209800"/>
            <a:ext cx="434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Approach #1</a:t>
            </a: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•Patients can only access the clinic one half day/week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•Long appointments can be overwhelming for patients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•PCP rarely involved 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•Residents less invested since usually not the PCP 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•Demanding administrative task of scheduling patients with complex needs 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•High no show rate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•Only 3rd year residents participate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209800"/>
            <a:ext cx="464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Approach #2</a:t>
            </a: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•Delay in discussing and implementing plan with patient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•Implementation of plan more dependent on effective communication with PCP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•Standard clinic visit duration is often inadequate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•Less likely to have synchronicity with team members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•Less faculty time for point of care teaching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5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086600" cy="3382963"/>
          </a:xfrm>
        </p:spPr>
        <p:txBody>
          <a:bodyPr/>
          <a:lstStyle/>
          <a:p>
            <a:r>
              <a:rPr lang="en-US" dirty="0"/>
              <a:t>Third year residents (n=8)</a:t>
            </a:r>
          </a:p>
          <a:p>
            <a:r>
              <a:rPr lang="en-US" dirty="0"/>
              <a:t>“Approach #2”</a:t>
            </a:r>
          </a:p>
          <a:p>
            <a:r>
              <a:rPr lang="en-US" dirty="0"/>
              <a:t>Via written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303087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6477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/>
              <a:t>85-100% of residents “agreed” or “strongly” agreed that the ECC: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Helped me better understand complexities affecting patients</a:t>
            </a:r>
          </a:p>
          <a:p>
            <a:r>
              <a:rPr lang="en-US" sz="2400" dirty="0"/>
              <a:t>Helped me to identify barriers that impact patients   	</a:t>
            </a:r>
          </a:p>
          <a:p>
            <a:r>
              <a:rPr lang="en-US" sz="2400" dirty="0"/>
              <a:t>Helped me to identify resources to help care for patients</a:t>
            </a:r>
          </a:p>
          <a:p>
            <a:r>
              <a:rPr lang="en-US" sz="2400" dirty="0"/>
              <a:t>Increased my ability to work as a part of a multidisciplinary team</a:t>
            </a:r>
          </a:p>
          <a:p>
            <a:r>
              <a:rPr lang="en-US" sz="2400" dirty="0"/>
              <a:t>Provided me with a valuable conversation about my primary patients.</a:t>
            </a:r>
          </a:p>
          <a:p>
            <a:r>
              <a:rPr lang="en-US" sz="2400" dirty="0"/>
              <a:t>Provided me with realistic recommendations for care of my complex patients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8320" y="1066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Positive Feedback</a:t>
            </a:r>
          </a:p>
        </p:txBody>
      </p:sp>
    </p:spTree>
    <p:extLst>
      <p:ext uri="{BB962C8B-B14F-4D97-AF65-F5344CB8AC3E}">
        <p14:creationId xmlns:p14="http://schemas.microsoft.com/office/powerpoint/2010/main" val="374903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154363"/>
          </a:xfrm>
        </p:spPr>
        <p:txBody>
          <a:bodyPr>
            <a:normAutofit/>
          </a:bodyPr>
          <a:lstStyle/>
          <a:p>
            <a:r>
              <a:rPr lang="en-US" dirty="0"/>
              <a:t>Learning about additional “resources” </a:t>
            </a:r>
          </a:p>
          <a:p>
            <a:r>
              <a:rPr lang="en-US" dirty="0"/>
              <a:t>“Designated time” to discuss complex patients</a:t>
            </a:r>
          </a:p>
          <a:p>
            <a:r>
              <a:rPr lang="en-US" dirty="0"/>
              <a:t>“Having the input that each team member has to offer”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 Feedback</a:t>
            </a:r>
            <a:endParaRPr lang="en-US" dirty="0"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was most valuable?</a:t>
            </a:r>
          </a:p>
        </p:txBody>
      </p:sp>
    </p:spTree>
    <p:extLst>
      <p:ext uri="{BB962C8B-B14F-4D97-AF65-F5344CB8AC3E}">
        <p14:creationId xmlns:p14="http://schemas.microsoft.com/office/powerpoint/2010/main" val="397525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Expand participation to include first and second year residents</a:t>
            </a:r>
          </a:p>
          <a:p>
            <a:r>
              <a:rPr lang="en-US" dirty="0"/>
              <a:t>Orientation materials describing what different team members do</a:t>
            </a:r>
          </a:p>
          <a:p>
            <a:r>
              <a:rPr lang="en-US" dirty="0"/>
              <a:t>Opportunities to talk with ancillary team over time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318" y="79216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 Feedback</a:t>
            </a:r>
            <a:endParaRPr lang="en-US" sz="4800" dirty="0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165" y="1477963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would improve the experience?</a:t>
            </a:r>
          </a:p>
        </p:txBody>
      </p:sp>
    </p:spTree>
    <p:extLst>
      <p:ext uri="{BB962C8B-B14F-4D97-AF65-F5344CB8AC3E}">
        <p14:creationId xmlns:p14="http://schemas.microsoft.com/office/powerpoint/2010/main" val="116716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57600"/>
            <a:ext cx="5238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9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40" y="8001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 Feedback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2667000"/>
            <a:ext cx="7086600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Over half of residents felt it would be useful or very useful “to see the patients immediately after the ECC meeting discussion”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4859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Would they want “one-stop shop”?</a:t>
            </a:r>
          </a:p>
        </p:txBody>
      </p:sp>
    </p:spTree>
    <p:extLst>
      <p:ext uri="{BB962C8B-B14F-4D97-AF65-F5344CB8AC3E}">
        <p14:creationId xmlns:p14="http://schemas.microsoft.com/office/powerpoint/2010/main" val="4187285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8867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Get more regular involvement of pharmacist, psychologist</a:t>
            </a:r>
          </a:p>
          <a:p>
            <a:r>
              <a:rPr lang="en-US" dirty="0"/>
              <a:t>Involve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year residents (in process)</a:t>
            </a:r>
          </a:p>
          <a:p>
            <a:r>
              <a:rPr lang="en-US" dirty="0"/>
              <a:t>Educate the clinic about ECC (beyond just the residents)</a:t>
            </a:r>
          </a:p>
          <a:p>
            <a:r>
              <a:rPr lang="en-US" dirty="0"/>
              <a:t>Streamline communication about who is attending ECC each week </a:t>
            </a:r>
          </a:p>
          <a:p>
            <a:r>
              <a:rPr lang="en-US" dirty="0"/>
              <a:t>Continue to look for ways to measure outcomes (clinical, financial and patient satisfaction)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Next Steps</a:t>
            </a:r>
            <a:endParaRPr lang="en-US" sz="4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2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2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  <a:b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3002" cy="4572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Clinic </a:t>
            </a:r>
          </a:p>
          <a:p>
            <a:pPr lvl="1"/>
            <a:r>
              <a:rPr lang="en-US" dirty="0">
                <a:cs typeface="Calibri"/>
              </a:rPr>
              <a:t>Space limitations /room crunch</a:t>
            </a:r>
          </a:p>
          <a:p>
            <a:pPr lvl="1"/>
            <a:r>
              <a:rPr lang="en-US" dirty="0">
                <a:cs typeface="Calibri"/>
              </a:rPr>
              <a:t>Employee turnover</a:t>
            </a:r>
          </a:p>
          <a:p>
            <a:r>
              <a:rPr lang="en-US" dirty="0">
                <a:cs typeface="Calibri"/>
              </a:rPr>
              <a:t>Hospital System</a:t>
            </a:r>
          </a:p>
          <a:p>
            <a:pPr lvl="1"/>
            <a:r>
              <a:rPr lang="en-US" dirty="0"/>
              <a:t>Silos (Different depts have different priorities)</a:t>
            </a:r>
          </a:p>
          <a:p>
            <a:pPr lvl="1"/>
            <a:r>
              <a:rPr lang="en-US" dirty="0">
                <a:cs typeface="Calibri"/>
              </a:rPr>
              <a:t>Financial pressures for productivity </a:t>
            </a:r>
          </a:p>
          <a:p>
            <a:pPr lvl="1"/>
            <a:r>
              <a:rPr lang="en-US" dirty="0">
                <a:cs typeface="Calibri"/>
              </a:rPr>
              <a:t>Measurement of outcomes not always prioritized</a:t>
            </a:r>
          </a:p>
          <a:p>
            <a:r>
              <a:rPr lang="en-US" dirty="0">
                <a:cs typeface="Calibri"/>
              </a:rPr>
              <a:t>Residency Education</a:t>
            </a:r>
          </a:p>
          <a:p>
            <a:pPr lvl="1"/>
            <a:r>
              <a:rPr lang="en-US" dirty="0">
                <a:cs typeface="Calibri"/>
              </a:rPr>
              <a:t>Competing priorities in the curriculum </a:t>
            </a:r>
          </a:p>
          <a:p>
            <a:r>
              <a:rPr lang="en-US" dirty="0"/>
              <a:t>Team Function</a:t>
            </a:r>
          </a:p>
          <a:p>
            <a:pPr lvl="1"/>
            <a:r>
              <a:rPr lang="en-US" dirty="0"/>
              <a:t>Communication </a:t>
            </a:r>
          </a:p>
          <a:p>
            <a:pPr lvl="1"/>
            <a:r>
              <a:rPr lang="en-US" dirty="0"/>
              <a:t>Role clarity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05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</a:t>
            </a:r>
            <a:r>
              <a:rPr lang="en-US" sz="49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Learned</a:t>
            </a:r>
            <a:br>
              <a:rPr lang="en-US" sz="49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challenges</a:t>
            </a:r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09800"/>
            <a:ext cx="8458200" cy="4267200"/>
          </a:xfrm>
        </p:spPr>
        <p:txBody>
          <a:bodyPr>
            <a:normAutofit/>
          </a:bodyPr>
          <a:lstStyle/>
          <a:p>
            <a:r>
              <a:rPr lang="en-US" dirty="0"/>
              <a:t>Care of patients with complex needs is complex</a:t>
            </a:r>
          </a:p>
          <a:p>
            <a:pPr lvl="1"/>
            <a:r>
              <a:rPr lang="en-US" dirty="0"/>
              <a:t>Expect higher no show rates</a:t>
            </a:r>
          </a:p>
          <a:p>
            <a:pPr lvl="1"/>
            <a:r>
              <a:rPr lang="en-US" dirty="0"/>
              <a:t>Be wary of scheduling restrictions (i.e. only one day/week)</a:t>
            </a:r>
          </a:p>
          <a:p>
            <a:pPr lvl="1"/>
            <a:r>
              <a:rPr lang="en-US" dirty="0"/>
              <a:t>To prioritize those with most complex needs, do not make attendance at appointments a pre-requisite for team attention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96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2362200"/>
            <a:ext cx="8534400" cy="3733799"/>
          </a:xfrm>
        </p:spPr>
        <p:txBody>
          <a:bodyPr>
            <a:normAutofit/>
          </a:bodyPr>
          <a:lstStyle/>
          <a:p>
            <a:r>
              <a:rPr lang="en-US" dirty="0"/>
              <a:t>Respect the Patient- Primary Care Provider (PCP) relationship</a:t>
            </a:r>
          </a:p>
          <a:p>
            <a:r>
              <a:rPr lang="en-US" dirty="0"/>
              <a:t>Patients with complex needs that do not have a PCP relationship may be especially challenging to engage.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1948" y="1143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</a:p>
          <a:p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Provider-Patient Relationships</a:t>
            </a:r>
            <a:endParaRPr lang="en-US" sz="40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000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153400" cy="2895600"/>
          </a:xfrm>
        </p:spPr>
        <p:txBody>
          <a:bodyPr>
            <a:normAutofit/>
          </a:bodyPr>
          <a:lstStyle/>
          <a:p>
            <a:r>
              <a:rPr lang="en-US" sz="3600" dirty="0"/>
              <a:t>Building a New Team:</a:t>
            </a:r>
          </a:p>
          <a:p>
            <a:pPr lvl="1"/>
            <a:r>
              <a:rPr lang="en-US" sz="3200" dirty="0"/>
              <a:t>Create a culture of collaboration and reliable communication </a:t>
            </a:r>
          </a:p>
          <a:p>
            <a:pPr lvl="1"/>
            <a:r>
              <a:rPr lang="en-US" sz="3200" dirty="0"/>
              <a:t>Be sure to invite all relevant team members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3400" y="1447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  <a:br>
              <a:rPr lang="en-US" sz="4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Team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14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  <a:b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643"/>
            <a:ext cx="8229600" cy="44196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/>
              <a:t>Approach #1 aimed to accomplish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dirty="0"/>
              <a:t>			 extended patient clinic visit</a:t>
            </a:r>
          </a:p>
          <a:p>
            <a:pPr marL="914400" lvl="2" indent="0">
              <a:buNone/>
            </a:pPr>
            <a:r>
              <a:rPr lang="en-US" dirty="0"/>
              <a:t>			 resident education</a:t>
            </a:r>
          </a:p>
          <a:p>
            <a:pPr marL="914400" lvl="2" indent="0">
              <a:buNone/>
            </a:pPr>
            <a:r>
              <a:rPr lang="en-US" dirty="0"/>
              <a:t>			 team collaboration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was not sustainable for our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had to give up a “really cool part”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have been unexpected benefits to changing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CD89C-D48A-4C6F-9670-E62238D31812}"/>
              </a:ext>
            </a:extLst>
          </p:cNvPr>
          <p:cNvCxnSpPr>
            <a:cxnSpLocks/>
          </p:cNvCxnSpPr>
          <p:nvPr/>
        </p:nvCxnSpPr>
        <p:spPr>
          <a:xfrm>
            <a:off x="1524000" y="3558607"/>
            <a:ext cx="266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92184DB-A0C5-46E1-A1FA-918FC265506F}"/>
              </a:ext>
            </a:extLst>
          </p:cNvPr>
          <p:cNvCxnSpPr/>
          <p:nvPr/>
        </p:nvCxnSpPr>
        <p:spPr>
          <a:xfrm flipV="1">
            <a:off x="2667000" y="3101407"/>
            <a:ext cx="152400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A3A26EA-074B-416A-A1F5-1CA0B14BF47B}"/>
              </a:ext>
            </a:extLst>
          </p:cNvPr>
          <p:cNvCxnSpPr>
            <a:cxnSpLocks/>
          </p:cNvCxnSpPr>
          <p:nvPr/>
        </p:nvCxnSpPr>
        <p:spPr>
          <a:xfrm>
            <a:off x="2667000" y="3539931"/>
            <a:ext cx="1524000" cy="41251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1627E5-148F-4633-9490-A8E16F8ACDBF}"/>
              </a:ext>
            </a:extLst>
          </p:cNvPr>
          <p:cNvSpPr txBox="1"/>
          <p:nvPr/>
        </p:nvSpPr>
        <p:spPr>
          <a:xfrm>
            <a:off x="1524000" y="30781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All at the same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2E550-F9E3-436B-A241-A4037F4688E4}"/>
              </a:ext>
            </a:extLst>
          </p:cNvPr>
          <p:cNvSpPr txBox="1"/>
          <p:nvPr/>
        </p:nvSpPr>
        <p:spPr>
          <a:xfrm>
            <a:off x="1371600" y="35772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i="1" dirty="0">
                <a:solidFill>
                  <a:srgbClr val="FF0000"/>
                </a:solidFill>
              </a:rPr>
              <a:t>time and place</a:t>
            </a:r>
          </a:p>
        </p:txBody>
      </p:sp>
    </p:spTree>
    <p:extLst>
      <p:ext uri="{BB962C8B-B14F-4D97-AF65-F5344CB8AC3E}">
        <p14:creationId xmlns:p14="http://schemas.microsoft.com/office/powerpoint/2010/main" val="18659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  <a:b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Unexpected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772400" cy="2392363"/>
          </a:xfrm>
        </p:spPr>
        <p:txBody>
          <a:bodyPr>
            <a:normAutofit fontScale="92500"/>
          </a:bodyPr>
          <a:lstStyle/>
          <a:p>
            <a:r>
              <a:rPr lang="en-US" dirty="0"/>
              <a:t>Less stressful to administer</a:t>
            </a:r>
          </a:p>
          <a:p>
            <a:r>
              <a:rPr lang="en-US" dirty="0"/>
              <a:t>Residents more easily engaged longitudinally</a:t>
            </a:r>
          </a:p>
          <a:p>
            <a:r>
              <a:rPr lang="en-US" dirty="0"/>
              <a:t>Better positioned to integrate into the whole clinic</a:t>
            </a:r>
          </a:p>
        </p:txBody>
      </p:sp>
    </p:spTree>
    <p:extLst>
      <p:ext uri="{BB962C8B-B14F-4D97-AF65-F5344CB8AC3E}">
        <p14:creationId xmlns:p14="http://schemas.microsoft.com/office/powerpoint/2010/main" val="3545410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6200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sustainable will depend on your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 wherever you can and adapt as needed</a:t>
            </a:r>
          </a:p>
        </p:txBody>
      </p:sp>
    </p:spTree>
    <p:extLst>
      <p:ext uri="{BB962C8B-B14F-4D97-AF65-F5344CB8AC3E}">
        <p14:creationId xmlns:p14="http://schemas.microsoft.com/office/powerpoint/2010/main" val="2336456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rtfolio.hcmed.org:8095/campus/api/v1/asset/25267/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38" y="0"/>
            <a:ext cx="9525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0"/>
            <a:ext cx="5714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Image result for map of the united states and can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81100"/>
            <a:ext cx="6621517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32698" y="991756"/>
            <a:ext cx="1341119" cy="13639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 flipH="1">
            <a:off x="4785362" y="2392681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0"/>
            <a:ext cx="7772400" cy="23622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Large urban clinic, diverse patients, serving the underserved.</a:t>
            </a:r>
          </a:p>
          <a:p>
            <a:pPr lvl="1"/>
            <a:r>
              <a:rPr lang="en-US" sz="3600" dirty="0"/>
              <a:t>Part of safety net health system connected to the large county hospital</a:t>
            </a:r>
          </a:p>
          <a:p>
            <a:pPr lvl="1"/>
            <a:r>
              <a:rPr lang="en-US" sz="3600" dirty="0"/>
              <a:t>Primary care clinic for 11-10-12 Hennepin FM residency</a:t>
            </a:r>
          </a:p>
          <a:p>
            <a:pPr lvl="1"/>
            <a:r>
              <a:rPr lang="en-US" sz="3600" dirty="0"/>
              <a:t>Patients: 16% uninsured, 61% Medicaid/ Medicare, 19% private insurance</a:t>
            </a:r>
          </a:p>
        </p:txBody>
      </p:sp>
      <p:pic>
        <p:nvPicPr>
          <p:cNvPr id="4" name="Picture 2" descr="https://portfolio.hcmed.org:8095/campus/api/v1/asset/25267/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0800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5700" y="621671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Whittier Clinic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42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Identified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Patients with complex needs.  </a:t>
            </a:r>
          </a:p>
          <a:p>
            <a:r>
              <a:rPr lang="en-US" dirty="0"/>
              <a:t>Providers overwhelmed </a:t>
            </a:r>
          </a:p>
          <a:p>
            <a:pPr lvl="1"/>
            <a:r>
              <a:rPr lang="en-US" dirty="0"/>
              <a:t>inadequate time for team collaboration at point of care</a:t>
            </a:r>
          </a:p>
          <a:p>
            <a:r>
              <a:rPr lang="en-US" dirty="0"/>
              <a:t>Residents lack opportunity for guided experience to learn skills </a:t>
            </a:r>
          </a:p>
          <a:p>
            <a:r>
              <a:rPr lang="en-US" dirty="0"/>
              <a:t>Limited faculty availability in regular clinic setting to teach about team-based care of patients with complexity.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frustrated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4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81200"/>
            <a:ext cx="8001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special clinical setting within our clinic</a:t>
            </a:r>
          </a:p>
          <a:p>
            <a:pPr lvl="1"/>
            <a:r>
              <a:rPr lang="en-US" dirty="0"/>
              <a:t>Longer appointments</a:t>
            </a:r>
          </a:p>
          <a:p>
            <a:pPr lvl="1"/>
            <a:r>
              <a:rPr lang="en-US" dirty="0"/>
              <a:t>Dedicated team discussion time (huddle) to develop coordinated assessments and plans. </a:t>
            </a:r>
          </a:p>
          <a:p>
            <a:pPr lvl="1"/>
            <a:r>
              <a:rPr lang="en-US" dirty="0"/>
              <a:t>Special scheduling (ignore clinic late policy)</a:t>
            </a:r>
          </a:p>
          <a:p>
            <a:pPr lvl="1"/>
            <a:r>
              <a:rPr lang="en-US" dirty="0"/>
              <a:t>Immediate access to ancillary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5029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i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Enhanced Care Clinic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72374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7316"/>
            <a:ext cx="7162800" cy="5372913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36" y="469254"/>
            <a:ext cx="8229600" cy="609600"/>
          </a:xfrm>
        </p:spPr>
        <p:txBody>
          <a:bodyPr>
            <a:noAutofit/>
          </a:bodyPr>
          <a:lstStyle/>
          <a:p>
            <a:r>
              <a:rPr lang="en-US" sz="60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ECC Team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563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609600"/>
            <a:ext cx="8229600" cy="9721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Vision</a:t>
            </a:r>
            <a:br>
              <a:rPr lang="en-US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7800"/>
            <a:ext cx="8021128" cy="47171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Clinical</a:t>
            </a:r>
          </a:p>
          <a:p>
            <a:pPr lvl="1"/>
            <a:r>
              <a:rPr lang="en-US" sz="2000" dirty="0"/>
              <a:t>Improved care of patients affected by complex comorbidities or social determinants of health</a:t>
            </a:r>
          </a:p>
          <a:p>
            <a:pPr lvl="1"/>
            <a:r>
              <a:rPr lang="en-US" sz="2000" dirty="0"/>
              <a:t>Patient satisfaction and improved “self-efficacy”</a:t>
            </a:r>
            <a:endParaRPr lang="en-US" sz="2000" dirty="0">
              <a:cs typeface="Calibri"/>
            </a:endParaRPr>
          </a:p>
          <a:p>
            <a:r>
              <a:rPr lang="en-US" sz="2400" b="1" dirty="0"/>
              <a:t>Education</a:t>
            </a:r>
            <a:endParaRPr lang="en-US" sz="2400" dirty="0"/>
          </a:p>
          <a:p>
            <a:pPr lvl="1"/>
            <a:r>
              <a:rPr lang="en-US" sz="2000" dirty="0"/>
              <a:t>Experiential component for residents about patients with complex needs in the setting of a team</a:t>
            </a:r>
          </a:p>
          <a:p>
            <a:r>
              <a:rPr lang="en-US" sz="2400" b="1" dirty="0"/>
              <a:t>Financial </a:t>
            </a:r>
          </a:p>
          <a:p>
            <a:pPr lvl="1"/>
            <a:r>
              <a:rPr lang="en-US" sz="2000" dirty="0"/>
              <a:t>Reduced utilization of ED and hospitalizations</a:t>
            </a:r>
          </a:p>
          <a:p>
            <a:r>
              <a:rPr lang="en-US" sz="2400" b="1" dirty="0"/>
              <a:t>Provider Satisfaction</a:t>
            </a:r>
          </a:p>
          <a:p>
            <a:pPr lvl="1"/>
            <a:r>
              <a:rPr lang="en-US" sz="2000" dirty="0"/>
              <a:t>More coordination of resources in management of patients with complex needs</a:t>
            </a:r>
          </a:p>
        </p:txBody>
      </p:sp>
    </p:spTree>
    <p:extLst>
      <p:ext uri="{BB962C8B-B14F-4D97-AF65-F5344CB8AC3E}">
        <p14:creationId xmlns:p14="http://schemas.microsoft.com/office/powerpoint/2010/main" val="26089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8797</TotalTime>
  <Words>1371</Words>
  <Application>Microsoft Office PowerPoint</Application>
  <PresentationFormat>On-screen Show (4:3)</PresentationFormat>
  <Paragraphs>298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Harlow Solid Italic</vt:lpstr>
      <vt:lpstr>forum2014</vt:lpstr>
      <vt:lpstr>PowerPoint Presentation</vt:lpstr>
      <vt:lpstr>Disclosures</vt:lpstr>
      <vt:lpstr>Introductions</vt:lpstr>
      <vt:lpstr>PowerPoint Presentation</vt:lpstr>
      <vt:lpstr>Our context</vt:lpstr>
      <vt:lpstr>Identified Need</vt:lpstr>
      <vt:lpstr>The Idea</vt:lpstr>
      <vt:lpstr>Our ECC Team</vt:lpstr>
      <vt:lpstr>Our Vision </vt:lpstr>
      <vt:lpstr>Overview of our Presentation today</vt:lpstr>
      <vt:lpstr>Objectives and Goals</vt:lpstr>
      <vt:lpstr>Approach #1 The Enhanced Care Clinic</vt:lpstr>
      <vt:lpstr>Approach #1</vt:lpstr>
      <vt:lpstr>Approach #1</vt:lpstr>
      <vt:lpstr>Approach #1</vt:lpstr>
      <vt:lpstr>Approach #1</vt:lpstr>
      <vt:lpstr>Approach #1</vt:lpstr>
      <vt:lpstr>Approach #1</vt:lpstr>
      <vt:lpstr>PowerPoint Presentation</vt:lpstr>
      <vt:lpstr>Facing Reality…</vt:lpstr>
      <vt:lpstr>Approach #2 Enhanced Care Coordination</vt:lpstr>
      <vt:lpstr>Approach #2</vt:lpstr>
      <vt:lpstr>Patient Example</vt:lpstr>
      <vt:lpstr>Comparing Approaches Advantages</vt:lpstr>
      <vt:lpstr>Comparing Approaches Disadvantages</vt:lpstr>
      <vt:lpstr>Resident Feedback</vt:lpstr>
      <vt:lpstr>Resident Feedback</vt:lpstr>
      <vt:lpstr>Resident Feedback</vt:lpstr>
      <vt:lpstr>PowerPoint Presentation</vt:lpstr>
      <vt:lpstr>Resident Feedback</vt:lpstr>
      <vt:lpstr>PowerPoint Presentation</vt:lpstr>
      <vt:lpstr>Lessons Learned System Challenges</vt:lpstr>
      <vt:lpstr>Lessons Learned Patient challenges  </vt:lpstr>
      <vt:lpstr>PowerPoint Presentation</vt:lpstr>
      <vt:lpstr>Lessons Learned  Team</vt:lpstr>
      <vt:lpstr>Lessons Learned Overall Design</vt:lpstr>
      <vt:lpstr>Lessons Learned Unexpected Benefits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Nancy Newman</cp:lastModifiedBy>
  <cp:revision>289</cp:revision>
  <cp:lastPrinted>2018-10-04T06:47:14Z</cp:lastPrinted>
  <dcterms:created xsi:type="dcterms:W3CDTF">2014-07-22T20:27:04Z</dcterms:created>
  <dcterms:modified xsi:type="dcterms:W3CDTF">2018-10-10T22:07:29Z</dcterms:modified>
</cp:coreProperties>
</file>