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customXml/itemProps1.xml" ContentType="application/vnd.openxmlformats-officedocument.customXmlProperties+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Default Extension="vml" ContentType="application/vnd.openxmlformats-officedocument.vmlDrawing"/>
  <Override PartName="/ppt/slideLayouts/slideLayout24.xml" ContentType="application/vnd.openxmlformats-officedocument.presentationml.slideLayout+xml"/>
  <Default Extension="emf" ContentType="image/x-emf"/>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Default Extension="wmf" ContentType="image/x-wmf"/>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customXml/itemProps3.xml" ContentType="application/vnd.openxmlformats-officedocument.customXmlProperties+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Default Extension="wdp" ContentType="image/vnd.ms-photo"/>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customXml/itemProps2.xml" ContentType="application/vnd.openxmlformats-officedocument.customXmlProperties+xml"/>
  <Override PartName="/ppt/slideLayouts/slideLayout10.xml" ContentType="application/vnd.openxmlformats-officedocument.presentationml.slideLayout+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4"/>
    <p:sldMasterId id="2147483661" r:id="rId5"/>
  </p:sldMasterIdLst>
  <p:notesMasterIdLst>
    <p:notesMasterId r:id="rId23"/>
  </p:notesMasterIdLst>
  <p:handoutMasterIdLst>
    <p:handoutMasterId r:id="rId24"/>
  </p:handoutMasterIdLst>
  <p:sldIdLst>
    <p:sldId id="256" r:id="rId6"/>
    <p:sldId id="283" r:id="rId7"/>
    <p:sldId id="266" r:id="rId8"/>
    <p:sldId id="271" r:id="rId9"/>
    <p:sldId id="257" r:id="rId10"/>
    <p:sldId id="272" r:id="rId11"/>
    <p:sldId id="273" r:id="rId12"/>
    <p:sldId id="274" r:id="rId13"/>
    <p:sldId id="276" r:id="rId14"/>
    <p:sldId id="275" r:id="rId15"/>
    <p:sldId id="278" r:id="rId16"/>
    <p:sldId id="279" r:id="rId17"/>
    <p:sldId id="270" r:id="rId18"/>
    <p:sldId id="280" r:id="rId19"/>
    <p:sldId id="265"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980" autoAdjust="0"/>
    <p:restoredTop sz="74356" autoAdjust="0"/>
  </p:normalViewPr>
  <p:slideViewPr>
    <p:cSldViewPr snapToGrid="0" showGuides="1">
      <p:cViewPr>
        <p:scale>
          <a:sx n="70" d="100"/>
          <a:sy n="70" d="100"/>
        </p:scale>
        <p:origin x="-1144" y="-37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1/28/18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1/28/18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latin typeface="Arial" pitchFamily="34" charset="0"/>
                <a:cs typeface="Arial" pitchFamily="34" charset="0"/>
              </a:rPr>
              <a:t>DEB: Welcome, intros</a:t>
            </a:r>
          </a:p>
          <a:p>
            <a:r>
              <a:rPr lang="en-US" i="1" dirty="0" smtClean="0">
                <a:latin typeface="Arial" pitchFamily="34" charset="0"/>
                <a:cs typeface="Arial" pitchFamily="34" charset="0"/>
              </a:rPr>
              <a:t>We developed this metaphor because</a:t>
            </a:r>
            <a:r>
              <a:rPr lang="en-US" i="1" baseline="0" dirty="0" smtClean="0">
                <a:latin typeface="Arial" pitchFamily="34" charset="0"/>
                <a:cs typeface="Arial" pitchFamily="34" charset="0"/>
              </a:rPr>
              <a:t> we believe that Information Mastery skills are as critical for physician survival as are life vests for anyone engaging in any water sports. Without them, we are liable to drown… or at least get extremely tired treading water. </a:t>
            </a:r>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Clinton</a:t>
            </a:r>
          </a:p>
          <a:p>
            <a:endParaRPr lang="en-US" dirty="0" smtClean="0"/>
          </a:p>
          <a:p>
            <a:r>
              <a:rPr lang="en-US" dirty="0" smtClean="0"/>
              <a:t>Patient </a:t>
            </a:r>
            <a:r>
              <a:rPr lang="en-US" dirty="0" smtClean="0"/>
              <a:t>Oriented Evidence</a:t>
            </a:r>
            <a:r>
              <a:rPr lang="en-US" baseline="0" dirty="0" smtClean="0"/>
              <a:t> that Matters</a:t>
            </a:r>
          </a:p>
          <a:p>
            <a:r>
              <a:rPr lang="en-US" baseline="0" dirty="0" smtClean="0"/>
              <a:t>Disease Oriented Evidence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227282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Clinton </a:t>
            </a:r>
          </a:p>
          <a:p>
            <a:endParaRPr lang="en-US" dirty="0" smtClean="0"/>
          </a:p>
          <a:p>
            <a:r>
              <a:rPr lang="en-US" dirty="0" smtClean="0"/>
              <a:t>Mention</a:t>
            </a:r>
            <a:r>
              <a:rPr lang="en-US" baseline="0" dirty="0" smtClean="0"/>
              <a:t> </a:t>
            </a:r>
            <a:r>
              <a:rPr lang="en-US" baseline="0" dirty="0" smtClean="0"/>
              <a:t>which </a:t>
            </a:r>
            <a:r>
              <a:rPr lang="en-US" b="1" baseline="0" dirty="0" smtClean="0"/>
              <a:t>teaching methods </a:t>
            </a:r>
            <a:r>
              <a:rPr lang="en-US" baseline="0" dirty="0" smtClean="0"/>
              <a:t>are used in each course. </a:t>
            </a:r>
          </a:p>
          <a:p>
            <a:r>
              <a:rPr lang="en-US" baseline="0" dirty="0" smtClean="0"/>
              <a:t>TBL</a:t>
            </a:r>
          </a:p>
          <a:p>
            <a:r>
              <a:rPr lang="en-US" baseline="0" dirty="0" smtClean="0"/>
              <a:t>Self study via online module</a:t>
            </a:r>
          </a:p>
          <a:p>
            <a:r>
              <a:rPr lang="en-US" baseline="0" dirty="0" smtClean="0"/>
              <a:t>Lecture</a:t>
            </a:r>
          </a:p>
          <a:p>
            <a:r>
              <a:rPr lang="en-US" baseline="0" dirty="0" smtClean="0"/>
              <a:t>Seminar</a:t>
            </a:r>
          </a:p>
          <a:p>
            <a:r>
              <a:rPr lang="en-US" baseline="0" dirty="0" smtClean="0"/>
              <a:t>Small group problem solving</a:t>
            </a:r>
          </a:p>
          <a:p>
            <a:r>
              <a:rPr lang="en-US" baseline="0" dirty="0" smtClean="0"/>
              <a:t>Individual assignments / presentations</a:t>
            </a:r>
          </a:p>
          <a:p>
            <a:r>
              <a:rPr lang="en-US" baseline="0" dirty="0" smtClean="0"/>
              <a:t>Reflective discussion</a:t>
            </a:r>
          </a:p>
        </p:txBody>
      </p:sp>
      <p:sp>
        <p:nvSpPr>
          <p:cNvPr id="4" name="Slide Number Placeholder 3"/>
          <p:cNvSpPr>
            <a:spLocks noGrp="1"/>
          </p:cNvSpPr>
          <p:nvPr>
            <p:ph type="sldNum" sz="quarter" idx="10"/>
          </p:nvPr>
        </p:nvSpPr>
        <p:spPr/>
        <p:txBody>
          <a:bodyPr/>
          <a:lstStyle/>
          <a:p>
            <a:pPr marL="0" marR="0" lvl="0" indent="0" algn="r" defTabSz="1872966" rtl="0" eaLnBrk="1" fontAlgn="auto" latinLnBrk="0" hangingPunct="1">
              <a:lnSpc>
                <a:spcPct val="100000"/>
              </a:lnSpc>
              <a:spcBef>
                <a:spcPts val="0"/>
              </a:spcBef>
              <a:spcAft>
                <a:spcPts val="0"/>
              </a:spcAft>
              <a:buClrTx/>
              <a:buSzTx/>
              <a:buFontTx/>
              <a:buNone/>
              <a:tabLst/>
              <a:defRPr/>
            </a:pPr>
            <a:fld id="{94988653-3533-0B4B-838F-07E0A94249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7296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826723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Clinton: call</a:t>
            </a:r>
            <a:r>
              <a:rPr lang="en-US" b="1" baseline="0" dirty="0" smtClean="0"/>
              <a:t> on participants – which assessment methods might be best for each course/assignment? </a:t>
            </a:r>
            <a:endParaRPr lang="en-US" b="1" dirty="0" smtClean="0"/>
          </a:p>
          <a:p>
            <a:endParaRPr lang="en-US" b="1" dirty="0" smtClean="0"/>
          </a:p>
          <a:p>
            <a:r>
              <a:rPr lang="en-US" b="1" dirty="0" smtClean="0"/>
              <a:t>SORTING</a:t>
            </a:r>
            <a:r>
              <a:rPr lang="en-US" b="1" baseline="0" dirty="0" smtClean="0"/>
              <a:t> </a:t>
            </a:r>
            <a:r>
              <a:rPr lang="en-US" b="1" baseline="0" dirty="0" smtClean="0"/>
              <a:t>EXERCISE FOR </a:t>
            </a:r>
            <a:r>
              <a:rPr lang="en-US" b="1" dirty="0" smtClean="0"/>
              <a:t>Assessment</a:t>
            </a:r>
            <a:r>
              <a:rPr lang="en-US" b="1" baseline="0" dirty="0" smtClean="0"/>
              <a:t> Methods:</a:t>
            </a:r>
          </a:p>
          <a:p>
            <a:r>
              <a:rPr lang="en-US" baseline="0" dirty="0" smtClean="0"/>
              <a:t> Individual Exams</a:t>
            </a:r>
          </a:p>
          <a:p>
            <a:r>
              <a:rPr lang="en-US" baseline="0" dirty="0" smtClean="0"/>
              <a:t>Team based exams</a:t>
            </a:r>
          </a:p>
          <a:p>
            <a:r>
              <a:rPr lang="en-US" baseline="0" dirty="0" smtClean="0"/>
              <a:t>Written assignments</a:t>
            </a:r>
          </a:p>
          <a:p>
            <a:r>
              <a:rPr lang="en-US" baseline="0" dirty="0" smtClean="0"/>
              <a:t>Oral presentations</a:t>
            </a:r>
          </a:p>
          <a:p>
            <a:r>
              <a:rPr lang="en-US" baseline="0" dirty="0" smtClean="0"/>
              <a:t>Seminar participation</a:t>
            </a:r>
          </a:p>
          <a:p>
            <a:r>
              <a:rPr lang="en-US" baseline="0" dirty="0" smtClean="0"/>
              <a:t>Open internet exam testing ability to quickly access evident to answer clinical questions at the point of care </a:t>
            </a:r>
          </a:p>
          <a:p>
            <a:r>
              <a:rPr lang="en-US" baseline="0" dirty="0" smtClean="0"/>
              <a:t>Coming soon: online social learning with modules, peer feedback</a:t>
            </a:r>
          </a:p>
        </p:txBody>
      </p:sp>
      <p:sp>
        <p:nvSpPr>
          <p:cNvPr id="4" name="Slide Number Placeholder 3"/>
          <p:cNvSpPr>
            <a:spLocks noGrp="1"/>
          </p:cNvSpPr>
          <p:nvPr>
            <p:ph type="sldNum" sz="quarter" idx="10"/>
          </p:nvPr>
        </p:nvSpPr>
        <p:spPr/>
        <p:txBody>
          <a:bodyPr/>
          <a:lstStyle/>
          <a:p>
            <a:pPr marL="0" marR="0" lvl="0" indent="0" algn="r" defTabSz="1872966" rtl="0" eaLnBrk="1" fontAlgn="auto" latinLnBrk="0" hangingPunct="1">
              <a:lnSpc>
                <a:spcPct val="100000"/>
              </a:lnSpc>
              <a:spcBef>
                <a:spcPts val="0"/>
              </a:spcBef>
              <a:spcAft>
                <a:spcPts val="0"/>
              </a:spcAft>
              <a:buClrTx/>
              <a:buSzTx/>
              <a:buFontTx/>
              <a:buNone/>
              <a:tabLst/>
              <a:defRPr/>
            </a:pPr>
            <a:fld id="{94988653-3533-0B4B-838F-07E0A94249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7296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089237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Clinton </a:t>
            </a:r>
            <a:endParaRPr lang="en-US" dirty="0" smtClean="0"/>
          </a:p>
        </p:txBody>
      </p:sp>
      <p:sp>
        <p:nvSpPr>
          <p:cNvPr id="4" name="Slide Number Placeholder 3"/>
          <p:cNvSpPr>
            <a:spLocks noGrp="1"/>
          </p:cNvSpPr>
          <p:nvPr>
            <p:ph type="sldNum" sz="quarter" idx="10"/>
          </p:nvPr>
        </p:nvSpPr>
        <p:spPr/>
        <p:txBody>
          <a:bodyPr/>
          <a:lstStyle/>
          <a:p>
            <a:pPr marL="0" marR="0" lvl="0" indent="0" algn="r" defTabSz="1872966" rtl="0" eaLnBrk="1" fontAlgn="auto" latinLnBrk="0" hangingPunct="1">
              <a:lnSpc>
                <a:spcPct val="100000"/>
              </a:lnSpc>
              <a:spcBef>
                <a:spcPts val="0"/>
              </a:spcBef>
              <a:spcAft>
                <a:spcPts val="0"/>
              </a:spcAft>
              <a:buClrTx/>
              <a:buSzTx/>
              <a:buFontTx/>
              <a:buNone/>
              <a:tabLst/>
              <a:defRPr/>
            </a:pPr>
            <a:fld id="{94988653-3533-0B4B-838F-07E0A94249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7296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902539"/>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0328098"/>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r>
              <a:rPr lang="en-US" dirty="0" smtClean="0"/>
              <a:t>Our </a:t>
            </a:r>
            <a:r>
              <a:rPr lang="en-US" dirty="0" smtClean="0"/>
              <a:t>3 best practices:</a:t>
            </a:r>
          </a:p>
          <a:p>
            <a:r>
              <a:rPr lang="en-US" dirty="0" smtClean="0"/>
              <a:t>Developmentally appropriate PICO assignment in CAP </a:t>
            </a:r>
          </a:p>
          <a:p>
            <a:r>
              <a:rPr lang="en-US" dirty="0" smtClean="0"/>
              <a:t>Individual FM clerkship assignment requiring</a:t>
            </a:r>
            <a:r>
              <a:rPr lang="en-US" baseline="0" dirty="0" smtClean="0"/>
              <a:t> systematic approach to researching a PICO question (plus presentation)</a:t>
            </a:r>
          </a:p>
          <a:p>
            <a:r>
              <a:rPr lang="en-US" baseline="0" dirty="0" smtClean="0"/>
              <a:t>Novel open internet exam </a:t>
            </a:r>
            <a:endParaRPr lang="en-US" dirty="0" smtClean="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3255726"/>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Clinton – we have</a:t>
            </a:r>
            <a:r>
              <a:rPr lang="en-US" baseline="0" dirty="0" smtClean="0"/>
              <a:t> a handout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713388"/>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Deb</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Information Mastery curriculum is novel in several aspects:</a:t>
            </a:r>
          </a:p>
          <a:p>
            <a:pPr lvl="0"/>
            <a:r>
              <a:rPr lang="en-US" sz="1200" kern="1200" dirty="0" smtClean="0">
                <a:solidFill>
                  <a:schemeClr val="tx1"/>
                </a:solidFill>
                <a:effectLst/>
                <a:latin typeface="+mn-lt"/>
                <a:ea typeface="+mn-ea"/>
                <a:cs typeface="+mn-cs"/>
              </a:rPr>
              <a:t>Four year longitudinal curriculum that layers advanced concepts and skills on previously taught concepts and skills in Information Mastery</a:t>
            </a:r>
          </a:p>
          <a:p>
            <a:pPr lvl="0"/>
            <a:r>
              <a:rPr lang="en-US" sz="1200" kern="1200" dirty="0" smtClean="0">
                <a:solidFill>
                  <a:schemeClr val="tx1"/>
                </a:solidFill>
                <a:effectLst/>
                <a:latin typeface="+mn-lt"/>
                <a:ea typeface="+mn-ea"/>
                <a:cs typeface="+mn-cs"/>
              </a:rPr>
              <a:t>Variety of teaching methods including hands on assignments covering pieces of foundational material</a:t>
            </a:r>
          </a:p>
          <a:p>
            <a:pPr lvl="0"/>
            <a:r>
              <a:rPr lang="en-US" sz="1200" kern="1200" dirty="0" smtClean="0">
                <a:solidFill>
                  <a:schemeClr val="tx1"/>
                </a:solidFill>
                <a:effectLst/>
                <a:latin typeface="+mn-lt"/>
                <a:ea typeface="+mn-ea"/>
                <a:cs typeface="+mn-cs"/>
              </a:rPr>
              <a:t>Culminating presentation in Information Mastery as part of Family Medicine Clerkship that requires students to develop a Foreground Question based on a patient case seen, locate evidence from appropriate resources, appraise evidence, synthesize the findings, give a Strength of Recommendation, and apply the findings to the point of care question on clinical practice. </a:t>
            </a:r>
          </a:p>
          <a:p>
            <a:pPr lvl="0"/>
            <a:r>
              <a:rPr lang="en-US" sz="1200" kern="1200" dirty="0" smtClean="0">
                <a:solidFill>
                  <a:schemeClr val="tx1"/>
                </a:solidFill>
                <a:effectLst/>
                <a:latin typeface="+mn-lt"/>
                <a:ea typeface="+mn-ea"/>
                <a:cs typeface="+mn-cs"/>
              </a:rPr>
              <a:t>Culminating examination in Information Mastery as part of Family Medicine Clerkship that requires students to, during the timed exam, access web-based resources appropriate for a clinical case-based question and answer the question using the located evidence. This is the first examination of its kind.</a:t>
            </a:r>
            <a:r>
              <a:rPr lang="en-US" sz="1200" kern="1200" baseline="30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761837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150808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r>
              <a:rPr lang="en-US" dirty="0" smtClean="0"/>
              <a:t>Residency</a:t>
            </a:r>
            <a:r>
              <a:rPr lang="en-US" baseline="0" dirty="0" smtClean="0"/>
              <a:t> </a:t>
            </a:r>
            <a:r>
              <a:rPr lang="en-US" baseline="0" dirty="0" smtClean="0"/>
              <a:t>faculty</a:t>
            </a:r>
          </a:p>
          <a:p>
            <a:r>
              <a:rPr lang="en-US" baseline="0" dirty="0" smtClean="0"/>
              <a:t>UME faculty</a:t>
            </a:r>
          </a:p>
          <a:p>
            <a:r>
              <a:rPr lang="en-US" baseline="0" dirty="0" smtClean="0"/>
              <a:t>Students </a:t>
            </a:r>
          </a:p>
          <a:p>
            <a:r>
              <a:rPr lang="en-US" baseline="0" dirty="0" smtClean="0"/>
              <a:t>Other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150808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r>
              <a:rPr lang="en-US" dirty="0" smtClean="0"/>
              <a:t>Ask </a:t>
            </a:r>
            <a:r>
              <a:rPr lang="en-US" dirty="0" smtClean="0"/>
              <a:t>someone brave</a:t>
            </a:r>
            <a:r>
              <a:rPr lang="en-US" baseline="0" dirty="0" smtClean="0"/>
              <a:t> to define </a:t>
            </a:r>
            <a:r>
              <a:rPr lang="en-US" baseline="0" dirty="0" err="1" smtClean="0"/>
              <a:t>InforM</a:t>
            </a:r>
            <a:endParaRPr lang="en-US" baseline="0" dirty="0" smtClean="0"/>
          </a:p>
          <a:p>
            <a:r>
              <a:rPr lang="en-US" baseline="0" dirty="0" smtClean="0"/>
              <a:t>Does med school teach it – raise hand for yes</a:t>
            </a:r>
          </a:p>
          <a:p>
            <a:r>
              <a:rPr lang="en-US" baseline="0" dirty="0" smtClean="0"/>
              <a:t>Who teaches it in 1</a:t>
            </a:r>
            <a:r>
              <a:rPr lang="en-US" baseline="30000" dirty="0" smtClean="0"/>
              <a:t>st</a:t>
            </a:r>
            <a:r>
              <a:rPr lang="en-US" baseline="0" dirty="0" smtClean="0"/>
              <a:t> year, 2</a:t>
            </a:r>
            <a:r>
              <a:rPr lang="en-US" baseline="30000" dirty="0" smtClean="0"/>
              <a:t>nd</a:t>
            </a:r>
            <a:r>
              <a:rPr lang="en-US" baseline="0" dirty="0" smtClean="0"/>
              <a:t> year, 3</a:t>
            </a:r>
            <a:r>
              <a:rPr lang="en-US" baseline="30000" dirty="0" smtClean="0"/>
              <a:t>rd</a:t>
            </a:r>
            <a:r>
              <a:rPr lang="en-US" baseline="0" dirty="0" smtClean="0"/>
              <a:t> year, &gt; 1 year, all 4 years?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118657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US" dirty="0" smtClean="0"/>
              <a:t>Deb</a:t>
            </a:r>
          </a:p>
          <a:p>
            <a:pPr lvl="0"/>
            <a:endParaRPr lang="en-US" dirty="0" smtClean="0"/>
          </a:p>
          <a:p>
            <a:pPr marL="914400" lvl="1" indent="-457200">
              <a:buFont typeface="+mj-lt"/>
              <a:buAutoNum type="arabicPeriod"/>
            </a:pPr>
            <a:r>
              <a:rPr lang="en-US" sz="2400" dirty="0" smtClean="0"/>
              <a:t>identify the key concepts of Information Mastery critical to a 21</a:t>
            </a:r>
            <a:r>
              <a:rPr lang="en-US" sz="2400" baseline="30000" dirty="0" smtClean="0"/>
              <a:t>st</a:t>
            </a:r>
            <a:r>
              <a:rPr lang="en-US" sz="2400" dirty="0" smtClean="0"/>
              <a:t> century four-year medical school curriculum;</a:t>
            </a:r>
          </a:p>
          <a:p>
            <a:pPr marL="914400" lvl="1" indent="-457200">
              <a:buFont typeface="+mj-lt"/>
              <a:buAutoNum type="arabicPeriod"/>
            </a:pPr>
            <a:r>
              <a:rPr lang="en-US" sz="2400" dirty="0" smtClean="0"/>
              <a:t>describe a progressive, developmentally appropriate four-year curriculum in Information Mastery;</a:t>
            </a:r>
          </a:p>
          <a:p>
            <a:pPr marL="914400" lvl="1" indent="-457200">
              <a:buFont typeface="+mj-lt"/>
              <a:buAutoNum type="arabicPeriod"/>
            </a:pPr>
            <a:r>
              <a:rPr lang="en-US" sz="2400" dirty="0" smtClean="0"/>
              <a:t>sort learning topics and their corresponding assessment methods by appropriate year or course in the curriculum;</a:t>
            </a:r>
          </a:p>
          <a:p>
            <a:pPr marL="914400" lvl="1" indent="-457200">
              <a:buFont typeface="+mj-lt"/>
              <a:buAutoNum type="arabicPeriod"/>
            </a:pPr>
            <a:r>
              <a:rPr lang="en-US" sz="2400" dirty="0" smtClean="0"/>
              <a:t>share best practices from their home institutions on teaching Information Mastery </a:t>
            </a:r>
          </a:p>
          <a:p>
            <a:pPr marL="914400" lvl="1" indent="-457200">
              <a:buFont typeface="+mj-lt"/>
              <a:buAutoNum type="arabicPeriod"/>
            </a:pPr>
            <a:r>
              <a:rPr lang="en-US" sz="2400" dirty="0" smtClean="0"/>
              <a:t>brainstorm assessment methods for Information Mastery appropriate to and feasible at their home institutions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Clinton</a:t>
            </a:r>
            <a:endParaRPr lang="en-US" dirty="0" smtClean="0"/>
          </a:p>
        </p:txBody>
      </p:sp>
      <p:sp>
        <p:nvSpPr>
          <p:cNvPr id="4" name="Slide Number Placeholder 3"/>
          <p:cNvSpPr>
            <a:spLocks noGrp="1"/>
          </p:cNvSpPr>
          <p:nvPr>
            <p:ph type="sldNum" sz="quarter" idx="10"/>
          </p:nvPr>
        </p:nvSpPr>
        <p:spPr/>
        <p:txBody>
          <a:bodyPr/>
          <a:lstStyle/>
          <a:p>
            <a:pPr marL="0" marR="0" lvl="0" indent="0" algn="r" defTabSz="1872966" rtl="0" eaLnBrk="1" fontAlgn="auto" latinLnBrk="0" hangingPunct="1">
              <a:lnSpc>
                <a:spcPct val="100000"/>
              </a:lnSpc>
              <a:spcBef>
                <a:spcPts val="0"/>
              </a:spcBef>
              <a:spcAft>
                <a:spcPts val="0"/>
              </a:spcAft>
              <a:buClrTx/>
              <a:buSzTx/>
              <a:buFontTx/>
              <a:buNone/>
              <a:tabLst/>
              <a:defRPr/>
            </a:pPr>
            <a:fld id="{94988653-3533-0B4B-838F-07E0A94249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7296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535381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Deb </a:t>
            </a:r>
          </a:p>
          <a:p>
            <a:r>
              <a:rPr lang="en-US" dirty="0" smtClean="0"/>
              <a:t>(background,</a:t>
            </a:r>
            <a:r>
              <a:rPr lang="en-US" baseline="0" dirty="0" smtClean="0"/>
              <a:t> the kind of questions med students look up)</a:t>
            </a:r>
          </a:p>
          <a:p>
            <a:r>
              <a:rPr lang="en-US" baseline="0" dirty="0" smtClean="0"/>
              <a:t>Foreground, the kind we tend to look up.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Clinton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Clinton </a:t>
            </a:r>
          </a:p>
          <a:p>
            <a:endParaRPr lang="en-US" dirty="0" smtClean="0"/>
          </a:p>
          <a:p>
            <a:r>
              <a:rPr lang="en-US" dirty="0" smtClean="0"/>
              <a:t>Overview – different types of questions require different sources.</a:t>
            </a:r>
          </a:p>
          <a:p>
            <a:r>
              <a:rPr lang="en-US" dirty="0" smtClean="0"/>
              <a:t>This critical skill set is the heart of the </a:t>
            </a:r>
            <a:r>
              <a:rPr lang="en-US" smtClean="0"/>
              <a:t>life vest.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saturation sat="3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1/28/18</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975651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pPr/>
              <a:t>1/28/18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96370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1/28/18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207670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1/28/18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59271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9" indent="0" algn="ctr">
              <a:buNone/>
              <a:defRPr>
                <a:solidFill>
                  <a:schemeClr val="tx1">
                    <a:tint val="75000"/>
                  </a:schemeClr>
                </a:solidFill>
              </a:defRPr>
            </a:lvl4pPr>
            <a:lvl5pPr marL="2437852" indent="0" algn="ctr">
              <a:buNone/>
              <a:defRPr>
                <a:solidFill>
                  <a:schemeClr val="tx1">
                    <a:tint val="75000"/>
                  </a:schemeClr>
                </a:solidFill>
              </a:defRPr>
            </a:lvl5pPr>
            <a:lvl6pPr marL="3047315" indent="0" algn="ctr">
              <a:buNone/>
              <a:defRPr>
                <a:solidFill>
                  <a:schemeClr val="tx1">
                    <a:tint val="75000"/>
                  </a:schemeClr>
                </a:solidFill>
              </a:defRPr>
            </a:lvl6pPr>
            <a:lvl7pPr marL="3656778" indent="0" algn="ctr">
              <a:buNone/>
              <a:defRPr>
                <a:solidFill>
                  <a:schemeClr val="tx1">
                    <a:tint val="75000"/>
                  </a:schemeClr>
                </a:solidFill>
              </a:defRPr>
            </a:lvl7pPr>
            <a:lvl8pPr marL="4266241" indent="0" algn="ctr">
              <a:buNone/>
              <a:defRPr>
                <a:solidFill>
                  <a:schemeClr val="tx1">
                    <a:tint val="75000"/>
                  </a:schemeClr>
                </a:solidFill>
              </a:defRPr>
            </a:lvl8pPr>
            <a:lvl9pPr marL="48757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9BAA55-BA5F-C64A-BC0F-7B5856ED2EA8}" type="datetimeFigureOut">
              <a:rPr lang="en-US" smtClean="0"/>
              <a:pPr/>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77B7-8F48-404F-B832-1349330F69B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4625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BAA55-BA5F-C64A-BC0F-7B5856ED2EA8}" type="datetimeFigureOut">
              <a:rPr lang="en-US" smtClean="0"/>
              <a:pPr/>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77B7-8F48-404F-B832-1349330F69B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692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7"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8">
                <a:solidFill>
                  <a:schemeClr val="tx1">
                    <a:tint val="75000"/>
                  </a:schemeClr>
                </a:solidFill>
              </a:defRPr>
            </a:lvl1pPr>
            <a:lvl2pPr marL="609463" indent="0">
              <a:buNone/>
              <a:defRPr sz="2408">
                <a:solidFill>
                  <a:schemeClr val="tx1">
                    <a:tint val="75000"/>
                  </a:schemeClr>
                </a:solidFill>
              </a:defRPr>
            </a:lvl2pPr>
            <a:lvl3pPr marL="1218926" indent="0">
              <a:buNone/>
              <a:defRPr sz="2148">
                <a:solidFill>
                  <a:schemeClr val="tx1">
                    <a:tint val="75000"/>
                  </a:schemeClr>
                </a:solidFill>
              </a:defRPr>
            </a:lvl3pPr>
            <a:lvl4pPr marL="1828389" indent="0">
              <a:buNone/>
              <a:defRPr sz="1855">
                <a:solidFill>
                  <a:schemeClr val="tx1">
                    <a:tint val="75000"/>
                  </a:schemeClr>
                </a:solidFill>
              </a:defRPr>
            </a:lvl4pPr>
            <a:lvl5pPr marL="2437852" indent="0">
              <a:buNone/>
              <a:defRPr sz="1855">
                <a:solidFill>
                  <a:schemeClr val="tx1">
                    <a:tint val="75000"/>
                  </a:schemeClr>
                </a:solidFill>
              </a:defRPr>
            </a:lvl5pPr>
            <a:lvl6pPr marL="3047315" indent="0">
              <a:buNone/>
              <a:defRPr sz="1855">
                <a:solidFill>
                  <a:schemeClr val="tx1">
                    <a:tint val="75000"/>
                  </a:schemeClr>
                </a:solidFill>
              </a:defRPr>
            </a:lvl6pPr>
            <a:lvl7pPr marL="3656778" indent="0">
              <a:buNone/>
              <a:defRPr sz="1855">
                <a:solidFill>
                  <a:schemeClr val="tx1">
                    <a:tint val="75000"/>
                  </a:schemeClr>
                </a:solidFill>
              </a:defRPr>
            </a:lvl7pPr>
            <a:lvl8pPr marL="4266241" indent="0">
              <a:buNone/>
              <a:defRPr sz="1855">
                <a:solidFill>
                  <a:schemeClr val="tx1">
                    <a:tint val="75000"/>
                  </a:schemeClr>
                </a:solidFill>
              </a:defRPr>
            </a:lvl8pPr>
            <a:lvl9pPr marL="4875704" indent="0">
              <a:buNone/>
              <a:defRPr sz="185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BAA55-BA5F-C64A-BC0F-7B5856ED2EA8}" type="datetimeFigureOut">
              <a:rPr lang="en-US" smtClean="0"/>
              <a:pPr/>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77B7-8F48-404F-B832-1349330F69B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5009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42"/>
            </a:lvl1pPr>
            <a:lvl2pPr>
              <a:defRPr sz="3189"/>
            </a:lvl2pPr>
            <a:lvl3pPr>
              <a:defRPr sz="2668"/>
            </a:lvl3pPr>
            <a:lvl4pPr>
              <a:defRPr sz="2408"/>
            </a:lvl4pPr>
            <a:lvl5pPr>
              <a:defRPr sz="2408"/>
            </a:lvl5pPr>
            <a:lvl6pPr>
              <a:defRPr sz="2408"/>
            </a:lvl6pPr>
            <a:lvl7pPr>
              <a:defRPr sz="2408"/>
            </a:lvl7pPr>
            <a:lvl8pPr>
              <a:defRPr sz="2408"/>
            </a:lvl8pPr>
            <a:lvl9pPr>
              <a:defRPr sz="24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42"/>
            </a:lvl1pPr>
            <a:lvl2pPr>
              <a:defRPr sz="3189"/>
            </a:lvl2pPr>
            <a:lvl3pPr>
              <a:defRPr sz="2668"/>
            </a:lvl3pPr>
            <a:lvl4pPr>
              <a:defRPr sz="2408"/>
            </a:lvl4pPr>
            <a:lvl5pPr>
              <a:defRPr sz="2408"/>
            </a:lvl5pPr>
            <a:lvl6pPr>
              <a:defRPr sz="2408"/>
            </a:lvl6pPr>
            <a:lvl7pPr>
              <a:defRPr sz="2408"/>
            </a:lvl7pPr>
            <a:lvl8pPr>
              <a:defRPr sz="2408"/>
            </a:lvl8pPr>
            <a:lvl9pPr>
              <a:defRPr sz="24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9BAA55-BA5F-C64A-BC0F-7B5856ED2EA8}" type="datetimeFigureOut">
              <a:rPr lang="en-US" smtClean="0"/>
              <a:pPr/>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277B7-8F48-404F-B832-1349330F69B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3548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189" b="1"/>
            </a:lvl1pPr>
            <a:lvl2pPr marL="609463" indent="0">
              <a:buNone/>
              <a:defRPr sz="2668" b="1"/>
            </a:lvl2pPr>
            <a:lvl3pPr marL="1218926" indent="0">
              <a:buNone/>
              <a:defRPr sz="2408" b="1"/>
            </a:lvl3pPr>
            <a:lvl4pPr marL="1828389" indent="0">
              <a:buNone/>
              <a:defRPr sz="2148" b="1"/>
            </a:lvl4pPr>
            <a:lvl5pPr marL="2437852" indent="0">
              <a:buNone/>
              <a:defRPr sz="2148" b="1"/>
            </a:lvl5pPr>
            <a:lvl6pPr marL="3047315" indent="0">
              <a:buNone/>
              <a:defRPr sz="2148" b="1"/>
            </a:lvl6pPr>
            <a:lvl7pPr marL="3656778" indent="0">
              <a:buNone/>
              <a:defRPr sz="2148" b="1"/>
            </a:lvl7pPr>
            <a:lvl8pPr marL="4266241" indent="0">
              <a:buNone/>
              <a:defRPr sz="2148" b="1"/>
            </a:lvl8pPr>
            <a:lvl9pPr marL="4875704" indent="0">
              <a:buNone/>
              <a:defRPr sz="2148"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89"/>
            </a:lvl1pPr>
            <a:lvl2pPr>
              <a:defRPr sz="2668"/>
            </a:lvl2pPr>
            <a:lvl3pPr>
              <a:defRPr sz="2408"/>
            </a:lvl3pPr>
            <a:lvl4pPr>
              <a:defRPr sz="2148"/>
            </a:lvl4pPr>
            <a:lvl5pPr>
              <a:defRPr sz="2148"/>
            </a:lvl5pPr>
            <a:lvl6pPr>
              <a:defRPr sz="2148"/>
            </a:lvl6pPr>
            <a:lvl7pPr>
              <a:defRPr sz="2148"/>
            </a:lvl7pPr>
            <a:lvl8pPr>
              <a:defRPr sz="2148"/>
            </a:lvl8pPr>
            <a:lvl9pPr>
              <a:defRPr sz="21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189" b="1"/>
            </a:lvl1pPr>
            <a:lvl2pPr marL="609463" indent="0">
              <a:buNone/>
              <a:defRPr sz="2668" b="1"/>
            </a:lvl2pPr>
            <a:lvl3pPr marL="1218926" indent="0">
              <a:buNone/>
              <a:defRPr sz="2408" b="1"/>
            </a:lvl3pPr>
            <a:lvl4pPr marL="1828389" indent="0">
              <a:buNone/>
              <a:defRPr sz="2148" b="1"/>
            </a:lvl4pPr>
            <a:lvl5pPr marL="2437852" indent="0">
              <a:buNone/>
              <a:defRPr sz="2148" b="1"/>
            </a:lvl5pPr>
            <a:lvl6pPr marL="3047315" indent="0">
              <a:buNone/>
              <a:defRPr sz="2148" b="1"/>
            </a:lvl6pPr>
            <a:lvl7pPr marL="3656778" indent="0">
              <a:buNone/>
              <a:defRPr sz="2148" b="1"/>
            </a:lvl7pPr>
            <a:lvl8pPr marL="4266241" indent="0">
              <a:buNone/>
              <a:defRPr sz="2148" b="1"/>
            </a:lvl8pPr>
            <a:lvl9pPr marL="4875704" indent="0">
              <a:buNone/>
              <a:defRPr sz="2148"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189"/>
            </a:lvl1pPr>
            <a:lvl2pPr>
              <a:defRPr sz="2668"/>
            </a:lvl2pPr>
            <a:lvl3pPr>
              <a:defRPr sz="2408"/>
            </a:lvl3pPr>
            <a:lvl4pPr>
              <a:defRPr sz="2148"/>
            </a:lvl4pPr>
            <a:lvl5pPr>
              <a:defRPr sz="2148"/>
            </a:lvl5pPr>
            <a:lvl6pPr>
              <a:defRPr sz="2148"/>
            </a:lvl6pPr>
            <a:lvl7pPr>
              <a:defRPr sz="2148"/>
            </a:lvl7pPr>
            <a:lvl8pPr>
              <a:defRPr sz="2148"/>
            </a:lvl8pPr>
            <a:lvl9pPr>
              <a:defRPr sz="21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9BAA55-BA5F-C64A-BC0F-7B5856ED2EA8}" type="datetimeFigureOut">
              <a:rPr lang="en-US" smtClean="0"/>
              <a:pPr/>
              <a:t>1/28/18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277B7-8F48-404F-B832-1349330F69B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0141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9BAA55-BA5F-C64A-BC0F-7B5856ED2EA8}" type="datetimeFigureOut">
              <a:rPr lang="en-US" smtClean="0"/>
              <a:pPr/>
              <a:t>1/28/18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277B7-8F48-404F-B832-1349330F69B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7101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BAA55-BA5F-C64A-BC0F-7B5856ED2EA8}" type="datetimeFigureOut">
              <a:rPr lang="en-US" smtClean="0"/>
              <a:pPr/>
              <a:t>1/28/18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277B7-8F48-404F-B832-1349330F69B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013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1/28/18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68768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8"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4263"/>
            </a:lvl1pPr>
            <a:lvl2pPr>
              <a:defRPr sz="3742"/>
            </a:lvl2pPr>
            <a:lvl3pPr>
              <a:defRPr sz="3189"/>
            </a:lvl3pPr>
            <a:lvl4pPr>
              <a:defRPr sz="2668"/>
            </a:lvl4pPr>
            <a:lvl5pPr>
              <a:defRPr sz="2668"/>
            </a:lvl5pPr>
            <a:lvl6pPr>
              <a:defRPr sz="2668"/>
            </a:lvl6pPr>
            <a:lvl7pPr>
              <a:defRPr sz="2668"/>
            </a:lvl7pPr>
            <a:lvl8pPr>
              <a:defRPr sz="2668"/>
            </a:lvl8pPr>
            <a:lvl9pPr>
              <a:defRPr sz="266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55"/>
            </a:lvl1pPr>
            <a:lvl2pPr marL="609463" indent="0">
              <a:buNone/>
              <a:defRPr sz="1594"/>
            </a:lvl2pPr>
            <a:lvl3pPr marL="1218926" indent="0">
              <a:buNone/>
              <a:defRPr sz="1334"/>
            </a:lvl3pPr>
            <a:lvl4pPr marL="1828389" indent="0">
              <a:buNone/>
              <a:defRPr sz="1204"/>
            </a:lvl4pPr>
            <a:lvl5pPr marL="2437852" indent="0">
              <a:buNone/>
              <a:defRPr sz="1204"/>
            </a:lvl5pPr>
            <a:lvl6pPr marL="3047315" indent="0">
              <a:buNone/>
              <a:defRPr sz="1204"/>
            </a:lvl6pPr>
            <a:lvl7pPr marL="3656778" indent="0">
              <a:buNone/>
              <a:defRPr sz="1204"/>
            </a:lvl7pPr>
            <a:lvl8pPr marL="4266241" indent="0">
              <a:buNone/>
              <a:defRPr sz="1204"/>
            </a:lvl8pPr>
            <a:lvl9pPr marL="4875704" indent="0">
              <a:buNone/>
              <a:defRPr sz="120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BAA55-BA5F-C64A-BC0F-7B5856ED2EA8}" type="datetimeFigureOut">
              <a:rPr lang="en-US" smtClean="0"/>
              <a:pPr/>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277B7-8F48-404F-B832-1349330F69B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9088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8"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3"/>
            </a:lvl1pPr>
            <a:lvl2pPr marL="609463" indent="0">
              <a:buNone/>
              <a:defRPr sz="3742"/>
            </a:lvl2pPr>
            <a:lvl3pPr marL="1218926" indent="0">
              <a:buNone/>
              <a:defRPr sz="3189"/>
            </a:lvl3pPr>
            <a:lvl4pPr marL="1828389" indent="0">
              <a:buNone/>
              <a:defRPr sz="2668"/>
            </a:lvl4pPr>
            <a:lvl5pPr marL="2437852" indent="0">
              <a:buNone/>
              <a:defRPr sz="2668"/>
            </a:lvl5pPr>
            <a:lvl6pPr marL="3047315" indent="0">
              <a:buNone/>
              <a:defRPr sz="2668"/>
            </a:lvl6pPr>
            <a:lvl7pPr marL="3656778" indent="0">
              <a:buNone/>
              <a:defRPr sz="2668"/>
            </a:lvl7pPr>
            <a:lvl8pPr marL="4266241" indent="0">
              <a:buNone/>
              <a:defRPr sz="2668"/>
            </a:lvl8pPr>
            <a:lvl9pPr marL="4875704" indent="0">
              <a:buNone/>
              <a:defRPr sz="2668"/>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55"/>
            </a:lvl1pPr>
            <a:lvl2pPr marL="609463" indent="0">
              <a:buNone/>
              <a:defRPr sz="1594"/>
            </a:lvl2pPr>
            <a:lvl3pPr marL="1218926" indent="0">
              <a:buNone/>
              <a:defRPr sz="1334"/>
            </a:lvl3pPr>
            <a:lvl4pPr marL="1828389" indent="0">
              <a:buNone/>
              <a:defRPr sz="1204"/>
            </a:lvl4pPr>
            <a:lvl5pPr marL="2437852" indent="0">
              <a:buNone/>
              <a:defRPr sz="1204"/>
            </a:lvl5pPr>
            <a:lvl6pPr marL="3047315" indent="0">
              <a:buNone/>
              <a:defRPr sz="1204"/>
            </a:lvl6pPr>
            <a:lvl7pPr marL="3656778" indent="0">
              <a:buNone/>
              <a:defRPr sz="1204"/>
            </a:lvl7pPr>
            <a:lvl8pPr marL="4266241" indent="0">
              <a:buNone/>
              <a:defRPr sz="1204"/>
            </a:lvl8pPr>
            <a:lvl9pPr marL="4875704" indent="0">
              <a:buNone/>
              <a:defRPr sz="120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BAA55-BA5F-C64A-BC0F-7B5856ED2EA8}" type="datetimeFigureOut">
              <a:rPr lang="en-US" smtClean="0"/>
              <a:pPr/>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277B7-8F48-404F-B832-1349330F69B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3857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BAA55-BA5F-C64A-BC0F-7B5856ED2EA8}" type="datetimeFigureOut">
              <a:rPr lang="en-US" smtClean="0"/>
              <a:pPr/>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77B7-8F48-404F-B832-1349330F69B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9777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BAA55-BA5F-C64A-BC0F-7B5856ED2EA8}" type="datetimeFigureOut">
              <a:rPr lang="en-US" smtClean="0"/>
              <a:pPr/>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77B7-8F48-404F-B832-1349330F69B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6835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299" y="274639"/>
            <a:ext cx="1097340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298" y="1600200"/>
            <a:ext cx="5462512" cy="4526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0191" y="1600200"/>
            <a:ext cx="5462512" cy="4526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08855" y="6245369"/>
            <a:ext cx="2846295" cy="476251"/>
          </a:xfrm>
          <a:prstGeom prst="rect">
            <a:avLst/>
          </a:prstGeom>
        </p:spPr>
        <p:txBody>
          <a:bodyPr lIns="102407" tIns="51203" rIns="102407" bIns="51203"/>
          <a:lstStyle>
            <a:lvl1pPr>
              <a:defRPr/>
            </a:lvl1pPr>
          </a:lstStyle>
          <a:p>
            <a:pPr>
              <a:defRPr/>
            </a:pPr>
            <a:endParaRPr lang="en-US"/>
          </a:p>
        </p:txBody>
      </p:sp>
      <p:sp>
        <p:nvSpPr>
          <p:cNvPr id="6" name="Footer Placeholder 5"/>
          <p:cNvSpPr>
            <a:spLocks noGrp="1" noChangeArrowheads="1"/>
          </p:cNvSpPr>
          <p:nvPr>
            <p:ph type="ftr" sz="quarter" idx="11"/>
          </p:nvPr>
        </p:nvSpPr>
        <p:spPr>
          <a:xfrm>
            <a:off x="4164855" y="6245369"/>
            <a:ext cx="3862295" cy="476251"/>
          </a:xfrm>
          <a:prstGeom prst="rect">
            <a:avLst/>
          </a:prstGeom>
        </p:spPr>
        <p:txBody>
          <a:bodyPr lIns="102407" tIns="51203" rIns="102407" bIns="51203"/>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6855" y="6245369"/>
            <a:ext cx="2846295" cy="476251"/>
          </a:xfrm>
          <a:prstGeom prst="rect">
            <a:avLst/>
          </a:prstGeom>
        </p:spPr>
        <p:txBody>
          <a:bodyPr lIns="102407" tIns="51203" rIns="102407" bIns="51203"/>
          <a:lstStyle>
            <a:lvl1pPr>
              <a:defRPr/>
            </a:lvl1pPr>
          </a:lstStyle>
          <a:p>
            <a:pPr>
              <a:defRPr/>
            </a:pPr>
            <a:fld id="{DC998C90-05E3-AA43-8023-15F233E1E23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200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saturation sat="3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394360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pPr/>
              <a:t>1/28/18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267880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1/28/18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779106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pPr/>
              <a:t>1/28/18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101610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pPr/>
              <a:t>1/28/18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811152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pPr/>
              <a:t>1/28/18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41692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1/28/18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97646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1/28/18</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p="http://schemas.openxmlformats.org/presentationml/2006/main" xmlns:r="http://schemas.openxmlformats.org/officeDocument/2006/relationships" xmlns:a="http://schemas.openxmlformats.org/drawingml/2006/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374593" tIns="187297" rIns="374593" bIns="1872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374593" tIns="187297" rIns="374593" bIns="1872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374593" tIns="187297" rIns="374593" bIns="187297" rtlCol="0" anchor="ctr"/>
          <a:lstStyle>
            <a:lvl1pPr algn="l">
              <a:defRPr sz="1594">
                <a:solidFill>
                  <a:schemeClr val="tx1">
                    <a:tint val="75000"/>
                  </a:schemeClr>
                </a:solidFill>
              </a:defRPr>
            </a:lvl1pPr>
          </a:lstStyle>
          <a:p>
            <a:fld id="{899BAA55-BA5F-C64A-BC0F-7B5856ED2EA8}" type="datetimeFigureOut">
              <a:rPr lang="en-US" smtClean="0"/>
              <a:pPr/>
              <a:t>1/28/18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374593" tIns="187297" rIns="374593" bIns="187297" rtlCol="0" anchor="ctr"/>
          <a:lstStyle>
            <a:lvl1pPr algn="ctr">
              <a:defRPr sz="159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374593" tIns="187297" rIns="374593" bIns="187297" rtlCol="0" anchor="ctr"/>
          <a:lstStyle>
            <a:lvl1pPr algn="r">
              <a:defRPr sz="1594">
                <a:solidFill>
                  <a:schemeClr val="tx1">
                    <a:tint val="75000"/>
                  </a:schemeClr>
                </a:solidFill>
              </a:defRPr>
            </a:lvl1pPr>
          </a:lstStyle>
          <a:p>
            <a:fld id="{17F277B7-8F48-404F-B832-1349330F69B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55662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609463" rtl="0" eaLnBrk="1" latinLnBrk="0" hangingPunct="1">
        <a:spcBef>
          <a:spcPct val="0"/>
        </a:spcBef>
        <a:buNone/>
        <a:defRPr sz="5857" kern="1200">
          <a:solidFill>
            <a:schemeClr val="tx1"/>
          </a:solidFill>
          <a:latin typeface="+mj-lt"/>
          <a:ea typeface="+mj-ea"/>
          <a:cs typeface="+mj-cs"/>
        </a:defRPr>
      </a:lvl1pPr>
    </p:titleStyle>
    <p:bodyStyle>
      <a:lvl1pPr marL="457097" indent="-457097" algn="l" defTabSz="609463" rtl="0" eaLnBrk="1" latinLnBrk="0" hangingPunct="1">
        <a:spcBef>
          <a:spcPct val="20000"/>
        </a:spcBef>
        <a:buFont typeface="Arial"/>
        <a:buChar char="•"/>
        <a:defRPr sz="4263" kern="1200">
          <a:solidFill>
            <a:schemeClr val="tx1"/>
          </a:solidFill>
          <a:latin typeface="+mn-lt"/>
          <a:ea typeface="+mn-ea"/>
          <a:cs typeface="+mn-cs"/>
        </a:defRPr>
      </a:lvl1pPr>
      <a:lvl2pPr marL="990377" indent="-380914" algn="l" defTabSz="609463" rtl="0" eaLnBrk="1" latinLnBrk="0" hangingPunct="1">
        <a:spcBef>
          <a:spcPct val="20000"/>
        </a:spcBef>
        <a:buFont typeface="Arial"/>
        <a:buChar char="–"/>
        <a:defRPr sz="3742" kern="1200">
          <a:solidFill>
            <a:schemeClr val="tx1"/>
          </a:solidFill>
          <a:latin typeface="+mn-lt"/>
          <a:ea typeface="+mn-ea"/>
          <a:cs typeface="+mn-cs"/>
        </a:defRPr>
      </a:lvl2pPr>
      <a:lvl3pPr marL="1523658" indent="-304732" algn="l" defTabSz="609463" rtl="0" eaLnBrk="1" latinLnBrk="0" hangingPunct="1">
        <a:spcBef>
          <a:spcPct val="20000"/>
        </a:spcBef>
        <a:buFont typeface="Arial"/>
        <a:buChar char="•"/>
        <a:defRPr sz="3189" kern="1200">
          <a:solidFill>
            <a:schemeClr val="tx1"/>
          </a:solidFill>
          <a:latin typeface="+mn-lt"/>
          <a:ea typeface="+mn-ea"/>
          <a:cs typeface="+mn-cs"/>
        </a:defRPr>
      </a:lvl3pPr>
      <a:lvl4pPr marL="2133120" indent="-304732" algn="l" defTabSz="609463" rtl="0" eaLnBrk="1" latinLnBrk="0" hangingPunct="1">
        <a:spcBef>
          <a:spcPct val="20000"/>
        </a:spcBef>
        <a:buFont typeface="Arial"/>
        <a:buChar char="–"/>
        <a:defRPr sz="2668" kern="1200">
          <a:solidFill>
            <a:schemeClr val="tx1"/>
          </a:solidFill>
          <a:latin typeface="+mn-lt"/>
          <a:ea typeface="+mn-ea"/>
          <a:cs typeface="+mn-cs"/>
        </a:defRPr>
      </a:lvl4pPr>
      <a:lvl5pPr marL="2742583" indent="-304732" algn="l" defTabSz="609463" rtl="0" eaLnBrk="1" latinLnBrk="0" hangingPunct="1">
        <a:spcBef>
          <a:spcPct val="20000"/>
        </a:spcBef>
        <a:buFont typeface="Arial"/>
        <a:buChar char="»"/>
        <a:defRPr sz="2668" kern="1200">
          <a:solidFill>
            <a:schemeClr val="tx1"/>
          </a:solidFill>
          <a:latin typeface="+mn-lt"/>
          <a:ea typeface="+mn-ea"/>
          <a:cs typeface="+mn-cs"/>
        </a:defRPr>
      </a:lvl5pPr>
      <a:lvl6pPr marL="3352046" indent="-304732" algn="l" defTabSz="609463" rtl="0" eaLnBrk="1" latinLnBrk="0" hangingPunct="1">
        <a:spcBef>
          <a:spcPct val="20000"/>
        </a:spcBef>
        <a:buFont typeface="Arial"/>
        <a:buChar char="•"/>
        <a:defRPr sz="2668" kern="1200">
          <a:solidFill>
            <a:schemeClr val="tx1"/>
          </a:solidFill>
          <a:latin typeface="+mn-lt"/>
          <a:ea typeface="+mn-ea"/>
          <a:cs typeface="+mn-cs"/>
        </a:defRPr>
      </a:lvl6pPr>
      <a:lvl7pPr marL="3961509" indent="-304732" algn="l" defTabSz="609463" rtl="0" eaLnBrk="1" latinLnBrk="0" hangingPunct="1">
        <a:spcBef>
          <a:spcPct val="20000"/>
        </a:spcBef>
        <a:buFont typeface="Arial"/>
        <a:buChar char="•"/>
        <a:defRPr sz="2668" kern="1200">
          <a:solidFill>
            <a:schemeClr val="tx1"/>
          </a:solidFill>
          <a:latin typeface="+mn-lt"/>
          <a:ea typeface="+mn-ea"/>
          <a:cs typeface="+mn-cs"/>
        </a:defRPr>
      </a:lvl7pPr>
      <a:lvl8pPr marL="4570972" indent="-304732" algn="l" defTabSz="609463" rtl="0" eaLnBrk="1" latinLnBrk="0" hangingPunct="1">
        <a:spcBef>
          <a:spcPct val="20000"/>
        </a:spcBef>
        <a:buFont typeface="Arial"/>
        <a:buChar char="•"/>
        <a:defRPr sz="2668" kern="1200">
          <a:solidFill>
            <a:schemeClr val="tx1"/>
          </a:solidFill>
          <a:latin typeface="+mn-lt"/>
          <a:ea typeface="+mn-ea"/>
          <a:cs typeface="+mn-cs"/>
        </a:defRPr>
      </a:lvl8pPr>
      <a:lvl9pPr marL="5180435" indent="-304732" algn="l" defTabSz="609463" rtl="0" eaLnBrk="1" latinLnBrk="0" hangingPunct="1">
        <a:spcBef>
          <a:spcPct val="20000"/>
        </a:spcBef>
        <a:buFont typeface="Arial"/>
        <a:buChar char="•"/>
        <a:defRPr sz="2668" kern="1200">
          <a:solidFill>
            <a:schemeClr val="tx1"/>
          </a:solidFill>
          <a:latin typeface="+mn-lt"/>
          <a:ea typeface="+mn-ea"/>
          <a:cs typeface="+mn-cs"/>
        </a:defRPr>
      </a:lvl9pPr>
    </p:bodyStyle>
    <p:otherStyle>
      <a:defPPr>
        <a:defRPr lang="en-US"/>
      </a:defPPr>
      <a:lvl1pPr marL="0" algn="l" defTabSz="609463" rtl="0" eaLnBrk="1" latinLnBrk="0" hangingPunct="1">
        <a:defRPr sz="2408" kern="1200">
          <a:solidFill>
            <a:schemeClr val="tx1"/>
          </a:solidFill>
          <a:latin typeface="+mn-lt"/>
          <a:ea typeface="+mn-ea"/>
          <a:cs typeface="+mn-cs"/>
        </a:defRPr>
      </a:lvl1pPr>
      <a:lvl2pPr marL="609463" algn="l" defTabSz="609463" rtl="0" eaLnBrk="1" latinLnBrk="0" hangingPunct="1">
        <a:defRPr sz="2408" kern="1200">
          <a:solidFill>
            <a:schemeClr val="tx1"/>
          </a:solidFill>
          <a:latin typeface="+mn-lt"/>
          <a:ea typeface="+mn-ea"/>
          <a:cs typeface="+mn-cs"/>
        </a:defRPr>
      </a:lvl2pPr>
      <a:lvl3pPr marL="1218926" algn="l" defTabSz="609463" rtl="0" eaLnBrk="1" latinLnBrk="0" hangingPunct="1">
        <a:defRPr sz="2408" kern="1200">
          <a:solidFill>
            <a:schemeClr val="tx1"/>
          </a:solidFill>
          <a:latin typeface="+mn-lt"/>
          <a:ea typeface="+mn-ea"/>
          <a:cs typeface="+mn-cs"/>
        </a:defRPr>
      </a:lvl3pPr>
      <a:lvl4pPr marL="1828389" algn="l" defTabSz="609463" rtl="0" eaLnBrk="1" latinLnBrk="0" hangingPunct="1">
        <a:defRPr sz="2408" kern="1200">
          <a:solidFill>
            <a:schemeClr val="tx1"/>
          </a:solidFill>
          <a:latin typeface="+mn-lt"/>
          <a:ea typeface="+mn-ea"/>
          <a:cs typeface="+mn-cs"/>
        </a:defRPr>
      </a:lvl4pPr>
      <a:lvl5pPr marL="2437852" algn="l" defTabSz="609463" rtl="0" eaLnBrk="1" latinLnBrk="0" hangingPunct="1">
        <a:defRPr sz="2408" kern="1200">
          <a:solidFill>
            <a:schemeClr val="tx1"/>
          </a:solidFill>
          <a:latin typeface="+mn-lt"/>
          <a:ea typeface="+mn-ea"/>
          <a:cs typeface="+mn-cs"/>
        </a:defRPr>
      </a:lvl5pPr>
      <a:lvl6pPr marL="3047315" algn="l" defTabSz="609463" rtl="0" eaLnBrk="1" latinLnBrk="0" hangingPunct="1">
        <a:defRPr sz="2408" kern="1200">
          <a:solidFill>
            <a:schemeClr val="tx1"/>
          </a:solidFill>
          <a:latin typeface="+mn-lt"/>
          <a:ea typeface="+mn-ea"/>
          <a:cs typeface="+mn-cs"/>
        </a:defRPr>
      </a:lvl6pPr>
      <a:lvl7pPr marL="3656778" algn="l" defTabSz="609463" rtl="0" eaLnBrk="1" latinLnBrk="0" hangingPunct="1">
        <a:defRPr sz="2408" kern="1200">
          <a:solidFill>
            <a:schemeClr val="tx1"/>
          </a:solidFill>
          <a:latin typeface="+mn-lt"/>
          <a:ea typeface="+mn-ea"/>
          <a:cs typeface="+mn-cs"/>
        </a:defRPr>
      </a:lvl7pPr>
      <a:lvl8pPr marL="4266241" algn="l" defTabSz="609463" rtl="0" eaLnBrk="1" latinLnBrk="0" hangingPunct="1">
        <a:defRPr sz="2408" kern="1200">
          <a:solidFill>
            <a:schemeClr val="tx1"/>
          </a:solidFill>
          <a:latin typeface="+mn-lt"/>
          <a:ea typeface="+mn-ea"/>
          <a:cs typeface="+mn-cs"/>
        </a:defRPr>
      </a:lvl8pPr>
      <a:lvl9pPr marL="4875704" algn="l" defTabSz="609463" rtl="0" eaLnBrk="1" latinLnBrk="0" hangingPunct="1">
        <a:defRPr sz="2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slide" Target="slide13.xml"/><Relationship Id="rId5" Type="http://schemas.openxmlformats.org/officeDocument/2006/relationships/slide" Target="slide5.xml"/><Relationship Id="rId6" Type="http://schemas.openxmlformats.org/officeDocument/2006/relationships/image" Target="../media/image11.png"/><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9.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mailto:Clinton.pong@tufts.edu" TargetMode="External"/><Relationship Id="rId4" Type="http://schemas.openxmlformats.org/officeDocument/2006/relationships/hyperlink" Target="mailto:Deborah.Erlich@tufts.edu" TargetMode="External"/><Relationship Id="rId5" Type="http://schemas.openxmlformats.org/officeDocument/2006/relationships/image" Target="../media/image3.png"/><Relationship Id="rId6" Type="http://schemas.openxmlformats.org/officeDocument/2006/relationships/image" Target="../media/image14.gif"/><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r>
              <a:rPr lang="en-US" cap="none" dirty="0" smtClean="0">
                <a:solidFill>
                  <a:srgbClr val="FF0000"/>
                </a:solidFill>
                <a:latin typeface="Arial" panose="020B0604020202020204" pitchFamily="34" charset="0"/>
                <a:cs typeface="Arial" panose="020B0604020202020204" pitchFamily="34" charset="0"/>
              </a:rPr>
              <a:t>Life Vests For Sailors; Information Mastery For Doctors</a:t>
            </a:r>
            <a:endParaRPr lang="en-US" cap="none" dirty="0">
              <a:solidFill>
                <a:srgbClr val="FF0000"/>
              </a:solidFill>
              <a:latin typeface="Arial" panose="020B0604020202020204" pitchFamily="34" charset="0"/>
              <a:cs typeface="Arial" panose="020B0604020202020204" pitchFamily="34" charset="0"/>
            </a:endParaRPr>
          </a:p>
        </p:txBody>
      </p:sp>
      <p:sp>
        <p:nvSpPr>
          <p:cNvPr id="7" name="Subtitle 6"/>
          <p:cNvSpPr>
            <a:spLocks noGrp="1"/>
          </p:cNvSpPr>
          <p:nvPr>
            <p:ph type="subTitle" idx="1"/>
          </p:nvPr>
        </p:nvSpPr>
        <p:spPr/>
        <p:txBody>
          <a:bodyPr/>
          <a:lstStyle/>
          <a:p>
            <a:r>
              <a:rPr lang="en-US" b="1" dirty="0" smtClean="0"/>
              <a:t>A </a:t>
            </a:r>
            <a:r>
              <a:rPr lang="en-US" b="1" dirty="0"/>
              <a:t>Four Year Curriculum in Evidence Based Practice and Information Mastery to Prepare Students for Real World </a:t>
            </a:r>
            <a:r>
              <a:rPr lang="en-US" b="1" dirty="0" smtClean="0"/>
              <a:t>Practice</a:t>
            </a:r>
            <a:endParaRPr lang="en-US"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890" r="8890"/>
          <a:stretch>
            <a:fillRect/>
          </a:stretch>
        </p:blipFill>
        <p:spPr/>
      </p:pic>
      <p:pic>
        <p:nvPicPr>
          <p:cNvPr id="2" name="Picture 1" descr="9 stories - helping refugees and migrants - New ..."/>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451598" y="1218103"/>
            <a:ext cx="4411285" cy="4393709"/>
          </a:xfrm>
          <a:prstGeom prst="rect">
            <a:avLst/>
          </a:prstGeom>
        </p:spPr>
      </p:pic>
      <p:sp>
        <p:nvSpPr>
          <p:cNvPr id="8" name="Rounded Rectangle 7"/>
          <p:cNvSpPr/>
          <p:nvPr/>
        </p:nvSpPr>
        <p:spPr>
          <a:xfrm>
            <a:off x="254000" y="5896429"/>
            <a:ext cx="5787571" cy="9615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Society of Teachers of Family Medicine</a:t>
            </a:r>
          </a:p>
          <a:p>
            <a:pPr algn="ctr"/>
            <a:r>
              <a:rPr lang="en-US" dirty="0" smtClean="0"/>
              <a:t>Conference of Medical Student Education</a:t>
            </a:r>
          </a:p>
          <a:p>
            <a:pPr algn="ctr"/>
            <a:r>
              <a:rPr lang="en-US" dirty="0" smtClean="0"/>
              <a:t>February 2018</a:t>
            </a:r>
            <a:endParaRPr lang="en-US" dirty="0"/>
          </a:p>
        </p:txBody>
      </p:sp>
      <p:sp>
        <p:nvSpPr>
          <p:cNvPr id="9" name="Rounded Rectangle 8"/>
          <p:cNvSpPr/>
          <p:nvPr/>
        </p:nvSpPr>
        <p:spPr>
          <a:xfrm>
            <a:off x="6404429" y="5896429"/>
            <a:ext cx="5787571" cy="9615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Deborah Erlich, MD, MMedEd, FAAFP</a:t>
            </a:r>
          </a:p>
          <a:p>
            <a:pPr algn="ctr"/>
            <a:r>
              <a:rPr lang="en-US" dirty="0" smtClean="0"/>
              <a:t>Clinton Pong, MD, MMedEd</a:t>
            </a:r>
          </a:p>
          <a:p>
            <a:pPr algn="ctr"/>
            <a:r>
              <a:rPr lang="en-US" dirty="0" smtClean="0"/>
              <a:t>Tufts University School of Medicine, Boston MA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213399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afterEffect">
                                  <p:stCondLst>
                                    <p:cond delay="0"/>
                                  </p:stCondLst>
                                  <p:endCondLst>
                                    <p:cond evt="onNext" delay="0">
                                      <p:tgtEl>
                                        <p:sldTgt/>
                                      </p:tgtEl>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par>
                          <p:cTn id="8" fill="hold">
                            <p:stCondLst>
                              <p:cond delay="5000"/>
                            </p:stCondLst>
                            <p:childTnLst>
                              <p:par>
                                <p:cTn id="9" presetID="9" presetClass="exit" presetSubtype="0" repeatCount="indefinite" fill="hold" nodeType="afterEffect">
                                  <p:stCondLst>
                                    <p:cond delay="2000"/>
                                  </p:stCondLst>
                                  <p:childTnLst>
                                    <p:animEffect transition="out" filter="dissolve">
                                      <p:cBhvr>
                                        <p:cTn id="10" dur="5000"/>
                                        <p:tgtEl>
                                          <p:spTgt spid="2"/>
                                        </p:tgtEl>
                                      </p:cBhvr>
                                    </p:animEffect>
                                    <p:set>
                                      <p:cBhvr>
                                        <p:cTn id="11"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 </a:t>
            </a:r>
            <a:endParaRPr lang="en-US" dirty="0"/>
          </a:p>
        </p:txBody>
      </p:sp>
      <p:sp>
        <p:nvSpPr>
          <p:cNvPr id="11" name="Text Placeholder 10"/>
          <p:cNvSpPr>
            <a:spLocks noGrp="1"/>
          </p:cNvSpPr>
          <p:nvPr>
            <p:ph type="body" sz="half" idx="2"/>
          </p:nvPr>
        </p:nvSpPr>
        <p:spPr>
          <a:xfrm>
            <a:off x="958596" y="1993392"/>
            <a:ext cx="3396996" cy="4572000"/>
          </a:xfrm>
        </p:spPr>
        <p:txBody>
          <a:bodyPr>
            <a:normAutofit/>
          </a:bodyPr>
          <a:lstStyle/>
          <a:p>
            <a:r>
              <a:rPr lang="en-US" sz="6000" dirty="0" smtClean="0"/>
              <a:t>POEM</a:t>
            </a:r>
          </a:p>
          <a:p>
            <a:endParaRPr lang="en-US" sz="6000" dirty="0"/>
          </a:p>
          <a:p>
            <a:endParaRPr lang="en-US" sz="6000" dirty="0" smtClean="0"/>
          </a:p>
        </p:txBody>
      </p:sp>
      <p:pic>
        <p:nvPicPr>
          <p:cNvPr id="5" name="Picture Placeholder 4" descr="Close-up of books on shelves with more books blurred in foreground and background"/>
          <p:cNvPicPr>
            <a:picLocks noGrp="1" noChangeAspect="1"/>
          </p:cNvPicPr>
          <p:nvPr>
            <p:ph type="pic" idx="1"/>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156" r="3156"/>
          <a:stretch>
            <a:fillRect/>
          </a:stretch>
        </p:blipFill>
        <p:spPr>
          <a:xfrm>
            <a:off x="3868286" y="1691641"/>
            <a:ext cx="4604532" cy="3273552"/>
          </a:xfrm>
        </p:spPr>
      </p:pic>
      <p:sp>
        <p:nvSpPr>
          <p:cNvPr id="13" name="Rectangle 12"/>
          <p:cNvSpPr/>
          <p:nvPr/>
        </p:nvSpPr>
        <p:spPr>
          <a:xfrm>
            <a:off x="9249409" y="1817870"/>
            <a:ext cx="1842171" cy="1015663"/>
          </a:xfrm>
          <a:prstGeom prst="rect">
            <a:avLst/>
          </a:prstGeom>
        </p:spPr>
        <p:txBody>
          <a:bodyPr wrap="none">
            <a:spAutoFit/>
          </a:bodyPr>
          <a:lstStyle/>
          <a:p>
            <a:r>
              <a:rPr lang="en-US" sz="6000" dirty="0"/>
              <a:t>DOE</a:t>
            </a:r>
            <a:r>
              <a:rPr lang="en-US"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402004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3924" y="263188"/>
            <a:ext cx="11366045" cy="1143000"/>
          </a:xfrm>
        </p:spPr>
        <p:txBody>
          <a:bodyPr>
            <a:noAutofit/>
          </a:bodyPr>
          <a:lstStyle/>
          <a:p>
            <a:r>
              <a:rPr lang="en-US" sz="2864" dirty="0" smtClean="0"/>
              <a:t>Information Mastery Nautical Chart</a:t>
            </a:r>
            <a:endParaRPr lang="en-US" sz="4881" dirty="0"/>
          </a:p>
        </p:txBody>
      </p:sp>
      <p:sp>
        <p:nvSpPr>
          <p:cNvPr id="8" name="TextBox 7"/>
          <p:cNvSpPr txBox="1"/>
          <p:nvPr/>
        </p:nvSpPr>
        <p:spPr>
          <a:xfrm>
            <a:off x="293924" y="5546424"/>
            <a:ext cx="1781578"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Assessments</a:t>
            </a:r>
          </a:p>
        </p:txBody>
      </p:sp>
      <p:sp>
        <p:nvSpPr>
          <p:cNvPr id="5" name="TextBox 4"/>
          <p:cNvSpPr txBox="1"/>
          <p:nvPr/>
        </p:nvSpPr>
        <p:spPr>
          <a:xfrm>
            <a:off x="535644" y="1542492"/>
            <a:ext cx="721929"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Year</a:t>
            </a:r>
          </a:p>
        </p:txBody>
      </p:sp>
      <p:sp>
        <p:nvSpPr>
          <p:cNvPr id="6" name="TextBox 5"/>
          <p:cNvSpPr txBox="1"/>
          <p:nvPr/>
        </p:nvSpPr>
        <p:spPr>
          <a:xfrm>
            <a:off x="374905" y="2007428"/>
            <a:ext cx="1051891"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Theme</a:t>
            </a:r>
          </a:p>
        </p:txBody>
      </p:sp>
      <p:sp>
        <p:nvSpPr>
          <p:cNvPr id="7" name="TextBox 6"/>
          <p:cNvSpPr txBox="1"/>
          <p:nvPr/>
        </p:nvSpPr>
        <p:spPr>
          <a:xfrm>
            <a:off x="383407" y="3344604"/>
            <a:ext cx="1187569"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Courses</a:t>
            </a:r>
          </a:p>
        </p:txBody>
      </p:sp>
      <p:cxnSp>
        <p:nvCxnSpPr>
          <p:cNvPr id="11" name="Straight Connector 10"/>
          <p:cNvCxnSpPr/>
          <p:nvPr/>
        </p:nvCxnSpPr>
        <p:spPr>
          <a:xfrm>
            <a:off x="1441864" y="2207752"/>
            <a:ext cx="9611836" cy="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41864" y="1930906"/>
            <a:ext cx="0" cy="59516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1053700" y="1911067"/>
            <a:ext cx="0" cy="59516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839400" y="1928070"/>
            <a:ext cx="0" cy="59516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033645" y="1930906"/>
            <a:ext cx="0" cy="399738"/>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8990474" y="2150548"/>
            <a:ext cx="0" cy="14879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212048" y="1742816"/>
            <a:ext cx="1014252"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“H&amp;P”</a:t>
            </a:r>
          </a:p>
        </p:txBody>
      </p:sp>
      <p:sp>
        <p:nvSpPr>
          <p:cNvPr id="20" name="TextBox 19"/>
          <p:cNvSpPr txBox="1"/>
          <p:nvPr/>
        </p:nvSpPr>
        <p:spPr>
          <a:xfrm>
            <a:off x="4735837" y="1749900"/>
            <a:ext cx="1635384"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“Diagnosis”</a:t>
            </a:r>
          </a:p>
        </p:txBody>
      </p:sp>
      <p:sp>
        <p:nvSpPr>
          <p:cNvPr id="21" name="TextBox 20"/>
          <p:cNvSpPr txBox="1"/>
          <p:nvPr/>
        </p:nvSpPr>
        <p:spPr>
          <a:xfrm>
            <a:off x="7397082" y="1792413"/>
            <a:ext cx="3539687" cy="452881"/>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343" b="0" i="0" u="none" strike="noStrike" kern="1200" cap="none" spc="0" normalizeH="0" baseline="0" noProof="0" dirty="0">
                <a:ln>
                  <a:noFill/>
                </a:ln>
                <a:solidFill>
                  <a:prstClr val="black"/>
                </a:solidFill>
                <a:effectLst/>
                <a:uLnTx/>
                <a:uFillTx/>
                <a:latin typeface="Calibri"/>
                <a:ea typeface="+mn-ea"/>
                <a:cs typeface="+mn-cs"/>
              </a:rPr>
              <a:t>“Treatment /Management”</a:t>
            </a:r>
          </a:p>
        </p:txBody>
      </p:sp>
      <p:cxnSp>
        <p:nvCxnSpPr>
          <p:cNvPr id="23" name="Straight Connector 22"/>
          <p:cNvCxnSpPr/>
          <p:nvPr/>
        </p:nvCxnSpPr>
        <p:spPr>
          <a:xfrm flipH="1">
            <a:off x="1450366" y="3238842"/>
            <a:ext cx="1190320"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645134" y="2938356"/>
            <a:ext cx="825867"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Epi-Bio</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7" name="Straight Connector 26"/>
          <p:cNvCxnSpPr/>
          <p:nvPr/>
        </p:nvCxnSpPr>
        <p:spPr>
          <a:xfrm flipH="1">
            <a:off x="1475874" y="3614446"/>
            <a:ext cx="1911597" cy="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3328783" y="4562382"/>
            <a:ext cx="595160"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262567" y="3313960"/>
            <a:ext cx="518091"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PBL</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xtBox 30"/>
          <p:cNvSpPr txBox="1"/>
          <p:nvPr/>
        </p:nvSpPr>
        <p:spPr>
          <a:xfrm>
            <a:off x="1333563" y="1530258"/>
            <a:ext cx="341760"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1</a:t>
            </a:r>
          </a:p>
        </p:txBody>
      </p:sp>
      <p:sp>
        <p:nvSpPr>
          <p:cNvPr id="32" name="TextBox 31"/>
          <p:cNvSpPr txBox="1"/>
          <p:nvPr/>
        </p:nvSpPr>
        <p:spPr>
          <a:xfrm>
            <a:off x="3925345" y="1510419"/>
            <a:ext cx="341760"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2</a:t>
            </a:r>
          </a:p>
        </p:txBody>
      </p:sp>
      <p:sp>
        <p:nvSpPr>
          <p:cNvPr id="33" name="TextBox 32"/>
          <p:cNvSpPr txBox="1"/>
          <p:nvPr/>
        </p:nvSpPr>
        <p:spPr>
          <a:xfrm>
            <a:off x="6731100" y="1530258"/>
            <a:ext cx="341760"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3</a:t>
            </a:r>
          </a:p>
        </p:txBody>
      </p:sp>
      <p:sp>
        <p:nvSpPr>
          <p:cNvPr id="34" name="TextBox 33"/>
          <p:cNvSpPr txBox="1"/>
          <p:nvPr/>
        </p:nvSpPr>
        <p:spPr>
          <a:xfrm>
            <a:off x="8882173" y="1510419"/>
            <a:ext cx="341760"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4</a:t>
            </a:r>
          </a:p>
        </p:txBody>
      </p:sp>
      <p:sp>
        <p:nvSpPr>
          <p:cNvPr id="35" name="TextBox 34"/>
          <p:cNvSpPr txBox="1"/>
          <p:nvPr/>
        </p:nvSpPr>
        <p:spPr>
          <a:xfrm>
            <a:off x="3383730" y="4261896"/>
            <a:ext cx="609462"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EBM</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9" name="Straight Connector 38"/>
          <p:cNvCxnSpPr/>
          <p:nvPr/>
        </p:nvCxnSpPr>
        <p:spPr>
          <a:xfrm flipH="1">
            <a:off x="3357091" y="4135852"/>
            <a:ext cx="3074268"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467942" y="3835366"/>
            <a:ext cx="3021468"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Apprenticeship in Primary Care</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2" name="Straight Connector 41"/>
          <p:cNvCxnSpPr/>
          <p:nvPr/>
        </p:nvCxnSpPr>
        <p:spPr>
          <a:xfrm flipH="1">
            <a:off x="3923943" y="4857125"/>
            <a:ext cx="24254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903467" y="4491987"/>
            <a:ext cx="2554545"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Intro to Clinical Reasoning</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6" name="Straight Connector 45"/>
          <p:cNvCxnSpPr/>
          <p:nvPr/>
        </p:nvCxnSpPr>
        <p:spPr>
          <a:xfrm flipH="1">
            <a:off x="6943125" y="4101653"/>
            <a:ext cx="892740"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6775048" y="3494488"/>
            <a:ext cx="1249446" cy="633122"/>
          </a:xfrm>
          <a:prstGeom prst="rect">
            <a:avLst/>
          </a:prstGeom>
          <a:noFill/>
        </p:spPr>
        <p:txBody>
          <a:bodyPr wrap="none" rtlCol="0">
            <a:spAutoFit/>
          </a:bodyPr>
          <a:lstStyle/>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Family Med</a:t>
            </a:r>
          </a:p>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Clerkship</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0" name="Picture 2" descr="C:\Users\Clinton\AppData\Local\Microsoft\Windows\INetCache\IE\2678EEI1\See-Saw_levers_pic_laurelm892[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3508157" y="2579026"/>
            <a:ext cx="1050976" cy="77815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1" name="Picture 3" descr="C:\Users\Clinton\AppData\Local\Microsoft\Windows\INetCache\IE\2678EEI1\See-Saw_levers_pic_laurelm892[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464985" y="2631130"/>
            <a:ext cx="1050976" cy="77815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0" name="TextBox 49"/>
          <p:cNvSpPr txBox="1"/>
          <p:nvPr/>
        </p:nvSpPr>
        <p:spPr>
          <a:xfrm>
            <a:off x="1843590" y="2330644"/>
            <a:ext cx="4766305"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1" u="none" strike="noStrike" kern="1200" cap="none" spc="0" normalizeH="0" baseline="0" noProof="0" dirty="0">
                <a:ln>
                  <a:noFill/>
                </a:ln>
                <a:solidFill>
                  <a:srgbClr val="C0504D">
                    <a:lumMod val="75000"/>
                  </a:srgbClr>
                </a:solidFill>
                <a:effectLst/>
                <a:uLnTx/>
                <a:uFillTx/>
                <a:latin typeface="Calibri"/>
                <a:ea typeface="+mn-ea"/>
                <a:cs typeface="+mn-cs"/>
              </a:rPr>
              <a:t>Background questions &amp; Primary Literature Search</a:t>
            </a:r>
          </a:p>
        </p:txBody>
      </p:sp>
      <p:sp>
        <p:nvSpPr>
          <p:cNvPr id="83" name="TextBox 82"/>
          <p:cNvSpPr txBox="1"/>
          <p:nvPr/>
        </p:nvSpPr>
        <p:spPr>
          <a:xfrm>
            <a:off x="7210223" y="2332192"/>
            <a:ext cx="3726276"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1" u="none" strike="noStrike" kern="1200" cap="none" spc="0" normalizeH="0" baseline="0" noProof="0" dirty="0">
                <a:ln>
                  <a:noFill/>
                </a:ln>
                <a:solidFill>
                  <a:srgbClr val="9BBB59">
                    <a:lumMod val="50000"/>
                  </a:srgbClr>
                </a:solidFill>
                <a:effectLst/>
                <a:uLnTx/>
                <a:uFillTx/>
                <a:latin typeface="Calibri"/>
                <a:ea typeface="+mn-ea"/>
                <a:cs typeface="+mn-cs"/>
              </a:rPr>
              <a:t>High-Yield Point-of-Care PICO Research</a:t>
            </a:r>
          </a:p>
        </p:txBody>
      </p:sp>
      <p:cxnSp>
        <p:nvCxnSpPr>
          <p:cNvPr id="89" name="Straight Connector 88"/>
          <p:cNvCxnSpPr/>
          <p:nvPr/>
        </p:nvCxnSpPr>
        <p:spPr>
          <a:xfrm flipH="1">
            <a:off x="9169753" y="4138952"/>
            <a:ext cx="595160"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8860232" y="3518805"/>
            <a:ext cx="1249446" cy="633122"/>
          </a:xfrm>
          <a:prstGeom prst="rect">
            <a:avLst/>
          </a:prstGeom>
          <a:noFill/>
        </p:spPr>
        <p:txBody>
          <a:bodyPr wrap="none" rtlCol="0">
            <a:spAutoFit/>
          </a:bodyPr>
          <a:lstStyle/>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Family Med</a:t>
            </a:r>
          </a:p>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Elective</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pic>
        <p:nvPicPr>
          <p:cNvPr id="51" name="Picture 50" descr="skh-careers-oilandgas - &lt;strong&gt;Ship&lt;/strong&gt; &lt;strong&gt;Captain&lt;/strong&gt;"/>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210541" y="280770"/>
            <a:ext cx="951864" cy="10677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0272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293924" y="5546424"/>
            <a:ext cx="1821653"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Assessments</a:t>
            </a:r>
          </a:p>
        </p:txBody>
      </p:sp>
      <p:sp>
        <p:nvSpPr>
          <p:cNvPr id="5" name="TextBox 4"/>
          <p:cNvSpPr txBox="1"/>
          <p:nvPr/>
        </p:nvSpPr>
        <p:spPr>
          <a:xfrm>
            <a:off x="535644" y="1542492"/>
            <a:ext cx="721929"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Year</a:t>
            </a:r>
          </a:p>
        </p:txBody>
      </p:sp>
      <p:sp>
        <p:nvSpPr>
          <p:cNvPr id="6" name="TextBox 5"/>
          <p:cNvSpPr txBox="1"/>
          <p:nvPr/>
        </p:nvSpPr>
        <p:spPr>
          <a:xfrm>
            <a:off x="374905" y="2007428"/>
            <a:ext cx="1051891"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Theme</a:t>
            </a:r>
          </a:p>
        </p:txBody>
      </p:sp>
      <p:sp>
        <p:nvSpPr>
          <p:cNvPr id="7" name="TextBox 6"/>
          <p:cNvSpPr txBox="1"/>
          <p:nvPr/>
        </p:nvSpPr>
        <p:spPr>
          <a:xfrm>
            <a:off x="383407" y="3344604"/>
            <a:ext cx="1171667"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Courses</a:t>
            </a:r>
          </a:p>
        </p:txBody>
      </p:sp>
      <p:cxnSp>
        <p:nvCxnSpPr>
          <p:cNvPr id="11" name="Straight Connector 10"/>
          <p:cNvCxnSpPr/>
          <p:nvPr/>
        </p:nvCxnSpPr>
        <p:spPr>
          <a:xfrm>
            <a:off x="1441864" y="2207752"/>
            <a:ext cx="9611836" cy="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41864" y="1930906"/>
            <a:ext cx="0" cy="59516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1053700" y="1911067"/>
            <a:ext cx="0" cy="59516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839400" y="1928070"/>
            <a:ext cx="0" cy="59516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033645" y="1930906"/>
            <a:ext cx="0" cy="399738"/>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8990474" y="2150548"/>
            <a:ext cx="0" cy="14879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212048" y="1742816"/>
            <a:ext cx="1014252"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“H&amp;P”</a:t>
            </a:r>
          </a:p>
        </p:txBody>
      </p:sp>
      <p:sp>
        <p:nvSpPr>
          <p:cNvPr id="20" name="TextBox 19"/>
          <p:cNvSpPr txBox="1"/>
          <p:nvPr/>
        </p:nvSpPr>
        <p:spPr>
          <a:xfrm>
            <a:off x="4735837" y="1749900"/>
            <a:ext cx="1635384"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“Diagnosis”</a:t>
            </a:r>
          </a:p>
        </p:txBody>
      </p:sp>
      <p:sp>
        <p:nvSpPr>
          <p:cNvPr id="21" name="TextBox 20"/>
          <p:cNvSpPr txBox="1"/>
          <p:nvPr/>
        </p:nvSpPr>
        <p:spPr>
          <a:xfrm>
            <a:off x="7397082" y="1792413"/>
            <a:ext cx="3539687" cy="452881"/>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343" b="0" i="0" u="none" strike="noStrike" kern="1200" cap="none" spc="0" normalizeH="0" baseline="0" noProof="0" dirty="0">
                <a:ln>
                  <a:noFill/>
                </a:ln>
                <a:solidFill>
                  <a:prstClr val="black"/>
                </a:solidFill>
                <a:effectLst/>
                <a:uLnTx/>
                <a:uFillTx/>
                <a:latin typeface="Calibri"/>
                <a:ea typeface="+mn-ea"/>
                <a:cs typeface="+mn-cs"/>
              </a:rPr>
              <a:t>“Treatment /Management”</a:t>
            </a:r>
          </a:p>
        </p:txBody>
      </p:sp>
      <p:cxnSp>
        <p:nvCxnSpPr>
          <p:cNvPr id="23" name="Straight Connector 22"/>
          <p:cNvCxnSpPr/>
          <p:nvPr/>
        </p:nvCxnSpPr>
        <p:spPr>
          <a:xfrm flipH="1">
            <a:off x="1450366" y="3238842"/>
            <a:ext cx="1190320"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645134" y="2938356"/>
            <a:ext cx="825867"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Epi-Bio</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7" name="Straight Connector 26"/>
          <p:cNvCxnSpPr/>
          <p:nvPr/>
        </p:nvCxnSpPr>
        <p:spPr>
          <a:xfrm flipH="1">
            <a:off x="1475874" y="3614446"/>
            <a:ext cx="1911597" cy="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3328783" y="4562382"/>
            <a:ext cx="595160"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262567" y="3313960"/>
            <a:ext cx="518091"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PBL</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xtBox 30"/>
          <p:cNvSpPr txBox="1"/>
          <p:nvPr/>
        </p:nvSpPr>
        <p:spPr>
          <a:xfrm>
            <a:off x="1333563" y="1530258"/>
            <a:ext cx="341760"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1</a:t>
            </a:r>
          </a:p>
        </p:txBody>
      </p:sp>
      <p:sp>
        <p:nvSpPr>
          <p:cNvPr id="32" name="TextBox 31"/>
          <p:cNvSpPr txBox="1"/>
          <p:nvPr/>
        </p:nvSpPr>
        <p:spPr>
          <a:xfrm>
            <a:off x="3925345" y="1510419"/>
            <a:ext cx="341760"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2</a:t>
            </a:r>
          </a:p>
        </p:txBody>
      </p:sp>
      <p:sp>
        <p:nvSpPr>
          <p:cNvPr id="33" name="TextBox 32"/>
          <p:cNvSpPr txBox="1"/>
          <p:nvPr/>
        </p:nvSpPr>
        <p:spPr>
          <a:xfrm>
            <a:off x="6731100" y="1530258"/>
            <a:ext cx="341760"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3</a:t>
            </a:r>
          </a:p>
        </p:txBody>
      </p:sp>
      <p:sp>
        <p:nvSpPr>
          <p:cNvPr id="34" name="TextBox 33"/>
          <p:cNvSpPr txBox="1"/>
          <p:nvPr/>
        </p:nvSpPr>
        <p:spPr>
          <a:xfrm>
            <a:off x="8882173" y="1510419"/>
            <a:ext cx="341760"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4</a:t>
            </a:r>
          </a:p>
        </p:txBody>
      </p:sp>
      <p:sp>
        <p:nvSpPr>
          <p:cNvPr id="35" name="TextBox 34"/>
          <p:cNvSpPr txBox="1"/>
          <p:nvPr/>
        </p:nvSpPr>
        <p:spPr>
          <a:xfrm>
            <a:off x="3383730" y="4261896"/>
            <a:ext cx="609462"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EBM</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9" name="Straight Connector 38"/>
          <p:cNvCxnSpPr/>
          <p:nvPr/>
        </p:nvCxnSpPr>
        <p:spPr>
          <a:xfrm flipH="1">
            <a:off x="3357091" y="4135852"/>
            <a:ext cx="3074268"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467942" y="3835366"/>
            <a:ext cx="3021468"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Apprenticeship in Primary Care</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2" name="Straight Connector 41"/>
          <p:cNvCxnSpPr/>
          <p:nvPr/>
        </p:nvCxnSpPr>
        <p:spPr>
          <a:xfrm flipH="1">
            <a:off x="3923943" y="4857125"/>
            <a:ext cx="24254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903467" y="4491987"/>
            <a:ext cx="2554545"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Intro to Clinical Reasoning</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6" name="Straight Connector 45"/>
          <p:cNvCxnSpPr/>
          <p:nvPr/>
        </p:nvCxnSpPr>
        <p:spPr>
          <a:xfrm flipH="1">
            <a:off x="6943125" y="4101653"/>
            <a:ext cx="892740"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6775048" y="3494488"/>
            <a:ext cx="1249446" cy="633122"/>
          </a:xfrm>
          <a:prstGeom prst="rect">
            <a:avLst/>
          </a:prstGeom>
          <a:noFill/>
        </p:spPr>
        <p:txBody>
          <a:bodyPr wrap="none" rtlCol="0">
            <a:spAutoFit/>
          </a:bodyPr>
          <a:lstStyle/>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Family Med</a:t>
            </a:r>
          </a:p>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Clerkship</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0" name="Picture 2" descr="C:\Users\Clinton\AppData\Local\Microsoft\Windows\INetCache\IE\2678EEI1\See-Saw_levers_pic_laurelm892[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3508157" y="2579026"/>
            <a:ext cx="1050976" cy="77815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1" name="Picture 3" descr="C:\Users\Clinton\AppData\Local\Microsoft\Windows\INetCache\IE\2678EEI1\See-Saw_levers_pic_laurelm892[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464985" y="2631130"/>
            <a:ext cx="1050976" cy="77815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0" name="TextBox 49"/>
          <p:cNvSpPr txBox="1"/>
          <p:nvPr/>
        </p:nvSpPr>
        <p:spPr>
          <a:xfrm>
            <a:off x="1843590" y="2330644"/>
            <a:ext cx="4766305"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1" u="none" strike="noStrike" kern="1200" cap="none" spc="0" normalizeH="0" baseline="0" noProof="0" dirty="0">
                <a:ln>
                  <a:noFill/>
                </a:ln>
                <a:solidFill>
                  <a:srgbClr val="C0504D">
                    <a:lumMod val="75000"/>
                  </a:srgbClr>
                </a:solidFill>
                <a:effectLst/>
                <a:uLnTx/>
                <a:uFillTx/>
                <a:latin typeface="Calibri"/>
                <a:ea typeface="+mn-ea"/>
                <a:cs typeface="+mn-cs"/>
              </a:rPr>
              <a:t>Background questions &amp; Primary Literature Search</a:t>
            </a:r>
          </a:p>
        </p:txBody>
      </p:sp>
      <p:sp>
        <p:nvSpPr>
          <p:cNvPr id="83" name="TextBox 82"/>
          <p:cNvSpPr txBox="1"/>
          <p:nvPr/>
        </p:nvSpPr>
        <p:spPr>
          <a:xfrm>
            <a:off x="7210223" y="2332192"/>
            <a:ext cx="3726276"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0" i="1" u="none" strike="noStrike" kern="1200" cap="none" spc="0" normalizeH="0" baseline="0" noProof="0" dirty="0">
                <a:ln>
                  <a:noFill/>
                </a:ln>
                <a:solidFill>
                  <a:srgbClr val="9BBB59">
                    <a:lumMod val="50000"/>
                  </a:srgbClr>
                </a:solidFill>
                <a:effectLst/>
                <a:uLnTx/>
                <a:uFillTx/>
                <a:latin typeface="Calibri"/>
                <a:ea typeface="+mn-ea"/>
                <a:cs typeface="+mn-cs"/>
              </a:rPr>
              <a:t>High-Yield Point-of-Care PICO Research</a:t>
            </a:r>
          </a:p>
        </p:txBody>
      </p:sp>
      <p:cxnSp>
        <p:nvCxnSpPr>
          <p:cNvPr id="89" name="Straight Connector 88"/>
          <p:cNvCxnSpPr/>
          <p:nvPr/>
        </p:nvCxnSpPr>
        <p:spPr>
          <a:xfrm flipH="1">
            <a:off x="9169753" y="4138952"/>
            <a:ext cx="595160"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8860232" y="3518805"/>
            <a:ext cx="1249446" cy="633122"/>
          </a:xfrm>
          <a:prstGeom prst="rect">
            <a:avLst/>
          </a:prstGeom>
          <a:noFill/>
        </p:spPr>
        <p:txBody>
          <a:bodyPr wrap="none" rtlCol="0">
            <a:spAutoFit/>
          </a:bodyPr>
          <a:lstStyle/>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Family Med</a:t>
            </a:r>
          </a:p>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1757" b="0" i="0" u="none" strike="noStrike" kern="1200" cap="none" spc="0" normalizeH="0" baseline="0" noProof="0" dirty="0">
                <a:ln>
                  <a:noFill/>
                </a:ln>
                <a:solidFill>
                  <a:prstClr val="black"/>
                </a:solidFill>
                <a:effectLst/>
                <a:uLnTx/>
                <a:uFillTx/>
                <a:latin typeface="Calibri"/>
                <a:ea typeface="+mn-ea"/>
                <a:cs typeface="+mn-cs"/>
              </a:rPr>
              <a:t>Elective</a:t>
            </a:r>
            <a:endParaRPr kumimoji="0" lang="en-US" sz="2408" b="0" i="0" u="none" strike="noStrike" kern="1200" cap="none" spc="0" normalizeH="0" baseline="0" noProof="0" dirty="0">
              <a:ln>
                <a:noFill/>
              </a:ln>
              <a:solidFill>
                <a:prstClr val="black"/>
              </a:solidFill>
              <a:effectLst/>
              <a:uLnTx/>
              <a:uFillTx/>
              <a:latin typeface="Calibri"/>
              <a:ea typeface="+mn-ea"/>
              <a:cs typeface="+mn-cs"/>
            </a:endParaRPr>
          </a:p>
        </p:txBody>
      </p:sp>
      <p:sp>
        <p:nvSpPr>
          <p:cNvPr id="2055" name="Line Callout 3 (Border and Accent Bar) 2054"/>
          <p:cNvSpPr/>
          <p:nvPr/>
        </p:nvSpPr>
        <p:spPr>
          <a:xfrm>
            <a:off x="2045527" y="5320964"/>
            <a:ext cx="2232187" cy="873310"/>
          </a:xfrm>
          <a:prstGeom prst="accentBorderCallout3">
            <a:avLst>
              <a:gd name="adj1" fmla="val 17171"/>
              <a:gd name="adj2" fmla="val 102395"/>
              <a:gd name="adj3" fmla="val 15592"/>
              <a:gd name="adj4" fmla="val 110918"/>
              <a:gd name="adj5" fmla="val -98704"/>
              <a:gd name="adj6" fmla="val 111302"/>
              <a:gd name="adj7" fmla="val -132744"/>
              <a:gd name="adj8" fmla="val 127299"/>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1952" b="0" i="0" u="none" strike="noStrike" kern="1200" cap="none" spc="0" normalizeH="0" baseline="0" noProof="0" dirty="0">
                <a:ln>
                  <a:noFill/>
                </a:ln>
                <a:solidFill>
                  <a:prstClr val="black"/>
                </a:solidFill>
                <a:effectLst/>
                <a:uLnTx/>
                <a:uFillTx/>
                <a:latin typeface="Calibri"/>
                <a:ea typeface="+mn-ea"/>
                <a:cs typeface="+mn-cs"/>
              </a:rPr>
              <a:t>PICO Assignment on Diagnostic tests</a:t>
            </a:r>
          </a:p>
        </p:txBody>
      </p:sp>
      <p:sp>
        <p:nvSpPr>
          <p:cNvPr id="92" name="Line Callout 3 (Border and Accent Bar) 91"/>
          <p:cNvSpPr/>
          <p:nvPr/>
        </p:nvSpPr>
        <p:spPr>
          <a:xfrm>
            <a:off x="4592449" y="5321431"/>
            <a:ext cx="2279791" cy="891441"/>
          </a:xfrm>
          <a:prstGeom prst="accentBorderCallout3">
            <a:avLst>
              <a:gd name="adj1" fmla="val 18750"/>
              <a:gd name="adj2" fmla="val 102778"/>
              <a:gd name="adj3" fmla="val 18750"/>
              <a:gd name="adj4" fmla="val 107471"/>
              <a:gd name="adj5" fmla="val -2988"/>
              <a:gd name="adj6" fmla="val 107446"/>
              <a:gd name="adj7" fmla="val -48749"/>
              <a:gd name="adj8" fmla="val 76553"/>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1952" b="0" i="0" u="none" strike="noStrike" kern="1200" cap="none" spc="0" normalizeH="0" baseline="0" noProof="0" dirty="0">
                <a:ln>
                  <a:noFill/>
                </a:ln>
                <a:solidFill>
                  <a:prstClr val="black"/>
                </a:solidFill>
                <a:effectLst/>
                <a:uLnTx/>
                <a:uFillTx/>
                <a:latin typeface="Calibri"/>
                <a:ea typeface="+mn-ea"/>
                <a:cs typeface="+mn-cs"/>
              </a:rPr>
              <a:t>Differential Diagnosis Assignment</a:t>
            </a:r>
          </a:p>
        </p:txBody>
      </p:sp>
      <p:sp>
        <p:nvSpPr>
          <p:cNvPr id="2058" name="Line Callout 3 (Border and Accent Bar) 2057"/>
          <p:cNvSpPr/>
          <p:nvPr/>
        </p:nvSpPr>
        <p:spPr>
          <a:xfrm>
            <a:off x="7101501" y="5287727"/>
            <a:ext cx="1721589" cy="882142"/>
          </a:xfrm>
          <a:prstGeom prst="accentBorderCallout3">
            <a:avLst>
              <a:gd name="adj1" fmla="val 19804"/>
              <a:gd name="adj2" fmla="val 106722"/>
              <a:gd name="adj3" fmla="val 19629"/>
              <a:gd name="adj4" fmla="val 115943"/>
              <a:gd name="adj5" fmla="val -34408"/>
              <a:gd name="adj6" fmla="val 115943"/>
              <a:gd name="adj7" fmla="val -123174"/>
              <a:gd name="adj8" fmla="val 44063"/>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1952" b="0" i="0" u="none" strike="noStrike" kern="1200" cap="none" spc="0" normalizeH="0" baseline="0" noProof="0" dirty="0">
                <a:ln>
                  <a:noFill/>
                </a:ln>
                <a:solidFill>
                  <a:prstClr val="black"/>
                </a:solidFill>
                <a:effectLst/>
                <a:uLnTx/>
                <a:uFillTx/>
                <a:latin typeface="Calibri"/>
                <a:ea typeface="+mn-ea"/>
                <a:cs typeface="+mn-cs"/>
              </a:rPr>
              <a:t>PICO Presentation</a:t>
            </a:r>
          </a:p>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1952" b="0" i="0" u="none" strike="noStrike" kern="1200" cap="none" spc="0" normalizeH="0" baseline="0" noProof="0" dirty="0">
                <a:ln>
                  <a:noFill/>
                </a:ln>
                <a:solidFill>
                  <a:prstClr val="black"/>
                </a:solidFill>
                <a:effectLst/>
                <a:uLnTx/>
                <a:uFillTx/>
                <a:latin typeface="Calibri"/>
                <a:ea typeface="+mn-ea"/>
                <a:cs typeface="+mn-cs"/>
              </a:rPr>
              <a:t>on Treatment</a:t>
            </a:r>
          </a:p>
        </p:txBody>
      </p:sp>
      <p:sp>
        <p:nvSpPr>
          <p:cNvPr id="2059" name="Line Callout 3 (Border and Accent Bar) 2058"/>
          <p:cNvSpPr/>
          <p:nvPr/>
        </p:nvSpPr>
        <p:spPr>
          <a:xfrm>
            <a:off x="9395069" y="5287727"/>
            <a:ext cx="2503122" cy="888597"/>
          </a:xfrm>
          <a:prstGeom prst="accentBorderCallout3">
            <a:avLst>
              <a:gd name="adj1" fmla="val 18750"/>
              <a:gd name="adj2" fmla="val -4989"/>
              <a:gd name="adj3" fmla="val 18750"/>
              <a:gd name="adj4" fmla="val -11838"/>
              <a:gd name="adj5" fmla="val -33955"/>
              <a:gd name="adj6" fmla="val -11837"/>
              <a:gd name="adj7" fmla="val -121807"/>
              <a:gd name="adj8" fmla="val -61149"/>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1952" b="0" i="0" u="none" strike="noStrike" kern="1200" cap="none" spc="0" normalizeH="0" baseline="0" noProof="0" dirty="0">
                <a:ln>
                  <a:noFill/>
                </a:ln>
                <a:solidFill>
                  <a:prstClr val="black"/>
                </a:solidFill>
                <a:effectLst/>
                <a:uLnTx/>
                <a:uFillTx/>
                <a:latin typeface="Calibri"/>
                <a:ea typeface="+mn-ea"/>
                <a:cs typeface="+mn-cs"/>
              </a:rPr>
              <a:t>Information Mastery Exam</a:t>
            </a:r>
          </a:p>
        </p:txBody>
      </p:sp>
      <p:sp>
        <p:nvSpPr>
          <p:cNvPr id="55" name="Title 1"/>
          <p:cNvSpPr txBox="1">
            <a:spLocks/>
          </p:cNvSpPr>
          <p:nvPr/>
        </p:nvSpPr>
        <p:spPr>
          <a:xfrm>
            <a:off x="446324" y="415588"/>
            <a:ext cx="11366045" cy="1143000"/>
          </a:xfrm>
          <a:prstGeom prst="rect">
            <a:avLst/>
          </a:prstGeom>
        </p:spPr>
        <p:txBody>
          <a:bodyPr vert="horz" lIns="374593" tIns="187297" rIns="374593" bIns="187297" rtlCol="0" anchor="ctr">
            <a:noAutofit/>
          </a:bodyPr>
          <a:lstStyle>
            <a:lvl1pPr algn="ctr" defTabSz="609463" rtl="0" eaLnBrk="1" latinLnBrk="0" hangingPunct="1">
              <a:spcBef>
                <a:spcPct val="0"/>
              </a:spcBef>
              <a:buNone/>
              <a:defRPr sz="5857" kern="1200">
                <a:solidFill>
                  <a:schemeClr val="tx1"/>
                </a:solidFill>
                <a:latin typeface="+mj-lt"/>
                <a:ea typeface="+mj-ea"/>
                <a:cs typeface="+mj-cs"/>
              </a:defRPr>
            </a:lvl1pPr>
          </a:lstStyle>
          <a:p>
            <a:r>
              <a:rPr lang="en-US" sz="2864" smtClean="0"/>
              <a:t>Information Mastery Nautical Chart</a:t>
            </a:r>
            <a:endParaRPr lang="en-US" sz="4881" dirty="0"/>
          </a:p>
        </p:txBody>
      </p:sp>
      <p:pic>
        <p:nvPicPr>
          <p:cNvPr id="56" name="Picture 55" descr="skh-careers-oilandgas - &lt;strong&gt;Ship&lt;/strong&gt; &lt;strong&gt;Captain&lt;/strong&gt;"/>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2941" y="433170"/>
            <a:ext cx="951864" cy="10677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92" grpId="0" animBg="1"/>
      <p:bldP spid="2058" grpId="0" animBg="1"/>
      <p:bldP spid="2059"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3924" y="263188"/>
            <a:ext cx="11366045" cy="1143000"/>
          </a:xfrm>
        </p:spPr>
        <p:txBody>
          <a:bodyPr>
            <a:noAutofit/>
          </a:bodyPr>
          <a:lstStyle/>
          <a:p>
            <a:r>
              <a:rPr lang="en-US" sz="2864" dirty="0"/>
              <a:t>PBLI Milestones for Evidence-Based Medicine and Information Mastery</a:t>
            </a:r>
            <a:endParaRPr lang="en-US" sz="4881" dirty="0"/>
          </a:p>
        </p:txBody>
      </p:sp>
      <p:sp>
        <p:nvSpPr>
          <p:cNvPr id="8" name="TextBox 7"/>
          <p:cNvSpPr txBox="1"/>
          <p:nvPr/>
        </p:nvSpPr>
        <p:spPr>
          <a:xfrm>
            <a:off x="293924" y="5546424"/>
            <a:ext cx="1781578" cy="462884"/>
          </a:xfrm>
          <a:prstGeom prst="rect">
            <a:avLst/>
          </a:prstGeom>
          <a:noFill/>
        </p:spPr>
        <p:txBody>
          <a:bodyPr wrap="none" rtlCol="0">
            <a:spAutoFit/>
          </a:bodyPr>
          <a:lstStyle/>
          <a:p>
            <a:pPr defTabSz="609463"/>
            <a:r>
              <a:rPr lang="en-US" sz="2408" dirty="0">
                <a:solidFill>
                  <a:prstClr val="black"/>
                </a:solidFill>
                <a:latin typeface="Calibri"/>
              </a:rPr>
              <a:t>Assessments</a:t>
            </a:r>
          </a:p>
        </p:txBody>
      </p:sp>
      <p:sp>
        <p:nvSpPr>
          <p:cNvPr id="5" name="TextBox 4"/>
          <p:cNvSpPr txBox="1"/>
          <p:nvPr/>
        </p:nvSpPr>
        <p:spPr>
          <a:xfrm>
            <a:off x="535644" y="1542492"/>
            <a:ext cx="721929" cy="462884"/>
          </a:xfrm>
          <a:prstGeom prst="rect">
            <a:avLst/>
          </a:prstGeom>
          <a:noFill/>
        </p:spPr>
        <p:txBody>
          <a:bodyPr wrap="none" rtlCol="0">
            <a:spAutoFit/>
          </a:bodyPr>
          <a:lstStyle/>
          <a:p>
            <a:pPr defTabSz="609463"/>
            <a:r>
              <a:rPr lang="en-US" sz="2408" dirty="0">
                <a:solidFill>
                  <a:prstClr val="black"/>
                </a:solidFill>
                <a:latin typeface="Calibri"/>
              </a:rPr>
              <a:t>Year</a:t>
            </a:r>
          </a:p>
        </p:txBody>
      </p:sp>
      <p:sp>
        <p:nvSpPr>
          <p:cNvPr id="6" name="TextBox 5"/>
          <p:cNvSpPr txBox="1"/>
          <p:nvPr/>
        </p:nvSpPr>
        <p:spPr>
          <a:xfrm>
            <a:off x="374905" y="2007428"/>
            <a:ext cx="1051891" cy="462884"/>
          </a:xfrm>
          <a:prstGeom prst="rect">
            <a:avLst/>
          </a:prstGeom>
          <a:noFill/>
        </p:spPr>
        <p:txBody>
          <a:bodyPr wrap="none" rtlCol="0">
            <a:spAutoFit/>
          </a:bodyPr>
          <a:lstStyle/>
          <a:p>
            <a:pPr defTabSz="609463"/>
            <a:r>
              <a:rPr lang="en-US" sz="2408" dirty="0">
                <a:solidFill>
                  <a:prstClr val="black"/>
                </a:solidFill>
                <a:latin typeface="Calibri"/>
              </a:rPr>
              <a:t>Theme</a:t>
            </a:r>
          </a:p>
        </p:txBody>
      </p:sp>
      <p:sp>
        <p:nvSpPr>
          <p:cNvPr id="7" name="TextBox 6"/>
          <p:cNvSpPr txBox="1"/>
          <p:nvPr/>
        </p:nvSpPr>
        <p:spPr>
          <a:xfrm>
            <a:off x="383407" y="3344604"/>
            <a:ext cx="1171667" cy="462884"/>
          </a:xfrm>
          <a:prstGeom prst="rect">
            <a:avLst/>
          </a:prstGeom>
          <a:noFill/>
        </p:spPr>
        <p:txBody>
          <a:bodyPr wrap="none" rtlCol="0">
            <a:spAutoFit/>
          </a:bodyPr>
          <a:lstStyle/>
          <a:p>
            <a:pPr defTabSz="609463"/>
            <a:r>
              <a:rPr lang="en-US" sz="2408" dirty="0">
                <a:solidFill>
                  <a:prstClr val="black"/>
                </a:solidFill>
                <a:latin typeface="Calibri"/>
              </a:rPr>
              <a:t>Courses</a:t>
            </a:r>
          </a:p>
        </p:txBody>
      </p:sp>
      <p:cxnSp>
        <p:nvCxnSpPr>
          <p:cNvPr id="11" name="Straight Connector 10"/>
          <p:cNvCxnSpPr/>
          <p:nvPr/>
        </p:nvCxnSpPr>
        <p:spPr>
          <a:xfrm>
            <a:off x="1441864" y="2207752"/>
            <a:ext cx="9611836" cy="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41864" y="1930906"/>
            <a:ext cx="0" cy="59516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1053700" y="1911067"/>
            <a:ext cx="0" cy="59516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839400" y="1928070"/>
            <a:ext cx="0" cy="59516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033645" y="1930906"/>
            <a:ext cx="0" cy="399738"/>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8990474" y="2150548"/>
            <a:ext cx="0" cy="14879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212048" y="1742816"/>
            <a:ext cx="1014252" cy="462884"/>
          </a:xfrm>
          <a:prstGeom prst="rect">
            <a:avLst/>
          </a:prstGeom>
          <a:noFill/>
        </p:spPr>
        <p:txBody>
          <a:bodyPr wrap="none" rtlCol="0">
            <a:spAutoFit/>
          </a:bodyPr>
          <a:lstStyle/>
          <a:p>
            <a:pPr defTabSz="609463"/>
            <a:r>
              <a:rPr lang="en-US" sz="2408" dirty="0">
                <a:solidFill>
                  <a:prstClr val="black"/>
                </a:solidFill>
                <a:latin typeface="Calibri"/>
              </a:rPr>
              <a:t>“H&amp;P”</a:t>
            </a:r>
          </a:p>
        </p:txBody>
      </p:sp>
      <p:sp>
        <p:nvSpPr>
          <p:cNvPr id="20" name="TextBox 19"/>
          <p:cNvSpPr txBox="1"/>
          <p:nvPr/>
        </p:nvSpPr>
        <p:spPr>
          <a:xfrm>
            <a:off x="4735837" y="1749900"/>
            <a:ext cx="1635384" cy="462884"/>
          </a:xfrm>
          <a:prstGeom prst="rect">
            <a:avLst/>
          </a:prstGeom>
          <a:noFill/>
        </p:spPr>
        <p:txBody>
          <a:bodyPr wrap="none" rtlCol="0">
            <a:spAutoFit/>
          </a:bodyPr>
          <a:lstStyle/>
          <a:p>
            <a:pPr defTabSz="609463"/>
            <a:r>
              <a:rPr lang="en-US" sz="2408" dirty="0">
                <a:solidFill>
                  <a:prstClr val="black"/>
                </a:solidFill>
                <a:latin typeface="Calibri"/>
              </a:rPr>
              <a:t>“Diagnosis”</a:t>
            </a:r>
          </a:p>
        </p:txBody>
      </p:sp>
      <p:sp>
        <p:nvSpPr>
          <p:cNvPr id="21" name="TextBox 20"/>
          <p:cNvSpPr txBox="1"/>
          <p:nvPr/>
        </p:nvSpPr>
        <p:spPr>
          <a:xfrm>
            <a:off x="7397082" y="1792413"/>
            <a:ext cx="3539687" cy="452881"/>
          </a:xfrm>
          <a:prstGeom prst="rect">
            <a:avLst/>
          </a:prstGeom>
          <a:noFill/>
        </p:spPr>
        <p:txBody>
          <a:bodyPr wrap="none" rtlCol="0">
            <a:spAutoFit/>
          </a:bodyPr>
          <a:lstStyle/>
          <a:p>
            <a:pPr defTabSz="609463"/>
            <a:r>
              <a:rPr lang="en-US" sz="2343" dirty="0">
                <a:solidFill>
                  <a:prstClr val="black"/>
                </a:solidFill>
                <a:latin typeface="Calibri"/>
              </a:rPr>
              <a:t>“Treatment /Management”</a:t>
            </a:r>
          </a:p>
        </p:txBody>
      </p:sp>
      <p:cxnSp>
        <p:nvCxnSpPr>
          <p:cNvPr id="23" name="Straight Connector 22"/>
          <p:cNvCxnSpPr/>
          <p:nvPr/>
        </p:nvCxnSpPr>
        <p:spPr>
          <a:xfrm flipH="1">
            <a:off x="1450366" y="3238842"/>
            <a:ext cx="1190320"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645134" y="2938356"/>
            <a:ext cx="825867" cy="362728"/>
          </a:xfrm>
          <a:prstGeom prst="rect">
            <a:avLst/>
          </a:prstGeom>
          <a:noFill/>
        </p:spPr>
        <p:txBody>
          <a:bodyPr wrap="none" rtlCol="0">
            <a:spAutoFit/>
          </a:bodyPr>
          <a:lstStyle/>
          <a:p>
            <a:pPr defTabSz="609463"/>
            <a:r>
              <a:rPr lang="en-US" sz="1757" dirty="0">
                <a:solidFill>
                  <a:prstClr val="black"/>
                </a:solidFill>
                <a:latin typeface="Calibri"/>
              </a:rPr>
              <a:t>Epi-Bio</a:t>
            </a:r>
            <a:endParaRPr lang="en-US" sz="2408" dirty="0">
              <a:solidFill>
                <a:prstClr val="black"/>
              </a:solidFill>
              <a:latin typeface="Calibri"/>
            </a:endParaRPr>
          </a:p>
        </p:txBody>
      </p:sp>
      <p:cxnSp>
        <p:nvCxnSpPr>
          <p:cNvPr id="27" name="Straight Connector 26"/>
          <p:cNvCxnSpPr/>
          <p:nvPr/>
        </p:nvCxnSpPr>
        <p:spPr>
          <a:xfrm flipH="1">
            <a:off x="1475874" y="3614446"/>
            <a:ext cx="1911597" cy="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3328783" y="4562382"/>
            <a:ext cx="595160"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262567" y="3313960"/>
            <a:ext cx="518091" cy="362728"/>
          </a:xfrm>
          <a:prstGeom prst="rect">
            <a:avLst/>
          </a:prstGeom>
          <a:noFill/>
        </p:spPr>
        <p:txBody>
          <a:bodyPr wrap="none" rtlCol="0">
            <a:spAutoFit/>
          </a:bodyPr>
          <a:lstStyle/>
          <a:p>
            <a:pPr defTabSz="609463"/>
            <a:r>
              <a:rPr lang="en-US" sz="1757" dirty="0">
                <a:solidFill>
                  <a:prstClr val="black"/>
                </a:solidFill>
                <a:latin typeface="Calibri"/>
              </a:rPr>
              <a:t>PBL</a:t>
            </a:r>
            <a:endParaRPr lang="en-US" sz="2408" dirty="0">
              <a:solidFill>
                <a:prstClr val="black"/>
              </a:solidFill>
              <a:latin typeface="Calibri"/>
            </a:endParaRPr>
          </a:p>
        </p:txBody>
      </p:sp>
      <p:sp>
        <p:nvSpPr>
          <p:cNvPr id="31" name="TextBox 30"/>
          <p:cNvSpPr txBox="1"/>
          <p:nvPr/>
        </p:nvSpPr>
        <p:spPr>
          <a:xfrm>
            <a:off x="1333563" y="1530258"/>
            <a:ext cx="341760" cy="462884"/>
          </a:xfrm>
          <a:prstGeom prst="rect">
            <a:avLst/>
          </a:prstGeom>
          <a:noFill/>
        </p:spPr>
        <p:txBody>
          <a:bodyPr wrap="none" rtlCol="0">
            <a:spAutoFit/>
          </a:bodyPr>
          <a:lstStyle/>
          <a:p>
            <a:pPr defTabSz="609463"/>
            <a:r>
              <a:rPr lang="en-US" sz="2408" b="1" dirty="0">
                <a:solidFill>
                  <a:prstClr val="black"/>
                </a:solidFill>
                <a:latin typeface="Calibri"/>
              </a:rPr>
              <a:t>1</a:t>
            </a:r>
          </a:p>
        </p:txBody>
      </p:sp>
      <p:sp>
        <p:nvSpPr>
          <p:cNvPr id="32" name="TextBox 31"/>
          <p:cNvSpPr txBox="1"/>
          <p:nvPr/>
        </p:nvSpPr>
        <p:spPr>
          <a:xfrm>
            <a:off x="3925345" y="1510419"/>
            <a:ext cx="341760" cy="462884"/>
          </a:xfrm>
          <a:prstGeom prst="rect">
            <a:avLst/>
          </a:prstGeom>
          <a:noFill/>
        </p:spPr>
        <p:txBody>
          <a:bodyPr wrap="none" rtlCol="0">
            <a:spAutoFit/>
          </a:bodyPr>
          <a:lstStyle/>
          <a:p>
            <a:pPr defTabSz="609463"/>
            <a:r>
              <a:rPr lang="en-US" sz="2408" b="1" dirty="0">
                <a:solidFill>
                  <a:prstClr val="black"/>
                </a:solidFill>
                <a:latin typeface="Calibri"/>
              </a:rPr>
              <a:t>2</a:t>
            </a:r>
          </a:p>
        </p:txBody>
      </p:sp>
      <p:sp>
        <p:nvSpPr>
          <p:cNvPr id="33" name="TextBox 32"/>
          <p:cNvSpPr txBox="1"/>
          <p:nvPr/>
        </p:nvSpPr>
        <p:spPr>
          <a:xfrm>
            <a:off x="6731100" y="1530258"/>
            <a:ext cx="341760" cy="462884"/>
          </a:xfrm>
          <a:prstGeom prst="rect">
            <a:avLst/>
          </a:prstGeom>
          <a:noFill/>
        </p:spPr>
        <p:txBody>
          <a:bodyPr wrap="none" rtlCol="0">
            <a:spAutoFit/>
          </a:bodyPr>
          <a:lstStyle/>
          <a:p>
            <a:pPr defTabSz="609463"/>
            <a:r>
              <a:rPr lang="en-US" sz="2408" b="1" dirty="0">
                <a:solidFill>
                  <a:prstClr val="black"/>
                </a:solidFill>
                <a:latin typeface="Calibri"/>
              </a:rPr>
              <a:t>3</a:t>
            </a:r>
          </a:p>
        </p:txBody>
      </p:sp>
      <p:sp>
        <p:nvSpPr>
          <p:cNvPr id="34" name="TextBox 33"/>
          <p:cNvSpPr txBox="1"/>
          <p:nvPr/>
        </p:nvSpPr>
        <p:spPr>
          <a:xfrm>
            <a:off x="8882173" y="1510419"/>
            <a:ext cx="341760" cy="462884"/>
          </a:xfrm>
          <a:prstGeom prst="rect">
            <a:avLst/>
          </a:prstGeom>
          <a:noFill/>
        </p:spPr>
        <p:txBody>
          <a:bodyPr wrap="none" rtlCol="0">
            <a:spAutoFit/>
          </a:bodyPr>
          <a:lstStyle/>
          <a:p>
            <a:pPr defTabSz="609463"/>
            <a:r>
              <a:rPr lang="en-US" sz="2408" b="1" dirty="0">
                <a:solidFill>
                  <a:prstClr val="black"/>
                </a:solidFill>
                <a:latin typeface="Calibri"/>
              </a:rPr>
              <a:t>4</a:t>
            </a:r>
          </a:p>
        </p:txBody>
      </p:sp>
      <p:sp>
        <p:nvSpPr>
          <p:cNvPr id="35" name="TextBox 34"/>
          <p:cNvSpPr txBox="1"/>
          <p:nvPr/>
        </p:nvSpPr>
        <p:spPr>
          <a:xfrm>
            <a:off x="3383730" y="4261896"/>
            <a:ext cx="609462" cy="362728"/>
          </a:xfrm>
          <a:prstGeom prst="rect">
            <a:avLst/>
          </a:prstGeom>
          <a:noFill/>
        </p:spPr>
        <p:txBody>
          <a:bodyPr wrap="none" rtlCol="0">
            <a:spAutoFit/>
          </a:bodyPr>
          <a:lstStyle/>
          <a:p>
            <a:pPr defTabSz="609463"/>
            <a:r>
              <a:rPr lang="en-US" sz="1757" dirty="0">
                <a:solidFill>
                  <a:prstClr val="black"/>
                </a:solidFill>
                <a:latin typeface="Calibri"/>
              </a:rPr>
              <a:t>EBM</a:t>
            </a:r>
            <a:endParaRPr lang="en-US" sz="2408" dirty="0">
              <a:solidFill>
                <a:prstClr val="black"/>
              </a:solidFill>
              <a:latin typeface="Calibri"/>
            </a:endParaRPr>
          </a:p>
        </p:txBody>
      </p:sp>
      <p:cxnSp>
        <p:nvCxnSpPr>
          <p:cNvPr id="39" name="Straight Connector 38"/>
          <p:cNvCxnSpPr/>
          <p:nvPr/>
        </p:nvCxnSpPr>
        <p:spPr>
          <a:xfrm flipH="1">
            <a:off x="3357091" y="4135852"/>
            <a:ext cx="3074268"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467942" y="3835366"/>
            <a:ext cx="3021468" cy="362728"/>
          </a:xfrm>
          <a:prstGeom prst="rect">
            <a:avLst/>
          </a:prstGeom>
          <a:noFill/>
        </p:spPr>
        <p:txBody>
          <a:bodyPr wrap="none" rtlCol="0">
            <a:spAutoFit/>
          </a:bodyPr>
          <a:lstStyle/>
          <a:p>
            <a:pPr defTabSz="609463"/>
            <a:r>
              <a:rPr lang="en-US" sz="1757" dirty="0">
                <a:solidFill>
                  <a:prstClr val="black"/>
                </a:solidFill>
                <a:latin typeface="Calibri"/>
              </a:rPr>
              <a:t>Apprenticeship in Primary Care</a:t>
            </a:r>
            <a:endParaRPr lang="en-US" sz="2408" dirty="0">
              <a:solidFill>
                <a:prstClr val="black"/>
              </a:solidFill>
              <a:latin typeface="Calibri"/>
            </a:endParaRPr>
          </a:p>
        </p:txBody>
      </p:sp>
      <p:cxnSp>
        <p:nvCxnSpPr>
          <p:cNvPr id="42" name="Straight Connector 41"/>
          <p:cNvCxnSpPr/>
          <p:nvPr/>
        </p:nvCxnSpPr>
        <p:spPr>
          <a:xfrm flipH="1">
            <a:off x="3923943" y="4857125"/>
            <a:ext cx="24254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903467" y="4491987"/>
            <a:ext cx="2554545" cy="362728"/>
          </a:xfrm>
          <a:prstGeom prst="rect">
            <a:avLst/>
          </a:prstGeom>
          <a:noFill/>
        </p:spPr>
        <p:txBody>
          <a:bodyPr wrap="none" rtlCol="0">
            <a:spAutoFit/>
          </a:bodyPr>
          <a:lstStyle/>
          <a:p>
            <a:pPr defTabSz="609463"/>
            <a:r>
              <a:rPr lang="en-US" sz="1757" dirty="0">
                <a:solidFill>
                  <a:prstClr val="black"/>
                </a:solidFill>
                <a:latin typeface="Calibri"/>
              </a:rPr>
              <a:t>Intro to Clinical Reasoning</a:t>
            </a:r>
            <a:endParaRPr lang="en-US" sz="2408" dirty="0">
              <a:solidFill>
                <a:prstClr val="black"/>
              </a:solidFill>
              <a:latin typeface="Calibri"/>
            </a:endParaRPr>
          </a:p>
        </p:txBody>
      </p:sp>
      <p:cxnSp>
        <p:nvCxnSpPr>
          <p:cNvPr id="46" name="Straight Connector 45"/>
          <p:cNvCxnSpPr/>
          <p:nvPr/>
        </p:nvCxnSpPr>
        <p:spPr>
          <a:xfrm flipH="1">
            <a:off x="6943125" y="4101653"/>
            <a:ext cx="892740"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6775048" y="3494488"/>
            <a:ext cx="1249446" cy="633122"/>
          </a:xfrm>
          <a:prstGeom prst="rect">
            <a:avLst/>
          </a:prstGeom>
          <a:noFill/>
        </p:spPr>
        <p:txBody>
          <a:bodyPr wrap="none" rtlCol="0">
            <a:spAutoFit/>
          </a:bodyPr>
          <a:lstStyle/>
          <a:p>
            <a:pPr algn="ctr" defTabSz="609463"/>
            <a:r>
              <a:rPr lang="en-US" sz="1757" dirty="0">
                <a:solidFill>
                  <a:prstClr val="black"/>
                </a:solidFill>
                <a:latin typeface="Calibri"/>
              </a:rPr>
              <a:t>Family Med</a:t>
            </a:r>
          </a:p>
          <a:p>
            <a:pPr algn="ctr" defTabSz="609463"/>
            <a:r>
              <a:rPr lang="en-US" sz="1757" dirty="0">
                <a:solidFill>
                  <a:prstClr val="black"/>
                </a:solidFill>
                <a:latin typeface="Calibri"/>
              </a:rPr>
              <a:t>Clerkship</a:t>
            </a:r>
            <a:endParaRPr lang="en-US" sz="2408" dirty="0">
              <a:solidFill>
                <a:prstClr val="black"/>
              </a:solidFill>
              <a:latin typeface="Calibri"/>
            </a:endParaRPr>
          </a:p>
        </p:txBody>
      </p:sp>
      <p:pic>
        <p:nvPicPr>
          <p:cNvPr id="2050" name="Picture 2" descr="C:\Users\Clinton\AppData\Local\Microsoft\Windows\INetCache\IE\2678EEI1\See-Saw_levers_pic_laurelm892[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3508157" y="2579026"/>
            <a:ext cx="1050976" cy="77815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1" name="Picture 3" descr="C:\Users\Clinton\AppData\Local\Microsoft\Windows\INetCache\IE\2678EEI1\See-Saw_levers_pic_laurelm892[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464985" y="2631130"/>
            <a:ext cx="1050976" cy="77815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0" name="TextBox 49"/>
          <p:cNvSpPr txBox="1"/>
          <p:nvPr/>
        </p:nvSpPr>
        <p:spPr>
          <a:xfrm>
            <a:off x="1843590" y="2330644"/>
            <a:ext cx="4766305" cy="362728"/>
          </a:xfrm>
          <a:prstGeom prst="rect">
            <a:avLst/>
          </a:prstGeom>
          <a:noFill/>
        </p:spPr>
        <p:txBody>
          <a:bodyPr wrap="none" rtlCol="0">
            <a:spAutoFit/>
          </a:bodyPr>
          <a:lstStyle/>
          <a:p>
            <a:pPr defTabSz="609463"/>
            <a:r>
              <a:rPr lang="en-US" sz="1757" i="1" dirty="0">
                <a:solidFill>
                  <a:srgbClr val="C0504D">
                    <a:lumMod val="75000"/>
                  </a:srgbClr>
                </a:solidFill>
                <a:latin typeface="Calibri"/>
              </a:rPr>
              <a:t>Background questions &amp; Primary Literature Search</a:t>
            </a:r>
          </a:p>
        </p:txBody>
      </p:sp>
      <p:sp>
        <p:nvSpPr>
          <p:cNvPr id="83" name="TextBox 82"/>
          <p:cNvSpPr txBox="1"/>
          <p:nvPr/>
        </p:nvSpPr>
        <p:spPr>
          <a:xfrm>
            <a:off x="7210223" y="2332192"/>
            <a:ext cx="3726276" cy="362728"/>
          </a:xfrm>
          <a:prstGeom prst="rect">
            <a:avLst/>
          </a:prstGeom>
          <a:noFill/>
        </p:spPr>
        <p:txBody>
          <a:bodyPr wrap="none" rtlCol="0">
            <a:spAutoFit/>
          </a:bodyPr>
          <a:lstStyle/>
          <a:p>
            <a:pPr defTabSz="609463"/>
            <a:r>
              <a:rPr lang="en-US" sz="1757" i="1" dirty="0">
                <a:solidFill>
                  <a:srgbClr val="9BBB59">
                    <a:lumMod val="50000"/>
                  </a:srgbClr>
                </a:solidFill>
                <a:latin typeface="Calibri"/>
              </a:rPr>
              <a:t>High-Yield Point-of-Care PICO Research</a:t>
            </a:r>
          </a:p>
        </p:txBody>
      </p:sp>
      <p:grpSp>
        <p:nvGrpSpPr>
          <p:cNvPr id="2054" name="Group 2053"/>
          <p:cNvGrpSpPr/>
          <p:nvPr/>
        </p:nvGrpSpPr>
        <p:grpSpPr>
          <a:xfrm>
            <a:off x="10166047" y="6261970"/>
            <a:ext cx="1809297" cy="573106"/>
            <a:chOff x="31238091" y="19238971"/>
            <a:chExt cx="5559582" cy="1761032"/>
          </a:xfrm>
        </p:grpSpPr>
        <p:sp>
          <p:nvSpPr>
            <p:cNvPr id="86" name="TextBox 85">
              <a:hlinkClick r:id="rId4" action="ppaction://hlinksldjump"/>
            </p:cNvPr>
            <p:cNvSpPr txBox="1"/>
            <p:nvPr/>
          </p:nvSpPr>
          <p:spPr>
            <a:xfrm>
              <a:off x="32457292" y="19238971"/>
              <a:ext cx="4340381" cy="1761032"/>
            </a:xfrm>
            <a:prstGeom prst="rect">
              <a:avLst/>
            </a:prstGeom>
            <a:noFill/>
          </p:spPr>
          <p:txBody>
            <a:bodyPr wrap="square" rtlCol="0">
              <a:spAutoFit/>
            </a:bodyPr>
            <a:lstStyle/>
            <a:p>
              <a:pPr defTabSz="609463"/>
              <a:r>
                <a:rPr lang="en-US" sz="1562" i="1" dirty="0">
                  <a:solidFill>
                    <a:prstClr val="black"/>
                  </a:solidFill>
                  <a:latin typeface="Calibri"/>
                </a:rPr>
                <a:t>(</a:t>
              </a:r>
              <a:r>
                <a:rPr lang="en-US" sz="1562" i="1" dirty="0">
                  <a:solidFill>
                    <a:prstClr val="black"/>
                  </a:solidFill>
                  <a:latin typeface="Calibri"/>
                  <a:hlinkClick r:id="rId5" action="ppaction://hlinksldjump"/>
                </a:rPr>
                <a:t>click to return to Main Page</a:t>
              </a:r>
              <a:r>
                <a:rPr lang="en-US" sz="1562" i="1" dirty="0">
                  <a:solidFill>
                    <a:prstClr val="black"/>
                  </a:solidFill>
                  <a:latin typeface="Calibri"/>
                </a:rPr>
                <a:t>)</a:t>
              </a:r>
            </a:p>
          </p:txBody>
        </p:sp>
        <p:pic>
          <p:nvPicPr>
            <p:cNvPr id="2053" name="Picture 4" descr="C:\Users\Clinton\AppData\Local\Microsoft\Windows\INetCache\IE\OHROLZ9G\home[1].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238091" y="19414201"/>
              <a:ext cx="1219200" cy="1219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cxnSp>
        <p:nvCxnSpPr>
          <p:cNvPr id="89" name="Straight Connector 88"/>
          <p:cNvCxnSpPr/>
          <p:nvPr/>
        </p:nvCxnSpPr>
        <p:spPr>
          <a:xfrm flipH="1">
            <a:off x="9169753" y="4138952"/>
            <a:ext cx="595160"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8860232" y="3518805"/>
            <a:ext cx="1249446" cy="633122"/>
          </a:xfrm>
          <a:prstGeom prst="rect">
            <a:avLst/>
          </a:prstGeom>
          <a:noFill/>
        </p:spPr>
        <p:txBody>
          <a:bodyPr wrap="none" rtlCol="0">
            <a:spAutoFit/>
          </a:bodyPr>
          <a:lstStyle/>
          <a:p>
            <a:pPr algn="ctr" defTabSz="609463"/>
            <a:r>
              <a:rPr lang="en-US" sz="1757" dirty="0">
                <a:solidFill>
                  <a:prstClr val="black"/>
                </a:solidFill>
                <a:latin typeface="Calibri"/>
              </a:rPr>
              <a:t>Family Med</a:t>
            </a:r>
          </a:p>
          <a:p>
            <a:pPr algn="ctr" defTabSz="609463"/>
            <a:r>
              <a:rPr lang="en-US" sz="1757" dirty="0">
                <a:solidFill>
                  <a:prstClr val="black"/>
                </a:solidFill>
                <a:latin typeface="Calibri"/>
              </a:rPr>
              <a:t>Elective</a:t>
            </a:r>
            <a:endParaRPr lang="en-US" sz="2408" dirty="0">
              <a:solidFill>
                <a:prstClr val="black"/>
              </a:solidFill>
              <a:latin typeface="Calibri"/>
            </a:endParaRPr>
          </a:p>
        </p:txBody>
      </p:sp>
      <p:sp>
        <p:nvSpPr>
          <p:cNvPr id="2055" name="Line Callout 3 (Border and Accent Bar) 2054"/>
          <p:cNvSpPr/>
          <p:nvPr/>
        </p:nvSpPr>
        <p:spPr>
          <a:xfrm>
            <a:off x="2045527" y="5320964"/>
            <a:ext cx="2232187" cy="873310"/>
          </a:xfrm>
          <a:prstGeom prst="accentBorderCallout3">
            <a:avLst>
              <a:gd name="adj1" fmla="val 17171"/>
              <a:gd name="adj2" fmla="val 102395"/>
              <a:gd name="adj3" fmla="val 15592"/>
              <a:gd name="adj4" fmla="val 110918"/>
              <a:gd name="adj5" fmla="val -98704"/>
              <a:gd name="adj6" fmla="val 111302"/>
              <a:gd name="adj7" fmla="val -132744"/>
              <a:gd name="adj8" fmla="val 127299"/>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609463"/>
            <a:r>
              <a:rPr lang="en-US" sz="1952" dirty="0">
                <a:solidFill>
                  <a:prstClr val="black"/>
                </a:solidFill>
                <a:latin typeface="Calibri"/>
              </a:rPr>
              <a:t>PICO Assignment on Diagnostic tests</a:t>
            </a:r>
          </a:p>
        </p:txBody>
      </p:sp>
      <p:sp>
        <p:nvSpPr>
          <p:cNvPr id="92" name="Line Callout 3 (Border and Accent Bar) 91"/>
          <p:cNvSpPr/>
          <p:nvPr/>
        </p:nvSpPr>
        <p:spPr>
          <a:xfrm>
            <a:off x="4592449" y="5321431"/>
            <a:ext cx="2279791" cy="891441"/>
          </a:xfrm>
          <a:prstGeom prst="accentBorderCallout3">
            <a:avLst>
              <a:gd name="adj1" fmla="val 18750"/>
              <a:gd name="adj2" fmla="val 102778"/>
              <a:gd name="adj3" fmla="val 18750"/>
              <a:gd name="adj4" fmla="val 107471"/>
              <a:gd name="adj5" fmla="val -2988"/>
              <a:gd name="adj6" fmla="val 107446"/>
              <a:gd name="adj7" fmla="val -48749"/>
              <a:gd name="adj8" fmla="val 76553"/>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609463"/>
            <a:r>
              <a:rPr lang="en-US" sz="1952" dirty="0">
                <a:solidFill>
                  <a:prstClr val="black"/>
                </a:solidFill>
                <a:latin typeface="Calibri"/>
              </a:rPr>
              <a:t>Differential Diagnosis Assignment</a:t>
            </a:r>
          </a:p>
        </p:txBody>
      </p:sp>
      <p:sp>
        <p:nvSpPr>
          <p:cNvPr id="2057" name="Rounded Rectangular Callout 2056"/>
          <p:cNvSpPr/>
          <p:nvPr/>
        </p:nvSpPr>
        <p:spPr>
          <a:xfrm>
            <a:off x="907453" y="3838466"/>
            <a:ext cx="2247327" cy="1018659"/>
          </a:xfrm>
          <a:prstGeom prst="wedgeRoundRectCallout">
            <a:avLst>
              <a:gd name="adj1" fmla="val 15173"/>
              <a:gd name="adj2" fmla="val -6713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09463"/>
            <a:r>
              <a:rPr lang="en-US" sz="911" dirty="0">
                <a:solidFill>
                  <a:prstClr val="black"/>
                </a:solidFill>
                <a:latin typeface="Calibri"/>
              </a:rPr>
              <a:t>“Confusing; a lot of looking up the wrong things for PBL; the PBL toolbox was never used again; the librarian info session  should be teaching how to use the library website instead of items that are low-yield. Info Mastery is disconnected from PBL .”</a:t>
            </a:r>
          </a:p>
        </p:txBody>
      </p:sp>
      <p:sp>
        <p:nvSpPr>
          <p:cNvPr id="96" name="Rounded Rectangular Callout 95"/>
          <p:cNvSpPr/>
          <p:nvPr/>
        </p:nvSpPr>
        <p:spPr>
          <a:xfrm>
            <a:off x="5858608" y="2676512"/>
            <a:ext cx="1987534" cy="868416"/>
          </a:xfrm>
          <a:prstGeom prst="wedgeRoundRectCallout">
            <a:avLst>
              <a:gd name="adj1" fmla="val -3102"/>
              <a:gd name="adj2" fmla="val 6678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09463"/>
            <a:r>
              <a:rPr lang="en-US" sz="911" dirty="0">
                <a:solidFill>
                  <a:prstClr val="black"/>
                </a:solidFill>
                <a:latin typeface="Calibri"/>
              </a:rPr>
              <a:t>“We need to learn this at the beginning of third year during orientation, not in the middle of one of our </a:t>
            </a:r>
            <a:r>
              <a:rPr lang="en-US" sz="911" dirty="0" err="1">
                <a:solidFill>
                  <a:prstClr val="black"/>
                </a:solidFill>
                <a:latin typeface="Calibri"/>
              </a:rPr>
              <a:t>clerkships!”BMJ</a:t>
            </a:r>
            <a:r>
              <a:rPr lang="en-US" sz="911" dirty="0">
                <a:solidFill>
                  <a:prstClr val="black"/>
                </a:solidFill>
                <a:latin typeface="Calibri"/>
              </a:rPr>
              <a:t>, </a:t>
            </a:r>
            <a:r>
              <a:rPr lang="en-US" sz="911" dirty="0" err="1">
                <a:solidFill>
                  <a:prstClr val="black"/>
                </a:solidFill>
                <a:latin typeface="Calibri"/>
              </a:rPr>
              <a:t>Dynamed</a:t>
            </a:r>
            <a:r>
              <a:rPr lang="en-US" sz="911" dirty="0">
                <a:solidFill>
                  <a:prstClr val="black"/>
                </a:solidFill>
                <a:latin typeface="Calibri"/>
              </a:rPr>
              <a:t>, apps, &amp; LOE are all high-yield on the wards </a:t>
            </a:r>
          </a:p>
        </p:txBody>
      </p:sp>
      <p:sp>
        <p:nvSpPr>
          <p:cNvPr id="97" name="Rounded Rectangular Callout 96"/>
          <p:cNvSpPr/>
          <p:nvPr/>
        </p:nvSpPr>
        <p:spPr>
          <a:xfrm>
            <a:off x="9664373" y="2709525"/>
            <a:ext cx="1796894" cy="552549"/>
          </a:xfrm>
          <a:prstGeom prst="wedgeRoundRectCallout">
            <a:avLst>
              <a:gd name="adj1" fmla="val -47744"/>
              <a:gd name="adj2" fmla="val 9952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defTabSz="609463"/>
            <a:r>
              <a:rPr lang="en-US" sz="911" dirty="0">
                <a:solidFill>
                  <a:prstClr val="black"/>
                </a:solidFill>
                <a:latin typeface="Calibri"/>
              </a:rPr>
              <a:t>“We are developing the assessment &amp; plan more -- feeling comfortable in this role and refining the pieces.</a:t>
            </a:r>
          </a:p>
        </p:txBody>
      </p:sp>
      <p:sp>
        <p:nvSpPr>
          <p:cNvPr id="98" name="Rounded Rectangular Callout 97"/>
          <p:cNvSpPr/>
          <p:nvPr/>
        </p:nvSpPr>
        <p:spPr>
          <a:xfrm>
            <a:off x="10057756" y="3838465"/>
            <a:ext cx="1796894" cy="1201983"/>
          </a:xfrm>
          <a:prstGeom prst="wedgeRoundRectCallout">
            <a:avLst>
              <a:gd name="adj1" fmla="val -58612"/>
              <a:gd name="adj2" fmla="val -4349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defTabSz="609463"/>
            <a:r>
              <a:rPr lang="en-US" sz="911" dirty="0">
                <a:solidFill>
                  <a:prstClr val="black"/>
                </a:solidFill>
                <a:latin typeface="Calibri"/>
              </a:rPr>
              <a:t>“We are working on going from taking someone's word on what to do... and moving to doing what the evidence says... And gaining comfort using a POC resource like </a:t>
            </a:r>
            <a:r>
              <a:rPr lang="en-US" sz="911" dirty="0" err="1">
                <a:solidFill>
                  <a:prstClr val="black"/>
                </a:solidFill>
                <a:latin typeface="Calibri"/>
              </a:rPr>
              <a:t>Dynamed</a:t>
            </a:r>
            <a:r>
              <a:rPr lang="en-US" sz="911" dirty="0">
                <a:solidFill>
                  <a:prstClr val="black"/>
                </a:solidFill>
                <a:latin typeface="Calibri"/>
              </a:rPr>
              <a:t> without going to a dozen people and saying 'what should I do?‘”</a:t>
            </a:r>
          </a:p>
        </p:txBody>
      </p:sp>
      <p:sp>
        <p:nvSpPr>
          <p:cNvPr id="2058" name="Line Callout 3 (Border and Accent Bar) 2057"/>
          <p:cNvSpPr/>
          <p:nvPr/>
        </p:nvSpPr>
        <p:spPr>
          <a:xfrm>
            <a:off x="7101501" y="5287727"/>
            <a:ext cx="1721589" cy="882142"/>
          </a:xfrm>
          <a:prstGeom prst="accentBorderCallout3">
            <a:avLst>
              <a:gd name="adj1" fmla="val 19804"/>
              <a:gd name="adj2" fmla="val 106722"/>
              <a:gd name="adj3" fmla="val 19629"/>
              <a:gd name="adj4" fmla="val 115943"/>
              <a:gd name="adj5" fmla="val -34408"/>
              <a:gd name="adj6" fmla="val 115943"/>
              <a:gd name="adj7" fmla="val -123174"/>
              <a:gd name="adj8" fmla="val 440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463"/>
            <a:r>
              <a:rPr lang="en-US" sz="1952" dirty="0">
                <a:solidFill>
                  <a:prstClr val="black"/>
                </a:solidFill>
                <a:latin typeface="Calibri"/>
              </a:rPr>
              <a:t>PICO Presentation</a:t>
            </a:r>
          </a:p>
          <a:p>
            <a:pPr algn="ctr" defTabSz="609463"/>
            <a:r>
              <a:rPr lang="en-US" sz="1952" dirty="0">
                <a:solidFill>
                  <a:prstClr val="black"/>
                </a:solidFill>
                <a:latin typeface="Calibri"/>
              </a:rPr>
              <a:t>on Treatment</a:t>
            </a:r>
          </a:p>
        </p:txBody>
      </p:sp>
      <p:sp>
        <p:nvSpPr>
          <p:cNvPr id="2059" name="Line Callout 3 (Border and Accent Bar) 2058"/>
          <p:cNvSpPr/>
          <p:nvPr/>
        </p:nvSpPr>
        <p:spPr>
          <a:xfrm>
            <a:off x="9395069" y="5287727"/>
            <a:ext cx="2503122" cy="888597"/>
          </a:xfrm>
          <a:prstGeom prst="accentBorderCallout3">
            <a:avLst>
              <a:gd name="adj1" fmla="val 18750"/>
              <a:gd name="adj2" fmla="val -4989"/>
              <a:gd name="adj3" fmla="val 18750"/>
              <a:gd name="adj4" fmla="val -11838"/>
              <a:gd name="adj5" fmla="val -33955"/>
              <a:gd name="adj6" fmla="val -11837"/>
              <a:gd name="adj7" fmla="val -121807"/>
              <a:gd name="adj8" fmla="val -611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463"/>
            <a:r>
              <a:rPr lang="en-US" sz="1952" dirty="0">
                <a:solidFill>
                  <a:prstClr val="black"/>
                </a:solidFill>
                <a:latin typeface="Calibri"/>
              </a:rPr>
              <a:t>Information Mastery Exam</a:t>
            </a:r>
          </a:p>
        </p:txBody>
      </p:sp>
      <p:sp>
        <p:nvSpPr>
          <p:cNvPr id="95" name="Rounded Rectangular Callout 94"/>
          <p:cNvSpPr/>
          <p:nvPr/>
        </p:nvSpPr>
        <p:spPr>
          <a:xfrm>
            <a:off x="6499701" y="4303348"/>
            <a:ext cx="1965284" cy="627577"/>
          </a:xfrm>
          <a:prstGeom prst="wedgeRoundRectCallout">
            <a:avLst>
              <a:gd name="adj1" fmla="val -58214"/>
              <a:gd name="adj2" fmla="val 28419"/>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defTabSz="609463"/>
            <a:r>
              <a:rPr lang="en-US" sz="911" dirty="0">
                <a:solidFill>
                  <a:prstClr val="black"/>
                </a:solidFill>
                <a:latin typeface="Calibri"/>
              </a:rPr>
              <a:t>"It is about building your differential, not on how to use resources, but there is a physician there AS a resource."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033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500"/>
                                        <p:tgtEl>
                                          <p:spTgt spid="2057"/>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childTnLst>
                          </p:cTn>
                        </p:par>
                        <p:par>
                          <p:cTn id="12" fill="hold">
                            <p:stCondLst>
                              <p:cond delay="4000"/>
                            </p:stCondLst>
                            <p:childTnLst>
                              <p:par>
                                <p:cTn id="13" presetID="10" presetClass="entr" presetSubtype="0" fill="hold" grpId="0" nodeType="afterEffect">
                                  <p:stCondLst>
                                    <p:cond delay="150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childTnLst>
                          </p:cTn>
                        </p:par>
                        <p:par>
                          <p:cTn id="16" fill="hold">
                            <p:stCondLst>
                              <p:cond delay="6000"/>
                            </p:stCondLst>
                            <p:childTnLst>
                              <p:par>
                                <p:cTn id="17" presetID="10" presetClass="entr" presetSubtype="0" fill="hold" grpId="0" nodeType="afterEffect">
                                  <p:stCondLst>
                                    <p:cond delay="200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500"/>
                                        <p:tgtEl>
                                          <p:spTgt spid="97"/>
                                        </p:tgtEl>
                                      </p:cBhvr>
                                    </p:animEffect>
                                  </p:childTnLst>
                                </p:cTn>
                              </p:par>
                            </p:childTnLst>
                          </p:cTn>
                        </p:par>
                        <p:par>
                          <p:cTn id="20" fill="hold">
                            <p:stCondLst>
                              <p:cond delay="8500"/>
                            </p:stCondLst>
                            <p:childTnLst>
                              <p:par>
                                <p:cTn id="21" presetID="10" presetClass="entr" presetSubtype="0" fill="hold" grpId="0" nodeType="afterEffect">
                                  <p:stCondLst>
                                    <p:cond delay="175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96" grpId="0" animBg="1"/>
      <p:bldP spid="97" grpId="0" animBg="1"/>
      <p:bldP spid="98" grpId="0" animBg="1"/>
      <p:bldP spid="95"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Arial" panose="020B0604020202020204" pitchFamily="34" charset="0"/>
                <a:cs typeface="Arial" panose="020B0604020202020204" pitchFamily="34" charset="0"/>
              </a:rPr>
              <a:t>Think Pair Share</a:t>
            </a:r>
            <a:endParaRPr lang="en-US" sz="4800" dirty="0">
              <a:latin typeface="Arial" panose="020B0604020202020204" pitchFamily="34" charset="0"/>
              <a:cs typeface="Arial" panose="020B0604020202020204" pitchFamily="34" charset="0"/>
            </a:endParaRPr>
          </a:p>
        </p:txBody>
      </p:sp>
      <p:sp>
        <p:nvSpPr>
          <p:cNvPr id="3" name="Text Placeholder 2"/>
          <p:cNvSpPr>
            <a:spLocks noGrp="1"/>
          </p:cNvSpPr>
          <p:nvPr>
            <p:ph sz="half" idx="1"/>
          </p:nvPr>
        </p:nvSpPr>
        <p:spPr/>
        <p:txBody>
          <a:bodyPr>
            <a:normAutofit/>
          </a:bodyPr>
          <a:lstStyle/>
          <a:p>
            <a:pPr marL="0" indent="0">
              <a:buNone/>
            </a:pPr>
            <a:r>
              <a:rPr lang="en-US" sz="4800" dirty="0" smtClean="0"/>
              <a:t>1. </a:t>
            </a:r>
            <a:r>
              <a:rPr lang="en-US" sz="4800" dirty="0"/>
              <a:t>Best Practices at Your Medical School</a:t>
            </a:r>
          </a:p>
        </p:txBody>
      </p:sp>
      <p:sp>
        <p:nvSpPr>
          <p:cNvPr id="4" name="Content Placeholder 3"/>
          <p:cNvSpPr>
            <a:spLocks noGrp="1"/>
          </p:cNvSpPr>
          <p:nvPr>
            <p:ph sz="half" idx="2"/>
          </p:nvPr>
        </p:nvSpPr>
        <p:spPr/>
        <p:txBody>
          <a:bodyPr>
            <a:normAutofit/>
          </a:bodyPr>
          <a:lstStyle/>
          <a:p>
            <a:pPr marL="0" indent="0">
              <a:buNone/>
            </a:pPr>
            <a:r>
              <a:rPr lang="en-US" sz="4800" dirty="0" smtClean="0"/>
              <a:t>2. Take Homes for Your Medical School</a:t>
            </a:r>
            <a:endParaRPr lang="en-US" sz="4800" dirty="0"/>
          </a:p>
        </p:txBody>
      </p:sp>
      <p:pic>
        <p:nvPicPr>
          <p:cNvPr id="1026" name="Picture 2" descr="Image result for pair of pears"/>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07992" y="3968818"/>
            <a:ext cx="1752346" cy="170960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738091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Discussion: Best </a:t>
            </a:r>
            <a:r>
              <a:rPr lang="en-US" dirty="0">
                <a:latin typeface="Arial" panose="020B0604020202020204" pitchFamily="34" charset="0"/>
                <a:cs typeface="Arial" panose="020B0604020202020204" pitchFamily="34" charset="0"/>
              </a:rPr>
              <a:t>Practices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702344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References</a:t>
            </a:r>
            <a:endParaRPr lang="en-US" dirty="0">
              <a:latin typeface="Arial" panose="020B0604020202020204" pitchFamily="34" charset="0"/>
              <a:cs typeface="Arial" panose="020B0604020202020204" pitchFamily="34" charset="0"/>
            </a:endParaRPr>
          </a:p>
        </p:txBody>
      </p:sp>
      <p:sp>
        <p:nvSpPr>
          <p:cNvPr id="14" name="Content Placeholder 13"/>
          <p:cNvSpPr>
            <a:spLocks noGrp="1"/>
          </p:cNvSpPr>
          <p:nvPr>
            <p:ph idx="1"/>
          </p:nvPr>
        </p:nvSpPr>
        <p:spPr/>
        <p:txBody>
          <a:bodyPr>
            <a:normAutofit/>
          </a:bodyPr>
          <a:lstStyle/>
          <a:p>
            <a:pPr lvl="0"/>
            <a:r>
              <a:rPr lang="en-US" dirty="0" err="1"/>
              <a:t>Arbesman</a:t>
            </a:r>
            <a:r>
              <a:rPr lang="en-US" dirty="0"/>
              <a:t>, S. The Half Life of Facts: Why Everything We Know Has an Expiration Date. New York: Penguin Group, 2013. </a:t>
            </a:r>
          </a:p>
          <a:p>
            <a:pPr lvl="0"/>
            <a:r>
              <a:rPr lang="en-US" dirty="0" err="1"/>
              <a:t>Slawson</a:t>
            </a:r>
            <a:r>
              <a:rPr lang="en-US" dirty="0"/>
              <a:t> DC, Shaughnessy AF, Bennett JH. Becoming a Medical Information Master: Feeling Good About Not Knowing Everything. </a:t>
            </a:r>
            <a:r>
              <a:rPr lang="en-US" i="1" dirty="0"/>
              <a:t>J Fam </a:t>
            </a:r>
            <a:r>
              <a:rPr lang="en-US" i="1" dirty="0" err="1"/>
              <a:t>Pract</a:t>
            </a:r>
            <a:r>
              <a:rPr lang="en-US" dirty="0"/>
              <a:t>. 1994;38(5):505-513.</a:t>
            </a:r>
          </a:p>
          <a:p>
            <a:pPr lvl="0"/>
            <a:r>
              <a:rPr lang="en-US" dirty="0"/>
              <a:t>Shaughnessy AF, Gupta PS, Erlich DR, </a:t>
            </a:r>
            <a:r>
              <a:rPr lang="en-US" dirty="0" err="1"/>
              <a:t>Slawson</a:t>
            </a:r>
            <a:r>
              <a:rPr lang="en-US" dirty="0"/>
              <a:t> DC. Ability of an information mastery curriculum to improve residents’ skills and attitudes. </a:t>
            </a:r>
            <a:r>
              <a:rPr lang="en-US" i="1" dirty="0"/>
              <a:t>Fam Med</a:t>
            </a:r>
            <a:r>
              <a:rPr lang="en-US" dirty="0"/>
              <a:t>. 2012;44(4):259-264.</a:t>
            </a:r>
          </a:p>
          <a:p>
            <a:pPr lvl="0"/>
            <a:r>
              <a:rPr lang="en-US" dirty="0"/>
              <a:t>Erlich, DR. Because life is open book: A novel “open-internet” final examination tests information mastery. </a:t>
            </a:r>
            <a:r>
              <a:rPr lang="en-US" i="1" dirty="0"/>
              <a:t>Peer-reviewed Reports in Medical Education Research (</a:t>
            </a:r>
            <a:r>
              <a:rPr lang="en-US" i="1" dirty="0" err="1"/>
              <a:t>PRiMER</a:t>
            </a:r>
            <a:r>
              <a:rPr lang="en-US" i="1" dirty="0"/>
              <a:t>) </a:t>
            </a:r>
            <a:r>
              <a:rPr lang="en-US" dirty="0"/>
              <a:t>2017.</a:t>
            </a:r>
          </a:p>
          <a:p>
            <a:pPr lvl="0"/>
            <a:r>
              <a:rPr lang="en-US" dirty="0"/>
              <a:t>McLachlan JC. The relationship between assessment and learning. </a:t>
            </a:r>
            <a:r>
              <a:rPr lang="en-US" i="1" dirty="0"/>
              <a:t>Med Educ</a:t>
            </a:r>
            <a:r>
              <a:rPr lang="en-US" dirty="0"/>
              <a:t>. 2006;40(8):716–717.</a:t>
            </a:r>
          </a:p>
        </p:txBody>
      </p:sp>
      <p:pic>
        <p:nvPicPr>
          <p:cNvPr id="5" name="Picture 4" descr="skh-careers-oilandgas - &lt;strong&gt;Ship&lt;/strong&gt; &lt;strong&gt;Captain&lt;/strong&gt;"/>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210541" y="280770"/>
            <a:ext cx="951864" cy="10677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963247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Thank you! </a:t>
            </a:r>
            <a:endParaRPr lang="en-US" dirty="0">
              <a:latin typeface="Arial" panose="020B0604020202020204" pitchFamily="34" charset="0"/>
              <a:cs typeface="Arial" panose="020B0604020202020204" pitchFamily="34" charset="0"/>
            </a:endParaRPr>
          </a:p>
        </p:txBody>
      </p:sp>
      <p:sp>
        <p:nvSpPr>
          <p:cNvPr id="6" name="Text Placeholder 5"/>
          <p:cNvSpPr>
            <a:spLocks noGrp="1"/>
          </p:cNvSpPr>
          <p:nvPr>
            <p:ph type="body" sz="half" idx="2"/>
          </p:nvPr>
        </p:nvSpPr>
        <p:spPr>
          <a:xfrm>
            <a:off x="1104900" y="1600200"/>
            <a:ext cx="3979164" cy="4572000"/>
          </a:xfrm>
        </p:spPr>
        <p:txBody>
          <a:bodyPr>
            <a:normAutofit/>
          </a:bodyPr>
          <a:lstStyle/>
          <a:p>
            <a:endParaRPr lang="en-US" sz="2400" dirty="0" smtClean="0">
              <a:hlinkClick r:id="rId3"/>
            </a:endParaRPr>
          </a:p>
          <a:p>
            <a:endParaRPr lang="en-US" sz="2400" dirty="0">
              <a:hlinkClick r:id="rId3"/>
            </a:endParaRPr>
          </a:p>
          <a:p>
            <a:r>
              <a:rPr lang="en-US" sz="2400" dirty="0" smtClean="0">
                <a:hlinkClick r:id="rId3"/>
              </a:rPr>
              <a:t>Clinton.Pong@tufts.edu</a:t>
            </a:r>
            <a:r>
              <a:rPr lang="en-US" sz="2400" dirty="0" smtClean="0"/>
              <a:t> </a:t>
            </a:r>
          </a:p>
          <a:p>
            <a:endParaRPr lang="en-US" sz="2400" dirty="0"/>
          </a:p>
          <a:p>
            <a:r>
              <a:rPr lang="en-US" sz="2400" dirty="0" smtClean="0">
                <a:hlinkClick r:id="rId4"/>
              </a:rPr>
              <a:t>Deborah.Erlich@tufts.edu</a:t>
            </a:r>
            <a:r>
              <a:rPr lang="en-US" sz="2400" dirty="0" smtClean="0"/>
              <a:t> </a:t>
            </a:r>
            <a:endParaRPr lang="en-US" sz="2400" dirty="0"/>
          </a:p>
        </p:txBody>
      </p:sp>
      <p:pic>
        <p:nvPicPr>
          <p:cNvPr id="9" name="Picture 8" descr="9 stories - helping refugees and migrants - New ..."/>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78263" y="1558846"/>
            <a:ext cx="4673329" cy="4654708"/>
          </a:xfrm>
          <a:prstGeom prst="rect">
            <a:avLst/>
          </a:prstGeom>
        </p:spPr>
      </p:pic>
      <p:pic>
        <p:nvPicPr>
          <p:cNvPr id="5" name="Picture 4" descr="TUSM logo.gif"/>
          <p:cNvPicPr>
            <a:picLocks noChangeAspect="1"/>
          </p:cNvPicPr>
          <p:nvPr/>
        </p:nvPicPr>
        <p:blipFill>
          <a:blip r:embed="rId6"/>
          <a:stretch>
            <a:fillRect/>
          </a:stretch>
        </p:blipFill>
        <p:spPr>
          <a:xfrm>
            <a:off x="0" y="5751286"/>
            <a:ext cx="2333723" cy="110671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021856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Disclosures</a:t>
            </a:r>
            <a:endParaRPr lang="en-US" dirty="0">
              <a:solidFill>
                <a:srgbClr val="FF0000"/>
              </a:solidFill>
            </a:endParaRPr>
          </a:p>
        </p:txBody>
      </p:sp>
      <p:sp>
        <p:nvSpPr>
          <p:cNvPr id="4" name="Text Placeholder 3"/>
          <p:cNvSpPr>
            <a:spLocks noGrp="1"/>
          </p:cNvSpPr>
          <p:nvPr>
            <p:ph type="body" sz="half" idx="2"/>
          </p:nvPr>
        </p:nvSpPr>
        <p:spPr/>
        <p:txBody>
          <a:bodyPr/>
          <a:lstStyle/>
          <a:p>
            <a:endParaRPr lang="en-US" dirty="0" smtClean="0"/>
          </a:p>
          <a:p>
            <a:endParaRPr lang="en-US" dirty="0"/>
          </a:p>
        </p:txBody>
      </p:sp>
      <p:pic>
        <p:nvPicPr>
          <p:cNvPr id="5" name="Picture Placeholder 4" descr="Close-up of books on shelves with more books blurred in foreground and background"/>
          <p:cNvPicPr>
            <a:picLocks noGrp="1" noChangeAspect="1"/>
          </p:cNvPicPr>
          <p:nvPr>
            <p:ph type="pic" idx="1"/>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155" r="3155"/>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354462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Needs Assessment</a:t>
            </a:r>
            <a:endParaRPr lang="en-US" dirty="0">
              <a:solidFill>
                <a:srgbClr val="FF0000"/>
              </a:solidFill>
            </a:endParaRPr>
          </a:p>
        </p:txBody>
      </p:sp>
      <p:sp>
        <p:nvSpPr>
          <p:cNvPr id="4" name="Text Placeholder 3"/>
          <p:cNvSpPr>
            <a:spLocks noGrp="1"/>
          </p:cNvSpPr>
          <p:nvPr>
            <p:ph type="body" sz="half" idx="2"/>
          </p:nvPr>
        </p:nvSpPr>
        <p:spPr/>
        <p:txBody>
          <a:bodyPr/>
          <a:lstStyle/>
          <a:p>
            <a:r>
              <a:rPr lang="en-US" dirty="0" smtClean="0"/>
              <a:t>Who is </a:t>
            </a:r>
            <a:r>
              <a:rPr lang="en-US" dirty="0" smtClean="0"/>
              <a:t>here?</a:t>
            </a:r>
          </a:p>
          <a:p>
            <a:endParaRPr lang="en-US" dirty="0"/>
          </a:p>
          <a:p>
            <a:r>
              <a:rPr lang="en-US" dirty="0" smtClean="0"/>
              <a:t>Why are you here?</a:t>
            </a:r>
          </a:p>
          <a:p>
            <a:endParaRPr lang="en-US" dirty="0"/>
          </a:p>
          <a:p>
            <a:endParaRPr lang="en-US" dirty="0"/>
          </a:p>
        </p:txBody>
      </p:sp>
      <p:pic>
        <p:nvPicPr>
          <p:cNvPr id="5" name="Picture Placeholder 4" descr="Close-up of books on shelves with more books blurred in foreground and background"/>
          <p:cNvPicPr>
            <a:picLocks noGrp="1" noChangeAspect="1"/>
          </p:cNvPicPr>
          <p:nvPr>
            <p:ph type="pic" idx="1"/>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155" r="3155"/>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354462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Needs Assessment</a:t>
            </a:r>
            <a:endParaRPr lang="en-US" dirty="0">
              <a:solidFill>
                <a:srgbClr val="FF0000"/>
              </a:solidFill>
            </a:endParaRPr>
          </a:p>
        </p:txBody>
      </p:sp>
      <p:sp>
        <p:nvSpPr>
          <p:cNvPr id="4" name="Text Placeholder 3"/>
          <p:cNvSpPr>
            <a:spLocks noGrp="1"/>
          </p:cNvSpPr>
          <p:nvPr>
            <p:ph type="body" sz="half" idx="2"/>
          </p:nvPr>
        </p:nvSpPr>
        <p:spPr>
          <a:xfrm>
            <a:off x="1104900" y="1600200"/>
            <a:ext cx="4427682" cy="4572000"/>
          </a:xfrm>
        </p:spPr>
        <p:txBody>
          <a:bodyPr/>
          <a:lstStyle/>
          <a:p>
            <a:endParaRPr lang="en-US" dirty="0" smtClean="0"/>
          </a:p>
          <a:p>
            <a:endParaRPr lang="en-US" dirty="0"/>
          </a:p>
          <a:p>
            <a:endParaRPr lang="en-US" dirty="0" smtClean="0"/>
          </a:p>
          <a:p>
            <a:endParaRPr lang="en-US" dirty="0"/>
          </a:p>
          <a:p>
            <a:r>
              <a:rPr lang="en-US" dirty="0" smtClean="0"/>
              <a:t>What is </a:t>
            </a:r>
            <a:r>
              <a:rPr lang="en-US" dirty="0" smtClean="0"/>
              <a:t>Information Mastery?</a:t>
            </a:r>
          </a:p>
          <a:p>
            <a:endParaRPr lang="en-US" dirty="0"/>
          </a:p>
          <a:p>
            <a:r>
              <a:rPr lang="en-US" dirty="0" smtClean="0"/>
              <a:t>Does your medical school teach it?</a:t>
            </a:r>
          </a:p>
          <a:p>
            <a:endParaRPr lang="en-US" dirty="0"/>
          </a:p>
          <a:p>
            <a:r>
              <a:rPr lang="en-US" dirty="0" smtClean="0"/>
              <a:t>Where in the curriculum?</a:t>
            </a:r>
          </a:p>
          <a:p>
            <a:endParaRPr lang="en-US" dirty="0"/>
          </a:p>
          <a:p>
            <a:endParaRPr lang="en-US" dirty="0"/>
          </a:p>
        </p:txBody>
      </p:sp>
      <p:pic>
        <p:nvPicPr>
          <p:cNvPr id="5" name="Picture Placeholder 4" descr="Close-up of books on shelves with more books blurred in foreground and background"/>
          <p:cNvPicPr>
            <a:picLocks noGrp="1" noChangeAspect="1"/>
          </p:cNvPicPr>
          <p:nvPr>
            <p:ph type="pic" idx="1"/>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155" r="3155"/>
          <a:stretch>
            <a:fillRect/>
          </a:stretch>
        </p:blipFill>
        <p:spPr>
          <a:xfrm>
            <a:off x="6346843" y="1600199"/>
            <a:ext cx="4738739" cy="3368965"/>
          </a:xfrm>
        </p:spPr>
      </p:pic>
      <p:sp>
        <p:nvSpPr>
          <p:cNvPr id="6" name="Oval Callout 5"/>
          <p:cNvSpPr/>
          <p:nvPr/>
        </p:nvSpPr>
        <p:spPr>
          <a:xfrm>
            <a:off x="6393997" y="1782619"/>
            <a:ext cx="4644429" cy="2290619"/>
          </a:xfrm>
          <a:prstGeom prst="wedgeEllipseCallout">
            <a:avLst>
              <a:gd name="adj1" fmla="val -90238"/>
              <a:gd name="adj2" fmla="val 1935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i="1" dirty="0" smtClean="0">
                <a:latin typeface="Arial" panose="020B0604020202020204" pitchFamily="34" charset="0"/>
                <a:cs typeface="Arial" panose="020B0604020202020204" pitchFamily="34" charset="0"/>
              </a:rPr>
              <a:t>Information Mastery:</a:t>
            </a:r>
          </a:p>
          <a:p>
            <a:pPr algn="ctr"/>
            <a:r>
              <a:rPr lang="en-US" sz="2000" b="1" i="1" dirty="0" smtClean="0">
                <a:latin typeface="Arial" panose="020B0604020202020204" pitchFamily="34" charset="0"/>
                <a:cs typeface="Arial" panose="020B0604020202020204" pitchFamily="34" charset="0"/>
              </a:rPr>
              <a:t>Competency of accessing </a:t>
            </a:r>
            <a:r>
              <a:rPr lang="en-US" sz="2000" b="1" i="1" dirty="0">
                <a:latin typeface="Arial" panose="020B0604020202020204" pitchFamily="34" charset="0"/>
                <a:cs typeface="Arial" panose="020B0604020202020204" pitchFamily="34" charset="0"/>
              </a:rPr>
              <a:t>and applying </a:t>
            </a:r>
            <a:r>
              <a:rPr lang="en-US" sz="2000" b="1" i="1" dirty="0" smtClean="0">
                <a:latin typeface="Arial" panose="020B0604020202020204" pitchFamily="34" charset="0"/>
                <a:cs typeface="Arial" panose="020B0604020202020204" pitchFamily="34" charset="0"/>
              </a:rPr>
              <a:t>evidence-based information at the point of care</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78110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solidFill>
                  <a:srgbClr val="FF0000"/>
                </a:solidFill>
                <a:latin typeface="Arial" panose="020B0604020202020204" pitchFamily="34" charset="0"/>
                <a:cs typeface="Arial" panose="020B0604020202020204" pitchFamily="34" charset="0"/>
              </a:rPr>
              <a:t>Learning Objectives </a:t>
            </a:r>
            <a:endParaRPr lang="en-US" dirty="0">
              <a:solidFill>
                <a:srgbClr val="FF0000"/>
              </a:solidFill>
              <a:latin typeface="Arial" panose="020B0604020202020204" pitchFamily="34" charset="0"/>
              <a:cs typeface="Arial" panose="020B0604020202020204" pitchFamily="34" charset="0"/>
            </a:endParaRPr>
          </a:p>
        </p:txBody>
      </p:sp>
      <p:sp>
        <p:nvSpPr>
          <p:cNvPr id="14" name="Content Placeholder 13"/>
          <p:cNvSpPr>
            <a:spLocks noGrp="1"/>
          </p:cNvSpPr>
          <p:nvPr>
            <p:ph idx="1"/>
          </p:nvPr>
        </p:nvSpPr>
        <p:spPr/>
        <p:txBody>
          <a:bodyPr>
            <a:noAutofit/>
          </a:bodyPr>
          <a:lstStyle/>
          <a:p>
            <a:pPr marL="0" lvl="0" indent="0">
              <a:buNone/>
            </a:pPr>
            <a:r>
              <a:rPr lang="en-US" sz="2400" dirty="0" smtClean="0"/>
              <a:t>After this </a:t>
            </a:r>
            <a:r>
              <a:rPr lang="en-US" sz="2400" dirty="0"/>
              <a:t>session, active participants should be able </a:t>
            </a:r>
            <a:r>
              <a:rPr lang="en-US" sz="2400" dirty="0" smtClean="0"/>
              <a:t>to:</a:t>
            </a:r>
          </a:p>
          <a:p>
            <a:pPr lvl="0"/>
            <a:endParaRPr lang="en-US" sz="2400" dirty="0" smtClean="0"/>
          </a:p>
          <a:p>
            <a:pPr marL="914400" lvl="1" indent="-457200">
              <a:spcAft>
                <a:spcPts val="1200"/>
              </a:spcAft>
              <a:buFont typeface="+mj-lt"/>
              <a:buAutoNum type="arabicPeriod"/>
            </a:pPr>
            <a:r>
              <a:rPr lang="en-US" sz="2800" dirty="0" smtClean="0"/>
              <a:t>Identify key </a:t>
            </a:r>
            <a:r>
              <a:rPr lang="en-US" sz="2800" dirty="0"/>
              <a:t>concepts of Information </a:t>
            </a:r>
            <a:r>
              <a:rPr lang="en-US" sz="2800" dirty="0" smtClean="0"/>
              <a:t>Mastery;</a:t>
            </a:r>
          </a:p>
          <a:p>
            <a:pPr marL="914400" lvl="1" indent="-457200">
              <a:spcAft>
                <a:spcPts val="1200"/>
              </a:spcAft>
              <a:buFont typeface="+mj-lt"/>
              <a:buAutoNum type="arabicPeriod"/>
            </a:pPr>
            <a:r>
              <a:rPr lang="en-US" sz="2800" dirty="0" smtClean="0"/>
              <a:t>D</a:t>
            </a:r>
            <a:r>
              <a:rPr lang="en-US" sz="2800" dirty="0" smtClean="0"/>
              <a:t>escribe </a:t>
            </a:r>
            <a:r>
              <a:rPr lang="en-US" sz="2800" dirty="0"/>
              <a:t>a</a:t>
            </a:r>
            <a:r>
              <a:rPr lang="en-US" sz="2800" dirty="0" smtClean="0"/>
              <a:t> 4-</a:t>
            </a:r>
            <a:r>
              <a:rPr lang="en-US" sz="2800" dirty="0"/>
              <a:t>year curriculum in Information Mastery;</a:t>
            </a:r>
            <a:endParaRPr lang="en-US" sz="2800" dirty="0" smtClean="0"/>
          </a:p>
          <a:p>
            <a:pPr marL="914400" lvl="1" indent="-457200">
              <a:spcAft>
                <a:spcPts val="1200"/>
              </a:spcAft>
              <a:buFont typeface="+mj-lt"/>
              <a:buAutoNum type="arabicPeriod"/>
            </a:pPr>
            <a:r>
              <a:rPr lang="en-US" sz="2800" dirty="0" smtClean="0"/>
              <a:t>Connect learning </a:t>
            </a:r>
            <a:r>
              <a:rPr lang="en-US" sz="2800" dirty="0"/>
              <a:t>topics</a:t>
            </a:r>
            <a:r>
              <a:rPr lang="en-US" sz="2800" dirty="0" smtClean="0"/>
              <a:t> to assessment methods;</a:t>
            </a:r>
          </a:p>
          <a:p>
            <a:pPr marL="914400" lvl="1" indent="-457200">
              <a:spcAft>
                <a:spcPts val="1200"/>
              </a:spcAft>
              <a:buFont typeface="+mj-lt"/>
              <a:buAutoNum type="arabicPeriod"/>
            </a:pPr>
            <a:r>
              <a:rPr lang="en-US" sz="2800" dirty="0" smtClean="0"/>
              <a:t>S</a:t>
            </a:r>
            <a:r>
              <a:rPr lang="en-US" sz="2800" dirty="0" smtClean="0"/>
              <a:t>hare </a:t>
            </a:r>
            <a:r>
              <a:rPr lang="en-US" sz="2800" dirty="0"/>
              <a:t>best practices</a:t>
            </a:r>
            <a:r>
              <a:rPr lang="en-US" sz="2800" dirty="0" smtClean="0"/>
              <a:t> on </a:t>
            </a:r>
            <a:r>
              <a:rPr lang="en-US" sz="2800" dirty="0"/>
              <a:t>teaching Information Mastery </a:t>
            </a:r>
            <a:endParaRPr lang="en-US" sz="2800" dirty="0" smtClean="0"/>
          </a:p>
          <a:p>
            <a:pPr marL="914400" lvl="1" indent="-457200">
              <a:spcAft>
                <a:spcPts val="1200"/>
              </a:spcAft>
              <a:buFont typeface="+mj-lt"/>
              <a:buAutoNum type="arabicPeriod"/>
            </a:pPr>
            <a:r>
              <a:rPr lang="en-US" sz="2800" dirty="0" smtClean="0"/>
              <a:t>Br</a:t>
            </a:r>
            <a:r>
              <a:rPr lang="en-US" sz="2800" dirty="0" smtClean="0"/>
              <a:t>ainstorm feasible assessment </a:t>
            </a:r>
            <a:r>
              <a:rPr lang="en-US" sz="2800" dirty="0"/>
              <a:t>methods for Information </a:t>
            </a:r>
            <a:r>
              <a:rPr lang="en-US" sz="2800" dirty="0" smtClean="0"/>
              <a:t>Mastery</a:t>
            </a:r>
            <a:r>
              <a:rPr lang="en-US" sz="1800" dirty="0" smtClean="0"/>
              <a:t>. </a:t>
            </a:r>
            <a:endParaRPr lang="en-US" sz="1800" dirty="0"/>
          </a:p>
        </p:txBody>
      </p:sp>
      <p:pic>
        <p:nvPicPr>
          <p:cNvPr id="5" name="Picture 4" descr="skh-careers-oilandgas - &lt;strong&gt;Ship&lt;/strong&gt; &lt;strong&gt;Captain&lt;/strong&gt;"/>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210541" y="280770"/>
            <a:ext cx="1455316" cy="163256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425530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3924" y="263188"/>
            <a:ext cx="11366045" cy="1143000"/>
          </a:xfrm>
        </p:spPr>
        <p:txBody>
          <a:bodyPr>
            <a:noAutofit/>
          </a:bodyPr>
          <a:lstStyle/>
          <a:p>
            <a:r>
              <a:rPr lang="en-US" sz="2864" dirty="0" smtClean="0">
                <a:solidFill>
                  <a:srgbClr val="FF0000"/>
                </a:solidFill>
              </a:rPr>
              <a:t>Information Mastery Curriculum Nautical Chart</a:t>
            </a:r>
            <a:endParaRPr lang="en-US" sz="4881" dirty="0">
              <a:solidFill>
                <a:srgbClr val="FF0000"/>
              </a:solidFill>
            </a:endParaRPr>
          </a:p>
        </p:txBody>
      </p:sp>
      <p:sp>
        <p:nvSpPr>
          <p:cNvPr id="8" name="TextBox 7"/>
          <p:cNvSpPr txBox="1"/>
          <p:nvPr/>
        </p:nvSpPr>
        <p:spPr>
          <a:xfrm>
            <a:off x="293924" y="5546424"/>
            <a:ext cx="1781578"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Assessments</a:t>
            </a:r>
          </a:p>
        </p:txBody>
      </p:sp>
      <p:sp>
        <p:nvSpPr>
          <p:cNvPr id="5" name="TextBox 4"/>
          <p:cNvSpPr txBox="1"/>
          <p:nvPr/>
        </p:nvSpPr>
        <p:spPr>
          <a:xfrm>
            <a:off x="535644" y="1542492"/>
            <a:ext cx="721929"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Year</a:t>
            </a:r>
          </a:p>
        </p:txBody>
      </p:sp>
      <p:sp>
        <p:nvSpPr>
          <p:cNvPr id="6" name="TextBox 5"/>
          <p:cNvSpPr txBox="1"/>
          <p:nvPr/>
        </p:nvSpPr>
        <p:spPr>
          <a:xfrm>
            <a:off x="374905" y="2007428"/>
            <a:ext cx="1064715"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Theme</a:t>
            </a:r>
          </a:p>
        </p:txBody>
      </p:sp>
      <p:sp>
        <p:nvSpPr>
          <p:cNvPr id="7" name="TextBox 6"/>
          <p:cNvSpPr txBox="1"/>
          <p:nvPr/>
        </p:nvSpPr>
        <p:spPr>
          <a:xfrm>
            <a:off x="383407" y="4184885"/>
            <a:ext cx="1171667"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Courses</a:t>
            </a:r>
          </a:p>
        </p:txBody>
      </p:sp>
      <p:cxnSp>
        <p:nvCxnSpPr>
          <p:cNvPr id="11" name="Straight Connector 10"/>
          <p:cNvCxnSpPr/>
          <p:nvPr/>
        </p:nvCxnSpPr>
        <p:spPr>
          <a:xfrm>
            <a:off x="1441864" y="2207752"/>
            <a:ext cx="9611836" cy="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41864" y="1930906"/>
            <a:ext cx="0" cy="59516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1053700" y="1911067"/>
            <a:ext cx="0" cy="59516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839400" y="1928070"/>
            <a:ext cx="0" cy="59516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033645" y="1930906"/>
            <a:ext cx="0" cy="399738"/>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8990474" y="2150548"/>
            <a:ext cx="0" cy="14879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212048" y="1742816"/>
            <a:ext cx="1014252"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“H&amp;P”</a:t>
            </a:r>
          </a:p>
        </p:txBody>
      </p:sp>
      <p:sp>
        <p:nvSpPr>
          <p:cNvPr id="20" name="TextBox 19"/>
          <p:cNvSpPr txBox="1"/>
          <p:nvPr/>
        </p:nvSpPr>
        <p:spPr>
          <a:xfrm>
            <a:off x="4735837" y="1749900"/>
            <a:ext cx="1635384"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0" i="0" u="none" strike="noStrike" kern="1200" cap="none" spc="0" normalizeH="0" baseline="0" noProof="0" dirty="0">
                <a:ln>
                  <a:noFill/>
                </a:ln>
                <a:solidFill>
                  <a:prstClr val="black"/>
                </a:solidFill>
                <a:effectLst/>
                <a:uLnTx/>
                <a:uFillTx/>
                <a:latin typeface="Calibri"/>
                <a:ea typeface="+mn-ea"/>
                <a:cs typeface="+mn-cs"/>
              </a:rPr>
              <a:t>“Diagnosis”</a:t>
            </a:r>
          </a:p>
        </p:txBody>
      </p:sp>
      <p:sp>
        <p:nvSpPr>
          <p:cNvPr id="21" name="TextBox 20"/>
          <p:cNvSpPr txBox="1"/>
          <p:nvPr/>
        </p:nvSpPr>
        <p:spPr>
          <a:xfrm>
            <a:off x="7397082" y="1792413"/>
            <a:ext cx="3539687" cy="452881"/>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343" b="0" i="0" u="none" strike="noStrike" kern="1200" cap="none" spc="0" normalizeH="0" baseline="0" noProof="0" dirty="0">
                <a:ln>
                  <a:noFill/>
                </a:ln>
                <a:solidFill>
                  <a:prstClr val="black"/>
                </a:solidFill>
                <a:effectLst/>
                <a:uLnTx/>
                <a:uFillTx/>
                <a:latin typeface="Calibri"/>
                <a:ea typeface="+mn-ea"/>
                <a:cs typeface="+mn-cs"/>
              </a:rPr>
              <a:t>“Treatment /Management”</a:t>
            </a:r>
          </a:p>
        </p:txBody>
      </p:sp>
      <p:cxnSp>
        <p:nvCxnSpPr>
          <p:cNvPr id="23" name="Straight Connector 22"/>
          <p:cNvCxnSpPr/>
          <p:nvPr/>
        </p:nvCxnSpPr>
        <p:spPr>
          <a:xfrm flipH="1">
            <a:off x="1555074" y="4061946"/>
            <a:ext cx="1190320" cy="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504443" y="4447823"/>
            <a:ext cx="1911597" cy="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3328783" y="5208926"/>
            <a:ext cx="595160"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333563" y="1530258"/>
            <a:ext cx="341760"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1</a:t>
            </a:r>
          </a:p>
        </p:txBody>
      </p:sp>
      <p:sp>
        <p:nvSpPr>
          <p:cNvPr id="32" name="TextBox 31"/>
          <p:cNvSpPr txBox="1"/>
          <p:nvPr/>
        </p:nvSpPr>
        <p:spPr>
          <a:xfrm>
            <a:off x="3925345" y="1510419"/>
            <a:ext cx="341760"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2</a:t>
            </a:r>
          </a:p>
        </p:txBody>
      </p:sp>
      <p:sp>
        <p:nvSpPr>
          <p:cNvPr id="33" name="TextBox 32"/>
          <p:cNvSpPr txBox="1"/>
          <p:nvPr/>
        </p:nvSpPr>
        <p:spPr>
          <a:xfrm>
            <a:off x="6731100" y="1530258"/>
            <a:ext cx="341760"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3</a:t>
            </a:r>
          </a:p>
        </p:txBody>
      </p:sp>
      <p:sp>
        <p:nvSpPr>
          <p:cNvPr id="34" name="TextBox 33"/>
          <p:cNvSpPr txBox="1"/>
          <p:nvPr/>
        </p:nvSpPr>
        <p:spPr>
          <a:xfrm>
            <a:off x="8882173" y="1510419"/>
            <a:ext cx="341760"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baseline="0" noProof="0" dirty="0">
                <a:ln>
                  <a:noFill/>
                </a:ln>
                <a:solidFill>
                  <a:prstClr val="black"/>
                </a:solidFill>
                <a:effectLst/>
                <a:uLnTx/>
                <a:uFillTx/>
                <a:latin typeface="Calibri"/>
                <a:ea typeface="+mn-ea"/>
                <a:cs typeface="+mn-cs"/>
              </a:rPr>
              <a:t>4</a:t>
            </a:r>
          </a:p>
        </p:txBody>
      </p:sp>
      <p:cxnSp>
        <p:nvCxnSpPr>
          <p:cNvPr id="39" name="Straight Connector 38"/>
          <p:cNvCxnSpPr/>
          <p:nvPr/>
        </p:nvCxnSpPr>
        <p:spPr>
          <a:xfrm flipH="1">
            <a:off x="3357091" y="4782396"/>
            <a:ext cx="3074268" cy="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3923943" y="5503669"/>
            <a:ext cx="2425459" cy="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6943125" y="4748197"/>
            <a:ext cx="892740" cy="0"/>
          </a:xfrm>
          <a:prstGeom prst="line">
            <a:avLst/>
          </a:prstGeom>
          <a:ln w="25400"/>
        </p:spPr>
        <p:style>
          <a:lnRef idx="2">
            <a:schemeClr val="accent1"/>
          </a:lnRef>
          <a:fillRef idx="0">
            <a:schemeClr val="accent1"/>
          </a:fillRef>
          <a:effectRef idx="1">
            <a:schemeClr val="accent1"/>
          </a:effectRef>
          <a:fontRef idx="minor">
            <a:schemeClr val="tx1"/>
          </a:fontRef>
        </p:style>
      </p:cxnSp>
      <p:pic>
        <p:nvPicPr>
          <p:cNvPr id="2050" name="Picture 2" descr="C:\Users\Clinton\AppData\Local\Microsoft\Windows\INetCache\IE\2678EEI1\See-Saw_levers_pic_laurelm892[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4232064" y="2366871"/>
            <a:ext cx="1050976" cy="77815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1" name="Picture 3" descr="C:\Users\Clinton\AppData\Local\Microsoft\Windows\INetCache\IE\2678EEI1\See-Saw_levers_pic_laurelm892[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559973" y="2393645"/>
            <a:ext cx="1050976" cy="77815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0" name="TextBox 49"/>
          <p:cNvSpPr txBox="1"/>
          <p:nvPr/>
        </p:nvSpPr>
        <p:spPr>
          <a:xfrm>
            <a:off x="1843590" y="2330644"/>
            <a:ext cx="2388474"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1" i="1" strike="noStrike" kern="1200" cap="none" spc="0" normalizeH="0" baseline="0" noProof="0" dirty="0">
                <a:ln>
                  <a:noFill/>
                </a:ln>
                <a:solidFill>
                  <a:srgbClr val="C0504D">
                    <a:lumMod val="75000"/>
                  </a:srgbClr>
                </a:solidFill>
                <a:effectLst/>
                <a:uLnTx/>
                <a:uFillTx/>
                <a:latin typeface="Calibri"/>
                <a:ea typeface="+mn-ea"/>
                <a:cs typeface="+mn-cs"/>
              </a:rPr>
              <a:t>Background</a:t>
            </a:r>
            <a:r>
              <a:rPr kumimoji="0" lang="en-US" sz="1757" b="0" i="1" u="none" strike="noStrike" kern="1200" cap="none" spc="0" normalizeH="0" baseline="0" noProof="0" dirty="0">
                <a:ln>
                  <a:noFill/>
                </a:ln>
                <a:solidFill>
                  <a:srgbClr val="C0504D">
                    <a:lumMod val="75000"/>
                  </a:srgbClr>
                </a:solidFill>
                <a:effectLst/>
                <a:uLnTx/>
                <a:uFillTx/>
                <a:latin typeface="Calibri"/>
                <a:ea typeface="+mn-ea"/>
                <a:cs typeface="+mn-cs"/>
              </a:rPr>
              <a:t> </a:t>
            </a:r>
            <a:r>
              <a:rPr kumimoji="0" lang="en-US" sz="1757" b="0" u="none" strike="noStrike" kern="1200" cap="none" spc="0" normalizeH="0" baseline="0" noProof="0" dirty="0" smtClean="0">
                <a:ln>
                  <a:noFill/>
                </a:ln>
                <a:solidFill>
                  <a:srgbClr val="C0504D">
                    <a:lumMod val="75000"/>
                  </a:srgbClr>
                </a:solidFill>
                <a:effectLst/>
                <a:uLnTx/>
                <a:uFillTx/>
                <a:latin typeface="Calibri"/>
                <a:ea typeface="+mn-ea"/>
                <a:cs typeface="+mn-cs"/>
              </a:rPr>
              <a:t>Questions</a:t>
            </a:r>
            <a:r>
              <a:rPr kumimoji="0" lang="en-US" sz="1757" b="0" i="1" u="none" strike="noStrike" kern="1200" cap="none" spc="0" normalizeH="0" baseline="0" noProof="0" dirty="0" smtClean="0">
                <a:ln>
                  <a:noFill/>
                </a:ln>
                <a:solidFill>
                  <a:srgbClr val="C0504D">
                    <a:lumMod val="75000"/>
                  </a:srgbClr>
                </a:solidFill>
                <a:effectLst/>
                <a:uLnTx/>
                <a:uFillTx/>
                <a:latin typeface="Calibri"/>
                <a:ea typeface="+mn-ea"/>
                <a:cs typeface="+mn-cs"/>
              </a:rPr>
              <a:t> </a:t>
            </a:r>
            <a:endParaRPr kumimoji="0" lang="en-US" sz="1757" b="0" i="1" u="none" strike="noStrike" kern="1200" cap="none" spc="0" normalizeH="0" baseline="0" noProof="0" dirty="0">
              <a:ln>
                <a:noFill/>
              </a:ln>
              <a:solidFill>
                <a:srgbClr val="C0504D">
                  <a:lumMod val="75000"/>
                </a:srgbClr>
              </a:solidFill>
              <a:effectLst/>
              <a:uLnTx/>
              <a:uFillTx/>
              <a:latin typeface="Calibri"/>
              <a:ea typeface="+mn-ea"/>
              <a:cs typeface="+mn-cs"/>
            </a:endParaRPr>
          </a:p>
        </p:txBody>
      </p:sp>
      <p:sp>
        <p:nvSpPr>
          <p:cNvPr id="83" name="TextBox 82"/>
          <p:cNvSpPr txBox="1"/>
          <p:nvPr/>
        </p:nvSpPr>
        <p:spPr>
          <a:xfrm>
            <a:off x="7210223" y="2332192"/>
            <a:ext cx="2243306" cy="362728"/>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1757" b="1" i="1" u="none" strike="noStrike" kern="1200" cap="none" spc="0" normalizeH="0" baseline="0" noProof="0" dirty="0" smtClean="0">
                <a:ln>
                  <a:noFill/>
                </a:ln>
                <a:solidFill>
                  <a:srgbClr val="9BBB59">
                    <a:lumMod val="50000"/>
                  </a:srgbClr>
                </a:solidFill>
                <a:effectLst/>
                <a:uLnTx/>
                <a:uFillTx/>
                <a:latin typeface="Calibri"/>
                <a:ea typeface="+mn-ea"/>
                <a:cs typeface="+mn-cs"/>
              </a:rPr>
              <a:t>Foreground </a:t>
            </a:r>
            <a:r>
              <a:rPr kumimoji="0" lang="en-US" sz="1757" u="none" strike="noStrike" kern="1200" cap="none" spc="0" normalizeH="0" baseline="0" noProof="0" dirty="0" smtClean="0">
                <a:ln>
                  <a:noFill/>
                </a:ln>
                <a:solidFill>
                  <a:srgbClr val="9BBB59">
                    <a:lumMod val="50000"/>
                  </a:srgbClr>
                </a:solidFill>
                <a:effectLst/>
                <a:uLnTx/>
                <a:uFillTx/>
                <a:latin typeface="Calibri"/>
                <a:ea typeface="+mn-ea"/>
                <a:cs typeface="+mn-cs"/>
              </a:rPr>
              <a:t>Questions</a:t>
            </a:r>
            <a:endParaRPr kumimoji="0" lang="en-US" sz="1757" u="none" strike="noStrike" kern="1200" cap="none" spc="0" normalizeH="0" baseline="0" noProof="0" dirty="0">
              <a:ln>
                <a:noFill/>
              </a:ln>
              <a:solidFill>
                <a:srgbClr val="9BBB59">
                  <a:lumMod val="50000"/>
                </a:srgbClr>
              </a:solidFill>
              <a:effectLst/>
              <a:uLnTx/>
              <a:uFillTx/>
              <a:latin typeface="Calibri"/>
              <a:ea typeface="+mn-ea"/>
              <a:cs typeface="+mn-cs"/>
            </a:endParaRPr>
          </a:p>
        </p:txBody>
      </p:sp>
      <p:cxnSp>
        <p:nvCxnSpPr>
          <p:cNvPr id="89" name="Straight Connector 88"/>
          <p:cNvCxnSpPr/>
          <p:nvPr/>
        </p:nvCxnSpPr>
        <p:spPr>
          <a:xfrm flipH="1">
            <a:off x="9169753" y="4785496"/>
            <a:ext cx="595160" cy="0"/>
          </a:xfrm>
          <a:prstGeom prst="line">
            <a:avLst/>
          </a:prstGeom>
          <a:ln w="25400"/>
        </p:spPr>
        <p:style>
          <a:lnRef idx="2">
            <a:schemeClr val="accent1"/>
          </a:lnRef>
          <a:fillRef idx="0">
            <a:schemeClr val="accent1"/>
          </a:fillRef>
          <a:effectRef idx="1">
            <a:schemeClr val="accent1"/>
          </a:effectRef>
          <a:fontRef idx="minor">
            <a:schemeClr val="tx1"/>
          </a:fontRef>
        </p:style>
      </p:cxnSp>
      <p:pic>
        <p:nvPicPr>
          <p:cNvPr id="3" name="Picture 2" descr="skh-careers-oilandgas - &lt;strong&gt;Ship&lt;/strong&gt; &lt;strong&gt;Captain&lt;/strong&gt;"/>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210541" y="280770"/>
            <a:ext cx="951864" cy="1067797"/>
          </a:xfrm>
          <a:prstGeom prst="rect">
            <a:avLst/>
          </a:prstGeom>
        </p:spPr>
      </p:pic>
      <p:sp>
        <p:nvSpPr>
          <p:cNvPr id="51" name="TextBox 50"/>
          <p:cNvSpPr txBox="1"/>
          <p:nvPr/>
        </p:nvSpPr>
        <p:spPr>
          <a:xfrm>
            <a:off x="370662" y="2930011"/>
            <a:ext cx="736805" cy="462884"/>
          </a:xfrm>
          <a:prstGeom prst="rect">
            <a:avLst/>
          </a:prstGeom>
          <a:noFill/>
        </p:spPr>
        <p:txBody>
          <a:bodyPr wrap="none" rtlCol="0">
            <a:spAutoFit/>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en-US" sz="2408" b="1" i="0" u="none" strike="noStrike" kern="1200" cap="none" spc="0" normalizeH="0" noProof="0" dirty="0" smtClean="0">
                <a:ln>
                  <a:noFill/>
                </a:ln>
                <a:solidFill>
                  <a:prstClr val="black"/>
                </a:solidFill>
                <a:effectLst/>
                <a:uLnTx/>
                <a:uFillTx/>
                <a:latin typeface="Calibri"/>
                <a:ea typeface="+mn-ea"/>
                <a:cs typeface="+mn-cs"/>
              </a:rPr>
              <a:t>Task</a:t>
            </a:r>
            <a:endParaRPr kumimoji="0" lang="en-US" sz="2408" b="1" i="0" u="none" strike="noStrike" kern="1200" cap="none" spc="0" normalizeH="0" noProof="0" dirty="0">
              <a:ln>
                <a:noFill/>
              </a:ln>
              <a:solidFill>
                <a:prstClr val="black"/>
              </a:solidFill>
              <a:effectLst/>
              <a:uLnTx/>
              <a:uFillTx/>
              <a:latin typeface="Calibri"/>
              <a:ea typeface="+mn-ea"/>
              <a:cs typeface="+mn-cs"/>
            </a:endParaRPr>
          </a:p>
        </p:txBody>
      </p:sp>
      <p:sp>
        <p:nvSpPr>
          <p:cNvPr id="4" name="Rectangle 3"/>
          <p:cNvSpPr/>
          <p:nvPr/>
        </p:nvSpPr>
        <p:spPr>
          <a:xfrm>
            <a:off x="1441864" y="2977671"/>
            <a:ext cx="2568652" cy="369332"/>
          </a:xfrm>
          <a:prstGeom prst="rect">
            <a:avLst/>
          </a:prstGeom>
        </p:spPr>
        <p:txBody>
          <a:bodyPr wrap="none">
            <a:spAutoFit/>
          </a:bodyPr>
          <a:lstStyle/>
          <a:p>
            <a:pPr lvl="0" defTabSz="609463">
              <a:defRPr/>
            </a:pPr>
            <a:r>
              <a:rPr lang="en-US" i="1" dirty="0">
                <a:solidFill>
                  <a:srgbClr val="C0504D">
                    <a:lumMod val="75000"/>
                  </a:srgbClr>
                </a:solidFill>
              </a:rPr>
              <a:t>Primary Literature Search</a:t>
            </a:r>
          </a:p>
        </p:txBody>
      </p:sp>
      <p:sp>
        <p:nvSpPr>
          <p:cNvPr id="9" name="Rectangle 8"/>
          <p:cNvSpPr/>
          <p:nvPr/>
        </p:nvSpPr>
        <p:spPr>
          <a:xfrm>
            <a:off x="7165612" y="3022479"/>
            <a:ext cx="2599301" cy="369332"/>
          </a:xfrm>
          <a:prstGeom prst="rect">
            <a:avLst/>
          </a:prstGeom>
        </p:spPr>
        <p:txBody>
          <a:bodyPr wrap="none">
            <a:spAutoFit/>
          </a:bodyPr>
          <a:lstStyle/>
          <a:p>
            <a:pPr lvl="0" defTabSz="609463">
              <a:defRPr/>
            </a:pPr>
            <a:r>
              <a:rPr lang="en-US" i="1" dirty="0">
                <a:solidFill>
                  <a:srgbClr val="9BBB59">
                    <a:lumMod val="50000"/>
                  </a:srgbClr>
                </a:solidFill>
              </a:rPr>
              <a:t>Point-of-Care PICO Search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0782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Background</a:t>
            </a:r>
            <a:r>
              <a:rPr lang="en-US" dirty="0" smtClean="0"/>
              <a:t>						Foreground</a:t>
            </a:r>
            <a:endParaRPr lang="en-US" dirty="0"/>
          </a:p>
        </p:txBody>
      </p:sp>
      <p:pic>
        <p:nvPicPr>
          <p:cNvPr id="5" name="Picture 2" descr="Image result for background foreground"/>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34191" y="1600200"/>
            <a:ext cx="4572000" cy="33084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Line Callout 2 5"/>
          <p:cNvSpPr/>
          <p:nvPr/>
        </p:nvSpPr>
        <p:spPr>
          <a:xfrm>
            <a:off x="332509" y="2496398"/>
            <a:ext cx="2087418" cy="1366982"/>
          </a:xfrm>
          <a:prstGeom prst="borderCallout2">
            <a:avLst>
              <a:gd name="adj1" fmla="val 20101"/>
              <a:gd name="adj2" fmla="val 101401"/>
              <a:gd name="adj3" fmla="val -13683"/>
              <a:gd name="adj4" fmla="val 159440"/>
              <a:gd name="adj5" fmla="val -15203"/>
              <a:gd name="adj6" fmla="val 159085"/>
            </a:avLst>
          </a:prstGeom>
          <a:ln w="76200">
            <a:headEnd type="none"/>
            <a:tailEnd type="triangle" w="lg"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2"/>
                </a:solidFill>
              </a:rPr>
              <a:t>What are the causes of dysfunctional uterine bleeding?</a:t>
            </a:r>
            <a:endParaRPr lang="en-US" dirty="0">
              <a:solidFill>
                <a:schemeClr val="accent2"/>
              </a:solidFill>
            </a:endParaRPr>
          </a:p>
        </p:txBody>
      </p:sp>
      <p:sp>
        <p:nvSpPr>
          <p:cNvPr id="8" name="Line Callout 2 7"/>
          <p:cNvSpPr/>
          <p:nvPr/>
        </p:nvSpPr>
        <p:spPr>
          <a:xfrm>
            <a:off x="8829964" y="4274398"/>
            <a:ext cx="2329764" cy="1507566"/>
          </a:xfrm>
          <a:prstGeom prst="borderCallout2">
            <a:avLst>
              <a:gd name="adj1" fmla="val 9290"/>
              <a:gd name="adj2" fmla="val 74"/>
              <a:gd name="adj3" fmla="val 9290"/>
              <a:gd name="adj4" fmla="val -1180"/>
              <a:gd name="adj5" fmla="val -42230"/>
              <a:gd name="adj6" fmla="val -94897"/>
            </a:avLst>
          </a:prstGeom>
          <a:ln w="76200">
            <a:headEnd type="none"/>
            <a:tailEnd type="triangle" w="lg"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For dysfunctional uterine bleeding, is an IUD better than OCP to stop bleeding?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8335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2"/>
                </a:solidFill>
              </a:rPr>
              <a:t>Primary Literature</a:t>
            </a:r>
            <a:r>
              <a:rPr lang="en-US" sz="4000" dirty="0" smtClean="0"/>
              <a:t>						PICO Search</a:t>
            </a:r>
            <a:endParaRPr lang="en-US" sz="4000" dirty="0"/>
          </a:p>
        </p:txBody>
      </p:sp>
      <p:pic>
        <p:nvPicPr>
          <p:cNvPr id="5" name="Picture 2" descr="Image result for background foreground"/>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34191" y="1600200"/>
            <a:ext cx="4572000" cy="33084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Line Callout 2 5"/>
          <p:cNvSpPr/>
          <p:nvPr/>
        </p:nvSpPr>
        <p:spPr>
          <a:xfrm>
            <a:off x="332509" y="2496398"/>
            <a:ext cx="2087418" cy="1366982"/>
          </a:xfrm>
          <a:prstGeom prst="borderCallout2">
            <a:avLst>
              <a:gd name="adj1" fmla="val 20101"/>
              <a:gd name="adj2" fmla="val 101401"/>
              <a:gd name="adj3" fmla="val -13683"/>
              <a:gd name="adj4" fmla="val 159440"/>
              <a:gd name="adj5" fmla="val -15203"/>
              <a:gd name="adj6" fmla="val 159085"/>
            </a:avLst>
          </a:prstGeom>
          <a:ln w="76200">
            <a:headEnd type="none"/>
            <a:tailEnd type="triangle" w="lg"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2"/>
                </a:solidFill>
              </a:rPr>
              <a:t>Textbook</a:t>
            </a:r>
          </a:p>
          <a:p>
            <a:pPr algn="ctr"/>
            <a:r>
              <a:rPr lang="en-US" dirty="0" err="1" smtClean="0">
                <a:solidFill>
                  <a:schemeClr val="accent2"/>
                </a:solidFill>
              </a:rPr>
              <a:t>PubMED</a:t>
            </a:r>
            <a:endParaRPr lang="en-US" dirty="0">
              <a:solidFill>
                <a:schemeClr val="accent2"/>
              </a:solidFill>
            </a:endParaRPr>
          </a:p>
        </p:txBody>
      </p:sp>
      <p:sp>
        <p:nvSpPr>
          <p:cNvPr id="8" name="Line Callout 2 7"/>
          <p:cNvSpPr/>
          <p:nvPr/>
        </p:nvSpPr>
        <p:spPr>
          <a:xfrm>
            <a:off x="8829964" y="4274398"/>
            <a:ext cx="2329764" cy="1507566"/>
          </a:xfrm>
          <a:prstGeom prst="borderCallout2">
            <a:avLst>
              <a:gd name="adj1" fmla="val 9290"/>
              <a:gd name="adj2" fmla="val 74"/>
              <a:gd name="adj3" fmla="val 9290"/>
              <a:gd name="adj4" fmla="val -1180"/>
              <a:gd name="adj5" fmla="val -42230"/>
              <a:gd name="adj6" fmla="val -94897"/>
            </a:avLst>
          </a:prstGeom>
          <a:ln w="76200">
            <a:headEnd type="none"/>
            <a:tailEnd type="triangle" w="lg"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Point of Care Resources</a:t>
            </a:r>
            <a:endParaRPr lang="en-US" dirty="0"/>
          </a:p>
        </p:txBody>
      </p:sp>
      <p:sp>
        <p:nvSpPr>
          <p:cNvPr id="3" name="Oval Callout 2"/>
          <p:cNvSpPr/>
          <p:nvPr/>
        </p:nvSpPr>
        <p:spPr>
          <a:xfrm>
            <a:off x="9014691" y="1320800"/>
            <a:ext cx="2826327" cy="2096655"/>
          </a:xfrm>
          <a:prstGeom prst="wedgeEllipseCallout">
            <a:avLst>
              <a:gd name="adj1" fmla="val -149752"/>
              <a:gd name="adj2" fmla="val 16685"/>
            </a:avLst>
          </a:prstGeom>
        </p:spPr>
        <p:style>
          <a:lnRef idx="2">
            <a:schemeClr val="dk1"/>
          </a:lnRef>
          <a:fillRef idx="1">
            <a:schemeClr val="lt1"/>
          </a:fillRef>
          <a:effectRef idx="0">
            <a:schemeClr val="dk1"/>
          </a:effectRef>
          <a:fontRef idx="minor">
            <a:schemeClr val="dk1"/>
          </a:fontRef>
        </p:style>
        <p:txBody>
          <a:bodyPr rtlCol="0" anchor="ctr"/>
          <a:lstStyle/>
          <a:p>
            <a:r>
              <a:rPr lang="en-US" b="1" dirty="0" smtClean="0"/>
              <a:t>P </a:t>
            </a:r>
            <a:r>
              <a:rPr lang="en-US" dirty="0" err="1" smtClean="0"/>
              <a:t>atient</a:t>
            </a:r>
            <a:r>
              <a:rPr lang="en-US" dirty="0" smtClean="0"/>
              <a:t>/Population</a:t>
            </a:r>
          </a:p>
          <a:p>
            <a:r>
              <a:rPr lang="en-US" b="1" dirty="0" smtClean="0"/>
              <a:t>I</a:t>
            </a:r>
            <a:r>
              <a:rPr lang="en-US" dirty="0" smtClean="0"/>
              <a:t> </a:t>
            </a:r>
            <a:r>
              <a:rPr lang="en-US" dirty="0" err="1" smtClean="0"/>
              <a:t>ntervention</a:t>
            </a:r>
            <a:endParaRPr lang="en-US" dirty="0" smtClean="0"/>
          </a:p>
          <a:p>
            <a:r>
              <a:rPr lang="en-US" b="1" dirty="0" smtClean="0"/>
              <a:t>C</a:t>
            </a:r>
            <a:r>
              <a:rPr lang="en-US" dirty="0" smtClean="0"/>
              <a:t> </a:t>
            </a:r>
            <a:r>
              <a:rPr lang="en-US" dirty="0" err="1" smtClean="0"/>
              <a:t>omparison</a:t>
            </a:r>
            <a:endParaRPr lang="en-US" dirty="0" smtClean="0"/>
          </a:p>
          <a:p>
            <a:r>
              <a:rPr lang="en-US" b="1" dirty="0" smtClean="0"/>
              <a:t>O </a:t>
            </a:r>
            <a:r>
              <a:rPr lang="en-US" dirty="0" err="1" smtClean="0"/>
              <a:t>utcome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9305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41041" y="0"/>
            <a:ext cx="13435079" cy="1038933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0255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a="http://schemas.openxmlformats.org/drawingml/2006/main" xmlns="" name="TF03431380.potx" id="{B573BD99-E105-4D2A-964B-B901A176567A}" vid="{B1D363B9-18DE-4874-9E2B-FD69B5C654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openxmlformats.org/package/2006/metadata/core-properties"/>
    <ds:schemaRef ds:uri="http://schemas.microsoft.com/office/2006/metadata/properties"/>
    <ds:schemaRef ds:uri="http://purl.org/dc/elements/1.1/"/>
    <ds:schemaRef ds:uri="4873beb7-5857-4685-be1f-d57550cc96cc"/>
    <ds:schemaRef ds:uri="http://schemas.microsoft.com/office/2006/documentManagement/typ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2252</TotalTime>
  <Words>1414</Words>
  <Application>Microsoft Macintosh PowerPoint</Application>
  <PresentationFormat>Custom</PresentationFormat>
  <Paragraphs>250</Paragraphs>
  <Slides>17</Slides>
  <Notes>17</Notes>
  <HiddenSlides>0</HiddenSlides>
  <MMClips>0</MMClips>
  <ScaleCrop>false</ScaleCrop>
  <HeadingPairs>
    <vt:vector size="4" baseType="variant">
      <vt:variant>
        <vt:lpstr>Design Template</vt:lpstr>
      </vt:variant>
      <vt:variant>
        <vt:i4>2</vt:i4>
      </vt:variant>
      <vt:variant>
        <vt:lpstr>Slide Titles</vt:lpstr>
      </vt:variant>
      <vt:variant>
        <vt:i4>17</vt:i4>
      </vt:variant>
    </vt:vector>
  </HeadingPairs>
  <TitlesOfParts>
    <vt:vector size="19" baseType="lpstr">
      <vt:lpstr>Academic Literature 16x9</vt:lpstr>
      <vt:lpstr>Office Theme</vt:lpstr>
      <vt:lpstr>Life Vests For Sailors; Information Mastery For Doctors</vt:lpstr>
      <vt:lpstr>Disclosures</vt:lpstr>
      <vt:lpstr>Needs Assessment</vt:lpstr>
      <vt:lpstr>Needs Assessment</vt:lpstr>
      <vt:lpstr>Learning Objectives </vt:lpstr>
      <vt:lpstr>Information Mastery Curriculum Nautical Chart</vt:lpstr>
      <vt:lpstr>Background      Foreground</vt:lpstr>
      <vt:lpstr>Primary Literature      PICO Search</vt:lpstr>
      <vt:lpstr>Slide 9</vt:lpstr>
      <vt:lpstr> </vt:lpstr>
      <vt:lpstr>Information Mastery Nautical Chart</vt:lpstr>
      <vt:lpstr>Slide 12</vt:lpstr>
      <vt:lpstr>PBLI Milestones for Evidence-Based Medicine and Information Mastery</vt:lpstr>
      <vt:lpstr>Think Pair Share</vt:lpstr>
      <vt:lpstr>Discussion: Best Practices</vt:lpstr>
      <vt:lpstr>References</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Erlich, Deborah R.</dc:creator>
  <cp:lastModifiedBy>Deborah Erlich</cp:lastModifiedBy>
  <cp:revision>22</cp:revision>
  <dcterms:created xsi:type="dcterms:W3CDTF">2018-01-28T19:53:51Z</dcterms:created>
  <dcterms:modified xsi:type="dcterms:W3CDTF">2018-01-30T02:17:46Z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