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4" r:id="rId1"/>
    <p:sldMasterId id="2147483667" r:id="rId2"/>
  </p:sldMasterIdLst>
  <p:notesMasterIdLst>
    <p:notesMasterId r:id="rId27"/>
  </p:notesMasterIdLst>
  <p:sldIdLst>
    <p:sldId id="298" r:id="rId3"/>
    <p:sldId id="299" r:id="rId4"/>
    <p:sldId id="302" r:id="rId5"/>
    <p:sldId id="267" r:id="rId6"/>
    <p:sldId id="262" r:id="rId7"/>
    <p:sldId id="284" r:id="rId8"/>
    <p:sldId id="285" r:id="rId9"/>
    <p:sldId id="292" r:id="rId10"/>
    <p:sldId id="301" r:id="rId11"/>
    <p:sldId id="263" r:id="rId12"/>
    <p:sldId id="281" r:id="rId13"/>
    <p:sldId id="272" r:id="rId14"/>
    <p:sldId id="282" r:id="rId15"/>
    <p:sldId id="283" r:id="rId16"/>
    <p:sldId id="291" r:id="rId17"/>
    <p:sldId id="289" r:id="rId18"/>
    <p:sldId id="268" r:id="rId19"/>
    <p:sldId id="290" r:id="rId20"/>
    <p:sldId id="294" r:id="rId21"/>
    <p:sldId id="265" r:id="rId22"/>
    <p:sldId id="266" r:id="rId23"/>
    <p:sldId id="286" r:id="rId24"/>
    <p:sldId id="270" r:id="rId25"/>
    <p:sldId id="300" r:id="rId26"/>
  </p:sldIdLst>
  <p:sldSz cx="9144000" cy="6858000" type="screen4x3"/>
  <p:notesSz cx="6950075" cy="9236075"/>
  <p:embeddedFontLst>
    <p:embeddedFont>
      <p:font typeface="Tahoma" panose="020B0604030504040204" pitchFamily="34" charset="0"/>
      <p:regular r:id="rId28"/>
      <p:bold r:id="rId29"/>
    </p:embeddedFont>
    <p:embeddedFont>
      <p:font typeface="Calibri" panose="020F0502020204030204" pitchFamily="34" charset="0"/>
      <p:regular r:id="rId30"/>
      <p:bold r:id="rId31"/>
      <p:italic r:id="rId32"/>
      <p:boldItalic r:id="rId33"/>
    </p:embeddedFont>
    <p:embeddedFont>
      <p:font typeface="Helvetica" panose="020B0604020202020204" pitchFamily="34" charset="0"/>
      <p:regular r:id="rId34"/>
      <p:bold r:id="rId35"/>
      <p:italic r:id="rId36"/>
      <p:boldItalic r:id="rId37"/>
    </p:embeddedFont>
    <p:embeddedFont>
      <p:font typeface="Arial Narrow" panose="020B0606020202030204" pitchFamily="34" charset="0"/>
      <p:regular r:id="rId38"/>
      <p:bold r:id="rId39"/>
      <p:italic r:id="rId40"/>
      <p:boldItalic r:id="rId41"/>
    </p:embeddedFont>
    <p:embeddedFont>
      <p:font typeface="Verdana" panose="020B0604030504040204"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35" autoAdjust="0"/>
    <p:restoredTop sz="54399" autoAdjust="0"/>
  </p:normalViewPr>
  <p:slideViewPr>
    <p:cSldViewPr snapToGrid="0" snapToObjects="1">
      <p:cViewPr varScale="1">
        <p:scale>
          <a:sx n="50" d="100"/>
          <a:sy n="50" d="100"/>
        </p:scale>
        <p:origin x="2016" y="4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071E291-56E0-47A2-B8F1-AD9626576D3D}" type="datetimeFigureOut">
              <a:rPr lang="en-US" smtClean="0"/>
              <a:t>6/8/2017</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F412DF7-06F5-48DA-87CC-859D9E4ADB45}" type="slidenum">
              <a:rPr lang="en-US" smtClean="0"/>
              <a:t>‹#›</a:t>
            </a:fld>
            <a:endParaRPr lang="en-US" dirty="0"/>
          </a:p>
        </p:txBody>
      </p:sp>
    </p:spTree>
    <p:extLst>
      <p:ext uri="{BB962C8B-B14F-4D97-AF65-F5344CB8AC3E}">
        <p14:creationId xmlns:p14="http://schemas.microsoft.com/office/powerpoint/2010/main" val="2788614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minute Introduction</a:t>
            </a:r>
          </a:p>
          <a:p>
            <a:r>
              <a:rPr lang="en-US" dirty="0" smtClean="0"/>
              <a:t>	Intro speaker–  Welcome – I’m Brenda Wilson from Texas COM Faculty Development.</a:t>
            </a:r>
            <a:r>
              <a:rPr lang="en-US" baseline="0" dirty="0" smtClean="0"/>
              <a:t>  </a:t>
            </a:r>
            <a:r>
              <a:rPr lang="en-US" dirty="0" smtClean="0"/>
              <a:t>I have been working in the area of faculty development for more than a couple of decades.  I have found today’s </a:t>
            </a:r>
            <a:r>
              <a:rPr lang="en-US" b="1" dirty="0" smtClean="0"/>
              <a:t>topic to be a consistent need for faculty. </a:t>
            </a:r>
            <a:r>
              <a:rPr lang="en-US" dirty="0" smtClean="0"/>
              <a:t>In addition (or in support of those things)  you will leave with knowledge about </a:t>
            </a:r>
            <a:r>
              <a:rPr lang="en-US" b="1" dirty="0" smtClean="0"/>
              <a:t>how posture and movement effect </a:t>
            </a:r>
            <a:r>
              <a:rPr lang="en-US" dirty="0" smtClean="0"/>
              <a:t>both speaker and audience, how you</a:t>
            </a:r>
            <a:r>
              <a:rPr lang="en-US" baseline="0" dirty="0" smtClean="0"/>
              <a:t> can improve your vocal clarity/projection and reduce fatigue while teaching</a:t>
            </a:r>
            <a:r>
              <a:rPr lang="en-US" dirty="0" smtClean="0"/>
              <a:t>.</a:t>
            </a:r>
          </a:p>
          <a:p>
            <a:endParaRPr lang="en-US" dirty="0" smtClean="0"/>
          </a:p>
          <a:p>
            <a:r>
              <a:rPr lang="en-US" dirty="0" smtClean="0"/>
              <a:t>In order to accomplish these things in the short amount of time we have,</a:t>
            </a:r>
            <a:r>
              <a:rPr lang="en-US" baseline="0" dirty="0" smtClean="0"/>
              <a:t> </a:t>
            </a:r>
            <a:r>
              <a:rPr lang="en-US" dirty="0" smtClean="0"/>
              <a:t>I need your permission to stretch you a bit, not too far.  </a:t>
            </a:r>
          </a:p>
          <a:p>
            <a:endParaRPr lang="en-US" dirty="0" smtClean="0"/>
          </a:p>
          <a:p>
            <a:r>
              <a:rPr lang="en-US" b="1" dirty="0" smtClean="0"/>
              <a:t>Do I have your permission?  </a:t>
            </a:r>
          </a:p>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1</a:t>
            </a:fld>
            <a:endParaRPr lang="en-US" dirty="0"/>
          </a:p>
        </p:txBody>
      </p:sp>
    </p:spTree>
    <p:extLst>
      <p:ext uri="{BB962C8B-B14F-4D97-AF65-F5344CB8AC3E}">
        <p14:creationId xmlns:p14="http://schemas.microsoft.com/office/powerpoint/2010/main" val="399725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When something moves, we pay closer attention to it.  John Medina Brain Rule  #</a:t>
            </a:r>
            <a:r>
              <a:rPr lang="en-US" dirty="0"/>
              <a:t>We </a:t>
            </a:r>
            <a:r>
              <a:rPr lang="en-US" dirty="0" smtClean="0"/>
              <a:t>spend </a:t>
            </a:r>
            <a:r>
              <a:rPr lang="en-US" dirty="0"/>
              <a:t>a great deal of time and effort on WHAT we are going to SAY when 90% of communication is NON VERBAL.  </a:t>
            </a:r>
          </a:p>
          <a:p>
            <a:endParaRPr lang="en-US" dirty="0"/>
          </a:p>
          <a:p>
            <a:r>
              <a:rPr lang="en-US" dirty="0"/>
              <a:t>Direction of movement is significant.</a:t>
            </a:r>
          </a:p>
          <a:p>
            <a:r>
              <a:rPr lang="en-US" dirty="0"/>
              <a:t>Movement towards you suggests a threat.</a:t>
            </a:r>
          </a:p>
          <a:p>
            <a:pPr defTabSz="924916">
              <a:defRPr/>
            </a:pPr>
            <a:r>
              <a:rPr lang="en-US" dirty="0"/>
              <a:t>Movement away may or may not be desirable. Lateral movement is easy to estimate for speed and begs the question 'To what destination?'</a:t>
            </a:r>
          </a:p>
          <a:p>
            <a:pPr defTabSz="924916">
              <a:defRPr/>
            </a:pPr>
            <a:endParaRPr lang="en-US" dirty="0"/>
          </a:p>
          <a:p>
            <a:pPr defTabSz="924916">
              <a:defRPr/>
            </a:pPr>
            <a:r>
              <a:rPr lang="en-US" dirty="0"/>
              <a:t>Turns: Changes in direction grabs attention, especially when the turn increases threat, such as when it </a:t>
            </a:r>
            <a:r>
              <a:rPr lang="en-US" dirty="0" err="1"/>
              <a:t>it</a:t>
            </a:r>
            <a:r>
              <a:rPr lang="en-US" dirty="0"/>
              <a:t> is towards you.</a:t>
            </a:r>
          </a:p>
          <a:p>
            <a:endParaRPr lang="en-US" dirty="0"/>
          </a:p>
          <a:p>
            <a:r>
              <a:rPr lang="en-US" dirty="0"/>
              <a:t>James Breeze research on online eye focus.  F lines rather than </a:t>
            </a:r>
            <a:r>
              <a:rPr lang="en-US" dirty="0" err="1"/>
              <a:t>Zs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10</a:t>
            </a:fld>
            <a:endParaRPr lang="en-US"/>
          </a:p>
        </p:txBody>
      </p:sp>
    </p:spTree>
    <p:extLst>
      <p:ext uri="{BB962C8B-B14F-4D97-AF65-F5344CB8AC3E}">
        <p14:creationId xmlns:p14="http://schemas.microsoft.com/office/powerpoint/2010/main" val="272581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15</a:t>
            </a:r>
            <a:r>
              <a:rPr lang="en-US" baseline="0" dirty="0" smtClean="0"/>
              <a:t> sec cli</a:t>
            </a:r>
          </a:p>
          <a:p>
            <a:r>
              <a:rPr lang="en-US" baseline="0" dirty="0" smtClean="0"/>
              <a:t>What do feel as the audience?  What behaviors from </a:t>
            </a:r>
            <a:r>
              <a:rPr lang="en-US" baseline="0" dirty="0" err="1" smtClean="0"/>
              <a:t>Camara</a:t>
            </a:r>
            <a:r>
              <a:rPr lang="en-US" baseline="0" dirty="0" smtClean="0"/>
              <a:t> Jones helped evoke that feeling?</a:t>
            </a:r>
          </a:p>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11</a:t>
            </a:fld>
            <a:endParaRPr lang="en-US" dirty="0"/>
          </a:p>
        </p:txBody>
      </p:sp>
    </p:spTree>
    <p:extLst>
      <p:ext uri="{BB962C8B-B14F-4D97-AF65-F5344CB8AC3E}">
        <p14:creationId xmlns:p14="http://schemas.microsoft.com/office/powerpoint/2010/main" val="1404262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12</a:t>
            </a:fld>
            <a:endParaRPr lang="en-US" dirty="0"/>
          </a:p>
        </p:txBody>
      </p:sp>
    </p:spTree>
    <p:extLst>
      <p:ext uri="{BB962C8B-B14F-4D97-AF65-F5344CB8AC3E}">
        <p14:creationId xmlns:p14="http://schemas.microsoft.com/office/powerpoint/2010/main" val="4291178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13</a:t>
            </a:fld>
            <a:endParaRPr lang="en-US" dirty="0"/>
          </a:p>
        </p:txBody>
      </p:sp>
    </p:spTree>
    <p:extLst>
      <p:ext uri="{BB962C8B-B14F-4D97-AF65-F5344CB8AC3E}">
        <p14:creationId xmlns:p14="http://schemas.microsoft.com/office/powerpoint/2010/main" val="118257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412DF7-06F5-48DA-87CC-859D9E4ADB45}" type="slidenum">
              <a:rPr lang="en-US" smtClean="0"/>
              <a:t>14</a:t>
            </a:fld>
            <a:endParaRPr lang="en-US" dirty="0"/>
          </a:p>
        </p:txBody>
      </p:sp>
    </p:spTree>
    <p:extLst>
      <p:ext uri="{BB962C8B-B14F-4D97-AF65-F5344CB8AC3E}">
        <p14:creationId xmlns:p14="http://schemas.microsoft.com/office/powerpoint/2010/main" val="3481639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15</a:t>
            </a:fld>
            <a:endParaRPr lang="en-US" dirty="0"/>
          </a:p>
        </p:txBody>
      </p:sp>
    </p:spTree>
    <p:extLst>
      <p:ext uri="{BB962C8B-B14F-4D97-AF65-F5344CB8AC3E}">
        <p14:creationId xmlns:p14="http://schemas.microsoft.com/office/powerpoint/2010/main" val="3601698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16</a:t>
            </a:fld>
            <a:endParaRPr lang="en-US" dirty="0"/>
          </a:p>
        </p:txBody>
      </p:sp>
    </p:spTree>
    <p:extLst>
      <p:ext uri="{BB962C8B-B14F-4D97-AF65-F5344CB8AC3E}">
        <p14:creationId xmlns:p14="http://schemas.microsoft.com/office/powerpoint/2010/main" val="381592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17</a:t>
            </a:fld>
            <a:endParaRPr lang="en-US" dirty="0"/>
          </a:p>
        </p:txBody>
      </p:sp>
    </p:spTree>
    <p:extLst>
      <p:ext uri="{BB962C8B-B14F-4D97-AF65-F5344CB8AC3E}">
        <p14:creationId xmlns:p14="http://schemas.microsoft.com/office/powerpoint/2010/main" val="1251272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Resonance</a:t>
            </a:r>
            <a:r>
              <a:rPr lang="en-US" baseline="0" dirty="0" smtClean="0"/>
              <a:t> –  To find the pitch range where your voice is most resonant take the </a:t>
            </a:r>
            <a:r>
              <a:rPr lang="en-US" baseline="0" dirty="0" err="1" smtClean="0"/>
              <a:t>pringle</a:t>
            </a:r>
            <a:r>
              <a:rPr lang="en-US" baseline="0" dirty="0" smtClean="0"/>
              <a:t> can and with the palm of your hand fully engaged on the can hum into the can.  Where you feel the most vibration is your optimal pitch for resonance.  Practice speaking at that tone, then moving up in pitch a bit and down in pitch a bit.  This is where you will get the least fatigue, clarity and projection.  You can also place the palm of your hand on your upper chest area and the other hand palm near your diaphragm, practice speaking where you are feeling vibration in both hands.</a:t>
            </a:r>
          </a:p>
          <a:p>
            <a:endParaRPr lang="en-US" baseline="0" dirty="0" smtClean="0"/>
          </a:p>
          <a:p>
            <a:endParaRPr lang="en-US" baseline="0" dirty="0" smtClean="0"/>
          </a:p>
          <a:p>
            <a:r>
              <a:rPr lang="en-US" baseline="0" dirty="0" smtClean="0"/>
              <a:t>Try blowing balloon up without your diaphragm moving.  This is like trying to teach with only a small part of yourself, it just isn't too effective.  Now try blowing up the balloon drawing deeply from your breath support and feeling in your diaphragm.  Talk about effectiveness and bring your whole breath (being).  Now tighten the opening of the balloon and let the air out.  This is your voice when your vocal cords are tight – not very pleasant huh?   Demonstrate the flight that happens when you relax your voice and bring your whole self to your teaching --  let then balloon take off with the release of the air.</a:t>
            </a:r>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18</a:t>
            </a:fld>
            <a:endParaRPr lang="en-US" dirty="0"/>
          </a:p>
        </p:txBody>
      </p:sp>
    </p:spTree>
    <p:extLst>
      <p:ext uri="{BB962C8B-B14F-4D97-AF65-F5344CB8AC3E}">
        <p14:creationId xmlns:p14="http://schemas.microsoft.com/office/powerpoint/2010/main" val="3296639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80-90% of what we do and see</a:t>
            </a:r>
          </a:p>
          <a:p>
            <a:r>
              <a:rPr lang="en-US" dirty="0" smtClean="0"/>
              <a:t>10 – 20% of what we hear</a:t>
            </a:r>
          </a:p>
          <a:p>
            <a:r>
              <a:rPr lang="en-US" dirty="0" smtClean="0"/>
              <a:t>The MORE connections  -- the stickier</a:t>
            </a:r>
          </a:p>
          <a:p>
            <a:endParaRPr lang="en-US" dirty="0" smtClean="0"/>
          </a:p>
          <a:p>
            <a:r>
              <a:rPr lang="en-US" dirty="0" smtClean="0"/>
              <a:t>Now make plans to tell what you have learned</a:t>
            </a:r>
            <a:r>
              <a:rPr lang="en-US" baseline="0" dirty="0" smtClean="0"/>
              <a:t> today – your colleague, your friend, your partner</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F412DF7-06F5-48DA-87CC-859D9E4ADB45}" type="slidenum">
              <a:rPr lang="en-US" smtClean="0"/>
              <a:t>20</a:t>
            </a:fld>
            <a:endParaRPr lang="en-US"/>
          </a:p>
        </p:txBody>
      </p:sp>
    </p:spTree>
    <p:extLst>
      <p:ext uri="{BB962C8B-B14F-4D97-AF65-F5344CB8AC3E}">
        <p14:creationId xmlns:p14="http://schemas.microsoft.com/office/powerpoint/2010/main" val="6431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a:t>
            </a:r>
            <a:r>
              <a:rPr lang="en-US" baseline="0" dirty="0" smtClean="0"/>
              <a:t> out screen after disclosure.</a:t>
            </a:r>
          </a:p>
          <a:p>
            <a:endParaRPr lang="en-US" baseline="0" dirty="0" smtClean="0"/>
          </a:p>
          <a:p>
            <a:r>
              <a:rPr lang="en-US" baseline="0" dirty="0" smtClean="0"/>
              <a:t>Story – Who has been in a high stakes situation and worried about getting “the question” that you are just not sure how to answer?  Not that you don’t have an answer but your just not sure the answer that is true to who you are is the one the other person wants to hear.</a:t>
            </a:r>
          </a:p>
          <a:p>
            <a:endParaRPr lang="en-US" baseline="0" dirty="0" smtClean="0"/>
          </a:p>
          <a:p>
            <a:r>
              <a:rPr lang="en-US" baseline="0" dirty="0" smtClean="0"/>
              <a:t>This happened to my younger sister, an early childhood teacher, interviewing for what seemed to be her dream job.  The principal asked “What is the most important resource in your classroom?”  Immediately, she had an answer “the children” but she thought “now that doesn’t seem very ‘academic’.  She decided to get her true answer.  “This may not seem very academic, but to me it is the children.”  That answer sealed the job offer she was later told.  I agree with my sister, you as my learners are the most important resource in this room.  Even more so the kindergarteners, you each bring a wealth of knowledge and experience to this learning experience just like your learners.  I would argue that the second greatest resource is to offer your whole true self your learners.</a:t>
            </a:r>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2</a:t>
            </a:fld>
            <a:endParaRPr lang="en-US" dirty="0"/>
          </a:p>
        </p:txBody>
      </p:sp>
    </p:spTree>
    <p:extLst>
      <p:ext uri="{BB962C8B-B14F-4D97-AF65-F5344CB8AC3E}">
        <p14:creationId xmlns:p14="http://schemas.microsoft.com/office/powerpoint/2010/main" val="913757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Share your commitment via a calendar invite or email to</a:t>
            </a:r>
            <a:r>
              <a:rPr lang="en-US" baseline="0" dirty="0" smtClean="0"/>
              <a:t> yourself or a colleague.</a:t>
            </a:r>
          </a:p>
          <a:p>
            <a:endParaRPr lang="en-US" baseline="0" dirty="0" smtClean="0"/>
          </a:p>
          <a:p>
            <a:r>
              <a:rPr lang="en-US" baseline="0" dirty="0" smtClean="0"/>
              <a:t>Tweet what you have learned, email it to </a:t>
            </a:r>
            <a:r>
              <a:rPr lang="en-US" baseline="0" smtClean="0"/>
              <a:t>your friend/colleague.</a:t>
            </a:r>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21</a:t>
            </a:fld>
            <a:endParaRPr lang="en-US"/>
          </a:p>
        </p:txBody>
      </p:sp>
    </p:spTree>
    <p:extLst>
      <p:ext uri="{BB962C8B-B14F-4D97-AF65-F5344CB8AC3E}">
        <p14:creationId xmlns:p14="http://schemas.microsoft.com/office/powerpoint/2010/main" val="2090848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22</a:t>
            </a:fld>
            <a:endParaRPr lang="en-US" dirty="0"/>
          </a:p>
        </p:txBody>
      </p:sp>
    </p:spTree>
    <p:extLst>
      <p:ext uri="{BB962C8B-B14F-4D97-AF65-F5344CB8AC3E}">
        <p14:creationId xmlns:p14="http://schemas.microsoft.com/office/powerpoint/2010/main" val="3174529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23</a:t>
            </a:fld>
            <a:endParaRPr lang="en-US" dirty="0"/>
          </a:p>
        </p:txBody>
      </p:sp>
    </p:spTree>
    <p:extLst>
      <p:ext uri="{BB962C8B-B14F-4D97-AF65-F5344CB8AC3E}">
        <p14:creationId xmlns:p14="http://schemas.microsoft.com/office/powerpoint/2010/main" val="1694324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24</a:t>
            </a:fld>
            <a:endParaRPr lang="en-US" dirty="0"/>
          </a:p>
        </p:txBody>
      </p:sp>
    </p:spTree>
    <p:extLst>
      <p:ext uri="{BB962C8B-B14F-4D97-AF65-F5344CB8AC3E}">
        <p14:creationId xmlns:p14="http://schemas.microsoft.com/office/powerpoint/2010/main" val="89113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a:t>
            </a:r>
            <a:r>
              <a:rPr lang="en-US" dirty="0" err="1" smtClean="0"/>
              <a:t>Polleverywhere</a:t>
            </a:r>
            <a:r>
              <a:rPr lang="en-US" baseline="0" dirty="0" smtClean="0"/>
              <a:t> to pose the listed questions to the group.</a:t>
            </a:r>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3</a:t>
            </a:fld>
            <a:endParaRPr lang="en-US" dirty="0"/>
          </a:p>
        </p:txBody>
      </p:sp>
    </p:spTree>
    <p:extLst>
      <p:ext uri="{BB962C8B-B14F-4D97-AF65-F5344CB8AC3E}">
        <p14:creationId xmlns:p14="http://schemas.microsoft.com/office/powerpoint/2010/main" val="229873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24916">
              <a:defRPr/>
            </a:pPr>
            <a:r>
              <a:rPr lang="en-US" dirty="0" smtClean="0"/>
              <a:t>Let’s audit our own body language</a:t>
            </a:r>
            <a:r>
              <a:rPr lang="en-US" baseline="0" dirty="0" smtClean="0"/>
              <a:t> right now.    Open or closed.  We will come back to this.</a:t>
            </a:r>
          </a:p>
          <a:p>
            <a:pPr defTabSz="924916">
              <a:defRPr/>
            </a:pPr>
            <a:endParaRPr lang="en-US" baseline="0" dirty="0" smtClean="0"/>
          </a:p>
          <a:p>
            <a:pPr defTabSz="924916">
              <a:defRPr/>
            </a:pPr>
            <a:r>
              <a:rPr lang="en-US" baseline="0" dirty="0" smtClean="0"/>
              <a:t>We are going to focus first on you as the speaker, then we will look at a role model to get the audience experience.</a:t>
            </a:r>
          </a:p>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4</a:t>
            </a:fld>
            <a:endParaRPr lang="en-US" dirty="0"/>
          </a:p>
        </p:txBody>
      </p:sp>
    </p:spTree>
    <p:extLst>
      <p:ext uri="{BB962C8B-B14F-4D97-AF65-F5344CB8AC3E}">
        <p14:creationId xmlns:p14="http://schemas.microsoft.com/office/powerpoint/2010/main" val="336667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Take about 10 minutes here.</a:t>
            </a:r>
          </a:p>
          <a:p>
            <a:endParaRPr lang="en-US" baseline="0" dirty="0" smtClean="0"/>
          </a:p>
          <a:p>
            <a:r>
              <a:rPr lang="en-US" dirty="0" smtClean="0"/>
              <a:t>Drs.</a:t>
            </a:r>
            <a:r>
              <a:rPr lang="en-US" baseline="0" dirty="0" smtClean="0"/>
              <a:t> </a:t>
            </a:r>
            <a:r>
              <a:rPr lang="en-US" baseline="0" dirty="0" err="1" smtClean="0"/>
              <a:t>Cuddy</a:t>
            </a:r>
            <a:r>
              <a:rPr lang="en-US" baseline="0" dirty="0" smtClean="0"/>
              <a:t> (Harvard Business School) and Dana Carney (then at Columbia now at Berkley) Andy Yap have done several studies about the influence of posture on physiological changes and emotional changes.  </a:t>
            </a:r>
          </a:p>
          <a:p>
            <a:endParaRPr lang="en-US" baseline="0" dirty="0" smtClean="0"/>
          </a:p>
          <a:p>
            <a:r>
              <a:rPr lang="en-US" baseline="0" dirty="0" smtClean="0"/>
              <a:t>Let’s try it.  If you judged your body language </a:t>
            </a:r>
            <a:r>
              <a:rPr lang="en-US" b="1" baseline="0" dirty="0" smtClean="0"/>
              <a:t>as closed.  Take a POWER stance</a:t>
            </a:r>
            <a:r>
              <a:rPr lang="en-US" baseline="0" dirty="0" smtClean="0"/>
              <a:t>.  If you judged your body language as </a:t>
            </a:r>
            <a:r>
              <a:rPr lang="en-US" b="1" baseline="0" dirty="0" smtClean="0"/>
              <a:t>open, adopt a withdrawn stance.</a:t>
            </a:r>
          </a:p>
          <a:p>
            <a:endParaRPr lang="en-US" baseline="0" dirty="0" smtClean="0"/>
          </a:p>
          <a:p>
            <a:r>
              <a:rPr lang="en-US" dirty="0" smtClean="0"/>
              <a:t>After  two minutes of assuming a “power poses” there were hormonal changes and imagery changes in the brain</a:t>
            </a:r>
            <a:r>
              <a:rPr lang="en-US" baseline="0" dirty="0" smtClean="0"/>
              <a:t> – higher testosterone, lower cortisol and higher willingness to take risks.</a:t>
            </a:r>
          </a:p>
          <a:p>
            <a:endParaRPr lang="en-US" baseline="0" dirty="0" smtClean="0"/>
          </a:p>
          <a:p>
            <a:r>
              <a:rPr lang="en-US" baseline="0" dirty="0" smtClean="0"/>
              <a:t>After two minutes of a withdrawn posture – lower testosterone, higher cortisol and lower willingness to take risks.</a:t>
            </a:r>
          </a:p>
          <a:p>
            <a:endParaRPr lang="en-US" baseline="0" dirty="0" smtClean="0"/>
          </a:p>
          <a:p>
            <a:r>
              <a:rPr lang="en-US" baseline="0" dirty="0" smtClean="0"/>
              <a:t>One study independently  blinded interviewers who interviewed subjects .  The subjects were randomized to either Power or withdrawn immediately prior to brief interaction.  Overwhelming positive for those with POWER over withdrawn.</a:t>
            </a:r>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5</a:t>
            </a:fld>
            <a:endParaRPr lang="en-US"/>
          </a:p>
        </p:txBody>
      </p:sp>
    </p:spTree>
    <p:extLst>
      <p:ext uri="{BB962C8B-B14F-4D97-AF65-F5344CB8AC3E}">
        <p14:creationId xmlns:p14="http://schemas.microsoft.com/office/powerpoint/2010/main" val="55771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6</a:t>
            </a:fld>
            <a:endParaRPr lang="en-US"/>
          </a:p>
        </p:txBody>
      </p:sp>
    </p:spTree>
    <p:extLst>
      <p:ext uri="{BB962C8B-B14F-4D97-AF65-F5344CB8AC3E}">
        <p14:creationId xmlns:p14="http://schemas.microsoft.com/office/powerpoint/2010/main" val="55771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smtClean="0"/>
          </a:p>
          <a:p>
            <a:r>
              <a:rPr lang="en-US" dirty="0" smtClean="0"/>
              <a:t>Drs.</a:t>
            </a:r>
            <a:r>
              <a:rPr lang="en-US" baseline="0" dirty="0" smtClean="0"/>
              <a:t> </a:t>
            </a:r>
            <a:r>
              <a:rPr lang="en-US" baseline="0" dirty="0" err="1" smtClean="0"/>
              <a:t>Cuddy</a:t>
            </a:r>
            <a:r>
              <a:rPr lang="en-US" baseline="0" dirty="0" smtClean="0"/>
              <a:t> (Harvard Business School) and Dana Carney (Columbia) have done several studies about the influence of posture on physiological changes and emotional changes.  </a:t>
            </a:r>
          </a:p>
          <a:p>
            <a:endParaRPr lang="en-US" baseline="0" dirty="0" smtClean="0"/>
          </a:p>
          <a:p>
            <a:r>
              <a:rPr lang="en-US" baseline="0" dirty="0" smtClean="0"/>
              <a:t>Let’s try it.  If you judged your body language </a:t>
            </a:r>
            <a:r>
              <a:rPr lang="en-US" b="1" baseline="0" dirty="0" smtClean="0"/>
              <a:t>as closed.  Take a POWER stance</a:t>
            </a:r>
            <a:r>
              <a:rPr lang="en-US" baseline="0" dirty="0" smtClean="0"/>
              <a:t>.  If you judged your body language as </a:t>
            </a:r>
            <a:r>
              <a:rPr lang="en-US" b="1" baseline="0" dirty="0" smtClean="0"/>
              <a:t>open, adopt a withdrawn stance.</a:t>
            </a:r>
          </a:p>
          <a:p>
            <a:endParaRPr lang="en-US" baseline="0" dirty="0" smtClean="0"/>
          </a:p>
          <a:p>
            <a:r>
              <a:rPr lang="en-US" dirty="0" smtClean="0"/>
              <a:t>After  two minutes of assuming a “power poses” there were hormonal changes and imagery changes in the brain</a:t>
            </a:r>
            <a:r>
              <a:rPr lang="en-US" baseline="0" dirty="0" smtClean="0"/>
              <a:t> – higher testosterone, lower cortisol and higher willingness to take risks.</a:t>
            </a:r>
          </a:p>
          <a:p>
            <a:endParaRPr lang="en-US" baseline="0" dirty="0" smtClean="0"/>
          </a:p>
          <a:p>
            <a:r>
              <a:rPr lang="en-US" baseline="0" dirty="0" smtClean="0"/>
              <a:t>After two minutes of a withdrawn posture – lower testosterone, higher cortisol and lower willingness to take risks.</a:t>
            </a:r>
          </a:p>
          <a:p>
            <a:endParaRPr lang="en-US" baseline="0" dirty="0" smtClean="0"/>
          </a:p>
          <a:p>
            <a:r>
              <a:rPr lang="en-US" baseline="0" dirty="0" smtClean="0"/>
              <a:t>One study independent blinded interviewers interviewed subjects randomized to either Power or withdrawn immediately prior to brief interaction.  Overwhelming positive for those with POWER over withdrawn.</a:t>
            </a:r>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7</a:t>
            </a:fld>
            <a:endParaRPr lang="en-US"/>
          </a:p>
        </p:txBody>
      </p:sp>
    </p:spTree>
    <p:extLst>
      <p:ext uri="{BB962C8B-B14F-4D97-AF65-F5344CB8AC3E}">
        <p14:creationId xmlns:p14="http://schemas.microsoft.com/office/powerpoint/2010/main" val="55771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is 4 minutes</a:t>
            </a:r>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8</a:t>
            </a:fld>
            <a:endParaRPr lang="en-US" dirty="0"/>
          </a:p>
        </p:txBody>
      </p:sp>
    </p:spTree>
    <p:extLst>
      <p:ext uri="{BB962C8B-B14F-4D97-AF65-F5344CB8AC3E}">
        <p14:creationId xmlns:p14="http://schemas.microsoft.com/office/powerpoint/2010/main" val="152259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When something moves, we pay closer attention to it.  John Medina Brain Rule  #</a:t>
            </a:r>
            <a:r>
              <a:rPr lang="en-US" dirty="0"/>
              <a:t>We </a:t>
            </a:r>
            <a:r>
              <a:rPr lang="en-US" dirty="0" smtClean="0"/>
              <a:t>spend </a:t>
            </a:r>
            <a:r>
              <a:rPr lang="en-US" dirty="0"/>
              <a:t>a great deal of time and effort on WHAT we are going to SAY when 90% of communication is NON VERBAL.  </a:t>
            </a:r>
          </a:p>
          <a:p>
            <a:endParaRPr lang="en-US" dirty="0"/>
          </a:p>
          <a:p>
            <a:r>
              <a:rPr lang="en-US" dirty="0"/>
              <a:t>Direction of movement is significant.</a:t>
            </a:r>
          </a:p>
          <a:p>
            <a:r>
              <a:rPr lang="en-US" dirty="0"/>
              <a:t>Movement towards you suggests a threat.</a:t>
            </a:r>
          </a:p>
          <a:p>
            <a:pPr defTabSz="924916">
              <a:defRPr/>
            </a:pPr>
            <a:r>
              <a:rPr lang="en-US" dirty="0"/>
              <a:t>Movement away may or may not be desirable. Lateral movement is easy to estimate for speed and begs the question 'To what destination?'</a:t>
            </a:r>
          </a:p>
          <a:p>
            <a:pPr defTabSz="924916">
              <a:defRPr/>
            </a:pPr>
            <a:endParaRPr lang="en-US" dirty="0"/>
          </a:p>
          <a:p>
            <a:pPr defTabSz="924916">
              <a:defRPr/>
            </a:pPr>
            <a:r>
              <a:rPr lang="en-US" dirty="0"/>
              <a:t>Turns: Changes in direction grabs attention, especially when the turn increases threat, such as when it </a:t>
            </a:r>
            <a:r>
              <a:rPr lang="en-US" dirty="0" err="1"/>
              <a:t>it</a:t>
            </a:r>
            <a:r>
              <a:rPr lang="en-US" dirty="0"/>
              <a:t> is towards you.</a:t>
            </a:r>
          </a:p>
          <a:p>
            <a:endParaRPr lang="en-US" dirty="0"/>
          </a:p>
          <a:p>
            <a:r>
              <a:rPr lang="en-US" dirty="0"/>
              <a:t>James Breeze research on online eye focus.  F lines rather than </a:t>
            </a:r>
            <a:r>
              <a:rPr lang="en-US" dirty="0" err="1"/>
              <a:t>Zs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F412DF7-06F5-48DA-87CC-859D9E4ADB45}" type="slidenum">
              <a:rPr lang="en-US" smtClean="0"/>
              <a:t>9</a:t>
            </a:fld>
            <a:endParaRPr lang="en-US"/>
          </a:p>
        </p:txBody>
      </p:sp>
    </p:spTree>
    <p:extLst>
      <p:ext uri="{BB962C8B-B14F-4D97-AF65-F5344CB8AC3E}">
        <p14:creationId xmlns:p14="http://schemas.microsoft.com/office/powerpoint/2010/main" val="2725812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11"/>
          <p:cNvSpPr>
            <a:spLocks noChangeArrowheads="1"/>
          </p:cNvSpPr>
          <p:nvPr/>
        </p:nvSpPr>
        <p:spPr bwMode="auto">
          <a:xfrm>
            <a:off x="332627" y="2198670"/>
            <a:ext cx="8478747" cy="117149"/>
          </a:xfrm>
          <a:prstGeom prst="rect">
            <a:avLst/>
          </a:prstGeom>
          <a:solidFill>
            <a:srgbClr val="000000"/>
          </a:solidFill>
          <a:ln w="9525">
            <a:noFill/>
            <a:miter lim="800000"/>
            <a:headEnd/>
            <a:tailEnd/>
          </a:ln>
          <a:effectLst/>
        </p:spPr>
        <p:txBody>
          <a:bodyPr wrap="none" anchor="ctr"/>
          <a:lstStyle/>
          <a:p>
            <a:pPr eaLnBrk="0" hangingPunct="0">
              <a:defRPr/>
            </a:pPr>
            <a:endParaRPr lang="en-US" sz="1800">
              <a:latin typeface="Tahoma" charset="0"/>
            </a:endParaRPr>
          </a:p>
        </p:txBody>
      </p:sp>
      <p:sp>
        <p:nvSpPr>
          <p:cNvPr id="28677" name="Rectangle 5"/>
          <p:cNvSpPr>
            <a:spLocks noGrp="1" noChangeArrowheads="1"/>
          </p:cNvSpPr>
          <p:nvPr>
            <p:ph type="subTitle" sz="quarter" idx="1"/>
          </p:nvPr>
        </p:nvSpPr>
        <p:spPr>
          <a:xfrm>
            <a:off x="4641576" y="5337313"/>
            <a:ext cx="4174433" cy="815423"/>
          </a:xfrm>
          <a:effectLst/>
        </p:spPr>
        <p:txBody>
          <a:bodyPr/>
          <a:lstStyle>
            <a:lvl1pPr marL="0" indent="0">
              <a:buFontTx/>
              <a:buNone/>
              <a:defRPr sz="2400">
                <a:solidFill>
                  <a:schemeClr val="accent4">
                    <a:lumMod val="10000"/>
                  </a:schemeClr>
                </a:solidFill>
              </a:defRPr>
            </a:lvl1pPr>
          </a:lstStyle>
          <a:p>
            <a:r>
              <a:rPr lang="en-US" smtClean="0"/>
              <a:t>Click to edit Master subtitle style</a:t>
            </a:r>
            <a:endParaRPr lang="en-US" dirty="0"/>
          </a:p>
        </p:txBody>
      </p:sp>
      <p:sp>
        <p:nvSpPr>
          <p:cNvPr id="28681" name="Rectangle 9"/>
          <p:cNvSpPr>
            <a:spLocks noGrp="1" noChangeArrowheads="1"/>
          </p:cNvSpPr>
          <p:nvPr>
            <p:ph type="ctrTitle" sz="quarter"/>
          </p:nvPr>
        </p:nvSpPr>
        <p:spPr>
          <a:xfrm>
            <a:off x="4631637" y="2494722"/>
            <a:ext cx="4174433" cy="2829339"/>
          </a:xfrm>
          <a:effectLst/>
        </p:spPr>
        <p:txBody>
          <a:bodyPr anchor="b"/>
          <a:lstStyle>
            <a:lvl1pPr>
              <a:defRPr sz="3600" b="1">
                <a:solidFill>
                  <a:srgbClr val="00853E"/>
                </a:solidFill>
                <a:effectLst/>
                <a:latin typeface="Arial" pitchFamily="34" charset="0"/>
                <a:ea typeface="Verdana" pitchFamily="34" charset="0"/>
                <a:cs typeface="Arial" pitchFamily="34" charset="0"/>
              </a:defRPr>
            </a:lvl1pPr>
          </a:lstStyle>
          <a:p>
            <a:r>
              <a:rPr lang="en-US" smtClean="0"/>
              <a:t>Click to edit Master title style</a:t>
            </a:r>
            <a:endParaRPr lang="en-US" dirty="0"/>
          </a:p>
        </p:txBody>
      </p:sp>
      <p:pic>
        <p:nvPicPr>
          <p:cNvPr id="1026" name="Picture 2" descr="C:\Users\cbluemel\Desktop\_Graphics\_UNTHSC\Rebrand\PPT\UNTHSC_Logo.png"/>
          <p:cNvPicPr>
            <a:picLocks noChangeAspect="1" noChangeArrowheads="1"/>
          </p:cNvPicPr>
          <p:nvPr/>
        </p:nvPicPr>
        <p:blipFill>
          <a:blip r:embed="rId2" cstate="print"/>
          <a:stretch>
            <a:fillRect/>
          </a:stretch>
        </p:blipFill>
        <p:spPr bwMode="auto">
          <a:xfrm>
            <a:off x="1311071" y="1082556"/>
            <a:ext cx="6641128" cy="990634"/>
          </a:xfrm>
          <a:prstGeom prst="rect">
            <a:avLst/>
          </a:prstGeom>
          <a:noFill/>
        </p:spPr>
      </p:pic>
      <p:pic>
        <p:nvPicPr>
          <p:cNvPr id="1027" name="Picture 3" descr="C:\Users\cbluemel\Desktop\_Graphics\_UNTHSC\Rebrand\PPT\Aerila_Campus_FtWorth.jpg"/>
          <p:cNvPicPr>
            <a:picLocks noChangeAspect="1" noChangeArrowheads="1"/>
          </p:cNvPicPr>
          <p:nvPr/>
        </p:nvPicPr>
        <p:blipFill>
          <a:blip r:embed="rId3" cstate="print"/>
          <a:srcRect/>
          <a:stretch>
            <a:fillRect/>
          </a:stretch>
        </p:blipFill>
        <p:spPr bwMode="auto">
          <a:xfrm>
            <a:off x="596900" y="2315817"/>
            <a:ext cx="3845892" cy="384589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7445183-FE3C-4938-9B77-7EC6E36A61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74638"/>
            <a:ext cx="6080125"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8ADD92CF-9520-48A0-9AD8-D22DECD162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665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00250"/>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2225812"/>
            <a:ext cx="8229600" cy="39468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smtClean="0"/>
              <a:t>Click to edit Master title style</a:t>
            </a:r>
            <a:br>
              <a:rPr lang="en-US" dirty="0" smtClean="0"/>
            </a:br>
            <a:r>
              <a:rPr lang="en-US" dirty="0" smtClean="0"/>
              <a:t>Click to edit Master title style Click to edit Master title style</a:t>
            </a:r>
            <a:endParaRPr lang="en-US" dirty="0"/>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br>
              <a:rPr lang="en-US" dirty="0" smtClean="0"/>
            </a:br>
            <a:r>
              <a:rPr lang="en-US" dirty="0" smtClean="0"/>
              <a:t>Click to edit Master subtitle style</a:t>
            </a:r>
          </a:p>
          <a:p>
            <a:endParaRPr lang="en-US" dirty="0"/>
          </a:p>
        </p:txBody>
      </p:sp>
    </p:spTree>
    <p:extLst>
      <p:ext uri="{BB962C8B-B14F-4D97-AF65-F5344CB8AC3E}">
        <p14:creationId xmlns:p14="http://schemas.microsoft.com/office/powerpoint/2010/main" val="4231687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536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87338" indent="-287338">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C59C47C7-6040-4170-BFB7-E3E4EA3AC2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solidFill>
                  <a:srgbClr val="00723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C26B3BC5-4C99-45ED-8DBD-D10C548389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600200"/>
            <a:ext cx="40703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600200"/>
            <a:ext cx="40703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4A4A4663-DF93-44E9-8D1C-DF524AD308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03C369D9-5500-49E5-B6CD-1277354CC7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A68E8B17-8AC9-448E-BD4C-8F4F3C4634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F0AFA309-D183-4FAE-A3AB-C5BB7AA1A3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3A6452D-226A-441D-9374-4111D31123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20305144-A803-4BE1-9875-85EF2FC827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8" name="Rectangle 10"/>
          <p:cNvSpPr>
            <a:spLocks noChangeArrowheads="1"/>
          </p:cNvSpPr>
          <p:nvPr/>
        </p:nvSpPr>
        <p:spPr bwMode="auto">
          <a:xfrm>
            <a:off x="0" y="0"/>
            <a:ext cx="9144000" cy="1500188"/>
          </a:xfrm>
          <a:prstGeom prst="rect">
            <a:avLst/>
          </a:prstGeom>
          <a:solidFill>
            <a:srgbClr val="000000"/>
          </a:solidFill>
          <a:ln w="9525">
            <a:noFill/>
            <a:miter lim="800000"/>
            <a:headEnd/>
            <a:tailEnd/>
          </a:ln>
          <a:effectLst/>
        </p:spPr>
        <p:txBody>
          <a:bodyPr wrap="none" anchor="ctr"/>
          <a:lstStyle/>
          <a:p>
            <a:pPr eaLnBrk="0" hangingPunct="0">
              <a:defRPr/>
            </a:pPr>
            <a:endParaRPr lang="en-US" sz="1800">
              <a:latin typeface="Tahoma" charset="0"/>
            </a:endParaRPr>
          </a:p>
        </p:txBody>
      </p:sp>
      <p:sp>
        <p:nvSpPr>
          <p:cNvPr id="53251" name="Rectangle 5"/>
          <p:cNvSpPr>
            <a:spLocks noGrp="1" noChangeArrowheads="1"/>
          </p:cNvSpPr>
          <p:nvPr>
            <p:ph type="title"/>
          </p:nvPr>
        </p:nvSpPr>
        <p:spPr bwMode="auto">
          <a:xfrm>
            <a:off x="377825" y="274638"/>
            <a:ext cx="84580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7654" name="Rectangle 6"/>
          <p:cNvSpPr>
            <a:spLocks noGrp="1" noChangeArrowheads="1"/>
          </p:cNvSpPr>
          <p:nvPr>
            <p:ph type="body" idx="1"/>
          </p:nvPr>
        </p:nvSpPr>
        <p:spPr bwMode="auto">
          <a:xfrm>
            <a:off x="393700" y="1600200"/>
            <a:ext cx="82931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657" name="Rectangle 9"/>
          <p:cNvSpPr>
            <a:spLocks noGrp="1" noChangeArrowheads="1"/>
          </p:cNvSpPr>
          <p:nvPr>
            <p:ph type="sldNum" sz="quarter" idx="4"/>
          </p:nvPr>
        </p:nvSpPr>
        <p:spPr bwMode="auto">
          <a:xfrm>
            <a:off x="6899275"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effectLst/>
                <a:latin typeface="Tahoma" charset="0"/>
              </a:defRPr>
            </a:lvl1pPr>
          </a:lstStyle>
          <a:p>
            <a:pPr>
              <a:defRPr/>
            </a:pPr>
            <a:fld id="{03792156-F05B-41C4-AD9C-EF8597219541}" type="slidenum">
              <a:rPr lang="en-US" smtClean="0"/>
              <a:pPr>
                <a:defRPr/>
              </a:pPr>
              <a:t>‹#›</a:t>
            </a:fld>
            <a:endParaRPr lang="en-US" dirty="0"/>
          </a:p>
        </p:txBody>
      </p:sp>
      <p:sp>
        <p:nvSpPr>
          <p:cNvPr id="7" name="Rectangle 6"/>
          <p:cNvSpPr/>
          <p:nvPr/>
        </p:nvSpPr>
        <p:spPr bwMode="auto">
          <a:xfrm>
            <a:off x="0" y="1428108"/>
            <a:ext cx="7304926" cy="123290"/>
          </a:xfrm>
          <a:prstGeom prst="rect">
            <a:avLst/>
          </a:prstGeom>
          <a:solidFill>
            <a:srgbClr val="0085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pic>
        <p:nvPicPr>
          <p:cNvPr id="2050" name="Picture 2" descr="C:\Users\cbluemel\Desktop\_Graphics\_UNTHSC\Rebrand\PPT\UNTHSC_Logo_white.png"/>
          <p:cNvPicPr>
            <a:picLocks noChangeAspect="1" noChangeArrowheads="1"/>
          </p:cNvPicPr>
          <p:nvPr/>
        </p:nvPicPr>
        <p:blipFill>
          <a:blip r:embed="rId15" cstate="print"/>
          <a:stretch>
            <a:fillRect/>
          </a:stretch>
        </p:blipFill>
        <p:spPr bwMode="auto">
          <a:xfrm>
            <a:off x="188846" y="6444518"/>
            <a:ext cx="1600196" cy="238696"/>
          </a:xfrm>
          <a:prstGeom prst="rect">
            <a:avLst/>
          </a:prstGeom>
          <a:noFill/>
        </p:spPr>
      </p:pic>
    </p:spTree>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50" r:id="rId13"/>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1"/>
          </a:solidFill>
          <a:effectLst/>
          <a:latin typeface="Arial" pitchFamily="34" charset="0"/>
          <a:ea typeface="+mj-ea"/>
          <a:cs typeface="Arial" pitchFamily="34" charset="0"/>
        </a:defRPr>
      </a:lvl1pPr>
      <a:lvl2pPr algn="l" rtl="0" eaLnBrk="1" fontAlgn="base" hangingPunct="1">
        <a:spcBef>
          <a:spcPct val="0"/>
        </a:spcBef>
        <a:spcAft>
          <a:spcPct val="0"/>
        </a:spcAft>
        <a:defRPr sz="4400">
          <a:solidFill>
            <a:srgbClr val="00EA6A"/>
          </a:solidFill>
          <a:latin typeface="Times New Roman" pitchFamily="18" charset="0"/>
        </a:defRPr>
      </a:lvl2pPr>
      <a:lvl3pPr algn="l" rtl="0" eaLnBrk="1" fontAlgn="base" hangingPunct="1">
        <a:spcBef>
          <a:spcPct val="0"/>
        </a:spcBef>
        <a:spcAft>
          <a:spcPct val="0"/>
        </a:spcAft>
        <a:defRPr sz="4400">
          <a:solidFill>
            <a:srgbClr val="00EA6A"/>
          </a:solidFill>
          <a:latin typeface="Times New Roman" pitchFamily="18" charset="0"/>
        </a:defRPr>
      </a:lvl3pPr>
      <a:lvl4pPr algn="l" rtl="0" eaLnBrk="1" fontAlgn="base" hangingPunct="1">
        <a:spcBef>
          <a:spcPct val="0"/>
        </a:spcBef>
        <a:spcAft>
          <a:spcPct val="0"/>
        </a:spcAft>
        <a:defRPr sz="4400">
          <a:solidFill>
            <a:srgbClr val="00EA6A"/>
          </a:solidFill>
          <a:latin typeface="Times New Roman" pitchFamily="18" charset="0"/>
        </a:defRPr>
      </a:lvl4pPr>
      <a:lvl5pPr algn="l" rtl="0" eaLnBrk="1" fontAlgn="base" hangingPunct="1">
        <a:spcBef>
          <a:spcPct val="0"/>
        </a:spcBef>
        <a:spcAft>
          <a:spcPct val="0"/>
        </a:spcAft>
        <a:defRPr sz="4400">
          <a:solidFill>
            <a:srgbClr val="00EA6A"/>
          </a:solidFill>
          <a:latin typeface="Times New Roman" pitchFamily="18" charset="0"/>
        </a:defRPr>
      </a:lvl5pPr>
      <a:lvl6pPr marL="457200" algn="l" rtl="0" eaLnBrk="1" fontAlgn="base" hangingPunct="1">
        <a:spcBef>
          <a:spcPct val="0"/>
        </a:spcBef>
        <a:spcAft>
          <a:spcPct val="0"/>
        </a:spcAft>
        <a:defRPr sz="4400">
          <a:solidFill>
            <a:srgbClr val="FFFF00"/>
          </a:solidFill>
          <a:latin typeface="Times New Roman" pitchFamily="18" charset="0"/>
        </a:defRPr>
      </a:lvl6pPr>
      <a:lvl7pPr marL="914400" algn="l" rtl="0" eaLnBrk="1" fontAlgn="base" hangingPunct="1">
        <a:spcBef>
          <a:spcPct val="0"/>
        </a:spcBef>
        <a:spcAft>
          <a:spcPct val="0"/>
        </a:spcAft>
        <a:defRPr sz="4400">
          <a:solidFill>
            <a:srgbClr val="FFFF00"/>
          </a:solidFill>
          <a:latin typeface="Times New Roman" pitchFamily="18" charset="0"/>
        </a:defRPr>
      </a:lvl7pPr>
      <a:lvl8pPr marL="1371600" algn="l" rtl="0" eaLnBrk="1" fontAlgn="base" hangingPunct="1">
        <a:spcBef>
          <a:spcPct val="0"/>
        </a:spcBef>
        <a:spcAft>
          <a:spcPct val="0"/>
        </a:spcAft>
        <a:defRPr sz="4400">
          <a:solidFill>
            <a:srgbClr val="FFFF00"/>
          </a:solidFill>
          <a:latin typeface="Times New Roman" pitchFamily="18" charset="0"/>
        </a:defRPr>
      </a:lvl8pPr>
      <a:lvl9pPr marL="1828800" algn="l" rtl="0" eaLnBrk="1" fontAlgn="base" hangingPunct="1">
        <a:spcBef>
          <a:spcPct val="0"/>
        </a:spcBef>
        <a:spcAft>
          <a:spcPct val="0"/>
        </a:spcAft>
        <a:defRPr sz="4400">
          <a:solidFill>
            <a:srgbClr val="FFFF00"/>
          </a:solidFill>
          <a:latin typeface="Times New Roman" pitchFamily="18" charset="0"/>
        </a:defRPr>
      </a:lvl9pPr>
    </p:titleStyle>
    <p:bodyStyle>
      <a:lvl1pPr marL="288925" indent="-288925" algn="l" rtl="0" eaLnBrk="1" fontAlgn="base" hangingPunct="1">
        <a:spcBef>
          <a:spcPct val="20000"/>
        </a:spcBef>
        <a:spcAft>
          <a:spcPct val="0"/>
        </a:spcAft>
        <a:buClr>
          <a:srgbClr val="007233"/>
        </a:buClr>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lr>
          <a:srgbClr val="007233"/>
        </a:buClr>
        <a:buChar char="•"/>
        <a:defRPr sz="2800">
          <a:solidFill>
            <a:schemeClr val="accent4">
              <a:lumMod val="10000"/>
            </a:schemeClr>
          </a:solidFill>
          <a:latin typeface="+mn-lt"/>
        </a:defRPr>
      </a:lvl2pPr>
      <a:lvl3pPr marL="1143000" indent="-228600" algn="l" rtl="0" eaLnBrk="1" fontAlgn="base" hangingPunct="1">
        <a:spcBef>
          <a:spcPct val="20000"/>
        </a:spcBef>
        <a:spcAft>
          <a:spcPct val="0"/>
        </a:spcAft>
        <a:buClr>
          <a:srgbClr val="007233"/>
        </a:buClr>
        <a:buChar char="•"/>
        <a:defRPr sz="2400">
          <a:solidFill>
            <a:schemeClr val="accent4">
              <a:lumMod val="10000"/>
            </a:schemeClr>
          </a:solidFill>
          <a:latin typeface="+mn-lt"/>
        </a:defRPr>
      </a:lvl3pPr>
      <a:lvl4pPr marL="1600200" indent="-228600" algn="l" rtl="0" eaLnBrk="1" fontAlgn="base" hangingPunct="1">
        <a:spcBef>
          <a:spcPct val="20000"/>
        </a:spcBef>
        <a:spcAft>
          <a:spcPct val="0"/>
        </a:spcAft>
        <a:buClr>
          <a:srgbClr val="007233"/>
        </a:buClr>
        <a:buChar char="•"/>
        <a:defRPr sz="2000">
          <a:solidFill>
            <a:schemeClr val="accent4">
              <a:lumMod val="10000"/>
            </a:schemeClr>
          </a:solidFill>
          <a:latin typeface="+mn-lt"/>
        </a:defRPr>
      </a:lvl4pPr>
      <a:lvl5pPr marL="2057400" indent="-228600" algn="l" rtl="0" eaLnBrk="1" fontAlgn="base" hangingPunct="1">
        <a:spcBef>
          <a:spcPct val="20000"/>
        </a:spcBef>
        <a:spcAft>
          <a:spcPct val="0"/>
        </a:spcAft>
        <a:buClr>
          <a:srgbClr val="007233"/>
        </a:buClr>
        <a:buChar char="•"/>
        <a:defRPr sz="2000">
          <a:solidFill>
            <a:schemeClr val="accent4">
              <a:lumMod val="10000"/>
            </a:schemeClr>
          </a:solidFill>
          <a:latin typeface="+mn-lt"/>
        </a:defRPr>
      </a:lvl5pPr>
      <a:lvl6pPr marL="2514600" indent="-228600" algn="l" rtl="0" eaLnBrk="1" fontAlgn="base" hangingPunct="1">
        <a:spcBef>
          <a:spcPct val="20000"/>
        </a:spcBef>
        <a:spcAft>
          <a:spcPct val="0"/>
        </a:spcAft>
        <a:buClr>
          <a:srgbClr val="FFFF00"/>
        </a:buClr>
        <a:buChar char="•"/>
        <a:defRPr sz="2000">
          <a:solidFill>
            <a:schemeClr val="tx1"/>
          </a:solidFill>
          <a:latin typeface="+mn-lt"/>
        </a:defRPr>
      </a:lvl6pPr>
      <a:lvl7pPr marL="2971800" indent="-228600" algn="l" rtl="0" eaLnBrk="1" fontAlgn="base" hangingPunct="1">
        <a:spcBef>
          <a:spcPct val="20000"/>
        </a:spcBef>
        <a:spcAft>
          <a:spcPct val="0"/>
        </a:spcAft>
        <a:buClr>
          <a:srgbClr val="FFFF00"/>
        </a:buClr>
        <a:buChar char="•"/>
        <a:defRPr sz="2000">
          <a:solidFill>
            <a:schemeClr val="tx1"/>
          </a:solidFill>
          <a:latin typeface="+mn-lt"/>
        </a:defRPr>
      </a:lvl7pPr>
      <a:lvl8pPr marL="3429000" indent="-228600" algn="l" rtl="0" eaLnBrk="1" fontAlgn="base" hangingPunct="1">
        <a:spcBef>
          <a:spcPct val="20000"/>
        </a:spcBef>
        <a:spcAft>
          <a:spcPct val="0"/>
        </a:spcAft>
        <a:buClr>
          <a:srgbClr val="FFFF00"/>
        </a:buClr>
        <a:buChar char="•"/>
        <a:defRPr sz="2000">
          <a:solidFill>
            <a:schemeClr val="tx1"/>
          </a:solidFill>
          <a:latin typeface="+mn-lt"/>
        </a:defRPr>
      </a:lvl8pPr>
      <a:lvl9pPr marL="3886200" indent="-228600" algn="l" rtl="0" eaLnBrk="1" fontAlgn="base" hangingPunct="1">
        <a:spcBef>
          <a:spcPct val="20000"/>
        </a:spcBef>
        <a:spcAft>
          <a:spcPct val="0"/>
        </a:spcAft>
        <a:buClr>
          <a:srgbClr val="FFFF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7075593"/>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hyperlink" Target="https://www.dropbox.com/s/9prxizxp0899mxq/CutVersionCJones.mp4?dl=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ropbox.com/s/b5kzugh782qbi79/Resonance1.mp4?dl=0"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1.jp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ed.com/talks/amy_cuddy_your_body_language_shapes_who_you_are?language=en"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www.youtube.com/watch?v=DEsiNQtbRM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dropbox.com/s/9k0jps20pro42o6/CuddyCutVersion.mp4?dl=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658" y="1623373"/>
            <a:ext cx="7959511" cy="1777372"/>
          </a:xfrm>
        </p:spPr>
        <p:txBody>
          <a:bodyPr>
            <a:normAutofit fontScale="90000"/>
          </a:bodyPr>
          <a:lstStyle/>
          <a:p>
            <a:r>
              <a:rPr lang="en-US" i="1" dirty="0"/>
              <a:t>Effective Teaching Postures And Didactic Methods: Using The </a:t>
            </a:r>
            <a:r>
              <a:rPr lang="en-US" dirty="0"/>
              <a:t/>
            </a:r>
            <a:br>
              <a:rPr lang="en-US" dirty="0"/>
            </a:br>
            <a:r>
              <a:rPr lang="en-US" i="1" dirty="0"/>
              <a:t>Self Of The Teacher As A Tool</a:t>
            </a:r>
            <a:endParaRPr lang="en-US" dirty="0"/>
          </a:p>
        </p:txBody>
      </p:sp>
      <p:sp>
        <p:nvSpPr>
          <p:cNvPr id="4" name="Subtitle 2"/>
          <p:cNvSpPr>
            <a:spLocks noGrp="1"/>
          </p:cNvSpPr>
          <p:nvPr>
            <p:ph type="subTitle" idx="1"/>
          </p:nvPr>
        </p:nvSpPr>
        <p:spPr/>
        <p:txBody>
          <a:bodyPr>
            <a:normAutofit/>
          </a:bodyPr>
          <a:lstStyle/>
          <a:p>
            <a:r>
              <a:rPr lang="en-US" dirty="0" smtClean="0"/>
              <a:t>Brenda Wilson, MS LT</a:t>
            </a:r>
          </a:p>
          <a:p>
            <a:r>
              <a:rPr lang="en-US" dirty="0" smtClean="0"/>
              <a:t>UNTHSC TCOM </a:t>
            </a:r>
          </a:p>
          <a:p>
            <a:r>
              <a:rPr lang="en-US" dirty="0" smtClean="0"/>
              <a:t>Faculty Development Center</a:t>
            </a:r>
          </a:p>
        </p:txBody>
      </p:sp>
    </p:spTree>
    <p:extLst>
      <p:ext uri="{BB962C8B-B14F-4D97-AF65-F5344CB8AC3E}">
        <p14:creationId xmlns:p14="http://schemas.microsoft.com/office/powerpoint/2010/main" val="3113835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93" y="52507"/>
            <a:ext cx="8229600" cy="1143000"/>
          </a:xfrm>
        </p:spPr>
        <p:txBody>
          <a:bodyPr/>
          <a:lstStyle/>
          <a:p>
            <a:r>
              <a:rPr lang="en-US" dirty="0" smtClean="0"/>
              <a:t>Movement</a:t>
            </a:r>
            <a:endParaRPr lang="en-US" dirty="0"/>
          </a:p>
        </p:txBody>
      </p:sp>
      <p:sp>
        <p:nvSpPr>
          <p:cNvPr id="4" name="TextBox 3"/>
          <p:cNvSpPr txBox="1"/>
          <p:nvPr/>
        </p:nvSpPr>
        <p:spPr>
          <a:xfrm>
            <a:off x="457200" y="6170587"/>
            <a:ext cx="8524962" cy="369332"/>
          </a:xfrm>
          <a:prstGeom prst="rect">
            <a:avLst/>
          </a:prstGeom>
          <a:noFill/>
        </p:spPr>
        <p:txBody>
          <a:bodyPr wrap="none" rtlCol="0">
            <a:spAutoFit/>
          </a:bodyPr>
          <a:lstStyle/>
          <a:p>
            <a:r>
              <a:rPr lang="en-US" dirty="0" smtClean="0"/>
              <a:t>ARTICLE ON MOVEMENT: http</a:t>
            </a:r>
            <a:r>
              <a:rPr lang="en-US" dirty="0"/>
              <a:t>://www.edweek.org/tm/articles/2013/03/19/fp_griss.html</a:t>
            </a:r>
          </a:p>
        </p:txBody>
      </p:sp>
      <p:sp>
        <p:nvSpPr>
          <p:cNvPr id="3" name="Rectangle 2"/>
          <p:cNvSpPr/>
          <p:nvPr/>
        </p:nvSpPr>
        <p:spPr>
          <a:xfrm rot="498517">
            <a:off x="212100" y="2113912"/>
            <a:ext cx="9015161" cy="1754326"/>
          </a:xfrm>
          <a:prstGeom prst="rect">
            <a:avLst/>
          </a:prstGeom>
          <a:noFill/>
        </p:spPr>
        <p:txBody>
          <a:bodyPr wrap="none" lIns="91440" tIns="45720" rIns="91440" bIns="45720">
            <a:spAutoFit/>
          </a:bodyPr>
          <a:lstStyle/>
          <a:p>
            <a:pPr algn="ctr"/>
            <a:r>
              <a:rPr lang="en-US" sz="5400" b="0" cap="none" spc="0" dirty="0" smtClean="0">
                <a:ln w="0"/>
                <a:solidFill>
                  <a:srgbClr val="002060"/>
                </a:solidFill>
                <a:effectLst>
                  <a:outerShdw blurRad="38100" dist="19050" dir="2700000" algn="tl" rotWithShape="0">
                    <a:schemeClr val="dk1">
                      <a:alpha val="40000"/>
                    </a:schemeClr>
                  </a:outerShdw>
                </a:effectLst>
              </a:rPr>
              <a:t>Want to optimize attention</a:t>
            </a:r>
          </a:p>
          <a:p>
            <a:pPr algn="ctr"/>
            <a:r>
              <a:rPr lang="en-US" sz="5400" dirty="0" smtClean="0">
                <a:ln w="0"/>
                <a:solidFill>
                  <a:srgbClr val="002060"/>
                </a:solidFill>
                <a:effectLst>
                  <a:outerShdw blurRad="38100" dist="19050" dir="2700000" algn="tl" rotWithShape="0">
                    <a:schemeClr val="dk1">
                      <a:alpha val="40000"/>
                    </a:schemeClr>
                  </a:outerShdw>
                </a:effectLst>
              </a:rPr>
              <a:t>USE PURPOSEFUL MOVEMENT!</a:t>
            </a:r>
            <a:endParaRPr lang="en-US" sz="5400" b="0" cap="none" spc="0" dirty="0">
              <a:ln w="0"/>
              <a:solidFill>
                <a:srgbClr val="002060"/>
              </a:solidFill>
              <a:effectLst>
                <a:outerShdw blurRad="38100" dist="19050" dir="2700000" algn="tl" rotWithShape="0">
                  <a:schemeClr val="dk1">
                    <a:alpha val="40000"/>
                  </a:schemeClr>
                </a:outerShdw>
              </a:effectLst>
            </a:endParaRPr>
          </a:p>
        </p:txBody>
      </p:sp>
      <p:pic>
        <p:nvPicPr>
          <p:cNvPr id="6" name="Picture 2" descr="http://www.heatherhaupt.com/wp-content/uploads/2013/06/LetThemMove-1024x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6364">
            <a:off x="954269" y="4134805"/>
            <a:ext cx="2345796" cy="13538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03661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4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mw0172\AppData\Local\Microsoft\Windows\Temporary Internet Files\Content.IE5\IM28H3WT\soroll1-150x1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947" y="8825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68426" y="88252"/>
            <a:ext cx="2278964" cy="923330"/>
          </a:xfrm>
          <a:prstGeom prst="rect">
            <a:avLst/>
          </a:prstGeom>
          <a:noFill/>
        </p:spPr>
        <p:txBody>
          <a:bodyPr wrap="square" rtlCol="0">
            <a:spAutoFit/>
          </a:bodyPr>
          <a:lstStyle/>
          <a:p>
            <a:r>
              <a:rPr lang="en-US" dirty="0" smtClean="0"/>
              <a:t>Focus on Posture </a:t>
            </a:r>
          </a:p>
          <a:p>
            <a:r>
              <a:rPr lang="en-US" dirty="0" smtClean="0"/>
              <a:t>	and </a:t>
            </a:r>
          </a:p>
          <a:p>
            <a:r>
              <a:rPr lang="en-US" dirty="0"/>
              <a:t>	</a:t>
            </a:r>
            <a:r>
              <a:rPr lang="en-US" dirty="0" smtClean="0"/>
              <a:t>	Movement</a:t>
            </a:r>
            <a:endParaRPr lang="en-US" dirty="0"/>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8135" y="2684020"/>
            <a:ext cx="6614370" cy="3715239"/>
          </a:xfrm>
          <a:prstGeom prst="rect">
            <a:avLst/>
          </a:prstGeom>
        </p:spPr>
      </p:pic>
      <p:sp>
        <p:nvSpPr>
          <p:cNvPr id="3" name="TextBox 2"/>
          <p:cNvSpPr txBox="1"/>
          <p:nvPr/>
        </p:nvSpPr>
        <p:spPr>
          <a:xfrm>
            <a:off x="559837" y="1864177"/>
            <a:ext cx="6550089" cy="646331"/>
          </a:xfrm>
          <a:prstGeom prst="rect">
            <a:avLst/>
          </a:prstGeom>
          <a:noFill/>
        </p:spPr>
        <p:txBody>
          <a:bodyPr wrap="square" rtlCol="0">
            <a:spAutoFit/>
          </a:bodyPr>
          <a:lstStyle/>
          <a:p>
            <a:r>
              <a:rPr lang="en-US" sz="3600" dirty="0" smtClean="0">
                <a:solidFill>
                  <a:srgbClr val="002060"/>
                </a:solidFill>
              </a:rPr>
              <a:t>Click picture for link to video</a:t>
            </a:r>
            <a:endParaRPr lang="en-US" sz="3600" dirty="0">
              <a:solidFill>
                <a:srgbClr val="002060"/>
              </a:solidFill>
            </a:endParaRPr>
          </a:p>
        </p:txBody>
      </p:sp>
    </p:spTree>
    <p:extLst>
      <p:ext uri="{BB962C8B-B14F-4D97-AF65-F5344CB8AC3E}">
        <p14:creationId xmlns:p14="http://schemas.microsoft.com/office/powerpoint/2010/main" val="3638975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2547"/>
            <a:ext cx="8229600" cy="1143000"/>
          </a:xfrm>
        </p:spPr>
        <p:txBody>
          <a:bodyPr/>
          <a:lstStyle/>
          <a:p>
            <a:r>
              <a:rPr lang="en-US" dirty="0" smtClean="0"/>
              <a:t>Want to Learn More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03468">
            <a:off x="632739" y="3183028"/>
            <a:ext cx="2249202" cy="3123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17459">
            <a:off x="6168962" y="3088054"/>
            <a:ext cx="2257741" cy="331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184" y="1326696"/>
            <a:ext cx="32004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13184" y="3117396"/>
            <a:ext cx="3200400" cy="1200329"/>
          </a:xfrm>
          <a:prstGeom prst="rect">
            <a:avLst/>
          </a:prstGeom>
          <a:solidFill>
            <a:schemeClr val="tx1"/>
          </a:solidFill>
        </p:spPr>
        <p:txBody>
          <a:bodyPr wrap="square" rtlCol="0">
            <a:spAutoFit/>
          </a:bodyPr>
          <a:lstStyle/>
          <a:p>
            <a:pPr algn="ctr"/>
            <a:r>
              <a:rPr lang="en-US" b="1" dirty="0" smtClean="0">
                <a:solidFill>
                  <a:srgbClr val="FF0000"/>
                </a:solidFill>
              </a:rPr>
              <a:t>TED</a:t>
            </a:r>
            <a:r>
              <a:rPr lang="en-US" b="1" dirty="0" smtClean="0">
                <a:solidFill>
                  <a:schemeClr val="bg1"/>
                </a:solidFill>
              </a:rPr>
              <a:t> Talks</a:t>
            </a:r>
          </a:p>
          <a:p>
            <a:pPr algn="ctr"/>
            <a:r>
              <a:rPr lang="en-US" b="1" dirty="0" smtClean="0">
                <a:solidFill>
                  <a:schemeClr val="bg1"/>
                </a:solidFill>
              </a:rPr>
              <a:t>Your </a:t>
            </a:r>
            <a:r>
              <a:rPr lang="en-US" b="1" dirty="0">
                <a:solidFill>
                  <a:schemeClr val="bg1"/>
                </a:solidFill>
              </a:rPr>
              <a:t>body language shapes who you are | Amy Cuddy </a:t>
            </a:r>
          </a:p>
          <a:p>
            <a:endParaRPr lang="en-US" dirty="0">
              <a:solidFill>
                <a:schemeClr val="bg1"/>
              </a:solidFill>
            </a:endParaRPr>
          </a:p>
        </p:txBody>
      </p:sp>
    </p:spTree>
    <p:extLst>
      <p:ext uri="{BB962C8B-B14F-4D97-AF65-F5344CB8AC3E}">
        <p14:creationId xmlns:p14="http://schemas.microsoft.com/office/powerpoint/2010/main" val="317474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7"/>
                                        </p:tgtEl>
                                        <p:attrNameLst>
                                          <p:attrName>r</p:attrName>
                                        </p:attrNameLst>
                                      </p:cBhvr>
                                    </p:animRot>
                                    <p:animRot by="-240000">
                                      <p:cBhvr>
                                        <p:cTn id="7" dur="200" fill="hold">
                                          <p:stCondLst>
                                            <p:cond delay="200"/>
                                          </p:stCondLst>
                                        </p:cTn>
                                        <p:tgtEl>
                                          <p:spTgt spid="1027"/>
                                        </p:tgtEl>
                                        <p:attrNameLst>
                                          <p:attrName>r</p:attrName>
                                        </p:attrNameLst>
                                      </p:cBhvr>
                                    </p:animRot>
                                    <p:animRot by="240000">
                                      <p:cBhvr>
                                        <p:cTn id="8" dur="200" fill="hold">
                                          <p:stCondLst>
                                            <p:cond delay="400"/>
                                          </p:stCondLst>
                                        </p:cTn>
                                        <p:tgtEl>
                                          <p:spTgt spid="1027"/>
                                        </p:tgtEl>
                                        <p:attrNameLst>
                                          <p:attrName>r</p:attrName>
                                        </p:attrNameLst>
                                      </p:cBhvr>
                                    </p:animRot>
                                    <p:animRot by="-240000">
                                      <p:cBhvr>
                                        <p:cTn id="9" dur="200" fill="hold">
                                          <p:stCondLst>
                                            <p:cond delay="600"/>
                                          </p:stCondLst>
                                        </p:cTn>
                                        <p:tgtEl>
                                          <p:spTgt spid="1027"/>
                                        </p:tgtEl>
                                        <p:attrNameLst>
                                          <p:attrName>r</p:attrName>
                                        </p:attrNameLst>
                                      </p:cBhvr>
                                    </p:animRot>
                                    <p:animRot by="120000">
                                      <p:cBhvr>
                                        <p:cTn id="10" dur="200" fill="hold">
                                          <p:stCondLst>
                                            <p:cond delay="800"/>
                                          </p:stCondLst>
                                        </p:cTn>
                                        <p:tgtEl>
                                          <p:spTgt spid="10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28"/>
                                        </p:tgtEl>
                                        <p:attrNameLst>
                                          <p:attrName>r</p:attrName>
                                        </p:attrNameLst>
                                      </p:cBhvr>
                                    </p:animRot>
                                    <p:animRot by="-240000">
                                      <p:cBhvr>
                                        <p:cTn id="15" dur="200" fill="hold">
                                          <p:stCondLst>
                                            <p:cond delay="200"/>
                                          </p:stCondLst>
                                        </p:cTn>
                                        <p:tgtEl>
                                          <p:spTgt spid="1028"/>
                                        </p:tgtEl>
                                        <p:attrNameLst>
                                          <p:attrName>r</p:attrName>
                                        </p:attrNameLst>
                                      </p:cBhvr>
                                    </p:animRot>
                                    <p:animRot by="240000">
                                      <p:cBhvr>
                                        <p:cTn id="16" dur="200" fill="hold">
                                          <p:stCondLst>
                                            <p:cond delay="400"/>
                                          </p:stCondLst>
                                        </p:cTn>
                                        <p:tgtEl>
                                          <p:spTgt spid="1028"/>
                                        </p:tgtEl>
                                        <p:attrNameLst>
                                          <p:attrName>r</p:attrName>
                                        </p:attrNameLst>
                                      </p:cBhvr>
                                    </p:animRot>
                                    <p:animRot by="-240000">
                                      <p:cBhvr>
                                        <p:cTn id="17" dur="200" fill="hold">
                                          <p:stCondLst>
                                            <p:cond delay="600"/>
                                          </p:stCondLst>
                                        </p:cTn>
                                        <p:tgtEl>
                                          <p:spTgt spid="1028"/>
                                        </p:tgtEl>
                                        <p:attrNameLst>
                                          <p:attrName>r</p:attrName>
                                        </p:attrNameLst>
                                      </p:cBhvr>
                                    </p:animRot>
                                    <p:animRot by="120000">
                                      <p:cBhvr>
                                        <p:cTn id="18"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189667"/>
            <a:ext cx="8229600" cy="1143000"/>
          </a:xfrm>
        </p:spPr>
        <p:txBody>
          <a:bodyPr>
            <a:normAutofit/>
          </a:bodyPr>
          <a:lstStyle/>
          <a:p>
            <a:r>
              <a:rPr lang="en-US" dirty="0" smtClean="0"/>
              <a:t>Celebrate what we learned</a:t>
            </a:r>
            <a:endParaRPr lang="en-US" dirty="0"/>
          </a:p>
        </p:txBody>
      </p:sp>
      <p:sp>
        <p:nvSpPr>
          <p:cNvPr id="3" name="Content Placeholder 2"/>
          <p:cNvSpPr>
            <a:spLocks noGrp="1"/>
          </p:cNvSpPr>
          <p:nvPr>
            <p:ph idx="1"/>
          </p:nvPr>
        </p:nvSpPr>
        <p:spPr>
          <a:xfrm>
            <a:off x="457200" y="1989690"/>
            <a:ext cx="8229600" cy="3946879"/>
          </a:xfrm>
        </p:spPr>
        <p:txBody>
          <a:bodyPr/>
          <a:lstStyle/>
          <a:p>
            <a:r>
              <a:rPr lang="en-US" dirty="0" smtClean="0"/>
              <a:t>Posture </a:t>
            </a:r>
          </a:p>
          <a:p>
            <a:pPr lvl="1"/>
            <a:r>
              <a:rPr lang="en-US" dirty="0" smtClean="0"/>
              <a:t>Example of open posture </a:t>
            </a:r>
          </a:p>
          <a:p>
            <a:pPr marL="1138238" lvl="2" indent="-339725"/>
            <a:r>
              <a:rPr lang="en-US" dirty="0"/>
              <a:t>What </a:t>
            </a:r>
            <a:r>
              <a:rPr lang="en-US" dirty="0" smtClean="0"/>
              <a:t>hormonal effect did Cuddy and Carney find?</a:t>
            </a:r>
          </a:p>
          <a:p>
            <a:pPr marL="798513" lvl="2" indent="0">
              <a:buNone/>
            </a:pPr>
            <a:endParaRPr lang="en-US" dirty="0" smtClean="0"/>
          </a:p>
          <a:p>
            <a:pPr marL="738188" lvl="1" indent="-339725"/>
            <a:r>
              <a:rPr lang="en-US" dirty="0"/>
              <a:t>Example of closed posture </a:t>
            </a:r>
            <a:endParaRPr lang="en-US" dirty="0" smtClean="0"/>
          </a:p>
          <a:p>
            <a:pPr marL="1138238" lvl="2" indent="-339725"/>
            <a:r>
              <a:rPr lang="en-US" dirty="0"/>
              <a:t>What hormonal effect did Cuddy and Carney find?</a:t>
            </a:r>
          </a:p>
        </p:txBody>
      </p:sp>
    </p:spTree>
    <p:extLst>
      <p:ext uri="{BB962C8B-B14F-4D97-AF65-F5344CB8AC3E}">
        <p14:creationId xmlns:p14="http://schemas.microsoft.com/office/powerpoint/2010/main" val="2762281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527"/>
            <a:ext cx="8229600" cy="1143000"/>
          </a:xfrm>
        </p:spPr>
        <p:txBody>
          <a:bodyPr>
            <a:normAutofit/>
          </a:bodyPr>
          <a:lstStyle/>
          <a:p>
            <a:r>
              <a:rPr lang="en-US" dirty="0" smtClean="0"/>
              <a:t>Celebrate what we learned </a:t>
            </a:r>
            <a:endParaRPr lang="en-US" dirty="0"/>
          </a:p>
        </p:txBody>
      </p:sp>
      <p:sp>
        <p:nvSpPr>
          <p:cNvPr id="3" name="Content Placeholder 2"/>
          <p:cNvSpPr>
            <a:spLocks noGrp="1"/>
          </p:cNvSpPr>
          <p:nvPr>
            <p:ph idx="1"/>
          </p:nvPr>
        </p:nvSpPr>
        <p:spPr/>
        <p:txBody>
          <a:bodyPr/>
          <a:lstStyle/>
          <a:p>
            <a:r>
              <a:rPr lang="en-US" dirty="0" smtClean="0"/>
              <a:t>Movement</a:t>
            </a:r>
          </a:p>
          <a:p>
            <a:pPr lvl="1"/>
            <a:r>
              <a:rPr lang="en-US" dirty="0" smtClean="0"/>
              <a:t>Example of purposeful movement</a:t>
            </a:r>
          </a:p>
          <a:p>
            <a:pPr lvl="2"/>
            <a:r>
              <a:rPr lang="en-US" dirty="0" smtClean="0"/>
              <a:t>Effect on attention</a:t>
            </a:r>
          </a:p>
          <a:p>
            <a:pPr marL="914400" lvl="2" indent="0">
              <a:buNone/>
            </a:pPr>
            <a:endParaRPr lang="en-US" dirty="0" smtClean="0"/>
          </a:p>
          <a:p>
            <a:pPr marL="738188" lvl="1" indent="-339725"/>
            <a:r>
              <a:rPr lang="en-US" dirty="0"/>
              <a:t>Example of </a:t>
            </a:r>
            <a:r>
              <a:rPr lang="en-US" dirty="0" smtClean="0"/>
              <a:t>random movement</a:t>
            </a:r>
          </a:p>
          <a:p>
            <a:pPr marL="1138238" lvl="2" indent="-339725"/>
            <a:r>
              <a:rPr lang="en-US" dirty="0" smtClean="0"/>
              <a:t>Effect on attention</a:t>
            </a:r>
          </a:p>
          <a:p>
            <a:pPr marL="1138238" lvl="2" indent="-339725"/>
            <a:endParaRPr lang="en-US" dirty="0"/>
          </a:p>
        </p:txBody>
      </p:sp>
    </p:spTree>
    <p:extLst>
      <p:ext uri="{BB962C8B-B14F-4D97-AF65-F5344CB8AC3E}">
        <p14:creationId xmlns:p14="http://schemas.microsoft.com/office/powerpoint/2010/main" val="3156090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887" y="1753762"/>
            <a:ext cx="8415195" cy="584775"/>
          </a:xfrm>
          <a:prstGeom prst="rect">
            <a:avLst/>
          </a:prstGeom>
          <a:noFill/>
        </p:spPr>
        <p:txBody>
          <a:bodyPr wrap="square" rtlCol="0">
            <a:spAutoFit/>
          </a:bodyPr>
          <a:lstStyle/>
          <a:p>
            <a:r>
              <a:rPr lang="en-US" sz="3200" dirty="0" smtClean="0">
                <a:solidFill>
                  <a:schemeClr val="accent4">
                    <a:lumMod val="10000"/>
                  </a:schemeClr>
                </a:solidFill>
              </a:rPr>
              <a:t>Click on picture for link to video</a:t>
            </a:r>
            <a:endParaRPr lang="en-US" sz="3200" dirty="0">
              <a:solidFill>
                <a:schemeClr val="accent4">
                  <a:lumMod val="10000"/>
                </a:schemeClr>
              </a:solidFill>
            </a:endParaRPr>
          </a:p>
        </p:txBody>
      </p:sp>
      <p:sp>
        <p:nvSpPr>
          <p:cNvPr id="3" name="TextBox 2"/>
          <p:cNvSpPr txBox="1"/>
          <p:nvPr/>
        </p:nvSpPr>
        <p:spPr>
          <a:xfrm>
            <a:off x="448887" y="299258"/>
            <a:ext cx="6051666" cy="1015663"/>
          </a:xfrm>
          <a:prstGeom prst="rect">
            <a:avLst/>
          </a:prstGeom>
          <a:noFill/>
        </p:spPr>
        <p:txBody>
          <a:bodyPr wrap="square" rtlCol="0">
            <a:spAutoFit/>
          </a:bodyPr>
          <a:lstStyle/>
          <a:p>
            <a:r>
              <a:rPr lang="en-US" sz="6000" dirty="0" smtClean="0"/>
              <a:t>Resonance</a:t>
            </a:r>
            <a:endParaRPr lang="en-US" sz="6000"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539" y="2631232"/>
            <a:ext cx="6538091" cy="3810945"/>
          </a:xfrm>
          <a:prstGeom prst="rect">
            <a:avLst/>
          </a:prstGeom>
        </p:spPr>
      </p:pic>
    </p:spTree>
    <p:extLst>
      <p:ext uri="{BB962C8B-B14F-4D97-AF65-F5344CB8AC3E}">
        <p14:creationId xmlns:p14="http://schemas.microsoft.com/office/powerpoint/2010/main" val="2196290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527"/>
            <a:ext cx="8229600" cy="1143000"/>
          </a:xfrm>
        </p:spPr>
        <p:txBody>
          <a:bodyPr/>
          <a:lstStyle/>
          <a:p>
            <a:r>
              <a:rPr lang="en-US" dirty="0" smtClean="0"/>
              <a:t>Voice Resonance</a:t>
            </a:r>
            <a:endParaRPr lang="en-US" dirty="0"/>
          </a:p>
        </p:txBody>
      </p:sp>
      <p:sp>
        <p:nvSpPr>
          <p:cNvPr id="4" name="Rectangle 3"/>
          <p:cNvSpPr/>
          <p:nvPr/>
        </p:nvSpPr>
        <p:spPr>
          <a:xfrm rot="20978649">
            <a:off x="219606" y="2295170"/>
            <a:ext cx="422423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Lessens Strain</a:t>
            </a:r>
            <a:endParaRPr lang="en-US" sz="5400" b="1" cap="none" spc="0" dirty="0">
              <a:ln w="50800"/>
              <a:solidFill>
                <a:schemeClr val="bg1">
                  <a:shade val="50000"/>
                </a:schemeClr>
              </a:solidFill>
              <a:effectLst/>
            </a:endParaRPr>
          </a:p>
        </p:txBody>
      </p:sp>
      <p:sp>
        <p:nvSpPr>
          <p:cNvPr id="5" name="Rectangle 4"/>
          <p:cNvSpPr/>
          <p:nvPr/>
        </p:nvSpPr>
        <p:spPr>
          <a:xfrm rot="1505115">
            <a:off x="4595244" y="2788865"/>
            <a:ext cx="428995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rgbClr val="00B0F0"/>
                </a:solidFill>
                <a:effectLst/>
              </a:rPr>
              <a:t>Clear to Others</a:t>
            </a:r>
            <a:endParaRPr lang="en-US" sz="5400" b="1" cap="none" spc="0" dirty="0">
              <a:ln w="50800"/>
              <a:solidFill>
                <a:srgbClr val="00B0F0"/>
              </a:solidFill>
              <a:effectLst/>
            </a:endParaRPr>
          </a:p>
        </p:txBody>
      </p:sp>
      <p:sp>
        <p:nvSpPr>
          <p:cNvPr id="6" name="Rectangle 5"/>
          <p:cNvSpPr/>
          <p:nvPr/>
        </p:nvSpPr>
        <p:spPr>
          <a:xfrm rot="448890">
            <a:off x="634254" y="3931182"/>
            <a:ext cx="472757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rgbClr val="FF0000"/>
                </a:solidFill>
                <a:effectLst/>
              </a:rPr>
              <a:t>Reduces Fatigue</a:t>
            </a:r>
            <a:endParaRPr lang="en-US" sz="5400" b="1" cap="none" spc="0" dirty="0">
              <a:ln w="50800"/>
              <a:solidFill>
                <a:srgbClr val="FF0000"/>
              </a:solidFill>
              <a:effectLst/>
            </a:endParaRPr>
          </a:p>
        </p:txBody>
      </p:sp>
      <p:sp>
        <p:nvSpPr>
          <p:cNvPr id="7" name="Rectangle 6"/>
          <p:cNvSpPr/>
          <p:nvPr/>
        </p:nvSpPr>
        <p:spPr>
          <a:xfrm rot="20828276">
            <a:off x="3313178" y="5071781"/>
            <a:ext cx="4540025"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rgbClr val="00B050"/>
                </a:solidFill>
                <a:effectLst/>
              </a:rPr>
              <a:t>Projects Farther</a:t>
            </a:r>
            <a:endParaRPr lang="en-US" sz="5400" b="1" cap="none" spc="0" dirty="0">
              <a:ln w="50800"/>
              <a:solidFill>
                <a:srgbClr val="00B050"/>
              </a:solidFill>
              <a:effectLst/>
            </a:endParaRPr>
          </a:p>
        </p:txBody>
      </p:sp>
    </p:spTree>
    <p:extLst>
      <p:ext uri="{BB962C8B-B14F-4D97-AF65-F5344CB8AC3E}">
        <p14:creationId xmlns:p14="http://schemas.microsoft.com/office/powerpoint/2010/main" val="413053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717"/>
            <a:ext cx="8229600" cy="1143000"/>
          </a:xfrm>
        </p:spPr>
        <p:txBody>
          <a:bodyPr>
            <a:normAutofit fontScale="90000"/>
          </a:bodyPr>
          <a:lstStyle/>
          <a:p>
            <a:r>
              <a:rPr lang="en-US" dirty="0"/>
              <a:t>On completion of this session, the participants should be able to...</a:t>
            </a:r>
            <a:br>
              <a:rPr lang="en-US" dirty="0"/>
            </a:br>
            <a:endParaRPr lang="en-US" dirty="0"/>
          </a:p>
        </p:txBody>
      </p:sp>
      <p:sp>
        <p:nvSpPr>
          <p:cNvPr id="3" name="Content Placeholder 2"/>
          <p:cNvSpPr>
            <a:spLocks noGrp="1"/>
          </p:cNvSpPr>
          <p:nvPr>
            <p:ph idx="1"/>
          </p:nvPr>
        </p:nvSpPr>
        <p:spPr>
          <a:xfrm>
            <a:off x="1485900" y="2446301"/>
            <a:ext cx="7200900" cy="3024729"/>
          </a:xfrm>
        </p:spPr>
        <p:txBody>
          <a:bodyPr>
            <a:normAutofit/>
          </a:bodyPr>
          <a:lstStyle/>
          <a:p>
            <a:pPr lvl="0"/>
            <a:r>
              <a:rPr lang="en-US" dirty="0"/>
              <a:t>Apply techniques to support the person to enhance his/her physicality, vocal </a:t>
            </a:r>
            <a:r>
              <a:rPr lang="en-US" dirty="0" smtClean="0"/>
              <a:t>clarity/projection and </a:t>
            </a:r>
            <a:r>
              <a:rPr lang="en-US" dirty="0"/>
              <a:t>to reduce fatigue while teaching.</a:t>
            </a:r>
          </a:p>
          <a:p>
            <a:endParaRPr lang="en-US" dirty="0"/>
          </a:p>
        </p:txBody>
      </p:sp>
      <p:pic>
        <p:nvPicPr>
          <p:cNvPr id="5" name="Picture 4" descr="C:\Users\bmw0172\AppData\Local\Microsoft\Windows\Temporary Internet Files\Content.IE5\IM28H3WT\gif_1237-Cartoon-Character-Happy-Numbers-2[1].jp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900" y="1822792"/>
            <a:ext cx="12700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208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6787"/>
            <a:ext cx="8229600" cy="1143000"/>
          </a:xfrm>
        </p:spPr>
        <p:txBody>
          <a:bodyPr/>
          <a:lstStyle/>
          <a:p>
            <a:r>
              <a:rPr lang="en-US" dirty="0" smtClean="0"/>
              <a:t>Let’s Practice</a:t>
            </a:r>
            <a:endParaRPr lang="en-US" dirty="0"/>
          </a:p>
        </p:txBody>
      </p:sp>
      <p:pic>
        <p:nvPicPr>
          <p:cNvPr id="2050" name="Picture 2" descr="Image result for person humming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171" y="1793240"/>
            <a:ext cx="2227898" cy="1933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ringles 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6676">
            <a:off x="5381644" y="2038312"/>
            <a:ext cx="2878404" cy="43945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16025">
            <a:off x="495139" y="2038496"/>
            <a:ext cx="3381375" cy="3843454"/>
          </a:xfrm>
          <a:prstGeom prst="rect">
            <a:avLst/>
          </a:prstGeom>
        </p:spPr>
      </p:pic>
    </p:spTree>
    <p:extLst>
      <p:ext uri="{BB962C8B-B14F-4D97-AF65-F5344CB8AC3E}">
        <p14:creationId xmlns:p14="http://schemas.microsoft.com/office/powerpoint/2010/main" val="3910289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98" y="202901"/>
            <a:ext cx="8229600" cy="1143000"/>
          </a:xfrm>
        </p:spPr>
        <p:txBody>
          <a:bodyPr/>
          <a:lstStyle/>
          <a:p>
            <a:r>
              <a:rPr lang="en-US" dirty="0" smtClean="0"/>
              <a:t>Connecting to your teaching</a:t>
            </a:r>
            <a:endParaRPr lang="en-US" dirty="0"/>
          </a:p>
        </p:txBody>
      </p:sp>
      <p:sp>
        <p:nvSpPr>
          <p:cNvPr id="3" name="Content Placeholder 2"/>
          <p:cNvSpPr>
            <a:spLocks noGrp="1"/>
          </p:cNvSpPr>
          <p:nvPr>
            <p:ph idx="1"/>
          </p:nvPr>
        </p:nvSpPr>
        <p:spPr/>
        <p:txBody>
          <a:bodyPr/>
          <a:lstStyle/>
          <a:p>
            <a:r>
              <a:rPr lang="en-US" dirty="0" smtClean="0"/>
              <a:t>Pair up</a:t>
            </a:r>
          </a:p>
          <a:p>
            <a:r>
              <a:rPr lang="en-US" dirty="0" smtClean="0"/>
              <a:t>Share a high stress teaching situation you are facing or have faced</a:t>
            </a:r>
          </a:p>
          <a:p>
            <a:r>
              <a:rPr lang="en-US" dirty="0" smtClean="0"/>
              <a:t>Discuss how some of these principles could be put to use.</a:t>
            </a:r>
            <a:endParaRPr lang="en-US" dirty="0"/>
          </a:p>
        </p:txBody>
      </p:sp>
    </p:spTree>
    <p:extLst>
      <p:ext uri="{BB962C8B-B14F-4D97-AF65-F5344CB8AC3E}">
        <p14:creationId xmlns:p14="http://schemas.microsoft.com/office/powerpoint/2010/main" val="513483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0" y="2456917"/>
            <a:ext cx="9144000" cy="4129441"/>
          </a:xfrm>
        </p:spPr>
        <p:txBody>
          <a:bodyPr/>
          <a:lstStyle/>
          <a:p>
            <a:pPr marL="0" indent="0" algn="ctr">
              <a:buNone/>
            </a:pPr>
            <a:r>
              <a:rPr lang="en-US" sz="5400" i="1" dirty="0"/>
              <a:t>I have no </a:t>
            </a:r>
            <a:r>
              <a:rPr lang="en-US" sz="5400" i="1" dirty="0" smtClean="0"/>
              <a:t>potential </a:t>
            </a:r>
          </a:p>
          <a:p>
            <a:pPr marL="0" indent="0" algn="ctr">
              <a:buNone/>
            </a:pPr>
            <a:r>
              <a:rPr lang="en-US" sz="5400" i="1" dirty="0" smtClean="0"/>
              <a:t>or </a:t>
            </a:r>
            <a:r>
              <a:rPr lang="en-US" sz="5400" i="1" dirty="0"/>
              <a:t>known </a:t>
            </a:r>
            <a:r>
              <a:rPr lang="en-US" sz="5400" i="1" dirty="0" smtClean="0"/>
              <a:t>conflicts </a:t>
            </a:r>
            <a:r>
              <a:rPr lang="en-US" sz="5400" i="1" dirty="0"/>
              <a:t>of interest </a:t>
            </a:r>
            <a:endParaRPr lang="en-US" sz="5400" i="1" dirty="0" smtClean="0"/>
          </a:p>
          <a:p>
            <a:pPr marL="0" indent="0" algn="ctr">
              <a:buNone/>
            </a:pPr>
            <a:r>
              <a:rPr lang="en-US" sz="5400" i="1" dirty="0" smtClean="0"/>
              <a:t>to </a:t>
            </a:r>
            <a:r>
              <a:rPr lang="en-US" sz="5400" i="1" dirty="0"/>
              <a:t>disclose.</a:t>
            </a:r>
          </a:p>
          <a:p>
            <a:pPr marL="0" indent="0">
              <a:buNone/>
            </a:pPr>
            <a:endParaRPr lang="en-US" dirty="0"/>
          </a:p>
        </p:txBody>
      </p:sp>
    </p:spTree>
    <p:extLst>
      <p:ext uri="{BB962C8B-B14F-4D97-AF65-F5344CB8AC3E}">
        <p14:creationId xmlns:p14="http://schemas.microsoft.com/office/powerpoint/2010/main" val="1530382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547"/>
            <a:ext cx="8229600" cy="1143000"/>
          </a:xfrm>
        </p:spPr>
        <p:txBody>
          <a:bodyPr/>
          <a:lstStyle/>
          <a:p>
            <a:r>
              <a:rPr lang="en-US" dirty="0" smtClean="0"/>
              <a:t>Stickiness  -- If we. . .</a:t>
            </a:r>
            <a:endParaRPr lang="en-US" dirty="0"/>
          </a:p>
        </p:txBody>
      </p:sp>
      <p:pic>
        <p:nvPicPr>
          <p:cNvPr id="1026" name="Picture 2" descr="http://scripturedoc.com/wp-content/uploads/2013/01/see-hear-speak-no-ev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779849"/>
            <a:ext cx="6496050" cy="43263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586133">
            <a:off x="327549" y="2160727"/>
            <a:ext cx="2246959" cy="830997"/>
          </a:xfrm>
          <a:prstGeom prst="rect">
            <a:avLst/>
          </a:prstGeom>
          <a:noFill/>
        </p:spPr>
        <p:txBody>
          <a:bodyPr wrap="square" rtlCol="0">
            <a:spAutoFit/>
          </a:bodyPr>
          <a:lstStyle/>
          <a:p>
            <a:r>
              <a:rPr lang="en-US" sz="4800" b="1" dirty="0" smtClean="0">
                <a:solidFill>
                  <a:srgbClr val="FF0000"/>
                </a:solidFill>
              </a:rPr>
              <a:t>See it!</a:t>
            </a:r>
            <a:endParaRPr lang="en-US" sz="4800" b="1" dirty="0">
              <a:solidFill>
                <a:srgbClr val="FF0000"/>
              </a:solidFill>
            </a:endParaRPr>
          </a:p>
        </p:txBody>
      </p:sp>
      <p:sp>
        <p:nvSpPr>
          <p:cNvPr id="6" name="TextBox 5"/>
          <p:cNvSpPr txBox="1"/>
          <p:nvPr/>
        </p:nvSpPr>
        <p:spPr>
          <a:xfrm rot="946394">
            <a:off x="2694348" y="2341650"/>
            <a:ext cx="2651703" cy="830997"/>
          </a:xfrm>
          <a:prstGeom prst="rect">
            <a:avLst/>
          </a:prstGeom>
          <a:noFill/>
        </p:spPr>
        <p:txBody>
          <a:bodyPr wrap="square" rtlCol="0">
            <a:spAutoFit/>
          </a:bodyPr>
          <a:lstStyle/>
          <a:p>
            <a:r>
              <a:rPr lang="en-US" sz="4800" b="1" dirty="0" smtClean="0">
                <a:solidFill>
                  <a:srgbClr val="00B050"/>
                </a:solidFill>
              </a:rPr>
              <a:t>Hear  it!</a:t>
            </a:r>
            <a:endParaRPr lang="en-US" sz="4800" b="1" dirty="0">
              <a:solidFill>
                <a:srgbClr val="00B050"/>
              </a:solidFill>
            </a:endParaRPr>
          </a:p>
        </p:txBody>
      </p:sp>
      <p:sp>
        <p:nvSpPr>
          <p:cNvPr id="7" name="TextBox 6"/>
          <p:cNvSpPr txBox="1"/>
          <p:nvPr/>
        </p:nvSpPr>
        <p:spPr>
          <a:xfrm rot="19855538">
            <a:off x="6208930" y="2577540"/>
            <a:ext cx="2107479" cy="830997"/>
          </a:xfrm>
          <a:prstGeom prst="rect">
            <a:avLst/>
          </a:prstGeom>
          <a:noFill/>
        </p:spPr>
        <p:txBody>
          <a:bodyPr wrap="square" rtlCol="0">
            <a:spAutoFit/>
          </a:bodyPr>
          <a:lstStyle/>
          <a:p>
            <a:r>
              <a:rPr lang="en-US" sz="4800" b="1" dirty="0" smtClean="0">
                <a:solidFill>
                  <a:srgbClr val="7030A0"/>
                </a:solidFill>
              </a:rPr>
              <a:t>Tell it!</a:t>
            </a:r>
            <a:endParaRPr lang="en-US" sz="4800" b="1" dirty="0">
              <a:solidFill>
                <a:srgbClr val="7030A0"/>
              </a:solidFill>
            </a:endParaRPr>
          </a:p>
        </p:txBody>
      </p:sp>
      <p:sp>
        <p:nvSpPr>
          <p:cNvPr id="3" name="Up Arrow 2"/>
          <p:cNvSpPr/>
          <p:nvPr/>
        </p:nvSpPr>
        <p:spPr>
          <a:xfrm>
            <a:off x="6303925" y="3294776"/>
            <a:ext cx="2977661" cy="3493477"/>
          </a:xfrm>
          <a:prstGeom prst="upArrow">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2060"/>
                </a:solidFill>
              </a:rPr>
              <a:t>Memory</a:t>
            </a:r>
          </a:p>
          <a:p>
            <a:pPr algn="ctr"/>
            <a:r>
              <a:rPr lang="en-US" sz="2400" b="1" dirty="0">
                <a:solidFill>
                  <a:srgbClr val="002060"/>
                </a:solidFill>
              </a:rPr>
              <a:t>80 to 90%</a:t>
            </a:r>
          </a:p>
          <a:p>
            <a:pPr algn="ctr"/>
            <a:endParaRPr lang="en-US" sz="2400" b="1" dirty="0" smtClean="0">
              <a:solidFill>
                <a:srgbClr val="002060"/>
              </a:solidFill>
            </a:endParaRPr>
          </a:p>
          <a:p>
            <a:pPr algn="ctr"/>
            <a:endParaRPr lang="en-US" sz="2400" b="1" dirty="0">
              <a:solidFill>
                <a:srgbClr val="002060"/>
              </a:solidFill>
            </a:endParaRPr>
          </a:p>
          <a:p>
            <a:pPr algn="ctr"/>
            <a:endParaRPr lang="en-US" sz="2400" b="1" dirty="0" smtClean="0">
              <a:solidFill>
                <a:srgbClr val="002060"/>
              </a:solidFill>
            </a:endParaRPr>
          </a:p>
          <a:p>
            <a:pPr algn="ctr"/>
            <a:endParaRPr lang="en-US" sz="2400" b="1" dirty="0">
              <a:solidFill>
                <a:srgbClr val="002060"/>
              </a:solidFill>
            </a:endParaRPr>
          </a:p>
          <a:p>
            <a:pPr algn="ctr"/>
            <a:endParaRPr lang="en-US" sz="2400" b="1" dirty="0">
              <a:solidFill>
                <a:srgbClr val="002060"/>
              </a:solidFill>
            </a:endParaRPr>
          </a:p>
          <a:p>
            <a:pPr algn="ctr"/>
            <a:endParaRPr lang="en-US" dirty="0">
              <a:solidFill>
                <a:srgbClr val="002060"/>
              </a:solidFill>
            </a:endParaRPr>
          </a:p>
        </p:txBody>
      </p:sp>
    </p:spTree>
    <p:extLst>
      <p:ext uri="{BB962C8B-B14F-4D97-AF65-F5344CB8AC3E}">
        <p14:creationId xmlns:p14="http://schemas.microsoft.com/office/powerpoint/2010/main" val="197548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507"/>
            <a:ext cx="8229600" cy="1143000"/>
          </a:xfrm>
        </p:spPr>
        <p:txBody>
          <a:bodyPr/>
          <a:lstStyle/>
          <a:p>
            <a:r>
              <a:rPr lang="en-US" dirty="0" smtClean="0"/>
              <a:t>Take It Home</a:t>
            </a:r>
            <a:endParaRPr lang="en-US" dirty="0"/>
          </a:p>
        </p:txBody>
      </p:sp>
      <p:pic>
        <p:nvPicPr>
          <p:cNvPr id="2050" name="Picture 2" descr="https://image.freepik.com/free-icon/opened-email-envelope_318-441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887" y="2312582"/>
            <a:ext cx="2054225" cy="20542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dn1.iconfinder.com/data/icons/logotypes/32/twitter-1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4440" y="2505043"/>
            <a:ext cx="2022360" cy="20223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clipartbest.com/cliparts/eTM/d5r/eTMd5r4q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89005"/>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52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07"/>
            <a:ext cx="8229600" cy="1143000"/>
          </a:xfrm>
        </p:spPr>
        <p:txBody>
          <a:bodyPr/>
          <a:lstStyle/>
          <a:p>
            <a:r>
              <a:rPr lang="en-US" dirty="0" smtClean="0"/>
              <a:t>What Questions Remain?</a:t>
            </a:r>
            <a:endParaRPr lang="en-US" dirty="0"/>
          </a:p>
        </p:txBody>
      </p:sp>
      <p:pic>
        <p:nvPicPr>
          <p:cNvPr id="2050" name="Picture 2" descr="C:\Users\bmw0172\AppData\Local\Microsoft\Windows\Temporary Internet Files\Content.IE5\2KSY6392\question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618" y="1849070"/>
            <a:ext cx="6375889" cy="443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639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0250"/>
            <a:ext cx="8229600" cy="511107"/>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159026" y="1450560"/>
            <a:ext cx="8845826" cy="4970118"/>
          </a:xfrm>
        </p:spPr>
        <p:txBody>
          <a:bodyPr>
            <a:normAutofit/>
          </a:bodyPr>
          <a:lstStyle/>
          <a:p>
            <a:pPr marL="457200" indent="-457200">
              <a:buNone/>
            </a:pPr>
            <a:r>
              <a:rPr lang="en-US" sz="1600" dirty="0"/>
              <a:t> </a:t>
            </a:r>
          </a:p>
          <a:p>
            <a:pPr marL="457200" indent="-457200">
              <a:buNone/>
            </a:pPr>
            <a:r>
              <a:rPr lang="en-US" sz="1600" dirty="0"/>
              <a:t> </a:t>
            </a:r>
          </a:p>
          <a:p>
            <a:pPr marL="457200" indent="-457200">
              <a:spcBef>
                <a:spcPts val="0"/>
              </a:spcBef>
              <a:buNone/>
            </a:pPr>
            <a:r>
              <a:rPr lang="en-US" sz="1600" dirty="0" smtClean="0"/>
              <a:t>Carney </a:t>
            </a:r>
            <a:r>
              <a:rPr lang="en-US" sz="1600" dirty="0"/>
              <a:t>DR, </a:t>
            </a:r>
            <a:r>
              <a:rPr lang="en-US" sz="1600" dirty="0" err="1"/>
              <a:t>Cuddy</a:t>
            </a:r>
            <a:r>
              <a:rPr lang="en-US" sz="1600" dirty="0"/>
              <a:t> AJ, Yap AJ. 2010 Oct 1</a:t>
            </a:r>
            <a:r>
              <a:rPr lang="en-US" sz="1600" dirty="0" smtClean="0"/>
              <a:t>; Power </a:t>
            </a:r>
            <a:r>
              <a:rPr lang="en-US" sz="1600" dirty="0"/>
              <a:t>posing brief nonverbal displays affect neuroendocrine levels and risk tolerance. Psychological Science. </a:t>
            </a:r>
            <a:r>
              <a:rPr lang="en-US" sz="1600" dirty="0" smtClean="0"/>
              <a:t>21(10</a:t>
            </a:r>
            <a:r>
              <a:rPr lang="en-US" sz="1600" dirty="0"/>
              <a:t>):1363-8</a:t>
            </a:r>
            <a:r>
              <a:rPr lang="en-US" sz="1600" dirty="0" smtClean="0"/>
              <a:t>.</a:t>
            </a:r>
          </a:p>
          <a:p>
            <a:pPr marL="457200" indent="-457200">
              <a:spcBef>
                <a:spcPts val="0"/>
              </a:spcBef>
              <a:buNone/>
            </a:pPr>
            <a:endParaRPr lang="en-US" sz="1600" dirty="0"/>
          </a:p>
          <a:p>
            <a:pPr marL="457200" indent="-457200">
              <a:buNone/>
            </a:pPr>
            <a:r>
              <a:rPr lang="en-US" sz="1600" dirty="0" err="1" smtClean="0"/>
              <a:t>Cuddy</a:t>
            </a:r>
            <a:r>
              <a:rPr lang="en-US" sz="1600" dirty="0" smtClean="0"/>
              <a:t> A.  2012. Your body language shapes who you are. </a:t>
            </a:r>
            <a:r>
              <a:rPr lang="en-US" sz="1600" dirty="0" err="1" smtClean="0"/>
              <a:t>TedGlobal</a:t>
            </a:r>
            <a:r>
              <a:rPr lang="en-US" sz="1600" dirty="0" smtClean="0"/>
              <a:t>.  Available at: </a:t>
            </a:r>
            <a:r>
              <a:rPr lang="en-US" sz="1600" dirty="0">
                <a:hlinkClick r:id="rId3"/>
              </a:rPr>
              <a:t>https://</a:t>
            </a:r>
            <a:r>
              <a:rPr lang="en-US" sz="1600" dirty="0" smtClean="0">
                <a:hlinkClick r:id="rId3"/>
              </a:rPr>
              <a:t>www.ted.com/talks/amy_cuddy_your_body_language_shapes_who_you_are?language=en</a:t>
            </a:r>
            <a:r>
              <a:rPr lang="en-US" sz="1600" dirty="0" smtClean="0"/>
              <a:t> </a:t>
            </a:r>
          </a:p>
          <a:p>
            <a:pPr marL="457200" indent="-457200">
              <a:buNone/>
            </a:pPr>
            <a:endParaRPr lang="en-US" sz="1600" dirty="0"/>
          </a:p>
          <a:p>
            <a:pPr marL="457200" indent="-457200">
              <a:buNone/>
            </a:pPr>
            <a:r>
              <a:rPr lang="en-US" sz="1600" dirty="0" smtClean="0"/>
              <a:t>Gray</a:t>
            </a:r>
            <a:r>
              <a:rPr lang="en-US" sz="1600" dirty="0"/>
              <a:t>, D., Brown, S. and </a:t>
            </a:r>
            <a:r>
              <a:rPr lang="en-US" sz="1600" dirty="0" err="1"/>
              <a:t>Macanufo</a:t>
            </a:r>
            <a:r>
              <a:rPr lang="en-US" sz="1600" dirty="0"/>
              <a:t>, J., 2010. </a:t>
            </a:r>
            <a:r>
              <a:rPr lang="en-US" sz="1600" i="1" dirty="0" err="1"/>
              <a:t>Gamestorming</a:t>
            </a:r>
            <a:r>
              <a:rPr lang="en-US" sz="1600" i="1" dirty="0"/>
              <a:t>: A playbook for innovators, </a:t>
            </a:r>
            <a:r>
              <a:rPr lang="en-US" sz="1600" i="1" dirty="0" err="1"/>
              <a:t>rulebreakers</a:t>
            </a:r>
            <a:r>
              <a:rPr lang="en-US" sz="1600" i="1" dirty="0"/>
              <a:t>, and </a:t>
            </a:r>
            <a:r>
              <a:rPr lang="en-US" sz="1600" i="1" dirty="0" err="1"/>
              <a:t>changemakers</a:t>
            </a:r>
            <a:r>
              <a:rPr lang="en-US" sz="1600" dirty="0"/>
              <a:t>. </a:t>
            </a:r>
            <a:r>
              <a:rPr lang="en-US" sz="1600" dirty="0" smtClean="0"/>
              <a:t> </a:t>
            </a:r>
            <a:r>
              <a:rPr lang="en-US" sz="1600" dirty="0"/>
              <a:t>O'Reilly Media, Inc</a:t>
            </a:r>
            <a:r>
              <a:rPr lang="en-US" sz="1600" dirty="0" smtClean="0"/>
              <a:t>..</a:t>
            </a:r>
          </a:p>
          <a:p>
            <a:pPr marL="457200" indent="-457200">
              <a:buNone/>
            </a:pPr>
            <a:endParaRPr lang="en-US" sz="1600" dirty="0"/>
          </a:p>
          <a:p>
            <a:pPr marL="457200" indent="-457200">
              <a:buNone/>
            </a:pPr>
            <a:r>
              <a:rPr lang="en-US" sz="1600" dirty="0" smtClean="0"/>
              <a:t>Medina </a:t>
            </a:r>
            <a:r>
              <a:rPr lang="en-US" sz="1600" dirty="0"/>
              <a:t>J. Brain Rules: 12 Principles for Surviving and Thriving at Work, Home, and School. Pear Press. 2014</a:t>
            </a:r>
            <a:r>
              <a:rPr lang="en-US" sz="1600" dirty="0" smtClean="0"/>
              <a:t>.</a:t>
            </a:r>
            <a:endParaRPr lang="en-US" sz="1600" dirty="0"/>
          </a:p>
          <a:p>
            <a:pPr marL="0" indent="0">
              <a:spcBef>
                <a:spcPts val="0"/>
              </a:spcBef>
              <a:buNone/>
            </a:pPr>
            <a:endParaRPr lang="en-US" sz="1600" dirty="0"/>
          </a:p>
          <a:p>
            <a:pPr marL="0" indent="0">
              <a:buNone/>
            </a:pPr>
            <a:r>
              <a:rPr lang="en-US" sz="1600" dirty="0"/>
              <a:t>Miller, J. 2013. Crucial Speaking Skills: Resonance. Available at: </a:t>
            </a:r>
            <a:r>
              <a:rPr lang="en-US" sz="1600" u="sng" dirty="0">
                <a:solidFill>
                  <a:srgbClr val="00B050"/>
                </a:solidFill>
                <a:hlinkClick r:id="rId4"/>
              </a:rPr>
              <a:t>https://www.youtube.com/watch?v=DEsiNQtbRMU</a:t>
            </a:r>
            <a:r>
              <a:rPr lang="en-US" sz="1600" dirty="0">
                <a:solidFill>
                  <a:srgbClr val="00B050"/>
                </a:solidFill>
              </a:rPr>
              <a:t> </a:t>
            </a:r>
            <a:r>
              <a:rPr lang="en-US" sz="1600" dirty="0" smtClean="0">
                <a:solidFill>
                  <a:srgbClr val="00B050"/>
                </a:solidFill>
              </a:rPr>
              <a:t> </a:t>
            </a:r>
            <a:endParaRPr lang="en-US" sz="1600" dirty="0">
              <a:solidFill>
                <a:srgbClr val="00B050"/>
              </a:solidFill>
            </a:endParaRPr>
          </a:p>
          <a:p>
            <a:pPr marL="0" indent="0">
              <a:buNone/>
            </a:pPr>
            <a:endParaRPr lang="en-US" sz="1600" dirty="0"/>
          </a:p>
        </p:txBody>
      </p:sp>
    </p:spTree>
    <p:extLst>
      <p:ext uri="{BB962C8B-B14F-4D97-AF65-F5344CB8AC3E}">
        <p14:creationId xmlns:p14="http://schemas.microsoft.com/office/powerpoint/2010/main" val="855903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a:t>
            </a:r>
            <a:r>
              <a:rPr lang="en-US" dirty="0" smtClean="0"/>
              <a:t>! Simply </a:t>
            </a:r>
            <a:r>
              <a:rPr lang="en-US" dirty="0"/>
              <a:t>click on the "clipboard" icon </a:t>
            </a:r>
            <a:r>
              <a:rPr lang="en-US" dirty="0" smtClean="0"/>
              <a:t>      on </a:t>
            </a:r>
            <a:r>
              <a:rPr lang="en-US" dirty="0"/>
              <a:t>the presentation page.</a:t>
            </a:r>
          </a:p>
        </p:txBody>
      </p:sp>
      <p:pic>
        <p:nvPicPr>
          <p:cNvPr id="2" name="Picture 1" descr="Clipbo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1754313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r>
              <a:rPr lang="en-US" dirty="0"/>
              <a:t>Your posture shortly before you enter a room to present does matter</a:t>
            </a:r>
            <a:r>
              <a:rPr lang="en-US" dirty="0" smtClean="0"/>
              <a:t>.</a:t>
            </a:r>
          </a:p>
          <a:p>
            <a:r>
              <a:rPr lang="en-US" dirty="0"/>
              <a:t>"Faking" an attribute will help you develop that attribute within your self</a:t>
            </a:r>
            <a:r>
              <a:rPr lang="en-US" dirty="0" smtClean="0"/>
              <a:t>.</a:t>
            </a:r>
          </a:p>
          <a:p>
            <a:r>
              <a:rPr lang="en-US" dirty="0"/>
              <a:t>A person's voice is either resonant or it isn't; there is little a person can do to change it.</a:t>
            </a:r>
          </a:p>
        </p:txBody>
      </p:sp>
    </p:spTree>
    <p:extLst>
      <p:ext uri="{BB962C8B-B14F-4D97-AF65-F5344CB8AC3E}">
        <p14:creationId xmlns:p14="http://schemas.microsoft.com/office/powerpoint/2010/main" val="389618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808"/>
            <a:ext cx="8229600" cy="1143000"/>
          </a:xfrm>
        </p:spPr>
        <p:txBody>
          <a:bodyPr>
            <a:normAutofit fontScale="90000"/>
          </a:bodyPr>
          <a:lstStyle/>
          <a:p>
            <a:r>
              <a:rPr lang="en-US" dirty="0"/>
              <a:t>On completion of this session, the participants should be able to...</a:t>
            </a:r>
            <a:br>
              <a:rPr lang="en-US" dirty="0"/>
            </a:br>
            <a:endParaRPr lang="en-US" dirty="0"/>
          </a:p>
        </p:txBody>
      </p:sp>
      <p:sp>
        <p:nvSpPr>
          <p:cNvPr id="3" name="Content Placeholder 2"/>
          <p:cNvSpPr>
            <a:spLocks noGrp="1"/>
          </p:cNvSpPr>
          <p:nvPr>
            <p:ph idx="1"/>
          </p:nvPr>
        </p:nvSpPr>
        <p:spPr>
          <a:xfrm>
            <a:off x="1325879" y="1897971"/>
            <a:ext cx="7577895" cy="3181518"/>
          </a:xfrm>
        </p:spPr>
        <p:txBody>
          <a:bodyPr>
            <a:normAutofit/>
          </a:bodyPr>
          <a:lstStyle/>
          <a:p>
            <a:pPr marL="0" indent="0">
              <a:lnSpc>
                <a:spcPct val="150000"/>
              </a:lnSpc>
              <a:spcAft>
                <a:spcPts val="600"/>
              </a:spcAft>
              <a:buNone/>
            </a:pPr>
            <a:r>
              <a:rPr lang="en-US" dirty="0" smtClean="0"/>
              <a:t>Discuss the </a:t>
            </a:r>
            <a:r>
              <a:rPr lang="en-US" dirty="0">
                <a:solidFill>
                  <a:srgbClr val="FF0000"/>
                </a:solidFill>
              </a:rPr>
              <a:t>physiological</a:t>
            </a:r>
            <a:r>
              <a:rPr lang="en-US" dirty="0"/>
              <a:t> and </a:t>
            </a:r>
            <a:r>
              <a:rPr lang="en-US" dirty="0">
                <a:solidFill>
                  <a:srgbClr val="7030A0"/>
                </a:solidFill>
              </a:rPr>
              <a:t>emotional</a:t>
            </a:r>
            <a:r>
              <a:rPr lang="en-US" dirty="0"/>
              <a:t> </a:t>
            </a:r>
            <a:r>
              <a:rPr lang="en-US" dirty="0" smtClean="0"/>
              <a:t>influence  </a:t>
            </a:r>
            <a:r>
              <a:rPr lang="en-US" sz="4400" cap="all" dirty="0">
                <a:solidFill>
                  <a:srgbClr val="0070C0"/>
                </a:solidFill>
              </a:rPr>
              <a:t>posture</a:t>
            </a:r>
            <a:r>
              <a:rPr lang="en-US" dirty="0"/>
              <a:t> </a:t>
            </a:r>
            <a:r>
              <a:rPr lang="en-US" dirty="0" smtClean="0"/>
              <a:t>and</a:t>
            </a:r>
            <a:r>
              <a:rPr lang="en-US" dirty="0" smtClean="0">
                <a:solidFill>
                  <a:srgbClr val="00B050"/>
                </a:solidFill>
              </a:rPr>
              <a:t>   </a:t>
            </a:r>
            <a:r>
              <a:rPr lang="en-US" dirty="0" smtClean="0">
                <a:solidFill>
                  <a:srgbClr val="FF0000"/>
                </a:solidFill>
              </a:rPr>
              <a:t>                                                      </a:t>
            </a:r>
            <a:r>
              <a:rPr lang="en-US" dirty="0" smtClean="0"/>
              <a:t>have on</a:t>
            </a:r>
            <a:r>
              <a:rPr lang="en-US" dirty="0"/>
              <a:t> </a:t>
            </a:r>
            <a:r>
              <a:rPr lang="en-US" dirty="0" smtClean="0"/>
              <a:t>speaker and audience</a:t>
            </a:r>
            <a:endParaRPr lang="en-US" dirty="0"/>
          </a:p>
        </p:txBody>
      </p:sp>
      <p:pic>
        <p:nvPicPr>
          <p:cNvPr id="2050" name="Picture 2" descr="C:\Users\bmw0172\AppData\Local\Microsoft\Windows\Temporary Internet Files\Content.IE5\IM28H3WT\cartoon-number-one[1].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347" y="2503909"/>
            <a:ext cx="797705" cy="984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30471" y="2844369"/>
            <a:ext cx="2774197" cy="644361"/>
          </a:xfrm>
          <a:prstGeom prst="rect">
            <a:avLst/>
          </a:prstGeom>
          <a:noFill/>
          <a:ln>
            <a:noFill/>
          </a:ln>
        </p:spPr>
        <p:txBody>
          <a:bodyPr wrap="none" lIns="91440" tIns="45720" rIns="91440" bIns="45720">
            <a:prstTxWarp prst="textDoubleWave1">
              <a:avLst/>
            </a:prstTxWarp>
            <a:spAutoFit/>
          </a:bodyPr>
          <a:lstStyle/>
          <a:p>
            <a:pPr algn="ctr"/>
            <a:r>
              <a:rPr lang="en-US" sz="5400" b="1"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movement</a:t>
            </a: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Tree>
    <p:extLst>
      <p:ext uri="{BB962C8B-B14F-4D97-AF65-F5344CB8AC3E}">
        <p14:creationId xmlns:p14="http://schemas.microsoft.com/office/powerpoint/2010/main" val="2841879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Posture</a:t>
            </a:r>
            <a:endParaRPr lang="en-US" dirty="0"/>
          </a:p>
        </p:txBody>
      </p:sp>
      <p:pic>
        <p:nvPicPr>
          <p:cNvPr id="1028" name="Picture 4" descr="https://c2.staticflickr.com/8/7527/16241388115_fec39f427a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60737">
            <a:off x="472588" y="1501647"/>
            <a:ext cx="3599983" cy="23957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2" name="Picture 8" descr="http://students.purchase.edu/stephanie.massoud/images/nervo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54" y="3751128"/>
            <a:ext cx="3487035" cy="26171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descr="http://www.conciergemedicinemd.com/blog/wp-content/uploads/2012/10/posture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2057" y="3151959"/>
            <a:ext cx="4087467" cy="30389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91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4032" y="35170"/>
            <a:ext cx="4149969" cy="1143000"/>
          </a:xfrm>
        </p:spPr>
        <p:txBody>
          <a:bodyPr/>
          <a:lstStyle/>
          <a:p>
            <a:r>
              <a:rPr lang="en-US" dirty="0" smtClean="0"/>
              <a:t>Posture</a:t>
            </a:r>
            <a:endParaRPr lang="en-US" dirty="0"/>
          </a:p>
        </p:txBody>
      </p:sp>
      <p:pic>
        <p:nvPicPr>
          <p:cNvPr id="1028" name="Picture 4" descr="https://c2.staticflickr.com/8/7527/16241388115_fec39f427a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60737">
            <a:off x="4791469" y="1668538"/>
            <a:ext cx="3599983" cy="23957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Up Arrow 2"/>
          <p:cNvSpPr/>
          <p:nvPr/>
        </p:nvSpPr>
        <p:spPr>
          <a:xfrm>
            <a:off x="0" y="1067140"/>
            <a:ext cx="4009292" cy="445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FFFF00"/>
              </a:solidFill>
            </a:endParaRPr>
          </a:p>
          <a:p>
            <a:pPr algn="ctr"/>
            <a:endParaRPr lang="en-US" sz="2400" b="1" dirty="0">
              <a:solidFill>
                <a:srgbClr val="FFFF00"/>
              </a:solidFill>
            </a:endParaRPr>
          </a:p>
          <a:p>
            <a:pPr algn="ctr"/>
            <a:r>
              <a:rPr lang="en-US" sz="2400" b="1" dirty="0" smtClean="0">
                <a:solidFill>
                  <a:schemeClr val="tx1"/>
                </a:solidFill>
              </a:rPr>
              <a:t>Testosterone</a:t>
            </a:r>
          </a:p>
          <a:p>
            <a:pPr algn="ctr"/>
            <a:endParaRPr lang="en-US" sz="2400" b="1" dirty="0">
              <a:solidFill>
                <a:schemeClr val="tx1"/>
              </a:solidFill>
            </a:endParaRPr>
          </a:p>
          <a:p>
            <a:pPr algn="ctr"/>
            <a:r>
              <a:rPr lang="en-US" b="1" dirty="0" smtClean="0">
                <a:solidFill>
                  <a:schemeClr val="tx1"/>
                </a:solidFill>
              </a:rPr>
              <a:t>20% Increase</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4" name="Down Arrow 3"/>
          <p:cNvSpPr/>
          <p:nvPr/>
        </p:nvSpPr>
        <p:spPr>
          <a:xfrm>
            <a:off x="3493477" y="3856453"/>
            <a:ext cx="2520462" cy="3001547"/>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r>
              <a:rPr lang="en-US" b="1" dirty="0" smtClean="0">
                <a:solidFill>
                  <a:schemeClr val="tx1"/>
                </a:solidFill>
              </a:rPr>
              <a:t>25% Decrease</a:t>
            </a:r>
            <a:endParaRPr lang="en-US" b="1" dirty="0">
              <a:solidFill>
                <a:schemeClr val="tx1"/>
              </a:solidFill>
            </a:endParaRPr>
          </a:p>
          <a:p>
            <a:pPr algn="ctr"/>
            <a:endParaRPr lang="en-US" dirty="0" smtClean="0"/>
          </a:p>
          <a:p>
            <a:pPr algn="ctr"/>
            <a:r>
              <a:rPr lang="en-US" sz="2400" b="1" dirty="0" smtClean="0">
                <a:solidFill>
                  <a:schemeClr val="tx1"/>
                </a:solidFill>
              </a:rPr>
              <a:t>Cortisol</a:t>
            </a:r>
            <a:endParaRPr lang="en-US" sz="2400" b="1" dirty="0">
              <a:solidFill>
                <a:schemeClr val="tx1"/>
              </a:solidFill>
            </a:endParaRPr>
          </a:p>
        </p:txBody>
      </p:sp>
      <p:sp>
        <p:nvSpPr>
          <p:cNvPr id="5" name="Up Arrow 4"/>
          <p:cNvSpPr/>
          <p:nvPr/>
        </p:nvSpPr>
        <p:spPr>
          <a:xfrm>
            <a:off x="6307017" y="3856453"/>
            <a:ext cx="2403230" cy="2860431"/>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7030A0"/>
                </a:solidFill>
              </a:rPr>
              <a:t>Risk</a:t>
            </a:r>
          </a:p>
          <a:p>
            <a:pPr algn="ctr"/>
            <a:r>
              <a:rPr lang="en-US" sz="2400" b="1" dirty="0" smtClean="0">
                <a:solidFill>
                  <a:srgbClr val="7030A0"/>
                </a:solidFill>
              </a:rPr>
              <a:t>Taking</a:t>
            </a:r>
          </a:p>
          <a:p>
            <a:pPr algn="ctr"/>
            <a:r>
              <a:rPr lang="en-US" sz="2400" b="1" dirty="0" smtClean="0">
                <a:solidFill>
                  <a:srgbClr val="7030A0"/>
                </a:solidFill>
              </a:rPr>
              <a:t>Willing</a:t>
            </a:r>
          </a:p>
          <a:p>
            <a:pPr algn="ctr"/>
            <a:endParaRPr lang="en-US" sz="1600" b="1" dirty="0" smtClean="0">
              <a:solidFill>
                <a:srgbClr val="7030A0"/>
              </a:solidFill>
            </a:endParaRPr>
          </a:p>
          <a:p>
            <a:pPr algn="ctr"/>
            <a:r>
              <a:rPr lang="en-US" sz="1600" b="1" dirty="0" smtClean="0">
                <a:solidFill>
                  <a:srgbClr val="7030A0"/>
                </a:solidFill>
              </a:rPr>
              <a:t>26% Increase</a:t>
            </a:r>
            <a:endParaRPr lang="en-US" sz="2400" b="1" dirty="0">
              <a:solidFill>
                <a:srgbClr val="7030A0"/>
              </a:solidFill>
            </a:endParaRPr>
          </a:p>
          <a:p>
            <a:pPr algn="ctr"/>
            <a:endParaRPr lang="en-US" sz="2400" b="1" dirty="0" smtClean="0">
              <a:solidFill>
                <a:srgbClr val="7030A0"/>
              </a:solidFill>
            </a:endParaRPr>
          </a:p>
          <a:p>
            <a:pPr algn="ctr"/>
            <a:endParaRPr lang="en-US" sz="2400" b="1" dirty="0">
              <a:solidFill>
                <a:srgbClr val="7030A0"/>
              </a:solidFill>
            </a:endParaRPr>
          </a:p>
        </p:txBody>
      </p:sp>
    </p:spTree>
    <p:extLst>
      <p:ext uri="{BB962C8B-B14F-4D97-AF65-F5344CB8AC3E}">
        <p14:creationId xmlns:p14="http://schemas.microsoft.com/office/powerpoint/2010/main" val="3738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894" y="11724"/>
            <a:ext cx="4149969" cy="1143000"/>
          </a:xfrm>
        </p:spPr>
        <p:txBody>
          <a:bodyPr/>
          <a:lstStyle/>
          <a:p>
            <a:r>
              <a:rPr lang="en-US" dirty="0" smtClean="0"/>
              <a:t>Posture</a:t>
            </a:r>
            <a:endParaRPr lang="en-US" dirty="0"/>
          </a:p>
        </p:txBody>
      </p:sp>
      <p:sp>
        <p:nvSpPr>
          <p:cNvPr id="6" name="Down Arrow 5"/>
          <p:cNvSpPr/>
          <p:nvPr/>
        </p:nvSpPr>
        <p:spPr>
          <a:xfrm>
            <a:off x="-1" y="2239108"/>
            <a:ext cx="3798277" cy="41265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rgbClr val="FFFF00"/>
              </a:solidFill>
            </a:endParaRPr>
          </a:p>
          <a:p>
            <a:pPr algn="ctr"/>
            <a:endParaRPr lang="en-US" b="1" dirty="0">
              <a:solidFill>
                <a:srgbClr val="FFFF00"/>
              </a:solidFill>
            </a:endParaRPr>
          </a:p>
          <a:p>
            <a:pPr algn="ctr"/>
            <a:endParaRPr lang="en-US" b="1" dirty="0" smtClean="0">
              <a:solidFill>
                <a:srgbClr val="FFFF00"/>
              </a:solidFill>
            </a:endParaRPr>
          </a:p>
          <a:p>
            <a:pPr algn="ctr"/>
            <a:endParaRPr lang="en-US" b="1" dirty="0">
              <a:solidFill>
                <a:srgbClr val="FFFF00"/>
              </a:solidFill>
            </a:endParaRPr>
          </a:p>
          <a:p>
            <a:pPr algn="ctr"/>
            <a:endParaRPr lang="en-US" b="1" dirty="0" smtClean="0">
              <a:solidFill>
                <a:srgbClr val="FFFF00"/>
              </a:solidFill>
            </a:endParaRPr>
          </a:p>
          <a:p>
            <a:pPr algn="ctr"/>
            <a:r>
              <a:rPr lang="en-US" b="1" dirty="0" smtClean="0">
                <a:solidFill>
                  <a:schemeClr val="tx1"/>
                </a:solidFill>
              </a:rPr>
              <a:t>10% Decrease</a:t>
            </a:r>
            <a:endParaRPr lang="en-US" b="1" dirty="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r>
              <a:rPr lang="en-US" sz="2400" b="1" dirty="0" smtClean="0">
                <a:solidFill>
                  <a:schemeClr val="tx1"/>
                </a:solidFill>
              </a:rPr>
              <a:t>Testosterone</a:t>
            </a:r>
            <a:endParaRPr lang="en-US" sz="2400" b="1" dirty="0">
              <a:solidFill>
                <a:schemeClr val="tx1"/>
              </a:solidFill>
            </a:endParaRPr>
          </a:p>
          <a:p>
            <a:pPr algn="ctr"/>
            <a:endParaRPr lang="en-US" dirty="0">
              <a:solidFill>
                <a:schemeClr val="tx1"/>
              </a:solidFill>
            </a:endParaRPr>
          </a:p>
        </p:txBody>
      </p:sp>
      <p:sp>
        <p:nvSpPr>
          <p:cNvPr id="7" name="Up Arrow 6"/>
          <p:cNvSpPr/>
          <p:nvPr/>
        </p:nvSpPr>
        <p:spPr>
          <a:xfrm>
            <a:off x="3704494" y="2860431"/>
            <a:ext cx="2520462" cy="3704053"/>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Cortisol</a:t>
            </a:r>
          </a:p>
          <a:p>
            <a:pPr algn="ctr"/>
            <a:endParaRPr lang="en-US" sz="2400" b="1" dirty="0" smtClean="0">
              <a:solidFill>
                <a:schemeClr val="tx1"/>
              </a:solidFill>
            </a:endParaRPr>
          </a:p>
          <a:p>
            <a:pPr algn="ctr"/>
            <a:r>
              <a:rPr lang="en-US" b="1" dirty="0" smtClean="0">
                <a:solidFill>
                  <a:schemeClr val="tx1"/>
                </a:solidFill>
              </a:rPr>
              <a:t>15% Increase</a:t>
            </a:r>
            <a:endParaRPr lang="en-US" b="1" dirty="0">
              <a:solidFill>
                <a:schemeClr val="tx1"/>
              </a:solidFill>
            </a:endParaRPr>
          </a:p>
          <a:p>
            <a:pPr algn="ctr"/>
            <a:endParaRPr lang="en-US" sz="2400" b="1" dirty="0" smtClean="0">
              <a:solidFill>
                <a:schemeClr val="tx1"/>
              </a:solidFill>
            </a:endParaRPr>
          </a:p>
          <a:p>
            <a:pPr algn="ctr"/>
            <a:endParaRPr lang="en-US" sz="2400" b="1" dirty="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p:txBody>
      </p:sp>
      <p:pic>
        <p:nvPicPr>
          <p:cNvPr id="9" name="Picture 8" descr="http://students.purchase.edu/stephanie.massoud/images/nervo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513" y="1031632"/>
            <a:ext cx="2758807" cy="20705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Down Arrow 9"/>
          <p:cNvSpPr/>
          <p:nvPr/>
        </p:nvSpPr>
        <p:spPr>
          <a:xfrm>
            <a:off x="6224956" y="3856452"/>
            <a:ext cx="2520462" cy="3001547"/>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b="1" dirty="0" smtClean="0">
                <a:solidFill>
                  <a:srgbClr val="7030A0"/>
                </a:solidFill>
              </a:rPr>
              <a:t>26% Decrease</a:t>
            </a:r>
          </a:p>
          <a:p>
            <a:pPr algn="ctr"/>
            <a:endParaRPr lang="en-US" dirty="0" smtClean="0"/>
          </a:p>
          <a:p>
            <a:pPr algn="ctr"/>
            <a:r>
              <a:rPr lang="en-US" sz="2400" b="1" dirty="0" smtClean="0">
                <a:solidFill>
                  <a:srgbClr val="7030A0"/>
                </a:solidFill>
              </a:rPr>
              <a:t>Risk Taking</a:t>
            </a:r>
          </a:p>
          <a:p>
            <a:pPr algn="ctr"/>
            <a:r>
              <a:rPr lang="en-US" sz="2400" b="1" dirty="0" smtClean="0">
                <a:solidFill>
                  <a:srgbClr val="7030A0"/>
                </a:solidFill>
              </a:rPr>
              <a:t>Willing</a:t>
            </a:r>
            <a:endParaRPr lang="en-US" sz="2400" b="1" dirty="0">
              <a:solidFill>
                <a:srgbClr val="7030A0"/>
              </a:solidFill>
            </a:endParaRPr>
          </a:p>
        </p:txBody>
      </p:sp>
    </p:spTree>
    <p:extLst>
      <p:ext uri="{BB962C8B-B14F-4D97-AF65-F5344CB8AC3E}">
        <p14:creationId xmlns:p14="http://schemas.microsoft.com/office/powerpoint/2010/main" val="324648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11" y="1621008"/>
            <a:ext cx="8229600" cy="604220"/>
          </a:xfrm>
        </p:spPr>
        <p:txBody>
          <a:bodyPr/>
          <a:lstStyle/>
          <a:p>
            <a:r>
              <a:rPr lang="en-US" dirty="0" smtClean="0">
                <a:solidFill>
                  <a:srgbClr val="002060"/>
                </a:solidFill>
              </a:rPr>
              <a:t>Click on picture for link to video</a:t>
            </a:r>
            <a:endParaRPr lang="en-US" dirty="0">
              <a:solidFill>
                <a:srgbClr val="002060"/>
              </a:solidFill>
            </a:endParaRP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885" y="2225228"/>
            <a:ext cx="6829775" cy="4176203"/>
          </a:xfrm>
          <a:prstGeom prst="rect">
            <a:avLst/>
          </a:prstGeom>
        </p:spPr>
      </p:pic>
    </p:spTree>
    <p:extLst>
      <p:ext uri="{BB962C8B-B14F-4D97-AF65-F5344CB8AC3E}">
        <p14:creationId xmlns:p14="http://schemas.microsoft.com/office/powerpoint/2010/main" val="1190160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93" y="52507"/>
            <a:ext cx="8229600" cy="1143000"/>
          </a:xfrm>
        </p:spPr>
        <p:txBody>
          <a:bodyPr/>
          <a:lstStyle/>
          <a:p>
            <a:r>
              <a:rPr lang="en-US" dirty="0" smtClean="0"/>
              <a:t>Movement</a:t>
            </a:r>
            <a:endParaRPr lang="en-US" dirty="0"/>
          </a:p>
        </p:txBody>
      </p:sp>
      <p:sp>
        <p:nvSpPr>
          <p:cNvPr id="4" name="TextBox 3"/>
          <p:cNvSpPr txBox="1"/>
          <p:nvPr/>
        </p:nvSpPr>
        <p:spPr>
          <a:xfrm>
            <a:off x="457200" y="6170587"/>
            <a:ext cx="8524962" cy="369332"/>
          </a:xfrm>
          <a:prstGeom prst="rect">
            <a:avLst/>
          </a:prstGeom>
          <a:noFill/>
        </p:spPr>
        <p:txBody>
          <a:bodyPr wrap="none" rtlCol="0">
            <a:spAutoFit/>
          </a:bodyPr>
          <a:lstStyle/>
          <a:p>
            <a:r>
              <a:rPr lang="en-US" dirty="0" smtClean="0"/>
              <a:t>ARTICLE ON MOVEMENT: http</a:t>
            </a:r>
            <a:r>
              <a:rPr lang="en-US" dirty="0"/>
              <a:t>://www.edweek.org/tm/articles/2013/03/19/fp_griss.html</a:t>
            </a:r>
          </a:p>
        </p:txBody>
      </p:sp>
      <p:pic>
        <p:nvPicPr>
          <p:cNvPr id="2050" name="Picture 2" descr="http://www.heatherhaupt.com/wp-content/uploads/2013/06/LetThemMove-1024x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828" y="1894114"/>
            <a:ext cx="7351646" cy="42429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2840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2011 05 16 UNTHSC PPT Template</Template>
  <TotalTime>3532</TotalTime>
  <Words>1548</Words>
  <Application>Microsoft Office PowerPoint</Application>
  <PresentationFormat>On-screen Show (4:3)</PresentationFormat>
  <Paragraphs>221</Paragraphs>
  <Slides>24</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Tahoma</vt:lpstr>
      <vt:lpstr>Calibri</vt:lpstr>
      <vt:lpstr>Helvetica</vt:lpstr>
      <vt:lpstr>Arial Narrow</vt:lpstr>
      <vt:lpstr>Arial</vt:lpstr>
      <vt:lpstr>Times New Roman</vt:lpstr>
      <vt:lpstr>Verdana</vt:lpstr>
      <vt:lpstr>Slit</vt:lpstr>
      <vt:lpstr>Office Theme</vt:lpstr>
      <vt:lpstr>Effective Teaching Postures And Didactic Methods: Using The  Self Of The Teacher As A Tool</vt:lpstr>
      <vt:lpstr>Disclosures</vt:lpstr>
      <vt:lpstr>True or False</vt:lpstr>
      <vt:lpstr>On completion of this session, the participants should be able to... </vt:lpstr>
      <vt:lpstr>Posture</vt:lpstr>
      <vt:lpstr>Posture</vt:lpstr>
      <vt:lpstr>Posture</vt:lpstr>
      <vt:lpstr>PowerPoint Presentation</vt:lpstr>
      <vt:lpstr>Movement</vt:lpstr>
      <vt:lpstr>Movement</vt:lpstr>
      <vt:lpstr>PowerPoint Presentation</vt:lpstr>
      <vt:lpstr>Want to Learn More</vt:lpstr>
      <vt:lpstr>Celebrate what we learned</vt:lpstr>
      <vt:lpstr>Celebrate what we learned </vt:lpstr>
      <vt:lpstr>PowerPoint Presentation</vt:lpstr>
      <vt:lpstr>Voice Resonance</vt:lpstr>
      <vt:lpstr>On completion of this session, the participants should be able to... </vt:lpstr>
      <vt:lpstr>Let’s Practice</vt:lpstr>
      <vt:lpstr>Connecting to your teaching</vt:lpstr>
      <vt:lpstr>Stickiness  -- If we. . .</vt:lpstr>
      <vt:lpstr>Take It Home</vt:lpstr>
      <vt:lpstr>What Questions Remain?</vt:lpstr>
      <vt:lpstr>References</vt:lpstr>
      <vt:lpstr>PowerPoint Presentation</vt:lpstr>
    </vt:vector>
  </TitlesOfParts>
  <Company>STFM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Wilson, MS, UNTHSC TCOM</dc:creator>
  <cp:lastModifiedBy>Fraser, Kathryn</cp:lastModifiedBy>
  <cp:revision>156</cp:revision>
  <cp:lastPrinted>2017-02-07T22:47:33Z</cp:lastPrinted>
  <dcterms:created xsi:type="dcterms:W3CDTF">2013-07-17T19:19:39Z</dcterms:created>
  <dcterms:modified xsi:type="dcterms:W3CDTF">2017-06-08T12:53:39Z</dcterms:modified>
</cp:coreProperties>
</file>