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4" r:id="rId2"/>
    <p:sldId id="262" r:id="rId3"/>
    <p:sldId id="293" r:id="rId4"/>
    <p:sldId id="265" r:id="rId5"/>
    <p:sldId id="266" r:id="rId6"/>
    <p:sldId id="279" r:id="rId7"/>
    <p:sldId id="280" r:id="rId8"/>
    <p:sldId id="267" r:id="rId9"/>
    <p:sldId id="268" r:id="rId10"/>
    <p:sldId id="269" r:id="rId11"/>
    <p:sldId id="270" r:id="rId12"/>
    <p:sldId id="272" r:id="rId13"/>
    <p:sldId id="273" r:id="rId14"/>
    <p:sldId id="274" r:id="rId15"/>
    <p:sldId id="275" r:id="rId16"/>
    <p:sldId id="276" r:id="rId17"/>
    <p:sldId id="289" r:id="rId18"/>
    <p:sldId id="290" r:id="rId19"/>
    <p:sldId id="288" r:id="rId20"/>
    <p:sldId id="277" r:id="rId21"/>
    <p:sldId id="281" r:id="rId22"/>
    <p:sldId id="282" r:id="rId23"/>
    <p:sldId id="283" r:id="rId24"/>
    <p:sldId id="284" r:id="rId25"/>
    <p:sldId id="285" r:id="rId26"/>
    <p:sldId id="286" r:id="rId27"/>
    <p:sldId id="292" r:id="rId28"/>
    <p:sldId id="287" r:id="rId29"/>
    <p:sldId id="291" r:id="rId30"/>
    <p:sldId id="278" r:id="rId31"/>
    <p:sldId id="263"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68"/>
    <p:restoredTop sz="94534"/>
  </p:normalViewPr>
  <p:slideViewPr>
    <p:cSldViewPr snapToGrid="0" snapToObjects="1">
      <p:cViewPr varScale="1">
        <p:scale>
          <a:sx n="63" d="100"/>
          <a:sy n="63" d="100"/>
        </p:scale>
        <p:origin x="1452" y="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06099" y="2106259"/>
            <a:ext cx="6853412" cy="1470025"/>
          </a:xfrm>
        </p:spPr>
        <p:txBody>
          <a:bodyPr>
            <a:normAutofit/>
          </a:bodyPr>
          <a:lstStyle>
            <a:lvl1pPr algn="ctr">
              <a:defRPr sz="3800" b="1" i="0">
                <a:solidFill>
                  <a:schemeClr val="tx1"/>
                </a:solidFill>
                <a:latin typeface="Helvetica"/>
                <a:cs typeface="Helvetica"/>
              </a:defRPr>
            </a:lvl1pPr>
          </a:lstStyle>
          <a:p>
            <a:r>
              <a:rPr lang="en-US" dirty="0"/>
              <a:t>Click to edit Master title style</a:t>
            </a:r>
            <a:br>
              <a:rPr lang="en-US" dirty="0"/>
            </a:br>
            <a:r>
              <a:rPr lang="en-US" dirty="0"/>
              <a:t>Click to edit Master title style Click to edit Master title style</a:t>
            </a:r>
          </a:p>
        </p:txBody>
      </p:sp>
      <p:sp>
        <p:nvSpPr>
          <p:cNvPr id="3" name="Subtitle 2"/>
          <p:cNvSpPr>
            <a:spLocks noGrp="1"/>
          </p:cNvSpPr>
          <p:nvPr>
            <p:ph type="subTitle" idx="1" hasCustomPrompt="1"/>
          </p:nvPr>
        </p:nvSpPr>
        <p:spPr>
          <a:xfrm>
            <a:off x="1492316" y="4063709"/>
            <a:ext cx="6079746" cy="1752600"/>
          </a:xfrm>
        </p:spPr>
        <p:txBody>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3000" b="0" i="1">
                <a:solidFill>
                  <a:schemeClr val="tx1"/>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br>
              <a:rPr lang="en-US" dirty="0"/>
            </a:br>
            <a:r>
              <a:rPr lang="en-US" dirty="0"/>
              <a:t>Click to edit Master subtitle style</a:t>
            </a:r>
          </a:p>
          <a:p>
            <a:endParaRPr lang="en-US" dirty="0"/>
          </a:p>
        </p:txBody>
      </p:sp>
    </p:spTree>
    <p:extLst>
      <p:ext uri="{BB962C8B-B14F-4D97-AF65-F5344CB8AC3E}">
        <p14:creationId xmlns:p14="http://schemas.microsoft.com/office/powerpoint/2010/main" val="3174556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457200" y="944047"/>
            <a:ext cx="8229600" cy="1143000"/>
          </a:xfrm>
          <a:prstGeom prst="rect">
            <a:avLst/>
          </a:prstGeom>
        </p:spPr>
        <p:txBody>
          <a:bodyPr vert="horz" lIns="91440" tIns="45720" rIns="91440" bIns="45720" rtlCol="0" anchor="ctr">
            <a:normAutofit/>
          </a:bodyPr>
          <a:lstStyle/>
          <a:p>
            <a:r>
              <a:rPr lang="en-US" dirty="0"/>
              <a:t>Click to edit Master title style</a:t>
            </a:r>
            <a:br>
              <a:rPr lang="en-US" dirty="0"/>
            </a:br>
            <a:r>
              <a:rPr lang="en-US" dirty="0"/>
              <a:t>Click to edit Master title style</a:t>
            </a:r>
          </a:p>
        </p:txBody>
      </p:sp>
      <p:sp>
        <p:nvSpPr>
          <p:cNvPr id="4" name="Text Placeholder 2"/>
          <p:cNvSpPr>
            <a:spLocks noGrp="1"/>
          </p:cNvSpPr>
          <p:nvPr>
            <p:ph idx="1"/>
          </p:nvPr>
        </p:nvSpPr>
        <p:spPr>
          <a:xfrm>
            <a:off x="457200" y="2269609"/>
            <a:ext cx="8229600" cy="394687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779556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40601"/>
            <a:ext cx="8229600" cy="1187865"/>
          </a:xfrm>
          <a:prstGeom prst="rect">
            <a:avLst/>
          </a:prstGeom>
        </p:spPr>
        <p:txBody>
          <a:bodyPr vert="horz" lIns="91440" tIns="45720" rIns="91440" bIns="45720" rtlCol="0" anchor="ctr">
            <a:normAutofit/>
          </a:bodyPr>
          <a:lstStyle/>
          <a:p>
            <a:r>
              <a:rPr lang="en-US" dirty="0"/>
              <a:t>Click to edit Master title style</a:t>
            </a:r>
            <a:br>
              <a:rPr lang="en-US" dirty="0"/>
            </a:br>
            <a:r>
              <a:rPr lang="en-US" dirty="0"/>
              <a:t>Click to edit Master title style</a:t>
            </a:r>
          </a:p>
        </p:txBody>
      </p:sp>
      <p:sp>
        <p:nvSpPr>
          <p:cNvPr id="3" name="Text Placeholder 2"/>
          <p:cNvSpPr>
            <a:spLocks noGrp="1"/>
          </p:cNvSpPr>
          <p:nvPr>
            <p:ph type="body" idx="1"/>
          </p:nvPr>
        </p:nvSpPr>
        <p:spPr>
          <a:xfrm>
            <a:off x="457200" y="2266165"/>
            <a:ext cx="8229600" cy="395621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58395045"/>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457200" rtl="0" eaLnBrk="1" latinLnBrk="0" hangingPunct="1">
        <a:spcBef>
          <a:spcPct val="0"/>
        </a:spcBef>
        <a:buNone/>
        <a:defRPr sz="4000" b="1" i="0" kern="1200">
          <a:solidFill>
            <a:schemeClr val="tx1"/>
          </a:solidFill>
          <a:latin typeface="Helvetica"/>
          <a:ea typeface="+mj-ea"/>
          <a:cs typeface="Helvetica"/>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800" b="0" i="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400" b="0" i="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2000" b="0" i="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b="0" i="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Augmenting Patient Engagement through Pre-Visit Patient Scorecards</a:t>
            </a:r>
            <a:br>
              <a:rPr lang="en-US" dirty="0"/>
            </a:br>
            <a:endParaRPr lang="en-US" dirty="0"/>
          </a:p>
        </p:txBody>
      </p:sp>
      <p:sp>
        <p:nvSpPr>
          <p:cNvPr id="3" name="Subtitle 2"/>
          <p:cNvSpPr>
            <a:spLocks noGrp="1"/>
          </p:cNvSpPr>
          <p:nvPr>
            <p:ph type="subTitle" idx="1"/>
          </p:nvPr>
        </p:nvSpPr>
        <p:spPr/>
        <p:txBody>
          <a:bodyPr>
            <a:normAutofit fontScale="77500" lnSpcReduction="20000"/>
          </a:bodyPr>
          <a:lstStyle/>
          <a:p>
            <a:r>
              <a:rPr lang="en-US" dirty="0"/>
              <a:t>Alicia Markley, MPAS, PA-C and Sara Malone, MD</a:t>
            </a:r>
          </a:p>
          <a:p>
            <a:r>
              <a:rPr lang="en-US" dirty="0"/>
              <a:t>Southern Illinois University </a:t>
            </a:r>
          </a:p>
          <a:p>
            <a:r>
              <a:rPr lang="en-US" dirty="0"/>
              <a:t>Family and Community Medicine </a:t>
            </a:r>
          </a:p>
          <a:p>
            <a:r>
              <a:rPr lang="en-US" dirty="0"/>
              <a:t>Residency Program, Carbondale, Illinois</a:t>
            </a:r>
          </a:p>
        </p:txBody>
      </p:sp>
    </p:spTree>
    <p:extLst>
      <p:ext uri="{BB962C8B-B14F-4D97-AF65-F5344CB8AC3E}">
        <p14:creationId xmlns:p14="http://schemas.microsoft.com/office/powerpoint/2010/main" val="1569925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F5133-5DF8-4E81-90FE-B3D1EDA68860}"/>
              </a:ext>
            </a:extLst>
          </p:cNvPr>
          <p:cNvSpPr>
            <a:spLocks noGrp="1"/>
          </p:cNvSpPr>
          <p:nvPr>
            <p:ph type="title"/>
          </p:nvPr>
        </p:nvSpPr>
        <p:spPr/>
        <p:txBody>
          <a:bodyPr/>
          <a:lstStyle/>
          <a:p>
            <a:r>
              <a:rPr lang="en-US" dirty="0"/>
              <a:t>Medication list</a:t>
            </a:r>
          </a:p>
        </p:txBody>
      </p:sp>
      <p:sp>
        <p:nvSpPr>
          <p:cNvPr id="9" name="Content Placeholder 8">
            <a:extLst>
              <a:ext uri="{FF2B5EF4-FFF2-40B4-BE49-F238E27FC236}">
                <a16:creationId xmlns:a16="http://schemas.microsoft.com/office/drawing/2014/main" id="{362ED4BF-10CF-43C4-90D0-F56FFB766CAA}"/>
              </a:ext>
            </a:extLst>
          </p:cNvPr>
          <p:cNvSpPr>
            <a:spLocks noGrp="1"/>
          </p:cNvSpPr>
          <p:nvPr>
            <p:ph idx="1"/>
          </p:nvPr>
        </p:nvSpPr>
        <p:spPr/>
        <p:txBody>
          <a:bodyPr>
            <a:normAutofit fontScale="92500"/>
          </a:bodyPr>
          <a:lstStyle/>
          <a:p>
            <a:r>
              <a:rPr lang="en-US" dirty="0"/>
              <a:t>Pulled in the current med list including directions</a:t>
            </a:r>
          </a:p>
          <a:p>
            <a:r>
              <a:rPr lang="en-US" dirty="0"/>
              <a:t>Included directions to patient’s to review and make any updates or changes while they were waiting to go back to an exam room</a:t>
            </a:r>
          </a:p>
          <a:p>
            <a:r>
              <a:rPr lang="en-US" dirty="0"/>
              <a:t>Encourage the patient take the initiative to make corrections during the rooming process</a:t>
            </a:r>
          </a:p>
          <a:p>
            <a:endParaRPr lang="en-US" dirty="0"/>
          </a:p>
          <a:p>
            <a:endParaRPr lang="en-US" dirty="0"/>
          </a:p>
        </p:txBody>
      </p:sp>
    </p:spTree>
    <p:extLst>
      <p:ext uri="{BB962C8B-B14F-4D97-AF65-F5344CB8AC3E}">
        <p14:creationId xmlns:p14="http://schemas.microsoft.com/office/powerpoint/2010/main" val="378852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F691E-8C38-4B7A-9591-75505150C165}"/>
              </a:ext>
            </a:extLst>
          </p:cNvPr>
          <p:cNvSpPr>
            <a:spLocks noGrp="1"/>
          </p:cNvSpPr>
          <p:nvPr>
            <p:ph type="title"/>
          </p:nvPr>
        </p:nvSpPr>
        <p:spPr/>
        <p:txBody>
          <a:bodyPr/>
          <a:lstStyle/>
          <a:p>
            <a:r>
              <a:rPr lang="en-US" dirty="0"/>
              <a:t>Quality measures</a:t>
            </a:r>
          </a:p>
        </p:txBody>
      </p:sp>
      <p:sp>
        <p:nvSpPr>
          <p:cNvPr id="3" name="Content Placeholder 2">
            <a:extLst>
              <a:ext uri="{FF2B5EF4-FFF2-40B4-BE49-F238E27FC236}">
                <a16:creationId xmlns:a16="http://schemas.microsoft.com/office/drawing/2014/main" id="{3EA776CE-6DCB-429B-8596-2DDD55D605F8}"/>
              </a:ext>
            </a:extLst>
          </p:cNvPr>
          <p:cNvSpPr>
            <a:spLocks noGrp="1"/>
          </p:cNvSpPr>
          <p:nvPr>
            <p:ph idx="1"/>
          </p:nvPr>
        </p:nvSpPr>
        <p:spPr/>
        <p:txBody>
          <a:bodyPr>
            <a:normAutofit fontScale="92500" lnSpcReduction="20000"/>
          </a:bodyPr>
          <a:lstStyle/>
          <a:p>
            <a:r>
              <a:rPr lang="en-US" dirty="0"/>
              <a:t>Most recent immunizations for adults</a:t>
            </a:r>
          </a:p>
          <a:p>
            <a:pPr lvl="1"/>
            <a:r>
              <a:rPr lang="en-US" dirty="0"/>
              <a:t>Influenza</a:t>
            </a:r>
          </a:p>
          <a:p>
            <a:pPr lvl="1"/>
            <a:r>
              <a:rPr lang="en-US" dirty="0"/>
              <a:t>Pneumovax 23 and Prevnar 13</a:t>
            </a:r>
          </a:p>
          <a:p>
            <a:r>
              <a:rPr lang="en-US" dirty="0"/>
              <a:t>If nothing on file, logic within the template would insert education about the benefits of these vaccines</a:t>
            </a:r>
          </a:p>
          <a:p>
            <a:r>
              <a:rPr lang="en-US" dirty="0"/>
              <a:t>Used conditional logic within the template to insert this only if the patient was in the appropriate age range</a:t>
            </a:r>
          </a:p>
        </p:txBody>
      </p:sp>
    </p:spTree>
    <p:extLst>
      <p:ext uri="{BB962C8B-B14F-4D97-AF65-F5344CB8AC3E}">
        <p14:creationId xmlns:p14="http://schemas.microsoft.com/office/powerpoint/2010/main" val="3406004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9BF0E-A00B-4F3C-BE50-329EA1A6F0A1}"/>
              </a:ext>
            </a:extLst>
          </p:cNvPr>
          <p:cNvSpPr>
            <a:spLocks noGrp="1"/>
          </p:cNvSpPr>
          <p:nvPr>
            <p:ph type="title"/>
          </p:nvPr>
        </p:nvSpPr>
        <p:spPr/>
        <p:txBody>
          <a:bodyPr/>
          <a:lstStyle/>
          <a:p>
            <a:r>
              <a:rPr lang="en-US" dirty="0"/>
              <a:t>Quality measures</a:t>
            </a:r>
          </a:p>
        </p:txBody>
      </p:sp>
      <p:sp>
        <p:nvSpPr>
          <p:cNvPr id="3" name="Content Placeholder 2">
            <a:extLst>
              <a:ext uri="{FF2B5EF4-FFF2-40B4-BE49-F238E27FC236}">
                <a16:creationId xmlns:a16="http://schemas.microsoft.com/office/drawing/2014/main" id="{2605DE4F-DB76-47C0-A5DB-92AA1F2FFB60}"/>
              </a:ext>
            </a:extLst>
          </p:cNvPr>
          <p:cNvSpPr>
            <a:spLocks noGrp="1"/>
          </p:cNvSpPr>
          <p:nvPr>
            <p:ph idx="1"/>
          </p:nvPr>
        </p:nvSpPr>
        <p:spPr/>
        <p:txBody>
          <a:bodyPr/>
          <a:lstStyle/>
          <a:p>
            <a:r>
              <a:rPr lang="en-US" dirty="0"/>
              <a:t>Most recent lab data</a:t>
            </a:r>
          </a:p>
          <a:p>
            <a:pPr lvl="1"/>
            <a:r>
              <a:rPr lang="en-US" dirty="0"/>
              <a:t>HgbA1c</a:t>
            </a:r>
          </a:p>
          <a:p>
            <a:pPr lvl="1"/>
            <a:r>
              <a:rPr lang="en-US" dirty="0"/>
              <a:t>Lipid panel</a:t>
            </a:r>
          </a:p>
          <a:p>
            <a:pPr lvl="1"/>
            <a:r>
              <a:rPr lang="en-US" dirty="0"/>
              <a:t>TSH</a:t>
            </a:r>
          </a:p>
          <a:p>
            <a:r>
              <a:rPr lang="en-US" dirty="0"/>
              <a:t>Each value followed by a one-line explanation of what this value means, including normal value ranges</a:t>
            </a:r>
          </a:p>
        </p:txBody>
      </p:sp>
    </p:spTree>
    <p:extLst>
      <p:ext uri="{BB962C8B-B14F-4D97-AF65-F5344CB8AC3E}">
        <p14:creationId xmlns:p14="http://schemas.microsoft.com/office/powerpoint/2010/main" val="19095159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2E5E0-8819-4A53-B718-947A3ABC5CB4}"/>
              </a:ext>
            </a:extLst>
          </p:cNvPr>
          <p:cNvSpPr>
            <a:spLocks noGrp="1"/>
          </p:cNvSpPr>
          <p:nvPr>
            <p:ph type="title"/>
          </p:nvPr>
        </p:nvSpPr>
        <p:spPr/>
        <p:txBody>
          <a:bodyPr>
            <a:normAutofit/>
          </a:bodyPr>
          <a:lstStyle/>
          <a:p>
            <a:r>
              <a:rPr lang="en-US" dirty="0"/>
              <a:t>Quality measures</a:t>
            </a:r>
          </a:p>
        </p:txBody>
      </p:sp>
      <p:sp>
        <p:nvSpPr>
          <p:cNvPr id="3" name="Content Placeholder 2">
            <a:extLst>
              <a:ext uri="{FF2B5EF4-FFF2-40B4-BE49-F238E27FC236}">
                <a16:creationId xmlns:a16="http://schemas.microsoft.com/office/drawing/2014/main" id="{BC3BF1D6-F82D-4995-B3F6-857A610A726C}"/>
              </a:ext>
            </a:extLst>
          </p:cNvPr>
          <p:cNvSpPr>
            <a:spLocks noGrp="1"/>
          </p:cNvSpPr>
          <p:nvPr>
            <p:ph idx="1"/>
          </p:nvPr>
        </p:nvSpPr>
        <p:spPr/>
        <p:txBody>
          <a:bodyPr/>
          <a:lstStyle/>
          <a:p>
            <a:r>
              <a:rPr lang="en-US" dirty="0"/>
              <a:t>BMI from the previous visit</a:t>
            </a:r>
          </a:p>
          <a:p>
            <a:r>
              <a:rPr lang="en-US" dirty="0"/>
              <a:t>List of any preventive services flagging as overdue within the HER</a:t>
            </a:r>
          </a:p>
          <a:p>
            <a:r>
              <a:rPr lang="en-US" dirty="0"/>
              <a:t>Prompt discussions with patients regarding services and helps initiate requests for medical records to complete documentation</a:t>
            </a:r>
          </a:p>
        </p:txBody>
      </p:sp>
    </p:spTree>
    <p:extLst>
      <p:ext uri="{BB962C8B-B14F-4D97-AF65-F5344CB8AC3E}">
        <p14:creationId xmlns:p14="http://schemas.microsoft.com/office/powerpoint/2010/main" val="459405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1EC1A-A19C-4F2A-9353-6702BFFC4450}"/>
              </a:ext>
            </a:extLst>
          </p:cNvPr>
          <p:cNvSpPr>
            <a:spLocks noGrp="1"/>
          </p:cNvSpPr>
          <p:nvPr>
            <p:ph type="title"/>
          </p:nvPr>
        </p:nvSpPr>
        <p:spPr/>
        <p:txBody>
          <a:bodyPr>
            <a:normAutofit fontScale="90000"/>
          </a:bodyPr>
          <a:lstStyle/>
          <a:p>
            <a:r>
              <a:rPr lang="en-US" dirty="0"/>
              <a:t>Referral and other health care providers</a:t>
            </a:r>
          </a:p>
        </p:txBody>
      </p:sp>
      <p:sp>
        <p:nvSpPr>
          <p:cNvPr id="5" name="Content Placeholder 4">
            <a:extLst>
              <a:ext uri="{FF2B5EF4-FFF2-40B4-BE49-F238E27FC236}">
                <a16:creationId xmlns:a16="http://schemas.microsoft.com/office/drawing/2014/main" id="{5A5EFC2F-7E80-4343-B720-F398E3A3FD2D}"/>
              </a:ext>
            </a:extLst>
          </p:cNvPr>
          <p:cNvSpPr>
            <a:spLocks noGrp="1"/>
          </p:cNvSpPr>
          <p:nvPr>
            <p:ph idx="1"/>
          </p:nvPr>
        </p:nvSpPr>
        <p:spPr/>
        <p:txBody>
          <a:bodyPr>
            <a:normAutofit lnSpcReduction="10000"/>
          </a:bodyPr>
          <a:lstStyle/>
          <a:p>
            <a:r>
              <a:rPr lang="en-US" dirty="0"/>
              <a:t>If a patient is seeing a specialist and this was documented correctly, the template will pull in the name and specialty of each specialist so the patient is prompted to discuss any care that was received since previous visit</a:t>
            </a:r>
          </a:p>
          <a:p>
            <a:r>
              <a:rPr lang="en-US" dirty="0"/>
              <a:t>Allows for updating this list within the EHR and document any self-referrals</a:t>
            </a:r>
          </a:p>
        </p:txBody>
      </p:sp>
    </p:spTree>
    <p:extLst>
      <p:ext uri="{BB962C8B-B14F-4D97-AF65-F5344CB8AC3E}">
        <p14:creationId xmlns:p14="http://schemas.microsoft.com/office/powerpoint/2010/main" val="3496931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C7C10-3F32-4221-9C47-5A14DE7522E4}"/>
              </a:ext>
            </a:extLst>
          </p:cNvPr>
          <p:cNvSpPr>
            <a:spLocks noGrp="1"/>
          </p:cNvSpPr>
          <p:nvPr>
            <p:ph type="title"/>
          </p:nvPr>
        </p:nvSpPr>
        <p:spPr/>
        <p:txBody>
          <a:bodyPr>
            <a:normAutofit fontScale="90000"/>
          </a:bodyPr>
          <a:lstStyle/>
          <a:p>
            <a:r>
              <a:rPr lang="en-US" dirty="0"/>
              <a:t>Patient questions and treatment goals</a:t>
            </a:r>
          </a:p>
        </p:txBody>
      </p:sp>
      <p:sp>
        <p:nvSpPr>
          <p:cNvPr id="3" name="Content Placeholder 2">
            <a:extLst>
              <a:ext uri="{FF2B5EF4-FFF2-40B4-BE49-F238E27FC236}">
                <a16:creationId xmlns:a16="http://schemas.microsoft.com/office/drawing/2014/main" id="{DD33F9E2-30AF-419F-B859-0978978E8B18}"/>
              </a:ext>
            </a:extLst>
          </p:cNvPr>
          <p:cNvSpPr>
            <a:spLocks noGrp="1"/>
          </p:cNvSpPr>
          <p:nvPr>
            <p:ph idx="1"/>
          </p:nvPr>
        </p:nvSpPr>
        <p:spPr/>
        <p:txBody>
          <a:bodyPr/>
          <a:lstStyle/>
          <a:p>
            <a:r>
              <a:rPr lang="en-US" dirty="0"/>
              <a:t>Space for the patient to jot down any questions they have</a:t>
            </a:r>
          </a:p>
          <a:p>
            <a:r>
              <a:rPr lang="en-US" dirty="0"/>
              <a:t>Space for the provider to write the treatment goals that were negotiated with the patient during the office visit</a:t>
            </a:r>
          </a:p>
        </p:txBody>
      </p:sp>
    </p:spTree>
    <p:extLst>
      <p:ext uri="{BB962C8B-B14F-4D97-AF65-F5344CB8AC3E}">
        <p14:creationId xmlns:p14="http://schemas.microsoft.com/office/powerpoint/2010/main" val="42564717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29840-9731-4B5D-85C5-ADB11120F62D}"/>
              </a:ext>
            </a:extLst>
          </p:cNvPr>
          <p:cNvSpPr>
            <a:spLocks noGrp="1"/>
          </p:cNvSpPr>
          <p:nvPr>
            <p:ph type="title"/>
          </p:nvPr>
        </p:nvSpPr>
        <p:spPr/>
        <p:txBody>
          <a:bodyPr/>
          <a:lstStyle/>
          <a:p>
            <a:r>
              <a:rPr lang="en-US" dirty="0"/>
              <a:t>Patient education</a:t>
            </a:r>
          </a:p>
        </p:txBody>
      </p:sp>
      <p:sp>
        <p:nvSpPr>
          <p:cNvPr id="3" name="Content Placeholder 2">
            <a:extLst>
              <a:ext uri="{FF2B5EF4-FFF2-40B4-BE49-F238E27FC236}">
                <a16:creationId xmlns:a16="http://schemas.microsoft.com/office/drawing/2014/main" id="{48EE5B6C-2168-4C78-8180-87773E6A692D}"/>
              </a:ext>
            </a:extLst>
          </p:cNvPr>
          <p:cNvSpPr>
            <a:spLocks noGrp="1"/>
          </p:cNvSpPr>
          <p:nvPr>
            <p:ph idx="1"/>
          </p:nvPr>
        </p:nvSpPr>
        <p:spPr/>
        <p:txBody>
          <a:bodyPr/>
          <a:lstStyle/>
          <a:p>
            <a:r>
              <a:rPr lang="en-US" dirty="0"/>
              <a:t>Using conditional logic within the EHR template, appropriate education based on the patient’s age and sex added to the care plan</a:t>
            </a:r>
          </a:p>
          <a:p>
            <a:r>
              <a:rPr lang="en-US" dirty="0"/>
              <a:t>Targeted to specific quality efforts of the practice or to increase awareness</a:t>
            </a:r>
          </a:p>
          <a:p>
            <a:r>
              <a:rPr lang="en-US" dirty="0"/>
              <a:t>Changed each month or as needed.</a:t>
            </a:r>
          </a:p>
          <a:p>
            <a:endParaRPr lang="en-US" dirty="0"/>
          </a:p>
        </p:txBody>
      </p:sp>
    </p:spTree>
    <p:extLst>
      <p:ext uri="{BB962C8B-B14F-4D97-AF65-F5344CB8AC3E}">
        <p14:creationId xmlns:p14="http://schemas.microsoft.com/office/powerpoint/2010/main" val="1841382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F1864-14F8-48F9-8D6B-8372CD877077}"/>
              </a:ext>
            </a:extLst>
          </p:cNvPr>
          <p:cNvSpPr>
            <a:spLocks noGrp="1"/>
          </p:cNvSpPr>
          <p:nvPr>
            <p:ph type="title"/>
          </p:nvPr>
        </p:nvSpPr>
        <p:spPr/>
        <p:txBody>
          <a:bodyPr/>
          <a:lstStyle/>
          <a:p>
            <a:r>
              <a:rPr lang="en-US" dirty="0"/>
              <a:t>Implementation and work flow</a:t>
            </a:r>
          </a:p>
        </p:txBody>
      </p:sp>
      <p:sp>
        <p:nvSpPr>
          <p:cNvPr id="3" name="Content Placeholder 2">
            <a:extLst>
              <a:ext uri="{FF2B5EF4-FFF2-40B4-BE49-F238E27FC236}">
                <a16:creationId xmlns:a16="http://schemas.microsoft.com/office/drawing/2014/main" id="{574D5B12-B4A6-4591-B071-7BEEC39589F7}"/>
              </a:ext>
            </a:extLst>
          </p:cNvPr>
          <p:cNvSpPr>
            <a:spLocks noGrp="1"/>
          </p:cNvSpPr>
          <p:nvPr>
            <p:ph idx="1"/>
          </p:nvPr>
        </p:nvSpPr>
        <p:spPr/>
        <p:txBody>
          <a:bodyPr>
            <a:normAutofit fontScale="92500" lnSpcReduction="20000"/>
          </a:bodyPr>
          <a:lstStyle/>
          <a:p>
            <a:r>
              <a:rPr lang="en-US" dirty="0"/>
              <a:t>Care plans printed the day before the office visit by registration staff</a:t>
            </a:r>
          </a:p>
          <a:p>
            <a:r>
              <a:rPr lang="en-US" dirty="0"/>
              <a:t>Points of interest highlighted by staff to guide patients to review</a:t>
            </a:r>
          </a:p>
          <a:p>
            <a:r>
              <a:rPr lang="en-US" dirty="0"/>
              <a:t>Patient provided the printed care plan upon check-in</a:t>
            </a:r>
          </a:p>
          <a:p>
            <a:r>
              <a:rPr lang="en-US" dirty="0"/>
              <a:t>Staff ask patients to review contact information (address, phone #s, email addresses)</a:t>
            </a:r>
          </a:p>
          <a:p>
            <a:endParaRPr lang="en-US" dirty="0"/>
          </a:p>
        </p:txBody>
      </p:sp>
    </p:spTree>
    <p:extLst>
      <p:ext uri="{BB962C8B-B14F-4D97-AF65-F5344CB8AC3E}">
        <p14:creationId xmlns:p14="http://schemas.microsoft.com/office/powerpoint/2010/main" val="24404778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1FA0C-D311-457B-A8A4-ABB49AB73D69}"/>
              </a:ext>
            </a:extLst>
          </p:cNvPr>
          <p:cNvSpPr>
            <a:spLocks noGrp="1"/>
          </p:cNvSpPr>
          <p:nvPr>
            <p:ph type="title"/>
          </p:nvPr>
        </p:nvSpPr>
        <p:spPr/>
        <p:txBody>
          <a:bodyPr/>
          <a:lstStyle/>
          <a:p>
            <a:r>
              <a:rPr lang="en-US" dirty="0"/>
              <a:t>Nursing work flow</a:t>
            </a:r>
          </a:p>
        </p:txBody>
      </p:sp>
      <p:sp>
        <p:nvSpPr>
          <p:cNvPr id="3" name="Content Placeholder 2">
            <a:extLst>
              <a:ext uri="{FF2B5EF4-FFF2-40B4-BE49-F238E27FC236}">
                <a16:creationId xmlns:a16="http://schemas.microsoft.com/office/drawing/2014/main" id="{54C5EC60-59FA-4AA9-964A-040877FCA162}"/>
              </a:ext>
            </a:extLst>
          </p:cNvPr>
          <p:cNvSpPr>
            <a:spLocks noGrp="1"/>
          </p:cNvSpPr>
          <p:nvPr>
            <p:ph idx="1"/>
          </p:nvPr>
        </p:nvSpPr>
        <p:spPr/>
        <p:txBody>
          <a:bodyPr>
            <a:normAutofit lnSpcReduction="10000"/>
          </a:bodyPr>
          <a:lstStyle/>
          <a:p>
            <a:r>
              <a:rPr lang="en-US" dirty="0"/>
              <a:t>Nursing staff review the medication section with patient and update the EHR accordingly</a:t>
            </a:r>
          </a:p>
          <a:p>
            <a:r>
              <a:rPr lang="en-US" dirty="0"/>
              <a:t>Review preventive services with patient and place any necessary orders through standing orders</a:t>
            </a:r>
          </a:p>
          <a:p>
            <a:r>
              <a:rPr lang="en-US" dirty="0"/>
              <a:t>Remind patients to leave the care plan out to review with their provider</a:t>
            </a:r>
          </a:p>
        </p:txBody>
      </p:sp>
    </p:spTree>
    <p:extLst>
      <p:ext uri="{BB962C8B-B14F-4D97-AF65-F5344CB8AC3E}">
        <p14:creationId xmlns:p14="http://schemas.microsoft.com/office/powerpoint/2010/main" val="41079756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8AB22-80E8-4DEF-BA06-4B82B7EE12D1}"/>
              </a:ext>
            </a:extLst>
          </p:cNvPr>
          <p:cNvSpPr>
            <a:spLocks noGrp="1"/>
          </p:cNvSpPr>
          <p:nvPr>
            <p:ph type="title"/>
          </p:nvPr>
        </p:nvSpPr>
        <p:spPr/>
        <p:txBody>
          <a:bodyPr/>
          <a:lstStyle/>
          <a:p>
            <a:r>
              <a:rPr lang="en-US" dirty="0"/>
              <a:t>Provider work flow</a:t>
            </a:r>
          </a:p>
        </p:txBody>
      </p:sp>
      <p:sp>
        <p:nvSpPr>
          <p:cNvPr id="3" name="Content Placeholder 2">
            <a:extLst>
              <a:ext uri="{FF2B5EF4-FFF2-40B4-BE49-F238E27FC236}">
                <a16:creationId xmlns:a16="http://schemas.microsoft.com/office/drawing/2014/main" id="{C608F5AE-A56F-4CD3-8A4E-5034D087AA99}"/>
              </a:ext>
            </a:extLst>
          </p:cNvPr>
          <p:cNvSpPr>
            <a:spLocks noGrp="1"/>
          </p:cNvSpPr>
          <p:nvPr>
            <p:ph idx="1"/>
          </p:nvPr>
        </p:nvSpPr>
        <p:spPr/>
        <p:txBody>
          <a:bodyPr/>
          <a:lstStyle/>
          <a:p>
            <a:r>
              <a:rPr lang="en-US" dirty="0"/>
              <a:t>Review any preventive services not covered by nursing staff</a:t>
            </a:r>
          </a:p>
          <a:p>
            <a:r>
              <a:rPr lang="en-US" dirty="0"/>
              <a:t>Review lab results and other clinical data with the patient</a:t>
            </a:r>
          </a:p>
          <a:p>
            <a:r>
              <a:rPr lang="en-US" dirty="0"/>
              <a:t>Address any questions the patients may have </a:t>
            </a:r>
          </a:p>
        </p:txBody>
      </p:sp>
    </p:spTree>
    <p:extLst>
      <p:ext uri="{BB962C8B-B14F-4D97-AF65-F5344CB8AC3E}">
        <p14:creationId xmlns:p14="http://schemas.microsoft.com/office/powerpoint/2010/main" val="3955575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Disclosures</a:t>
            </a:r>
          </a:p>
        </p:txBody>
      </p:sp>
      <p:sp>
        <p:nvSpPr>
          <p:cNvPr id="3" name="Content Placeholder 2"/>
          <p:cNvSpPr>
            <a:spLocks noGrp="1"/>
          </p:cNvSpPr>
          <p:nvPr>
            <p:ph idx="1"/>
          </p:nvPr>
        </p:nvSpPr>
        <p:spPr/>
        <p:txBody>
          <a:bodyPr/>
          <a:lstStyle/>
          <a:p>
            <a:r>
              <a:rPr lang="en-US" dirty="0"/>
              <a:t>None</a:t>
            </a:r>
          </a:p>
        </p:txBody>
      </p:sp>
    </p:spTree>
    <p:extLst>
      <p:ext uri="{BB962C8B-B14F-4D97-AF65-F5344CB8AC3E}">
        <p14:creationId xmlns:p14="http://schemas.microsoft.com/office/powerpoint/2010/main" val="428374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0238A-C04B-402B-8DB4-6ABEA99E67DE}"/>
              </a:ext>
            </a:extLst>
          </p:cNvPr>
          <p:cNvSpPr>
            <a:spLocks noGrp="1"/>
          </p:cNvSpPr>
          <p:nvPr>
            <p:ph type="title"/>
          </p:nvPr>
        </p:nvSpPr>
        <p:spPr/>
        <p:txBody>
          <a:bodyPr/>
          <a:lstStyle/>
          <a:p>
            <a:r>
              <a:rPr lang="en-US" dirty="0"/>
              <a:t>Initial success</a:t>
            </a:r>
          </a:p>
        </p:txBody>
      </p:sp>
      <p:sp>
        <p:nvSpPr>
          <p:cNvPr id="3" name="Content Placeholder 2">
            <a:extLst>
              <a:ext uri="{FF2B5EF4-FFF2-40B4-BE49-F238E27FC236}">
                <a16:creationId xmlns:a16="http://schemas.microsoft.com/office/drawing/2014/main" id="{A39587DF-A531-49E0-9425-37B9B3ECB906}"/>
              </a:ext>
            </a:extLst>
          </p:cNvPr>
          <p:cNvSpPr>
            <a:spLocks noGrp="1"/>
          </p:cNvSpPr>
          <p:nvPr>
            <p:ph idx="1"/>
          </p:nvPr>
        </p:nvSpPr>
        <p:spPr/>
        <p:txBody>
          <a:bodyPr/>
          <a:lstStyle/>
          <a:p>
            <a:r>
              <a:rPr lang="en-US" dirty="0"/>
              <a:t>Almost immediately, we began to see increased patient engagement</a:t>
            </a:r>
          </a:p>
          <a:p>
            <a:r>
              <a:rPr lang="en-US" dirty="0"/>
              <a:t>Combined with other quality efforts we began to see improved rates of vaccinations and improved compliance with recommended laboratory testing</a:t>
            </a:r>
          </a:p>
        </p:txBody>
      </p:sp>
    </p:spTree>
    <p:extLst>
      <p:ext uri="{BB962C8B-B14F-4D97-AF65-F5344CB8AC3E}">
        <p14:creationId xmlns:p14="http://schemas.microsoft.com/office/powerpoint/2010/main" val="38469664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9CAC7-217F-4859-AF81-7431E56D3BB3}"/>
              </a:ext>
            </a:extLst>
          </p:cNvPr>
          <p:cNvSpPr>
            <a:spLocks noGrp="1"/>
          </p:cNvSpPr>
          <p:nvPr>
            <p:ph type="title"/>
          </p:nvPr>
        </p:nvSpPr>
        <p:spPr/>
        <p:txBody>
          <a:bodyPr/>
          <a:lstStyle/>
          <a:p>
            <a:r>
              <a:rPr lang="en-US" dirty="0"/>
              <a:t>Progress over time</a:t>
            </a:r>
          </a:p>
        </p:txBody>
      </p:sp>
      <p:sp>
        <p:nvSpPr>
          <p:cNvPr id="3" name="Content Placeholder 2">
            <a:extLst>
              <a:ext uri="{FF2B5EF4-FFF2-40B4-BE49-F238E27FC236}">
                <a16:creationId xmlns:a16="http://schemas.microsoft.com/office/drawing/2014/main" id="{2D0B857C-8363-4C4B-80A7-5A67D7826C7E}"/>
              </a:ext>
            </a:extLst>
          </p:cNvPr>
          <p:cNvSpPr>
            <a:spLocks noGrp="1"/>
          </p:cNvSpPr>
          <p:nvPr>
            <p:ph idx="1"/>
          </p:nvPr>
        </p:nvSpPr>
        <p:spPr/>
        <p:txBody>
          <a:bodyPr/>
          <a:lstStyle/>
          <a:p>
            <a:r>
              <a:rPr lang="en-US" dirty="0"/>
              <a:t>Viewed care plans as a work in progress, continued to tweak content over time</a:t>
            </a:r>
          </a:p>
          <a:p>
            <a:r>
              <a:rPr lang="en-US" dirty="0"/>
              <a:t>Patients would actually ask for this at their visits</a:t>
            </a:r>
          </a:p>
          <a:p>
            <a:r>
              <a:rPr lang="en-US" dirty="0"/>
              <a:t>Since these were printed the day prior to the office visit, were extremely helpful during EHR or internet outages</a:t>
            </a:r>
          </a:p>
        </p:txBody>
      </p:sp>
    </p:spTree>
    <p:extLst>
      <p:ext uri="{BB962C8B-B14F-4D97-AF65-F5344CB8AC3E}">
        <p14:creationId xmlns:p14="http://schemas.microsoft.com/office/powerpoint/2010/main" val="25895563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2C117-EB34-4578-BED2-6CBCCE279325}"/>
              </a:ext>
            </a:extLst>
          </p:cNvPr>
          <p:cNvSpPr>
            <a:spLocks noGrp="1"/>
          </p:cNvSpPr>
          <p:nvPr>
            <p:ph type="title"/>
          </p:nvPr>
        </p:nvSpPr>
        <p:spPr/>
        <p:txBody>
          <a:bodyPr/>
          <a:lstStyle/>
          <a:p>
            <a:r>
              <a:rPr lang="en-US" dirty="0"/>
              <a:t>Progress over time</a:t>
            </a:r>
          </a:p>
        </p:txBody>
      </p:sp>
      <p:sp>
        <p:nvSpPr>
          <p:cNvPr id="3" name="Content Placeholder 2">
            <a:extLst>
              <a:ext uri="{FF2B5EF4-FFF2-40B4-BE49-F238E27FC236}">
                <a16:creationId xmlns:a16="http://schemas.microsoft.com/office/drawing/2014/main" id="{A14329F6-594B-4D44-9114-6BE5ADFF3C3D}"/>
              </a:ext>
            </a:extLst>
          </p:cNvPr>
          <p:cNvSpPr>
            <a:spLocks noGrp="1"/>
          </p:cNvSpPr>
          <p:nvPr>
            <p:ph idx="1"/>
          </p:nvPr>
        </p:nvSpPr>
        <p:spPr/>
        <p:txBody>
          <a:bodyPr/>
          <a:lstStyle/>
          <a:p>
            <a:r>
              <a:rPr lang="en-US" dirty="0"/>
              <a:t>Like with any “new” initiative people did seem to pay a little less attention to these over time</a:t>
            </a:r>
          </a:p>
          <a:p>
            <a:r>
              <a:rPr lang="en-US" dirty="0"/>
              <a:t>Until we changed EHRs…</a:t>
            </a:r>
          </a:p>
        </p:txBody>
      </p:sp>
    </p:spTree>
    <p:extLst>
      <p:ext uri="{BB962C8B-B14F-4D97-AF65-F5344CB8AC3E}">
        <p14:creationId xmlns:p14="http://schemas.microsoft.com/office/powerpoint/2010/main" val="19185831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halt">
            <a:extLst>
              <a:ext uri="{FF2B5EF4-FFF2-40B4-BE49-F238E27FC236}">
                <a16:creationId xmlns:a16="http://schemas.microsoft.com/office/drawing/2014/main" id="{79C5C51D-67E7-4288-BBD9-A475E4BD1B0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1239" y="1110343"/>
            <a:ext cx="6781522" cy="5106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54949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E0148-A04E-4458-9F80-2A43C1863CA9}"/>
              </a:ext>
            </a:extLst>
          </p:cNvPr>
          <p:cNvSpPr>
            <a:spLocks noGrp="1"/>
          </p:cNvSpPr>
          <p:nvPr>
            <p:ph type="title"/>
          </p:nvPr>
        </p:nvSpPr>
        <p:spPr/>
        <p:txBody>
          <a:bodyPr>
            <a:normAutofit fontScale="90000"/>
          </a:bodyPr>
          <a:lstStyle/>
          <a:p>
            <a:r>
              <a:rPr lang="en-US" dirty="0"/>
              <a:t>The only thing constant is change…</a:t>
            </a:r>
          </a:p>
        </p:txBody>
      </p:sp>
      <p:sp>
        <p:nvSpPr>
          <p:cNvPr id="3" name="Content Placeholder 2">
            <a:extLst>
              <a:ext uri="{FF2B5EF4-FFF2-40B4-BE49-F238E27FC236}">
                <a16:creationId xmlns:a16="http://schemas.microsoft.com/office/drawing/2014/main" id="{081F5B19-7CC9-46A9-8D81-13F5F94CD6F6}"/>
              </a:ext>
            </a:extLst>
          </p:cNvPr>
          <p:cNvSpPr>
            <a:spLocks noGrp="1"/>
          </p:cNvSpPr>
          <p:nvPr>
            <p:ph idx="1"/>
          </p:nvPr>
        </p:nvSpPr>
        <p:spPr/>
        <p:txBody>
          <a:bodyPr/>
          <a:lstStyle/>
          <a:p>
            <a:r>
              <a:rPr lang="en-US" dirty="0"/>
              <a:t>We lost the capability to use the templates we had created </a:t>
            </a:r>
          </a:p>
          <a:p>
            <a:r>
              <a:rPr lang="en-US" dirty="0"/>
              <a:t>We had to start back at square one</a:t>
            </a:r>
          </a:p>
          <a:p>
            <a:r>
              <a:rPr lang="en-US" dirty="0"/>
              <a:t>Almost immediately, we had patients asking why they weren’t getting a “copy of their labs and meds” like they had before</a:t>
            </a:r>
          </a:p>
        </p:txBody>
      </p:sp>
    </p:spTree>
    <p:extLst>
      <p:ext uri="{BB962C8B-B14F-4D97-AF65-F5344CB8AC3E}">
        <p14:creationId xmlns:p14="http://schemas.microsoft.com/office/powerpoint/2010/main" val="13138438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519C2-28C2-4A68-896A-8E3DD5DC42A3}"/>
              </a:ext>
            </a:extLst>
          </p:cNvPr>
          <p:cNvSpPr>
            <a:spLocks noGrp="1"/>
          </p:cNvSpPr>
          <p:nvPr>
            <p:ph type="title"/>
          </p:nvPr>
        </p:nvSpPr>
        <p:spPr/>
        <p:txBody>
          <a:bodyPr/>
          <a:lstStyle/>
          <a:p>
            <a:r>
              <a:rPr lang="en-US" dirty="0"/>
              <a:t>Consequences</a:t>
            </a:r>
          </a:p>
        </p:txBody>
      </p:sp>
      <p:sp>
        <p:nvSpPr>
          <p:cNvPr id="3" name="Content Placeholder 2">
            <a:extLst>
              <a:ext uri="{FF2B5EF4-FFF2-40B4-BE49-F238E27FC236}">
                <a16:creationId xmlns:a16="http://schemas.microsoft.com/office/drawing/2014/main" id="{60D4B752-CEDD-45A1-850B-F3455D181C11}"/>
              </a:ext>
            </a:extLst>
          </p:cNvPr>
          <p:cNvSpPr>
            <a:spLocks noGrp="1"/>
          </p:cNvSpPr>
          <p:nvPr>
            <p:ph idx="1"/>
          </p:nvPr>
        </p:nvSpPr>
        <p:spPr/>
        <p:txBody>
          <a:bodyPr/>
          <a:lstStyle/>
          <a:p>
            <a:r>
              <a:rPr lang="en-US" dirty="0"/>
              <a:t>We began to notice patients didn’t know when they had had labs done or know if they were meeting their goals</a:t>
            </a:r>
          </a:p>
          <a:p>
            <a:r>
              <a:rPr lang="en-US" dirty="0"/>
              <a:t>We saw a dip in our quality metrics even though were doing increased provider education </a:t>
            </a:r>
          </a:p>
          <a:p>
            <a:pPr marL="0" indent="0">
              <a:buNone/>
            </a:pPr>
            <a:endParaRPr lang="en-US" dirty="0"/>
          </a:p>
        </p:txBody>
      </p:sp>
    </p:spTree>
    <p:extLst>
      <p:ext uri="{BB962C8B-B14F-4D97-AF65-F5344CB8AC3E}">
        <p14:creationId xmlns:p14="http://schemas.microsoft.com/office/powerpoint/2010/main" val="38021667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54DFC-5227-442E-B428-5331D1410045}"/>
              </a:ext>
            </a:extLst>
          </p:cNvPr>
          <p:cNvSpPr>
            <a:spLocks noGrp="1"/>
          </p:cNvSpPr>
          <p:nvPr>
            <p:ph type="title"/>
          </p:nvPr>
        </p:nvSpPr>
        <p:spPr/>
        <p:txBody>
          <a:bodyPr>
            <a:normAutofit fontScale="90000"/>
          </a:bodyPr>
          <a:lstStyle/>
          <a:p>
            <a:r>
              <a:rPr lang="en-US" dirty="0"/>
              <a:t>Just how important is patient engagement?</a:t>
            </a:r>
          </a:p>
        </p:txBody>
      </p:sp>
      <p:sp>
        <p:nvSpPr>
          <p:cNvPr id="3" name="Content Placeholder 2">
            <a:extLst>
              <a:ext uri="{FF2B5EF4-FFF2-40B4-BE49-F238E27FC236}">
                <a16:creationId xmlns:a16="http://schemas.microsoft.com/office/drawing/2014/main" id="{C66FD05A-7739-42AB-8114-F9450DEB7DAB}"/>
              </a:ext>
            </a:extLst>
          </p:cNvPr>
          <p:cNvSpPr>
            <a:spLocks noGrp="1"/>
          </p:cNvSpPr>
          <p:nvPr>
            <p:ph idx="1"/>
          </p:nvPr>
        </p:nvSpPr>
        <p:spPr/>
        <p:txBody>
          <a:bodyPr>
            <a:normAutofit lnSpcReduction="10000"/>
          </a:bodyPr>
          <a:lstStyle/>
          <a:p>
            <a:r>
              <a:rPr lang="en-US" dirty="0"/>
              <a:t>If the patient doesn’t have access to their information in a format they can use and understand, it’s very difficult to get them invested in their care</a:t>
            </a:r>
          </a:p>
          <a:p>
            <a:r>
              <a:rPr lang="en-US" dirty="0"/>
              <a:t>With the often limited time a provider has with the patient, any tools they can use to get the patient to take an active role in their care are essential</a:t>
            </a:r>
          </a:p>
        </p:txBody>
      </p:sp>
    </p:spTree>
    <p:extLst>
      <p:ext uri="{BB962C8B-B14F-4D97-AF65-F5344CB8AC3E}">
        <p14:creationId xmlns:p14="http://schemas.microsoft.com/office/powerpoint/2010/main" val="34960108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on the right track">
            <a:extLst>
              <a:ext uri="{FF2B5EF4-FFF2-40B4-BE49-F238E27FC236}">
                <a16:creationId xmlns:a16="http://schemas.microsoft.com/office/drawing/2014/main" id="{25303601-3158-4852-991D-B17813723B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147763"/>
            <a:ext cx="6858000" cy="4562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42336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A8A5B-DBFF-40E6-AB9C-64CB5D43417F}"/>
              </a:ext>
            </a:extLst>
          </p:cNvPr>
          <p:cNvSpPr>
            <a:spLocks noGrp="1"/>
          </p:cNvSpPr>
          <p:nvPr>
            <p:ph type="title"/>
          </p:nvPr>
        </p:nvSpPr>
        <p:spPr/>
        <p:txBody>
          <a:bodyPr>
            <a:normAutofit/>
          </a:bodyPr>
          <a:lstStyle/>
          <a:p>
            <a:r>
              <a:rPr lang="en-US" dirty="0"/>
              <a:t>Evolution of the Process</a:t>
            </a:r>
          </a:p>
        </p:txBody>
      </p:sp>
      <p:sp>
        <p:nvSpPr>
          <p:cNvPr id="3" name="Content Placeholder 2">
            <a:extLst>
              <a:ext uri="{FF2B5EF4-FFF2-40B4-BE49-F238E27FC236}">
                <a16:creationId xmlns:a16="http://schemas.microsoft.com/office/drawing/2014/main" id="{C87D970A-958D-4A60-BFE0-CBA40D2B4DA1}"/>
              </a:ext>
            </a:extLst>
          </p:cNvPr>
          <p:cNvSpPr>
            <a:spLocks noGrp="1"/>
          </p:cNvSpPr>
          <p:nvPr>
            <p:ph idx="1"/>
          </p:nvPr>
        </p:nvSpPr>
        <p:spPr/>
        <p:txBody>
          <a:bodyPr>
            <a:normAutofit lnSpcReduction="10000"/>
          </a:bodyPr>
          <a:lstStyle/>
          <a:p>
            <a:r>
              <a:rPr lang="en-US" dirty="0"/>
              <a:t>In the last few months, we’ve been able to begin to recreate our previous successes.</a:t>
            </a:r>
          </a:p>
          <a:p>
            <a:r>
              <a:rPr lang="en-US" dirty="0"/>
              <a:t>While not identical to our earlier format, we’ve been able to redesign an EHR template and reinstitute our original workflow</a:t>
            </a:r>
          </a:p>
          <a:p>
            <a:r>
              <a:rPr lang="en-US" dirty="0"/>
              <a:t>Accepting that this really is a work in progress</a:t>
            </a:r>
          </a:p>
        </p:txBody>
      </p:sp>
    </p:spTree>
    <p:extLst>
      <p:ext uri="{BB962C8B-B14F-4D97-AF65-F5344CB8AC3E}">
        <p14:creationId xmlns:p14="http://schemas.microsoft.com/office/powerpoint/2010/main" val="38559547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1574D-12F3-4BCC-976F-51C6889B7CAB}"/>
              </a:ext>
            </a:extLst>
          </p:cNvPr>
          <p:cNvSpPr>
            <a:spLocks noGrp="1"/>
          </p:cNvSpPr>
          <p:nvPr>
            <p:ph type="title"/>
          </p:nvPr>
        </p:nvSpPr>
        <p:spPr/>
        <p:txBody>
          <a:bodyPr/>
          <a:lstStyle/>
          <a:p>
            <a:r>
              <a:rPr lang="en-US" dirty="0"/>
              <a:t>Recent successes</a:t>
            </a:r>
          </a:p>
        </p:txBody>
      </p:sp>
      <p:sp>
        <p:nvSpPr>
          <p:cNvPr id="3" name="Content Placeholder 2">
            <a:extLst>
              <a:ext uri="{FF2B5EF4-FFF2-40B4-BE49-F238E27FC236}">
                <a16:creationId xmlns:a16="http://schemas.microsoft.com/office/drawing/2014/main" id="{E6C30A11-A762-456E-88C8-A96E8DE52BA7}"/>
              </a:ext>
            </a:extLst>
          </p:cNvPr>
          <p:cNvSpPr>
            <a:spLocks noGrp="1"/>
          </p:cNvSpPr>
          <p:nvPr>
            <p:ph idx="1"/>
          </p:nvPr>
        </p:nvSpPr>
        <p:spPr/>
        <p:txBody>
          <a:bodyPr/>
          <a:lstStyle/>
          <a:p>
            <a:r>
              <a:rPr lang="en-US" dirty="0"/>
              <a:t>Strong patient response to new patient “scorecards”</a:t>
            </a:r>
          </a:p>
          <a:p>
            <a:r>
              <a:rPr lang="en-US" dirty="0"/>
              <a:t>Providers getting more questions from patients about their health information</a:t>
            </a:r>
          </a:p>
          <a:p>
            <a:r>
              <a:rPr lang="en-US" dirty="0"/>
              <a:t>Patient feedback helping to guide continuous improvement and evolution of the process</a:t>
            </a:r>
          </a:p>
          <a:p>
            <a:endParaRPr lang="en-US" dirty="0"/>
          </a:p>
        </p:txBody>
      </p:sp>
    </p:spTree>
    <p:extLst>
      <p:ext uri="{BB962C8B-B14F-4D97-AF65-F5344CB8AC3E}">
        <p14:creationId xmlns:p14="http://schemas.microsoft.com/office/powerpoint/2010/main" val="3791119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74FAA-338B-4B7C-9041-CF27F4669760}"/>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04A7CD3E-BC23-42B4-B4F8-FFC6C5EB8869}"/>
              </a:ext>
            </a:extLst>
          </p:cNvPr>
          <p:cNvSpPr>
            <a:spLocks noGrp="1"/>
          </p:cNvSpPr>
          <p:nvPr>
            <p:ph idx="1"/>
          </p:nvPr>
        </p:nvSpPr>
        <p:spPr/>
        <p:txBody>
          <a:bodyPr/>
          <a:lstStyle/>
          <a:p>
            <a:pPr marL="514350" indent="-514350">
              <a:buFont typeface="+mj-lt"/>
              <a:buAutoNum type="arabicPeriod"/>
            </a:pPr>
            <a:r>
              <a:rPr lang="en-US" dirty="0"/>
              <a:t>Describe a Pre-visit scorecard</a:t>
            </a:r>
          </a:p>
          <a:p>
            <a:pPr marL="514350" indent="-514350">
              <a:buFont typeface="+mj-lt"/>
              <a:buAutoNum type="arabicPeriod"/>
            </a:pPr>
            <a:r>
              <a:rPr lang="en-US" dirty="0"/>
              <a:t>Understand how Pre-Visit Scorecards enhance patient engagement </a:t>
            </a:r>
          </a:p>
          <a:p>
            <a:pPr marL="514350" indent="-514350">
              <a:buFont typeface="+mj-lt"/>
              <a:buAutoNum type="arabicPeriod"/>
            </a:pPr>
            <a:r>
              <a:rPr lang="en-US" dirty="0"/>
              <a:t>Understand the process of establishing Pre-Visit Scorecard workflow</a:t>
            </a:r>
          </a:p>
        </p:txBody>
      </p:sp>
    </p:spTree>
    <p:extLst>
      <p:ext uri="{BB962C8B-B14F-4D97-AF65-F5344CB8AC3E}">
        <p14:creationId xmlns:p14="http://schemas.microsoft.com/office/powerpoint/2010/main" val="2324306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lstStyle/>
          <a:p>
            <a:r>
              <a:rPr lang="fr-FR" sz="1800" dirty="0"/>
              <a:t>Patient Engagement versus Patient </a:t>
            </a:r>
            <a:r>
              <a:rPr lang="fr-FR" sz="1800" dirty="0" err="1"/>
              <a:t>Experience</a:t>
            </a:r>
            <a:r>
              <a:rPr lang="fr-FR" sz="1800" dirty="0"/>
              <a:t>, Adrienne Boissy, MD, MA NEJM Catalyst, May 17, 2017</a:t>
            </a:r>
          </a:p>
          <a:p>
            <a:r>
              <a:rPr lang="fr-FR" sz="1800" dirty="0"/>
              <a:t>Patient engagement in </a:t>
            </a:r>
            <a:r>
              <a:rPr lang="fr-FR" sz="1800" dirty="0" err="1"/>
              <a:t>healthcare</a:t>
            </a:r>
            <a:r>
              <a:rPr lang="fr-FR" sz="1800" dirty="0"/>
              <a:t>: </a:t>
            </a:r>
            <a:r>
              <a:rPr lang="fr-FR" sz="1800" dirty="0" err="1"/>
              <a:t>pathways</a:t>
            </a:r>
            <a:r>
              <a:rPr lang="fr-FR" sz="1800" dirty="0"/>
              <a:t> for </a:t>
            </a:r>
            <a:r>
              <a:rPr lang="fr-FR" sz="1800" dirty="0" err="1"/>
              <a:t>shared</a:t>
            </a:r>
            <a:r>
              <a:rPr lang="fr-FR" sz="1800" dirty="0"/>
              <a:t> </a:t>
            </a:r>
            <a:r>
              <a:rPr lang="fr-FR" sz="1800" dirty="0" err="1"/>
              <a:t>decision-making</a:t>
            </a:r>
            <a:r>
              <a:rPr lang="fr-FR" sz="1800" dirty="0"/>
              <a:t>. </a:t>
            </a:r>
            <a:r>
              <a:rPr lang="fr-FR" sz="1800" dirty="0" err="1"/>
              <a:t>Barello</a:t>
            </a:r>
            <a:r>
              <a:rPr lang="fr-FR" sz="1800" dirty="0"/>
              <a:t> S., Graffigna G. (2015) </a:t>
            </a:r>
            <a:r>
              <a:rPr lang="fr-FR" sz="1800" dirty="0" err="1"/>
              <a:t>Neuropsychological</a:t>
            </a:r>
            <a:r>
              <a:rPr lang="fr-FR" sz="1800" dirty="0"/>
              <a:t> Trends.</a:t>
            </a:r>
          </a:p>
          <a:p>
            <a:r>
              <a:rPr lang="fr-FR" sz="1800" dirty="0"/>
              <a:t>Positive </a:t>
            </a:r>
            <a:r>
              <a:rPr lang="fr-FR" sz="1800" dirty="0" err="1"/>
              <a:t>technology</a:t>
            </a:r>
            <a:r>
              <a:rPr lang="fr-FR" sz="1800" dirty="0"/>
              <a:t> as a driver for </a:t>
            </a:r>
            <a:r>
              <a:rPr lang="fr-FR" sz="1800" dirty="0" err="1"/>
              <a:t>health</a:t>
            </a:r>
            <a:r>
              <a:rPr lang="fr-FR" sz="1800" dirty="0"/>
              <a:t> engagement. Graffigna G., </a:t>
            </a:r>
            <a:r>
              <a:rPr lang="fr-FR" sz="1800" dirty="0" err="1"/>
              <a:t>Barello</a:t>
            </a:r>
            <a:r>
              <a:rPr lang="fr-FR" sz="1800" dirty="0"/>
              <a:t> S., </a:t>
            </a:r>
            <a:r>
              <a:rPr lang="fr-FR" sz="1800" dirty="0" err="1"/>
              <a:t>Wiederhold</a:t>
            </a:r>
            <a:r>
              <a:rPr lang="fr-FR" sz="1800" dirty="0"/>
              <a:t> B. K, Bosio A C, Riva G (2013) </a:t>
            </a:r>
            <a:r>
              <a:rPr lang="fr-FR" sz="1800" dirty="0" err="1"/>
              <a:t>Studies</a:t>
            </a:r>
            <a:r>
              <a:rPr lang="fr-FR" sz="1800" dirty="0"/>
              <a:t> in </a:t>
            </a:r>
            <a:r>
              <a:rPr lang="fr-FR" sz="1800" dirty="0" err="1"/>
              <a:t>health</a:t>
            </a:r>
            <a:r>
              <a:rPr lang="fr-FR" sz="1800" dirty="0"/>
              <a:t> </a:t>
            </a:r>
            <a:r>
              <a:rPr lang="fr-FR" sz="1800" dirty="0" err="1"/>
              <a:t>technology</a:t>
            </a:r>
            <a:r>
              <a:rPr lang="fr-FR" sz="1800" dirty="0"/>
              <a:t> and </a:t>
            </a:r>
            <a:r>
              <a:rPr lang="fr-FR" sz="1800" dirty="0" err="1"/>
              <a:t>informatics</a:t>
            </a:r>
            <a:r>
              <a:rPr lang="fr-FR" sz="1800" dirty="0"/>
              <a:t> 01/2013; 191:9-17. </a:t>
            </a:r>
          </a:p>
          <a:p>
            <a:r>
              <a:rPr lang="fr-FR" sz="1800" dirty="0"/>
              <a:t>The Journal of </a:t>
            </a:r>
            <a:r>
              <a:rPr lang="fr-FR" sz="1800" dirty="0" err="1"/>
              <a:t>Ambulatory</a:t>
            </a:r>
            <a:r>
              <a:rPr lang="fr-FR" sz="1800" dirty="0"/>
              <a:t> Care Management: April/June 2012 - Volume 35 - Issue 2 - p 80–89, </a:t>
            </a:r>
            <a:r>
              <a:rPr lang="fr-FR" sz="1800" dirty="0" err="1"/>
              <a:t>doi</a:t>
            </a:r>
            <a:r>
              <a:rPr lang="fr-FR" sz="1800" dirty="0"/>
              <a:t>: 10.1097/JAC.0b013e318249e0fd</a:t>
            </a:r>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92069" y="2529334"/>
            <a:ext cx="8400499" cy="2172982"/>
          </a:xfrm>
        </p:spPr>
        <p:txBody>
          <a:bodyPr/>
          <a:lstStyle/>
          <a:p>
            <a:pPr marL="0" indent="0">
              <a:buNone/>
            </a:pPr>
            <a:r>
              <a:rPr lang="en-US" dirty="0"/>
              <a:t>Please evaluate this presentation using the conference mobile app! Simply click on the "clipboard" icon       on the presentation page.</a:t>
            </a:r>
          </a:p>
        </p:txBody>
      </p:sp>
      <p:pic>
        <p:nvPicPr>
          <p:cNvPr id="5" name="Picture 4" descr="Clipboar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1871" y="3595625"/>
            <a:ext cx="465083" cy="491989"/>
          </a:xfrm>
          <a:prstGeom prst="rect">
            <a:avLst/>
          </a:prstGeom>
        </p:spPr>
      </p:pic>
    </p:spTree>
    <p:extLst>
      <p:ext uri="{BB962C8B-B14F-4D97-AF65-F5344CB8AC3E}">
        <p14:creationId xmlns:p14="http://schemas.microsoft.com/office/powerpoint/2010/main" val="4088416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0497E-C141-4E0E-A10D-C2EA6FBACB50}"/>
              </a:ext>
            </a:extLst>
          </p:cNvPr>
          <p:cNvSpPr>
            <a:spLocks noGrp="1"/>
          </p:cNvSpPr>
          <p:nvPr>
            <p:ph type="title"/>
          </p:nvPr>
        </p:nvSpPr>
        <p:spPr/>
        <p:txBody>
          <a:bodyPr/>
          <a:lstStyle/>
          <a:p>
            <a:r>
              <a:rPr lang="en-US" dirty="0"/>
              <a:t>What is Patient engagement?</a:t>
            </a:r>
          </a:p>
        </p:txBody>
      </p:sp>
      <p:sp>
        <p:nvSpPr>
          <p:cNvPr id="3" name="Content Placeholder 2">
            <a:extLst>
              <a:ext uri="{FF2B5EF4-FFF2-40B4-BE49-F238E27FC236}">
                <a16:creationId xmlns:a16="http://schemas.microsoft.com/office/drawing/2014/main" id="{6F63F18D-1480-48BE-BFCA-CAA953EED1C3}"/>
              </a:ext>
            </a:extLst>
          </p:cNvPr>
          <p:cNvSpPr>
            <a:spLocks noGrp="1"/>
          </p:cNvSpPr>
          <p:nvPr>
            <p:ph idx="1"/>
          </p:nvPr>
        </p:nvSpPr>
        <p:spPr/>
        <p:txBody>
          <a:bodyPr/>
          <a:lstStyle/>
          <a:p>
            <a:r>
              <a:rPr lang="en-US" dirty="0"/>
              <a:t>Providers and patients working together to improve health</a:t>
            </a:r>
          </a:p>
          <a:p>
            <a:r>
              <a:rPr lang="en-US" dirty="0"/>
              <a:t>Including the patient in the healthcare decision making process by improving their understanding of their own health</a:t>
            </a:r>
          </a:p>
        </p:txBody>
      </p:sp>
    </p:spTree>
    <p:extLst>
      <p:ext uri="{BB962C8B-B14F-4D97-AF65-F5344CB8AC3E}">
        <p14:creationId xmlns:p14="http://schemas.microsoft.com/office/powerpoint/2010/main" val="1828469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12BF5-13E7-4F00-9FB0-F2CC919FBB13}"/>
              </a:ext>
            </a:extLst>
          </p:cNvPr>
          <p:cNvSpPr>
            <a:spLocks noGrp="1"/>
          </p:cNvSpPr>
          <p:nvPr>
            <p:ph type="title"/>
          </p:nvPr>
        </p:nvSpPr>
        <p:spPr/>
        <p:txBody>
          <a:bodyPr>
            <a:normAutofit fontScale="90000"/>
          </a:bodyPr>
          <a:lstStyle/>
          <a:p>
            <a:r>
              <a:rPr lang="en-US" dirty="0"/>
              <a:t>Benefits of Improved Patient Engagement</a:t>
            </a:r>
          </a:p>
        </p:txBody>
      </p:sp>
      <p:sp>
        <p:nvSpPr>
          <p:cNvPr id="3" name="Content Placeholder 2">
            <a:extLst>
              <a:ext uri="{FF2B5EF4-FFF2-40B4-BE49-F238E27FC236}">
                <a16:creationId xmlns:a16="http://schemas.microsoft.com/office/drawing/2014/main" id="{C350213E-BC7D-46AA-B62A-B48FE6D25AE1}"/>
              </a:ext>
            </a:extLst>
          </p:cNvPr>
          <p:cNvSpPr>
            <a:spLocks noGrp="1"/>
          </p:cNvSpPr>
          <p:nvPr>
            <p:ph idx="1"/>
          </p:nvPr>
        </p:nvSpPr>
        <p:spPr/>
        <p:txBody>
          <a:bodyPr/>
          <a:lstStyle/>
          <a:p>
            <a:r>
              <a:rPr lang="en-US" dirty="0"/>
              <a:t>Improved outcomes</a:t>
            </a:r>
          </a:p>
          <a:p>
            <a:r>
              <a:rPr lang="en-US" dirty="0"/>
              <a:t>Empower patients and caregivers to be active in their own care</a:t>
            </a:r>
          </a:p>
          <a:p>
            <a:r>
              <a:rPr lang="en-US" dirty="0"/>
              <a:t>Reduce cost</a:t>
            </a:r>
          </a:p>
          <a:p>
            <a:r>
              <a:rPr lang="en-US" dirty="0"/>
              <a:t>Improved patient-provider relationships</a:t>
            </a:r>
          </a:p>
          <a:p>
            <a:endParaRPr lang="en-US" dirty="0"/>
          </a:p>
          <a:p>
            <a:endParaRPr lang="en-US" dirty="0"/>
          </a:p>
        </p:txBody>
      </p:sp>
    </p:spTree>
    <p:extLst>
      <p:ext uri="{BB962C8B-B14F-4D97-AF65-F5344CB8AC3E}">
        <p14:creationId xmlns:p14="http://schemas.microsoft.com/office/powerpoint/2010/main" val="464202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how to start"/>
          <p:cNvPicPr>
            <a:picLocks noChangeAspect="1" noChangeArrowheads="1"/>
          </p:cNvPicPr>
          <p:nvPr/>
        </p:nvPicPr>
        <p:blipFill>
          <a:blip r:embed="rId2"/>
          <a:srcRect/>
          <a:stretch>
            <a:fillRect/>
          </a:stretch>
        </p:blipFill>
        <p:spPr bwMode="auto">
          <a:xfrm>
            <a:off x="2821862" y="1272863"/>
            <a:ext cx="3609975" cy="4552951"/>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Steps</a:t>
            </a:r>
          </a:p>
        </p:txBody>
      </p:sp>
      <p:sp>
        <p:nvSpPr>
          <p:cNvPr id="3" name="Content Placeholder 2"/>
          <p:cNvSpPr>
            <a:spLocks noGrp="1"/>
          </p:cNvSpPr>
          <p:nvPr>
            <p:ph idx="1"/>
          </p:nvPr>
        </p:nvSpPr>
        <p:spPr/>
        <p:txBody>
          <a:bodyPr>
            <a:normAutofit lnSpcReduction="10000"/>
          </a:bodyPr>
          <a:lstStyle/>
          <a:p>
            <a:r>
              <a:rPr lang="en-US" dirty="0"/>
              <a:t>Developing a “Care Plan”, our intraoffice moniker for the Pre-visit Scorecard </a:t>
            </a:r>
          </a:p>
          <a:p>
            <a:r>
              <a:rPr lang="en-US" dirty="0"/>
              <a:t>Originally based on an idea from a user group meeting with our previous electronic health record</a:t>
            </a:r>
          </a:p>
          <a:p>
            <a:r>
              <a:rPr lang="en-US" dirty="0"/>
              <a:t>Taking the information contained in the EHR and putting it in a usable format for the patient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273FC-7865-442F-A8B8-1326E705F7F9}"/>
              </a:ext>
            </a:extLst>
          </p:cNvPr>
          <p:cNvSpPr>
            <a:spLocks noGrp="1"/>
          </p:cNvSpPr>
          <p:nvPr>
            <p:ph type="title"/>
          </p:nvPr>
        </p:nvSpPr>
        <p:spPr/>
        <p:txBody>
          <a:bodyPr/>
          <a:lstStyle/>
          <a:p>
            <a:r>
              <a:rPr lang="en-US" dirty="0"/>
              <a:t>Priorities</a:t>
            </a:r>
          </a:p>
        </p:txBody>
      </p:sp>
      <p:sp>
        <p:nvSpPr>
          <p:cNvPr id="3" name="Content Placeholder 2">
            <a:extLst>
              <a:ext uri="{FF2B5EF4-FFF2-40B4-BE49-F238E27FC236}">
                <a16:creationId xmlns:a16="http://schemas.microsoft.com/office/drawing/2014/main" id="{70C68934-94A8-4E7F-A843-616EC1C60C22}"/>
              </a:ext>
            </a:extLst>
          </p:cNvPr>
          <p:cNvSpPr>
            <a:spLocks noGrp="1"/>
          </p:cNvSpPr>
          <p:nvPr>
            <p:ph idx="1"/>
          </p:nvPr>
        </p:nvSpPr>
        <p:spPr/>
        <p:txBody>
          <a:bodyPr>
            <a:normAutofit/>
          </a:bodyPr>
          <a:lstStyle/>
          <a:p>
            <a:r>
              <a:rPr lang="en-US" dirty="0"/>
              <a:t>Basic demographics</a:t>
            </a:r>
          </a:p>
          <a:p>
            <a:r>
              <a:rPr lang="en-US" dirty="0"/>
              <a:t>Medications</a:t>
            </a:r>
          </a:p>
          <a:p>
            <a:r>
              <a:rPr lang="en-US" dirty="0"/>
              <a:t>Quality measures </a:t>
            </a:r>
          </a:p>
          <a:p>
            <a:r>
              <a:rPr lang="en-US" dirty="0"/>
              <a:t>Outside referrals or visits with other health care providers</a:t>
            </a:r>
          </a:p>
          <a:p>
            <a:r>
              <a:rPr lang="en-US" dirty="0"/>
              <a:t>Patient questions </a:t>
            </a:r>
            <a:r>
              <a:rPr lang="en-US"/>
              <a:t>and goals. </a:t>
            </a:r>
            <a:endParaRPr lang="en-US" dirty="0"/>
          </a:p>
        </p:txBody>
      </p:sp>
    </p:spTree>
    <p:extLst>
      <p:ext uri="{BB962C8B-B14F-4D97-AF65-F5344CB8AC3E}">
        <p14:creationId xmlns:p14="http://schemas.microsoft.com/office/powerpoint/2010/main" val="398480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FA947-5DF1-4BAD-B0F5-1AFABD2990C2}"/>
              </a:ext>
            </a:extLst>
          </p:cNvPr>
          <p:cNvSpPr>
            <a:spLocks noGrp="1"/>
          </p:cNvSpPr>
          <p:nvPr>
            <p:ph type="title"/>
          </p:nvPr>
        </p:nvSpPr>
        <p:spPr/>
        <p:txBody>
          <a:bodyPr/>
          <a:lstStyle/>
          <a:p>
            <a:r>
              <a:rPr lang="en-US" dirty="0"/>
              <a:t>Demographics</a:t>
            </a:r>
          </a:p>
        </p:txBody>
      </p:sp>
      <p:sp>
        <p:nvSpPr>
          <p:cNvPr id="3" name="Content Placeholder 2">
            <a:extLst>
              <a:ext uri="{FF2B5EF4-FFF2-40B4-BE49-F238E27FC236}">
                <a16:creationId xmlns:a16="http://schemas.microsoft.com/office/drawing/2014/main" id="{E29B24B3-1E26-4896-805C-65110DD3A4D3}"/>
              </a:ext>
            </a:extLst>
          </p:cNvPr>
          <p:cNvSpPr>
            <a:spLocks noGrp="1"/>
          </p:cNvSpPr>
          <p:nvPr>
            <p:ph idx="1"/>
          </p:nvPr>
        </p:nvSpPr>
        <p:spPr/>
        <p:txBody>
          <a:bodyPr/>
          <a:lstStyle/>
          <a:p>
            <a:r>
              <a:rPr lang="en-US" dirty="0"/>
              <a:t>Pulled the patient’s address and contact information</a:t>
            </a:r>
          </a:p>
          <a:p>
            <a:r>
              <a:rPr lang="en-US" dirty="0"/>
              <a:t>Needed to get email addresses to be able to use the patient portal</a:t>
            </a:r>
          </a:p>
        </p:txBody>
      </p:sp>
    </p:spTree>
    <p:extLst>
      <p:ext uri="{BB962C8B-B14F-4D97-AF65-F5344CB8AC3E}">
        <p14:creationId xmlns:p14="http://schemas.microsoft.com/office/powerpoint/2010/main" val="32479694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1567</TotalTime>
  <Words>1087</Words>
  <Application>Microsoft Office PowerPoint</Application>
  <PresentationFormat>On-screen Show (4:3)</PresentationFormat>
  <Paragraphs>109</Paragraphs>
  <Slides>31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31</vt:i4>
      </vt:variant>
    </vt:vector>
  </HeadingPairs>
  <TitlesOfParts>
    <vt:vector size="34" baseType="lpstr">
      <vt:lpstr>Arial</vt:lpstr>
      <vt:lpstr>Helvetica</vt:lpstr>
      <vt:lpstr>Office Theme</vt:lpstr>
      <vt:lpstr>Augmenting Patient Engagement through Pre-Visit Patient Scorecards </vt:lpstr>
      <vt:lpstr>Disclosures</vt:lpstr>
      <vt:lpstr>Objectives</vt:lpstr>
      <vt:lpstr>What is Patient engagement?</vt:lpstr>
      <vt:lpstr>Benefits of Improved Patient Engagement</vt:lpstr>
      <vt:lpstr>PowerPoint Presentation</vt:lpstr>
      <vt:lpstr>First Steps</vt:lpstr>
      <vt:lpstr>Priorities</vt:lpstr>
      <vt:lpstr>Demographics</vt:lpstr>
      <vt:lpstr>Medication list</vt:lpstr>
      <vt:lpstr>Quality measures</vt:lpstr>
      <vt:lpstr>Quality measures</vt:lpstr>
      <vt:lpstr>Quality measures</vt:lpstr>
      <vt:lpstr>Referral and other health care providers</vt:lpstr>
      <vt:lpstr>Patient questions and treatment goals</vt:lpstr>
      <vt:lpstr>Patient education</vt:lpstr>
      <vt:lpstr>Implementation and work flow</vt:lpstr>
      <vt:lpstr>Nursing work flow</vt:lpstr>
      <vt:lpstr>Provider work flow</vt:lpstr>
      <vt:lpstr>Initial success</vt:lpstr>
      <vt:lpstr>Progress over time</vt:lpstr>
      <vt:lpstr>Progress over time</vt:lpstr>
      <vt:lpstr>PowerPoint Presentation</vt:lpstr>
      <vt:lpstr>The only thing constant is change…</vt:lpstr>
      <vt:lpstr>Consequences</vt:lpstr>
      <vt:lpstr>Just how important is patient engagement?</vt:lpstr>
      <vt:lpstr>PowerPoint Presentation</vt:lpstr>
      <vt:lpstr>Evolution of the Process</vt:lpstr>
      <vt:lpstr>Recent successes</vt:lpstr>
      <vt:lpstr>References</vt:lpstr>
      <vt:lpstr>PowerPoint Presentation</vt:lpstr>
    </vt:vector>
  </TitlesOfParts>
  <Company>STFM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Abuel</dc:creator>
  <cp:lastModifiedBy>Alicia Markley</cp:lastModifiedBy>
  <cp:revision>51</cp:revision>
  <dcterms:created xsi:type="dcterms:W3CDTF">2013-07-17T19:19:39Z</dcterms:created>
  <dcterms:modified xsi:type="dcterms:W3CDTF">2018-12-07T19:48:24Z</dcterms:modified>
</cp:coreProperties>
</file>