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8" r:id="rId3"/>
    <p:sldMasterId id="2147483683" r:id="rId4"/>
    <p:sldMasterId id="2147483698" r:id="rId5"/>
    <p:sldMasterId id="2147483713" r:id="rId6"/>
    <p:sldMasterId id="2147483728" r:id="rId7"/>
    <p:sldMasterId id="2147483743" r:id="rId8"/>
  </p:sldMasterIdLst>
  <p:notesMasterIdLst>
    <p:notesMasterId r:id="rId58"/>
  </p:notesMasterIdLst>
  <p:sldIdLst>
    <p:sldId id="266" r:id="rId9"/>
    <p:sldId id="267" r:id="rId10"/>
    <p:sldId id="268" r:id="rId11"/>
    <p:sldId id="269" r:id="rId12"/>
    <p:sldId id="270" r:id="rId13"/>
    <p:sldId id="271" r:id="rId14"/>
    <p:sldId id="272" r:id="rId15"/>
    <p:sldId id="323" r:id="rId16"/>
    <p:sldId id="324" r:id="rId17"/>
    <p:sldId id="275" r:id="rId18"/>
    <p:sldId id="322" r:id="rId19"/>
    <p:sldId id="277" r:id="rId20"/>
    <p:sldId id="278" r:id="rId21"/>
    <p:sldId id="279" r:id="rId22"/>
    <p:sldId id="280" r:id="rId23"/>
    <p:sldId id="281" r:id="rId24"/>
    <p:sldId id="320" r:id="rId25"/>
    <p:sldId id="321" r:id="rId26"/>
    <p:sldId id="284" r:id="rId27"/>
    <p:sldId id="285" r:id="rId28"/>
    <p:sldId id="286" r:id="rId29"/>
    <p:sldId id="325" r:id="rId30"/>
    <p:sldId id="287" r:id="rId31"/>
    <p:sldId id="288" r:id="rId32"/>
    <p:sldId id="317" r:id="rId33"/>
    <p:sldId id="318" r:id="rId34"/>
    <p:sldId id="319" r:id="rId35"/>
    <p:sldId id="314"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8308" autoAdjust="0"/>
  </p:normalViewPr>
  <p:slideViewPr>
    <p:cSldViewPr snapToGrid="0" snapToObjects="1">
      <p:cViewPr varScale="1">
        <p:scale>
          <a:sx n="102" d="100"/>
          <a:sy n="102" d="100"/>
        </p:scale>
        <p:origin x="-112" y="-44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tableStyles" Target="tableStyle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kristin:Desktop:Internship:SPW:Class%20Prep:3/29%20Sustaining%20Wellness:Brazeau%20image:Brazeau%202014%20Image%20-%20medical%20v.%20college%20QO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Distress!$A$2</c:f>
              <c:strCache>
                <c:ptCount val="1"/>
                <c:pt idx="0">
                  <c:v>Age-similar college graduates from US population</c:v>
                </c:pt>
              </c:strCache>
            </c:strRef>
          </c:tx>
          <c:spPr>
            <a:solidFill>
              <a:schemeClr val="accent1"/>
            </a:solidFill>
            <a:ln>
              <a:solidFill>
                <a:schemeClr val="accent1"/>
              </a:solidFill>
            </a:ln>
            <a:effectLst/>
          </c:spPr>
          <c:invertIfNegative val="0"/>
          <c:cat>
            <c:strRef>
              <c:f>Distress!$B$1:$C$1</c:f>
              <c:strCache>
                <c:ptCount val="2"/>
                <c:pt idx="0">
                  <c:v>Burnout</c:v>
                </c:pt>
                <c:pt idx="1">
                  <c:v>Depression</c:v>
                </c:pt>
              </c:strCache>
            </c:strRef>
          </c:cat>
          <c:val>
            <c:numRef>
              <c:f>Distress!$B$2:$C$2</c:f>
              <c:numCache>
                <c:formatCode>General</c:formatCode>
                <c:ptCount val="2"/>
                <c:pt idx="0">
                  <c:v>37.3</c:v>
                </c:pt>
                <c:pt idx="1">
                  <c:v>42.4</c:v>
                </c:pt>
              </c:numCache>
            </c:numRef>
          </c:val>
        </c:ser>
        <c:ser>
          <c:idx val="1"/>
          <c:order val="1"/>
          <c:tx>
            <c:strRef>
              <c:f>Distress!$A$3</c:f>
              <c:strCache>
                <c:ptCount val="1"/>
                <c:pt idx="0">
                  <c:v>Matriculating medical students</c:v>
                </c:pt>
              </c:strCache>
            </c:strRef>
          </c:tx>
          <c:spPr>
            <a:solidFill>
              <a:schemeClr val="accent2"/>
            </a:solidFill>
            <a:ln>
              <a:solidFill>
                <a:schemeClr val="accent2"/>
              </a:solidFill>
            </a:ln>
            <a:effectLst/>
          </c:spPr>
          <c:invertIfNegative val="0"/>
          <c:cat>
            <c:strRef>
              <c:f>Distress!$B$1:$C$1</c:f>
              <c:strCache>
                <c:ptCount val="2"/>
                <c:pt idx="0">
                  <c:v>Burnout</c:v>
                </c:pt>
                <c:pt idx="1">
                  <c:v>Depression</c:v>
                </c:pt>
              </c:strCache>
            </c:strRef>
          </c:cat>
          <c:val>
            <c:numRef>
              <c:f>Distress!$B$3:$C$3</c:f>
              <c:numCache>
                <c:formatCode>General</c:formatCode>
                <c:ptCount val="2"/>
                <c:pt idx="0">
                  <c:v>27.3</c:v>
                </c:pt>
                <c:pt idx="1">
                  <c:v>26.2</c:v>
                </c:pt>
              </c:numCache>
            </c:numRef>
          </c:val>
        </c:ser>
        <c:dLbls>
          <c:showLegendKey val="0"/>
          <c:showVal val="0"/>
          <c:showCatName val="0"/>
          <c:showSerName val="0"/>
          <c:showPercent val="0"/>
          <c:showBubbleSize val="0"/>
        </c:dLbls>
        <c:gapWidth val="150"/>
        <c:axId val="-2006908248"/>
        <c:axId val="-2011240600"/>
      </c:barChart>
      <c:catAx>
        <c:axId val="-2006908248"/>
        <c:scaling>
          <c:orientation val="minMax"/>
        </c:scaling>
        <c:delete val="0"/>
        <c:axPos val="b"/>
        <c:majorTickMark val="out"/>
        <c:minorTickMark val="none"/>
        <c:tickLblPos val="nextTo"/>
        <c:txPr>
          <a:bodyPr/>
          <a:lstStyle/>
          <a:p>
            <a:pPr>
              <a:defRPr sz="1200"/>
            </a:pPr>
            <a:endParaRPr lang="en-US"/>
          </a:p>
        </c:txPr>
        <c:crossAx val="-2011240600"/>
        <c:crosses val="autoZero"/>
        <c:auto val="1"/>
        <c:lblAlgn val="ctr"/>
        <c:lblOffset val="100"/>
        <c:noMultiLvlLbl val="0"/>
      </c:catAx>
      <c:valAx>
        <c:axId val="-2011240600"/>
        <c:scaling>
          <c:orientation val="minMax"/>
        </c:scaling>
        <c:delete val="0"/>
        <c:axPos val="l"/>
        <c:title>
          <c:tx>
            <c:rich>
              <a:bodyPr rot="-5400000" vert="horz"/>
              <a:lstStyle/>
              <a:p>
                <a:pPr>
                  <a:defRPr sz="1200"/>
                </a:pPr>
                <a:r>
                  <a:rPr lang="en-US" sz="1200"/>
                  <a:t>% of cohort</a:t>
                </a:r>
              </a:p>
            </c:rich>
          </c:tx>
          <c:layout/>
          <c:overlay val="0"/>
        </c:title>
        <c:numFmt formatCode="General" sourceLinked="1"/>
        <c:majorTickMark val="out"/>
        <c:minorTickMark val="none"/>
        <c:tickLblPos val="nextTo"/>
        <c:crossAx val="-2006908248"/>
        <c:crosses val="autoZero"/>
        <c:crossBetween val="between"/>
      </c:valAx>
    </c:plotArea>
    <c:legend>
      <c:legendPos val="b"/>
      <c:layout>
        <c:manualLayout>
          <c:xMode val="edge"/>
          <c:yMode val="edge"/>
          <c:x val="0.110225831146107"/>
          <c:y val="0.917653574440356"/>
          <c:w val="0.806590095041539"/>
          <c:h val="0.0681410588479072"/>
        </c:manualLayout>
      </c:layout>
      <c:overlay val="0"/>
      <c:txPr>
        <a:bodyPr/>
        <a:lstStyle/>
        <a:p>
          <a:pPr>
            <a:defRPr sz="1200"/>
          </a:pPr>
          <a:endParaRPr lang="en-US"/>
        </a:p>
      </c:txPr>
    </c:legend>
    <c:plotVisOnly val="1"/>
    <c:dispBlanksAs val="gap"/>
    <c:showDLblsOverMax val="0"/>
  </c:chart>
  <c:externalData r:id="rId2">
    <c:autoUpdate val="0"/>
  </c:externalData>
</c:chartSpace>
</file>

<file path=ppt/diagrams/_rels/data5.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744E7-36EF-3D4B-9EFA-E12D55A43B5B}"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5EDD04A9-FAF5-AD40-A9A7-AE0AEF50A302}">
      <dgm:prSet phldrT="[Text]" custT="1"/>
      <dgm:spPr/>
      <dgm:t>
        <a:bodyPr/>
        <a:lstStyle/>
        <a:p>
          <a:r>
            <a:rPr lang="en-US" sz="2400" dirty="0" smtClean="0"/>
            <a:t>Compassion</a:t>
          </a:r>
        </a:p>
        <a:p>
          <a:r>
            <a:rPr lang="en-US" sz="2400" dirty="0" smtClean="0"/>
            <a:t>Empathy</a:t>
          </a:r>
        </a:p>
        <a:p>
          <a:r>
            <a:rPr lang="en-US" sz="2400" dirty="0" smtClean="0"/>
            <a:t>Motivation</a:t>
          </a:r>
        </a:p>
        <a:p>
          <a:r>
            <a:rPr lang="en-US" sz="2400" dirty="0" smtClean="0"/>
            <a:t>Engagement</a:t>
          </a:r>
        </a:p>
        <a:p>
          <a:r>
            <a:rPr lang="en-US" sz="2400" dirty="0" smtClean="0"/>
            <a:t>Accomplishment</a:t>
          </a:r>
          <a:endParaRPr lang="en-US" sz="2400" dirty="0"/>
        </a:p>
      </dgm:t>
    </dgm:pt>
    <dgm:pt modelId="{EEA9AA20-8BC2-D84B-8B42-BCA76CAC0D86}" type="parTrans" cxnId="{DD70EAEE-EC92-9046-8811-905F28D1B899}">
      <dgm:prSet/>
      <dgm:spPr/>
      <dgm:t>
        <a:bodyPr/>
        <a:lstStyle/>
        <a:p>
          <a:endParaRPr lang="en-US"/>
        </a:p>
      </dgm:t>
    </dgm:pt>
    <dgm:pt modelId="{92C7EECE-2EB2-B04F-B19D-0BCEFE256D16}" type="sibTrans" cxnId="{DD70EAEE-EC92-9046-8811-905F28D1B899}">
      <dgm:prSet/>
      <dgm:spPr/>
      <dgm:t>
        <a:bodyPr/>
        <a:lstStyle/>
        <a:p>
          <a:endParaRPr lang="en-US"/>
        </a:p>
      </dgm:t>
    </dgm:pt>
    <dgm:pt modelId="{6EBAEA80-9B1C-A447-83CC-4F7B6CE3DDC5}">
      <dgm:prSet phldrT="[Text]" custT="1"/>
      <dgm:spPr/>
      <dgm:t>
        <a:bodyPr/>
        <a:lstStyle/>
        <a:p>
          <a:r>
            <a:rPr lang="en-US" sz="2800" dirty="0" smtClean="0"/>
            <a:t>Well Being</a:t>
          </a:r>
          <a:endParaRPr lang="en-US" sz="2800" dirty="0"/>
        </a:p>
      </dgm:t>
    </dgm:pt>
    <dgm:pt modelId="{EE2B9B9C-2248-8245-B7E9-489896709437}" type="parTrans" cxnId="{24B93EAB-80A8-5E43-83C1-4ACB2A0A9AB2}">
      <dgm:prSet/>
      <dgm:spPr/>
      <dgm:t>
        <a:bodyPr/>
        <a:lstStyle/>
        <a:p>
          <a:endParaRPr lang="en-US"/>
        </a:p>
      </dgm:t>
    </dgm:pt>
    <dgm:pt modelId="{F1ACA938-33ED-7644-AEE7-B17DA584D30E}" type="sibTrans" cxnId="{24B93EAB-80A8-5E43-83C1-4ACB2A0A9AB2}">
      <dgm:prSet/>
      <dgm:spPr/>
      <dgm:t>
        <a:bodyPr/>
        <a:lstStyle/>
        <a:p>
          <a:endParaRPr lang="en-US"/>
        </a:p>
      </dgm:t>
    </dgm:pt>
    <dgm:pt modelId="{8F198E80-73C9-764A-806B-A7F490F4F36E}">
      <dgm:prSet phldrT="[Text]" custT="1"/>
      <dgm:spPr/>
      <dgm:t>
        <a:bodyPr/>
        <a:lstStyle/>
        <a:p>
          <a:r>
            <a:rPr lang="en-US" sz="2400" dirty="0" smtClean="0"/>
            <a:t>Compassion Fatigue</a:t>
          </a:r>
        </a:p>
        <a:p>
          <a:r>
            <a:rPr lang="en-US" sz="2400" dirty="0" smtClean="0"/>
            <a:t>Exhaustion</a:t>
          </a:r>
        </a:p>
        <a:p>
          <a:r>
            <a:rPr lang="en-US" sz="2400" dirty="0" smtClean="0"/>
            <a:t>Depersonalization</a:t>
          </a:r>
        </a:p>
        <a:p>
          <a:r>
            <a:rPr lang="en-US" sz="2400" dirty="0" smtClean="0"/>
            <a:t>Disengagement</a:t>
          </a:r>
        </a:p>
        <a:p>
          <a:r>
            <a:rPr lang="en-US" sz="2400" dirty="0" smtClean="0"/>
            <a:t>Poor Performance</a:t>
          </a:r>
          <a:r>
            <a:rPr lang="en-US" sz="2800" dirty="0" smtClean="0"/>
            <a:t> </a:t>
          </a:r>
          <a:endParaRPr lang="en-US" sz="2800" dirty="0"/>
        </a:p>
      </dgm:t>
    </dgm:pt>
    <dgm:pt modelId="{1E02B972-225D-ED4B-9EDF-DA316451EE39}" type="parTrans" cxnId="{EFA4DCE9-0B1C-7240-9A9F-9120DE0E3183}">
      <dgm:prSet/>
      <dgm:spPr/>
      <dgm:t>
        <a:bodyPr/>
        <a:lstStyle/>
        <a:p>
          <a:endParaRPr lang="en-US"/>
        </a:p>
      </dgm:t>
    </dgm:pt>
    <dgm:pt modelId="{6EDFEBBD-16D7-444A-8724-2F38A1A3577D}" type="sibTrans" cxnId="{EFA4DCE9-0B1C-7240-9A9F-9120DE0E3183}">
      <dgm:prSet/>
      <dgm:spPr/>
      <dgm:t>
        <a:bodyPr/>
        <a:lstStyle/>
        <a:p>
          <a:endParaRPr lang="en-US"/>
        </a:p>
      </dgm:t>
    </dgm:pt>
    <dgm:pt modelId="{3A64EFE0-FCA3-A94E-9471-D23499810C22}">
      <dgm:prSet phldrT="[Text]" custT="1"/>
      <dgm:spPr/>
      <dgm:t>
        <a:bodyPr/>
        <a:lstStyle/>
        <a:p>
          <a:r>
            <a:rPr lang="en-US" sz="2800" dirty="0" smtClean="0"/>
            <a:t>Burnout</a:t>
          </a:r>
          <a:endParaRPr lang="en-US" sz="2800" dirty="0"/>
        </a:p>
      </dgm:t>
    </dgm:pt>
    <dgm:pt modelId="{A1D8AE6F-6DE5-D442-B4BE-AC184FF033D6}" type="parTrans" cxnId="{2E63DA3A-D0FE-DD49-A8BF-9591D598691F}">
      <dgm:prSet/>
      <dgm:spPr/>
      <dgm:t>
        <a:bodyPr/>
        <a:lstStyle/>
        <a:p>
          <a:endParaRPr lang="en-US"/>
        </a:p>
      </dgm:t>
    </dgm:pt>
    <dgm:pt modelId="{DAA74918-AFC0-AB49-83A7-42D0C49142E8}" type="sibTrans" cxnId="{2E63DA3A-D0FE-DD49-A8BF-9591D598691F}">
      <dgm:prSet/>
      <dgm:spPr/>
      <dgm:t>
        <a:bodyPr/>
        <a:lstStyle/>
        <a:p>
          <a:endParaRPr lang="en-US"/>
        </a:p>
      </dgm:t>
    </dgm:pt>
    <dgm:pt modelId="{9D23E34F-ED64-A84D-B343-78C222A7D901}" type="pres">
      <dgm:prSet presAssocID="{A0B744E7-36EF-3D4B-9EFA-E12D55A43B5B}" presName="linearFlow" presStyleCnt="0">
        <dgm:presLayoutVars>
          <dgm:dir/>
          <dgm:animLvl val="lvl"/>
          <dgm:resizeHandles val="exact"/>
        </dgm:presLayoutVars>
      </dgm:prSet>
      <dgm:spPr/>
      <dgm:t>
        <a:bodyPr/>
        <a:lstStyle/>
        <a:p>
          <a:endParaRPr lang="en-US"/>
        </a:p>
      </dgm:t>
    </dgm:pt>
    <dgm:pt modelId="{CB07EA6B-4AAC-EC48-82F4-E0E33C6A7833}" type="pres">
      <dgm:prSet presAssocID="{5EDD04A9-FAF5-AD40-A9A7-AE0AEF50A302}" presName="composite" presStyleCnt="0"/>
      <dgm:spPr/>
    </dgm:pt>
    <dgm:pt modelId="{88FFCF32-1121-A041-AFE1-E75124AA66D7}" type="pres">
      <dgm:prSet presAssocID="{5EDD04A9-FAF5-AD40-A9A7-AE0AEF50A302}" presName="parTx" presStyleLbl="node1" presStyleIdx="0" presStyleCnt="2">
        <dgm:presLayoutVars>
          <dgm:chMax val="0"/>
          <dgm:chPref val="0"/>
          <dgm:bulletEnabled val="1"/>
        </dgm:presLayoutVars>
      </dgm:prSet>
      <dgm:spPr/>
      <dgm:t>
        <a:bodyPr/>
        <a:lstStyle/>
        <a:p>
          <a:endParaRPr lang="en-US"/>
        </a:p>
      </dgm:t>
    </dgm:pt>
    <dgm:pt modelId="{9C0072DC-E6C9-C148-B824-46A7EE22A80F}" type="pres">
      <dgm:prSet presAssocID="{5EDD04A9-FAF5-AD40-A9A7-AE0AEF50A302}" presName="parSh" presStyleLbl="node1" presStyleIdx="0" presStyleCnt="2" custLinFactNeighborX="-111" custLinFactNeighborY="5354"/>
      <dgm:spPr/>
      <dgm:t>
        <a:bodyPr/>
        <a:lstStyle/>
        <a:p>
          <a:endParaRPr lang="en-US"/>
        </a:p>
      </dgm:t>
    </dgm:pt>
    <dgm:pt modelId="{C75F3115-E862-F744-9E72-3A08E784B3FF}" type="pres">
      <dgm:prSet presAssocID="{5EDD04A9-FAF5-AD40-A9A7-AE0AEF50A302}" presName="desTx" presStyleLbl="fgAcc1" presStyleIdx="0" presStyleCnt="2" custScaleX="82067" custScaleY="26065" custLinFactNeighborX="-20598" custLinFactNeighborY="9682">
        <dgm:presLayoutVars>
          <dgm:bulletEnabled val="1"/>
        </dgm:presLayoutVars>
      </dgm:prSet>
      <dgm:spPr/>
      <dgm:t>
        <a:bodyPr/>
        <a:lstStyle/>
        <a:p>
          <a:endParaRPr lang="en-US"/>
        </a:p>
      </dgm:t>
    </dgm:pt>
    <dgm:pt modelId="{E4716944-11F5-9643-9CEE-39BC68417DDA}" type="pres">
      <dgm:prSet presAssocID="{92C7EECE-2EB2-B04F-B19D-0BCEFE256D16}" presName="sibTrans" presStyleLbl="sibTrans2D1" presStyleIdx="0" presStyleCnt="1" custLinFactY="12842" custLinFactNeighborX="6358" custLinFactNeighborY="100000"/>
      <dgm:spPr/>
      <dgm:t>
        <a:bodyPr/>
        <a:lstStyle/>
        <a:p>
          <a:endParaRPr lang="en-US"/>
        </a:p>
      </dgm:t>
    </dgm:pt>
    <dgm:pt modelId="{BF4D6C05-673A-7541-93E8-BA76F9A041DE}" type="pres">
      <dgm:prSet presAssocID="{92C7EECE-2EB2-B04F-B19D-0BCEFE256D16}" presName="connTx" presStyleLbl="sibTrans2D1" presStyleIdx="0" presStyleCnt="1"/>
      <dgm:spPr/>
      <dgm:t>
        <a:bodyPr/>
        <a:lstStyle/>
        <a:p>
          <a:endParaRPr lang="en-US"/>
        </a:p>
      </dgm:t>
    </dgm:pt>
    <dgm:pt modelId="{5706F695-C21D-AC4C-BACF-D346F83C28D9}" type="pres">
      <dgm:prSet presAssocID="{8F198E80-73C9-764A-806B-A7F490F4F36E}" presName="composite" presStyleCnt="0"/>
      <dgm:spPr/>
    </dgm:pt>
    <dgm:pt modelId="{4EFDA22F-22E4-B043-8614-ED0F272532DB}" type="pres">
      <dgm:prSet presAssocID="{8F198E80-73C9-764A-806B-A7F490F4F36E}" presName="parTx" presStyleLbl="node1" presStyleIdx="0" presStyleCnt="2">
        <dgm:presLayoutVars>
          <dgm:chMax val="0"/>
          <dgm:chPref val="0"/>
          <dgm:bulletEnabled val="1"/>
        </dgm:presLayoutVars>
      </dgm:prSet>
      <dgm:spPr/>
      <dgm:t>
        <a:bodyPr/>
        <a:lstStyle/>
        <a:p>
          <a:endParaRPr lang="en-US"/>
        </a:p>
      </dgm:t>
    </dgm:pt>
    <dgm:pt modelId="{742B400E-6A94-914F-B04D-BEF8DCF66893}" type="pres">
      <dgm:prSet presAssocID="{8F198E80-73C9-764A-806B-A7F490F4F36E}" presName="parSh" presStyleLbl="node1" presStyleIdx="1" presStyleCnt="2" custScaleX="112573" custLinFactNeighborX="111" custLinFactNeighborY="5862"/>
      <dgm:spPr/>
      <dgm:t>
        <a:bodyPr/>
        <a:lstStyle/>
        <a:p>
          <a:endParaRPr lang="en-US"/>
        </a:p>
      </dgm:t>
    </dgm:pt>
    <dgm:pt modelId="{DDFC8EF0-0AD3-4D47-9294-29323052C456}" type="pres">
      <dgm:prSet presAssocID="{8F198E80-73C9-764A-806B-A7F490F4F36E}" presName="desTx" presStyleLbl="fgAcc1" presStyleIdx="1" presStyleCnt="2" custScaleX="68456" custScaleY="25262" custLinFactNeighborX="-22834" custLinFactNeighborY="1355">
        <dgm:presLayoutVars>
          <dgm:bulletEnabled val="1"/>
        </dgm:presLayoutVars>
      </dgm:prSet>
      <dgm:spPr/>
      <dgm:t>
        <a:bodyPr/>
        <a:lstStyle/>
        <a:p>
          <a:endParaRPr lang="en-US"/>
        </a:p>
      </dgm:t>
    </dgm:pt>
  </dgm:ptLst>
  <dgm:cxnLst>
    <dgm:cxn modelId="{5C48357D-209E-0D41-94FF-0C54862AE4CC}" type="presOf" srcId="{3A64EFE0-FCA3-A94E-9471-D23499810C22}" destId="{DDFC8EF0-0AD3-4D47-9294-29323052C456}" srcOrd="0" destOrd="0" presId="urn:microsoft.com/office/officeart/2005/8/layout/process3"/>
    <dgm:cxn modelId="{85536F38-8009-3848-868C-9A754D8F3BF1}" type="presOf" srcId="{8F198E80-73C9-764A-806B-A7F490F4F36E}" destId="{4EFDA22F-22E4-B043-8614-ED0F272532DB}" srcOrd="0" destOrd="0" presId="urn:microsoft.com/office/officeart/2005/8/layout/process3"/>
    <dgm:cxn modelId="{88FA580B-B13B-6E48-BC79-EAB434C35A19}" type="presOf" srcId="{A0B744E7-36EF-3D4B-9EFA-E12D55A43B5B}" destId="{9D23E34F-ED64-A84D-B343-78C222A7D901}" srcOrd="0" destOrd="0" presId="urn:microsoft.com/office/officeart/2005/8/layout/process3"/>
    <dgm:cxn modelId="{B31A36F4-B12D-F948-9A7D-0E2D4A391D7C}" type="presOf" srcId="{92C7EECE-2EB2-B04F-B19D-0BCEFE256D16}" destId="{BF4D6C05-673A-7541-93E8-BA76F9A041DE}" srcOrd="1" destOrd="0" presId="urn:microsoft.com/office/officeart/2005/8/layout/process3"/>
    <dgm:cxn modelId="{9914201B-4317-A041-9F53-F5A4F4F1975C}" type="presOf" srcId="{5EDD04A9-FAF5-AD40-A9A7-AE0AEF50A302}" destId="{9C0072DC-E6C9-C148-B824-46A7EE22A80F}" srcOrd="1" destOrd="0" presId="urn:microsoft.com/office/officeart/2005/8/layout/process3"/>
    <dgm:cxn modelId="{29F171DA-BBFD-9348-8BC4-4348FB0C29DE}" type="presOf" srcId="{5EDD04A9-FAF5-AD40-A9A7-AE0AEF50A302}" destId="{88FFCF32-1121-A041-AFE1-E75124AA66D7}" srcOrd="0" destOrd="0" presId="urn:microsoft.com/office/officeart/2005/8/layout/process3"/>
    <dgm:cxn modelId="{24B93EAB-80A8-5E43-83C1-4ACB2A0A9AB2}" srcId="{5EDD04A9-FAF5-AD40-A9A7-AE0AEF50A302}" destId="{6EBAEA80-9B1C-A447-83CC-4F7B6CE3DDC5}" srcOrd="0" destOrd="0" parTransId="{EE2B9B9C-2248-8245-B7E9-489896709437}" sibTransId="{F1ACA938-33ED-7644-AEE7-B17DA584D30E}"/>
    <dgm:cxn modelId="{2154F91D-DD4C-F74C-A7D4-3FAE395FC46D}" type="presOf" srcId="{6EBAEA80-9B1C-A447-83CC-4F7B6CE3DDC5}" destId="{C75F3115-E862-F744-9E72-3A08E784B3FF}" srcOrd="0" destOrd="0" presId="urn:microsoft.com/office/officeart/2005/8/layout/process3"/>
    <dgm:cxn modelId="{2E63DA3A-D0FE-DD49-A8BF-9591D598691F}" srcId="{8F198E80-73C9-764A-806B-A7F490F4F36E}" destId="{3A64EFE0-FCA3-A94E-9471-D23499810C22}" srcOrd="0" destOrd="0" parTransId="{A1D8AE6F-6DE5-D442-B4BE-AC184FF033D6}" sibTransId="{DAA74918-AFC0-AB49-83A7-42D0C49142E8}"/>
    <dgm:cxn modelId="{EAEB477B-81AD-8343-A3BB-10DEB65E55FB}" type="presOf" srcId="{92C7EECE-2EB2-B04F-B19D-0BCEFE256D16}" destId="{E4716944-11F5-9643-9CEE-39BC68417DDA}" srcOrd="0" destOrd="0" presId="urn:microsoft.com/office/officeart/2005/8/layout/process3"/>
    <dgm:cxn modelId="{DD70EAEE-EC92-9046-8811-905F28D1B899}" srcId="{A0B744E7-36EF-3D4B-9EFA-E12D55A43B5B}" destId="{5EDD04A9-FAF5-AD40-A9A7-AE0AEF50A302}" srcOrd="0" destOrd="0" parTransId="{EEA9AA20-8BC2-D84B-8B42-BCA76CAC0D86}" sibTransId="{92C7EECE-2EB2-B04F-B19D-0BCEFE256D16}"/>
    <dgm:cxn modelId="{9096768D-4A12-D94F-BF1A-6410C679C79E}" type="presOf" srcId="{8F198E80-73C9-764A-806B-A7F490F4F36E}" destId="{742B400E-6A94-914F-B04D-BEF8DCF66893}" srcOrd="1" destOrd="0" presId="urn:microsoft.com/office/officeart/2005/8/layout/process3"/>
    <dgm:cxn modelId="{EFA4DCE9-0B1C-7240-9A9F-9120DE0E3183}" srcId="{A0B744E7-36EF-3D4B-9EFA-E12D55A43B5B}" destId="{8F198E80-73C9-764A-806B-A7F490F4F36E}" srcOrd="1" destOrd="0" parTransId="{1E02B972-225D-ED4B-9EDF-DA316451EE39}" sibTransId="{6EDFEBBD-16D7-444A-8724-2F38A1A3577D}"/>
    <dgm:cxn modelId="{04C9CFAB-9A42-7F4E-9B3E-D3726A7A88AC}" type="presParOf" srcId="{9D23E34F-ED64-A84D-B343-78C222A7D901}" destId="{CB07EA6B-4AAC-EC48-82F4-E0E33C6A7833}" srcOrd="0" destOrd="0" presId="urn:microsoft.com/office/officeart/2005/8/layout/process3"/>
    <dgm:cxn modelId="{481C351E-2577-F549-8D9D-2FFE67B4ADD6}" type="presParOf" srcId="{CB07EA6B-4AAC-EC48-82F4-E0E33C6A7833}" destId="{88FFCF32-1121-A041-AFE1-E75124AA66D7}" srcOrd="0" destOrd="0" presId="urn:microsoft.com/office/officeart/2005/8/layout/process3"/>
    <dgm:cxn modelId="{6E207F44-95C0-5841-8100-57A02794B3AA}" type="presParOf" srcId="{CB07EA6B-4AAC-EC48-82F4-E0E33C6A7833}" destId="{9C0072DC-E6C9-C148-B824-46A7EE22A80F}" srcOrd="1" destOrd="0" presId="urn:microsoft.com/office/officeart/2005/8/layout/process3"/>
    <dgm:cxn modelId="{94D6CD0A-C768-AC4E-95E2-1EEBF4616D70}" type="presParOf" srcId="{CB07EA6B-4AAC-EC48-82F4-E0E33C6A7833}" destId="{C75F3115-E862-F744-9E72-3A08E784B3FF}" srcOrd="2" destOrd="0" presId="urn:microsoft.com/office/officeart/2005/8/layout/process3"/>
    <dgm:cxn modelId="{F59CE60B-8ED0-6F46-8ADE-4D9D6E3D4736}" type="presParOf" srcId="{9D23E34F-ED64-A84D-B343-78C222A7D901}" destId="{E4716944-11F5-9643-9CEE-39BC68417DDA}" srcOrd="1" destOrd="0" presId="urn:microsoft.com/office/officeart/2005/8/layout/process3"/>
    <dgm:cxn modelId="{EFF71BC6-8AF4-F644-84A9-9EBAEFC7F1E6}" type="presParOf" srcId="{E4716944-11F5-9643-9CEE-39BC68417DDA}" destId="{BF4D6C05-673A-7541-93E8-BA76F9A041DE}" srcOrd="0" destOrd="0" presId="urn:microsoft.com/office/officeart/2005/8/layout/process3"/>
    <dgm:cxn modelId="{DAD1C067-665D-694E-8F8D-B929065D3CAC}" type="presParOf" srcId="{9D23E34F-ED64-A84D-B343-78C222A7D901}" destId="{5706F695-C21D-AC4C-BACF-D346F83C28D9}" srcOrd="2" destOrd="0" presId="urn:microsoft.com/office/officeart/2005/8/layout/process3"/>
    <dgm:cxn modelId="{08FBFEF9-8712-C845-8466-8A272C16CD01}" type="presParOf" srcId="{5706F695-C21D-AC4C-BACF-D346F83C28D9}" destId="{4EFDA22F-22E4-B043-8614-ED0F272532DB}" srcOrd="0" destOrd="0" presId="urn:microsoft.com/office/officeart/2005/8/layout/process3"/>
    <dgm:cxn modelId="{C5F73AAF-9CE4-0740-B31D-0143A182D0C2}" type="presParOf" srcId="{5706F695-C21D-AC4C-BACF-D346F83C28D9}" destId="{742B400E-6A94-914F-B04D-BEF8DCF66893}" srcOrd="1" destOrd="0" presId="urn:microsoft.com/office/officeart/2005/8/layout/process3"/>
    <dgm:cxn modelId="{366CDE2C-4177-FC4C-95B6-EFE3C4A68C69}" type="presParOf" srcId="{5706F695-C21D-AC4C-BACF-D346F83C28D9}" destId="{DDFC8EF0-0AD3-4D47-9294-29323052C45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CEFA0-876A-6948-A2FE-D821C8580CDE}" type="doc">
      <dgm:prSet loTypeId="urn:microsoft.com/office/officeart/2005/8/layout/hProcess9" loCatId="" qsTypeId="urn:microsoft.com/office/officeart/2005/8/quickstyle/simple4" qsCatId="simple" csTypeId="urn:microsoft.com/office/officeart/2005/8/colors/accent1_2" csCatId="accent1" phldr="1"/>
      <dgm:spPr/>
    </dgm:pt>
    <dgm:pt modelId="{DEA82A1B-421E-AD43-BB51-BCF608D2D362}">
      <dgm:prSet phldrT="[Text]"/>
      <dgm:spPr/>
      <dgm:t>
        <a:bodyPr/>
        <a:lstStyle/>
        <a:p>
          <a:r>
            <a:rPr lang="en-US" dirty="0" smtClean="0"/>
            <a:t>Better Care </a:t>
          </a:r>
          <a:endParaRPr lang="en-US" dirty="0"/>
        </a:p>
      </dgm:t>
    </dgm:pt>
    <dgm:pt modelId="{9A1C6548-1673-D949-B4E6-734252B92FEA}" type="parTrans" cxnId="{C3B1BA2C-2B29-C545-9906-65C960043E25}">
      <dgm:prSet/>
      <dgm:spPr/>
      <dgm:t>
        <a:bodyPr/>
        <a:lstStyle/>
        <a:p>
          <a:endParaRPr lang="en-US"/>
        </a:p>
      </dgm:t>
    </dgm:pt>
    <dgm:pt modelId="{26071ACD-D405-1740-AA64-A4E73DC19936}" type="sibTrans" cxnId="{C3B1BA2C-2B29-C545-9906-65C960043E25}">
      <dgm:prSet/>
      <dgm:spPr/>
      <dgm:t>
        <a:bodyPr/>
        <a:lstStyle/>
        <a:p>
          <a:endParaRPr lang="en-US"/>
        </a:p>
      </dgm:t>
    </dgm:pt>
    <dgm:pt modelId="{5E9CBABE-EFCE-A14A-9E0D-A6E37A1C1D34}">
      <dgm:prSet phldrT="[Text]"/>
      <dgm:spPr/>
      <dgm:t>
        <a:bodyPr/>
        <a:lstStyle/>
        <a:p>
          <a:r>
            <a:rPr lang="en-US" dirty="0" smtClean="0"/>
            <a:t>Better Health </a:t>
          </a:r>
          <a:endParaRPr lang="en-US" dirty="0"/>
        </a:p>
      </dgm:t>
    </dgm:pt>
    <dgm:pt modelId="{BF4BF41F-7CD3-6243-963A-C8E6420AEBAE}" type="parTrans" cxnId="{C2A4BFCE-25A8-964F-86D0-1ED04593C777}">
      <dgm:prSet/>
      <dgm:spPr/>
      <dgm:t>
        <a:bodyPr/>
        <a:lstStyle/>
        <a:p>
          <a:endParaRPr lang="en-US"/>
        </a:p>
      </dgm:t>
    </dgm:pt>
    <dgm:pt modelId="{A9E46910-61B0-734E-A850-8087181B7AC0}" type="sibTrans" cxnId="{C2A4BFCE-25A8-964F-86D0-1ED04593C777}">
      <dgm:prSet/>
      <dgm:spPr/>
      <dgm:t>
        <a:bodyPr/>
        <a:lstStyle/>
        <a:p>
          <a:endParaRPr lang="en-US"/>
        </a:p>
      </dgm:t>
    </dgm:pt>
    <dgm:pt modelId="{B7422E51-816D-0E48-A91C-EF1ED6916563}">
      <dgm:prSet phldrT="[Text]"/>
      <dgm:spPr/>
      <dgm:t>
        <a:bodyPr/>
        <a:lstStyle/>
        <a:p>
          <a:r>
            <a:rPr lang="en-US" dirty="0" smtClean="0"/>
            <a:t>Lower Costs </a:t>
          </a:r>
          <a:endParaRPr lang="en-US" dirty="0"/>
        </a:p>
      </dgm:t>
    </dgm:pt>
    <dgm:pt modelId="{29E6AD0B-30A2-194F-B887-17BEABEC1E7E}" type="parTrans" cxnId="{894460FD-5743-3948-B3B6-A51E17F8A2D6}">
      <dgm:prSet/>
      <dgm:spPr/>
      <dgm:t>
        <a:bodyPr/>
        <a:lstStyle/>
        <a:p>
          <a:endParaRPr lang="en-US"/>
        </a:p>
      </dgm:t>
    </dgm:pt>
    <dgm:pt modelId="{510F006B-3884-F542-BDFF-390CB889DAB3}" type="sibTrans" cxnId="{894460FD-5743-3948-B3B6-A51E17F8A2D6}">
      <dgm:prSet/>
      <dgm:spPr/>
      <dgm:t>
        <a:bodyPr/>
        <a:lstStyle/>
        <a:p>
          <a:endParaRPr lang="en-US"/>
        </a:p>
      </dgm:t>
    </dgm:pt>
    <dgm:pt modelId="{8B6A8E55-F397-DC43-A28B-485BD87C970A}" type="pres">
      <dgm:prSet presAssocID="{53CCEFA0-876A-6948-A2FE-D821C8580CDE}" presName="CompostProcess" presStyleCnt="0">
        <dgm:presLayoutVars>
          <dgm:dir/>
          <dgm:resizeHandles val="exact"/>
        </dgm:presLayoutVars>
      </dgm:prSet>
      <dgm:spPr/>
    </dgm:pt>
    <dgm:pt modelId="{8D90390B-2A6C-E14C-848B-18BE1CFC3DFD}" type="pres">
      <dgm:prSet presAssocID="{53CCEFA0-876A-6948-A2FE-D821C8580CDE}" presName="arrow" presStyleLbl="bgShp" presStyleIdx="0" presStyleCnt="1"/>
      <dgm:spPr/>
    </dgm:pt>
    <dgm:pt modelId="{FDA8EA1C-2E13-1343-9746-C672BE7E4A87}" type="pres">
      <dgm:prSet presAssocID="{53CCEFA0-876A-6948-A2FE-D821C8580CDE}" presName="linearProcess" presStyleCnt="0"/>
      <dgm:spPr/>
    </dgm:pt>
    <dgm:pt modelId="{8C7AC734-C7FB-334E-BD25-AB6D4BB80FB3}" type="pres">
      <dgm:prSet presAssocID="{DEA82A1B-421E-AD43-BB51-BCF608D2D362}" presName="textNode" presStyleLbl="node1" presStyleIdx="0" presStyleCnt="3">
        <dgm:presLayoutVars>
          <dgm:bulletEnabled val="1"/>
        </dgm:presLayoutVars>
      </dgm:prSet>
      <dgm:spPr/>
      <dgm:t>
        <a:bodyPr/>
        <a:lstStyle/>
        <a:p>
          <a:endParaRPr lang="en-US"/>
        </a:p>
      </dgm:t>
    </dgm:pt>
    <dgm:pt modelId="{89C29E01-E5B1-A447-B99E-46FE9EBA7EE9}" type="pres">
      <dgm:prSet presAssocID="{26071ACD-D405-1740-AA64-A4E73DC19936}" presName="sibTrans" presStyleCnt="0"/>
      <dgm:spPr/>
    </dgm:pt>
    <dgm:pt modelId="{C1840A99-A18A-AF4E-9DCC-5B152DBE9641}" type="pres">
      <dgm:prSet presAssocID="{5E9CBABE-EFCE-A14A-9E0D-A6E37A1C1D34}" presName="textNode" presStyleLbl="node1" presStyleIdx="1" presStyleCnt="3">
        <dgm:presLayoutVars>
          <dgm:bulletEnabled val="1"/>
        </dgm:presLayoutVars>
      </dgm:prSet>
      <dgm:spPr/>
      <dgm:t>
        <a:bodyPr/>
        <a:lstStyle/>
        <a:p>
          <a:endParaRPr lang="en-US"/>
        </a:p>
      </dgm:t>
    </dgm:pt>
    <dgm:pt modelId="{6CAA06A8-4D74-2645-94B8-C437587481AB}" type="pres">
      <dgm:prSet presAssocID="{A9E46910-61B0-734E-A850-8087181B7AC0}" presName="sibTrans" presStyleCnt="0"/>
      <dgm:spPr/>
    </dgm:pt>
    <dgm:pt modelId="{8CC25960-CC74-0346-9B79-731DAB5AED24}" type="pres">
      <dgm:prSet presAssocID="{B7422E51-816D-0E48-A91C-EF1ED6916563}" presName="textNode" presStyleLbl="node1" presStyleIdx="2" presStyleCnt="3">
        <dgm:presLayoutVars>
          <dgm:bulletEnabled val="1"/>
        </dgm:presLayoutVars>
      </dgm:prSet>
      <dgm:spPr/>
      <dgm:t>
        <a:bodyPr/>
        <a:lstStyle/>
        <a:p>
          <a:endParaRPr lang="en-US"/>
        </a:p>
      </dgm:t>
    </dgm:pt>
  </dgm:ptLst>
  <dgm:cxnLst>
    <dgm:cxn modelId="{894460FD-5743-3948-B3B6-A51E17F8A2D6}" srcId="{53CCEFA0-876A-6948-A2FE-D821C8580CDE}" destId="{B7422E51-816D-0E48-A91C-EF1ED6916563}" srcOrd="2" destOrd="0" parTransId="{29E6AD0B-30A2-194F-B887-17BEABEC1E7E}" sibTransId="{510F006B-3884-F542-BDFF-390CB889DAB3}"/>
    <dgm:cxn modelId="{C2A4BFCE-25A8-964F-86D0-1ED04593C777}" srcId="{53CCEFA0-876A-6948-A2FE-D821C8580CDE}" destId="{5E9CBABE-EFCE-A14A-9E0D-A6E37A1C1D34}" srcOrd="1" destOrd="0" parTransId="{BF4BF41F-7CD3-6243-963A-C8E6420AEBAE}" sibTransId="{A9E46910-61B0-734E-A850-8087181B7AC0}"/>
    <dgm:cxn modelId="{D1841023-503E-CF48-9CC9-7F183C4D166C}" type="presOf" srcId="{DEA82A1B-421E-AD43-BB51-BCF608D2D362}" destId="{8C7AC734-C7FB-334E-BD25-AB6D4BB80FB3}" srcOrd="0" destOrd="0" presId="urn:microsoft.com/office/officeart/2005/8/layout/hProcess9"/>
    <dgm:cxn modelId="{C3B1BA2C-2B29-C545-9906-65C960043E25}" srcId="{53CCEFA0-876A-6948-A2FE-D821C8580CDE}" destId="{DEA82A1B-421E-AD43-BB51-BCF608D2D362}" srcOrd="0" destOrd="0" parTransId="{9A1C6548-1673-D949-B4E6-734252B92FEA}" sibTransId="{26071ACD-D405-1740-AA64-A4E73DC19936}"/>
    <dgm:cxn modelId="{50841716-42F1-B94A-B357-C36F4BEA4CFF}" type="presOf" srcId="{5E9CBABE-EFCE-A14A-9E0D-A6E37A1C1D34}" destId="{C1840A99-A18A-AF4E-9DCC-5B152DBE9641}" srcOrd="0" destOrd="0" presId="urn:microsoft.com/office/officeart/2005/8/layout/hProcess9"/>
    <dgm:cxn modelId="{9A66E8FA-35FC-4E4E-9EDC-13E9D9017537}" type="presOf" srcId="{53CCEFA0-876A-6948-A2FE-D821C8580CDE}" destId="{8B6A8E55-F397-DC43-A28B-485BD87C970A}" srcOrd="0" destOrd="0" presId="urn:microsoft.com/office/officeart/2005/8/layout/hProcess9"/>
    <dgm:cxn modelId="{45BE1D48-CB68-2148-89C7-86E87B051B3E}" type="presOf" srcId="{B7422E51-816D-0E48-A91C-EF1ED6916563}" destId="{8CC25960-CC74-0346-9B79-731DAB5AED24}" srcOrd="0" destOrd="0" presId="urn:microsoft.com/office/officeart/2005/8/layout/hProcess9"/>
    <dgm:cxn modelId="{3BC53CFB-FF17-AB49-91BB-00816F5E9867}" type="presParOf" srcId="{8B6A8E55-F397-DC43-A28B-485BD87C970A}" destId="{8D90390B-2A6C-E14C-848B-18BE1CFC3DFD}" srcOrd="0" destOrd="0" presId="urn:microsoft.com/office/officeart/2005/8/layout/hProcess9"/>
    <dgm:cxn modelId="{5F8DC5DA-25F2-5C41-A048-7C760ED74B83}" type="presParOf" srcId="{8B6A8E55-F397-DC43-A28B-485BD87C970A}" destId="{FDA8EA1C-2E13-1343-9746-C672BE7E4A87}" srcOrd="1" destOrd="0" presId="urn:microsoft.com/office/officeart/2005/8/layout/hProcess9"/>
    <dgm:cxn modelId="{2A31B177-2BBC-0144-A553-3910870BCA92}" type="presParOf" srcId="{FDA8EA1C-2E13-1343-9746-C672BE7E4A87}" destId="{8C7AC734-C7FB-334E-BD25-AB6D4BB80FB3}" srcOrd="0" destOrd="0" presId="urn:microsoft.com/office/officeart/2005/8/layout/hProcess9"/>
    <dgm:cxn modelId="{C2F655E7-18FA-F548-A173-828CB8EDD77B}" type="presParOf" srcId="{FDA8EA1C-2E13-1343-9746-C672BE7E4A87}" destId="{89C29E01-E5B1-A447-B99E-46FE9EBA7EE9}" srcOrd="1" destOrd="0" presId="urn:microsoft.com/office/officeart/2005/8/layout/hProcess9"/>
    <dgm:cxn modelId="{135DF947-C56D-1A4E-B7CC-9B9D58BEFF21}" type="presParOf" srcId="{FDA8EA1C-2E13-1343-9746-C672BE7E4A87}" destId="{C1840A99-A18A-AF4E-9DCC-5B152DBE9641}" srcOrd="2" destOrd="0" presId="urn:microsoft.com/office/officeart/2005/8/layout/hProcess9"/>
    <dgm:cxn modelId="{B4E1DD20-19A3-A846-B3EA-EB0210E3B273}" type="presParOf" srcId="{FDA8EA1C-2E13-1343-9746-C672BE7E4A87}" destId="{6CAA06A8-4D74-2645-94B8-C437587481AB}" srcOrd="3" destOrd="0" presId="urn:microsoft.com/office/officeart/2005/8/layout/hProcess9"/>
    <dgm:cxn modelId="{A79E0EF7-FEA0-9143-9680-53044AA2C23F}" type="presParOf" srcId="{FDA8EA1C-2E13-1343-9746-C672BE7E4A87}" destId="{8CC25960-CC74-0346-9B79-731DAB5AED2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C632A4-3DCF-DD42-8A9F-8AA7D7A2ACAF}" type="doc">
      <dgm:prSet loTypeId="urn:microsoft.com/office/officeart/2005/8/layout/hProcess3" loCatId="" qsTypeId="urn:microsoft.com/office/officeart/2005/8/quickstyle/simple4" qsCatId="simple" csTypeId="urn:microsoft.com/office/officeart/2005/8/colors/accent1_2" csCatId="accent1" phldr="1"/>
      <dgm:spPr/>
    </dgm:pt>
    <dgm:pt modelId="{A8AD96EF-34B1-4E44-A41A-24E644F31105}">
      <dgm:prSet phldrT="[Text]" custT="1"/>
      <dgm:spPr/>
      <dgm:t>
        <a:bodyPr/>
        <a:lstStyle/>
        <a:p>
          <a:r>
            <a:rPr lang="en-US" sz="4000" dirty="0" err="1" smtClean="0"/>
            <a:t>Cura</a:t>
          </a:r>
          <a:r>
            <a:rPr lang="en-US" sz="4000" dirty="0" smtClean="0"/>
            <a:t> </a:t>
          </a:r>
          <a:r>
            <a:rPr lang="en-US" sz="4000" dirty="0" err="1" smtClean="0"/>
            <a:t>Te</a:t>
          </a:r>
          <a:r>
            <a:rPr lang="en-US" sz="4000" dirty="0" smtClean="0"/>
            <a:t> </a:t>
          </a:r>
          <a:r>
            <a:rPr lang="en-US" sz="4000" dirty="0" err="1" smtClean="0"/>
            <a:t>Ipsum</a:t>
          </a:r>
          <a:r>
            <a:rPr lang="en-US" sz="4000" dirty="0" smtClean="0"/>
            <a:t>- “heal thyself”</a:t>
          </a:r>
        </a:p>
        <a:p>
          <a:r>
            <a:rPr lang="en-US" sz="1200" dirty="0" smtClean="0"/>
            <a:t>Proverb from Luke 4:23</a:t>
          </a:r>
          <a:endParaRPr lang="en-US" sz="1200" dirty="0"/>
        </a:p>
      </dgm:t>
    </dgm:pt>
    <dgm:pt modelId="{3B299609-3D6C-8541-99D2-170154F83D0E}" type="parTrans" cxnId="{5785DB71-A474-9B47-82B4-434E353E6700}">
      <dgm:prSet/>
      <dgm:spPr/>
      <dgm:t>
        <a:bodyPr/>
        <a:lstStyle/>
        <a:p>
          <a:endParaRPr lang="en-US"/>
        </a:p>
      </dgm:t>
    </dgm:pt>
    <dgm:pt modelId="{778A947D-5200-F54F-BC50-3922AA7E9993}" type="sibTrans" cxnId="{5785DB71-A474-9B47-82B4-434E353E6700}">
      <dgm:prSet/>
      <dgm:spPr/>
      <dgm:t>
        <a:bodyPr/>
        <a:lstStyle/>
        <a:p>
          <a:endParaRPr lang="en-US"/>
        </a:p>
      </dgm:t>
    </dgm:pt>
    <dgm:pt modelId="{C113A05B-FE84-AF49-8AC9-367189B75275}" type="pres">
      <dgm:prSet presAssocID="{B0C632A4-3DCF-DD42-8A9F-8AA7D7A2ACAF}" presName="Name0" presStyleCnt="0">
        <dgm:presLayoutVars>
          <dgm:dir/>
          <dgm:animLvl val="lvl"/>
          <dgm:resizeHandles val="exact"/>
        </dgm:presLayoutVars>
      </dgm:prSet>
      <dgm:spPr/>
    </dgm:pt>
    <dgm:pt modelId="{2D0449E7-C39C-1040-9E03-F03BBBCE955B}" type="pres">
      <dgm:prSet presAssocID="{B0C632A4-3DCF-DD42-8A9F-8AA7D7A2ACAF}" presName="dummy" presStyleCnt="0"/>
      <dgm:spPr/>
    </dgm:pt>
    <dgm:pt modelId="{DE99441F-F436-324D-B8A3-6589DB4BCB45}" type="pres">
      <dgm:prSet presAssocID="{B0C632A4-3DCF-DD42-8A9F-8AA7D7A2ACAF}" presName="linH" presStyleCnt="0"/>
      <dgm:spPr/>
    </dgm:pt>
    <dgm:pt modelId="{555A5834-ED63-F04A-A5DA-6853394491A8}" type="pres">
      <dgm:prSet presAssocID="{B0C632A4-3DCF-DD42-8A9F-8AA7D7A2ACAF}" presName="padding1" presStyleCnt="0"/>
      <dgm:spPr/>
    </dgm:pt>
    <dgm:pt modelId="{C041422D-965B-5E41-BB21-7348B1C59D40}" type="pres">
      <dgm:prSet presAssocID="{A8AD96EF-34B1-4E44-A41A-24E644F31105}" presName="linV" presStyleCnt="0"/>
      <dgm:spPr/>
    </dgm:pt>
    <dgm:pt modelId="{94D37C94-E6C3-5843-B03F-DD12A8F70141}" type="pres">
      <dgm:prSet presAssocID="{A8AD96EF-34B1-4E44-A41A-24E644F31105}" presName="spVertical1" presStyleCnt="0"/>
      <dgm:spPr/>
    </dgm:pt>
    <dgm:pt modelId="{8F4C5020-902B-9D41-9E48-0DE8AC35D6AD}" type="pres">
      <dgm:prSet presAssocID="{A8AD96EF-34B1-4E44-A41A-24E644F31105}" presName="parTx" presStyleLbl="revTx" presStyleIdx="0" presStyleCnt="1" custScaleX="132129">
        <dgm:presLayoutVars>
          <dgm:chMax val="0"/>
          <dgm:chPref val="0"/>
          <dgm:bulletEnabled val="1"/>
        </dgm:presLayoutVars>
      </dgm:prSet>
      <dgm:spPr/>
      <dgm:t>
        <a:bodyPr/>
        <a:lstStyle/>
        <a:p>
          <a:endParaRPr lang="en-US"/>
        </a:p>
      </dgm:t>
    </dgm:pt>
    <dgm:pt modelId="{7F11A2F5-73EC-1446-886E-B5AA13965DC3}" type="pres">
      <dgm:prSet presAssocID="{A8AD96EF-34B1-4E44-A41A-24E644F31105}" presName="spVertical2" presStyleCnt="0"/>
      <dgm:spPr/>
    </dgm:pt>
    <dgm:pt modelId="{65DABDD2-D445-F84D-804E-9D5BCBC511F6}" type="pres">
      <dgm:prSet presAssocID="{A8AD96EF-34B1-4E44-A41A-24E644F31105}" presName="spVertical3" presStyleCnt="0"/>
      <dgm:spPr/>
    </dgm:pt>
    <dgm:pt modelId="{95D92BA5-8208-1344-8588-B9006792F1BC}" type="pres">
      <dgm:prSet presAssocID="{B0C632A4-3DCF-DD42-8A9F-8AA7D7A2ACAF}" presName="padding2" presStyleCnt="0"/>
      <dgm:spPr/>
    </dgm:pt>
    <dgm:pt modelId="{56B51F69-C924-E64F-B3FA-4655EA1032F2}" type="pres">
      <dgm:prSet presAssocID="{B0C632A4-3DCF-DD42-8A9F-8AA7D7A2ACAF}" presName="negArrow" presStyleCnt="0"/>
      <dgm:spPr/>
    </dgm:pt>
    <dgm:pt modelId="{87259463-8CA4-8147-A735-B0F1F71A1F44}" type="pres">
      <dgm:prSet presAssocID="{B0C632A4-3DCF-DD42-8A9F-8AA7D7A2ACAF}" presName="backgroundArrow" presStyleLbl="node1" presStyleIdx="0" presStyleCnt="1" custLinFactNeighborX="-655" custLinFactNeighborY="-397"/>
      <dgm:spPr/>
    </dgm:pt>
  </dgm:ptLst>
  <dgm:cxnLst>
    <dgm:cxn modelId="{361CED33-7AD0-F643-AC55-92E4D72098B9}" type="presOf" srcId="{A8AD96EF-34B1-4E44-A41A-24E644F31105}" destId="{8F4C5020-902B-9D41-9E48-0DE8AC35D6AD}" srcOrd="0" destOrd="0" presId="urn:microsoft.com/office/officeart/2005/8/layout/hProcess3"/>
    <dgm:cxn modelId="{A607094E-F127-3C45-9C45-A8F9B82479BF}" type="presOf" srcId="{B0C632A4-3DCF-DD42-8A9F-8AA7D7A2ACAF}" destId="{C113A05B-FE84-AF49-8AC9-367189B75275}" srcOrd="0" destOrd="0" presId="urn:microsoft.com/office/officeart/2005/8/layout/hProcess3"/>
    <dgm:cxn modelId="{5785DB71-A474-9B47-82B4-434E353E6700}" srcId="{B0C632A4-3DCF-DD42-8A9F-8AA7D7A2ACAF}" destId="{A8AD96EF-34B1-4E44-A41A-24E644F31105}" srcOrd="0" destOrd="0" parTransId="{3B299609-3D6C-8541-99D2-170154F83D0E}" sibTransId="{778A947D-5200-F54F-BC50-3922AA7E9993}"/>
    <dgm:cxn modelId="{1079DF98-BE54-9E44-A8BF-2007FCE16EB0}" type="presParOf" srcId="{C113A05B-FE84-AF49-8AC9-367189B75275}" destId="{2D0449E7-C39C-1040-9E03-F03BBBCE955B}" srcOrd="0" destOrd="0" presId="urn:microsoft.com/office/officeart/2005/8/layout/hProcess3"/>
    <dgm:cxn modelId="{2ABD867B-2002-9E43-98B7-8CD915B766AC}" type="presParOf" srcId="{C113A05B-FE84-AF49-8AC9-367189B75275}" destId="{DE99441F-F436-324D-B8A3-6589DB4BCB45}" srcOrd="1" destOrd="0" presId="urn:microsoft.com/office/officeart/2005/8/layout/hProcess3"/>
    <dgm:cxn modelId="{4B08907B-206F-354E-862E-18F8730A8314}" type="presParOf" srcId="{DE99441F-F436-324D-B8A3-6589DB4BCB45}" destId="{555A5834-ED63-F04A-A5DA-6853394491A8}" srcOrd="0" destOrd="0" presId="urn:microsoft.com/office/officeart/2005/8/layout/hProcess3"/>
    <dgm:cxn modelId="{692F5EE1-04EA-4247-8DD7-5D9CDFD91029}" type="presParOf" srcId="{DE99441F-F436-324D-B8A3-6589DB4BCB45}" destId="{C041422D-965B-5E41-BB21-7348B1C59D40}" srcOrd="1" destOrd="0" presId="urn:microsoft.com/office/officeart/2005/8/layout/hProcess3"/>
    <dgm:cxn modelId="{140F71AE-F579-9846-938F-611C1B5AFAB1}" type="presParOf" srcId="{C041422D-965B-5E41-BB21-7348B1C59D40}" destId="{94D37C94-E6C3-5843-B03F-DD12A8F70141}" srcOrd="0" destOrd="0" presId="urn:microsoft.com/office/officeart/2005/8/layout/hProcess3"/>
    <dgm:cxn modelId="{AC768589-5FD6-F94E-B330-E259C5E0BA86}" type="presParOf" srcId="{C041422D-965B-5E41-BB21-7348B1C59D40}" destId="{8F4C5020-902B-9D41-9E48-0DE8AC35D6AD}" srcOrd="1" destOrd="0" presId="urn:microsoft.com/office/officeart/2005/8/layout/hProcess3"/>
    <dgm:cxn modelId="{93F56D1A-C208-D64E-ADCC-F8E1585E95A8}" type="presParOf" srcId="{C041422D-965B-5E41-BB21-7348B1C59D40}" destId="{7F11A2F5-73EC-1446-886E-B5AA13965DC3}" srcOrd="2" destOrd="0" presId="urn:microsoft.com/office/officeart/2005/8/layout/hProcess3"/>
    <dgm:cxn modelId="{59D39079-D51E-3841-A56D-4F3922839C67}" type="presParOf" srcId="{C041422D-965B-5E41-BB21-7348B1C59D40}" destId="{65DABDD2-D445-F84D-804E-9D5BCBC511F6}" srcOrd="3" destOrd="0" presId="urn:microsoft.com/office/officeart/2005/8/layout/hProcess3"/>
    <dgm:cxn modelId="{A9B5F222-6ED6-BB4B-874F-8A2F9816EAEF}" type="presParOf" srcId="{DE99441F-F436-324D-B8A3-6589DB4BCB45}" destId="{95D92BA5-8208-1344-8588-B9006792F1BC}" srcOrd="2" destOrd="0" presId="urn:microsoft.com/office/officeart/2005/8/layout/hProcess3"/>
    <dgm:cxn modelId="{7D961A06-E3F0-6B4B-9708-3A27AD09D5E9}" type="presParOf" srcId="{DE99441F-F436-324D-B8A3-6589DB4BCB45}" destId="{56B51F69-C924-E64F-B3FA-4655EA1032F2}" srcOrd="3" destOrd="0" presId="urn:microsoft.com/office/officeart/2005/8/layout/hProcess3"/>
    <dgm:cxn modelId="{99944952-AC41-194C-B345-182B13E36F52}" type="presParOf" srcId="{DE99441F-F436-324D-B8A3-6589DB4BCB45}" destId="{87259463-8CA4-8147-A735-B0F1F71A1F44}" srcOrd="4" destOrd="0" presId="urn:microsoft.com/office/officeart/2005/8/layout/h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837915-2453-7147-A483-459FC9091D5C}" type="doc">
      <dgm:prSet loTypeId="urn:microsoft.com/office/officeart/2005/8/layout/hProcess9" loCatId="" qsTypeId="urn:microsoft.com/office/officeart/2005/8/quickstyle/simple4" qsCatId="simple" csTypeId="urn:microsoft.com/office/officeart/2005/8/colors/accent1_2" csCatId="accent1" phldr="1"/>
      <dgm:spPr/>
      <dgm:t>
        <a:bodyPr/>
        <a:lstStyle/>
        <a:p>
          <a:endParaRPr lang="en-US"/>
        </a:p>
      </dgm:t>
    </dgm:pt>
    <dgm:pt modelId="{ED18069E-51D3-6549-A1B4-AEF260F00FB0}">
      <dgm:prSet/>
      <dgm:spPr/>
      <dgm:t>
        <a:bodyPr/>
        <a:lstStyle/>
        <a:p>
          <a:pPr rtl="0"/>
          <a:r>
            <a:rPr lang="en-US" dirty="0" smtClean="0"/>
            <a:t>? </a:t>
          </a:r>
          <a:endParaRPr lang="en-US" dirty="0"/>
        </a:p>
      </dgm:t>
    </dgm:pt>
    <dgm:pt modelId="{A97345C4-AE38-AC45-8A58-E7032B7D56D6}" type="parTrans" cxnId="{8FF74283-A13A-874F-86FD-5B6A48AE8237}">
      <dgm:prSet/>
      <dgm:spPr/>
      <dgm:t>
        <a:bodyPr/>
        <a:lstStyle/>
        <a:p>
          <a:endParaRPr lang="en-US"/>
        </a:p>
      </dgm:t>
    </dgm:pt>
    <dgm:pt modelId="{09E6297E-15D6-FF46-8564-E1F962DA4FDC}" type="sibTrans" cxnId="{8FF74283-A13A-874F-86FD-5B6A48AE8237}">
      <dgm:prSet/>
      <dgm:spPr/>
      <dgm:t>
        <a:bodyPr/>
        <a:lstStyle/>
        <a:p>
          <a:endParaRPr lang="en-US"/>
        </a:p>
      </dgm:t>
    </dgm:pt>
    <dgm:pt modelId="{B8D347FB-1D46-1E41-BCC8-DBCFF03F1ADD}">
      <dgm:prSet/>
      <dgm:spPr/>
      <dgm:t>
        <a:bodyPr/>
        <a:lstStyle/>
        <a:p>
          <a:pPr rtl="0"/>
          <a:r>
            <a:rPr lang="en-US" dirty="0" smtClean="0"/>
            <a:t>?</a:t>
          </a:r>
          <a:endParaRPr lang="en-US" dirty="0"/>
        </a:p>
      </dgm:t>
    </dgm:pt>
    <dgm:pt modelId="{54A91299-E2E9-614C-8AA6-52D2F549CB09}" type="parTrans" cxnId="{6186B10F-8C1F-824E-B45E-06248A5F6688}">
      <dgm:prSet/>
      <dgm:spPr/>
      <dgm:t>
        <a:bodyPr/>
        <a:lstStyle/>
        <a:p>
          <a:endParaRPr lang="en-US"/>
        </a:p>
      </dgm:t>
    </dgm:pt>
    <dgm:pt modelId="{1E5BD58B-7836-5248-9168-DDBA2F22B4F3}" type="sibTrans" cxnId="{6186B10F-8C1F-824E-B45E-06248A5F6688}">
      <dgm:prSet/>
      <dgm:spPr/>
      <dgm:t>
        <a:bodyPr/>
        <a:lstStyle/>
        <a:p>
          <a:endParaRPr lang="en-US"/>
        </a:p>
      </dgm:t>
    </dgm:pt>
    <dgm:pt modelId="{86C5BAD2-0C7D-D04D-A895-ACD487D7281B}">
      <dgm:prSet/>
      <dgm:spPr/>
      <dgm:t>
        <a:bodyPr/>
        <a:lstStyle/>
        <a:p>
          <a:pPr rtl="0"/>
          <a:r>
            <a:rPr lang="en-US" dirty="0" smtClean="0"/>
            <a:t>Health &amp; Wellness</a:t>
          </a:r>
        </a:p>
      </dgm:t>
    </dgm:pt>
    <dgm:pt modelId="{F91AB943-C776-244D-8A1C-0961AD5A9BC1}" type="parTrans" cxnId="{A263E978-2324-C74E-86CA-7691F9CD2B07}">
      <dgm:prSet/>
      <dgm:spPr/>
      <dgm:t>
        <a:bodyPr/>
        <a:lstStyle/>
        <a:p>
          <a:endParaRPr lang="en-US"/>
        </a:p>
      </dgm:t>
    </dgm:pt>
    <dgm:pt modelId="{CCA49D54-8023-E443-8689-4F48214103D2}" type="sibTrans" cxnId="{A263E978-2324-C74E-86CA-7691F9CD2B07}">
      <dgm:prSet/>
      <dgm:spPr/>
      <dgm:t>
        <a:bodyPr/>
        <a:lstStyle/>
        <a:p>
          <a:endParaRPr lang="en-US"/>
        </a:p>
      </dgm:t>
    </dgm:pt>
    <dgm:pt modelId="{832A3763-2447-5C4A-AE3A-801AF0DBBE06}">
      <dgm:prSet/>
      <dgm:spPr/>
      <dgm:t>
        <a:bodyPr/>
        <a:lstStyle/>
        <a:p>
          <a:pPr rtl="0"/>
          <a:r>
            <a:rPr lang="en-US" dirty="0" smtClean="0"/>
            <a:t>?</a:t>
          </a:r>
        </a:p>
      </dgm:t>
    </dgm:pt>
    <dgm:pt modelId="{5FD4891D-0EDB-8443-87BF-F1DE9BDBC203}" type="sibTrans" cxnId="{5C140E97-E878-6B47-AB21-797E92C1EBBE}">
      <dgm:prSet/>
      <dgm:spPr/>
      <dgm:t>
        <a:bodyPr/>
        <a:lstStyle/>
        <a:p>
          <a:endParaRPr lang="en-US"/>
        </a:p>
      </dgm:t>
    </dgm:pt>
    <dgm:pt modelId="{6BB536E7-9662-0340-B6DD-DF57D4E550A5}" type="parTrans" cxnId="{5C140E97-E878-6B47-AB21-797E92C1EBBE}">
      <dgm:prSet/>
      <dgm:spPr/>
      <dgm:t>
        <a:bodyPr/>
        <a:lstStyle/>
        <a:p>
          <a:endParaRPr lang="en-US"/>
        </a:p>
      </dgm:t>
    </dgm:pt>
    <dgm:pt modelId="{9D0DFF00-B042-724E-A22C-EF6110DC4BB6}" type="pres">
      <dgm:prSet presAssocID="{81837915-2453-7147-A483-459FC9091D5C}" presName="CompostProcess" presStyleCnt="0">
        <dgm:presLayoutVars>
          <dgm:dir/>
          <dgm:resizeHandles val="exact"/>
        </dgm:presLayoutVars>
      </dgm:prSet>
      <dgm:spPr/>
      <dgm:t>
        <a:bodyPr/>
        <a:lstStyle/>
        <a:p>
          <a:endParaRPr lang="en-US"/>
        </a:p>
      </dgm:t>
    </dgm:pt>
    <dgm:pt modelId="{945C0E42-BE35-7549-B4C7-C3AF8BAF5EC8}" type="pres">
      <dgm:prSet presAssocID="{81837915-2453-7147-A483-459FC9091D5C}" presName="arrow" presStyleLbl="bgShp" presStyleIdx="0" presStyleCnt="1"/>
      <dgm:spPr/>
    </dgm:pt>
    <dgm:pt modelId="{41022CDB-BCEC-6448-A6A2-334D3F53EF10}" type="pres">
      <dgm:prSet presAssocID="{81837915-2453-7147-A483-459FC9091D5C}" presName="linearProcess" presStyleCnt="0"/>
      <dgm:spPr/>
    </dgm:pt>
    <dgm:pt modelId="{2FF73698-4A56-9B41-A46A-739E7186662E}" type="pres">
      <dgm:prSet presAssocID="{832A3763-2447-5C4A-AE3A-801AF0DBBE06}" presName="textNode" presStyleLbl="node1" presStyleIdx="0" presStyleCnt="4">
        <dgm:presLayoutVars>
          <dgm:bulletEnabled val="1"/>
        </dgm:presLayoutVars>
      </dgm:prSet>
      <dgm:spPr/>
      <dgm:t>
        <a:bodyPr/>
        <a:lstStyle/>
        <a:p>
          <a:endParaRPr lang="en-US"/>
        </a:p>
      </dgm:t>
    </dgm:pt>
    <dgm:pt modelId="{C23E1C74-8108-2648-AF61-AB551A9A1F7E}" type="pres">
      <dgm:prSet presAssocID="{5FD4891D-0EDB-8443-87BF-F1DE9BDBC203}" presName="sibTrans" presStyleCnt="0"/>
      <dgm:spPr/>
    </dgm:pt>
    <dgm:pt modelId="{BF0DB111-10D2-6A47-91B3-F21755619B2F}" type="pres">
      <dgm:prSet presAssocID="{ED18069E-51D3-6549-A1B4-AEF260F00FB0}" presName="textNode" presStyleLbl="node1" presStyleIdx="1" presStyleCnt="4">
        <dgm:presLayoutVars>
          <dgm:bulletEnabled val="1"/>
        </dgm:presLayoutVars>
      </dgm:prSet>
      <dgm:spPr/>
      <dgm:t>
        <a:bodyPr/>
        <a:lstStyle/>
        <a:p>
          <a:endParaRPr lang="en-US"/>
        </a:p>
      </dgm:t>
    </dgm:pt>
    <dgm:pt modelId="{624FD7F8-3BFF-8941-A98D-F2C19B70BFBF}" type="pres">
      <dgm:prSet presAssocID="{09E6297E-15D6-FF46-8564-E1F962DA4FDC}" presName="sibTrans" presStyleCnt="0"/>
      <dgm:spPr/>
    </dgm:pt>
    <dgm:pt modelId="{5D34FE65-9530-134E-891A-7DAA39AC34F7}" type="pres">
      <dgm:prSet presAssocID="{B8D347FB-1D46-1E41-BCC8-DBCFF03F1ADD}" presName="textNode" presStyleLbl="node1" presStyleIdx="2" presStyleCnt="4">
        <dgm:presLayoutVars>
          <dgm:bulletEnabled val="1"/>
        </dgm:presLayoutVars>
      </dgm:prSet>
      <dgm:spPr/>
      <dgm:t>
        <a:bodyPr/>
        <a:lstStyle/>
        <a:p>
          <a:endParaRPr lang="en-US"/>
        </a:p>
      </dgm:t>
    </dgm:pt>
    <dgm:pt modelId="{704A155C-2D26-BB45-8E91-41759EFD81F1}" type="pres">
      <dgm:prSet presAssocID="{1E5BD58B-7836-5248-9168-DDBA2F22B4F3}" presName="sibTrans" presStyleCnt="0"/>
      <dgm:spPr/>
    </dgm:pt>
    <dgm:pt modelId="{57DA2677-3764-3A4B-9284-D476A92DEDC8}" type="pres">
      <dgm:prSet presAssocID="{86C5BAD2-0C7D-D04D-A895-ACD487D7281B}" presName="textNode" presStyleLbl="node1" presStyleIdx="3" presStyleCnt="4">
        <dgm:presLayoutVars>
          <dgm:bulletEnabled val="1"/>
        </dgm:presLayoutVars>
      </dgm:prSet>
      <dgm:spPr/>
      <dgm:t>
        <a:bodyPr/>
        <a:lstStyle/>
        <a:p>
          <a:endParaRPr lang="en-US"/>
        </a:p>
      </dgm:t>
    </dgm:pt>
  </dgm:ptLst>
  <dgm:cxnLst>
    <dgm:cxn modelId="{A263E978-2324-C74E-86CA-7691F9CD2B07}" srcId="{81837915-2453-7147-A483-459FC9091D5C}" destId="{86C5BAD2-0C7D-D04D-A895-ACD487D7281B}" srcOrd="3" destOrd="0" parTransId="{F91AB943-C776-244D-8A1C-0961AD5A9BC1}" sibTransId="{CCA49D54-8023-E443-8689-4F48214103D2}"/>
    <dgm:cxn modelId="{F6AA0B3A-1D05-6743-B075-8F9138C99F47}" type="presOf" srcId="{81837915-2453-7147-A483-459FC9091D5C}" destId="{9D0DFF00-B042-724E-A22C-EF6110DC4BB6}" srcOrd="0" destOrd="0" presId="urn:microsoft.com/office/officeart/2005/8/layout/hProcess9"/>
    <dgm:cxn modelId="{6186B10F-8C1F-824E-B45E-06248A5F6688}" srcId="{81837915-2453-7147-A483-459FC9091D5C}" destId="{B8D347FB-1D46-1E41-BCC8-DBCFF03F1ADD}" srcOrd="2" destOrd="0" parTransId="{54A91299-E2E9-614C-8AA6-52D2F549CB09}" sibTransId="{1E5BD58B-7836-5248-9168-DDBA2F22B4F3}"/>
    <dgm:cxn modelId="{5C140E97-E878-6B47-AB21-797E92C1EBBE}" srcId="{81837915-2453-7147-A483-459FC9091D5C}" destId="{832A3763-2447-5C4A-AE3A-801AF0DBBE06}" srcOrd="0" destOrd="0" parTransId="{6BB536E7-9662-0340-B6DD-DF57D4E550A5}" sibTransId="{5FD4891D-0EDB-8443-87BF-F1DE9BDBC203}"/>
    <dgm:cxn modelId="{76542CF2-1E6E-A649-A607-498119FB3324}" type="presOf" srcId="{ED18069E-51D3-6549-A1B4-AEF260F00FB0}" destId="{BF0DB111-10D2-6A47-91B3-F21755619B2F}" srcOrd="0" destOrd="0" presId="urn:microsoft.com/office/officeart/2005/8/layout/hProcess9"/>
    <dgm:cxn modelId="{F00C143F-9C59-964F-8265-6900E73C262A}" type="presOf" srcId="{832A3763-2447-5C4A-AE3A-801AF0DBBE06}" destId="{2FF73698-4A56-9B41-A46A-739E7186662E}" srcOrd="0" destOrd="0" presId="urn:microsoft.com/office/officeart/2005/8/layout/hProcess9"/>
    <dgm:cxn modelId="{8FF74283-A13A-874F-86FD-5B6A48AE8237}" srcId="{81837915-2453-7147-A483-459FC9091D5C}" destId="{ED18069E-51D3-6549-A1B4-AEF260F00FB0}" srcOrd="1" destOrd="0" parTransId="{A97345C4-AE38-AC45-8A58-E7032B7D56D6}" sibTransId="{09E6297E-15D6-FF46-8564-E1F962DA4FDC}"/>
    <dgm:cxn modelId="{83CB8A40-466B-F448-B957-16E1996723DC}" type="presOf" srcId="{86C5BAD2-0C7D-D04D-A895-ACD487D7281B}" destId="{57DA2677-3764-3A4B-9284-D476A92DEDC8}" srcOrd="0" destOrd="0" presId="urn:microsoft.com/office/officeart/2005/8/layout/hProcess9"/>
    <dgm:cxn modelId="{C86A3D1F-E8ED-5244-B265-4B813FCB275B}" type="presOf" srcId="{B8D347FB-1D46-1E41-BCC8-DBCFF03F1ADD}" destId="{5D34FE65-9530-134E-891A-7DAA39AC34F7}" srcOrd="0" destOrd="0" presId="urn:microsoft.com/office/officeart/2005/8/layout/hProcess9"/>
    <dgm:cxn modelId="{EB02342E-229F-9D46-B005-DE230A63C44F}" type="presParOf" srcId="{9D0DFF00-B042-724E-A22C-EF6110DC4BB6}" destId="{945C0E42-BE35-7549-B4C7-C3AF8BAF5EC8}" srcOrd="0" destOrd="0" presId="urn:microsoft.com/office/officeart/2005/8/layout/hProcess9"/>
    <dgm:cxn modelId="{593C8100-49F4-C048-9535-7A9BE48DBE1B}" type="presParOf" srcId="{9D0DFF00-B042-724E-A22C-EF6110DC4BB6}" destId="{41022CDB-BCEC-6448-A6A2-334D3F53EF10}" srcOrd="1" destOrd="0" presId="urn:microsoft.com/office/officeart/2005/8/layout/hProcess9"/>
    <dgm:cxn modelId="{ACC55040-7A18-F940-9D8C-6AFC597C4D03}" type="presParOf" srcId="{41022CDB-BCEC-6448-A6A2-334D3F53EF10}" destId="{2FF73698-4A56-9B41-A46A-739E7186662E}" srcOrd="0" destOrd="0" presId="urn:microsoft.com/office/officeart/2005/8/layout/hProcess9"/>
    <dgm:cxn modelId="{2576F04E-A637-2D43-9A35-60725C811B66}" type="presParOf" srcId="{41022CDB-BCEC-6448-A6A2-334D3F53EF10}" destId="{C23E1C74-8108-2648-AF61-AB551A9A1F7E}" srcOrd="1" destOrd="0" presId="urn:microsoft.com/office/officeart/2005/8/layout/hProcess9"/>
    <dgm:cxn modelId="{E4FDF38E-9ABB-C943-A031-09737E97A7D4}" type="presParOf" srcId="{41022CDB-BCEC-6448-A6A2-334D3F53EF10}" destId="{BF0DB111-10D2-6A47-91B3-F21755619B2F}" srcOrd="2" destOrd="0" presId="urn:microsoft.com/office/officeart/2005/8/layout/hProcess9"/>
    <dgm:cxn modelId="{372F6BDF-5646-C141-B606-5976DE5602D7}" type="presParOf" srcId="{41022CDB-BCEC-6448-A6A2-334D3F53EF10}" destId="{624FD7F8-3BFF-8941-A98D-F2C19B70BFBF}" srcOrd="3" destOrd="0" presId="urn:microsoft.com/office/officeart/2005/8/layout/hProcess9"/>
    <dgm:cxn modelId="{756267D9-6C2F-7140-AB54-747F8B3AFC9F}" type="presParOf" srcId="{41022CDB-BCEC-6448-A6A2-334D3F53EF10}" destId="{5D34FE65-9530-134E-891A-7DAA39AC34F7}" srcOrd="4" destOrd="0" presId="urn:microsoft.com/office/officeart/2005/8/layout/hProcess9"/>
    <dgm:cxn modelId="{838C7F53-2CA0-D64F-A995-8E81433EC609}" type="presParOf" srcId="{41022CDB-BCEC-6448-A6A2-334D3F53EF10}" destId="{704A155C-2D26-BB45-8E91-41759EFD81F1}" srcOrd="5" destOrd="0" presId="urn:microsoft.com/office/officeart/2005/8/layout/hProcess9"/>
    <dgm:cxn modelId="{B7073B7F-A2C2-0445-9AE3-9B8263833BD7}" type="presParOf" srcId="{41022CDB-BCEC-6448-A6A2-334D3F53EF10}" destId="{57DA2677-3764-3A4B-9284-D476A92DEDC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005570-A02D-E14A-8D73-107FEFD3B4AA}" type="doc">
      <dgm:prSet loTypeId="urn:microsoft.com/office/officeart/2005/8/layout/hProcess9" loCatId="" qsTypeId="urn:microsoft.com/office/officeart/2005/8/quickstyle/simple4" qsCatId="simple" csTypeId="urn:microsoft.com/office/officeart/2005/8/colors/accent1_2" csCatId="accent1" phldr="1"/>
      <dgm:spPr/>
    </dgm:pt>
    <dgm:pt modelId="{D9700F75-7056-6743-8790-CCBEA94FED42}">
      <dgm:prSet phldrT="[Text]"/>
      <dgm:spPr/>
      <dgm:t>
        <a:bodyPr/>
        <a:lstStyle/>
        <a:p>
          <a:r>
            <a:rPr lang="en-US" b="1" dirty="0" smtClean="0"/>
            <a:t>Self</a:t>
          </a:r>
        </a:p>
        <a:p>
          <a:r>
            <a:rPr lang="en-US" b="1" dirty="0" smtClean="0"/>
            <a:t>A</a:t>
          </a:r>
          <a:r>
            <a:rPr lang="en-US" dirty="0" smtClean="0"/>
            <a:t>wareness</a:t>
          </a:r>
          <a:endParaRPr lang="en-US" dirty="0"/>
        </a:p>
      </dgm:t>
    </dgm:pt>
    <dgm:pt modelId="{D0C4A7E6-90BB-EC43-BB07-F8749F971825}" type="parTrans" cxnId="{DF4B790A-5F46-F747-9B0E-044CD2D2DD26}">
      <dgm:prSet/>
      <dgm:spPr/>
      <dgm:t>
        <a:bodyPr/>
        <a:lstStyle/>
        <a:p>
          <a:endParaRPr lang="en-US"/>
        </a:p>
      </dgm:t>
    </dgm:pt>
    <dgm:pt modelId="{FA703BEC-C683-CA41-9521-FDFAB835A35A}" type="sibTrans" cxnId="{DF4B790A-5F46-F747-9B0E-044CD2D2DD26}">
      <dgm:prSet/>
      <dgm:spPr/>
      <dgm:t>
        <a:bodyPr/>
        <a:lstStyle/>
        <a:p>
          <a:endParaRPr lang="en-US"/>
        </a:p>
      </dgm:t>
    </dgm:pt>
    <dgm:pt modelId="{997A4C87-D14D-A04D-AAFE-5FCC120C7D12}">
      <dgm:prSet phldrT="[Text]"/>
      <dgm:spPr/>
      <dgm:t>
        <a:bodyPr/>
        <a:lstStyle/>
        <a:p>
          <a:r>
            <a:rPr lang="en-US" b="1" dirty="0" smtClean="0"/>
            <a:t>Self </a:t>
          </a:r>
        </a:p>
        <a:p>
          <a:r>
            <a:rPr lang="en-US" b="1" dirty="0" smtClean="0"/>
            <a:t>Care</a:t>
          </a:r>
          <a:endParaRPr lang="en-US" dirty="0"/>
        </a:p>
      </dgm:t>
    </dgm:pt>
    <dgm:pt modelId="{9214BCF5-F3DF-3C4B-A1C7-CA7055DFCBB1}" type="parTrans" cxnId="{E4B3741E-60E3-104F-BBA7-AF7D6682D721}">
      <dgm:prSet/>
      <dgm:spPr/>
      <dgm:t>
        <a:bodyPr/>
        <a:lstStyle/>
        <a:p>
          <a:endParaRPr lang="en-US"/>
        </a:p>
      </dgm:t>
    </dgm:pt>
    <dgm:pt modelId="{0BFC1AC8-DCA4-B54E-B915-870DACC00797}" type="sibTrans" cxnId="{E4B3741E-60E3-104F-BBA7-AF7D6682D721}">
      <dgm:prSet/>
      <dgm:spPr/>
      <dgm:t>
        <a:bodyPr/>
        <a:lstStyle/>
        <a:p>
          <a:endParaRPr lang="en-US"/>
        </a:p>
      </dgm:t>
    </dgm:pt>
    <dgm:pt modelId="{A6B6510C-262E-7547-84F5-7180C55A305E}">
      <dgm:prSet phldrT="[Text]" custT="1"/>
      <dgm:spPr>
        <a:blipFill rotWithShape="0">
          <a:blip xmlns:r="http://schemas.openxmlformats.org/officeDocument/2006/relationships" r:embed="rId1"/>
          <a:stretch>
            <a:fillRect/>
          </a:stretch>
        </a:blipFill>
      </dgm:spPr>
      <dgm:t>
        <a:bodyPr/>
        <a:lstStyle/>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000000"/>
            </a:solidFill>
          </a:endParaRPr>
        </a:p>
        <a:p>
          <a:endParaRPr lang="en-US" sz="1800" dirty="0" smtClean="0">
            <a:solidFill>
              <a:srgbClr val="FFFF00"/>
            </a:solidFill>
          </a:endParaRPr>
        </a:p>
        <a:p>
          <a:r>
            <a:rPr lang="en-US" sz="1800" dirty="0" smtClean="0">
              <a:solidFill>
                <a:srgbClr val="FFFF00"/>
              </a:solidFill>
            </a:rPr>
            <a:t>Personal</a:t>
          </a:r>
        </a:p>
        <a:p>
          <a:r>
            <a:rPr lang="en-US" sz="1800" dirty="0" smtClean="0">
              <a:solidFill>
                <a:srgbClr val="FFFF00"/>
              </a:solidFill>
            </a:rPr>
            <a:t>&amp; Team</a:t>
          </a:r>
        </a:p>
        <a:p>
          <a:r>
            <a:rPr lang="en-US" sz="1800" dirty="0" smtClean="0">
              <a:solidFill>
                <a:srgbClr val="FFFF00"/>
              </a:solidFill>
            </a:rPr>
            <a:t>Wellness</a:t>
          </a:r>
        </a:p>
        <a:p>
          <a:endParaRPr lang="en-US" sz="1800" dirty="0" smtClean="0">
            <a:solidFill>
              <a:srgbClr val="000000"/>
            </a:solidFill>
          </a:endParaRPr>
        </a:p>
        <a:p>
          <a:endParaRPr lang="en-US" sz="1800" dirty="0" smtClean="0">
            <a:solidFill>
              <a:srgbClr val="000000"/>
            </a:solidFill>
          </a:endParaRPr>
        </a:p>
      </dgm:t>
    </dgm:pt>
    <dgm:pt modelId="{33773BE6-8459-6940-A71A-21D07624D09E}" type="parTrans" cxnId="{91BB6D63-B1DC-6840-9EFA-8690F6BC12D0}">
      <dgm:prSet/>
      <dgm:spPr/>
      <dgm:t>
        <a:bodyPr/>
        <a:lstStyle/>
        <a:p>
          <a:endParaRPr lang="en-US"/>
        </a:p>
      </dgm:t>
    </dgm:pt>
    <dgm:pt modelId="{A271255D-2D54-3A4E-AC58-F0E42E115458}" type="sibTrans" cxnId="{91BB6D63-B1DC-6840-9EFA-8690F6BC12D0}">
      <dgm:prSet/>
      <dgm:spPr/>
      <dgm:t>
        <a:bodyPr/>
        <a:lstStyle/>
        <a:p>
          <a:endParaRPr lang="en-US"/>
        </a:p>
      </dgm:t>
    </dgm:pt>
    <dgm:pt modelId="{AD7A7CEF-2615-C243-9AAC-F8B3EC69E53C}">
      <dgm:prSet phldrT="[Text]"/>
      <dgm:spPr/>
      <dgm:t>
        <a:bodyPr/>
        <a:lstStyle/>
        <a:p>
          <a:r>
            <a:rPr lang="en-US" dirty="0" smtClean="0"/>
            <a:t>Self Improvement</a:t>
          </a:r>
        </a:p>
      </dgm:t>
    </dgm:pt>
    <dgm:pt modelId="{B92462EA-D34C-744A-BDC2-E225C4631DA5}" type="parTrans" cxnId="{9C3E122E-A9E6-3349-9EC8-725653C4D42F}">
      <dgm:prSet/>
      <dgm:spPr/>
      <dgm:t>
        <a:bodyPr/>
        <a:lstStyle/>
        <a:p>
          <a:endParaRPr lang="en-US"/>
        </a:p>
      </dgm:t>
    </dgm:pt>
    <dgm:pt modelId="{1BD77AA7-F4E2-8E4D-99FE-C52183334FD6}" type="sibTrans" cxnId="{9C3E122E-A9E6-3349-9EC8-725653C4D42F}">
      <dgm:prSet/>
      <dgm:spPr/>
      <dgm:t>
        <a:bodyPr/>
        <a:lstStyle/>
        <a:p>
          <a:endParaRPr lang="en-US"/>
        </a:p>
      </dgm:t>
    </dgm:pt>
    <dgm:pt modelId="{288E04CC-6FA9-D644-B903-9C252F45DE25}" type="pres">
      <dgm:prSet presAssocID="{32005570-A02D-E14A-8D73-107FEFD3B4AA}" presName="CompostProcess" presStyleCnt="0">
        <dgm:presLayoutVars>
          <dgm:dir/>
          <dgm:resizeHandles val="exact"/>
        </dgm:presLayoutVars>
      </dgm:prSet>
      <dgm:spPr/>
    </dgm:pt>
    <dgm:pt modelId="{F27B47FA-9FAF-7F47-897B-93C8F4094867}" type="pres">
      <dgm:prSet presAssocID="{32005570-A02D-E14A-8D73-107FEFD3B4AA}" presName="arrow" presStyleLbl="bgShp" presStyleIdx="0" presStyleCnt="1"/>
      <dgm:spPr/>
    </dgm:pt>
    <dgm:pt modelId="{A5C08FF9-7ED6-644E-A30B-B930B47E111E}" type="pres">
      <dgm:prSet presAssocID="{32005570-A02D-E14A-8D73-107FEFD3B4AA}" presName="linearProcess" presStyleCnt="0"/>
      <dgm:spPr/>
    </dgm:pt>
    <dgm:pt modelId="{3FF38B42-96A7-7144-ADFB-710ED71E9A8C}" type="pres">
      <dgm:prSet presAssocID="{D9700F75-7056-6743-8790-CCBEA94FED42}" presName="textNode" presStyleLbl="node1" presStyleIdx="0" presStyleCnt="4">
        <dgm:presLayoutVars>
          <dgm:bulletEnabled val="1"/>
        </dgm:presLayoutVars>
      </dgm:prSet>
      <dgm:spPr/>
      <dgm:t>
        <a:bodyPr/>
        <a:lstStyle/>
        <a:p>
          <a:endParaRPr lang="en-US"/>
        </a:p>
      </dgm:t>
    </dgm:pt>
    <dgm:pt modelId="{1C64EDA3-1C89-6948-8E58-B36936922085}" type="pres">
      <dgm:prSet presAssocID="{FA703BEC-C683-CA41-9521-FDFAB835A35A}" presName="sibTrans" presStyleCnt="0"/>
      <dgm:spPr/>
    </dgm:pt>
    <dgm:pt modelId="{94A127E1-EEAC-1B4B-8056-6A946D28F612}" type="pres">
      <dgm:prSet presAssocID="{997A4C87-D14D-A04D-AAFE-5FCC120C7D12}" presName="textNode" presStyleLbl="node1" presStyleIdx="1" presStyleCnt="4">
        <dgm:presLayoutVars>
          <dgm:bulletEnabled val="1"/>
        </dgm:presLayoutVars>
      </dgm:prSet>
      <dgm:spPr/>
      <dgm:t>
        <a:bodyPr/>
        <a:lstStyle/>
        <a:p>
          <a:endParaRPr lang="en-US"/>
        </a:p>
      </dgm:t>
    </dgm:pt>
    <dgm:pt modelId="{1FBF6182-09F4-AB47-9F07-60C099BCBCC8}" type="pres">
      <dgm:prSet presAssocID="{0BFC1AC8-DCA4-B54E-B915-870DACC00797}" presName="sibTrans" presStyleCnt="0"/>
      <dgm:spPr/>
    </dgm:pt>
    <dgm:pt modelId="{650FD5CE-E93D-6643-B1A4-D401F5049217}" type="pres">
      <dgm:prSet presAssocID="{AD7A7CEF-2615-C243-9AAC-F8B3EC69E53C}" presName="textNode" presStyleLbl="node1" presStyleIdx="2" presStyleCnt="4">
        <dgm:presLayoutVars>
          <dgm:bulletEnabled val="1"/>
        </dgm:presLayoutVars>
      </dgm:prSet>
      <dgm:spPr/>
      <dgm:t>
        <a:bodyPr/>
        <a:lstStyle/>
        <a:p>
          <a:endParaRPr lang="en-US"/>
        </a:p>
      </dgm:t>
    </dgm:pt>
    <dgm:pt modelId="{DD06FD24-F06B-494B-BBB3-B84793432728}" type="pres">
      <dgm:prSet presAssocID="{1BD77AA7-F4E2-8E4D-99FE-C52183334FD6}" presName="sibTrans" presStyleCnt="0"/>
      <dgm:spPr/>
    </dgm:pt>
    <dgm:pt modelId="{A6F44D1B-AE17-6E46-A68F-C3ED7F202A17}" type="pres">
      <dgm:prSet presAssocID="{A6B6510C-262E-7547-84F5-7180C55A305E}" presName="textNode" presStyleLbl="node1" presStyleIdx="3" presStyleCnt="4" custScaleY="250000" custLinFactNeighborX="4576">
        <dgm:presLayoutVars>
          <dgm:bulletEnabled val="1"/>
        </dgm:presLayoutVars>
      </dgm:prSet>
      <dgm:spPr/>
      <dgm:t>
        <a:bodyPr/>
        <a:lstStyle/>
        <a:p>
          <a:endParaRPr lang="en-US"/>
        </a:p>
      </dgm:t>
    </dgm:pt>
  </dgm:ptLst>
  <dgm:cxnLst>
    <dgm:cxn modelId="{00C8100E-D2D0-FB47-B04A-059D95BD3F17}" type="presOf" srcId="{32005570-A02D-E14A-8D73-107FEFD3B4AA}" destId="{288E04CC-6FA9-D644-B903-9C252F45DE25}" srcOrd="0" destOrd="0" presId="urn:microsoft.com/office/officeart/2005/8/layout/hProcess9"/>
    <dgm:cxn modelId="{D6C2CDE5-A9FB-954F-A2A8-122399A6DFD8}" type="presOf" srcId="{A6B6510C-262E-7547-84F5-7180C55A305E}" destId="{A6F44D1B-AE17-6E46-A68F-C3ED7F202A17}" srcOrd="0" destOrd="0" presId="urn:microsoft.com/office/officeart/2005/8/layout/hProcess9"/>
    <dgm:cxn modelId="{D06C8C74-71B3-9E49-8295-68F7D7E69325}" type="presOf" srcId="{D9700F75-7056-6743-8790-CCBEA94FED42}" destId="{3FF38B42-96A7-7144-ADFB-710ED71E9A8C}" srcOrd="0" destOrd="0" presId="urn:microsoft.com/office/officeart/2005/8/layout/hProcess9"/>
    <dgm:cxn modelId="{9C3E122E-A9E6-3349-9EC8-725653C4D42F}" srcId="{32005570-A02D-E14A-8D73-107FEFD3B4AA}" destId="{AD7A7CEF-2615-C243-9AAC-F8B3EC69E53C}" srcOrd="2" destOrd="0" parTransId="{B92462EA-D34C-744A-BDC2-E225C4631DA5}" sibTransId="{1BD77AA7-F4E2-8E4D-99FE-C52183334FD6}"/>
    <dgm:cxn modelId="{F30486DC-FD53-2A4E-8E9B-7407094D3558}" type="presOf" srcId="{AD7A7CEF-2615-C243-9AAC-F8B3EC69E53C}" destId="{650FD5CE-E93D-6643-B1A4-D401F5049217}" srcOrd="0" destOrd="0" presId="urn:microsoft.com/office/officeart/2005/8/layout/hProcess9"/>
    <dgm:cxn modelId="{9259FE55-63AE-2E4D-AAF1-4AEF15BADBC8}" type="presOf" srcId="{997A4C87-D14D-A04D-AAFE-5FCC120C7D12}" destId="{94A127E1-EEAC-1B4B-8056-6A946D28F612}" srcOrd="0" destOrd="0" presId="urn:microsoft.com/office/officeart/2005/8/layout/hProcess9"/>
    <dgm:cxn modelId="{E4B3741E-60E3-104F-BBA7-AF7D6682D721}" srcId="{32005570-A02D-E14A-8D73-107FEFD3B4AA}" destId="{997A4C87-D14D-A04D-AAFE-5FCC120C7D12}" srcOrd="1" destOrd="0" parTransId="{9214BCF5-F3DF-3C4B-A1C7-CA7055DFCBB1}" sibTransId="{0BFC1AC8-DCA4-B54E-B915-870DACC00797}"/>
    <dgm:cxn modelId="{91BB6D63-B1DC-6840-9EFA-8690F6BC12D0}" srcId="{32005570-A02D-E14A-8D73-107FEFD3B4AA}" destId="{A6B6510C-262E-7547-84F5-7180C55A305E}" srcOrd="3" destOrd="0" parTransId="{33773BE6-8459-6940-A71A-21D07624D09E}" sibTransId="{A271255D-2D54-3A4E-AC58-F0E42E115458}"/>
    <dgm:cxn modelId="{DF4B790A-5F46-F747-9B0E-044CD2D2DD26}" srcId="{32005570-A02D-E14A-8D73-107FEFD3B4AA}" destId="{D9700F75-7056-6743-8790-CCBEA94FED42}" srcOrd="0" destOrd="0" parTransId="{D0C4A7E6-90BB-EC43-BB07-F8749F971825}" sibTransId="{FA703BEC-C683-CA41-9521-FDFAB835A35A}"/>
    <dgm:cxn modelId="{3F6F03E2-7071-D04C-8405-F5DE54A6658E}" type="presParOf" srcId="{288E04CC-6FA9-D644-B903-9C252F45DE25}" destId="{F27B47FA-9FAF-7F47-897B-93C8F4094867}" srcOrd="0" destOrd="0" presId="urn:microsoft.com/office/officeart/2005/8/layout/hProcess9"/>
    <dgm:cxn modelId="{64F689ED-8F9B-3C49-993B-C551F2A8F8C4}" type="presParOf" srcId="{288E04CC-6FA9-D644-B903-9C252F45DE25}" destId="{A5C08FF9-7ED6-644E-A30B-B930B47E111E}" srcOrd="1" destOrd="0" presId="urn:microsoft.com/office/officeart/2005/8/layout/hProcess9"/>
    <dgm:cxn modelId="{D945F613-3DCE-094C-A040-8D0BE5A610F0}" type="presParOf" srcId="{A5C08FF9-7ED6-644E-A30B-B930B47E111E}" destId="{3FF38B42-96A7-7144-ADFB-710ED71E9A8C}" srcOrd="0" destOrd="0" presId="urn:microsoft.com/office/officeart/2005/8/layout/hProcess9"/>
    <dgm:cxn modelId="{F4F36AD9-A6CD-6145-9C09-DE9DCE304EE9}" type="presParOf" srcId="{A5C08FF9-7ED6-644E-A30B-B930B47E111E}" destId="{1C64EDA3-1C89-6948-8E58-B36936922085}" srcOrd="1" destOrd="0" presId="urn:microsoft.com/office/officeart/2005/8/layout/hProcess9"/>
    <dgm:cxn modelId="{A44E7139-AA4A-1440-BBA5-E087545E8D03}" type="presParOf" srcId="{A5C08FF9-7ED6-644E-A30B-B930B47E111E}" destId="{94A127E1-EEAC-1B4B-8056-6A946D28F612}" srcOrd="2" destOrd="0" presId="urn:microsoft.com/office/officeart/2005/8/layout/hProcess9"/>
    <dgm:cxn modelId="{3FB4A1F8-E548-A847-965A-B4C5E0DBE425}" type="presParOf" srcId="{A5C08FF9-7ED6-644E-A30B-B930B47E111E}" destId="{1FBF6182-09F4-AB47-9F07-60C099BCBCC8}" srcOrd="3" destOrd="0" presId="urn:microsoft.com/office/officeart/2005/8/layout/hProcess9"/>
    <dgm:cxn modelId="{06490713-9D6E-C942-A46F-CBE2B2C309BF}" type="presParOf" srcId="{A5C08FF9-7ED6-644E-A30B-B930B47E111E}" destId="{650FD5CE-E93D-6643-B1A4-D401F5049217}" srcOrd="4" destOrd="0" presId="urn:microsoft.com/office/officeart/2005/8/layout/hProcess9"/>
    <dgm:cxn modelId="{2AF2389A-AF97-B240-A62D-BCFE86EA8DA1}" type="presParOf" srcId="{A5C08FF9-7ED6-644E-A30B-B930B47E111E}" destId="{DD06FD24-F06B-494B-BBB3-B84793432728}" srcOrd="5" destOrd="0" presId="urn:microsoft.com/office/officeart/2005/8/layout/hProcess9"/>
    <dgm:cxn modelId="{C686170F-023C-B34F-8DCB-63F2E4D07A77}" type="presParOf" srcId="{A5C08FF9-7ED6-644E-A30B-B930B47E111E}" destId="{A6F44D1B-AE17-6E46-A68F-C3ED7F202A1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072DC-E6C9-C148-B824-46A7EE22A80F}">
      <dsp:nvSpPr>
        <dsp:cNvPr id="0" name=""/>
        <dsp:cNvSpPr/>
      </dsp:nvSpPr>
      <dsp:spPr>
        <a:xfrm>
          <a:off x="0" y="147000"/>
          <a:ext cx="3111777" cy="25488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kern="1200" dirty="0" smtClean="0"/>
            <a:t>Compassion</a:t>
          </a:r>
        </a:p>
        <a:p>
          <a:pPr lvl="0" algn="l" defTabSz="1066800">
            <a:lnSpc>
              <a:spcPct val="90000"/>
            </a:lnSpc>
            <a:spcBef>
              <a:spcPct val="0"/>
            </a:spcBef>
            <a:spcAft>
              <a:spcPct val="35000"/>
            </a:spcAft>
          </a:pPr>
          <a:r>
            <a:rPr lang="en-US" sz="2400" kern="1200" dirty="0" smtClean="0"/>
            <a:t>Empathy</a:t>
          </a:r>
        </a:p>
        <a:p>
          <a:pPr lvl="0" algn="l" defTabSz="1066800">
            <a:lnSpc>
              <a:spcPct val="90000"/>
            </a:lnSpc>
            <a:spcBef>
              <a:spcPct val="0"/>
            </a:spcBef>
            <a:spcAft>
              <a:spcPct val="35000"/>
            </a:spcAft>
          </a:pPr>
          <a:r>
            <a:rPr lang="en-US" sz="2400" kern="1200" dirty="0" smtClean="0"/>
            <a:t>Motivation</a:t>
          </a:r>
        </a:p>
        <a:p>
          <a:pPr lvl="0" algn="l" defTabSz="1066800">
            <a:lnSpc>
              <a:spcPct val="90000"/>
            </a:lnSpc>
            <a:spcBef>
              <a:spcPct val="0"/>
            </a:spcBef>
            <a:spcAft>
              <a:spcPct val="35000"/>
            </a:spcAft>
          </a:pPr>
          <a:r>
            <a:rPr lang="en-US" sz="2400" kern="1200" dirty="0" smtClean="0"/>
            <a:t>Engagement</a:t>
          </a:r>
        </a:p>
        <a:p>
          <a:pPr lvl="0" algn="l" defTabSz="1066800">
            <a:lnSpc>
              <a:spcPct val="90000"/>
            </a:lnSpc>
            <a:spcBef>
              <a:spcPct val="0"/>
            </a:spcBef>
            <a:spcAft>
              <a:spcPct val="35000"/>
            </a:spcAft>
          </a:pPr>
          <a:r>
            <a:rPr lang="en-US" sz="2400" kern="1200" dirty="0" smtClean="0"/>
            <a:t>Accomplishment</a:t>
          </a:r>
          <a:endParaRPr lang="en-US" sz="2400" kern="1200" dirty="0"/>
        </a:p>
      </dsp:txBody>
      <dsp:txXfrm>
        <a:off x="0" y="147000"/>
        <a:ext cx="3111777" cy="1244710"/>
      </dsp:txXfrm>
    </dsp:sp>
    <dsp:sp modelId="{C75F3115-E862-F744-9E72-3A08E784B3FF}">
      <dsp:nvSpPr>
        <dsp:cNvPr id="0" name=""/>
        <dsp:cNvSpPr/>
      </dsp:nvSpPr>
      <dsp:spPr>
        <a:xfrm>
          <a:off x="278846" y="2522089"/>
          <a:ext cx="2553742" cy="8857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Well Being</a:t>
          </a:r>
          <a:endParaRPr lang="en-US" sz="2800" kern="1200" dirty="0"/>
        </a:p>
      </dsp:txBody>
      <dsp:txXfrm>
        <a:off x="304790" y="2548033"/>
        <a:ext cx="2501854" cy="833904"/>
      </dsp:txXfrm>
    </dsp:sp>
    <dsp:sp modelId="{E4716944-11F5-9643-9CEE-39BC68417DDA}">
      <dsp:nvSpPr>
        <dsp:cNvPr id="0" name=""/>
        <dsp:cNvSpPr/>
      </dsp:nvSpPr>
      <dsp:spPr>
        <a:xfrm rot="13808">
          <a:off x="3569889" y="1265808"/>
          <a:ext cx="855851" cy="774742"/>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a:p>
      </dsp:txBody>
      <dsp:txXfrm>
        <a:off x="3569890" y="1420289"/>
        <a:ext cx="623428" cy="464846"/>
      </dsp:txXfrm>
    </dsp:sp>
    <dsp:sp modelId="{742B400E-6A94-914F-B04D-BEF8DCF66893}">
      <dsp:nvSpPr>
        <dsp:cNvPr id="0" name=""/>
        <dsp:cNvSpPr/>
      </dsp:nvSpPr>
      <dsp:spPr>
        <a:xfrm>
          <a:off x="4726578" y="166770"/>
          <a:ext cx="3503021" cy="25488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kern="1200" dirty="0" smtClean="0"/>
            <a:t>Compassion Fatigue</a:t>
          </a:r>
        </a:p>
        <a:p>
          <a:pPr lvl="0" algn="l" defTabSz="1066800">
            <a:lnSpc>
              <a:spcPct val="90000"/>
            </a:lnSpc>
            <a:spcBef>
              <a:spcPct val="0"/>
            </a:spcBef>
            <a:spcAft>
              <a:spcPct val="35000"/>
            </a:spcAft>
          </a:pPr>
          <a:r>
            <a:rPr lang="en-US" sz="2400" kern="1200" dirty="0" smtClean="0"/>
            <a:t>Exhaustion</a:t>
          </a:r>
        </a:p>
        <a:p>
          <a:pPr lvl="0" algn="l" defTabSz="1066800">
            <a:lnSpc>
              <a:spcPct val="90000"/>
            </a:lnSpc>
            <a:spcBef>
              <a:spcPct val="0"/>
            </a:spcBef>
            <a:spcAft>
              <a:spcPct val="35000"/>
            </a:spcAft>
          </a:pPr>
          <a:r>
            <a:rPr lang="en-US" sz="2400" kern="1200" dirty="0" smtClean="0"/>
            <a:t>Depersonalization</a:t>
          </a:r>
        </a:p>
        <a:p>
          <a:pPr lvl="0" algn="l" defTabSz="1066800">
            <a:lnSpc>
              <a:spcPct val="90000"/>
            </a:lnSpc>
            <a:spcBef>
              <a:spcPct val="0"/>
            </a:spcBef>
            <a:spcAft>
              <a:spcPct val="35000"/>
            </a:spcAft>
          </a:pPr>
          <a:r>
            <a:rPr lang="en-US" sz="2400" kern="1200" dirty="0" smtClean="0"/>
            <a:t>Disengagement</a:t>
          </a:r>
        </a:p>
        <a:p>
          <a:pPr lvl="0" algn="l" defTabSz="1066800">
            <a:lnSpc>
              <a:spcPct val="90000"/>
            </a:lnSpc>
            <a:spcBef>
              <a:spcPct val="0"/>
            </a:spcBef>
            <a:spcAft>
              <a:spcPct val="35000"/>
            </a:spcAft>
          </a:pPr>
          <a:r>
            <a:rPr lang="en-US" sz="2400" kern="1200" dirty="0" smtClean="0"/>
            <a:t>Poor Performance</a:t>
          </a:r>
          <a:r>
            <a:rPr lang="en-US" sz="2800" kern="1200" dirty="0" smtClean="0"/>
            <a:t> </a:t>
          </a:r>
          <a:endParaRPr lang="en-US" sz="2800" kern="1200" dirty="0"/>
        </a:p>
      </dsp:txBody>
      <dsp:txXfrm>
        <a:off x="4726578" y="166770"/>
        <a:ext cx="3503021" cy="1244710"/>
      </dsp:txXfrm>
    </dsp:sp>
    <dsp:sp modelId="{DDFC8EF0-0AD3-4D47-9294-29323052C456}">
      <dsp:nvSpPr>
        <dsp:cNvPr id="0" name=""/>
        <dsp:cNvSpPr/>
      </dsp:nvSpPr>
      <dsp:spPr>
        <a:xfrm>
          <a:off x="5336357" y="2549378"/>
          <a:ext cx="2130198" cy="8585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Burnout</a:t>
          </a:r>
          <a:endParaRPr lang="en-US" sz="2800" kern="1200" dirty="0"/>
        </a:p>
      </dsp:txBody>
      <dsp:txXfrm>
        <a:off x="5361502" y="2574523"/>
        <a:ext cx="2079908" cy="808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0390B-2A6C-E14C-848B-18BE1CFC3DFD}">
      <dsp:nvSpPr>
        <dsp:cNvPr id="0" name=""/>
        <dsp:cNvSpPr/>
      </dsp:nvSpPr>
      <dsp:spPr>
        <a:xfrm>
          <a:off x="457199" y="0"/>
          <a:ext cx="5181600" cy="304800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C7AC734-C7FB-334E-BD25-AB6D4BB80FB3}">
      <dsp:nvSpPr>
        <dsp:cNvPr id="0" name=""/>
        <dsp:cNvSpPr/>
      </dsp:nvSpPr>
      <dsp:spPr>
        <a:xfrm>
          <a:off x="173087" y="914400"/>
          <a:ext cx="1828800" cy="12192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Better Care </a:t>
          </a:r>
          <a:endParaRPr lang="en-US" sz="3100" kern="1200" dirty="0"/>
        </a:p>
      </dsp:txBody>
      <dsp:txXfrm>
        <a:off x="232603" y="973916"/>
        <a:ext cx="1709768" cy="1100168"/>
      </dsp:txXfrm>
    </dsp:sp>
    <dsp:sp modelId="{C1840A99-A18A-AF4E-9DCC-5B152DBE9641}">
      <dsp:nvSpPr>
        <dsp:cNvPr id="0" name=""/>
        <dsp:cNvSpPr/>
      </dsp:nvSpPr>
      <dsp:spPr>
        <a:xfrm>
          <a:off x="2133600" y="914400"/>
          <a:ext cx="1828800" cy="12192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Better Health </a:t>
          </a:r>
          <a:endParaRPr lang="en-US" sz="3100" kern="1200" dirty="0"/>
        </a:p>
      </dsp:txBody>
      <dsp:txXfrm>
        <a:off x="2193116" y="973916"/>
        <a:ext cx="1709768" cy="1100168"/>
      </dsp:txXfrm>
    </dsp:sp>
    <dsp:sp modelId="{8CC25960-CC74-0346-9B79-731DAB5AED24}">
      <dsp:nvSpPr>
        <dsp:cNvPr id="0" name=""/>
        <dsp:cNvSpPr/>
      </dsp:nvSpPr>
      <dsp:spPr>
        <a:xfrm>
          <a:off x="4094112" y="914400"/>
          <a:ext cx="1828800" cy="12192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Lower Costs </a:t>
          </a:r>
          <a:endParaRPr lang="en-US" sz="3100" kern="1200" dirty="0"/>
        </a:p>
      </dsp:txBody>
      <dsp:txXfrm>
        <a:off x="4153628" y="973916"/>
        <a:ext cx="1709768" cy="1100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59463-8CA4-8147-A735-B0F1F71A1F44}">
      <dsp:nvSpPr>
        <dsp:cNvPr id="0" name=""/>
        <dsp:cNvSpPr/>
      </dsp:nvSpPr>
      <dsp:spPr>
        <a:xfrm>
          <a:off x="0" y="29521"/>
          <a:ext cx="7679766" cy="2965412"/>
        </a:xfrm>
        <a:prstGeom prst="rightArrow">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F4C5020-902B-9D41-9E48-0DE8AC35D6AD}">
      <dsp:nvSpPr>
        <dsp:cNvPr id="0" name=""/>
        <dsp:cNvSpPr/>
      </dsp:nvSpPr>
      <dsp:spPr>
        <a:xfrm>
          <a:off x="615404" y="782646"/>
          <a:ext cx="6302361" cy="148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0" rIns="0" bIns="406400" numCol="1" spcCol="1270" anchor="ctr" anchorCtr="0">
          <a:noAutofit/>
        </a:bodyPr>
        <a:lstStyle/>
        <a:p>
          <a:pPr lvl="0" algn="ctr" defTabSz="1778000">
            <a:lnSpc>
              <a:spcPct val="90000"/>
            </a:lnSpc>
            <a:spcBef>
              <a:spcPct val="0"/>
            </a:spcBef>
            <a:spcAft>
              <a:spcPct val="35000"/>
            </a:spcAft>
          </a:pPr>
          <a:r>
            <a:rPr lang="en-US" sz="4000" kern="1200" dirty="0" err="1" smtClean="0"/>
            <a:t>Cura</a:t>
          </a:r>
          <a:r>
            <a:rPr lang="en-US" sz="4000" kern="1200" dirty="0" smtClean="0"/>
            <a:t> </a:t>
          </a:r>
          <a:r>
            <a:rPr lang="en-US" sz="4000" kern="1200" dirty="0" err="1" smtClean="0"/>
            <a:t>Te</a:t>
          </a:r>
          <a:r>
            <a:rPr lang="en-US" sz="4000" kern="1200" dirty="0" smtClean="0"/>
            <a:t> </a:t>
          </a:r>
          <a:r>
            <a:rPr lang="en-US" sz="4000" kern="1200" dirty="0" err="1" smtClean="0"/>
            <a:t>Ipsum</a:t>
          </a:r>
          <a:r>
            <a:rPr lang="en-US" sz="4000" kern="1200" dirty="0" smtClean="0"/>
            <a:t>- “heal thyself”</a:t>
          </a:r>
        </a:p>
        <a:p>
          <a:pPr lvl="0" algn="ctr" defTabSz="1778000">
            <a:lnSpc>
              <a:spcPct val="90000"/>
            </a:lnSpc>
            <a:spcBef>
              <a:spcPct val="0"/>
            </a:spcBef>
            <a:spcAft>
              <a:spcPct val="35000"/>
            </a:spcAft>
          </a:pPr>
          <a:r>
            <a:rPr lang="en-US" sz="1200" kern="1200" dirty="0" smtClean="0"/>
            <a:t>Proverb from Luke 4:23</a:t>
          </a:r>
          <a:endParaRPr lang="en-US" sz="1200" kern="1200" dirty="0"/>
        </a:p>
      </dsp:txBody>
      <dsp:txXfrm>
        <a:off x="615404" y="782646"/>
        <a:ext cx="6302361" cy="1482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C0E42-BE35-7549-B4C7-C3AF8BAF5EC8}">
      <dsp:nvSpPr>
        <dsp:cNvPr id="0" name=""/>
        <dsp:cNvSpPr/>
      </dsp:nvSpPr>
      <dsp:spPr>
        <a:xfrm>
          <a:off x="651509" y="0"/>
          <a:ext cx="7383780" cy="3407882"/>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FF73698-4A56-9B41-A46A-739E7186662E}">
      <dsp:nvSpPr>
        <dsp:cNvPr id="0" name=""/>
        <dsp:cNvSpPr/>
      </dsp:nvSpPr>
      <dsp:spPr>
        <a:xfrm>
          <a:off x="1060" y="1022364"/>
          <a:ext cx="2059827" cy="136315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a:t>
          </a:r>
        </a:p>
      </dsp:txBody>
      <dsp:txXfrm>
        <a:off x="67604" y="1088908"/>
        <a:ext cx="1926739" cy="1230064"/>
      </dsp:txXfrm>
    </dsp:sp>
    <dsp:sp modelId="{BF0DB111-10D2-6A47-91B3-F21755619B2F}">
      <dsp:nvSpPr>
        <dsp:cNvPr id="0" name=""/>
        <dsp:cNvSpPr/>
      </dsp:nvSpPr>
      <dsp:spPr>
        <a:xfrm>
          <a:off x="2209344" y="1022364"/>
          <a:ext cx="2059827" cy="136315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 </a:t>
          </a:r>
          <a:endParaRPr lang="en-US" sz="3400" kern="1200" dirty="0"/>
        </a:p>
      </dsp:txBody>
      <dsp:txXfrm>
        <a:off x="2275888" y="1088908"/>
        <a:ext cx="1926739" cy="1230064"/>
      </dsp:txXfrm>
    </dsp:sp>
    <dsp:sp modelId="{5D34FE65-9530-134E-891A-7DAA39AC34F7}">
      <dsp:nvSpPr>
        <dsp:cNvPr id="0" name=""/>
        <dsp:cNvSpPr/>
      </dsp:nvSpPr>
      <dsp:spPr>
        <a:xfrm>
          <a:off x="4417628" y="1022364"/>
          <a:ext cx="2059827" cy="136315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a:t>
          </a:r>
          <a:endParaRPr lang="en-US" sz="3400" kern="1200" dirty="0"/>
        </a:p>
      </dsp:txBody>
      <dsp:txXfrm>
        <a:off x="4484172" y="1088908"/>
        <a:ext cx="1926739" cy="1230064"/>
      </dsp:txXfrm>
    </dsp:sp>
    <dsp:sp modelId="{57DA2677-3764-3A4B-9284-D476A92DEDC8}">
      <dsp:nvSpPr>
        <dsp:cNvPr id="0" name=""/>
        <dsp:cNvSpPr/>
      </dsp:nvSpPr>
      <dsp:spPr>
        <a:xfrm>
          <a:off x="6625911" y="1022364"/>
          <a:ext cx="2059827" cy="136315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Health &amp; Wellness</a:t>
          </a:r>
        </a:p>
      </dsp:txBody>
      <dsp:txXfrm>
        <a:off x="6692455" y="1088908"/>
        <a:ext cx="1926739" cy="12300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B47FA-9FAF-7F47-897B-93C8F4094867}">
      <dsp:nvSpPr>
        <dsp:cNvPr id="0" name=""/>
        <dsp:cNvSpPr/>
      </dsp:nvSpPr>
      <dsp:spPr>
        <a:xfrm>
          <a:off x="611459" y="0"/>
          <a:ext cx="6929873" cy="2951233"/>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FF38B42-96A7-7144-ADFB-710ED71E9A8C}">
      <dsp:nvSpPr>
        <dsp:cNvPr id="0" name=""/>
        <dsp:cNvSpPr/>
      </dsp:nvSpPr>
      <dsp:spPr>
        <a:xfrm>
          <a:off x="2861" y="885370"/>
          <a:ext cx="1904652" cy="118049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Self</a:t>
          </a:r>
        </a:p>
        <a:p>
          <a:pPr lvl="0" algn="ctr" defTabSz="977900">
            <a:lnSpc>
              <a:spcPct val="90000"/>
            </a:lnSpc>
            <a:spcBef>
              <a:spcPct val="0"/>
            </a:spcBef>
            <a:spcAft>
              <a:spcPct val="35000"/>
            </a:spcAft>
          </a:pPr>
          <a:r>
            <a:rPr lang="en-US" sz="2200" b="1" kern="1200" dirty="0" smtClean="0"/>
            <a:t>A</a:t>
          </a:r>
          <a:r>
            <a:rPr lang="en-US" sz="2200" kern="1200" dirty="0" smtClean="0"/>
            <a:t>wareness</a:t>
          </a:r>
          <a:endParaRPr lang="en-US" sz="2200" kern="1200" dirty="0"/>
        </a:p>
      </dsp:txBody>
      <dsp:txXfrm>
        <a:off x="60488" y="942997"/>
        <a:ext cx="1789398" cy="1065239"/>
      </dsp:txXfrm>
    </dsp:sp>
    <dsp:sp modelId="{94A127E1-EEAC-1B4B-8056-6A946D28F612}">
      <dsp:nvSpPr>
        <dsp:cNvPr id="0" name=""/>
        <dsp:cNvSpPr/>
      </dsp:nvSpPr>
      <dsp:spPr>
        <a:xfrm>
          <a:off x="2083666" y="885370"/>
          <a:ext cx="1904652" cy="118049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Self </a:t>
          </a:r>
        </a:p>
        <a:p>
          <a:pPr lvl="0" algn="ctr" defTabSz="977900">
            <a:lnSpc>
              <a:spcPct val="90000"/>
            </a:lnSpc>
            <a:spcBef>
              <a:spcPct val="0"/>
            </a:spcBef>
            <a:spcAft>
              <a:spcPct val="35000"/>
            </a:spcAft>
          </a:pPr>
          <a:r>
            <a:rPr lang="en-US" sz="2200" b="1" kern="1200" dirty="0" smtClean="0"/>
            <a:t>Care</a:t>
          </a:r>
          <a:endParaRPr lang="en-US" sz="2200" kern="1200" dirty="0"/>
        </a:p>
      </dsp:txBody>
      <dsp:txXfrm>
        <a:off x="2141293" y="942997"/>
        <a:ext cx="1789398" cy="1065239"/>
      </dsp:txXfrm>
    </dsp:sp>
    <dsp:sp modelId="{650FD5CE-E93D-6643-B1A4-D401F5049217}">
      <dsp:nvSpPr>
        <dsp:cNvPr id="0" name=""/>
        <dsp:cNvSpPr/>
      </dsp:nvSpPr>
      <dsp:spPr>
        <a:xfrm>
          <a:off x="4164472" y="885370"/>
          <a:ext cx="1904652" cy="118049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Self Improvement</a:t>
          </a:r>
        </a:p>
      </dsp:txBody>
      <dsp:txXfrm>
        <a:off x="4222099" y="942997"/>
        <a:ext cx="1789398" cy="1065239"/>
      </dsp:txXfrm>
    </dsp:sp>
    <dsp:sp modelId="{A6F44D1B-AE17-6E46-A68F-C3ED7F202A17}">
      <dsp:nvSpPr>
        <dsp:cNvPr id="0" name=""/>
        <dsp:cNvSpPr/>
      </dsp:nvSpPr>
      <dsp:spPr>
        <a:xfrm>
          <a:off x="6248139" y="0"/>
          <a:ext cx="1904652" cy="295123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FFFF00"/>
            </a:solidFill>
          </a:endParaRPr>
        </a:p>
        <a:p>
          <a:pPr lvl="0" algn="ctr" defTabSz="800100">
            <a:lnSpc>
              <a:spcPct val="90000"/>
            </a:lnSpc>
            <a:spcBef>
              <a:spcPct val="0"/>
            </a:spcBef>
            <a:spcAft>
              <a:spcPct val="35000"/>
            </a:spcAft>
          </a:pPr>
          <a:r>
            <a:rPr lang="en-US" sz="1800" kern="1200" dirty="0" smtClean="0">
              <a:solidFill>
                <a:srgbClr val="FFFF00"/>
              </a:solidFill>
            </a:rPr>
            <a:t>Personal</a:t>
          </a:r>
        </a:p>
        <a:p>
          <a:pPr lvl="0" algn="ctr" defTabSz="800100">
            <a:lnSpc>
              <a:spcPct val="90000"/>
            </a:lnSpc>
            <a:spcBef>
              <a:spcPct val="0"/>
            </a:spcBef>
            <a:spcAft>
              <a:spcPct val="35000"/>
            </a:spcAft>
          </a:pPr>
          <a:r>
            <a:rPr lang="en-US" sz="1800" kern="1200" dirty="0" smtClean="0">
              <a:solidFill>
                <a:srgbClr val="FFFF00"/>
              </a:solidFill>
            </a:rPr>
            <a:t>&amp; Team</a:t>
          </a:r>
        </a:p>
        <a:p>
          <a:pPr lvl="0" algn="ctr" defTabSz="800100">
            <a:lnSpc>
              <a:spcPct val="90000"/>
            </a:lnSpc>
            <a:spcBef>
              <a:spcPct val="0"/>
            </a:spcBef>
            <a:spcAft>
              <a:spcPct val="35000"/>
            </a:spcAft>
          </a:pPr>
          <a:r>
            <a:rPr lang="en-US" sz="1800" kern="1200" dirty="0" smtClean="0">
              <a:solidFill>
                <a:srgbClr val="FFFF00"/>
              </a:solidFill>
            </a:rPr>
            <a:t>Wellness</a:t>
          </a:r>
        </a:p>
        <a:p>
          <a:pPr lvl="0" algn="ctr" defTabSz="800100">
            <a:lnSpc>
              <a:spcPct val="90000"/>
            </a:lnSpc>
            <a:spcBef>
              <a:spcPct val="0"/>
            </a:spcBef>
            <a:spcAft>
              <a:spcPct val="35000"/>
            </a:spcAft>
          </a:pPr>
          <a:endParaRPr lang="en-US" sz="1800" kern="1200" dirty="0" smtClean="0">
            <a:solidFill>
              <a:srgbClr val="000000"/>
            </a:solidFill>
          </a:endParaRPr>
        </a:p>
        <a:p>
          <a:pPr lvl="0" algn="ctr" defTabSz="800100">
            <a:lnSpc>
              <a:spcPct val="90000"/>
            </a:lnSpc>
            <a:spcBef>
              <a:spcPct val="0"/>
            </a:spcBef>
            <a:spcAft>
              <a:spcPct val="35000"/>
            </a:spcAft>
          </a:pPr>
          <a:endParaRPr lang="en-US" sz="1800" kern="1200" dirty="0" smtClean="0">
            <a:solidFill>
              <a:srgbClr val="000000"/>
            </a:solidFill>
          </a:endParaRPr>
        </a:p>
      </dsp:txBody>
      <dsp:txXfrm>
        <a:off x="6341116" y="92977"/>
        <a:ext cx="1718698" cy="27652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A941A6-6C44-E749-B43A-1310BB22EEEE}" type="datetimeFigureOut">
              <a:rPr lang="en-US" smtClean="0"/>
              <a:t>1/31/18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E5DCE4-34B4-6D41-8CC9-B126186D7958}" type="slidenum">
              <a:rPr lang="en-US" smtClean="0"/>
              <a:t>‹#›</a:t>
            </a:fld>
            <a:endParaRPr lang="en-US"/>
          </a:p>
        </p:txBody>
      </p:sp>
    </p:spTree>
    <p:extLst>
      <p:ext uri="{BB962C8B-B14F-4D97-AF65-F5344CB8AC3E}">
        <p14:creationId xmlns:p14="http://schemas.microsoft.com/office/powerpoint/2010/main" val="39512092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cbi.nlm.nih.gov/pmc/articles/PMC3974630/%23R45" TargetMode="External"/><Relationship Id="rId4" Type="http://schemas.openxmlformats.org/officeDocument/2006/relationships/hyperlink" Target="http://www.ncbi.nlm.nih.gov/pmc/articles/PMC3974630/%23R46" TargetMode="External"/><Relationship Id="rId5" Type="http://schemas.openxmlformats.org/officeDocument/2006/relationships/hyperlink" Target="http://www.ncbi.nlm.nih.gov/pmc/articles/PMC3974630/%23R47" TargetMode="External"/><Relationship Id="rId6" Type="http://schemas.openxmlformats.org/officeDocument/2006/relationships/hyperlink" Target="http://www.ncbi.nlm.nih.gov/pmc/articles/PMC3974630/%23R48" TargetMode="External"/><Relationship Id="rId7" Type="http://schemas.openxmlformats.org/officeDocument/2006/relationships/hyperlink" Target="http://www.ncbi.nlm.nih.gov/pmc/articles/PMC3974630/%23R49" TargetMode="External"/><Relationship Id="rId8" Type="http://schemas.openxmlformats.org/officeDocument/2006/relationships/hyperlink" Target="http://www.ncbi.nlm.nih.gov/pmc/articles/PMC3974630/%23R50"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ubmed/23803274" TargetMode="External"/><Relationship Id="rId4" Type="http://schemas.openxmlformats.org/officeDocument/2006/relationships/hyperlink" Target="http://onlinelibrary.wiley.com/doi/10.1111/jan.2008.62.issue-1/issuetoc" TargetMode="External"/><Relationship Id="rId5" Type="http://schemas.openxmlformats.org/officeDocument/2006/relationships/hyperlink" Target="http://www.ncbi.nlm.nih.gov/pmc/articles/PMC3974630/%23R45" TargetMode="External"/><Relationship Id="rId6" Type="http://schemas.openxmlformats.org/officeDocument/2006/relationships/hyperlink" Target="http://www.ncbi.nlm.nih.gov/pmc/articles/PMC3974630/%23R46" TargetMode="External"/><Relationship Id="rId7" Type="http://schemas.openxmlformats.org/officeDocument/2006/relationships/hyperlink" Target="http://www.ncbi.nlm.nih.gov/pmc/articles/PMC3974630/%23R47" TargetMode="External"/><Relationship Id="rId8" Type="http://schemas.openxmlformats.org/officeDocument/2006/relationships/hyperlink" Target="http://www.ncbi.nlm.nih.gov/pmc/articles/PMC3974630/%23R48" TargetMode="External"/><Relationship Id="rId9" Type="http://schemas.openxmlformats.org/officeDocument/2006/relationships/hyperlink" Target="http://www.ncbi.nlm.nih.gov/pmc/articles/PMC3974630/%23R49" TargetMode="External"/><Relationship Id="rId10" Type="http://schemas.openxmlformats.org/officeDocument/2006/relationships/hyperlink" Target="http://www.ncbi.nlm.nih.gov/pmc/articles/PMC3974630/%23R50"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fiercehealthcare.com/tags/population-health-managemen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_ENREF_1"/><Relationship Id="rId4" Type="http://schemas.openxmlformats.org/officeDocument/2006/relationships/hyperlink" Target="#_ENREF_2"/><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3" Type="http://schemas.openxmlformats.org/officeDocument/2006/relationships/hyperlink" Target="#_ENREF_1"/><Relationship Id="rId4" Type="http://schemas.openxmlformats.org/officeDocument/2006/relationships/hyperlink" Target="#_ENREF_2"/><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well.blogs.nytimes.com/2015/01/19/writing-your-way-to-happiness/?_r=0"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myphit.or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time.com/4012840/doctors-on-life-support/" TargetMode="External"/><Relationship Id="rId4" Type="http://schemas.openxmlformats.org/officeDocument/2006/relationships/hyperlink" Target="https://www.regonline.com/custImages/250000/250761/5%20Articles%20and%20YB%20Profile%20for%20Reading-SLDP.pdf" TargetMode="External"/><Relationship Id="rId5" Type="http://schemas.openxmlformats.org/officeDocument/2006/relationships/hyperlink" Target="http://www.medscape.com/features/slideshow/lifestyle/2016/public/overview?src=ban_dne_1601_mscpmrk_lifestylereport2016&amp;uac=234711MX&amp;ImpID=977475"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1" Type="http://schemas.openxmlformats.org/officeDocument/2006/relationships/hyperlink" Target="https://www.ncbi.nlm.nih.gov/pubmed/?term=Sloan%20JA%5BAuthor%5D&amp;cauthor=true&amp;cauthor_uid=25250752" TargetMode="External"/><Relationship Id="rId12" Type="http://schemas.openxmlformats.org/officeDocument/2006/relationships/hyperlink" Target="https://www.ncbi.nlm.nih.gov/pubmed/?term=Dyrbye%20LN%5BAuthor%5D&amp;cauthor=true&amp;cauthor_uid=25250752" TargetMode="External"/><Relationship Id="rId13" Type="http://schemas.openxmlformats.org/officeDocument/2006/relationships/hyperlink" Target="https://www.ncbi.nlm.nih.gov/pubmed/25350323" TargetMode="External"/><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ncbi.nlm.nih.gov/pubmed/25250752" TargetMode="External"/><Relationship Id="rId4" Type="http://schemas.openxmlformats.org/officeDocument/2006/relationships/hyperlink" Target="https://www.ncbi.nlm.nih.gov/pubmed/?term=Brazeau%20CM%5BAuthor%5D&amp;cauthor=true&amp;cauthor_uid=25250752" TargetMode="External"/><Relationship Id="rId5" Type="http://schemas.openxmlformats.org/officeDocument/2006/relationships/hyperlink" Target="https://www.ncbi.nlm.nih.gov/pubmed/?term=Shanafelt%20T%5BAuthor%5D&amp;cauthor=true&amp;cauthor_uid=25250752" TargetMode="External"/><Relationship Id="rId6" Type="http://schemas.openxmlformats.org/officeDocument/2006/relationships/hyperlink" Target="https://www.ncbi.nlm.nih.gov/pubmed/?term=Durning%20SJ%5BAuthor%5D&amp;cauthor=true&amp;cauthor_uid=25250752" TargetMode="External"/><Relationship Id="rId7" Type="http://schemas.openxmlformats.org/officeDocument/2006/relationships/hyperlink" Target="https://www.ncbi.nlm.nih.gov/pubmed/?term=Massie%20FS%5BAuthor%5D&amp;cauthor=true&amp;cauthor_uid=25250752" TargetMode="External"/><Relationship Id="rId8" Type="http://schemas.openxmlformats.org/officeDocument/2006/relationships/hyperlink" Target="https://www.ncbi.nlm.nih.gov/pubmed/?term=Eacker%20A%5BAuthor%5D&amp;cauthor=true&amp;cauthor_uid=25250752" TargetMode="External"/><Relationship Id="rId9" Type="http://schemas.openxmlformats.org/officeDocument/2006/relationships/hyperlink" Target="https://www.ncbi.nlm.nih.gov/pubmed/?term=Moutier%20C%5BAuthor%5D&amp;cauthor=true&amp;cauthor_uid=25250752" TargetMode="External"/><Relationship Id="rId10" Type="http://schemas.openxmlformats.org/officeDocument/2006/relationships/hyperlink" Target="https://www.ncbi.nlm.nih.gov/pubmed/?term=Satele%20DV%5BAuthor%5D&amp;cauthor=true&amp;cauthor_uid=25250752"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1" name="Notes Placeholder 2"/>
          <p:cNvSpPr>
            <a:spLocks noGrp="1"/>
          </p:cNvSpPr>
          <p:nvPr>
            <p:ph type="body" idx="1"/>
          </p:nvPr>
        </p:nvSpPr>
        <p:spPr bwMode="auto"/>
        <p:txBody>
          <a:bodyPr wrap="square" numCol="1" anchor="t" anchorCtr="0" compatLnSpc="1">
            <a:prstTxWarp prst="textNoShape">
              <a:avLst/>
            </a:prstTxWarp>
          </a:bodyPr>
          <a:lstStyle/>
          <a:p>
            <a:pPr marL="509038" indent="-356014">
              <a:lnSpc>
                <a:spcPct val="90000"/>
              </a:lnSpc>
              <a:spcBef>
                <a:spcPts val="566"/>
              </a:spcBef>
              <a:buFont typeface="Wingdings 3" charset="0"/>
              <a:buChar char=""/>
            </a:pPr>
            <a:r>
              <a:rPr lang="en-US" sz="900" b="1" dirty="0" smtClean="0">
                <a:latin typeface="Georgia" charset="0"/>
              </a:rPr>
              <a:t>MY</a:t>
            </a:r>
            <a:r>
              <a:rPr lang="en-US" sz="900" b="1" baseline="0" dirty="0" smtClean="0">
                <a:latin typeface="Georgia" charset="0"/>
              </a:rPr>
              <a:t> Journey towards wellness and my quest to promote health and self care in others</a:t>
            </a:r>
          </a:p>
          <a:p>
            <a:pPr marL="509038" indent="-356014">
              <a:lnSpc>
                <a:spcPct val="90000"/>
              </a:lnSpc>
              <a:spcBef>
                <a:spcPts val="566"/>
              </a:spcBef>
              <a:buFont typeface="Wingdings 3" charset="0"/>
              <a:buChar char=""/>
            </a:pPr>
            <a:r>
              <a:rPr lang="en-US" sz="900" dirty="0" smtClean="0">
                <a:latin typeface="Georgia" charset="0"/>
              </a:rPr>
              <a:t>which </a:t>
            </a:r>
            <a:r>
              <a:rPr lang="en-US" sz="900" dirty="0">
                <a:latin typeface="Georgia" charset="0"/>
              </a:rPr>
              <a:t>has literally taken me </a:t>
            </a:r>
            <a:r>
              <a:rPr lang="ja-JP" altLang="en-US" sz="900" dirty="0">
                <a:solidFill>
                  <a:srgbClr val="000000"/>
                </a:solidFill>
                <a:latin typeface="Georgia" charset="0"/>
                <a:ea typeface="ヒラギノ角ゴ ProN W3" charset="0"/>
                <a:cs typeface="ヒラギノ角ゴ ProN W3" charset="0"/>
              </a:rPr>
              <a:t>“</a:t>
            </a:r>
            <a:r>
              <a:rPr lang="en-US" sz="900" dirty="0">
                <a:solidFill>
                  <a:srgbClr val="000000"/>
                </a:solidFill>
                <a:latin typeface="Georgia" charset="0"/>
                <a:ea typeface="ヒラギノ角ゴ ProN W3" charset="0"/>
                <a:cs typeface="ヒラギノ角ゴ ProN W3" charset="0"/>
              </a:rPr>
              <a:t>Around the world!</a:t>
            </a:r>
            <a:r>
              <a:rPr lang="ja-JP" altLang="en-US" sz="900" dirty="0">
                <a:solidFill>
                  <a:srgbClr val="000000"/>
                </a:solidFill>
                <a:latin typeface="Georgia" charset="0"/>
                <a:ea typeface="ヒラギノ角ゴ ProN W3" charset="0"/>
                <a:cs typeface="ヒラギノ角ゴ ProN W3" charset="0"/>
              </a:rPr>
              <a:t>”</a:t>
            </a:r>
            <a:endParaRPr lang="en-US" sz="900" dirty="0">
              <a:latin typeface="Georgia" charset="0"/>
            </a:endParaRPr>
          </a:p>
          <a:p>
            <a:pPr marL="509038" indent="-356014">
              <a:lnSpc>
                <a:spcPct val="90000"/>
              </a:lnSpc>
              <a:spcBef>
                <a:spcPts val="566"/>
              </a:spcBef>
              <a:buFont typeface="Wingdings 3" charset="0"/>
              <a:buChar char=""/>
            </a:pPr>
            <a:r>
              <a:rPr lang="en-US" sz="900" dirty="0">
                <a:latin typeface="Georgia" charset="0"/>
              </a:rPr>
              <a:t>MY PIPAS  FM journey at one of the strongest places, only now do know that</a:t>
            </a:r>
          </a:p>
          <a:p>
            <a:pPr marL="509038" indent="-356014">
              <a:lnSpc>
                <a:spcPct val="90000"/>
              </a:lnSpc>
              <a:spcBef>
                <a:spcPts val="566"/>
              </a:spcBef>
              <a:buFont typeface="Wingdings 3" charset="0"/>
              <a:buChar char=""/>
            </a:pPr>
            <a:r>
              <a:rPr lang="en-US" sz="900" dirty="0">
                <a:latin typeface="Georgia" charset="0"/>
              </a:rPr>
              <a:t>1986-1990- Jefferson Medical College- Mike Rosenthal</a:t>
            </a:r>
          </a:p>
          <a:p>
            <a:pPr marL="509038" indent="-356014">
              <a:lnSpc>
                <a:spcPct val="90000"/>
              </a:lnSpc>
              <a:spcBef>
                <a:spcPts val="566"/>
              </a:spcBef>
              <a:buFont typeface="Wingdings 3" charset="0"/>
              <a:buChar char=""/>
            </a:pPr>
            <a:r>
              <a:rPr lang="en-US" sz="900" dirty="0">
                <a:latin typeface="Georgia" charset="0"/>
              </a:rPr>
              <a:t>1990-1993-MUSC –MARC FM Residency-Alec Chessman, Steve Ornstein, Clive Brock, Peter </a:t>
            </a:r>
            <a:r>
              <a:rPr lang="en-US" sz="900" dirty="0" err="1">
                <a:latin typeface="Georgia" charset="0"/>
              </a:rPr>
              <a:t>Carek</a:t>
            </a:r>
            <a:endParaRPr lang="en-US" sz="900" dirty="0">
              <a:latin typeface="Georgia" charset="0"/>
            </a:endParaRPr>
          </a:p>
          <a:p>
            <a:pPr marL="509038" indent="-356014">
              <a:lnSpc>
                <a:spcPct val="90000"/>
              </a:lnSpc>
              <a:spcBef>
                <a:spcPts val="566"/>
              </a:spcBef>
              <a:buFont typeface="Wingdings 3" charset="0"/>
              <a:buChar char=""/>
            </a:pPr>
            <a:r>
              <a:rPr lang="en-US" sz="900" dirty="0">
                <a:latin typeface="Georgia" charset="0"/>
              </a:rPr>
              <a:t>1993-1994- UNC Chappell Hill Faculty Development Fellow- Allen Dietrich</a:t>
            </a:r>
          </a:p>
          <a:p>
            <a:pPr marL="509038" indent="-356014">
              <a:lnSpc>
                <a:spcPct val="90000"/>
              </a:lnSpc>
              <a:spcBef>
                <a:spcPts val="566"/>
              </a:spcBef>
              <a:buFont typeface="Wingdings 3" charset="0"/>
              <a:buChar char=""/>
            </a:pPr>
            <a:r>
              <a:rPr lang="en-US" sz="900" dirty="0">
                <a:latin typeface="Georgia" charset="0"/>
              </a:rPr>
              <a:t>1993 </a:t>
            </a:r>
            <a:r>
              <a:rPr lang="en-US" sz="900" dirty="0" smtClean="0">
                <a:latin typeface="Georgia" charset="0"/>
              </a:rPr>
              <a:t> </a:t>
            </a:r>
            <a:r>
              <a:rPr lang="en-US" sz="900" b="1" dirty="0" smtClean="0">
                <a:latin typeface="Georgia" charset="0"/>
              </a:rPr>
              <a:t>TDI MPH 2011</a:t>
            </a:r>
            <a:r>
              <a:rPr lang="en-US" sz="900" baseline="0" dirty="0" smtClean="0">
                <a:latin typeface="Georgia" charset="0"/>
              </a:rPr>
              <a:t> </a:t>
            </a:r>
            <a:r>
              <a:rPr lang="en-US" sz="900" dirty="0" smtClean="0">
                <a:latin typeface="Georgia" charset="0"/>
              </a:rPr>
              <a:t>Dartmouth </a:t>
            </a:r>
            <a:r>
              <a:rPr lang="en-US" sz="900" dirty="0" err="1">
                <a:latin typeface="Georgia" charset="0"/>
              </a:rPr>
              <a:t>Asst</a:t>
            </a:r>
            <a:r>
              <a:rPr lang="en-US" sz="900" dirty="0">
                <a:latin typeface="Georgia" charset="0"/>
              </a:rPr>
              <a:t> Residency Director- Dan Eubank</a:t>
            </a:r>
          </a:p>
          <a:p>
            <a:pPr marL="509038" indent="-356014">
              <a:lnSpc>
                <a:spcPct val="90000"/>
              </a:lnSpc>
              <a:spcBef>
                <a:spcPts val="566"/>
              </a:spcBef>
              <a:buFont typeface="Wingdings 3" charset="0"/>
              <a:buChar char=""/>
            </a:pPr>
            <a:r>
              <a:rPr lang="en-US" sz="900" dirty="0">
                <a:latin typeface="Georgia" charset="0"/>
              </a:rPr>
              <a:t>1994-2007 </a:t>
            </a:r>
            <a:r>
              <a:rPr lang="en-US" sz="900" dirty="0" err="1">
                <a:latin typeface="Georgia" charset="0"/>
              </a:rPr>
              <a:t>Predoc</a:t>
            </a:r>
            <a:r>
              <a:rPr lang="en-US" sz="900" dirty="0">
                <a:latin typeface="Georgia" charset="0"/>
              </a:rPr>
              <a:t> Director TORI</a:t>
            </a:r>
          </a:p>
          <a:p>
            <a:pPr marL="509038" indent="-356014">
              <a:lnSpc>
                <a:spcPct val="90000"/>
              </a:lnSpc>
              <a:spcBef>
                <a:spcPts val="566"/>
              </a:spcBef>
              <a:buFont typeface="Wingdings 3" charset="0"/>
              <a:buChar char=""/>
            </a:pPr>
            <a:r>
              <a:rPr lang="en-US" sz="900" dirty="0">
                <a:latin typeface="Georgia" charset="0"/>
              </a:rPr>
              <a:t>(1999- SWGFPR)STEPHI </a:t>
            </a:r>
            <a:r>
              <a:rPr lang="en-US" sz="900" dirty="0" err="1">
                <a:latin typeface="Georgia" charset="0"/>
              </a:rPr>
              <a:t>Lanny</a:t>
            </a:r>
            <a:r>
              <a:rPr lang="en-US" sz="900" dirty="0">
                <a:latin typeface="Georgia" charset="0"/>
              </a:rPr>
              <a:t> Copeland, Joe Hobbs , Libby Poteet, Kent sheets</a:t>
            </a:r>
          </a:p>
          <a:p>
            <a:pPr marL="509038" indent="-356014">
              <a:lnSpc>
                <a:spcPct val="90000"/>
              </a:lnSpc>
              <a:spcBef>
                <a:spcPts val="566"/>
              </a:spcBef>
              <a:buFont typeface="Wingdings 3" charset="0"/>
              <a:buChar char=""/>
            </a:pPr>
            <a:r>
              <a:rPr lang="en-US" sz="900" dirty="0">
                <a:latin typeface="Georgia" charset="0"/>
              </a:rPr>
              <a:t>2000- </a:t>
            </a:r>
            <a:r>
              <a:rPr lang="en-US" sz="900" dirty="0" err="1">
                <a:latin typeface="Georgia" charset="0"/>
              </a:rPr>
              <a:t>Asst</a:t>
            </a:r>
            <a:r>
              <a:rPr lang="en-US" sz="900" dirty="0">
                <a:latin typeface="Georgia" charset="0"/>
              </a:rPr>
              <a:t> Dean  DMS </a:t>
            </a:r>
            <a:r>
              <a:rPr lang="en-US" sz="900" dirty="0" smtClean="0">
                <a:latin typeface="Georgia" charset="0"/>
              </a:rPr>
              <a:t>, OCER</a:t>
            </a:r>
            <a:r>
              <a:rPr lang="en-US" sz="900" baseline="0" dirty="0" smtClean="0">
                <a:latin typeface="Georgia" charset="0"/>
              </a:rPr>
              <a:t> </a:t>
            </a:r>
            <a:r>
              <a:rPr lang="en-US" sz="900" baseline="0" dirty="0" err="1" smtClean="0">
                <a:latin typeface="Georgia" charset="0"/>
              </a:rPr>
              <a:t>dir</a:t>
            </a:r>
            <a:r>
              <a:rPr lang="en-US" sz="900" baseline="0" dirty="0" smtClean="0">
                <a:latin typeface="Georgia" charset="0"/>
              </a:rPr>
              <a:t>, </a:t>
            </a:r>
            <a:r>
              <a:rPr lang="en-US" sz="900" dirty="0" smtClean="0">
                <a:latin typeface="Georgia" charset="0"/>
              </a:rPr>
              <a:t>(</a:t>
            </a:r>
            <a:r>
              <a:rPr lang="en-US" sz="900" dirty="0">
                <a:latin typeface="Georgia" charset="0"/>
              </a:rPr>
              <a:t>2005 Chair STFM </a:t>
            </a:r>
            <a:r>
              <a:rPr lang="en-US" sz="900" dirty="0" err="1">
                <a:latin typeface="Georgia" charset="0"/>
              </a:rPr>
              <a:t>Predoc</a:t>
            </a:r>
            <a:r>
              <a:rPr lang="en-US" sz="900" dirty="0">
                <a:latin typeface="Georgia" charset="0"/>
              </a:rPr>
              <a:t>) Patty Carney, Don </a:t>
            </a:r>
            <a:r>
              <a:rPr lang="en-US" sz="900" dirty="0" err="1">
                <a:latin typeface="Georgia" charset="0"/>
              </a:rPr>
              <a:t>Kollisch</a:t>
            </a:r>
            <a:r>
              <a:rPr lang="en-US" sz="900" dirty="0">
                <a:latin typeface="Georgia" charset="0"/>
              </a:rPr>
              <a:t>, Betsy Garrett</a:t>
            </a:r>
          </a:p>
          <a:p>
            <a:pPr marL="509038" indent="-356014">
              <a:lnSpc>
                <a:spcPct val="90000"/>
              </a:lnSpc>
              <a:spcBef>
                <a:spcPts val="566"/>
              </a:spcBef>
              <a:buFont typeface="Wingdings 3" charset="0"/>
              <a:buChar char=""/>
            </a:pPr>
            <a:r>
              <a:rPr lang="en-US" sz="900" dirty="0">
                <a:latin typeface="Georgia" charset="0"/>
              </a:rPr>
              <a:t>200?   - Vice Chair CFM  (200? PDDI STFM) Paul </a:t>
            </a:r>
            <a:r>
              <a:rPr lang="en-US" sz="900" dirty="0" err="1">
                <a:latin typeface="Georgia" charset="0"/>
              </a:rPr>
              <a:t>Paulman</a:t>
            </a:r>
            <a:r>
              <a:rPr lang="en-US" sz="900" dirty="0">
                <a:latin typeface="Georgia" charset="0"/>
              </a:rPr>
              <a:t>, UVM-David Little,  Katie Margo</a:t>
            </a:r>
          </a:p>
          <a:p>
            <a:pPr marL="509038" indent="-356014">
              <a:lnSpc>
                <a:spcPct val="90000"/>
              </a:lnSpc>
              <a:spcBef>
                <a:spcPts val="566"/>
              </a:spcBef>
              <a:buFont typeface="Wingdings 3" charset="0"/>
              <a:buChar char=""/>
            </a:pPr>
            <a:r>
              <a:rPr lang="en-US" sz="900" dirty="0">
                <a:latin typeface="Georgia" charset="0"/>
              </a:rPr>
              <a:t>I had spent the last decade as a leader in </a:t>
            </a:r>
            <a:r>
              <a:rPr lang="en-US" sz="900" dirty="0" err="1">
                <a:latin typeface="Georgia" charset="0"/>
              </a:rPr>
              <a:t>predoctroal</a:t>
            </a:r>
            <a:r>
              <a:rPr lang="en-US" sz="900" dirty="0">
                <a:latin typeface="Georgia" charset="0"/>
              </a:rPr>
              <a:t> </a:t>
            </a:r>
            <a:r>
              <a:rPr lang="en-US" sz="900" dirty="0" err="1">
                <a:latin typeface="Georgia" charset="0"/>
              </a:rPr>
              <a:t>educ</a:t>
            </a:r>
            <a:r>
              <a:rPr lang="en-US" sz="900" dirty="0">
                <a:latin typeface="Georgia" charset="0"/>
              </a:rPr>
              <a:t>, directing the clerkship, mentoring students , watching some of the best and brightest interested in FM and PC enter other fields to achieve </a:t>
            </a:r>
            <a:r>
              <a:rPr lang="ja-JP" altLang="en-US" sz="900" dirty="0">
                <a:latin typeface="Georgia" charset="0"/>
              </a:rPr>
              <a:t>“</a:t>
            </a:r>
            <a:r>
              <a:rPr lang="en-US" sz="900" dirty="0">
                <a:latin typeface="Georgia" charset="0"/>
              </a:rPr>
              <a:t>job satisfaction and lifestyle needs met</a:t>
            </a:r>
            <a:r>
              <a:rPr lang="ja-JP" altLang="en-US" sz="900" dirty="0">
                <a:latin typeface="Georgia" charset="0"/>
              </a:rPr>
              <a:t>”</a:t>
            </a:r>
            <a:r>
              <a:rPr lang="en-US" sz="900" dirty="0">
                <a:latin typeface="Georgia" charset="0"/>
              </a:rPr>
              <a:t> watching our numbers at DMS go from 40-50% Pc  (for a decade)to 20% PC including  loosing a </a:t>
            </a:r>
            <a:r>
              <a:rPr lang="en-US" sz="900" dirty="0" err="1">
                <a:latin typeface="Georgia" charset="0"/>
              </a:rPr>
              <a:t>pisacano</a:t>
            </a:r>
            <a:r>
              <a:rPr lang="en-US" sz="900" dirty="0">
                <a:latin typeface="Georgia" charset="0"/>
              </a:rPr>
              <a:t> scholarship winner to Surgery (went rural in Utah to </a:t>
            </a:r>
            <a:r>
              <a:rPr lang="ja-JP" altLang="en-US" sz="900" dirty="0">
                <a:latin typeface="Georgia" charset="0"/>
              </a:rPr>
              <a:t>“</a:t>
            </a:r>
            <a:r>
              <a:rPr lang="en-US" sz="900" dirty="0">
                <a:latin typeface="Georgia" charset="0"/>
              </a:rPr>
              <a:t>do it all</a:t>
            </a:r>
            <a:r>
              <a:rPr lang="ja-JP" altLang="en-US" sz="900" dirty="0">
                <a:latin typeface="Georgia" charset="0"/>
              </a:rPr>
              <a:t>”</a:t>
            </a:r>
            <a:r>
              <a:rPr lang="en-US" sz="900" dirty="0">
                <a:latin typeface="Georgia" charset="0"/>
              </a:rPr>
              <a:t> ) Irony is we sponsored his </a:t>
            </a:r>
            <a:r>
              <a:rPr lang="en-US" sz="900" dirty="0" err="1">
                <a:latin typeface="Georgia" charset="0"/>
              </a:rPr>
              <a:t>preceptorship</a:t>
            </a:r>
            <a:r>
              <a:rPr lang="en-US" sz="900" dirty="0">
                <a:latin typeface="Georgia" charset="0"/>
              </a:rPr>
              <a:t> to a surgeon that functioned as a PC doc in his rural community</a:t>
            </a:r>
          </a:p>
          <a:p>
            <a:pPr marL="153024" indent="0">
              <a:lnSpc>
                <a:spcPct val="90000"/>
              </a:lnSpc>
              <a:spcBef>
                <a:spcPts val="566"/>
              </a:spcBef>
              <a:buFont typeface="Wingdings 3" charset="0"/>
              <a:buNone/>
            </a:pPr>
            <a:r>
              <a:rPr lang="en-US" sz="900" dirty="0" smtClean="0">
                <a:latin typeface="Georgia" charset="0"/>
              </a:rPr>
              <a:t>2000 </a:t>
            </a:r>
            <a:r>
              <a:rPr lang="en-US" sz="900" dirty="0">
                <a:latin typeface="Georgia" charset="0"/>
              </a:rPr>
              <a:t>to Vice Chair, I was offered by my Chair the opportunity to lead the clinical area , mentoring the faculty and change the way we deliver care to improve job satisfaction. it seemed the natural place  I felt like I needed to enter the clinical world to make a difference and add support for our faculty, to be satisfied role models-</a:t>
            </a:r>
          </a:p>
          <a:p>
            <a:pPr marL="509038" indent="-356014">
              <a:lnSpc>
                <a:spcPct val="90000"/>
              </a:lnSpc>
            </a:pPr>
            <a:r>
              <a:rPr lang="en-US" sz="900" dirty="0">
                <a:latin typeface="Georgia" charset="0"/>
              </a:rPr>
              <a:t>2007 </a:t>
            </a:r>
            <a:r>
              <a:rPr lang="en-US" sz="900" dirty="0" smtClean="0">
                <a:latin typeface="Georgia" charset="0"/>
              </a:rPr>
              <a:t> </a:t>
            </a:r>
            <a:r>
              <a:rPr lang="en-US" sz="900" dirty="0">
                <a:latin typeface="Georgia" charset="0"/>
              </a:rPr>
              <a:t>Section chief, 2008 </a:t>
            </a:r>
            <a:r>
              <a:rPr lang="en-US" sz="900" dirty="0" smtClean="0">
                <a:latin typeface="Georgia" charset="0"/>
              </a:rPr>
              <a:t>RPCC director</a:t>
            </a:r>
          </a:p>
          <a:p>
            <a:pPr marL="509038" indent="-356014">
              <a:lnSpc>
                <a:spcPct val="90000"/>
              </a:lnSpc>
            </a:pPr>
            <a:r>
              <a:rPr lang="en-US" sz="900" dirty="0" smtClean="0">
                <a:latin typeface="Georgia" charset="0"/>
              </a:rPr>
              <a:t>2012</a:t>
            </a:r>
            <a:r>
              <a:rPr lang="en-US" sz="900" baseline="0" dirty="0" smtClean="0">
                <a:latin typeface="Georgia" charset="0"/>
              </a:rPr>
              <a:t> GOLD, </a:t>
            </a:r>
            <a:endParaRPr lang="en-US" sz="900" dirty="0" smtClean="0">
              <a:latin typeface="Georgia" charset="0"/>
            </a:endParaRPr>
          </a:p>
          <a:p>
            <a:pPr marL="509038" indent="-356014">
              <a:lnSpc>
                <a:spcPct val="90000"/>
              </a:lnSpc>
            </a:pPr>
            <a:endParaRPr lang="en-US" sz="900" dirty="0">
              <a:latin typeface="Georgia"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rgbClr val="414141"/>
                </a:solidFill>
                <a:latin typeface="Gill Sans Light" charset="0"/>
                <a:ea typeface="ヒラギノ角ゴ ProN W3" charset="0"/>
                <a:cs typeface="ヒラギノ角ゴ ProN W3" charset="0"/>
                <a:sym typeface="Gill Sans Light" charset="0"/>
              </a:defRPr>
            </a:lvl1pPr>
            <a:lvl2pPr marL="730766" indent="-281064" eaLnBrk="0" hangingPunct="0">
              <a:defRPr sz="4000">
                <a:solidFill>
                  <a:srgbClr val="414141"/>
                </a:solidFill>
                <a:latin typeface="Gill Sans Light" charset="0"/>
                <a:ea typeface="ヒラギノ角ゴ ProN W3" charset="0"/>
                <a:cs typeface="ヒラギノ角ゴ ProN W3" charset="0"/>
                <a:sym typeface="Gill Sans Light" charset="0"/>
              </a:defRPr>
            </a:lvl2pPr>
            <a:lvl3pPr marL="1124255" indent="-224851" eaLnBrk="0" hangingPunct="0">
              <a:defRPr sz="4000">
                <a:solidFill>
                  <a:srgbClr val="414141"/>
                </a:solidFill>
                <a:latin typeface="Gill Sans Light" charset="0"/>
                <a:ea typeface="ヒラギノ角ゴ ProN W3" charset="0"/>
                <a:cs typeface="ヒラギノ角ゴ ProN W3" charset="0"/>
                <a:sym typeface="Gill Sans Light" charset="0"/>
              </a:defRPr>
            </a:lvl3pPr>
            <a:lvl4pPr marL="1573957" indent="-224851" eaLnBrk="0" hangingPunct="0">
              <a:defRPr sz="4000">
                <a:solidFill>
                  <a:srgbClr val="414141"/>
                </a:solidFill>
                <a:latin typeface="Gill Sans Light" charset="0"/>
                <a:ea typeface="ヒラギノ角ゴ ProN W3" charset="0"/>
                <a:cs typeface="ヒラギノ角ゴ ProN W3" charset="0"/>
                <a:sym typeface="Gill Sans Light" charset="0"/>
              </a:defRPr>
            </a:lvl4pPr>
            <a:lvl5pPr marL="2023659" indent="-224851" eaLnBrk="0" hangingPunct="0">
              <a:defRPr sz="4000">
                <a:solidFill>
                  <a:srgbClr val="414141"/>
                </a:solidFill>
                <a:latin typeface="Gill Sans Light" charset="0"/>
                <a:ea typeface="ヒラギノ角ゴ ProN W3" charset="0"/>
                <a:cs typeface="ヒラギノ角ゴ ProN W3" charset="0"/>
                <a:sym typeface="Gill Sans Light" charset="0"/>
              </a:defRPr>
            </a:lvl5pPr>
            <a:lvl6pPr marL="2473361" indent="-224851" eaLnBrk="0" fontAlgn="base" hangingPunct="0">
              <a:spcBef>
                <a:spcPct val="0"/>
              </a:spcBef>
              <a:spcAft>
                <a:spcPct val="0"/>
              </a:spcAft>
              <a:defRPr sz="4000">
                <a:solidFill>
                  <a:srgbClr val="414141"/>
                </a:solidFill>
                <a:latin typeface="Gill Sans Light" charset="0"/>
                <a:ea typeface="ヒラギノ角ゴ ProN W3" charset="0"/>
                <a:cs typeface="ヒラギノ角ゴ ProN W3" charset="0"/>
                <a:sym typeface="Gill Sans Light" charset="0"/>
              </a:defRPr>
            </a:lvl6pPr>
            <a:lvl7pPr marL="2923062" indent="-224851" eaLnBrk="0" fontAlgn="base" hangingPunct="0">
              <a:spcBef>
                <a:spcPct val="0"/>
              </a:spcBef>
              <a:spcAft>
                <a:spcPct val="0"/>
              </a:spcAft>
              <a:defRPr sz="4000">
                <a:solidFill>
                  <a:srgbClr val="414141"/>
                </a:solidFill>
                <a:latin typeface="Gill Sans Light" charset="0"/>
                <a:ea typeface="ヒラギノ角ゴ ProN W3" charset="0"/>
                <a:cs typeface="ヒラギノ角ゴ ProN W3" charset="0"/>
                <a:sym typeface="Gill Sans Light" charset="0"/>
              </a:defRPr>
            </a:lvl7pPr>
            <a:lvl8pPr marL="3372764" indent="-224851" eaLnBrk="0" fontAlgn="base" hangingPunct="0">
              <a:spcBef>
                <a:spcPct val="0"/>
              </a:spcBef>
              <a:spcAft>
                <a:spcPct val="0"/>
              </a:spcAft>
              <a:defRPr sz="4000">
                <a:solidFill>
                  <a:srgbClr val="414141"/>
                </a:solidFill>
                <a:latin typeface="Gill Sans Light" charset="0"/>
                <a:ea typeface="ヒラギノ角ゴ ProN W3" charset="0"/>
                <a:cs typeface="ヒラギノ角ゴ ProN W3" charset="0"/>
                <a:sym typeface="Gill Sans Light" charset="0"/>
              </a:defRPr>
            </a:lvl8pPr>
            <a:lvl9pPr marL="3822466" indent="-224851" eaLnBrk="0" fontAlgn="base" hangingPunct="0">
              <a:spcBef>
                <a:spcPct val="0"/>
              </a:spcBef>
              <a:spcAft>
                <a:spcPct val="0"/>
              </a:spcAft>
              <a:defRPr sz="40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5558168A-9A95-294E-8A82-99E412923BE4}" type="slidenum">
              <a:rPr lang="en-US" sz="1200">
                <a:latin typeface="Georgia" charset="0"/>
              </a:rPr>
              <a:pPr eaLnBrk="1" hangingPunct="1"/>
              <a:t>3</a:t>
            </a:fld>
            <a:endParaRPr lang="en-US" sz="1200">
              <a:latin typeface="Georgi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charset="0"/>
                <a:ea typeface="ＭＳ Ｐゴシック" charset="0"/>
                <a:cs typeface="ＭＳ Ｐゴシック" charset="0"/>
              </a:rPr>
              <a:t>Up to 60% of practicing </a:t>
            </a:r>
            <a:r>
              <a:rPr lang="en-US" sz="1200" b="1" dirty="0" err="1" smtClean="0">
                <a:latin typeface="Arial" charset="0"/>
                <a:ea typeface="ＭＳ Ｐゴシック" charset="0"/>
                <a:cs typeface="ＭＳ Ｐゴシック" charset="0"/>
              </a:rPr>
              <a:t>physicians,and</a:t>
            </a:r>
            <a:r>
              <a:rPr lang="en-US" sz="1200" b="1" dirty="0" smtClean="0">
                <a:latin typeface="Arial" charset="0"/>
                <a:ea typeface="ＭＳ Ｐゴシック" charset="0"/>
                <a:cs typeface="ＭＳ Ｐゴシック" charset="0"/>
              </a:rPr>
              <a:t>  residents  report symptoms of burnout and Nearly half of 3</a:t>
            </a:r>
            <a:r>
              <a:rPr lang="en-US" sz="1200" b="1" baseline="30000" dirty="0" smtClean="0">
                <a:latin typeface="Arial" charset="0"/>
                <a:ea typeface="ＭＳ Ｐゴシック" charset="0"/>
                <a:cs typeface="ＭＳ Ｐゴシック" charset="0"/>
              </a:rPr>
              <a:t>rd</a:t>
            </a:r>
            <a:r>
              <a:rPr lang="en-US" sz="1200" b="1" dirty="0" smtClean="0">
                <a:latin typeface="Arial" charset="0"/>
                <a:ea typeface="ＭＳ Ｐゴシック" charset="0"/>
                <a:cs typeface="ＭＳ Ｐゴシック" charset="0"/>
              </a:rPr>
              <a:t> year medical students report burnout</a:t>
            </a:r>
            <a:r>
              <a:rPr lang="en-US" sz="1200" dirty="0" smtClean="0">
                <a:latin typeface="Arial" charset="0"/>
                <a:ea typeface="ＭＳ Ｐゴシック" charset="0"/>
                <a:cs typeface="ＭＳ Ｐゴシック" charset="0"/>
              </a:rPr>
              <a:t>.  associated with Reviewed in Krasner 2009</a:t>
            </a:r>
          </a:p>
          <a:p>
            <a:r>
              <a:rPr lang="en-US" sz="1200" dirty="0" smtClean="0">
                <a:latin typeface="Arial" charset="0"/>
                <a:ea typeface="ＭＳ Ｐゴシック" charset="0"/>
                <a:cs typeface="ＭＳ Ｐゴシック" charset="0"/>
              </a:rPr>
              <a:t>decreased empathy, poorer quality of care, patient dissatisfaction, increased medical errors, lawsuits, stress-related health problems, </a:t>
            </a:r>
          </a:p>
          <a:p>
            <a:r>
              <a:rPr lang="en-US" sz="1200" dirty="0" smtClean="0">
                <a:latin typeface="Arial" charset="0"/>
                <a:ea typeface="ＭＳ Ｐゴシック" charset="0"/>
                <a:cs typeface="ＭＳ Ｐゴシック" charset="0"/>
              </a:rPr>
              <a:t>marital and family discord, substance use, automobile accidents</a:t>
            </a:r>
          </a:p>
          <a:p>
            <a:endParaRPr lang="en-US" baseline="0" dirty="0" smtClean="0"/>
          </a:p>
          <a:p>
            <a:r>
              <a:rPr lang="en-US" b="1" u="sng" dirty="0" smtClean="0"/>
              <a:t>Compassion</a:t>
            </a:r>
            <a:r>
              <a:rPr lang="en-US" dirty="0" smtClean="0"/>
              <a:t>: Feelings of caring for someone who is suffering and the motivation to relieve that suffering.</a:t>
            </a:r>
          </a:p>
          <a:p>
            <a:r>
              <a:rPr lang="en-US" b="1" u="sng" dirty="0" smtClean="0"/>
              <a:t>Compassion fatigue</a:t>
            </a:r>
            <a:r>
              <a:rPr lang="en-US" dirty="0" smtClean="0"/>
              <a:t>: State of tension and pre-occupation with the individual or cumulative trauma of one’s clients</a:t>
            </a:r>
          </a:p>
          <a:p>
            <a:r>
              <a:rPr lang="en-US" b="1" u="sng" dirty="0" smtClean="0"/>
              <a:t>Burnout</a:t>
            </a:r>
            <a:r>
              <a:rPr lang="en-US" dirty="0" smtClean="0"/>
              <a:t>: Form of mental distress manifested in normal individuals often recognizable in negative attitudes and sub-standard work performance</a:t>
            </a:r>
          </a:p>
          <a:p>
            <a:r>
              <a:rPr lang="en-US" dirty="0" smtClean="0"/>
              <a:t>Can move from compassion, empathy and well-being into compassion fatigue, and then progress to burnout</a:t>
            </a:r>
          </a:p>
          <a:p>
            <a:r>
              <a:rPr lang="en-US" dirty="0" smtClean="0"/>
              <a:t>Compassion fatigue:</a:t>
            </a:r>
          </a:p>
          <a:p>
            <a:r>
              <a:rPr lang="en-US" dirty="0" smtClean="0"/>
              <a:t>- Hyper-arousal</a:t>
            </a:r>
          </a:p>
          <a:p>
            <a:r>
              <a:rPr lang="en-US" dirty="0" smtClean="0"/>
              <a:t>- Avoidance of stressful situations</a:t>
            </a:r>
          </a:p>
          <a:p>
            <a:r>
              <a:rPr lang="en-US" dirty="0" smtClean="0"/>
              <a:t>- Re-experiencing difficult events through persistent or intrusive thoughts or even dreams</a:t>
            </a:r>
          </a:p>
          <a:p>
            <a:endParaRPr lang="en-US" dirty="0" smtClean="0"/>
          </a:p>
          <a:p>
            <a:r>
              <a:rPr lang="en-US" dirty="0" smtClean="0"/>
              <a:t>Burnout:</a:t>
            </a:r>
          </a:p>
          <a:p>
            <a:r>
              <a:rPr lang="en-US" dirty="0" smtClean="0"/>
              <a:t>- Emotional exhaustion</a:t>
            </a:r>
          </a:p>
          <a:p>
            <a:r>
              <a:rPr lang="en-US" dirty="0" smtClean="0"/>
              <a:t>- Depersonalization</a:t>
            </a:r>
          </a:p>
          <a:p>
            <a:r>
              <a:rPr lang="en-US" dirty="0" smtClean="0"/>
              <a:t>- Low personal accomplishment</a:t>
            </a:r>
          </a:p>
          <a:p>
            <a:endParaRPr lang="en-US" dirty="0" smtClean="0"/>
          </a:p>
          <a:p>
            <a:r>
              <a:rPr lang="en-US" dirty="0" smtClean="0"/>
              <a:t>*** reversible</a:t>
            </a:r>
            <a:r>
              <a:rPr lang="en-US" baseline="0" dirty="0" smtClean="0"/>
              <a:t> condition ***</a:t>
            </a:r>
          </a:p>
          <a:p>
            <a:r>
              <a:rPr lang="en-US" baseline="0" dirty="0" smtClean="0"/>
              <a:t>No studies specifically address what it takes to sustain compassion.</a:t>
            </a:r>
            <a:endParaRPr lang="en-US" dirty="0" smtClean="0"/>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13</a:t>
            </a:fld>
            <a:endParaRPr lang="en-US" dirty="0"/>
          </a:p>
        </p:txBody>
      </p:sp>
    </p:spTree>
    <p:extLst>
      <p:ext uri="{BB962C8B-B14F-4D97-AF65-F5344CB8AC3E}">
        <p14:creationId xmlns:p14="http://schemas.microsoft.com/office/powerpoint/2010/main" val="1038396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Screening:  22 item</a:t>
            </a:r>
            <a:r>
              <a:rPr lang="en-US" baseline="0" dirty="0" smtClean="0"/>
              <a:t> survey </a:t>
            </a:r>
            <a:r>
              <a:rPr lang="en-US" dirty="0" err="1" smtClean="0"/>
              <a:t>Maslach</a:t>
            </a:r>
            <a:r>
              <a:rPr lang="en-US" dirty="0" smtClean="0"/>
              <a:t> Burnout Inventory or  “Do you feel burned out from your work?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Strategies for personal self-care include prioritizing close relationships such as those with family;</a:t>
            </a:r>
            <a:r>
              <a:rPr lang="en-US" baseline="30000" dirty="0" smtClean="0">
                <a:hlinkClick r:id="rId3"/>
              </a:rPr>
              <a:t>45</a:t>
            </a:r>
            <a:r>
              <a:rPr lang="en-US" dirty="0" smtClean="0"/>
              <a:t> maintaining a healthy lifestyle by ensuring adequate sleep, regular exercise, and time for vacations;</a:t>
            </a:r>
            <a:r>
              <a:rPr lang="en-US" baseline="30000" dirty="0" smtClean="0">
                <a:hlinkClick r:id="rId4"/>
              </a:rPr>
              <a:t>46</a:t>
            </a:r>
            <a:r>
              <a:rPr lang="en-US" dirty="0" smtClean="0"/>
              <a:t> fostering recreational activities and hobbies;</a:t>
            </a:r>
            <a:r>
              <a:rPr lang="en-US" baseline="30000" dirty="0" smtClean="0">
                <a:hlinkClick r:id="rId5"/>
              </a:rPr>
              <a:t>47</a:t>
            </a:r>
            <a:r>
              <a:rPr lang="en-US" dirty="0" smtClean="0"/>
              <a:t> practicing mindfulness and meditation;</a:t>
            </a:r>
            <a:r>
              <a:rPr lang="en-US" baseline="30000" dirty="0" smtClean="0">
                <a:hlinkClick r:id="rId6"/>
              </a:rPr>
              <a:t>48</a:t>
            </a:r>
            <a:r>
              <a:rPr lang="en-US" dirty="0" smtClean="0"/>
              <a:t> and pursuing spiritual development.</a:t>
            </a:r>
            <a:r>
              <a:rPr lang="en-US" baseline="30000" dirty="0" smtClean="0">
                <a:hlinkClick r:id="rId7"/>
              </a:rPr>
              <a:t>49</a:t>
            </a:r>
            <a:r>
              <a:rPr lang="en-US" dirty="0" smtClean="0"/>
              <a:t> A widely available instrument called the Wellness Wheel refers to 6 types of wellness – physical, intellectual, emotional, spiritual, social and occupational – and allows individuals to reflect on current life balance and self-care.</a:t>
            </a:r>
            <a:r>
              <a:rPr lang="en-US" baseline="30000" dirty="0" smtClean="0">
                <a:hlinkClick r:id="rId8"/>
              </a:rPr>
              <a:t>50</a:t>
            </a:r>
            <a:r>
              <a:rPr lang="en-US" dirty="0" smtClean="0"/>
              <a:t> Individuals using such a tool can improve job satisfaction and overall well-being, reducing the likelihood of stress and burnout.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Full time had</a:t>
            </a:r>
            <a:r>
              <a:rPr lang="en-US" baseline="0" dirty="0" smtClean="0"/>
              <a:t> high emotional exhaustion and part time had moderate emotional exhaustion</a:t>
            </a:r>
          </a:p>
          <a:p>
            <a:r>
              <a:rPr lang="en-US" dirty="0" smtClean="0"/>
              <a:t>63% experiencing high emotional exhaustion</a:t>
            </a:r>
          </a:p>
          <a:p>
            <a:r>
              <a:rPr lang="en-US" dirty="0" smtClean="0"/>
              <a:t>38% experiencing moderate depersonalization</a:t>
            </a:r>
          </a:p>
          <a:p>
            <a:r>
              <a:rPr lang="en-US" dirty="0" smtClean="0"/>
              <a:t>63% experiencing high personal accomplishment (protective)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 8 (80% response rate)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14</a:t>
            </a:fld>
            <a:endParaRPr lang="en-US" dirty="0"/>
          </a:p>
        </p:txBody>
      </p:sp>
    </p:spTree>
    <p:extLst>
      <p:ext uri="{BB962C8B-B14F-4D97-AF65-F5344CB8AC3E}">
        <p14:creationId xmlns:p14="http://schemas.microsoft.com/office/powerpoint/2010/main" val="40471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Effects personal and </a:t>
            </a:r>
            <a:r>
              <a:rPr lang="en-US" sz="1200" b="0" i="0" u="none" strike="noStrike" kern="1200" baseline="0" dirty="0" err="1" smtClean="0">
                <a:solidFill>
                  <a:schemeClr val="tx1"/>
                </a:solidFill>
                <a:latin typeface="+mn-lt"/>
                <a:ea typeface="+mn-ea"/>
                <a:cs typeface="+mn-cs"/>
              </a:rPr>
              <a:t>prefessional</a:t>
            </a:r>
            <a:r>
              <a:rPr lang="en-US" sz="1200" b="0" i="0" u="none" strike="noStrike" kern="1200" baseline="0" dirty="0" smtClean="0">
                <a:solidFill>
                  <a:schemeClr val="tx1"/>
                </a:solidFill>
                <a:latin typeface="+mn-lt"/>
                <a:ea typeface="+mn-ea"/>
                <a:cs typeface="+mn-cs"/>
              </a:rPr>
              <a:t> life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Extensive research has shown high rates of burnout among </a:t>
            </a:r>
            <a:r>
              <a:rPr lang="en-US" sz="1200" b="0" i="0" u="none" strike="noStrike" kern="1200" baseline="0" dirty="0" err="1" smtClean="0">
                <a:solidFill>
                  <a:schemeClr val="tx1"/>
                </a:solidFill>
                <a:latin typeface="+mn-lt"/>
                <a:ea typeface="+mn-ea"/>
                <a:cs typeface="+mn-cs"/>
              </a:rPr>
              <a:t>physicians,nurses</a:t>
            </a:r>
            <a:r>
              <a:rPr lang="en-US" sz="1200" b="0" i="0" u="none" strike="noStrike" kern="1200" baseline="0" dirty="0" smtClean="0">
                <a:solidFill>
                  <a:schemeClr val="tx1"/>
                </a:solidFill>
                <a:latin typeface="+mn-lt"/>
                <a:ea typeface="+mn-ea"/>
                <a:cs typeface="+mn-cs"/>
              </a:rPr>
              <a:t>, residents and medical students  including those who work in academic health centers.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u="sng" kern="1200" dirty="0" smtClean="0">
                <a:solidFill>
                  <a:schemeClr val="tx1"/>
                </a:solidFill>
                <a:effectLst/>
                <a:latin typeface="+mn-lt"/>
                <a:ea typeface="+mn-ea"/>
                <a:cs typeface="+mn-cs"/>
                <a:hlinkClick r:id="rId3" tooltip="Oncology nursing forum."/>
              </a:rPr>
              <a:t>Oncol Nurs Forum.</a:t>
            </a:r>
            <a:r>
              <a:rPr lang="en-US" dirty="0" smtClean="0">
                <a:effectLst/>
              </a:rPr>
              <a:t> 2013 Jul;40(4):E303-11. </a:t>
            </a:r>
            <a:r>
              <a:rPr lang="en-US" dirty="0" err="1" smtClean="0">
                <a:effectLst/>
              </a:rPr>
              <a:t>doi</a:t>
            </a:r>
            <a:r>
              <a:rPr lang="en-US" dirty="0" smtClean="0">
                <a:effectLst/>
              </a:rPr>
              <a:t>: 10.1188/13.ONF.E303-E311. A comparison of burnout among oncology nurses working in adult and pediatric inpatient and outpatient settings. </a:t>
            </a:r>
          </a:p>
          <a:p>
            <a:r>
              <a:rPr lang="en-US" dirty="0" smtClean="0"/>
              <a:t>Peterson et al. </a:t>
            </a:r>
            <a:r>
              <a:rPr lang="en-US" b="1" dirty="0" smtClean="0"/>
              <a:t>Journal of Advanced Nursing</a:t>
            </a:r>
            <a:r>
              <a:rPr lang="en-US" b="1" baseline="0" dirty="0" smtClean="0"/>
              <a:t> </a:t>
            </a:r>
            <a:r>
              <a:rPr lang="en-US" dirty="0" smtClean="0">
                <a:hlinkClick r:id="rId4"/>
              </a:rPr>
              <a:t>Volume 62, Issue 1, </a:t>
            </a:r>
            <a:r>
              <a:rPr lang="en-US" dirty="0" smtClean="0"/>
              <a:t>pages 84–95, April 2008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BURNOUT AND RESILIENCE AT 2</a:t>
            </a:r>
            <a:r>
              <a:rPr lang="en-US" baseline="0" dirty="0" smtClean="0"/>
              <a:t> </a:t>
            </a:r>
            <a:r>
              <a:rPr lang="en-US" dirty="0" smtClean="0"/>
              <a:t> ends of the SPECTRUM</a:t>
            </a:r>
            <a:r>
              <a:rPr lang="en-US" baseline="0" dirty="0" smtClean="0"/>
              <a:t>      </a:t>
            </a:r>
            <a:r>
              <a:rPr lang="en-US" dirty="0" smtClean="0"/>
              <a:t>Burnout – at least they stay warm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 the potential</a:t>
            </a:r>
            <a:r>
              <a:rPr lang="en-US" baseline="0" dirty="0" smtClean="0"/>
              <a:t> risk to Leaders of change if focused only on external care needs?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Definied</a:t>
            </a:r>
            <a:r>
              <a:rPr lang="en-US" dirty="0" smtClean="0"/>
              <a:t> as :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Screening:  22 item</a:t>
            </a:r>
            <a:r>
              <a:rPr lang="en-US" baseline="0" dirty="0" smtClean="0"/>
              <a:t> survey </a:t>
            </a:r>
            <a:r>
              <a:rPr lang="en-US" dirty="0" err="1" smtClean="0"/>
              <a:t>Maslach</a:t>
            </a:r>
            <a:r>
              <a:rPr lang="en-US" dirty="0" smtClean="0"/>
              <a:t> Burnout Inventory or  “Do you feel burned out from your work?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Strategies for personal self-care include prioritizing close relationships such as those with family;</a:t>
            </a:r>
            <a:r>
              <a:rPr lang="en-US" baseline="30000" dirty="0" smtClean="0">
                <a:hlinkClick r:id="rId5"/>
              </a:rPr>
              <a:t>45</a:t>
            </a:r>
            <a:r>
              <a:rPr lang="en-US" dirty="0" smtClean="0"/>
              <a:t> maintaining a healthy lifestyle by ensuring adequate sleep, regular exercise, and time for vacations;</a:t>
            </a:r>
            <a:r>
              <a:rPr lang="en-US" baseline="30000" dirty="0" smtClean="0">
                <a:hlinkClick r:id="rId6"/>
              </a:rPr>
              <a:t>46</a:t>
            </a:r>
            <a:r>
              <a:rPr lang="en-US" dirty="0" smtClean="0"/>
              <a:t> fostering recreational activities and hobbies;</a:t>
            </a:r>
            <a:r>
              <a:rPr lang="en-US" baseline="30000" dirty="0" smtClean="0">
                <a:hlinkClick r:id="rId7"/>
              </a:rPr>
              <a:t>47</a:t>
            </a:r>
            <a:r>
              <a:rPr lang="en-US" dirty="0" smtClean="0"/>
              <a:t> practicing mindfulness and meditation;</a:t>
            </a:r>
            <a:r>
              <a:rPr lang="en-US" baseline="30000" dirty="0" smtClean="0">
                <a:hlinkClick r:id="rId8"/>
              </a:rPr>
              <a:t>48</a:t>
            </a:r>
            <a:r>
              <a:rPr lang="en-US" dirty="0" smtClean="0"/>
              <a:t> and pursuing spiritual development.</a:t>
            </a:r>
            <a:r>
              <a:rPr lang="en-US" baseline="30000" dirty="0" smtClean="0">
                <a:hlinkClick r:id="rId9"/>
              </a:rPr>
              <a:t>49</a:t>
            </a:r>
            <a:r>
              <a:rPr lang="en-US" dirty="0" smtClean="0"/>
              <a:t> A widely available instrument called the Wellness Wheel refers to 6 types of wellness – physical, intellectual, emotional, spiritual, social and occupational – and allows individuals to reflect on current life balance and self-care.</a:t>
            </a:r>
            <a:r>
              <a:rPr lang="en-US" baseline="30000" dirty="0" smtClean="0">
                <a:hlinkClick r:id="rId10"/>
              </a:rPr>
              <a:t>50</a:t>
            </a:r>
            <a:r>
              <a:rPr lang="en-US" dirty="0" smtClean="0"/>
              <a:t> Individuals using such a tool can improve job satisfaction and overall well-being, reducing the likelihood of stress and burnout.</a:t>
            </a:r>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15</a:t>
            </a:fld>
            <a:endParaRPr lang="en-US" dirty="0"/>
          </a:p>
        </p:txBody>
      </p:sp>
    </p:spTree>
    <p:extLst>
      <p:ext uri="{BB962C8B-B14F-4D97-AF65-F5344CB8AC3E}">
        <p14:creationId xmlns:p14="http://schemas.microsoft.com/office/powerpoint/2010/main" val="404712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5 WHY ROOT CAUSE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Sorry if I have</a:t>
            </a:r>
            <a:r>
              <a:rPr lang="en-US" baseline="0" dirty="0" smtClean="0"/>
              <a:t> more questions than answers .I will review the data behind these and then look at possible causes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Root cause analysis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HOW CAN WE CHANGE this ?</a:t>
            </a:r>
            <a:r>
              <a:rPr lang="en-US" baseline="0" dirty="0" smtClean="0"/>
              <a:t>   </a:t>
            </a:r>
            <a:r>
              <a:rPr lang="en-US" dirty="0" smtClean="0"/>
              <a:t>First we must understand 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 What strategies are accessible to individuals, including those responsible for the health for others and those who lead systems and society? </a:t>
            </a:r>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16</a:t>
            </a:fld>
            <a:endParaRPr lang="en-US" dirty="0"/>
          </a:p>
        </p:txBody>
      </p:sp>
    </p:spTree>
    <p:extLst>
      <p:ext uri="{BB962C8B-B14F-4D97-AF65-F5344CB8AC3E}">
        <p14:creationId xmlns:p14="http://schemas.microsoft.com/office/powerpoint/2010/main" val="3709446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WHY? WHY? WHY? WHY? WHY?  (Root Cause Analysis) a tool in the Science of Improvement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Exercise break into 16 students groups of 2-3 and address one each then move clockwise o address others</a:t>
            </a:r>
          </a:p>
          <a:p>
            <a:endParaRPr lang="en-US" sz="1200" dirty="0" smtClean="0">
              <a:solidFill>
                <a:srgbClr val="FF0000"/>
              </a:solidFill>
            </a:endParaRPr>
          </a:p>
          <a:p>
            <a:r>
              <a:rPr lang="en-US" sz="1200" dirty="0" smtClean="0">
                <a:solidFill>
                  <a:srgbClr val="FF0000"/>
                </a:solidFill>
              </a:rPr>
              <a:t>(Fishbone</a:t>
            </a:r>
            <a:r>
              <a:rPr lang="en-US" sz="1200" baseline="0" dirty="0" smtClean="0">
                <a:solidFill>
                  <a:srgbClr val="FF0000"/>
                </a:solidFill>
              </a:rPr>
              <a:t> TOOL must be done with a TEAM OF people to see all the lens,, everyone sees a piece of the elephant</a:t>
            </a:r>
          </a:p>
          <a:p>
            <a:r>
              <a:rPr lang="en-US" sz="1200" baseline="0" dirty="0" smtClean="0">
                <a:solidFill>
                  <a:srgbClr val="FF0000"/>
                </a:solidFill>
              </a:rPr>
              <a:t>Getting to root cause by asking WHY WHY WHY? </a:t>
            </a:r>
          </a:p>
          <a:p>
            <a:r>
              <a:rPr lang="en-US" sz="1200" baseline="0" dirty="0" smtClean="0">
                <a:solidFill>
                  <a:srgbClr val="FF0000"/>
                </a:solidFill>
              </a:rPr>
              <a:t>Next step is to look at process flow </a:t>
            </a:r>
          </a:p>
          <a:p>
            <a:r>
              <a:rPr lang="en-US" sz="1200" dirty="0" smtClean="0">
                <a:solidFill>
                  <a:srgbClr val="FF0000"/>
                </a:solidFill>
              </a:rPr>
              <a:t> </a:t>
            </a:r>
          </a:p>
          <a:p>
            <a:r>
              <a:rPr lang="en-US" sz="1200" dirty="0" smtClean="0">
                <a:solidFill>
                  <a:srgbClr val="FF0000"/>
                </a:solidFill>
              </a:rPr>
              <a:t>ROOT Cause effect tool</a:t>
            </a:r>
          </a:p>
          <a:p>
            <a:r>
              <a:rPr lang="en-US" sz="1200" dirty="0" smtClean="0">
                <a:solidFill>
                  <a:srgbClr val="FF0000"/>
                </a:solidFill>
              </a:rPr>
              <a:t>amenable to change) not genes,</a:t>
            </a:r>
            <a:r>
              <a:rPr lang="en-US" sz="1200" baseline="0" dirty="0" smtClean="0">
                <a:solidFill>
                  <a:srgbClr val="FF0000"/>
                </a:solidFill>
              </a:rPr>
              <a:t> DOH</a:t>
            </a:r>
            <a:endParaRPr lang="en-US" sz="1200" dirty="0" smtClean="0">
              <a:solidFill>
                <a:srgbClr val="FF0000"/>
              </a:solidFill>
            </a:endParaRPr>
          </a:p>
          <a:p>
            <a:r>
              <a:rPr lang="en-US" dirty="0" smtClean="0"/>
              <a:t>Cause effect diagram to understand factors,</a:t>
            </a:r>
            <a:r>
              <a:rPr lang="en-US" baseline="0" dirty="0" smtClean="0"/>
              <a:t> we use the Improvement model everyday and can apply it here also</a:t>
            </a:r>
          </a:p>
          <a:p>
            <a:r>
              <a:rPr lang="en-US" baseline="0" dirty="0" smtClean="0"/>
              <a:t>Physical hand washing, hygiene, nutrition, eat sleep and exercise </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325798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Cause effect diagram to understand factors,</a:t>
            </a:r>
            <a:r>
              <a:rPr lang="en-US" baseline="0" dirty="0" smtClean="0"/>
              <a:t> we use the Improvement model everyday and can apply it here also</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325798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i="1" dirty="0" err="1" smtClean="0"/>
              <a:t>medice</a:t>
            </a:r>
            <a:r>
              <a:rPr lang="en-US" i="1" dirty="0" smtClean="0"/>
              <a:t>, </a:t>
            </a:r>
            <a:r>
              <a:rPr lang="en-US" i="1" dirty="0" err="1" smtClean="0"/>
              <a:t>cura</a:t>
            </a:r>
            <a:r>
              <a:rPr lang="en-US" i="1" dirty="0" smtClean="0"/>
              <a:t> </a:t>
            </a:r>
            <a:r>
              <a:rPr lang="en-US" i="1" dirty="0" err="1" smtClean="0"/>
              <a:t>te</a:t>
            </a:r>
            <a:r>
              <a:rPr lang="en-US" i="1" dirty="0" smtClean="0"/>
              <a:t> </a:t>
            </a:r>
            <a:r>
              <a:rPr lang="en-US" i="1" dirty="0" err="1" smtClean="0"/>
              <a:t>ipsum</a:t>
            </a:r>
            <a:r>
              <a:rPr lang="en-US" dirty="0" smtClean="0"/>
              <a:t> (“physician, heal thyself”)</a:t>
            </a:r>
          </a:p>
          <a:p>
            <a:r>
              <a:rPr lang="en-US" dirty="0" smtClean="0"/>
              <a:t> Proverb from Luke 4:23</a:t>
            </a:r>
          </a:p>
          <a:p>
            <a:r>
              <a:rPr lang="en-US" dirty="0" smtClean="0"/>
              <a:t>Better care of Providers</a:t>
            </a:r>
            <a:r>
              <a:rPr lang="en-US" baseline="0" dirty="0" smtClean="0"/>
              <a:t> and Teams</a:t>
            </a:r>
          </a:p>
          <a:p>
            <a:r>
              <a:rPr lang="en-US" dirty="0" smtClean="0"/>
              <a:t>MANY SYSTEM</a:t>
            </a:r>
            <a:r>
              <a:rPr lang="en-US" baseline="0" dirty="0" smtClean="0"/>
              <a:t> BASED SOLUTIONS exists,  but this workshop is going to focus on </a:t>
            </a:r>
            <a:r>
              <a:rPr lang="en-US" dirty="0" smtClean="0"/>
              <a:t> individual level Strategies</a:t>
            </a:r>
            <a:r>
              <a:rPr lang="en-US" baseline="0" dirty="0" smtClean="0"/>
              <a:t> based on the charge </a:t>
            </a:r>
            <a:r>
              <a:rPr lang="en-US" dirty="0" smtClean="0"/>
              <a:t>from</a:t>
            </a:r>
            <a:r>
              <a:rPr lang="en-US" baseline="0" dirty="0" smtClean="0"/>
              <a:t> BODENHEIMER which ,seems so obvious to us in the filed of providing health</a:t>
            </a:r>
            <a:endParaRPr lang="en-US" dirty="0" smtClean="0"/>
          </a:p>
          <a:p>
            <a:endParaRPr lang="en-US" dirty="0" smtClean="0"/>
          </a:p>
          <a:p>
            <a:r>
              <a:rPr lang="en-US" dirty="0" smtClean="0"/>
              <a:t>The industry can't achieve the Triple Aim's core ideals--providing better care, improving </a:t>
            </a:r>
            <a:r>
              <a:rPr lang="en-US" dirty="0" smtClean="0">
                <a:hlinkClick r:id="rId3"/>
              </a:rPr>
              <a:t>population health</a:t>
            </a:r>
            <a:r>
              <a:rPr lang="en-US" dirty="0" smtClean="0"/>
              <a:t> </a:t>
            </a:r>
          </a:p>
          <a:p>
            <a:r>
              <a:rPr lang="en-US" dirty="0" smtClean="0"/>
              <a:t>and lowering costs--without first improving the work life of healthcare providers, write study authors</a:t>
            </a:r>
          </a:p>
          <a:p>
            <a:r>
              <a:rPr lang="en-US" dirty="0" smtClean="0"/>
              <a:t> Thomas </a:t>
            </a:r>
            <a:r>
              <a:rPr lang="en-US" dirty="0" err="1" smtClean="0"/>
              <a:t>Bodenheimer</a:t>
            </a:r>
            <a:r>
              <a:rPr lang="en-US" dirty="0" smtClean="0"/>
              <a:t>, M.D., and Christine </a:t>
            </a:r>
            <a:r>
              <a:rPr lang="en-US" dirty="0" err="1" smtClean="0"/>
              <a:t>Sinsky</a:t>
            </a:r>
            <a:r>
              <a:rPr lang="en-US" dirty="0" smtClean="0"/>
              <a:t>, M.D.</a:t>
            </a:r>
          </a:p>
          <a:p>
            <a:r>
              <a:rPr lang="en-US" dirty="0" smtClean="0"/>
              <a:t>The Triple Aim—enhancing patient experience, improving population health, and reducing costs—is widely accepted as a compass to optimize health system performance. Yet physicians and other members of the health care workforce report widespread burnout and dissatisfaction. Burnout is associated with lower patient satisfaction, reduced health outcomes, and it may increase costs. Burnout thus imperils the Triple Aim. This article recommends that the Triple Aim be expanded to a Quadruple Aim, adding the goal of improving the work life of health care providers, including clinicians and staff. </a:t>
            </a:r>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19</a:t>
            </a:fld>
            <a:endParaRPr lang="en-US" dirty="0"/>
          </a:p>
        </p:txBody>
      </p:sp>
    </p:spTree>
    <p:extLst>
      <p:ext uri="{BB962C8B-B14F-4D97-AF65-F5344CB8AC3E}">
        <p14:creationId xmlns:p14="http://schemas.microsoft.com/office/powerpoint/2010/main" val="2142386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i="1" dirty="0" err="1" smtClean="0"/>
              <a:t>medice</a:t>
            </a:r>
            <a:r>
              <a:rPr lang="en-US" i="1" dirty="0" smtClean="0"/>
              <a:t>, </a:t>
            </a:r>
            <a:r>
              <a:rPr lang="en-US" i="1" dirty="0" err="1" smtClean="0"/>
              <a:t>cura</a:t>
            </a:r>
            <a:r>
              <a:rPr lang="en-US" i="1" dirty="0" smtClean="0"/>
              <a:t> </a:t>
            </a:r>
            <a:r>
              <a:rPr lang="en-US" i="1" dirty="0" err="1" smtClean="0"/>
              <a:t>te</a:t>
            </a:r>
            <a:r>
              <a:rPr lang="en-US" i="1" dirty="0" smtClean="0"/>
              <a:t> </a:t>
            </a:r>
            <a:r>
              <a:rPr lang="en-US" i="1" dirty="0" err="1" smtClean="0"/>
              <a:t>ipsum</a:t>
            </a:r>
            <a:r>
              <a:rPr lang="en-US" dirty="0" smtClean="0"/>
              <a:t> (“physician, heal thyself”)</a:t>
            </a:r>
          </a:p>
          <a:p>
            <a:r>
              <a:rPr lang="en-US" dirty="0" smtClean="0"/>
              <a:t> Proverb from Luke 4:23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00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CHANGE HC LEADERS TO LEADERS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30 min </a:t>
            </a:r>
            <a:r>
              <a:rPr lang="en-US" b="1" dirty="0" smtClean="0">
                <a:solidFill>
                  <a:srgbClr val="0000FF"/>
                </a:solidFill>
              </a:rPr>
              <a:t>What is the elephant in the room</a:t>
            </a:r>
            <a:r>
              <a:rPr lang="en-US" b="1" baseline="0" dirty="0" smtClean="0">
                <a:solidFill>
                  <a:srgbClr val="0000FF"/>
                </a:solidFill>
              </a:rPr>
              <a:t> </a:t>
            </a:r>
            <a:r>
              <a:rPr lang="en-US" dirty="0" smtClean="0">
                <a:solidFill>
                  <a:srgbClr val="0000FF"/>
                </a:solidFill>
              </a:rPr>
              <a:t>flip chart exercise</a:t>
            </a:r>
            <a:r>
              <a:rPr lang="en-US" baseline="0" dirty="0" smtClean="0">
                <a:solidFill>
                  <a:srgbClr val="0000FF"/>
                </a:solidFill>
              </a:rPr>
              <a:t> ….</a:t>
            </a:r>
            <a:r>
              <a:rPr lang="en-US" dirty="0" smtClean="0"/>
              <a:t> </a:t>
            </a:r>
            <a:endParaRPr lang="en-US" baseline="0" dirty="0" smtClean="0">
              <a:solidFill>
                <a:srgbClr val="0000FF"/>
              </a:solidFill>
            </a:endParaRPr>
          </a:p>
          <a:p>
            <a:endParaRPr lang="en-US" baseline="0" dirty="0" smtClean="0">
              <a:solidFill>
                <a:srgbClr val="0000FF"/>
              </a:solidFill>
            </a:endParaRPr>
          </a:p>
          <a:p>
            <a:pPr marL="0" lvl="0" indent="0">
              <a:buNone/>
            </a:pPr>
            <a:r>
              <a:rPr lang="en-US" dirty="0" smtClean="0">
                <a:solidFill>
                  <a:srgbClr val="0000FF"/>
                </a:solidFill>
              </a:rPr>
              <a:t>What are the greatest challenges you face?</a:t>
            </a:r>
          </a:p>
          <a:p>
            <a:pPr marL="0" lvl="0" indent="0">
              <a:buNone/>
            </a:pPr>
            <a:endParaRPr lang="en-US" dirty="0" smtClean="0">
              <a:solidFill>
                <a:srgbClr val="0000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What are the contributing factors and why are they there?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Lack of vision, hope</a:t>
            </a:r>
            <a:r>
              <a:rPr lang="en-US" baseline="0" dirty="0" smtClean="0">
                <a:solidFill>
                  <a:srgbClr val="0000FF"/>
                </a:solidFill>
              </a:rPr>
              <a:t> </a:t>
            </a:r>
            <a:r>
              <a:rPr lang="en-US" baseline="0" dirty="0" err="1" smtClean="0">
                <a:solidFill>
                  <a:srgbClr val="0000FF"/>
                </a:solidFill>
              </a:rPr>
              <a:t>DIsengagement</a:t>
            </a:r>
            <a:endParaRPr lang="en-US" dirty="0" smtClean="0">
              <a:solidFill>
                <a:srgbClr val="0000FF"/>
              </a:solidFill>
            </a:endParaRPr>
          </a:p>
          <a:p>
            <a:pPr lvl="2"/>
            <a:endParaRPr lang="en-US" dirty="0" smtClean="0">
              <a:solidFill>
                <a:srgbClr val="0000FF"/>
              </a:solidFill>
            </a:endParaRPr>
          </a:p>
          <a:p>
            <a:pPr lvl="2"/>
            <a:endParaRPr lang="en-US" dirty="0" smtClean="0">
              <a:solidFill>
                <a:srgbClr val="0000FF"/>
              </a:solidFill>
            </a:endParaRPr>
          </a:p>
          <a:p>
            <a:pPr lvl="0"/>
            <a:r>
              <a:rPr lang="en-US" sz="1200" dirty="0" smtClean="0"/>
              <a:t>What  STRATEGIES do effective Academic Scientists  use  to address Burnout and its Contributing Factors ?</a:t>
            </a:r>
            <a:endParaRPr lang="en-US" sz="1200" dirty="0" smtClean="0">
              <a:solidFill>
                <a:srgbClr val="0000FF"/>
              </a:solidFill>
            </a:endParaRPr>
          </a:p>
          <a:p>
            <a:pPr lvl="0"/>
            <a:r>
              <a:rPr lang="en-US" sz="1200" baseline="0" dirty="0" smtClean="0">
                <a:solidFill>
                  <a:srgbClr val="0000FF"/>
                </a:solidFill>
              </a:rPr>
              <a:t> TO take challenges and turn them into </a:t>
            </a:r>
            <a:r>
              <a:rPr lang="en-US" sz="1200" baseline="0" dirty="0" err="1" smtClean="0">
                <a:solidFill>
                  <a:srgbClr val="0000FF"/>
                </a:solidFill>
              </a:rPr>
              <a:t>opportunites</a:t>
            </a:r>
            <a:r>
              <a:rPr lang="en-US" sz="1200" baseline="0" dirty="0" smtClean="0">
                <a:solidFill>
                  <a:srgbClr val="0000FF"/>
                </a:solidFill>
              </a:rPr>
              <a:t>?</a:t>
            </a:r>
            <a:endParaRPr lang="en-US" sz="1200" dirty="0" smtClean="0"/>
          </a:p>
        </p:txBody>
      </p:sp>
      <p:sp>
        <p:nvSpPr>
          <p:cNvPr id="4" name="Slide Number Placeholder 3"/>
          <p:cNvSpPr>
            <a:spLocks noGrp="1"/>
          </p:cNvSpPr>
          <p:nvPr>
            <p:ph type="sldNum" sz="quarter" idx="10"/>
          </p:nvPr>
        </p:nvSpPr>
        <p:spPr/>
        <p:txBody>
          <a:bodyPr/>
          <a:lstStyle/>
          <a:p>
            <a:fld id="{8CE354DF-991A-9A44-88F6-A58E620BF507}" type="slidenum">
              <a:rPr lang="en-US" smtClean="0"/>
              <a:t>20</a:t>
            </a:fld>
            <a:endParaRPr lang="en-US" dirty="0"/>
          </a:p>
        </p:txBody>
      </p:sp>
    </p:spTree>
    <p:extLst>
      <p:ext uri="{BB962C8B-B14F-4D97-AF65-F5344CB8AC3E}">
        <p14:creationId xmlns:p14="http://schemas.microsoft.com/office/powerpoint/2010/main" val="219277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SPEAK from article </a:t>
            </a:r>
          </a:p>
          <a:p>
            <a:endParaRPr lang="en-US" dirty="0" smtClean="0"/>
          </a:p>
          <a:p>
            <a:r>
              <a:rPr lang="en-US" dirty="0" smtClean="0"/>
              <a:t>Reflective writing-https://</a:t>
            </a:r>
            <a:r>
              <a:rPr lang="en-US" dirty="0" err="1" smtClean="0"/>
              <a:t>reflectivemeded.org</a:t>
            </a:r>
            <a:r>
              <a:rPr lang="en-US" dirty="0" smtClean="0"/>
              <a:t>/</a:t>
            </a:r>
          </a:p>
          <a:p>
            <a:r>
              <a:rPr lang="en-US" dirty="0" smtClean="0"/>
              <a:t>Lancet article on interventions systematic review Collin West 2016</a:t>
            </a:r>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21</a:t>
            </a:fld>
            <a:endParaRPr lang="en-US" dirty="0"/>
          </a:p>
        </p:txBody>
      </p:sp>
    </p:spTree>
    <p:extLst>
      <p:ext uri="{BB962C8B-B14F-4D97-AF65-F5344CB8AC3E}">
        <p14:creationId xmlns:p14="http://schemas.microsoft.com/office/powerpoint/2010/main" val="33877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OUR VISION is  to create a community of HEALTHY LEADERS who are prepared to LEAD in  HEALTH and create a  culture of  positive change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American College of Physician Executives highlights a strong correlation between physician personal  leadership and top-performing health systems.</a:t>
            </a:r>
            <a:r>
              <a:rPr lang="en-US" b="1" dirty="0" smtClean="0">
                <a:effectLst/>
              </a:rPr>
              <a:t> </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DEFINE</a:t>
            </a:r>
            <a:r>
              <a:rPr lang="en-US" sz="1200" b="1" kern="1200" baseline="0" dirty="0" smtClean="0">
                <a:solidFill>
                  <a:schemeClr val="tx1"/>
                </a:solidFill>
                <a:effectLst/>
                <a:latin typeface="+mn-lt"/>
                <a:ea typeface="+mn-ea"/>
                <a:cs typeface="+mn-cs"/>
              </a:rPr>
              <a:t> LEADERS NOT as those with TITLES&lt; BUT </a:t>
            </a:r>
            <a:r>
              <a:rPr lang="en-US" sz="1200" kern="1200" dirty="0" smtClean="0">
                <a:solidFill>
                  <a:schemeClr val="tx1"/>
                </a:solidFill>
                <a:effectLst/>
                <a:latin typeface="+mn-lt"/>
                <a:ea typeface="+mn-ea"/>
                <a:cs typeface="+mn-cs"/>
              </a:rPr>
              <a:t>as those effective in articulating a shared vision,  inspiring collaborative partners, transforming challenges into opportunities and delivering meaningful and measurable outcomes,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Residency Directors in  a TUCK needs assessment , want residents with leadership experience and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Students when</a:t>
            </a:r>
            <a:r>
              <a:rPr lang="en-US" b="1" baseline="0" dirty="0" smtClean="0"/>
              <a:t> clear that this is not about getting a title , want  leadership skills that make them more effective physicians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all part of that vision that includes the health of each and every one of us and our commitments must be the developments of each and every one of us as an individual and to each of us as leaders.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We must go beyond</a:t>
            </a:r>
            <a:r>
              <a:rPr lang="en-US" sz="1200" u="sng" kern="1200" baseline="0" dirty="0" smtClean="0">
                <a:solidFill>
                  <a:schemeClr val="tx1"/>
                </a:solidFill>
                <a:effectLst/>
                <a:latin typeface="+mn-lt"/>
                <a:ea typeface="+mn-ea"/>
                <a:cs typeface="+mn-cs"/>
              </a:rPr>
              <a:t> educational disciplines to determine the competencies needed to overcome these  3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Solutions from Medical Education and Beyond: </a:t>
            </a:r>
            <a:r>
              <a:rPr lang="en-US" sz="1200" kern="1200" dirty="0" smtClean="0">
                <a:solidFill>
                  <a:schemeClr val="tx1"/>
                </a:solidFill>
                <a:effectLst/>
                <a:latin typeface="+mn-lt"/>
                <a:ea typeface="+mn-ea"/>
                <a:cs typeface="+mn-cs"/>
              </a:rPr>
              <a:t>Educators are looking beyond the traditional models of medical education to business, psychology, sociology, and other disciplines for innovative solutions to these individual, team and systems challenges.  Supporting </a:t>
            </a:r>
            <a:r>
              <a:rPr lang="en-US" sz="1200" u="sng" kern="1200" dirty="0" smtClean="0">
                <a:solidFill>
                  <a:schemeClr val="tx1"/>
                </a:solidFill>
                <a:effectLst/>
                <a:latin typeface="+mn-lt"/>
                <a:ea typeface="+mn-ea"/>
                <a:cs typeface="+mn-cs"/>
              </a:rPr>
              <a:t>personal and professional development</a:t>
            </a:r>
            <a:r>
              <a:rPr lang="en-US" sz="1200" kern="1200" dirty="0" smtClean="0">
                <a:solidFill>
                  <a:schemeClr val="tx1"/>
                </a:solidFill>
                <a:effectLst/>
                <a:latin typeface="+mn-lt"/>
                <a:ea typeface="+mn-ea"/>
                <a:cs typeface="+mn-cs"/>
              </a:rPr>
              <a:t> through formal curriculum with guided self -assessment, self -reflection, self -discovery and self -monitoring can increase motivation, performance, satisfaction, personal effectiveness and improvement.  (</a:t>
            </a:r>
            <a:r>
              <a:rPr lang="en-US" sz="1200" u="none" strike="noStrike" kern="1200" dirty="0" smtClean="0">
                <a:solidFill>
                  <a:schemeClr val="tx1"/>
                </a:solidFill>
                <a:effectLst/>
                <a:latin typeface="+mn-lt"/>
                <a:ea typeface="+mn-ea"/>
                <a:cs typeface="+mn-cs"/>
                <a:hlinkClick r:id="rId3" action="ppaction://hlinkfile" tooltip="Benbassat, 2005 #8"/>
              </a:rPr>
              <a:t>Benbassat and Baumal 2005</a:t>
            </a:r>
            <a:r>
              <a:rPr lang="en-US" sz="1200" kern="1200" dirty="0" smtClean="0">
                <a:solidFill>
                  <a:schemeClr val="tx1"/>
                </a:solidFill>
                <a:effectLst/>
                <a:latin typeface="+mn-lt"/>
                <a:ea typeface="+mn-ea"/>
                <a:cs typeface="+mn-cs"/>
              </a:rPr>
              <a:t>) .  The presence of </a:t>
            </a:r>
            <a:r>
              <a:rPr lang="en-US" sz="1200" u="sng" kern="1200" dirty="0" smtClean="0">
                <a:solidFill>
                  <a:schemeClr val="tx1"/>
                </a:solidFill>
                <a:effectLst/>
                <a:latin typeface="+mn-lt"/>
                <a:ea typeface="+mn-ea"/>
                <a:cs typeface="+mn-cs"/>
              </a:rPr>
              <a:t>learning communities</a:t>
            </a:r>
            <a:r>
              <a:rPr lang="en-US" sz="1200" kern="1200" dirty="0" smtClean="0">
                <a:solidFill>
                  <a:schemeClr val="tx1"/>
                </a:solidFill>
                <a:effectLst/>
                <a:latin typeface="+mn-lt"/>
                <a:ea typeface="+mn-ea"/>
                <a:cs typeface="+mn-cs"/>
              </a:rPr>
              <a:t> and supportive </a:t>
            </a:r>
            <a:r>
              <a:rPr lang="en-US" sz="1200" u="sng" kern="1200" dirty="0" smtClean="0">
                <a:solidFill>
                  <a:schemeClr val="tx1"/>
                </a:solidFill>
                <a:effectLst/>
                <a:latin typeface="+mn-lt"/>
                <a:ea typeface="+mn-ea"/>
                <a:cs typeface="+mn-cs"/>
              </a:rPr>
              <a:t>mentors </a:t>
            </a:r>
            <a:r>
              <a:rPr lang="en-US" sz="1200" kern="1200" dirty="0" smtClean="0">
                <a:solidFill>
                  <a:schemeClr val="tx1"/>
                </a:solidFill>
                <a:effectLst/>
                <a:latin typeface="+mn-lt"/>
                <a:ea typeface="+mn-ea"/>
                <a:cs typeface="+mn-cs"/>
              </a:rPr>
              <a:t>that foster team-based learning can enhance communication, strengthen relationships, and increase trust, performance and outcomes. (</a:t>
            </a:r>
            <a:r>
              <a:rPr lang="en-US" sz="1200" u="none" strike="noStrike" kern="1200" dirty="0" smtClean="0">
                <a:solidFill>
                  <a:schemeClr val="tx1"/>
                </a:solidFill>
                <a:effectLst/>
                <a:latin typeface="+mn-lt"/>
                <a:ea typeface="+mn-ea"/>
                <a:cs typeface="+mn-cs"/>
                <a:hlinkClick r:id="rId4" action="ppaction://hlinkfile" tooltip="Sambunjak, 2010 #9"/>
              </a:rPr>
              <a:t>Sambunjak, Straus et al. 2010</a:t>
            </a:r>
            <a:r>
              <a:rPr lang="en-US" sz="1200" kern="1200" dirty="0" smtClean="0">
                <a:solidFill>
                  <a:schemeClr val="tx1"/>
                </a:solidFill>
                <a:effectLst/>
                <a:latin typeface="+mn-lt"/>
                <a:ea typeface="+mn-ea"/>
                <a:cs typeface="+mn-cs"/>
              </a:rPr>
              <a:t>).  Investment in </a:t>
            </a:r>
            <a:r>
              <a:rPr lang="en-US" sz="1200" u="sng" kern="1200" dirty="0" smtClean="0">
                <a:solidFill>
                  <a:schemeClr val="tx1"/>
                </a:solidFill>
                <a:effectLst/>
                <a:latin typeface="+mn-lt"/>
                <a:ea typeface="+mn-ea"/>
                <a:cs typeface="+mn-cs"/>
              </a:rPr>
              <a:t>quality improvement and systems thinking education</a:t>
            </a:r>
            <a:r>
              <a:rPr lang="en-US" sz="1200" kern="1200" dirty="0" smtClean="0">
                <a:solidFill>
                  <a:schemeClr val="tx1"/>
                </a:solidFill>
                <a:effectLst/>
                <a:latin typeface="+mn-lt"/>
                <a:ea typeface="+mn-ea"/>
                <a:cs typeface="+mn-cs"/>
              </a:rPr>
              <a:t> can demonstrate significant improvements in efficiency, quality and cost containment; these concepts have begun to move into undergraduate and graduate medical education.</a:t>
            </a:r>
          </a:p>
          <a:p>
            <a:endParaRPr lang="en-US" dirty="0"/>
          </a:p>
        </p:txBody>
      </p:sp>
      <p:sp>
        <p:nvSpPr>
          <p:cNvPr id="4" name="Slide Number Placeholder 3"/>
          <p:cNvSpPr>
            <a:spLocks noGrp="1"/>
          </p:cNvSpPr>
          <p:nvPr>
            <p:ph type="sldNum" sz="quarter" idx="10"/>
          </p:nvPr>
        </p:nvSpPr>
        <p:spPr/>
        <p:txBody>
          <a:bodyPr/>
          <a:lstStyle/>
          <a:p>
            <a:fld id="{0751E3E3-B577-4344-9961-36C3A4F24D45}" type="slidenum">
              <a:rPr lang="en-US" smtClean="0"/>
              <a:t>23</a:t>
            </a:fld>
            <a:endParaRPr lang="en-US"/>
          </a:p>
        </p:txBody>
      </p:sp>
    </p:spTree>
    <p:extLst>
      <p:ext uri="{BB962C8B-B14F-4D97-AF65-F5344CB8AC3E}">
        <p14:creationId xmlns:p14="http://schemas.microsoft.com/office/powerpoint/2010/main" val="186977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STFM </a:t>
            </a:r>
            <a:r>
              <a:rPr lang="en-US" dirty="0" err="1" smtClean="0"/>
              <a:t>PLenary</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4</a:t>
            </a:fld>
            <a:endParaRPr lang="en-US" dirty="0"/>
          </a:p>
        </p:txBody>
      </p:sp>
    </p:spTree>
    <p:extLst>
      <p:ext uri="{BB962C8B-B14F-4D97-AF65-F5344CB8AC3E}">
        <p14:creationId xmlns:p14="http://schemas.microsoft.com/office/powerpoint/2010/main" val="3658625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381000" y="687388"/>
            <a:ext cx="6096000" cy="3429000"/>
          </a:xfrm>
          <a:noFill/>
          <a:ln>
            <a:solidFill>
              <a:srgbClr val="000000"/>
            </a:solidFill>
            <a:miter lim="800000"/>
            <a:headEnd/>
            <a:tailEnd/>
          </a:ln>
        </p:spPr>
      </p:sp>
      <p:sp>
        <p:nvSpPr>
          <p:cNvPr id="3" name="Notes Placeholder 2"/>
          <p:cNvSpPr>
            <a:spLocks noGrp="1"/>
          </p:cNvSpPr>
          <p:nvPr>
            <p:ph type="body" idx="1"/>
          </p:nvPr>
        </p:nvSpPr>
        <p:spPr/>
        <p:txBody>
          <a:bodyPr/>
          <a:lstStyle/>
          <a:p>
            <a:pPr marL="400050" marR="0" lvl="1" indent="0" algn="l" defTabSz="457200" rtl="0" eaLnBrk="1" fontAlgn="auto" latinLnBrk="0" hangingPunct="1">
              <a:lnSpc>
                <a:spcPct val="100000"/>
              </a:lnSpc>
              <a:spcBef>
                <a:spcPts val="0"/>
              </a:spcBef>
              <a:spcAft>
                <a:spcPts val="0"/>
              </a:spcAft>
              <a:buClrTx/>
              <a:buSzTx/>
              <a:buFontTx/>
              <a:buNone/>
              <a:tabLst/>
              <a:defRPr/>
            </a:pPr>
            <a:r>
              <a:rPr lang="en-US" sz="1200" b="1" dirty="0" smtClean="0"/>
              <a:t>“The whole idea of leadership is that you continuously improve yourself first”  </a:t>
            </a:r>
            <a:br>
              <a:rPr lang="en-US" sz="1200" b="1" dirty="0" smtClean="0"/>
            </a:br>
            <a:r>
              <a:rPr lang="en-US" sz="1200" b="1" dirty="0" smtClean="0"/>
              <a:t> Simon Cooper, President,  Ritz Carlton, </a:t>
            </a:r>
            <a:r>
              <a:rPr lang="en-US" sz="1200" b="1" i="1" dirty="0" smtClean="0"/>
              <a:t>The NEW GOLD </a:t>
            </a:r>
            <a:r>
              <a:rPr lang="en-US" sz="1200" b="1" i="1" dirty="0" err="1" smtClean="0"/>
              <a:t>STANDARD</a:t>
            </a:r>
            <a:r>
              <a:rPr lang="en-US" sz="1200" kern="1200" dirty="0" err="1" smtClean="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model for improvement serves as a framework from which health care leaders can apply strategies to lead systems change and to promote personal health and wellness. </a:t>
            </a:r>
          </a:p>
          <a:p>
            <a:pPr marL="400050" lvl="1">
              <a:defRPr/>
            </a:pPr>
            <a:r>
              <a:rPr lang="en-US" sz="3600" b="1" dirty="0" smtClean="0"/>
              <a:t>Based</a:t>
            </a:r>
            <a:r>
              <a:rPr lang="en-US" sz="3600" b="1" baseline="0" dirty="0" smtClean="0"/>
              <a:t> on a CQ</a:t>
            </a:r>
            <a:r>
              <a:rPr lang="en-US" sz="3600" b="1" dirty="0" smtClean="0"/>
              <a:t> Improvement Strategies </a:t>
            </a:r>
            <a:r>
              <a:rPr lang="en-US" sz="3600" b="1" baseline="0" dirty="0" smtClean="0"/>
              <a:t> and can </a:t>
            </a:r>
            <a:r>
              <a:rPr lang="en-US" sz="3600" b="1" dirty="0" smtClean="0"/>
              <a:t> Prevention &amp; Treat</a:t>
            </a:r>
            <a:r>
              <a:rPr lang="en-US" sz="3600" b="1" baseline="0" dirty="0" smtClean="0"/>
              <a:t> </a:t>
            </a:r>
            <a:r>
              <a:rPr lang="en-US" sz="3600" b="1" dirty="0" smtClean="0"/>
              <a:t> Burnout:</a:t>
            </a:r>
          </a:p>
          <a:p>
            <a:pPr marL="400050" lvl="1">
              <a:defRPr/>
            </a:pPr>
            <a:r>
              <a:rPr lang="en-US" sz="3600" dirty="0" smtClean="0"/>
              <a:t>Self Awareness &gt; Self Care&gt; Self Improvement &gt; </a:t>
            </a:r>
            <a:r>
              <a:rPr lang="en-US" sz="3600" dirty="0" smtClean="0">
                <a:solidFill>
                  <a:srgbClr val="FF0000"/>
                </a:solidFill>
              </a:rPr>
              <a:t>Resilience</a:t>
            </a:r>
          </a:p>
          <a:p>
            <a:pPr marL="400050" lvl="1">
              <a:defRPr/>
            </a:pPr>
            <a:r>
              <a:rPr lang="en-US" sz="3600" b="1" dirty="0" smtClean="0">
                <a:solidFill>
                  <a:srgbClr val="FF0000"/>
                </a:solidFill>
              </a:rPr>
              <a:t>Demonstrate</a:t>
            </a:r>
            <a:r>
              <a:rPr lang="en-US" sz="3600" dirty="0" smtClean="0">
                <a:solidFill>
                  <a:srgbClr val="FF0000"/>
                </a:solidFill>
              </a:rPr>
              <a:t>: </a:t>
            </a:r>
          </a:p>
          <a:p>
            <a:pPr marL="1543050" lvl="2" indent="-742950">
              <a:defRPr/>
            </a:pPr>
            <a:r>
              <a:rPr lang="en-US" sz="2300" b="1" i="1" dirty="0" smtClean="0">
                <a:solidFill>
                  <a:srgbClr val="000000"/>
                </a:solidFill>
              </a:rPr>
              <a:t>Awareness </a:t>
            </a:r>
            <a:r>
              <a:rPr lang="en-US" sz="2300" dirty="0" smtClean="0">
                <a:solidFill>
                  <a:srgbClr val="000000"/>
                </a:solidFill>
              </a:rPr>
              <a:t>thru observation, mindfulness and self assessment;</a:t>
            </a:r>
          </a:p>
          <a:p>
            <a:pPr marL="1543050" lvl="2" indent="-742950">
              <a:defRPr/>
            </a:pPr>
            <a:r>
              <a:rPr lang="en-US" sz="2300" b="1" i="1" dirty="0" smtClean="0">
                <a:solidFill>
                  <a:srgbClr val="000000"/>
                </a:solidFill>
              </a:rPr>
              <a:t>Authenticity </a:t>
            </a:r>
            <a:r>
              <a:rPr lang="en-US" sz="2300" dirty="0" smtClean="0">
                <a:solidFill>
                  <a:srgbClr val="000000"/>
                </a:solidFill>
              </a:rPr>
              <a:t>by</a:t>
            </a:r>
            <a:r>
              <a:rPr lang="en-US" sz="2300" b="1" i="1" dirty="0" smtClean="0">
                <a:solidFill>
                  <a:srgbClr val="000000"/>
                </a:solidFill>
              </a:rPr>
              <a:t> </a:t>
            </a:r>
            <a:r>
              <a:rPr lang="en-US" sz="2300" dirty="0" smtClean="0">
                <a:solidFill>
                  <a:srgbClr val="000000"/>
                </a:solidFill>
              </a:rPr>
              <a:t>aligning vision with health choices, and </a:t>
            </a:r>
          </a:p>
          <a:p>
            <a:pPr marL="1543050" lvl="2" indent="-742950">
              <a:defRPr/>
            </a:pPr>
            <a:r>
              <a:rPr lang="en-US" sz="2300" b="1" i="1" dirty="0" smtClean="0"/>
              <a:t>Action</a:t>
            </a:r>
            <a:r>
              <a:rPr lang="en-US" sz="2300" dirty="0" smtClean="0"/>
              <a:t> by constructing a personal health improvement plan</a:t>
            </a:r>
            <a:r>
              <a:rPr lang="en-US" sz="2300" dirty="0" smtClean="0">
                <a:solidFill>
                  <a:srgbClr val="000000"/>
                </a:solidFill>
                <a:cs typeface="Arial"/>
              </a:rPr>
              <a:t>(PHIP)(Class 6)</a:t>
            </a:r>
          </a:p>
          <a:p>
            <a:pPr>
              <a:defRPr/>
            </a:pPr>
            <a:r>
              <a:rPr lang="en-US" dirty="0" smtClean="0"/>
              <a:t>Nothing  I </a:t>
            </a:r>
            <a:r>
              <a:rPr lang="en-US" dirty="0" err="1" smtClean="0"/>
              <a:t>permananent</a:t>
            </a:r>
            <a:r>
              <a:rPr lang="en-US" dirty="0" smtClean="0"/>
              <a:t>  Life is always changing Leading personal change is a perquisite for leading system change</a:t>
            </a:r>
          </a:p>
          <a:p>
            <a:pPr>
              <a:defRPr/>
            </a:pPr>
            <a:r>
              <a:rPr lang="en-US" dirty="0" smtClean="0"/>
              <a:t>Leadership requires facing and overcoming complex challenges and changes  , and doing so  continuously is   a continuous improvement  process. To be WELL , the leader themselves must also change  as we are part of nature and never stay the same.</a:t>
            </a:r>
          </a:p>
          <a:p>
            <a:pPr>
              <a:defRPr/>
            </a:pPr>
            <a:endParaRPr lang="en-US" dirty="0" smtClean="0"/>
          </a:p>
          <a:p>
            <a:pPr>
              <a:defRPr/>
            </a:pPr>
            <a:r>
              <a:rPr lang="en-US" dirty="0" smtClean="0"/>
              <a:t> Like other continuous improvement processes , self improvement  parallels the change process and begins with an assessment,  it requires one to  identify areas for improvement , prioritize and align improvements within a broad mission , construct an actionable  plan ,  invest  time and resources to implement and  study  the outcome and ultimately  to achieve success.  Success in this case  being defined as an improved state of being.</a:t>
            </a:r>
          </a:p>
          <a:p>
            <a:pPr>
              <a:defRPr/>
            </a:pPr>
            <a:endParaRPr lang="en-US" dirty="0" smtClean="0"/>
          </a:p>
          <a:p>
            <a:pPr>
              <a:defRPr/>
            </a:pPr>
            <a:endParaRPr lang="en-US" dirty="0" smtClean="0"/>
          </a:p>
          <a:p>
            <a:pPr marL="0" lvl="1" eaLnBrk="1" fontAlgn="auto" hangingPunct="1">
              <a:spcBef>
                <a:spcPts val="0"/>
              </a:spcBef>
              <a:spcAft>
                <a:spcPts val="0"/>
              </a:spcAft>
              <a:defRPr/>
            </a:pPr>
            <a:r>
              <a:rPr lang="en-US" dirty="0" smtClean="0"/>
              <a:t>Model based on The three steps for leading self change include: </a:t>
            </a:r>
            <a:endParaRPr lang="en-US" b="1" i="1" dirty="0" smtClean="0"/>
          </a:p>
          <a:p>
            <a:pPr marL="228600" indent="-228600">
              <a:buFont typeface="+mj-lt"/>
              <a:buAutoNum type="arabicPeriod"/>
              <a:defRPr/>
            </a:pPr>
            <a:r>
              <a:rPr lang="en-US" b="1" dirty="0" smtClean="0"/>
              <a:t>Self Awareness, which is knowing thyself,  </a:t>
            </a:r>
            <a:r>
              <a:rPr lang="en-US" dirty="0" smtClean="0"/>
              <a:t>a  first step  of </a:t>
            </a:r>
            <a:r>
              <a:rPr lang="en-US" i="1" dirty="0" smtClean="0"/>
              <a:t> understanding oneself</a:t>
            </a:r>
            <a:r>
              <a:rPr lang="en-US" dirty="0" smtClean="0"/>
              <a:t>,  owns strengths,  and ones areas for improvement</a:t>
            </a:r>
            <a:r>
              <a:rPr lang="en-US" i="1" dirty="0" smtClean="0"/>
              <a:t> , analogous to </a:t>
            </a:r>
            <a:r>
              <a:rPr lang="en-US" b="1" dirty="0" smtClean="0"/>
              <a:t>needs assessment </a:t>
            </a:r>
            <a:endParaRPr lang="en-US" i="1" dirty="0" smtClean="0"/>
          </a:p>
          <a:p>
            <a:pPr marL="228600" indent="-228600">
              <a:buFont typeface="+mj-lt"/>
              <a:buAutoNum type="arabicPeriod"/>
              <a:defRPr/>
            </a:pPr>
            <a:r>
              <a:rPr lang="en-US" b="1" i="1" dirty="0" smtClean="0"/>
              <a:t>Authenticity which is being true to thyself  a step that is analogous to writing ones own mission and values  statement. This step  sets</a:t>
            </a:r>
            <a:r>
              <a:rPr lang="en-US" dirty="0" smtClean="0"/>
              <a:t> the stage for optimally aligning ones personal choices to ones  commitments .</a:t>
            </a:r>
          </a:p>
          <a:p>
            <a:pPr marL="228600" indent="-228600">
              <a:buFont typeface="+mj-lt"/>
              <a:buAutoNum type="arabicPeriod"/>
              <a:defRPr/>
            </a:pPr>
            <a:r>
              <a:rPr lang="en-US" b="1" i="1" dirty="0" smtClean="0"/>
              <a:t>Action , which is a commitment to  improving  thyself.  This step </a:t>
            </a:r>
            <a:r>
              <a:rPr lang="en-US" dirty="0" smtClean="0"/>
              <a:t>drives change and outcomes</a:t>
            </a:r>
            <a:r>
              <a:rPr lang="en-US" b="1" dirty="0" smtClean="0">
                <a:solidFill>
                  <a:schemeClr val="accent6"/>
                </a:solidFill>
                <a:latin typeface="Arial"/>
                <a:ea typeface="+mn-ea"/>
                <a:cs typeface="Arial"/>
              </a:rPr>
              <a:t> </a:t>
            </a:r>
            <a:r>
              <a:rPr lang="en-US" dirty="0" smtClean="0"/>
              <a:t> thru constructing a concrete plan which when implemented   creates change..</a:t>
            </a:r>
          </a:p>
          <a:p>
            <a:pPr>
              <a:defRPr/>
            </a:pPr>
            <a:endParaRPr lang="en-US" dirty="0" smtClean="0"/>
          </a:p>
          <a:p>
            <a:pPr eaLnBrk="1" fontAlgn="auto" hangingPunct="1">
              <a:spcBef>
                <a:spcPts val="0"/>
              </a:spcBef>
              <a:spcAft>
                <a:spcPts val="0"/>
              </a:spcAft>
              <a:defRPr/>
            </a:pPr>
            <a:r>
              <a:rPr lang="en-US" dirty="0" smtClean="0"/>
              <a:t>The process of personal improvement thus begins with self awareness and ends with self  improvement . </a:t>
            </a:r>
            <a:r>
              <a:rPr lang="en-US" b="1" dirty="0" smtClean="0"/>
              <a:t>This process is analogous to  a PDSA cycle, where one assesses a challenge, in this case it is personal,  in order to make a plan and carry it out to create a change. </a:t>
            </a: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3D69DA24-1275-4F04-9D8C-179EE689DD3A}"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437FE64-A09D-4AB5-BCD0-27213C53061C}" type="slidenum">
              <a:rPr lang="en-US" smtClean="0">
                <a:solidFill>
                  <a:prstClr val="black"/>
                </a:solidFill>
                <a:latin typeface="Arial" charset="0"/>
              </a:rPr>
              <a:pPr/>
              <a:t>25</a:t>
            </a:fld>
            <a:endParaRPr lang="en-US">
              <a:solidFill>
                <a:prstClr val="black"/>
              </a:solidFill>
              <a:latin typeface="Arial" charset="0"/>
            </a:endParaRPr>
          </a:p>
        </p:txBody>
      </p:sp>
      <p:sp>
        <p:nvSpPr>
          <p:cNvPr id="39939" name="Rectangle 2"/>
          <p:cNvSpPr>
            <a:spLocks noGrp="1" noRot="1" noChangeAspect="1" noChangeArrowheads="1" noTextEdit="1"/>
          </p:cNvSpPr>
          <p:nvPr>
            <p:ph type="sldImg"/>
          </p:nvPr>
        </p:nvSpPr>
        <p:spPr>
          <a:xfrm>
            <a:off x="382588" y="685800"/>
            <a:ext cx="6096000" cy="3429000"/>
          </a:xfrm>
          <a:ln/>
        </p:spPr>
      </p:sp>
      <p:sp>
        <p:nvSpPr>
          <p:cNvPr id="39940"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latin typeface="Arial" charset="0"/>
              </a:rPr>
              <a:t>Lots of models, </a:t>
            </a:r>
          </a:p>
          <a:p>
            <a:pPr eaLnBrk="1" hangingPunct="1"/>
            <a:r>
              <a:rPr lang="en-US" dirty="0" smtClean="0">
                <a:latin typeface="Arial" charset="0"/>
              </a:rPr>
              <a:t>PDSA= IHI,. LEAN, cut waste, SIX SIGMA, decrease redundancy/</a:t>
            </a:r>
            <a:r>
              <a:rPr lang="en-US" baseline="0" dirty="0" smtClean="0">
                <a:latin typeface="Arial" charset="0"/>
              </a:rPr>
              <a:t> defects from manufacturing world, hybrids of these</a:t>
            </a:r>
            <a:endParaRPr lang="en-US" dirty="0" smtClean="0">
              <a:latin typeface="Arial" charset="0"/>
            </a:endParaRPr>
          </a:p>
          <a:p>
            <a:pPr eaLnBrk="1" hangingPunct="1"/>
            <a:r>
              <a:rPr lang="en-US" dirty="0" smtClean="0">
                <a:latin typeface="Arial" charset="0"/>
              </a:rPr>
              <a:t> Knowledge </a:t>
            </a:r>
            <a:r>
              <a:rPr lang="en-US" dirty="0">
                <a:latin typeface="Arial" charset="0"/>
              </a:rPr>
              <a:t>system 1: Traditional scientific evidence</a:t>
            </a:r>
          </a:p>
          <a:p>
            <a:pPr eaLnBrk="1" hangingPunct="1"/>
            <a:r>
              <a:rPr lang="en-US" dirty="0">
                <a:latin typeface="Arial" charset="0"/>
              </a:rPr>
              <a:t>Knowledge system 2: knowledge of the particular</a:t>
            </a:r>
          </a:p>
          <a:p>
            <a:pPr eaLnBrk="1" hangingPunct="1"/>
            <a:r>
              <a:rPr lang="en-US" dirty="0">
                <a:latin typeface="Arial" charset="0"/>
              </a:rPr>
              <a:t>Knowledge system 3: Measurement knowledge.  Creating measures we haven’t had before.  Looking at balanced measures over time.  Interpreting measures over time.</a:t>
            </a:r>
          </a:p>
          <a:p>
            <a:pPr eaLnBrk="1" hangingPunct="1"/>
            <a:r>
              <a:rPr lang="en-US" dirty="0">
                <a:latin typeface="Arial" charset="0"/>
              </a:rPr>
              <a:t>Knowledge system 4: Connecting and planning knowledge.  Knowing what types of models of linkage will work best under the circumstances.</a:t>
            </a:r>
          </a:p>
          <a:p>
            <a:pPr eaLnBrk="1" hangingPunct="1"/>
            <a:r>
              <a:rPr lang="en-US" dirty="0">
                <a:latin typeface="Arial" charset="0"/>
              </a:rPr>
              <a:t>Knowledge system 5: Executing change.  What goes into successful execution.  How top organizational leadership views execution of change in such a  way that it happens, that stays and that it spreads as appropriate.</a:t>
            </a:r>
          </a:p>
          <a:p>
            <a:pPr eaLnBrk="1" hangingPunct="1"/>
            <a:endParaRPr lang="en-US" dirty="0">
              <a:latin typeface="Arial" charset="0"/>
            </a:endParaRPr>
          </a:p>
          <a:p>
            <a:pPr eaLnBrk="1" hangingPunct="1"/>
            <a:r>
              <a:rPr lang="en-US" dirty="0">
                <a:latin typeface="Arial" charset="0"/>
              </a:rPr>
              <a:t>Taken as a whole, executing improvement into systems requires the combination of knowledge about the evidence with knowledge about the context and culture of care.  Each one of these is insufficient on its own to lead to improved outcomes for patients.</a:t>
            </a:r>
          </a:p>
        </p:txBody>
      </p:sp>
    </p:spTree>
    <p:extLst>
      <p:ext uri="{BB962C8B-B14F-4D97-AF65-F5344CB8AC3E}">
        <p14:creationId xmlns:p14="http://schemas.microsoft.com/office/powerpoint/2010/main" val="4173049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first step in the </a:t>
            </a:r>
            <a:r>
              <a:rPr lang="en-US" b="1" dirty="0" smtClean="0"/>
              <a:t>science of improvement </a:t>
            </a:r>
            <a:r>
              <a:rPr lang="en-US" dirty="0" smtClean="0"/>
              <a:t>is awareness</a:t>
            </a:r>
          </a:p>
          <a:p>
            <a:endParaRPr lang="pt-BR" sz="1200" b="0" i="0" u="none" strike="noStrike" kern="1200" baseline="0" dirty="0" smtClean="0">
              <a:solidFill>
                <a:schemeClr val="tx1"/>
              </a:solidFill>
              <a:latin typeface="+mn-lt"/>
              <a:ea typeface="+mn-ea"/>
              <a:cs typeface="+mn-cs"/>
            </a:endParaRPr>
          </a:p>
          <a:p>
            <a:r>
              <a:rPr lang="pt-BR" sz="1200" b="0" i="0" u="none" strike="noStrike" kern="1200" baseline="0" dirty="0" err="1" smtClean="0">
                <a:solidFill>
                  <a:schemeClr val="tx1"/>
                </a:solidFill>
                <a:latin typeface="+mn-lt"/>
                <a:ea typeface="+mn-ea"/>
                <a:cs typeface="+mn-cs"/>
              </a:rPr>
              <a:t>Ogrinc</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G</a:t>
            </a:r>
            <a:r>
              <a:rPr lang="pt-BR" sz="1200" b="0" i="0" u="none" strike="noStrike" kern="1200" baseline="0" dirty="0" smtClean="0">
                <a:solidFill>
                  <a:schemeClr val="tx1"/>
                </a:solidFill>
                <a:latin typeface="+mn-lt"/>
                <a:ea typeface="+mn-ea"/>
                <a:cs typeface="+mn-cs"/>
              </a:rPr>
              <a:t>, et al. BMJ Qual </a:t>
            </a:r>
            <a:r>
              <a:rPr lang="pt-BR" sz="1200" b="0" i="0" u="none" strike="noStrike" kern="1200" baseline="0" dirty="0" err="1" smtClean="0">
                <a:solidFill>
                  <a:schemeClr val="tx1"/>
                </a:solidFill>
                <a:latin typeface="+mn-lt"/>
                <a:ea typeface="+mn-ea"/>
                <a:cs typeface="+mn-cs"/>
              </a:rPr>
              <a:t>Saf</a:t>
            </a:r>
            <a:r>
              <a:rPr lang="pt-BR" sz="1200" b="0" i="0" u="none" strike="noStrike" kern="1200" baseline="0" dirty="0" smtClean="0">
                <a:solidFill>
                  <a:schemeClr val="tx1"/>
                </a:solidFill>
                <a:latin typeface="+mn-lt"/>
                <a:ea typeface="+mn-ea"/>
                <a:cs typeface="+mn-cs"/>
              </a:rPr>
              <a:t> 2013;0:1–3. doi:10.1136/bmjqs-2013-002703</a:t>
            </a:r>
          </a:p>
          <a:p>
            <a:endParaRPr lang="pt-B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BMJ </a:t>
            </a:r>
            <a:r>
              <a:rPr lang="en-US" sz="1200" b="0" i="0" u="none" strike="noStrike" kern="1200" baseline="0" dirty="0" err="1" smtClean="0">
                <a:solidFill>
                  <a:schemeClr val="tx1"/>
                </a:solidFill>
                <a:latin typeface="+mn-lt"/>
                <a:ea typeface="+mn-ea"/>
                <a:cs typeface="+mn-cs"/>
              </a:rPr>
              <a:t>Qual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Saf</a:t>
            </a:r>
            <a:r>
              <a:rPr lang="en-US" sz="1200" b="0" i="0" u="none" strike="noStrike" kern="1200" baseline="0" dirty="0" smtClean="0">
                <a:solidFill>
                  <a:schemeClr val="tx1"/>
                </a:solidFill>
                <a:latin typeface="+mn-lt"/>
                <a:ea typeface="+mn-ea"/>
                <a:cs typeface="+mn-cs"/>
              </a:rPr>
              <a:t> published online December 23, 2013</a:t>
            </a:r>
          </a:p>
          <a:p>
            <a:r>
              <a:rPr lang="en-US" sz="1200" b="0" i="0" u="none" strike="noStrike" kern="1200" baseline="0" dirty="0" smtClean="0">
                <a:solidFill>
                  <a:schemeClr val="tx1"/>
                </a:solidFill>
                <a:latin typeface="+mn-lt"/>
                <a:ea typeface="+mn-ea"/>
                <a:cs typeface="+mn-cs"/>
              </a:rPr>
              <a:t>Greg </a:t>
            </a:r>
            <a:r>
              <a:rPr lang="en-US" sz="1200" b="0" i="0" u="none" strike="noStrike" kern="1200" baseline="0" dirty="0" err="1" smtClean="0">
                <a:solidFill>
                  <a:schemeClr val="tx1"/>
                </a:solidFill>
                <a:latin typeface="+mn-lt"/>
                <a:ea typeface="+mn-ea"/>
                <a:cs typeface="+mn-cs"/>
              </a:rPr>
              <a:t>Ogrinc</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Kaveh</a:t>
            </a:r>
            <a:r>
              <a:rPr lang="en-US" sz="1200" b="0" i="0" u="none" strike="noStrike" kern="1200" baseline="0" dirty="0" smtClean="0">
                <a:solidFill>
                  <a:schemeClr val="tx1"/>
                </a:solidFill>
                <a:latin typeface="+mn-lt"/>
                <a:ea typeface="+mn-ea"/>
                <a:cs typeface="+mn-cs"/>
              </a:rPr>
              <a:t> G </a:t>
            </a:r>
            <a:r>
              <a:rPr lang="en-US" sz="1200" b="0" i="0" u="none" strike="noStrike" kern="1200" baseline="0" dirty="0" err="1" smtClean="0">
                <a:solidFill>
                  <a:schemeClr val="tx1"/>
                </a:solidFill>
                <a:latin typeface="+mn-lt"/>
                <a:ea typeface="+mn-ea"/>
                <a:cs typeface="+mn-cs"/>
              </a:rPr>
              <a:t>Shojania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Building knowledge, asking questions</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4203239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pt-BR" sz="1200" b="0" i="0" u="none" strike="noStrike" kern="1200" baseline="0" dirty="0" err="1" smtClean="0">
                <a:solidFill>
                  <a:schemeClr val="tx1"/>
                </a:solidFill>
                <a:latin typeface="+mn-lt"/>
                <a:ea typeface="+mn-ea"/>
                <a:cs typeface="+mn-cs"/>
              </a:rPr>
              <a:t>Ogrinc</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G</a:t>
            </a:r>
            <a:r>
              <a:rPr lang="pt-BR" sz="1200" b="0" i="0" u="none" strike="noStrike" kern="1200" baseline="0" dirty="0" smtClean="0">
                <a:solidFill>
                  <a:schemeClr val="tx1"/>
                </a:solidFill>
                <a:latin typeface="+mn-lt"/>
                <a:ea typeface="+mn-ea"/>
                <a:cs typeface="+mn-cs"/>
              </a:rPr>
              <a:t>, et al. BMJ Qual </a:t>
            </a:r>
            <a:r>
              <a:rPr lang="pt-BR" sz="1200" b="0" i="0" u="none" strike="noStrike" kern="1200" baseline="0" dirty="0" err="1" smtClean="0">
                <a:solidFill>
                  <a:schemeClr val="tx1"/>
                </a:solidFill>
                <a:latin typeface="+mn-lt"/>
                <a:ea typeface="+mn-ea"/>
                <a:cs typeface="+mn-cs"/>
              </a:rPr>
              <a:t>Saf</a:t>
            </a:r>
            <a:r>
              <a:rPr lang="pt-BR" sz="1200" b="0" i="0" u="none" strike="noStrike" kern="1200" baseline="0" dirty="0" smtClean="0">
                <a:solidFill>
                  <a:schemeClr val="tx1"/>
                </a:solidFill>
                <a:latin typeface="+mn-lt"/>
                <a:ea typeface="+mn-ea"/>
                <a:cs typeface="+mn-cs"/>
              </a:rPr>
              <a:t> 2013;0:1–3. doi:10.1136/bmjqs-2013-002703</a:t>
            </a:r>
          </a:p>
          <a:p>
            <a:r>
              <a:rPr lang="en-US" sz="1200" b="0" i="0" u="none" strike="noStrike" kern="1200" baseline="0" dirty="0" smtClean="0">
                <a:solidFill>
                  <a:schemeClr val="tx1"/>
                </a:solidFill>
                <a:latin typeface="+mn-lt"/>
                <a:ea typeface="+mn-ea"/>
                <a:cs typeface="+mn-cs"/>
              </a:rPr>
              <a:t> BMJ </a:t>
            </a:r>
            <a:r>
              <a:rPr lang="en-US" sz="1200" b="0" i="0" u="none" strike="noStrike" kern="1200" baseline="0" dirty="0" err="1" smtClean="0">
                <a:solidFill>
                  <a:schemeClr val="tx1"/>
                </a:solidFill>
                <a:latin typeface="+mn-lt"/>
                <a:ea typeface="+mn-ea"/>
                <a:cs typeface="+mn-cs"/>
              </a:rPr>
              <a:t>Qual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Saf</a:t>
            </a:r>
            <a:r>
              <a:rPr lang="en-US" sz="1200" b="0" i="0" u="none" strike="noStrike" kern="1200" baseline="0" dirty="0" smtClean="0">
                <a:solidFill>
                  <a:schemeClr val="tx1"/>
                </a:solidFill>
                <a:latin typeface="+mn-lt"/>
                <a:ea typeface="+mn-ea"/>
                <a:cs typeface="+mn-cs"/>
              </a:rPr>
              <a:t> published online December 23, 2013</a:t>
            </a:r>
          </a:p>
          <a:p>
            <a:r>
              <a:rPr lang="en-US" sz="1200" b="0" i="0" u="none" strike="noStrike" kern="1200" baseline="0" dirty="0" smtClean="0">
                <a:solidFill>
                  <a:schemeClr val="tx1"/>
                </a:solidFill>
                <a:latin typeface="+mn-lt"/>
                <a:ea typeface="+mn-ea"/>
                <a:cs typeface="+mn-cs"/>
              </a:rPr>
              <a:t>Greg </a:t>
            </a:r>
            <a:r>
              <a:rPr lang="en-US" sz="1200" b="0" i="0" u="none" strike="noStrike" kern="1200" baseline="0" dirty="0" err="1" smtClean="0">
                <a:solidFill>
                  <a:schemeClr val="tx1"/>
                </a:solidFill>
                <a:latin typeface="+mn-lt"/>
                <a:ea typeface="+mn-ea"/>
                <a:cs typeface="+mn-cs"/>
              </a:rPr>
              <a:t>Ogrinc</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Kaveh</a:t>
            </a:r>
            <a:r>
              <a:rPr lang="en-US" sz="1200" b="0" i="0" u="none" strike="noStrike" kern="1200" baseline="0" dirty="0" smtClean="0">
                <a:solidFill>
                  <a:schemeClr val="tx1"/>
                </a:solidFill>
                <a:latin typeface="+mn-lt"/>
                <a:ea typeface="+mn-ea"/>
                <a:cs typeface="+mn-cs"/>
              </a:rPr>
              <a:t> G </a:t>
            </a:r>
            <a:r>
              <a:rPr lang="en-US" sz="1200" b="0" i="0" u="none" strike="noStrike" kern="1200" baseline="0" dirty="0" err="1" smtClean="0">
                <a:solidFill>
                  <a:schemeClr val="tx1"/>
                </a:solidFill>
                <a:latin typeface="+mn-lt"/>
                <a:ea typeface="+mn-ea"/>
                <a:cs typeface="+mn-cs"/>
              </a:rPr>
              <a:t>Shojania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Building knowledge, asking questions</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421195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00050" lvl="1">
              <a:defRPr/>
            </a:pPr>
            <a:r>
              <a:rPr lang="en-US" sz="3600" b="1" dirty="0" smtClean="0"/>
              <a:t>“The whole idea of leadership is that you continuously improve yourself first”  </a:t>
            </a:r>
            <a:br>
              <a:rPr lang="en-US" sz="3600" b="1" dirty="0" smtClean="0"/>
            </a:br>
            <a:r>
              <a:rPr lang="en-US" sz="3600" b="1" dirty="0" smtClean="0"/>
              <a:t> Simon Cooper, President,  Ritz Carlton, </a:t>
            </a:r>
            <a:r>
              <a:rPr lang="en-US" sz="3600" b="1" i="1" dirty="0" smtClean="0"/>
              <a:t>The NEW GOLD STANDARD</a:t>
            </a:r>
          </a:p>
          <a:p>
            <a:pPr marL="400050" lvl="1">
              <a:defRPr/>
            </a:pPr>
            <a:endParaRPr lang="en-US" sz="3600" b="1" i="1" dirty="0" smtClean="0"/>
          </a:p>
          <a:p>
            <a:pPr marL="400050" lvl="1">
              <a:defRPr/>
            </a:pPr>
            <a:r>
              <a:rPr lang="en-US" sz="3600" b="1" dirty="0" smtClean="0"/>
              <a:t>Based</a:t>
            </a:r>
            <a:r>
              <a:rPr lang="en-US" sz="3600" b="1" baseline="0" dirty="0" smtClean="0"/>
              <a:t> on a CQ</a:t>
            </a:r>
            <a:r>
              <a:rPr lang="en-US" sz="3600" b="1" dirty="0" smtClean="0"/>
              <a:t> Improvement Strategies </a:t>
            </a:r>
            <a:r>
              <a:rPr lang="en-US" sz="3600" b="1" baseline="0" dirty="0" smtClean="0"/>
              <a:t> and can </a:t>
            </a:r>
            <a:r>
              <a:rPr lang="en-US" sz="3600" b="1" dirty="0" smtClean="0"/>
              <a:t> Prevention &amp; Treat</a:t>
            </a:r>
            <a:r>
              <a:rPr lang="en-US" sz="3600" b="1" baseline="0" dirty="0" smtClean="0"/>
              <a:t> </a:t>
            </a:r>
            <a:r>
              <a:rPr lang="en-US" sz="3600" b="1" dirty="0" smtClean="0"/>
              <a:t> Burnout:</a:t>
            </a:r>
          </a:p>
          <a:p>
            <a:pPr marL="400050" lvl="1">
              <a:defRPr/>
            </a:pPr>
            <a:r>
              <a:rPr lang="en-US" sz="3600" dirty="0" smtClean="0"/>
              <a:t>Self Awareness &gt; Self Care&gt; Self Improvement &gt; </a:t>
            </a:r>
            <a:r>
              <a:rPr lang="en-US" sz="3600" dirty="0" smtClean="0">
                <a:solidFill>
                  <a:srgbClr val="FF0000"/>
                </a:solidFill>
              </a:rPr>
              <a:t>Resilience</a:t>
            </a:r>
          </a:p>
          <a:p>
            <a:pPr marL="400050" lvl="1">
              <a:defRPr/>
            </a:pPr>
            <a:r>
              <a:rPr lang="en-US" sz="3600" b="1" dirty="0" smtClean="0">
                <a:solidFill>
                  <a:srgbClr val="FF0000"/>
                </a:solidFill>
              </a:rPr>
              <a:t>Demonstrate</a:t>
            </a:r>
            <a:r>
              <a:rPr lang="en-US" sz="3600" dirty="0" smtClean="0">
                <a:solidFill>
                  <a:srgbClr val="FF0000"/>
                </a:solidFill>
              </a:rPr>
              <a:t>: </a:t>
            </a:r>
          </a:p>
          <a:p>
            <a:pPr marL="1543050" lvl="2" indent="-742950">
              <a:defRPr/>
            </a:pPr>
            <a:r>
              <a:rPr lang="en-US" sz="2300" b="1" i="1" dirty="0" smtClean="0">
                <a:solidFill>
                  <a:srgbClr val="000000"/>
                </a:solidFill>
              </a:rPr>
              <a:t>Awareness </a:t>
            </a:r>
            <a:r>
              <a:rPr lang="en-US" sz="2300" dirty="0" smtClean="0">
                <a:solidFill>
                  <a:srgbClr val="000000"/>
                </a:solidFill>
              </a:rPr>
              <a:t>thru observation, mindfulness and self assessment;</a:t>
            </a:r>
          </a:p>
          <a:p>
            <a:pPr marL="1543050" lvl="2" indent="-742950">
              <a:defRPr/>
            </a:pPr>
            <a:r>
              <a:rPr lang="en-US" sz="2300" b="1" i="1" dirty="0" smtClean="0">
                <a:solidFill>
                  <a:srgbClr val="000000"/>
                </a:solidFill>
              </a:rPr>
              <a:t>Authenticity </a:t>
            </a:r>
            <a:r>
              <a:rPr lang="en-US" sz="2300" dirty="0" smtClean="0">
                <a:solidFill>
                  <a:srgbClr val="000000"/>
                </a:solidFill>
              </a:rPr>
              <a:t>by</a:t>
            </a:r>
            <a:r>
              <a:rPr lang="en-US" sz="2300" b="1" i="1" dirty="0" smtClean="0">
                <a:solidFill>
                  <a:srgbClr val="000000"/>
                </a:solidFill>
              </a:rPr>
              <a:t> </a:t>
            </a:r>
            <a:r>
              <a:rPr lang="en-US" sz="2300" dirty="0" smtClean="0">
                <a:solidFill>
                  <a:srgbClr val="000000"/>
                </a:solidFill>
              </a:rPr>
              <a:t>aligning vision with health choices, and </a:t>
            </a:r>
          </a:p>
          <a:p>
            <a:pPr marL="1543050" lvl="2" indent="-742950">
              <a:defRPr/>
            </a:pPr>
            <a:r>
              <a:rPr lang="en-US" sz="2300" b="1" i="1" dirty="0" smtClean="0"/>
              <a:t>Action</a:t>
            </a:r>
            <a:r>
              <a:rPr lang="en-US" sz="2300" dirty="0" smtClean="0"/>
              <a:t> by constructing a personal health improvement plan</a:t>
            </a:r>
            <a:r>
              <a:rPr lang="en-US" sz="2300" dirty="0" smtClean="0">
                <a:solidFill>
                  <a:srgbClr val="000000"/>
                </a:solidFill>
                <a:cs typeface="Arial"/>
              </a:rPr>
              <a:t>(PHIP)(Class 6)</a:t>
            </a:r>
          </a:p>
          <a:p>
            <a:pPr>
              <a:defRPr/>
            </a:pPr>
            <a:r>
              <a:rPr lang="en-US" dirty="0" smtClean="0"/>
              <a:t>Nothing  I </a:t>
            </a:r>
            <a:r>
              <a:rPr lang="en-US" dirty="0" err="1" smtClean="0"/>
              <a:t>permananent</a:t>
            </a:r>
            <a:r>
              <a:rPr lang="en-US" dirty="0" smtClean="0"/>
              <a:t>  Life is always changing Leading personal change is a perquisite for leading system change</a:t>
            </a:r>
          </a:p>
          <a:p>
            <a:pPr>
              <a:defRPr/>
            </a:pPr>
            <a:r>
              <a:rPr lang="en-US" dirty="0" smtClean="0"/>
              <a:t>Leadership requires facing and overcoming complex challenges and changes  , and doing so  continuously is   a continuous improvement  process. To be WELL , the leader themselves must also change  as we are part of nature and never stay the same.</a:t>
            </a:r>
          </a:p>
          <a:p>
            <a:pPr>
              <a:defRPr/>
            </a:pPr>
            <a:endParaRPr lang="en-US" dirty="0" smtClean="0"/>
          </a:p>
          <a:p>
            <a:pPr>
              <a:defRPr/>
            </a:pPr>
            <a:r>
              <a:rPr lang="en-US" dirty="0" smtClean="0"/>
              <a:t> Like other continuous improvement processes , self improvement  parallels the change process and begins with an assessment,  it requires one to  identify areas for improvement , prioritize and align improvements within a broad mission , construct an actionable  plan ,  invest  time and resources to implement and  study  the outcome and ultimately  to achieve success.  Success in this case  being defined as an improved state of being.</a:t>
            </a:r>
          </a:p>
          <a:p>
            <a:pPr>
              <a:defRPr/>
            </a:pPr>
            <a:endParaRPr lang="en-US" dirty="0" smtClean="0"/>
          </a:p>
          <a:p>
            <a:pPr>
              <a:defRPr/>
            </a:pPr>
            <a:endParaRPr lang="en-US" dirty="0" smtClean="0"/>
          </a:p>
          <a:p>
            <a:pPr marL="0" lvl="1" eaLnBrk="1" fontAlgn="auto" hangingPunct="1">
              <a:spcBef>
                <a:spcPts val="0"/>
              </a:spcBef>
              <a:spcAft>
                <a:spcPts val="0"/>
              </a:spcAft>
              <a:defRPr/>
            </a:pPr>
            <a:r>
              <a:rPr lang="en-US" dirty="0" smtClean="0"/>
              <a:t>Model based on The three steps for leading self change include: </a:t>
            </a:r>
            <a:endParaRPr lang="en-US" b="1" i="1" dirty="0" smtClean="0"/>
          </a:p>
          <a:p>
            <a:pPr marL="228600" indent="-228600">
              <a:buFont typeface="+mj-lt"/>
              <a:buAutoNum type="arabicPeriod"/>
              <a:defRPr/>
            </a:pPr>
            <a:r>
              <a:rPr lang="en-US" b="1" dirty="0" smtClean="0"/>
              <a:t>Self Awareness, which is knowing thyself,  </a:t>
            </a:r>
            <a:r>
              <a:rPr lang="en-US" dirty="0" smtClean="0"/>
              <a:t>a  first step  of </a:t>
            </a:r>
            <a:r>
              <a:rPr lang="en-US" i="1" dirty="0" smtClean="0"/>
              <a:t> understanding oneself</a:t>
            </a:r>
            <a:r>
              <a:rPr lang="en-US" dirty="0" smtClean="0"/>
              <a:t>,  owns strengths,  and ones areas for improvement</a:t>
            </a:r>
            <a:r>
              <a:rPr lang="en-US" i="1" dirty="0" smtClean="0"/>
              <a:t> , analogous to </a:t>
            </a:r>
            <a:r>
              <a:rPr lang="en-US" b="1" dirty="0" smtClean="0"/>
              <a:t>needs assessment </a:t>
            </a:r>
            <a:endParaRPr lang="en-US" i="1" dirty="0" smtClean="0"/>
          </a:p>
          <a:p>
            <a:pPr marL="228600" indent="-228600">
              <a:buFont typeface="+mj-lt"/>
              <a:buAutoNum type="arabicPeriod"/>
              <a:defRPr/>
            </a:pPr>
            <a:r>
              <a:rPr lang="en-US" b="1" i="1" dirty="0" smtClean="0"/>
              <a:t>Authenticity which is being true to thyself  a step that is analogous to writing ones own mission and values  statement. This step  sets</a:t>
            </a:r>
            <a:r>
              <a:rPr lang="en-US" dirty="0" smtClean="0"/>
              <a:t> the stage for optimally aligning ones personal choices to ones  commitments .</a:t>
            </a:r>
          </a:p>
          <a:p>
            <a:pPr marL="228600" indent="-228600">
              <a:buFont typeface="+mj-lt"/>
              <a:buAutoNum type="arabicPeriod"/>
              <a:defRPr/>
            </a:pPr>
            <a:r>
              <a:rPr lang="en-US" b="1" i="1" dirty="0" smtClean="0"/>
              <a:t>Action , which is a commitment to  improving  thyself.  This step </a:t>
            </a:r>
            <a:r>
              <a:rPr lang="en-US" dirty="0" smtClean="0"/>
              <a:t>drives change and outcomes</a:t>
            </a:r>
            <a:r>
              <a:rPr lang="en-US" b="1" dirty="0" smtClean="0">
                <a:solidFill>
                  <a:schemeClr val="accent6"/>
                </a:solidFill>
                <a:latin typeface="Arial"/>
                <a:ea typeface="+mn-ea"/>
                <a:cs typeface="Arial"/>
              </a:rPr>
              <a:t> </a:t>
            </a:r>
            <a:r>
              <a:rPr lang="en-US" dirty="0" smtClean="0"/>
              <a:t> thru constructing a concrete plan which when implemented   creates change..</a:t>
            </a:r>
          </a:p>
          <a:p>
            <a:pPr>
              <a:defRPr/>
            </a:pPr>
            <a:endParaRPr lang="en-US" dirty="0" smtClean="0"/>
          </a:p>
          <a:p>
            <a:pPr eaLnBrk="1" fontAlgn="auto" hangingPunct="1">
              <a:spcBef>
                <a:spcPts val="0"/>
              </a:spcBef>
              <a:spcAft>
                <a:spcPts val="0"/>
              </a:spcAft>
              <a:defRPr/>
            </a:pPr>
            <a:r>
              <a:rPr lang="en-US" dirty="0" smtClean="0"/>
              <a:t>The process of personal improvement thus begins with self awareness and ends with self  improvement . </a:t>
            </a:r>
            <a:r>
              <a:rPr lang="en-US" b="1" dirty="0" smtClean="0"/>
              <a:t>This process is analogous to  a PDSA cycle, where one assesses a challenge, in this case it is personal,  in order to make a plan and carry it out to create a change. </a:t>
            </a:r>
            <a:endParaRPr lang="en-US" dirty="0" smtClean="0"/>
          </a:p>
          <a:p>
            <a:pPr>
              <a:defRPr/>
            </a:pPr>
            <a:endParaRPr lang="en-US" dirty="0"/>
          </a:p>
        </p:txBody>
      </p:sp>
      <p:sp>
        <p:nvSpPr>
          <p:cNvPr id="4" name="Slide Number Placeholder 3"/>
          <p:cNvSpPr>
            <a:spLocks noGrp="1"/>
          </p:cNvSpPr>
          <p:nvPr>
            <p:ph type="sldNum" sz="quarter" idx="10"/>
          </p:nvPr>
        </p:nvSpPr>
        <p:spPr/>
        <p:txBody>
          <a:bodyPr/>
          <a:lstStyle/>
          <a:p>
            <a:fld id="{44E5DCE4-34B4-6D41-8CC9-B126186D7958}" type="slidenum">
              <a:rPr lang="en-US" smtClean="0"/>
              <a:t>28</a:t>
            </a:fld>
            <a:endParaRPr lang="en-US"/>
          </a:p>
        </p:txBody>
      </p:sp>
    </p:spTree>
    <p:extLst>
      <p:ext uri="{BB962C8B-B14F-4D97-AF65-F5344CB8AC3E}">
        <p14:creationId xmlns:p14="http://schemas.microsoft.com/office/powerpoint/2010/main" val="152248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 many of you have ever done mindfulness training? I will give you a brief  TASTE . Literally</a:t>
            </a:r>
          </a:p>
          <a:p>
            <a:r>
              <a:rPr lang="en-US" sz="1200" b="0" i="0" u="none" strike="noStrike" kern="1200" baseline="0" dirty="0" smtClean="0">
                <a:solidFill>
                  <a:schemeClr val="tx1"/>
                </a:solidFill>
                <a:latin typeface="+mn-lt"/>
                <a:ea typeface="+mn-ea"/>
                <a:cs typeface="+mn-cs"/>
              </a:rPr>
              <a:t> like wine tasting, savor the flavor, in a dark room, First thing I ‘ve tasted all month “ Resident AAMC/ NE FMEC 2013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Transcript: The Raisin Exercise  </a:t>
            </a:r>
          </a:p>
          <a:p>
            <a:r>
              <a:rPr lang="en-US" sz="1200" b="0" i="0" u="none" strike="noStrike" kern="1200" baseline="0" dirty="0" smtClean="0">
                <a:solidFill>
                  <a:schemeClr val="tx1"/>
                </a:solidFill>
                <a:latin typeface="+mn-lt"/>
                <a:ea typeface="+mn-ea"/>
                <a:cs typeface="+mn-cs"/>
              </a:rPr>
              <a:t>I’m going to go around the class and give you each a few objects. (raisin or </a:t>
            </a:r>
            <a:r>
              <a:rPr lang="en-US" sz="1200" b="0" i="0" u="none" strike="noStrike" kern="1200" baseline="0" dirty="0" err="1" smtClean="0">
                <a:solidFill>
                  <a:schemeClr val="tx1"/>
                </a:solidFill>
                <a:latin typeface="+mn-lt"/>
                <a:ea typeface="+mn-ea"/>
                <a:cs typeface="+mn-cs"/>
              </a:rPr>
              <a:t>m&amp;m</a:t>
            </a:r>
            <a:r>
              <a:rPr lang="en-US" sz="1200" b="0" i="0" u="none" strike="noStrike" kern="1200" baseline="0" dirty="0" smtClean="0">
                <a:solidFill>
                  <a:schemeClr val="tx1"/>
                </a:solidFill>
                <a:latin typeface="+mn-lt"/>
                <a:ea typeface="+mn-ea"/>
                <a:cs typeface="+mn-cs"/>
              </a:rPr>
              <a:t>)  Now what I would</a:t>
            </a:r>
          </a:p>
          <a:p>
            <a:r>
              <a:rPr lang="en-US" sz="1200" b="0" i="0" u="none" strike="noStrike" kern="1200" baseline="0" dirty="0" smtClean="0">
                <a:solidFill>
                  <a:schemeClr val="tx1"/>
                </a:solidFill>
                <a:latin typeface="+mn-lt"/>
                <a:ea typeface="+mn-ea"/>
                <a:cs typeface="+mn-cs"/>
              </a:rPr>
              <a:t>like you to do is focus on one of the objects and just imagine that you have never seen</a:t>
            </a:r>
          </a:p>
          <a:p>
            <a:r>
              <a:rPr lang="en-US" sz="1200" b="0" i="0" u="none" strike="noStrike" kern="1200" baseline="0" dirty="0" smtClean="0">
                <a:solidFill>
                  <a:schemeClr val="tx1"/>
                </a:solidFill>
                <a:latin typeface="+mn-lt"/>
                <a:ea typeface="+mn-ea"/>
                <a:cs typeface="+mn-cs"/>
              </a:rPr>
              <a:t>anything like it before. Imagine you have just dropped in from Mars this moment and</a:t>
            </a:r>
          </a:p>
          <a:p>
            <a:r>
              <a:rPr lang="en-US" sz="1200" b="0" i="0" u="none" strike="noStrike" kern="1200" baseline="0" dirty="0" smtClean="0">
                <a:solidFill>
                  <a:schemeClr val="tx1"/>
                </a:solidFill>
                <a:latin typeface="+mn-lt"/>
                <a:ea typeface="+mn-ea"/>
                <a:cs typeface="+mn-cs"/>
              </a:rPr>
              <a:t>you have never seen anything like it before in your life.</a:t>
            </a:r>
          </a:p>
          <a:p>
            <a:r>
              <a:rPr lang="en-US" sz="1200" b="0" i="0" u="none" strike="noStrike" kern="1200" baseline="0" dirty="0" smtClean="0">
                <a:solidFill>
                  <a:schemeClr val="tx1"/>
                </a:solidFill>
                <a:latin typeface="+mn-lt"/>
                <a:ea typeface="+mn-ea"/>
                <a:cs typeface="+mn-cs"/>
              </a:rPr>
              <a:t>Note. There is at least a 10-second pause between phrases, and the instructions are</a:t>
            </a:r>
          </a:p>
          <a:p>
            <a:r>
              <a:rPr lang="en-US" sz="1200" b="0" i="0" u="none" strike="noStrike" kern="1200" baseline="0" dirty="0" smtClean="0">
                <a:solidFill>
                  <a:schemeClr val="tx1"/>
                </a:solidFill>
                <a:latin typeface="+mn-lt"/>
                <a:ea typeface="+mn-ea"/>
                <a:cs typeface="+mn-cs"/>
              </a:rPr>
              <a:t>delivered in a matter-of-fact way, at a slow but deliberate pace, asking the class to do</a:t>
            </a:r>
          </a:p>
          <a:p>
            <a:r>
              <a:rPr lang="en-US" sz="1200" b="0" i="0" u="none" strike="noStrike" kern="1200" baseline="0" dirty="0" smtClean="0">
                <a:solidFill>
                  <a:schemeClr val="tx1"/>
                </a:solidFill>
                <a:latin typeface="+mn-lt"/>
                <a:ea typeface="+mn-ea"/>
                <a:cs typeface="+mn-cs"/>
              </a:rPr>
              <a:t>the following:</a:t>
            </a:r>
          </a:p>
          <a:p>
            <a:r>
              <a:rPr lang="en-US" sz="1200" b="1" i="0" u="none" strike="noStrike" kern="1200" baseline="0" dirty="0" smtClean="0">
                <a:solidFill>
                  <a:schemeClr val="tx1"/>
                </a:solidFill>
                <a:latin typeface="+mn-lt"/>
                <a:ea typeface="+mn-ea"/>
                <a:cs typeface="+mn-cs"/>
              </a:rPr>
              <a:t>Taking one of these objects and holding it in the palm of your hand, or between your</a:t>
            </a:r>
          </a:p>
          <a:p>
            <a:r>
              <a:rPr lang="en-US" sz="1200" b="1" i="0" u="none" strike="noStrike" kern="1200" baseline="0" dirty="0" smtClean="0">
                <a:solidFill>
                  <a:schemeClr val="tx1"/>
                </a:solidFill>
                <a:latin typeface="+mn-lt"/>
                <a:ea typeface="+mn-ea"/>
                <a:cs typeface="+mn-cs"/>
              </a:rPr>
              <a:t>finger and thumb. (Pause)</a:t>
            </a:r>
          </a:p>
          <a:p>
            <a:r>
              <a:rPr lang="en-US" sz="1200" b="0" i="0" u="none" strike="noStrike" kern="1200" baseline="0" dirty="0" smtClean="0">
                <a:solidFill>
                  <a:schemeClr val="tx1"/>
                </a:solidFill>
                <a:latin typeface="+mn-lt"/>
                <a:ea typeface="+mn-ea"/>
                <a:cs typeface="+mn-cs"/>
              </a:rPr>
              <a:t>Paying attention to seeing it. (Pause)</a:t>
            </a:r>
          </a:p>
          <a:p>
            <a:r>
              <a:rPr lang="en-US" sz="1200" b="0" i="0" u="none" strike="noStrike" kern="1200" baseline="0" dirty="0" smtClean="0">
                <a:solidFill>
                  <a:schemeClr val="tx1"/>
                </a:solidFill>
                <a:latin typeface="+mn-lt"/>
                <a:ea typeface="+mn-ea"/>
                <a:cs typeface="+mn-cs"/>
              </a:rPr>
              <a:t>Looking at it carefully, as if you had never seen such a thing before. (Pause)</a:t>
            </a:r>
          </a:p>
          <a:p>
            <a:r>
              <a:rPr lang="en-US" sz="1200" b="0" i="0" u="none" strike="noStrike" kern="1200" baseline="0" dirty="0" smtClean="0">
                <a:solidFill>
                  <a:schemeClr val="tx1"/>
                </a:solidFill>
                <a:latin typeface="+mn-lt"/>
                <a:ea typeface="+mn-ea"/>
                <a:cs typeface="+mn-cs"/>
              </a:rPr>
              <a:t>Turning it over between your fingers, (Pause)</a:t>
            </a:r>
          </a:p>
          <a:p>
            <a:r>
              <a:rPr lang="en-US" sz="1200" b="0" i="0" u="none" strike="noStrike" kern="1200" baseline="0" dirty="0" smtClean="0">
                <a:solidFill>
                  <a:schemeClr val="tx1"/>
                </a:solidFill>
                <a:latin typeface="+mn-lt"/>
                <a:ea typeface="+mn-ea"/>
                <a:cs typeface="+mn-cs"/>
              </a:rPr>
              <a:t>Exploring its texture between your fingers. (Pause)</a:t>
            </a:r>
          </a:p>
          <a:p>
            <a:r>
              <a:rPr lang="en-US" sz="1200" b="0" i="0" u="none" strike="noStrike" kern="1200" baseline="0" dirty="0" smtClean="0">
                <a:solidFill>
                  <a:schemeClr val="tx1"/>
                </a:solidFill>
                <a:latin typeface="+mn-lt"/>
                <a:ea typeface="+mn-ea"/>
                <a:cs typeface="+mn-cs"/>
              </a:rPr>
              <a:t>Examining the highlights where the light shines … the darker hollows and folds.</a:t>
            </a:r>
          </a:p>
          <a:p>
            <a:r>
              <a:rPr lang="en-US" sz="1200" b="0" i="0" u="none" strike="noStrike" kern="1200" baseline="0" dirty="0" smtClean="0">
                <a:solidFill>
                  <a:schemeClr val="tx1"/>
                </a:solidFill>
                <a:latin typeface="+mn-lt"/>
                <a:ea typeface="+mn-ea"/>
                <a:cs typeface="+mn-cs"/>
              </a:rPr>
              <a:t>(Pause)</a:t>
            </a:r>
          </a:p>
          <a:p>
            <a:r>
              <a:rPr lang="en-US" sz="1200" b="0" i="0" u="none" strike="noStrike" kern="1200" baseline="0" dirty="0" smtClean="0">
                <a:solidFill>
                  <a:schemeClr val="tx1"/>
                </a:solidFill>
                <a:latin typeface="+mn-lt"/>
                <a:ea typeface="+mn-ea"/>
                <a:cs typeface="+mn-cs"/>
              </a:rPr>
              <a:t>Letting your eyes explore every part of it, as if you had never seen such a thing</a:t>
            </a:r>
          </a:p>
          <a:p>
            <a:r>
              <a:rPr lang="en-US" sz="1200" b="0" i="0" u="none" strike="noStrike" kern="1200" baseline="0" dirty="0" smtClean="0">
                <a:solidFill>
                  <a:schemeClr val="tx1"/>
                </a:solidFill>
                <a:latin typeface="+mn-lt"/>
                <a:ea typeface="+mn-ea"/>
                <a:cs typeface="+mn-cs"/>
              </a:rPr>
              <a:t>before. (Pause)</a:t>
            </a:r>
          </a:p>
          <a:p>
            <a:r>
              <a:rPr lang="en-US" sz="1200" b="0" i="0" u="none" strike="noStrike" kern="1200" baseline="0" dirty="0" smtClean="0">
                <a:solidFill>
                  <a:schemeClr val="tx1"/>
                </a:solidFill>
                <a:latin typeface="+mn-lt"/>
                <a:ea typeface="+mn-ea"/>
                <a:cs typeface="+mn-cs"/>
              </a:rPr>
              <a:t>And if, while you are doing this any thoughts come to mind about “what a strange</a:t>
            </a:r>
          </a:p>
          <a:p>
            <a:r>
              <a:rPr lang="en-US" sz="1200" b="0" i="0" u="none" strike="noStrike" kern="1200" baseline="0" dirty="0" smtClean="0">
                <a:solidFill>
                  <a:schemeClr val="tx1"/>
                </a:solidFill>
                <a:latin typeface="+mn-lt"/>
                <a:ea typeface="+mn-ea"/>
                <a:cs typeface="+mn-cs"/>
              </a:rPr>
              <a:t>thing we are doing” or “what is the point of this” or “I don’t like these,” then just</a:t>
            </a:r>
          </a:p>
          <a:p>
            <a:r>
              <a:rPr lang="en-US" sz="1200" b="0" i="0" u="none" strike="noStrike" kern="1200" baseline="0" dirty="0" smtClean="0">
                <a:solidFill>
                  <a:schemeClr val="tx1"/>
                </a:solidFill>
                <a:latin typeface="+mn-lt"/>
                <a:ea typeface="+mn-ea"/>
                <a:cs typeface="+mn-cs"/>
              </a:rPr>
              <a:t>noting them as thoughts and bringing your awareness back to the object. (Pause)</a:t>
            </a:r>
          </a:p>
          <a:p>
            <a:r>
              <a:rPr lang="en-US" sz="1200" b="0" i="0" u="none" strike="noStrike" kern="1200" baseline="0" dirty="0" smtClean="0">
                <a:solidFill>
                  <a:schemeClr val="tx1"/>
                </a:solidFill>
                <a:latin typeface="+mn-lt"/>
                <a:ea typeface="+mn-ea"/>
                <a:cs typeface="+mn-cs"/>
              </a:rPr>
              <a:t>And now smelling the object, taking it and holding it beneath your nose, and with</a:t>
            </a:r>
          </a:p>
          <a:p>
            <a:r>
              <a:rPr lang="en-US" sz="1200" b="0" i="0" u="none" strike="noStrike" kern="1200" baseline="0" dirty="0" smtClean="0">
                <a:solidFill>
                  <a:schemeClr val="tx1"/>
                </a:solidFill>
                <a:latin typeface="+mn-lt"/>
                <a:ea typeface="+mn-ea"/>
                <a:cs typeface="+mn-cs"/>
              </a:rPr>
              <a:t>each </a:t>
            </a:r>
            <a:r>
              <a:rPr lang="en-US" sz="1200" b="0" i="0" u="none" strike="noStrike" kern="1200" baseline="0" dirty="0" err="1" smtClean="0">
                <a:solidFill>
                  <a:schemeClr val="tx1"/>
                </a:solidFill>
                <a:latin typeface="+mn-lt"/>
                <a:ea typeface="+mn-ea"/>
                <a:cs typeface="+mn-cs"/>
              </a:rPr>
              <a:t>inbreath</a:t>
            </a:r>
            <a:r>
              <a:rPr lang="en-US" sz="1200" b="0" i="0" u="none" strike="noStrike" kern="1200" baseline="0" dirty="0" smtClean="0">
                <a:solidFill>
                  <a:schemeClr val="tx1"/>
                </a:solidFill>
                <a:latin typeface="+mn-lt"/>
                <a:ea typeface="+mn-ea"/>
                <a:cs typeface="+mn-cs"/>
              </a:rPr>
              <a:t>, carefully noticing the smell of it. (Pause)</a:t>
            </a:r>
          </a:p>
          <a:p>
            <a:r>
              <a:rPr lang="en-US" sz="1200" b="0" i="0" u="none" strike="noStrike" kern="1200" baseline="0" dirty="0" smtClean="0">
                <a:solidFill>
                  <a:schemeClr val="tx1"/>
                </a:solidFill>
                <a:latin typeface="+mn-lt"/>
                <a:ea typeface="+mn-ea"/>
                <a:cs typeface="+mn-cs"/>
              </a:rPr>
              <a:t>And now taking another look at it (Pause)</a:t>
            </a:r>
          </a:p>
          <a:p>
            <a:r>
              <a:rPr lang="en-US" sz="1200" b="0" i="0" u="none" strike="noStrike" kern="1200" baseline="0" dirty="0" smtClean="0">
                <a:solidFill>
                  <a:schemeClr val="tx1"/>
                </a:solidFill>
                <a:latin typeface="+mn-lt"/>
                <a:ea typeface="+mn-ea"/>
                <a:cs typeface="+mn-cs"/>
              </a:rPr>
              <a:t>And now slowly taking the object to your mouth, maybe noticing how your hand and</a:t>
            </a:r>
          </a:p>
          <a:p>
            <a:r>
              <a:rPr lang="en-US" sz="1200" b="0" i="0" u="none" strike="noStrike" kern="1200" baseline="0" dirty="0" smtClean="0">
                <a:solidFill>
                  <a:schemeClr val="tx1"/>
                </a:solidFill>
                <a:latin typeface="+mn-lt"/>
                <a:ea typeface="+mn-ea"/>
                <a:cs typeface="+mn-cs"/>
              </a:rPr>
              <a:t>arm know exactly where to put it, perhaps noticing your mouth watering as it comes</a:t>
            </a:r>
          </a:p>
          <a:p>
            <a:r>
              <a:rPr lang="en-US" sz="1200" b="0" i="0" u="none" strike="noStrike" kern="1200" baseline="0" dirty="0" smtClean="0">
                <a:solidFill>
                  <a:schemeClr val="tx1"/>
                </a:solidFill>
                <a:latin typeface="+mn-lt"/>
                <a:ea typeface="+mn-ea"/>
                <a:cs typeface="+mn-cs"/>
              </a:rPr>
              <a:t>up. (Pause)</a:t>
            </a:r>
          </a:p>
          <a:p>
            <a:r>
              <a:rPr lang="en-US" sz="1200" b="0" i="0" u="none" strike="noStrike" kern="1200" baseline="0" dirty="0" smtClean="0">
                <a:solidFill>
                  <a:schemeClr val="tx1"/>
                </a:solidFill>
                <a:latin typeface="+mn-lt"/>
                <a:ea typeface="+mn-ea"/>
                <a:cs typeface="+mn-cs"/>
              </a:rPr>
              <a:t>And then gently placing the object in the mouth, noticing how it is “received” without</a:t>
            </a:r>
          </a:p>
          <a:p>
            <a:r>
              <a:rPr lang="en-US" sz="1200" b="0" i="0" u="none" strike="noStrike" kern="1200" baseline="0" dirty="0" smtClean="0">
                <a:solidFill>
                  <a:schemeClr val="tx1"/>
                </a:solidFill>
                <a:latin typeface="+mn-lt"/>
                <a:ea typeface="+mn-ea"/>
                <a:cs typeface="+mn-cs"/>
              </a:rPr>
              <a:t>biting it, just exploring the sensations of having it in your mouth. (Pause)</a:t>
            </a:r>
          </a:p>
          <a:p>
            <a:r>
              <a:rPr lang="en-US" sz="1200" b="0" i="0" u="none" strike="noStrike" kern="1200" baseline="0" dirty="0" smtClean="0">
                <a:solidFill>
                  <a:schemeClr val="tx1"/>
                </a:solidFill>
                <a:latin typeface="+mn-lt"/>
                <a:ea typeface="+mn-ea"/>
                <a:cs typeface="+mn-cs"/>
              </a:rPr>
              <a:t>And when you are ready, very consciously taking a bite into it and noticing the tastes</a:t>
            </a:r>
          </a:p>
          <a:p>
            <a:r>
              <a:rPr lang="en-US" sz="1200" b="0" i="0" u="none" strike="noStrike" kern="1200" baseline="0" dirty="0" smtClean="0">
                <a:solidFill>
                  <a:schemeClr val="tx1"/>
                </a:solidFill>
                <a:latin typeface="+mn-lt"/>
                <a:ea typeface="+mn-ea"/>
                <a:cs typeface="+mn-cs"/>
              </a:rPr>
              <a:t>that it releases. (Pause)</a:t>
            </a:r>
          </a:p>
          <a:p>
            <a:r>
              <a:rPr lang="en-US" sz="1200" b="0" i="0" u="none" strike="noStrike" kern="1200" baseline="0" dirty="0" smtClean="0">
                <a:solidFill>
                  <a:schemeClr val="tx1"/>
                </a:solidFill>
                <a:latin typeface="+mn-lt"/>
                <a:ea typeface="+mn-ea"/>
                <a:cs typeface="+mn-cs"/>
              </a:rPr>
              <a:t>Slowly chewing it … noticing the saliva in the mouth, … the change in consistency of</a:t>
            </a:r>
          </a:p>
          <a:p>
            <a:r>
              <a:rPr lang="en-US" sz="1200" b="0" i="0" u="none" strike="noStrike" kern="1200" baseline="0" dirty="0" smtClean="0">
                <a:solidFill>
                  <a:schemeClr val="tx1"/>
                </a:solidFill>
                <a:latin typeface="+mn-lt"/>
                <a:ea typeface="+mn-ea"/>
                <a:cs typeface="+mn-cs"/>
              </a:rPr>
              <a:t>the object. (Pause)</a:t>
            </a:r>
          </a:p>
          <a:p>
            <a:r>
              <a:rPr lang="en-US" sz="1200" b="0" i="0" u="none" strike="noStrike" kern="1200" baseline="0" dirty="0" smtClean="0">
                <a:solidFill>
                  <a:schemeClr val="tx1"/>
                </a:solidFill>
                <a:latin typeface="+mn-lt"/>
                <a:ea typeface="+mn-ea"/>
                <a:cs typeface="+mn-cs"/>
              </a:rPr>
              <a:t>Then, when you feel ready to swallow, seeing if you can first detect the intention to</a:t>
            </a:r>
          </a:p>
          <a:p>
            <a:r>
              <a:rPr lang="en-US" sz="1200" b="0" i="0" u="none" strike="noStrike" kern="1200" baseline="0" dirty="0" smtClean="0">
                <a:solidFill>
                  <a:schemeClr val="tx1"/>
                </a:solidFill>
                <a:latin typeface="+mn-lt"/>
                <a:ea typeface="+mn-ea"/>
                <a:cs typeface="+mn-cs"/>
              </a:rPr>
              <a:t>swallow as it comes up, so that even this is experienced consciously before you</a:t>
            </a:r>
          </a:p>
          <a:p>
            <a:r>
              <a:rPr lang="en-US" sz="1200" b="0" i="0" u="none" strike="noStrike" kern="1200" baseline="0" dirty="0" smtClean="0">
                <a:solidFill>
                  <a:schemeClr val="tx1"/>
                </a:solidFill>
                <a:latin typeface="+mn-lt"/>
                <a:ea typeface="+mn-ea"/>
                <a:cs typeface="+mn-cs"/>
              </a:rPr>
              <a:t>actually swallow it. (Pause)</a:t>
            </a:r>
          </a:p>
          <a:p>
            <a:r>
              <a:rPr lang="en-US" sz="1200" b="0" i="0" u="none" strike="noStrike" kern="1200" baseline="0" dirty="0" smtClean="0">
                <a:solidFill>
                  <a:schemeClr val="tx1"/>
                </a:solidFill>
                <a:latin typeface="+mn-lt"/>
                <a:ea typeface="+mn-ea"/>
                <a:cs typeface="+mn-cs"/>
              </a:rPr>
              <a:t>Finally, seeing if you can follow the sensations of swallowing it, sensing it moving</a:t>
            </a:r>
          </a:p>
          <a:p>
            <a:r>
              <a:rPr lang="en-US" sz="1200" b="0" i="0" u="none" strike="noStrike" kern="1200" baseline="0" dirty="0" smtClean="0">
                <a:solidFill>
                  <a:schemeClr val="tx1"/>
                </a:solidFill>
                <a:latin typeface="+mn-lt"/>
                <a:ea typeface="+mn-ea"/>
                <a:cs typeface="+mn-cs"/>
              </a:rPr>
              <a:t>down to your stomach, and also realizing that your body is now exactly one raisin</a:t>
            </a:r>
          </a:p>
          <a:p>
            <a:r>
              <a:rPr lang="en-US" sz="1200" b="0" i="0" u="none" strike="noStrike" kern="1200" baseline="0" dirty="0" smtClean="0">
                <a:solidFill>
                  <a:schemeClr val="tx1"/>
                </a:solidFill>
                <a:latin typeface="+mn-lt"/>
                <a:ea typeface="+mn-ea"/>
                <a:cs typeface="+mn-cs"/>
              </a:rPr>
              <a:t>heavier.</a:t>
            </a:r>
          </a:p>
          <a:p>
            <a:r>
              <a:rPr lang="en-US" sz="1200" b="0" i="0" u="none" strike="noStrike" kern="1200" baseline="0" dirty="0" smtClean="0">
                <a:solidFill>
                  <a:schemeClr val="tx1"/>
                </a:solidFill>
                <a:latin typeface="+mn-lt"/>
                <a:ea typeface="+mn-ea"/>
                <a:cs typeface="+mn-cs"/>
              </a:rPr>
              <a:t>Based on </a:t>
            </a:r>
            <a:r>
              <a:rPr lang="en-US" sz="1200" b="0" i="0" u="none" strike="noStrike" kern="1200" baseline="0" dirty="0" err="1" smtClean="0">
                <a:solidFill>
                  <a:schemeClr val="tx1"/>
                </a:solidFill>
                <a:latin typeface="+mn-lt"/>
                <a:ea typeface="+mn-ea"/>
                <a:cs typeface="+mn-cs"/>
              </a:rPr>
              <a:t>Kabat-Zinn</a:t>
            </a:r>
            <a:r>
              <a:rPr lang="en-US" sz="1200" b="0" i="0" u="none" strike="noStrike" kern="1200" baseline="0" dirty="0" smtClean="0">
                <a:solidFill>
                  <a:schemeClr val="tx1"/>
                </a:solidFill>
                <a:latin typeface="+mn-lt"/>
                <a:ea typeface="+mn-ea"/>
                <a:cs typeface="+mn-cs"/>
              </a:rPr>
              <a:t>. From Segal, Z. V., Williams, J. M. G., &amp; Teasdale, J. D.</a:t>
            </a:r>
          </a:p>
          <a:p>
            <a:r>
              <a:rPr lang="en-US" sz="1200" b="0" i="0" u="none" strike="noStrike" kern="1200" baseline="0" dirty="0" smtClean="0">
                <a:solidFill>
                  <a:schemeClr val="tx1"/>
                </a:solidFill>
                <a:latin typeface="+mn-lt"/>
                <a:ea typeface="+mn-ea"/>
                <a:cs typeface="+mn-cs"/>
              </a:rPr>
              <a:t>(2002). Mindfulness-Based Cognitive Therapy for Depression. NY: Guilford.</a:t>
            </a:r>
          </a:p>
          <a:p>
            <a:r>
              <a:rPr lang="en-US" sz="1200" b="0" i="0" u="none" strike="noStrike" kern="1200" baseline="0" dirty="0" smtClean="0">
                <a:solidFill>
                  <a:schemeClr val="tx1"/>
                </a:solidFill>
                <a:latin typeface="+mn-lt"/>
                <a:ea typeface="+mn-ea"/>
                <a:cs typeface="+mn-cs"/>
              </a:rPr>
              <a:t>What was your </a:t>
            </a:r>
            <a:r>
              <a:rPr lang="en-US" sz="1200" b="0" i="0" u="none" strike="noStrike" kern="1200" baseline="0" dirty="0" err="1" smtClean="0">
                <a:solidFill>
                  <a:schemeClr val="tx1"/>
                </a:solidFill>
                <a:latin typeface="+mn-lt"/>
                <a:ea typeface="+mn-ea"/>
                <a:cs typeface="+mn-cs"/>
              </a:rPr>
              <a:t>experieince</a:t>
            </a:r>
            <a:r>
              <a:rPr lang="en-US" sz="1200" b="0" i="0" u="none" strike="noStrike" kern="1200" baseline="0" dirty="0" smtClean="0">
                <a:solidFill>
                  <a:schemeClr val="tx1"/>
                </a:solidFill>
                <a:latin typeface="+mn-lt"/>
                <a:ea typeface="+mn-ea"/>
                <a:cs typeface="+mn-cs"/>
              </a:rPr>
              <a:t>? A Resident shared this was the 1</a:t>
            </a:r>
            <a:r>
              <a:rPr lang="en-US" sz="1200" b="0" i="0" u="none" strike="noStrike" kern="1200" baseline="30000" dirty="0" smtClean="0">
                <a:solidFill>
                  <a:schemeClr val="tx1"/>
                </a:solidFill>
                <a:latin typeface="+mn-lt"/>
                <a:ea typeface="+mn-ea"/>
                <a:cs typeface="+mn-cs"/>
              </a:rPr>
              <a:t>st</a:t>
            </a:r>
            <a:r>
              <a:rPr lang="en-US" sz="1200" b="0" i="0" u="none" strike="noStrike" kern="1200" baseline="0" dirty="0" smtClean="0">
                <a:solidFill>
                  <a:schemeClr val="tx1"/>
                </a:solidFill>
                <a:latin typeface="+mn-lt"/>
                <a:ea typeface="+mn-ea"/>
                <a:cs typeface="+mn-cs"/>
              </a:rPr>
              <a:t> thing she tasted in a month.. IF a raisin can be so  </a:t>
            </a:r>
            <a:r>
              <a:rPr lang="en-US" sz="1200" b="0" i="0" u="none" strike="noStrike" kern="1200" baseline="0" dirty="0" err="1" smtClean="0">
                <a:solidFill>
                  <a:schemeClr val="tx1"/>
                </a:solidFill>
                <a:latin typeface="+mn-lt"/>
                <a:ea typeface="+mn-ea"/>
                <a:cs typeface="+mn-cs"/>
              </a:rPr>
              <a:t>powererful</a:t>
            </a:r>
            <a:r>
              <a:rPr lang="en-US" sz="1200" b="0" i="0" u="none" strike="noStrike" kern="1200" baseline="0" dirty="0" smtClean="0">
                <a:solidFill>
                  <a:schemeClr val="tx1"/>
                </a:solidFill>
                <a:latin typeface="+mn-lt"/>
                <a:ea typeface="+mn-ea"/>
                <a:cs typeface="+mn-cs"/>
              </a:rPr>
              <a:t> , imagine the power from that amount of attention to a friend, ourselves, appreciate the wonder that we are.</a:t>
            </a:r>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29</a:t>
            </a:fld>
            <a:endParaRPr lang="en-US"/>
          </a:p>
        </p:txBody>
      </p:sp>
    </p:spTree>
    <p:extLst>
      <p:ext uri="{BB962C8B-B14F-4D97-AF65-F5344CB8AC3E}">
        <p14:creationId xmlns:p14="http://schemas.microsoft.com/office/powerpoint/2010/main" val="3031834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b="1" baseline="0" dirty="0" smtClean="0"/>
              <a:t>INCLUDE ASSESSMENT OF BURNOUT </a:t>
            </a:r>
          </a:p>
          <a:p>
            <a:r>
              <a:rPr lang="en-US" baseline="0" dirty="0" smtClean="0"/>
              <a:t>How many of u have done a SWOT? Exec from HK, Tuck alumni 6/14  amazed the effectiveness of doing to self in my session</a:t>
            </a:r>
          </a:p>
          <a:p>
            <a:r>
              <a:rPr lang="en-US" baseline="0" dirty="0" smtClean="0"/>
              <a:t>Consider a recent leadership challenge</a:t>
            </a:r>
          </a:p>
          <a:p>
            <a:endParaRPr lang="en-US" baseline="0" dirty="0" smtClean="0"/>
          </a:p>
          <a:p>
            <a:r>
              <a:rPr lang="en-US" baseline="0" dirty="0" smtClean="0"/>
              <a:t>A Self SWOT  is about </a:t>
            </a:r>
            <a:r>
              <a:rPr lang="en-US" dirty="0" smtClean="0"/>
              <a:t>understanding  your strengths,</a:t>
            </a:r>
            <a:r>
              <a:rPr lang="en-US" baseline="0" dirty="0" smtClean="0"/>
              <a:t> </a:t>
            </a:r>
            <a:r>
              <a:rPr lang="en-US" dirty="0" smtClean="0"/>
              <a:t>your weaknesses, your</a:t>
            </a:r>
            <a:r>
              <a:rPr lang="en-US" baseline="0" dirty="0" smtClean="0"/>
              <a:t> opportunities</a:t>
            </a:r>
            <a:r>
              <a:rPr lang="en-US" dirty="0" smtClean="0"/>
              <a:t>  and </a:t>
            </a:r>
            <a:r>
              <a:rPr lang="en-US" baseline="0" dirty="0" smtClean="0"/>
              <a:t>the </a:t>
            </a:r>
            <a:r>
              <a:rPr lang="en-US" dirty="0" smtClean="0"/>
              <a:t> threats that</a:t>
            </a:r>
            <a:r>
              <a:rPr lang="en-US" baseline="0" dirty="0" smtClean="0"/>
              <a:t> exists for you in a given  leadership situation. The goal is to determine  how you can be </a:t>
            </a:r>
            <a:r>
              <a:rPr lang="en-US" dirty="0" smtClean="0"/>
              <a:t>more effective</a:t>
            </a:r>
            <a:r>
              <a:rPr lang="en-US" baseline="0" dirty="0" smtClean="0"/>
              <a:t> as a</a:t>
            </a:r>
            <a:r>
              <a:rPr lang="en-US" dirty="0" smtClean="0"/>
              <a:t> leader of change. </a:t>
            </a:r>
          </a:p>
          <a:p>
            <a:endParaRPr lang="en-US" dirty="0" smtClean="0"/>
          </a:p>
          <a:p>
            <a:r>
              <a:rPr lang="en-US" baseline="0" dirty="0" smtClean="0"/>
              <a:t>A SWOT analysis  can be done  looking at yourself globally or in a focused professional manner looking  within the context of a particular leadership challenge. </a:t>
            </a:r>
          </a:p>
          <a:p>
            <a:r>
              <a:rPr lang="en-US" dirty="0" smtClean="0"/>
              <a:t>Complete a SWOT on Yourself</a:t>
            </a:r>
            <a:r>
              <a:rPr lang="en-US" baseline="0" dirty="0" smtClean="0"/>
              <a:t> by </a:t>
            </a:r>
            <a:r>
              <a:rPr lang="en-GB" sz="1200" kern="1200" dirty="0" smtClean="0">
                <a:solidFill>
                  <a:schemeClr val="tx1"/>
                </a:solidFill>
                <a:effectLst/>
                <a:latin typeface="+mn-lt"/>
                <a:ea typeface="+mn-ea"/>
                <a:cs typeface="+mn-cs"/>
              </a:rPr>
              <a:t>Identifying  Your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Strengths:</a:t>
            </a:r>
            <a:r>
              <a:rPr lang="en-GB" sz="1200" b="1" kern="1200" baseline="0" dirty="0" smtClean="0">
                <a:solidFill>
                  <a:schemeClr val="tx1"/>
                </a:solidFill>
                <a:effectLst/>
                <a:latin typeface="+mn-lt"/>
                <a:ea typeface="+mn-ea"/>
                <a:cs typeface="+mn-cs"/>
              </a:rPr>
              <a:t> What </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knowledge, skills ,styles, attitudes,  capabilities,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USP's (unique selling points),</a:t>
            </a:r>
            <a:r>
              <a:rPr lang="en-GB" sz="1200" kern="1200" baseline="0" dirty="0" smtClean="0">
                <a:solidFill>
                  <a:schemeClr val="tx1"/>
                </a:solidFill>
                <a:effectLst/>
                <a:latin typeface="+mn-lt"/>
                <a:ea typeface="+mn-ea"/>
                <a:cs typeface="+mn-cs"/>
              </a:rPr>
              <a:t> values or </a:t>
            </a:r>
            <a:r>
              <a:rPr lang="en-GB" sz="1200" kern="1200" dirty="0" smtClean="0">
                <a:solidFill>
                  <a:schemeClr val="tx1"/>
                </a:solidFill>
                <a:effectLst/>
                <a:latin typeface="+mn-lt"/>
                <a:ea typeface="+mn-ea"/>
                <a:cs typeface="+mn-cs"/>
              </a:rPr>
              <a:t> philosophy   do you hold around this situation?</a:t>
            </a:r>
            <a:r>
              <a:rPr lang="en-US" dirty="0" smtClean="0">
                <a:effectLst/>
              </a:rPr>
              <a:t> </a:t>
            </a:r>
          </a:p>
          <a:p>
            <a:r>
              <a:rPr lang="en-US" b="1" dirty="0" smtClean="0">
                <a:effectLst/>
              </a:rPr>
              <a:t>Weaknesses</a:t>
            </a:r>
            <a:r>
              <a:rPr lang="en-US" dirty="0" smtClean="0">
                <a:effectLst/>
              </a:rPr>
              <a:t>-</a:t>
            </a:r>
            <a:r>
              <a:rPr lang="en-GB" sz="1200" kern="1200" baseline="0" dirty="0" smtClean="0">
                <a:solidFill>
                  <a:schemeClr val="tx1"/>
                </a:solidFill>
                <a:effectLst/>
                <a:latin typeface="+mn-lt"/>
                <a:ea typeface="+mn-ea"/>
                <a:cs typeface="+mn-cs"/>
              </a:rPr>
              <a:t> identify any  g</a:t>
            </a:r>
            <a:r>
              <a:rPr lang="en-GB" sz="1200" kern="1200" dirty="0" smtClean="0">
                <a:solidFill>
                  <a:schemeClr val="tx1"/>
                </a:solidFill>
                <a:effectLst/>
                <a:latin typeface="+mn-lt"/>
                <a:ea typeface="+mn-ea"/>
                <a:cs typeface="+mn-cs"/>
              </a:rPr>
              <a:t>aps in knowledge, skills,  capabilities,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reputation, biases,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vulnerabilities? Reliability ?</a:t>
            </a:r>
            <a:r>
              <a:rPr lang="en-GB" sz="1200" kern="1200" baseline="0" dirty="0" smtClean="0">
                <a:solidFill>
                  <a:schemeClr val="tx1"/>
                </a:solidFill>
                <a:effectLst/>
                <a:latin typeface="+mn-lt"/>
                <a:ea typeface="+mn-ea"/>
                <a:cs typeface="+mn-cs"/>
              </a:rPr>
              <a:t> Accountability, </a:t>
            </a:r>
            <a:r>
              <a:rPr lang="en-GB" sz="1200" kern="1200" dirty="0" smtClean="0">
                <a:solidFill>
                  <a:schemeClr val="tx1"/>
                </a:solidFill>
                <a:effectLst/>
                <a:latin typeface="+mn-lt"/>
                <a:ea typeface="+mn-ea"/>
                <a:cs typeface="+mn-cs"/>
              </a:rPr>
              <a:t>Morale, or in</a:t>
            </a:r>
            <a:r>
              <a:rPr lang="en-GB" sz="1200" kern="1200" baseline="0" dirty="0" smtClean="0">
                <a:solidFill>
                  <a:schemeClr val="tx1"/>
                </a:solidFill>
                <a:effectLst/>
                <a:latin typeface="+mn-lt"/>
                <a:ea typeface="+mn-ea"/>
                <a:cs typeface="+mn-cs"/>
              </a:rPr>
              <a:t> your performance or </a:t>
            </a:r>
            <a:r>
              <a:rPr lang="en-GB" sz="1200" kern="1200" dirty="0" smtClean="0">
                <a:solidFill>
                  <a:schemeClr val="tx1"/>
                </a:solidFill>
                <a:effectLst/>
                <a:latin typeface="+mn-lt"/>
                <a:ea typeface="+mn-ea"/>
                <a:cs typeface="+mn-cs"/>
              </a:rPr>
              <a:t>  commitment. </a:t>
            </a:r>
            <a:endParaRPr lang="en-US" sz="1200" kern="1200" dirty="0" smtClean="0">
              <a:solidFill>
                <a:schemeClr val="tx1"/>
              </a:solidFill>
              <a:effectLst/>
              <a:latin typeface="+mn-lt"/>
              <a:ea typeface="+mn-ea"/>
              <a:cs typeface="+mn-cs"/>
            </a:endParaRPr>
          </a:p>
          <a:p>
            <a:r>
              <a:rPr lang="en-US" b="1" dirty="0" smtClean="0">
                <a:effectLst/>
              </a:rPr>
              <a:t>Opportunities</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identify any n</a:t>
            </a:r>
            <a:r>
              <a:rPr lang="en-US" sz="1200" kern="1200" dirty="0" err="1" smtClean="0">
                <a:solidFill>
                  <a:schemeClr val="tx1"/>
                </a:solidFill>
                <a:effectLst/>
                <a:latin typeface="+mn-lt"/>
                <a:ea typeface="+mn-ea"/>
                <a:cs typeface="+mn-cs"/>
              </a:rPr>
              <a:t>ew</a:t>
            </a:r>
            <a:r>
              <a:rPr lang="en-US" sz="1200" kern="1200" baseline="0" dirty="0" smtClean="0">
                <a:solidFill>
                  <a:schemeClr val="tx1"/>
                </a:solidFill>
                <a:effectLst/>
                <a:latin typeface="+mn-lt"/>
                <a:ea typeface="+mn-ea"/>
                <a:cs typeface="+mn-cs"/>
              </a:rPr>
              <a:t> niches, trends,  partnerships, collaborative  projects, initiatives  or skills  that enhance your </a:t>
            </a:r>
            <a:r>
              <a:rPr lang="en-US" sz="1200" kern="1200" baseline="0" dirty="0" err="1" smtClean="0">
                <a:solidFill>
                  <a:schemeClr val="tx1"/>
                </a:solidFill>
                <a:effectLst/>
                <a:latin typeface="+mn-lt"/>
                <a:ea typeface="+mn-ea"/>
                <a:cs typeface="+mn-cs"/>
              </a:rPr>
              <a:t>strenghts</a:t>
            </a:r>
            <a:r>
              <a:rPr lang="en-US" sz="1200" kern="1200" baseline="0" dirty="0" smtClean="0">
                <a:solidFill>
                  <a:schemeClr val="tx1"/>
                </a:solidFill>
                <a:effectLst/>
                <a:latin typeface="+mn-lt"/>
                <a:ea typeface="+mn-ea"/>
                <a:cs typeface="+mn-cs"/>
              </a:rPr>
              <a:t> &gt; weaknesses</a:t>
            </a:r>
          </a:p>
          <a:p>
            <a:r>
              <a:rPr lang="en-GB" sz="1200" b="1" kern="1200" dirty="0" smtClean="0">
                <a:solidFill>
                  <a:schemeClr val="tx1"/>
                </a:solidFill>
                <a:effectLst/>
                <a:latin typeface="+mn-lt"/>
                <a:ea typeface="+mn-ea"/>
                <a:cs typeface="+mn-cs"/>
              </a:rPr>
              <a:t>Threats</a:t>
            </a:r>
            <a:r>
              <a:rPr lang="en-GB" sz="1200" kern="1200" dirty="0" smtClean="0">
                <a:solidFill>
                  <a:schemeClr val="tx1"/>
                </a:solidFill>
                <a:effectLst/>
                <a:latin typeface="+mn-lt"/>
                <a:ea typeface="+mn-ea"/>
                <a:cs typeface="+mn-cs"/>
              </a:rPr>
              <a:t>, What potentially limits your effectiveness? And emphasizes</a:t>
            </a:r>
            <a:r>
              <a:rPr lang="en-GB" sz="1200" kern="1200" baseline="0" dirty="0" smtClean="0">
                <a:solidFill>
                  <a:schemeClr val="tx1"/>
                </a:solidFill>
                <a:effectLst/>
                <a:latin typeface="+mn-lt"/>
                <a:ea typeface="+mn-ea"/>
                <a:cs typeface="+mn-cs"/>
              </a:rPr>
              <a:t> your weaknesses over </a:t>
            </a:r>
            <a:r>
              <a:rPr lang="en-GB" sz="1200" kern="1200" baseline="0" dirty="0" err="1" smtClean="0">
                <a:solidFill>
                  <a:schemeClr val="tx1"/>
                </a:solidFill>
                <a:effectLst/>
                <a:latin typeface="+mn-lt"/>
                <a:ea typeface="+mn-ea"/>
                <a:cs typeface="+mn-cs"/>
              </a:rPr>
              <a:t>strenghts</a:t>
            </a:r>
            <a:r>
              <a:rPr lang="en-GB" sz="1200" kern="1200" baseline="0" dirty="0" smtClean="0">
                <a:solidFill>
                  <a:schemeClr val="tx1"/>
                </a:solidFill>
                <a:effectLst/>
                <a:latin typeface="+mn-lt"/>
                <a:ea typeface="+mn-ea"/>
                <a:cs typeface="+mn-cs"/>
              </a:rPr>
              <a:t>? Ex. If tired?  For the purpose of the</a:t>
            </a:r>
            <a:r>
              <a:rPr lang="en-GB" sz="1200" kern="1200" dirty="0" smtClean="0">
                <a:solidFill>
                  <a:schemeClr val="tx1"/>
                </a:solidFill>
                <a:effectLst/>
                <a:latin typeface="+mn-lt"/>
                <a:ea typeface="+mn-ea"/>
                <a:cs typeface="+mn-cs"/>
              </a:rPr>
              <a:t> SELF SWOT think  of intrinsic limits</a:t>
            </a:r>
            <a:r>
              <a:rPr lang="en-GB" sz="1200" kern="1200" baseline="0" dirty="0" smtClean="0">
                <a:solidFill>
                  <a:schemeClr val="tx1"/>
                </a:solidFill>
                <a:effectLst/>
                <a:latin typeface="+mn-lt"/>
                <a:ea typeface="+mn-ea"/>
                <a:cs typeface="+mn-cs"/>
              </a:rPr>
              <a:t> rather than </a:t>
            </a:r>
            <a:r>
              <a:rPr lang="en-GB" sz="1200" kern="1200" dirty="0" smtClean="0">
                <a:solidFill>
                  <a:schemeClr val="tx1"/>
                </a:solidFill>
                <a:effectLst/>
                <a:latin typeface="+mn-lt"/>
                <a:ea typeface="+mn-ea"/>
                <a:cs typeface="+mn-cs"/>
              </a:rPr>
              <a:t>extrinsic </a:t>
            </a:r>
            <a:r>
              <a:rPr lang="en-GB" sz="1200" kern="1200" baseline="0" dirty="0" smtClean="0">
                <a:solidFill>
                  <a:schemeClr val="tx1"/>
                </a:solidFill>
                <a:effectLst/>
                <a:latin typeface="+mn-lt"/>
                <a:ea typeface="+mn-ea"/>
                <a:cs typeface="+mn-cs"/>
              </a:rPr>
              <a:t> threats that may be </a:t>
            </a:r>
            <a:r>
              <a:rPr lang="en-GB" sz="1200" kern="1200" dirty="0" smtClean="0">
                <a:solidFill>
                  <a:schemeClr val="tx1"/>
                </a:solidFill>
                <a:effectLst/>
                <a:latin typeface="+mn-lt"/>
                <a:ea typeface="+mn-ea"/>
                <a:cs typeface="+mn-cs"/>
              </a:rPr>
              <a:t>political, </a:t>
            </a:r>
            <a:r>
              <a:rPr lang="en-US" sz="1200" kern="1200" dirty="0" smtClean="0">
                <a:solidFill>
                  <a:schemeClr val="tx1"/>
                </a:solidFill>
                <a:effectLst/>
                <a:latin typeface="+mn-lt"/>
                <a:ea typeface="+mn-ea"/>
                <a:cs typeface="+mn-cs"/>
              </a:rPr>
              <a:t>policy,</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nvironmental, or organizational .</a:t>
            </a:r>
            <a:r>
              <a:rPr lang="en-GB" sz="1200" kern="1200" baseline="0" dirty="0" smtClean="0">
                <a:solidFill>
                  <a:schemeClr val="tx1"/>
                </a:solidFill>
                <a:effectLst/>
                <a:latin typeface="+mn-lt"/>
                <a:ea typeface="+mn-ea"/>
                <a:cs typeface="+mn-cs"/>
              </a:rPr>
              <a:t> Intrinsic threats /limitations may be , part of your belief system,  biases, prejudices, recurrent thoughts or actions that  based on past experiences limit your ways of effectively interacting and performing.  What internal </a:t>
            </a:r>
            <a:r>
              <a:rPr lang="en-GB" sz="1200" kern="1200" dirty="0" smtClean="0">
                <a:solidFill>
                  <a:schemeClr val="tx1"/>
                </a:solidFill>
                <a:effectLst/>
                <a:latin typeface="+mn-lt"/>
                <a:ea typeface="+mn-ea"/>
                <a:cs typeface="+mn-cs"/>
              </a:rPr>
              <a:t>Obstacles </a:t>
            </a:r>
            <a:r>
              <a:rPr lang="en-GB" sz="1200" kern="1200" baseline="0" dirty="0" smtClean="0">
                <a:solidFill>
                  <a:schemeClr val="tx1"/>
                </a:solidFill>
                <a:effectLst/>
                <a:latin typeface="+mn-lt"/>
                <a:ea typeface="+mn-ea"/>
                <a:cs typeface="+mn-cs"/>
              </a:rPr>
              <a:t> do you face</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ry not to focus on excuses or blame.</a:t>
            </a:r>
            <a:r>
              <a:rPr lang="en-GB"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Consider validating  your self SWOT  by asking a  trusted colleague(S), friend(s) or family member (S) to also complete a SWOT of you.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0471D-283C-344F-BFD1-68DDC2C32651}" type="slidenum">
              <a:rPr lang="en-US" smtClean="0"/>
              <a:t>30</a:t>
            </a:fld>
            <a:endParaRPr lang="en-US"/>
          </a:p>
        </p:txBody>
      </p:sp>
    </p:spTree>
    <p:extLst>
      <p:ext uri="{BB962C8B-B14F-4D97-AF65-F5344CB8AC3E}">
        <p14:creationId xmlns:p14="http://schemas.microsoft.com/office/powerpoint/2010/main" val="1793322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Nietsche</a:t>
            </a:r>
            <a:r>
              <a:rPr lang="en-US" baseline="0" dirty="0" smtClean="0"/>
              <a:t> – those that have a why , can handle almost any how</a:t>
            </a:r>
          </a:p>
          <a:p>
            <a:r>
              <a:rPr lang="en-US" dirty="0" smtClean="0"/>
              <a:t>RAND studies may be 10-13 factors?, </a:t>
            </a:r>
            <a:r>
              <a:rPr lang="en-US" sz="1200" b="1" i="0" kern="1200" dirty="0" smtClean="0">
                <a:solidFill>
                  <a:srgbClr val="000000"/>
                </a:solidFill>
                <a:effectLst/>
                <a:latin typeface="+mn-lt"/>
                <a:cs typeface="Arial"/>
              </a:rPr>
              <a:t>Resilience (can be GROWN)</a:t>
            </a:r>
            <a:r>
              <a:rPr lang="en-US" sz="1050" b="1" i="0" kern="1200" dirty="0" smtClean="0">
                <a:solidFill>
                  <a:srgbClr val="000000"/>
                </a:solidFill>
                <a:effectLst/>
                <a:latin typeface="+mn-lt"/>
                <a:cs typeface="Arial"/>
              </a:rPr>
              <a:t> </a:t>
            </a:r>
            <a:endParaRPr lang="en-US" dirty="0" smtClean="0"/>
          </a:p>
          <a:p>
            <a:r>
              <a:rPr lang="en-US" dirty="0" smtClean="0"/>
              <a:t>One of the most thorough research summaries</a:t>
            </a:r>
            <a:r>
              <a:rPr lang="en-US" baseline="0" dirty="0" smtClean="0"/>
              <a:t> </a:t>
            </a:r>
            <a:r>
              <a:rPr lang="en-US" dirty="0" smtClean="0"/>
              <a:t> on Resilience  is the  2012 book </a:t>
            </a:r>
            <a:r>
              <a:rPr lang="en-US" baseline="0" dirty="0" smtClean="0"/>
              <a:t> “</a:t>
            </a:r>
            <a:r>
              <a:rPr lang="en-US" dirty="0" smtClean="0"/>
              <a:t>Resilience”  by </a:t>
            </a:r>
            <a:r>
              <a:rPr lang="en-US" dirty="0" err="1" smtClean="0"/>
              <a:t>Dr.s</a:t>
            </a:r>
            <a:r>
              <a:rPr lang="en-US" dirty="0" smtClean="0"/>
              <a:t> Steven Southwick and Dennis </a:t>
            </a:r>
            <a:r>
              <a:rPr lang="en-US" dirty="0" err="1" smtClean="0"/>
              <a:t>Charney</a:t>
            </a:r>
            <a:r>
              <a:rPr lang="en-US" dirty="0" smtClean="0"/>
              <a:t> .</a:t>
            </a:r>
            <a:r>
              <a:rPr lang="en-US" baseline="0" dirty="0" smtClean="0"/>
              <a:t> They </a:t>
            </a:r>
            <a:r>
              <a:rPr lang="en-US" dirty="0" smtClean="0"/>
              <a:t>interviewed POW’s , Special</a:t>
            </a:r>
            <a:r>
              <a:rPr lang="en-US" baseline="0" dirty="0" smtClean="0"/>
              <a:t> Forces Instructors and numerous civilians from multiple walks of life with a broad range of stresses . They integrated psychological and  neuroscience  literature and  identified the following  10 </a:t>
            </a:r>
            <a:r>
              <a:rPr lang="en-US" dirty="0" smtClean="0"/>
              <a:t>factors which were possessed  and practiced</a:t>
            </a:r>
            <a:r>
              <a:rPr lang="en-US" baseline="0" dirty="0" smtClean="0"/>
              <a:t> </a:t>
            </a:r>
            <a:r>
              <a:rPr lang="en-US" dirty="0" smtClean="0"/>
              <a:t>by  those who  succeeded despite significant stresses and against  odds. </a:t>
            </a:r>
          </a:p>
          <a:p>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sz="1200" b="1" i="0" kern="1200" dirty="0" smtClean="0">
                <a:solidFill>
                  <a:schemeClr val="accent6"/>
                </a:solidFill>
                <a:effectLst/>
                <a:latin typeface="Arial"/>
                <a:ea typeface="+mn-ea"/>
                <a:cs typeface="Arial"/>
              </a:rPr>
              <a:t>Resilience</a:t>
            </a:r>
            <a:r>
              <a:rPr lang="en-US" dirty="0" smtClean="0"/>
              <a:t>  </a:t>
            </a:r>
            <a:r>
              <a:rPr lang="en-US" sz="1200" b="1" i="0" kern="1200" dirty="0" smtClean="0">
                <a:solidFill>
                  <a:schemeClr val="accent6"/>
                </a:solidFill>
                <a:effectLst/>
                <a:latin typeface="Arial"/>
                <a:ea typeface="+mn-ea"/>
                <a:cs typeface="Arial"/>
              </a:rPr>
              <a:t>Exercise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Add these 10 to  the appropriate boxes in your Self SOWT is it a </a:t>
            </a:r>
            <a:r>
              <a:rPr lang="en-US" baseline="0" dirty="0" err="1" smtClean="0"/>
              <a:t>S_W_O_T?for</a:t>
            </a:r>
            <a:r>
              <a:rPr lang="en-US" baseline="0" dirty="0" smtClean="0"/>
              <a:t> example if you are negative thinking , that may be a threat to your success, an opportunity may be appreciate inquiry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Rank your confidence from 1-5 in possessing , demonstrating or accessing these strategic  factors  that enhance resilience. </a:t>
            </a:r>
          </a:p>
          <a:p>
            <a:r>
              <a:rPr lang="en-US" baseline="0" dirty="0" smtClean="0"/>
              <a:t>1. not at all, 2, somewhat, 3 moderately 4= very 5= extremely . </a:t>
            </a:r>
            <a:endParaRPr lang="en-US" sz="1200" i="1" kern="1200" dirty="0" smtClean="0">
              <a:solidFill>
                <a:schemeClr val="tx1"/>
              </a:solidFill>
              <a:effectLst/>
              <a:latin typeface="+mn-lt"/>
              <a:ea typeface="+mn-ea"/>
              <a:cs typeface="+mn-cs"/>
            </a:endParaRPr>
          </a:p>
          <a:p>
            <a:r>
              <a:rPr lang="en-US" dirty="0" smtClean="0"/>
              <a:t>NO particular</a:t>
            </a:r>
            <a:r>
              <a:rPr lang="en-US" baseline="0" dirty="0" smtClean="0"/>
              <a:t> order</a:t>
            </a:r>
            <a:endParaRPr lang="en-US" dirty="0" smtClean="0"/>
          </a:p>
          <a:p>
            <a:endParaRPr lang="en-US" sz="1200" i="1"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 first is an ability to see the positive in a situation, (Recall  “LOT” is a test that has been used to assess  optimism, respondents rate statements on a 5 point </a:t>
            </a:r>
            <a:r>
              <a:rPr lang="en-US" baseline="0" dirty="0" err="1" smtClean="0"/>
              <a:t>likert</a:t>
            </a:r>
            <a:r>
              <a:rPr lang="en-US" baseline="0" dirty="0" smtClean="0"/>
              <a:t> scale to assess their own capacity to seeing the positive side of  a challenge.)</a:t>
            </a:r>
          </a:p>
          <a:p>
            <a:pPr marL="228600" indent="-228600">
              <a:buFont typeface="+mj-lt"/>
              <a:buAutoNum type="arabicPeriod"/>
            </a:pPr>
            <a:r>
              <a:rPr lang="en-US" baseline="0" dirty="0" smtClean="0"/>
              <a:t>Second is a commitment to understanding, addressing  and even benefitting from fear, </a:t>
            </a:r>
          </a:p>
          <a:p>
            <a:pPr marL="228600" indent="-228600">
              <a:buFont typeface="+mj-lt"/>
              <a:buAutoNum type="arabicPeriod"/>
            </a:pPr>
            <a:r>
              <a:rPr lang="en-US" baseline="0" dirty="0" smtClean="0"/>
              <a:t>Third is the ability to  display self discipline   and  a commitment to moral responsibility and to  doing  what is right under any circumstances</a:t>
            </a:r>
          </a:p>
          <a:p>
            <a:pPr marL="228600" indent="-228600">
              <a:buFont typeface="+mj-lt"/>
              <a:buAutoNum type="arabicPeriod"/>
            </a:pPr>
            <a:r>
              <a:rPr lang="en-US" baseline="0" dirty="0" smtClean="0"/>
              <a:t>Fourth is a belief in a higher spiritual power and a  reliance on prayer, meditation and mindfulness to overcome what may seem overwhelming</a:t>
            </a:r>
          </a:p>
          <a:p>
            <a:pPr marL="228600" indent="-228600">
              <a:buFont typeface="+mj-lt"/>
              <a:buAutoNum type="arabicPeriod"/>
            </a:pPr>
            <a:r>
              <a:rPr lang="en-US" baseline="0" dirty="0" smtClean="0"/>
              <a:t>Fifth is  the ability to capitalize  on a network of family and friends for support</a:t>
            </a:r>
          </a:p>
          <a:p>
            <a:pPr marL="228600" indent="-228600">
              <a:buFont typeface="+mj-lt"/>
              <a:buAutoNum type="arabicPeriod"/>
            </a:pPr>
            <a:r>
              <a:rPr lang="en-US" sz="1200" i="1" kern="1200" baseline="0" dirty="0" smtClean="0">
                <a:solidFill>
                  <a:schemeClr val="tx1"/>
                </a:solidFill>
                <a:effectLst/>
                <a:latin typeface="+mn-lt"/>
                <a:ea typeface="+mn-ea"/>
                <a:cs typeface="+mn-cs"/>
              </a:rPr>
              <a:t>Sixth is possession of at least one continuous  mentor from whom you gain personal strength, guidance  and insight</a:t>
            </a:r>
          </a:p>
          <a:p>
            <a:pPr marL="228600" indent="-228600">
              <a:buFont typeface="+mj-lt"/>
              <a:buAutoNum type="arabicPeriod"/>
            </a:pPr>
            <a:r>
              <a:rPr lang="en-US" sz="1200" i="1" kern="1200" baseline="0" dirty="0" smtClean="0">
                <a:solidFill>
                  <a:schemeClr val="tx1"/>
                </a:solidFill>
                <a:effectLst/>
                <a:latin typeface="+mn-lt"/>
                <a:ea typeface="+mn-ea"/>
                <a:cs typeface="+mn-cs"/>
              </a:rPr>
              <a:t>Seventh is  a regular habit of exercise and a belief that staying fit improves physical and  mental well being  and self esteem</a:t>
            </a:r>
          </a:p>
          <a:p>
            <a:pPr marL="228600" indent="-228600">
              <a:buFont typeface="+mj-lt"/>
              <a:buAutoNum type="arabicPeriod"/>
            </a:pPr>
            <a:r>
              <a:rPr lang="en-US" sz="1200" i="1" kern="1200" baseline="0" dirty="0" smtClean="0">
                <a:solidFill>
                  <a:schemeClr val="tx1"/>
                </a:solidFill>
                <a:effectLst/>
                <a:latin typeface="+mn-lt"/>
                <a:ea typeface="+mn-ea"/>
                <a:cs typeface="+mn-cs"/>
              </a:rPr>
              <a:t>Eighth is practice of activating cognitive function  by  problem solving, and commitment to  life long learning to stimulate the mind  </a:t>
            </a:r>
          </a:p>
          <a:p>
            <a:pPr marL="228600" indent="-228600">
              <a:buFont typeface="+mj-lt"/>
              <a:buAutoNum type="arabicPeriod"/>
            </a:pPr>
            <a:r>
              <a:rPr lang="en-US" sz="1200" i="1" kern="1200" baseline="0" dirty="0" smtClean="0">
                <a:solidFill>
                  <a:schemeClr val="tx1"/>
                </a:solidFill>
                <a:effectLst/>
                <a:latin typeface="+mn-lt"/>
                <a:ea typeface="+mn-ea"/>
                <a:cs typeface="+mn-cs"/>
              </a:rPr>
              <a:t>Ninth is accessing a milieu  of different styles and strategies appropriate to a challenge and a willingness to learn from mistakes and accept what is not perfect </a:t>
            </a:r>
          </a:p>
          <a:p>
            <a:pPr marL="228600" indent="-228600">
              <a:buFont typeface="+mj-lt"/>
              <a:buAutoNum type="arabicPeriod"/>
            </a:pPr>
            <a:r>
              <a:rPr lang="en-US" sz="1200" i="1" kern="1200" baseline="0" dirty="0" smtClean="0">
                <a:solidFill>
                  <a:schemeClr val="tx1"/>
                </a:solidFill>
                <a:effectLst/>
                <a:latin typeface="+mn-lt"/>
                <a:ea typeface="+mn-ea"/>
                <a:cs typeface="+mn-cs"/>
              </a:rPr>
              <a:t>Tenth is the  commitment to a mission  that is  greater than yourself and willingness to defend and not compromise on that which  you stand for.</a:t>
            </a:r>
          </a:p>
          <a:p>
            <a:pPr marL="228600" indent="-228600">
              <a:buFont typeface="+mj-lt"/>
              <a:buAutoNum type="arabicPeriod"/>
            </a:pPr>
            <a:endParaRPr lang="en-US" sz="1200" i="1" kern="1200" baseline="0" dirty="0" smtClean="0">
              <a:solidFill>
                <a:schemeClr val="tx1"/>
              </a:solidFill>
              <a:effectLst/>
              <a:latin typeface="+mn-lt"/>
              <a:ea typeface="+mn-ea"/>
              <a:cs typeface="+mn-cs"/>
            </a:endParaRPr>
          </a:p>
          <a:p>
            <a:r>
              <a:rPr lang="en-US" sz="1200" i="1" kern="1200" baseline="0" dirty="0" smtClean="0">
                <a:solidFill>
                  <a:schemeClr val="tx1"/>
                </a:solidFill>
                <a:effectLst/>
                <a:latin typeface="+mn-lt"/>
                <a:ea typeface="+mn-ea"/>
                <a:cs typeface="+mn-cs"/>
              </a:rPr>
              <a:t>Keep notes of your rankings as this will be valuable in identifying areas for improvement later  in your PIP. </a:t>
            </a: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0471D-283C-344F-BFD1-68DDC2C32651}" type="slidenum">
              <a:rPr lang="en-US" smtClean="0"/>
              <a:t>31</a:t>
            </a:fld>
            <a:endParaRPr lang="en-US"/>
          </a:p>
        </p:txBody>
      </p:sp>
    </p:spTree>
    <p:extLst>
      <p:ext uri="{BB962C8B-B14F-4D97-AF65-F5344CB8AC3E}">
        <p14:creationId xmlns:p14="http://schemas.microsoft.com/office/powerpoint/2010/main" val="347211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baseline="0" dirty="0" smtClean="0"/>
              <a:t>Identify an area for improvement </a:t>
            </a:r>
          </a:p>
          <a:p>
            <a:r>
              <a:rPr lang="en-US" baseline="0" dirty="0" smtClean="0"/>
              <a:t>A Self SWOT  is about </a:t>
            </a:r>
            <a:r>
              <a:rPr lang="en-US" dirty="0" smtClean="0"/>
              <a:t>understanding  your strengths,</a:t>
            </a:r>
            <a:r>
              <a:rPr lang="en-US" baseline="0" dirty="0" smtClean="0"/>
              <a:t> </a:t>
            </a:r>
            <a:r>
              <a:rPr lang="en-US" dirty="0" smtClean="0"/>
              <a:t>your weaknesses, your</a:t>
            </a:r>
            <a:r>
              <a:rPr lang="en-US" baseline="0" dirty="0" smtClean="0"/>
              <a:t> opportunities</a:t>
            </a:r>
            <a:r>
              <a:rPr lang="en-US" dirty="0" smtClean="0"/>
              <a:t>  and </a:t>
            </a:r>
            <a:r>
              <a:rPr lang="en-US" baseline="0" dirty="0" smtClean="0"/>
              <a:t>the </a:t>
            </a:r>
            <a:r>
              <a:rPr lang="en-US" dirty="0" smtClean="0"/>
              <a:t> threats that</a:t>
            </a:r>
            <a:r>
              <a:rPr lang="en-US" baseline="0" dirty="0" smtClean="0"/>
              <a:t> exists for you in a given  leadership situation. The goal is to determine  how you can be </a:t>
            </a:r>
            <a:r>
              <a:rPr lang="en-US" dirty="0" smtClean="0"/>
              <a:t>more effective</a:t>
            </a:r>
            <a:r>
              <a:rPr lang="en-US" baseline="0" dirty="0" smtClean="0"/>
              <a:t> as a</a:t>
            </a:r>
            <a:r>
              <a:rPr lang="en-US" dirty="0" smtClean="0"/>
              <a:t> leader of change. </a:t>
            </a:r>
          </a:p>
          <a:p>
            <a:endParaRPr lang="en-US" dirty="0" smtClean="0"/>
          </a:p>
          <a:p>
            <a:r>
              <a:rPr lang="en-US" baseline="0" dirty="0" smtClean="0"/>
              <a:t>A SWOT analysis  can be done  looking at yourself globally or in a focused professional manner looking  within the context of a particular leadership challenge. </a:t>
            </a:r>
          </a:p>
          <a:p>
            <a:r>
              <a:rPr lang="en-US" dirty="0" smtClean="0"/>
              <a:t>Complete a SWOT on Yourself</a:t>
            </a:r>
            <a:r>
              <a:rPr lang="en-US" baseline="0" dirty="0" smtClean="0"/>
              <a:t> by </a:t>
            </a:r>
            <a:r>
              <a:rPr lang="en-GB" sz="1200" kern="1200" dirty="0" smtClean="0">
                <a:solidFill>
                  <a:schemeClr val="tx1"/>
                </a:solidFill>
                <a:effectLst/>
                <a:latin typeface="+mn-lt"/>
                <a:ea typeface="+mn-ea"/>
                <a:cs typeface="+mn-cs"/>
              </a:rPr>
              <a:t>Identifying  Your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Strengths:</a:t>
            </a:r>
            <a:r>
              <a:rPr lang="en-GB" sz="1200" b="1" kern="1200" baseline="0" dirty="0" smtClean="0">
                <a:solidFill>
                  <a:schemeClr val="tx1"/>
                </a:solidFill>
                <a:effectLst/>
                <a:latin typeface="+mn-lt"/>
                <a:ea typeface="+mn-ea"/>
                <a:cs typeface="+mn-cs"/>
              </a:rPr>
              <a:t> What </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knowledge, skills ,styles, attitudes,  capabilities,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USP's (unique selling points),</a:t>
            </a:r>
            <a:r>
              <a:rPr lang="en-GB" sz="1200" kern="1200" baseline="0" dirty="0" smtClean="0">
                <a:solidFill>
                  <a:schemeClr val="tx1"/>
                </a:solidFill>
                <a:effectLst/>
                <a:latin typeface="+mn-lt"/>
                <a:ea typeface="+mn-ea"/>
                <a:cs typeface="+mn-cs"/>
              </a:rPr>
              <a:t> values or </a:t>
            </a:r>
            <a:r>
              <a:rPr lang="en-GB" sz="1200" kern="1200" dirty="0" smtClean="0">
                <a:solidFill>
                  <a:schemeClr val="tx1"/>
                </a:solidFill>
                <a:effectLst/>
                <a:latin typeface="+mn-lt"/>
                <a:ea typeface="+mn-ea"/>
                <a:cs typeface="+mn-cs"/>
              </a:rPr>
              <a:t> philosophy   do you hold around this situation?</a:t>
            </a:r>
            <a:r>
              <a:rPr lang="en-US" dirty="0" smtClean="0">
                <a:effectLst/>
              </a:rPr>
              <a:t> </a:t>
            </a:r>
          </a:p>
          <a:p>
            <a:r>
              <a:rPr lang="en-US" b="1" dirty="0" smtClean="0">
                <a:effectLst/>
              </a:rPr>
              <a:t>Weaknesses</a:t>
            </a:r>
            <a:r>
              <a:rPr lang="en-US" dirty="0" smtClean="0">
                <a:effectLst/>
              </a:rPr>
              <a:t>-</a:t>
            </a:r>
            <a:r>
              <a:rPr lang="en-GB" sz="1200" kern="1200" baseline="0" dirty="0" smtClean="0">
                <a:solidFill>
                  <a:schemeClr val="tx1"/>
                </a:solidFill>
                <a:effectLst/>
                <a:latin typeface="+mn-lt"/>
                <a:ea typeface="+mn-ea"/>
                <a:cs typeface="+mn-cs"/>
              </a:rPr>
              <a:t> identify any  g</a:t>
            </a:r>
            <a:r>
              <a:rPr lang="en-GB" sz="1200" kern="1200" dirty="0" smtClean="0">
                <a:solidFill>
                  <a:schemeClr val="tx1"/>
                </a:solidFill>
                <a:effectLst/>
                <a:latin typeface="+mn-lt"/>
                <a:ea typeface="+mn-ea"/>
                <a:cs typeface="+mn-cs"/>
              </a:rPr>
              <a:t>aps in knowledge, skills,  capabilities,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reputation, biases,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vulnerabilities? Reliability ?</a:t>
            </a:r>
            <a:r>
              <a:rPr lang="en-GB" sz="1200" kern="1200" baseline="0" dirty="0" smtClean="0">
                <a:solidFill>
                  <a:schemeClr val="tx1"/>
                </a:solidFill>
                <a:effectLst/>
                <a:latin typeface="+mn-lt"/>
                <a:ea typeface="+mn-ea"/>
                <a:cs typeface="+mn-cs"/>
              </a:rPr>
              <a:t> Accountability, </a:t>
            </a:r>
            <a:r>
              <a:rPr lang="en-GB" sz="1200" kern="1200" dirty="0" smtClean="0">
                <a:solidFill>
                  <a:schemeClr val="tx1"/>
                </a:solidFill>
                <a:effectLst/>
                <a:latin typeface="+mn-lt"/>
                <a:ea typeface="+mn-ea"/>
                <a:cs typeface="+mn-cs"/>
              </a:rPr>
              <a:t>Morale, or in</a:t>
            </a:r>
            <a:r>
              <a:rPr lang="en-GB" sz="1200" kern="1200" baseline="0" dirty="0" smtClean="0">
                <a:solidFill>
                  <a:schemeClr val="tx1"/>
                </a:solidFill>
                <a:effectLst/>
                <a:latin typeface="+mn-lt"/>
                <a:ea typeface="+mn-ea"/>
                <a:cs typeface="+mn-cs"/>
              </a:rPr>
              <a:t> your performance or </a:t>
            </a:r>
            <a:r>
              <a:rPr lang="en-GB" sz="1200" kern="1200" dirty="0" smtClean="0">
                <a:solidFill>
                  <a:schemeClr val="tx1"/>
                </a:solidFill>
                <a:effectLst/>
                <a:latin typeface="+mn-lt"/>
                <a:ea typeface="+mn-ea"/>
                <a:cs typeface="+mn-cs"/>
              </a:rPr>
              <a:t>  commitment. </a:t>
            </a:r>
            <a:endParaRPr lang="en-US" sz="1200" kern="1200" dirty="0" smtClean="0">
              <a:solidFill>
                <a:schemeClr val="tx1"/>
              </a:solidFill>
              <a:effectLst/>
              <a:latin typeface="+mn-lt"/>
              <a:ea typeface="+mn-ea"/>
              <a:cs typeface="+mn-cs"/>
            </a:endParaRPr>
          </a:p>
          <a:p>
            <a:r>
              <a:rPr lang="en-US" b="1" dirty="0" smtClean="0">
                <a:effectLst/>
              </a:rPr>
              <a:t>Opportunities</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identify any n</a:t>
            </a:r>
            <a:r>
              <a:rPr lang="en-US" sz="1200" kern="1200" dirty="0" err="1" smtClean="0">
                <a:solidFill>
                  <a:schemeClr val="tx1"/>
                </a:solidFill>
                <a:effectLst/>
                <a:latin typeface="+mn-lt"/>
                <a:ea typeface="+mn-ea"/>
                <a:cs typeface="+mn-cs"/>
              </a:rPr>
              <a:t>ew</a:t>
            </a:r>
            <a:r>
              <a:rPr lang="en-US" sz="1200" kern="1200" baseline="0" dirty="0" smtClean="0">
                <a:solidFill>
                  <a:schemeClr val="tx1"/>
                </a:solidFill>
                <a:effectLst/>
                <a:latin typeface="+mn-lt"/>
                <a:ea typeface="+mn-ea"/>
                <a:cs typeface="+mn-cs"/>
              </a:rPr>
              <a:t> niches, trends,  partnerships, collaborative  projects, initiatives  or skills  that you might  take advantage of  to be  more effective I</a:t>
            </a:r>
          </a:p>
          <a:p>
            <a:r>
              <a:rPr lang="en-GB" sz="1200" b="1" kern="1200" dirty="0" smtClean="0">
                <a:solidFill>
                  <a:schemeClr val="tx1"/>
                </a:solidFill>
                <a:effectLst/>
                <a:latin typeface="+mn-lt"/>
                <a:ea typeface="+mn-ea"/>
                <a:cs typeface="+mn-cs"/>
              </a:rPr>
              <a:t>Threats</a:t>
            </a:r>
            <a:r>
              <a:rPr lang="en-GB" sz="1200" kern="1200" dirty="0" smtClean="0">
                <a:solidFill>
                  <a:schemeClr val="tx1"/>
                </a:solidFill>
                <a:effectLst/>
                <a:latin typeface="+mn-lt"/>
                <a:ea typeface="+mn-ea"/>
                <a:cs typeface="+mn-cs"/>
              </a:rPr>
              <a:t>, What potentially limits your effectiveness?</a:t>
            </a:r>
            <a:r>
              <a:rPr lang="en-GB" sz="1200" kern="1200" baseline="0" dirty="0" smtClean="0">
                <a:solidFill>
                  <a:schemeClr val="tx1"/>
                </a:solidFill>
                <a:effectLst/>
                <a:latin typeface="+mn-lt"/>
                <a:ea typeface="+mn-ea"/>
                <a:cs typeface="+mn-cs"/>
              </a:rPr>
              <a:t> For the purpose of the</a:t>
            </a:r>
            <a:r>
              <a:rPr lang="en-GB" sz="1200" kern="1200" dirty="0" smtClean="0">
                <a:solidFill>
                  <a:schemeClr val="tx1"/>
                </a:solidFill>
                <a:effectLst/>
                <a:latin typeface="+mn-lt"/>
                <a:ea typeface="+mn-ea"/>
                <a:cs typeface="+mn-cs"/>
              </a:rPr>
              <a:t> SELF SWOT think  of intrinsic limits</a:t>
            </a:r>
            <a:r>
              <a:rPr lang="en-GB" sz="1200" kern="1200" baseline="0" dirty="0" smtClean="0">
                <a:solidFill>
                  <a:schemeClr val="tx1"/>
                </a:solidFill>
                <a:effectLst/>
                <a:latin typeface="+mn-lt"/>
                <a:ea typeface="+mn-ea"/>
                <a:cs typeface="+mn-cs"/>
              </a:rPr>
              <a:t> rather than </a:t>
            </a:r>
            <a:r>
              <a:rPr lang="en-GB" sz="1200" kern="1200" dirty="0" smtClean="0">
                <a:solidFill>
                  <a:schemeClr val="tx1"/>
                </a:solidFill>
                <a:effectLst/>
                <a:latin typeface="+mn-lt"/>
                <a:ea typeface="+mn-ea"/>
                <a:cs typeface="+mn-cs"/>
              </a:rPr>
              <a:t>extrinsic </a:t>
            </a:r>
            <a:r>
              <a:rPr lang="en-GB" sz="1200" kern="1200" baseline="0" dirty="0" smtClean="0">
                <a:solidFill>
                  <a:schemeClr val="tx1"/>
                </a:solidFill>
                <a:effectLst/>
                <a:latin typeface="+mn-lt"/>
                <a:ea typeface="+mn-ea"/>
                <a:cs typeface="+mn-cs"/>
              </a:rPr>
              <a:t> threats that may be </a:t>
            </a:r>
            <a:r>
              <a:rPr lang="en-GB" sz="1200" kern="1200" dirty="0" smtClean="0">
                <a:solidFill>
                  <a:schemeClr val="tx1"/>
                </a:solidFill>
                <a:effectLst/>
                <a:latin typeface="+mn-lt"/>
                <a:ea typeface="+mn-ea"/>
                <a:cs typeface="+mn-cs"/>
              </a:rPr>
              <a:t>political, </a:t>
            </a:r>
            <a:r>
              <a:rPr lang="en-US" sz="1200" kern="1200" dirty="0" smtClean="0">
                <a:solidFill>
                  <a:schemeClr val="tx1"/>
                </a:solidFill>
                <a:effectLst/>
                <a:latin typeface="+mn-lt"/>
                <a:ea typeface="+mn-ea"/>
                <a:cs typeface="+mn-cs"/>
              </a:rPr>
              <a:t>policy,</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nvironmental, or organizational .</a:t>
            </a:r>
            <a:r>
              <a:rPr lang="en-GB" sz="1200" kern="1200" baseline="0" dirty="0" smtClean="0">
                <a:solidFill>
                  <a:schemeClr val="tx1"/>
                </a:solidFill>
                <a:effectLst/>
                <a:latin typeface="+mn-lt"/>
                <a:ea typeface="+mn-ea"/>
                <a:cs typeface="+mn-cs"/>
              </a:rPr>
              <a:t> Intrinsic threats /limitations may be , part of your belief system,  biases, prejudices, recurrent thoughts or actions that  based on past experiences limit your ways of effectively interacting and performing.  What internal </a:t>
            </a:r>
            <a:r>
              <a:rPr lang="en-GB" sz="1200" kern="1200" dirty="0" smtClean="0">
                <a:solidFill>
                  <a:schemeClr val="tx1"/>
                </a:solidFill>
                <a:effectLst/>
                <a:latin typeface="+mn-lt"/>
                <a:ea typeface="+mn-ea"/>
                <a:cs typeface="+mn-cs"/>
              </a:rPr>
              <a:t>Obstacles </a:t>
            </a:r>
            <a:r>
              <a:rPr lang="en-GB" sz="1200" kern="1200" baseline="0" dirty="0" smtClean="0">
                <a:solidFill>
                  <a:schemeClr val="tx1"/>
                </a:solidFill>
                <a:effectLst/>
                <a:latin typeface="+mn-lt"/>
                <a:ea typeface="+mn-ea"/>
                <a:cs typeface="+mn-cs"/>
              </a:rPr>
              <a:t> do you face</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ry not to focus on excuses or blame.</a:t>
            </a:r>
            <a:r>
              <a:rPr lang="en-GB"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Consider validating  your self SWOT  by asking a  trusted colleague(S), friend(s) or family member (S) to also complete a SWOT of you.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0471D-283C-344F-BFD1-68DDC2C32651}" type="slidenum">
              <a:rPr lang="en-US" smtClean="0"/>
              <a:t>32</a:t>
            </a:fld>
            <a:endParaRPr lang="en-US"/>
          </a:p>
        </p:txBody>
      </p:sp>
    </p:spTree>
    <p:extLst>
      <p:ext uri="{BB962C8B-B14F-4D97-AF65-F5344CB8AC3E}">
        <p14:creationId xmlns:p14="http://schemas.microsoft.com/office/powerpoint/2010/main" val="1793322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269875"/>
            <a:ext cx="3163888" cy="1781175"/>
          </a:xfrm>
        </p:spPr>
      </p:sp>
      <p:sp>
        <p:nvSpPr>
          <p:cNvPr id="3" name="Notes Placeholder 2"/>
          <p:cNvSpPr>
            <a:spLocks noGrp="1"/>
          </p:cNvSpPr>
          <p:nvPr>
            <p:ph type="body" idx="1"/>
          </p:nvPr>
        </p:nvSpPr>
        <p:spPr>
          <a:xfrm>
            <a:off x="183494" y="2210186"/>
            <a:ext cx="6422207" cy="1100143"/>
          </a:xfrm>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i="1" dirty="0" smtClean="0"/>
              <a:t>“The primary determinant of successful execution is the promises each of us makes to ourselves and to each other…” D. </a:t>
            </a:r>
            <a:r>
              <a:rPr lang="en-US" sz="1200" i="1" dirty="0" err="1" smtClean="0"/>
              <a:t>Sull</a:t>
            </a:r>
            <a:r>
              <a:rPr lang="en-US" sz="1200" i="1" dirty="0" smtClean="0"/>
              <a:t>, C. </a:t>
            </a:r>
            <a:r>
              <a:rPr lang="en-US" sz="1200" i="1" dirty="0" err="1" smtClean="0"/>
              <a:t>Spinosa</a:t>
            </a:r>
            <a:r>
              <a:rPr lang="en-US" sz="1200" i="1" dirty="0" smtClean="0"/>
              <a:t>, Promised-based Management, HBR2007.</a:t>
            </a:r>
            <a:r>
              <a:rPr lang="en-US" b="1" dirty="0" smtClean="0"/>
              <a:t>COVEY QUADRANTS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1" dirty="0" smtClean="0"/>
              <a:t>ADD ITEM OF CHOICE TO YOUR SWOT- opportunities/threats –RISKS BENEFITS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1" dirty="0" smtClean="0"/>
              <a:t>Reflect on a leadership challenge or choice you currently face or have have faced.</a:t>
            </a:r>
            <a:r>
              <a:rPr lang="en-US" b="1" baseline="0" dirty="0" smtClean="0"/>
              <a:t> </a:t>
            </a:r>
            <a:r>
              <a:rPr lang="en-US" b="1" dirty="0" smtClean="0"/>
              <a:t>Think of an example when you were</a:t>
            </a:r>
            <a:r>
              <a:rPr lang="en-US" b="1" baseline="0" dirty="0" smtClean="0"/>
              <a:t> offered to take on an additional role or task</a:t>
            </a:r>
            <a:r>
              <a:rPr lang="en-US" b="1" dirty="0" smtClean="0"/>
              <a:t>?</a:t>
            </a:r>
            <a:r>
              <a:rPr lang="en-US" b="1" baseline="0" dirty="0" smtClean="0"/>
              <a:t> C</a:t>
            </a:r>
            <a:r>
              <a:rPr lang="en-US" b="1" dirty="0" smtClean="0"/>
              <a:t>onsider the following: </a:t>
            </a:r>
            <a:r>
              <a:rPr lang="en-US" sz="800" kern="1200" dirty="0" smtClean="0">
                <a:solidFill>
                  <a:schemeClr val="tx1"/>
                </a:solidFill>
                <a:latin typeface="+mn-lt"/>
                <a:ea typeface="+mn-ea"/>
                <a:cs typeface="+mn-cs"/>
              </a:rPr>
              <a:t>Cost/ Benefit </a:t>
            </a:r>
          </a:p>
          <a:p>
            <a:pPr marL="457200" lvl="1" indent="0">
              <a:buNone/>
            </a:pPr>
            <a:endParaRPr lang="en-US" b="1" dirty="0" smtClean="0"/>
          </a:p>
          <a:p>
            <a:pPr marL="971550" lvl="1" indent="-514350">
              <a:buFont typeface="+mj-lt"/>
              <a:buAutoNum type="arabicPeriod"/>
            </a:pPr>
            <a:r>
              <a:rPr lang="en-US" dirty="0" smtClean="0"/>
              <a:t>Important/ non</a:t>
            </a:r>
            <a:r>
              <a:rPr lang="en-US" baseline="0" dirty="0" smtClean="0"/>
              <a:t> urgent = long term relationships</a:t>
            </a:r>
            <a:r>
              <a:rPr lang="en-US" dirty="0" smtClean="0"/>
              <a:t>?</a:t>
            </a:r>
          </a:p>
          <a:p>
            <a:pPr marL="971550" lvl="1" indent="-514350">
              <a:buFont typeface="+mj-lt"/>
              <a:buAutoNum type="arabicPeriod"/>
            </a:pPr>
            <a:r>
              <a:rPr lang="en-US" dirty="0" smtClean="0"/>
              <a:t>Urgent?</a:t>
            </a:r>
          </a:p>
          <a:p>
            <a:pPr marL="971550" lvl="1" indent="-514350">
              <a:buFont typeface="+mj-lt"/>
              <a:buAutoNum type="arabicPeriod"/>
            </a:pPr>
            <a:r>
              <a:rPr lang="en-US" dirty="0" smtClean="0"/>
              <a:t>Costs and benefits?</a:t>
            </a:r>
          </a:p>
          <a:p>
            <a:pPr marL="971550" lvl="1" indent="-514350">
              <a:buFont typeface="+mj-lt"/>
              <a:buAutoNum type="arabicPeriod"/>
            </a:pPr>
            <a:r>
              <a:rPr lang="en-US" dirty="0" smtClean="0"/>
              <a:t>Honorable?</a:t>
            </a:r>
          </a:p>
          <a:p>
            <a:pPr marL="457200" lvl="1" indent="0">
              <a:buNone/>
            </a:pPr>
            <a:endParaRPr lang="en-US" b="1" dirty="0" smtClean="0"/>
          </a:p>
          <a:p>
            <a:pPr marL="457200" lvl="1" indent="0">
              <a:buNone/>
            </a:pPr>
            <a:r>
              <a:rPr lang="en-US" b="1" dirty="0" smtClean="0"/>
              <a:t>Consider</a:t>
            </a:r>
            <a:r>
              <a:rPr lang="en-US" b="1" baseline="0" dirty="0" smtClean="0"/>
              <a:t> what choices you have ?</a:t>
            </a:r>
            <a:r>
              <a:rPr lang="en-US" b="1" dirty="0" smtClean="0"/>
              <a:t> Are</a:t>
            </a:r>
            <a:r>
              <a:rPr lang="en-US" b="1" baseline="0" dirty="0" smtClean="0"/>
              <a:t> you the only or the best person to do this job? Can you nominate another colleague?</a:t>
            </a:r>
            <a:endParaRPr lang="en-US" b="1"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1" dirty="0" smtClean="0"/>
              <a:t>Is/ was  the opportunity</a:t>
            </a:r>
            <a:r>
              <a:rPr lang="en-US" b="1" baseline="0" dirty="0" smtClean="0"/>
              <a:t> important </a:t>
            </a:r>
            <a:r>
              <a:rPr lang="en-US" baseline="0" dirty="0" smtClean="0"/>
              <a:t>to achieving  your priorities? That means is it </a:t>
            </a:r>
            <a:r>
              <a:rPr lang="en-US" dirty="0" smtClean="0"/>
              <a:t> in alignment</a:t>
            </a:r>
            <a:r>
              <a:rPr lang="en-US" baseline="0" dirty="0" smtClean="0"/>
              <a:t>  with your  authentic values  and is it in the top 5 list? It may be important , but not to your current priority, therefore it is best to be done by someone else or at another time. But not now by you!</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Is it urgent?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What are/ were the </a:t>
            </a:r>
            <a:r>
              <a:rPr lang="en-US" b="1" dirty="0" smtClean="0"/>
              <a:t>costs and benefits </a:t>
            </a:r>
            <a:r>
              <a:rPr lang="en-US" dirty="0" smtClean="0"/>
              <a:t>of your choice  to you and to others? What must you</a:t>
            </a:r>
            <a:r>
              <a:rPr lang="en-US" baseline="0" dirty="0" smtClean="0"/>
              <a:t> </a:t>
            </a:r>
            <a:r>
              <a:rPr lang="en-US" dirty="0" smtClean="0"/>
              <a:t> or others give up to benefit from this decision. </a:t>
            </a:r>
          </a:p>
          <a:p>
            <a:pPr lvl="1"/>
            <a:r>
              <a:rPr lang="en-US" dirty="0" smtClean="0"/>
              <a:t>Can you Honor your Word if you commit  to this request?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457200" lvl="1" indent="0">
              <a:buNone/>
            </a:pPr>
            <a:endParaRPr lang="en-US" dirty="0" smtClean="0"/>
          </a:p>
          <a:p>
            <a:pPr marL="457200" lvl="1" indent="0">
              <a:buNone/>
            </a:pPr>
            <a:r>
              <a:rPr lang="en-US" dirty="0" smtClean="0"/>
              <a:t>Consider a time where you accepted an</a:t>
            </a:r>
            <a:r>
              <a:rPr lang="en-US" baseline="0" dirty="0" smtClean="0"/>
              <a:t> opportunity, that was not in alignment with your priorities?</a:t>
            </a:r>
            <a:endParaRPr lang="en-US" dirty="0" smtClean="0"/>
          </a:p>
          <a:p>
            <a:pPr lvl="1"/>
            <a:r>
              <a:rPr lang="en-US" dirty="0" smtClean="0"/>
              <a:t>Did you give</a:t>
            </a:r>
            <a:r>
              <a:rPr lang="en-US" baseline="0" dirty="0" smtClean="0"/>
              <a:t> </a:t>
            </a:r>
            <a:r>
              <a:rPr lang="en-US" dirty="0" smtClean="0"/>
              <a:t> your word without considering your priorities?</a:t>
            </a:r>
          </a:p>
          <a:p>
            <a:pPr lvl="1"/>
            <a:r>
              <a:rPr lang="en-US" dirty="0" smtClean="0"/>
              <a:t>Did you give your word without considering the costs</a:t>
            </a:r>
            <a:r>
              <a:rPr lang="en-US" baseline="0" dirty="0" smtClean="0"/>
              <a:t> and benefits to you and to others?</a:t>
            </a:r>
          </a:p>
          <a:p>
            <a:pPr lvl="1"/>
            <a:r>
              <a:rPr lang="en-US" dirty="0" smtClean="0"/>
              <a:t>Did</a:t>
            </a:r>
            <a:r>
              <a:rPr lang="en-US" baseline="0" dirty="0" smtClean="0"/>
              <a:t> you keep your word? Did you </a:t>
            </a:r>
            <a:r>
              <a:rPr lang="en-US" dirty="0" smtClean="0"/>
              <a:t>honor your word ?</a:t>
            </a:r>
          </a:p>
          <a:p>
            <a:pPr lvl="1"/>
            <a:r>
              <a:rPr lang="en-US" dirty="0" smtClean="0"/>
              <a:t>Describe your feelings, thoughts and correlating actions and effectiveness when you were “in” versus “out” of integrity. </a:t>
            </a:r>
          </a:p>
          <a:p>
            <a:pPr lvl="1"/>
            <a:r>
              <a:rPr lang="en-US" sz="3200" dirty="0" smtClean="0"/>
              <a:t> How did it</a:t>
            </a:r>
            <a:r>
              <a:rPr lang="en-US" sz="3200" baseline="0" dirty="0" smtClean="0"/>
              <a:t> feel to have the  choice not to do something?</a:t>
            </a:r>
          </a:p>
          <a:p>
            <a:pPr lvl="1"/>
            <a:r>
              <a:rPr lang="en-US" sz="3200" baseline="0" dirty="0" smtClean="0"/>
              <a:t>How did others respond to your declining an offer in order to fully devote yourself  to your current responsibilities?</a:t>
            </a:r>
            <a:endParaRPr lang="en-US" sz="3200" dirty="0" smtClean="0"/>
          </a:p>
          <a:p>
            <a:endParaRPr lang="en-US" dirty="0" smtClean="0"/>
          </a:p>
        </p:txBody>
      </p:sp>
      <p:sp>
        <p:nvSpPr>
          <p:cNvPr id="4" name="Slide Number Placeholder 3"/>
          <p:cNvSpPr>
            <a:spLocks noGrp="1"/>
          </p:cNvSpPr>
          <p:nvPr>
            <p:ph type="sldNum" sz="quarter" idx="10"/>
          </p:nvPr>
        </p:nvSpPr>
        <p:spPr/>
        <p:txBody>
          <a:bodyPr/>
          <a:lstStyle/>
          <a:p>
            <a:fld id="{5808EE74-096C-4031-8C62-A49B7AFB5E8B}" type="slidenum">
              <a:rPr lang="en-US" smtClean="0"/>
              <a:t>33</a:t>
            </a:fld>
            <a:endParaRPr lang="en-US" dirty="0"/>
          </a:p>
        </p:txBody>
      </p:sp>
    </p:spTree>
    <p:extLst>
      <p:ext uri="{BB962C8B-B14F-4D97-AF65-F5344CB8AC3E}">
        <p14:creationId xmlns:p14="http://schemas.microsoft.com/office/powerpoint/2010/main" val="170703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OUR VISION is  to create a community of HEALTHY LEADERS who are prepared to LEAD in  HEALTH and create a  culture of  positive change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American College of Physician Executives highlights a strong correlation between physician personal  leadership and top-performing health systems.</a:t>
            </a:r>
            <a:r>
              <a:rPr lang="en-US" b="1" dirty="0" smtClean="0">
                <a:effectLst/>
              </a:rPr>
              <a:t> </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DEFINE</a:t>
            </a:r>
            <a:r>
              <a:rPr lang="en-US" sz="1200" b="1" kern="1200" baseline="0" dirty="0" smtClean="0">
                <a:solidFill>
                  <a:schemeClr val="tx1"/>
                </a:solidFill>
                <a:effectLst/>
                <a:latin typeface="+mn-lt"/>
                <a:ea typeface="+mn-ea"/>
                <a:cs typeface="+mn-cs"/>
              </a:rPr>
              <a:t> LEADERS NOT as those with TITLES&lt; BUT </a:t>
            </a:r>
            <a:r>
              <a:rPr lang="en-US" sz="1200" kern="1200" dirty="0" smtClean="0">
                <a:solidFill>
                  <a:schemeClr val="tx1"/>
                </a:solidFill>
                <a:effectLst/>
                <a:latin typeface="+mn-lt"/>
                <a:ea typeface="+mn-ea"/>
                <a:cs typeface="+mn-cs"/>
              </a:rPr>
              <a:t>as those effective in articulating a shared vision,  inspiring collaborative partners, transforming challenges into opportunities and delivering meaningful and measurable outcomes,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Residency Directors in  a TUCK needs assessment , want residents with leadership experience and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Students when</a:t>
            </a:r>
            <a:r>
              <a:rPr lang="en-US" b="1" baseline="0" dirty="0" smtClean="0"/>
              <a:t> clear that this is not about getting a title , want  leadership skills that make them more effective physicians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all part of that vision that includes the health of each and every one of us and our commitments must be the developments of each and every one of us as an individual and to each of us as leaders.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We must go beyond</a:t>
            </a:r>
            <a:r>
              <a:rPr lang="en-US" sz="1200" u="sng" kern="1200" baseline="0" dirty="0" smtClean="0">
                <a:solidFill>
                  <a:schemeClr val="tx1"/>
                </a:solidFill>
                <a:effectLst/>
                <a:latin typeface="+mn-lt"/>
                <a:ea typeface="+mn-ea"/>
                <a:cs typeface="+mn-cs"/>
              </a:rPr>
              <a:t> educational disciplines to determine the competencies needed to overcome these  3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Solutions from Medical Education and Beyond: </a:t>
            </a:r>
            <a:r>
              <a:rPr lang="en-US" sz="1200" kern="1200" dirty="0" smtClean="0">
                <a:solidFill>
                  <a:schemeClr val="tx1"/>
                </a:solidFill>
                <a:effectLst/>
                <a:latin typeface="+mn-lt"/>
                <a:ea typeface="+mn-ea"/>
                <a:cs typeface="+mn-cs"/>
              </a:rPr>
              <a:t>Educators are looking beyond the traditional models of medical education to business, psychology, sociology, and other disciplines for innovative solutions to these individual, team and systems challenges.  Supporting </a:t>
            </a:r>
            <a:r>
              <a:rPr lang="en-US" sz="1200" u="sng" kern="1200" dirty="0" smtClean="0">
                <a:solidFill>
                  <a:schemeClr val="tx1"/>
                </a:solidFill>
                <a:effectLst/>
                <a:latin typeface="+mn-lt"/>
                <a:ea typeface="+mn-ea"/>
                <a:cs typeface="+mn-cs"/>
              </a:rPr>
              <a:t>personal and professional development</a:t>
            </a:r>
            <a:r>
              <a:rPr lang="en-US" sz="1200" kern="1200" dirty="0" smtClean="0">
                <a:solidFill>
                  <a:schemeClr val="tx1"/>
                </a:solidFill>
                <a:effectLst/>
                <a:latin typeface="+mn-lt"/>
                <a:ea typeface="+mn-ea"/>
                <a:cs typeface="+mn-cs"/>
              </a:rPr>
              <a:t> through formal curriculum with guided self -assessment, self -reflection, self -discovery and self -monitoring can increase motivation, performance, satisfaction, personal effectiveness and improvement.  (</a:t>
            </a:r>
            <a:r>
              <a:rPr lang="en-US" sz="1200" u="none" strike="noStrike" kern="1200" dirty="0" smtClean="0">
                <a:solidFill>
                  <a:schemeClr val="tx1"/>
                </a:solidFill>
                <a:effectLst/>
                <a:latin typeface="+mn-lt"/>
                <a:ea typeface="+mn-ea"/>
                <a:cs typeface="+mn-cs"/>
                <a:hlinkClick r:id="rId3" action="ppaction://hlinkfile" tooltip="Benbassat, 2005 #8"/>
              </a:rPr>
              <a:t>Benbassat and Baumal 2005</a:t>
            </a:r>
            <a:r>
              <a:rPr lang="en-US" sz="1200" kern="1200" dirty="0" smtClean="0">
                <a:solidFill>
                  <a:schemeClr val="tx1"/>
                </a:solidFill>
                <a:effectLst/>
                <a:latin typeface="+mn-lt"/>
                <a:ea typeface="+mn-ea"/>
                <a:cs typeface="+mn-cs"/>
              </a:rPr>
              <a:t>) .  The presence of </a:t>
            </a:r>
            <a:r>
              <a:rPr lang="en-US" sz="1200" u="sng" kern="1200" dirty="0" smtClean="0">
                <a:solidFill>
                  <a:schemeClr val="tx1"/>
                </a:solidFill>
                <a:effectLst/>
                <a:latin typeface="+mn-lt"/>
                <a:ea typeface="+mn-ea"/>
                <a:cs typeface="+mn-cs"/>
              </a:rPr>
              <a:t>learning communities</a:t>
            </a:r>
            <a:r>
              <a:rPr lang="en-US" sz="1200" kern="1200" dirty="0" smtClean="0">
                <a:solidFill>
                  <a:schemeClr val="tx1"/>
                </a:solidFill>
                <a:effectLst/>
                <a:latin typeface="+mn-lt"/>
                <a:ea typeface="+mn-ea"/>
                <a:cs typeface="+mn-cs"/>
              </a:rPr>
              <a:t> and supportive </a:t>
            </a:r>
            <a:r>
              <a:rPr lang="en-US" sz="1200" u="sng" kern="1200" dirty="0" smtClean="0">
                <a:solidFill>
                  <a:schemeClr val="tx1"/>
                </a:solidFill>
                <a:effectLst/>
                <a:latin typeface="+mn-lt"/>
                <a:ea typeface="+mn-ea"/>
                <a:cs typeface="+mn-cs"/>
              </a:rPr>
              <a:t>mentors </a:t>
            </a:r>
            <a:r>
              <a:rPr lang="en-US" sz="1200" kern="1200" dirty="0" smtClean="0">
                <a:solidFill>
                  <a:schemeClr val="tx1"/>
                </a:solidFill>
                <a:effectLst/>
                <a:latin typeface="+mn-lt"/>
                <a:ea typeface="+mn-ea"/>
                <a:cs typeface="+mn-cs"/>
              </a:rPr>
              <a:t>that foster team-based learning can enhance communication, strengthen relationships, and increase trust, performance and outcomes. (</a:t>
            </a:r>
            <a:r>
              <a:rPr lang="en-US" sz="1200" u="none" strike="noStrike" kern="1200" dirty="0" smtClean="0">
                <a:solidFill>
                  <a:schemeClr val="tx1"/>
                </a:solidFill>
                <a:effectLst/>
                <a:latin typeface="+mn-lt"/>
                <a:ea typeface="+mn-ea"/>
                <a:cs typeface="+mn-cs"/>
                <a:hlinkClick r:id="rId4" action="ppaction://hlinkfile" tooltip="Sambunjak, 2010 #9"/>
              </a:rPr>
              <a:t>Sambunjak, Straus et al. 2010</a:t>
            </a:r>
            <a:r>
              <a:rPr lang="en-US" sz="1200" kern="1200" dirty="0" smtClean="0">
                <a:solidFill>
                  <a:schemeClr val="tx1"/>
                </a:solidFill>
                <a:effectLst/>
                <a:latin typeface="+mn-lt"/>
                <a:ea typeface="+mn-ea"/>
                <a:cs typeface="+mn-cs"/>
              </a:rPr>
              <a:t>).  Investment in </a:t>
            </a:r>
            <a:r>
              <a:rPr lang="en-US" sz="1200" u="sng" kern="1200" dirty="0" smtClean="0">
                <a:solidFill>
                  <a:schemeClr val="tx1"/>
                </a:solidFill>
                <a:effectLst/>
                <a:latin typeface="+mn-lt"/>
                <a:ea typeface="+mn-ea"/>
                <a:cs typeface="+mn-cs"/>
              </a:rPr>
              <a:t>quality improvement and systems thinking education</a:t>
            </a:r>
            <a:r>
              <a:rPr lang="en-US" sz="1200" kern="1200" dirty="0" smtClean="0">
                <a:solidFill>
                  <a:schemeClr val="tx1"/>
                </a:solidFill>
                <a:effectLst/>
                <a:latin typeface="+mn-lt"/>
                <a:ea typeface="+mn-ea"/>
                <a:cs typeface="+mn-cs"/>
              </a:rPr>
              <a:t> can demonstrate significant improvements in efficiency, quality and cost containment; these concepts have begun to move into undergraduate and graduate medical education.</a:t>
            </a:r>
          </a:p>
          <a:p>
            <a:endParaRPr lang="en-US" dirty="0"/>
          </a:p>
        </p:txBody>
      </p:sp>
      <p:sp>
        <p:nvSpPr>
          <p:cNvPr id="4" name="Slide Number Placeholder 3"/>
          <p:cNvSpPr>
            <a:spLocks noGrp="1"/>
          </p:cNvSpPr>
          <p:nvPr>
            <p:ph type="sldNum" sz="quarter" idx="10"/>
          </p:nvPr>
        </p:nvSpPr>
        <p:spPr/>
        <p:txBody>
          <a:bodyPr/>
          <a:lstStyle/>
          <a:p>
            <a:fld id="{0751E3E3-B577-4344-9961-36C3A4F24D45}" type="slidenum">
              <a:rPr lang="en-US" smtClean="0"/>
              <a:t>5</a:t>
            </a:fld>
            <a:endParaRPr lang="en-US"/>
          </a:p>
        </p:txBody>
      </p:sp>
    </p:spTree>
    <p:extLst>
      <p:ext uri="{BB962C8B-B14F-4D97-AF65-F5344CB8AC3E}">
        <p14:creationId xmlns:p14="http://schemas.microsoft.com/office/powerpoint/2010/main" val="1869777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269875"/>
            <a:ext cx="3163888" cy="1781175"/>
          </a:xfrm>
        </p:spPr>
      </p:sp>
      <p:sp>
        <p:nvSpPr>
          <p:cNvPr id="3" name="Notes Placeholder 2"/>
          <p:cNvSpPr>
            <a:spLocks noGrp="1"/>
          </p:cNvSpPr>
          <p:nvPr>
            <p:ph type="body" idx="1"/>
          </p:nvPr>
        </p:nvSpPr>
        <p:spPr>
          <a:xfrm>
            <a:off x="183494" y="2210186"/>
            <a:ext cx="6422207" cy="1100143"/>
          </a:xfrm>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i="1" dirty="0" smtClean="0"/>
              <a:t/>
            </a:r>
            <a:br>
              <a:rPr lang="en-US" sz="1200" i="1" dirty="0" smtClean="0"/>
            </a:br>
            <a:r>
              <a:rPr lang="en-US" sz="1200" i="1" dirty="0" smtClean="0"/>
              <a:t>“The primary determinant of successful execution is the promises each of us makes to ourselves and to each other…” </a:t>
            </a:r>
            <a:br>
              <a:rPr lang="en-US" sz="1200" i="1" dirty="0" smtClean="0"/>
            </a:br>
            <a:r>
              <a:rPr lang="en-US" sz="1200" i="1" dirty="0" smtClean="0"/>
              <a:t>Adapted from D. </a:t>
            </a:r>
            <a:r>
              <a:rPr lang="en-US" sz="1200" i="1" dirty="0" err="1" smtClean="0"/>
              <a:t>Sull</a:t>
            </a:r>
            <a:r>
              <a:rPr lang="en-US" sz="1200" i="1" dirty="0" smtClean="0"/>
              <a:t>, C. </a:t>
            </a:r>
            <a:r>
              <a:rPr lang="en-US" sz="1200" i="1" dirty="0" err="1" smtClean="0"/>
              <a:t>Spinosa</a:t>
            </a:r>
            <a:r>
              <a:rPr lang="en-US" sz="1200" i="1" dirty="0" smtClean="0"/>
              <a:t>, Promised-based Management, HBR2007.</a:t>
            </a:r>
            <a:r>
              <a:rPr lang="en-US" dirty="0" smtClean="0">
                <a:solidFill>
                  <a:schemeClr val="tx1"/>
                </a:solidFill>
              </a:rPr>
              <a:t/>
            </a:r>
            <a:br>
              <a:rPr lang="en-US" dirty="0" smtClean="0">
                <a:solidFill>
                  <a:schemeClr val="tx1"/>
                </a:solidFill>
              </a:rPr>
            </a:br>
            <a:r>
              <a:rPr lang="en-US" b="1" dirty="0" smtClean="0"/>
              <a:t>ADD ITEM OF CHOICE TO YOUR SWOT- opportunities/threats –RISKS BENEFITS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1" dirty="0" smtClean="0"/>
              <a:t>Reflect on a leadership challenge or choice you currently face or have have faced.</a:t>
            </a:r>
            <a:r>
              <a:rPr lang="en-US" b="1" baseline="0" dirty="0" smtClean="0"/>
              <a:t> </a:t>
            </a:r>
            <a:r>
              <a:rPr lang="en-US" b="1" dirty="0" smtClean="0"/>
              <a:t>Think of an example when you were</a:t>
            </a:r>
            <a:r>
              <a:rPr lang="en-US" b="1" baseline="0" dirty="0" smtClean="0"/>
              <a:t> offered to take on an additional role or task</a:t>
            </a:r>
            <a:r>
              <a:rPr lang="en-US" b="1" dirty="0" smtClean="0"/>
              <a:t>?</a:t>
            </a:r>
            <a:r>
              <a:rPr lang="en-US" b="1" baseline="0" dirty="0" smtClean="0"/>
              <a:t> C</a:t>
            </a:r>
            <a:r>
              <a:rPr lang="en-US" b="1" dirty="0" smtClean="0"/>
              <a:t>onsider the following: </a:t>
            </a:r>
            <a:r>
              <a:rPr lang="en-US" sz="800" kern="1200" dirty="0" smtClean="0">
                <a:solidFill>
                  <a:schemeClr val="tx1"/>
                </a:solidFill>
                <a:latin typeface="+mn-lt"/>
                <a:ea typeface="+mn-ea"/>
                <a:cs typeface="+mn-cs"/>
              </a:rPr>
              <a:t>Cost/ Benefit </a:t>
            </a:r>
          </a:p>
          <a:p>
            <a:pPr marL="457200" lvl="1" indent="0">
              <a:buNone/>
            </a:pPr>
            <a:endParaRPr lang="en-US" b="1" dirty="0" smtClean="0"/>
          </a:p>
          <a:p>
            <a:pPr marL="971550" lvl="1" indent="-514350">
              <a:buFont typeface="+mj-lt"/>
              <a:buAutoNum type="arabicPeriod"/>
            </a:pPr>
            <a:r>
              <a:rPr lang="en-US" dirty="0" smtClean="0"/>
              <a:t>Important/ Aligned?</a:t>
            </a:r>
          </a:p>
          <a:p>
            <a:pPr marL="971550" lvl="1" indent="-514350">
              <a:buFont typeface="+mj-lt"/>
              <a:buAutoNum type="arabicPeriod"/>
            </a:pPr>
            <a:r>
              <a:rPr lang="en-US" dirty="0" smtClean="0"/>
              <a:t>Urgent?</a:t>
            </a:r>
          </a:p>
          <a:p>
            <a:pPr marL="971550" lvl="1" indent="-514350">
              <a:buFont typeface="+mj-lt"/>
              <a:buAutoNum type="arabicPeriod"/>
            </a:pPr>
            <a:r>
              <a:rPr lang="en-US" dirty="0" smtClean="0"/>
              <a:t>Costs and benefits?</a:t>
            </a:r>
          </a:p>
          <a:p>
            <a:pPr marL="971550" lvl="1" indent="-514350">
              <a:buFont typeface="+mj-lt"/>
              <a:buAutoNum type="arabicPeriod"/>
            </a:pPr>
            <a:r>
              <a:rPr lang="en-US" dirty="0" smtClean="0"/>
              <a:t>Honorable?</a:t>
            </a:r>
          </a:p>
          <a:p>
            <a:pPr marL="457200" lvl="1" indent="0">
              <a:buNone/>
            </a:pPr>
            <a:endParaRPr lang="en-US" b="1" dirty="0" smtClean="0"/>
          </a:p>
          <a:p>
            <a:pPr marL="457200" lvl="1" indent="0">
              <a:buNone/>
            </a:pPr>
            <a:r>
              <a:rPr lang="en-US" b="1" dirty="0" smtClean="0"/>
              <a:t>Consider</a:t>
            </a:r>
            <a:r>
              <a:rPr lang="en-US" b="1" baseline="0" dirty="0" smtClean="0"/>
              <a:t> what choices you have ?</a:t>
            </a:r>
            <a:r>
              <a:rPr lang="en-US" b="1" dirty="0" smtClean="0"/>
              <a:t> Are</a:t>
            </a:r>
            <a:r>
              <a:rPr lang="en-US" b="1" baseline="0" dirty="0" smtClean="0"/>
              <a:t> you the only or the best person to do this job? Can you nominate another colleague?</a:t>
            </a:r>
            <a:endParaRPr lang="en-US" b="1"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1" dirty="0" smtClean="0"/>
              <a:t>Is/ was  the opportunity</a:t>
            </a:r>
            <a:r>
              <a:rPr lang="en-US" b="1" baseline="0" dirty="0" smtClean="0"/>
              <a:t> important </a:t>
            </a:r>
            <a:r>
              <a:rPr lang="en-US" baseline="0" dirty="0" smtClean="0"/>
              <a:t>to achieving  your priorities? That means is it </a:t>
            </a:r>
            <a:r>
              <a:rPr lang="en-US" dirty="0" smtClean="0"/>
              <a:t> in alignment</a:t>
            </a:r>
            <a:r>
              <a:rPr lang="en-US" baseline="0" dirty="0" smtClean="0"/>
              <a:t>  with your  authentic values  and is it in the top 5 list? It may be important , but not to your current priority, therefore it is best to be done by someone else or at another time. But not now by you!</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Is it urgent?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What are/ were the </a:t>
            </a:r>
            <a:r>
              <a:rPr lang="en-US" b="1" dirty="0" smtClean="0"/>
              <a:t>costs and benefits </a:t>
            </a:r>
            <a:r>
              <a:rPr lang="en-US" dirty="0" smtClean="0"/>
              <a:t>of your choice  to you and to others? What must you</a:t>
            </a:r>
            <a:r>
              <a:rPr lang="en-US" baseline="0" dirty="0" smtClean="0"/>
              <a:t> </a:t>
            </a:r>
            <a:r>
              <a:rPr lang="en-US" dirty="0" smtClean="0"/>
              <a:t> or others give up to benefit from this decision. </a:t>
            </a:r>
          </a:p>
          <a:p>
            <a:pPr lvl="1"/>
            <a:r>
              <a:rPr lang="en-US" dirty="0" smtClean="0"/>
              <a:t>Can you Honor your Word if you commit  to this request?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457200" lvl="1" indent="0">
              <a:buNone/>
            </a:pPr>
            <a:endParaRPr lang="en-US" dirty="0" smtClean="0"/>
          </a:p>
          <a:p>
            <a:pPr marL="457200" lvl="1" indent="0">
              <a:buNone/>
            </a:pPr>
            <a:r>
              <a:rPr lang="en-US" dirty="0" smtClean="0"/>
              <a:t>Consider a time where you accepted an</a:t>
            </a:r>
            <a:r>
              <a:rPr lang="en-US" baseline="0" dirty="0" smtClean="0"/>
              <a:t> opportunity, that was not in alignment with your priorities?</a:t>
            </a:r>
            <a:endParaRPr lang="en-US" dirty="0" smtClean="0"/>
          </a:p>
          <a:p>
            <a:pPr lvl="1"/>
            <a:r>
              <a:rPr lang="en-US" dirty="0" smtClean="0"/>
              <a:t>Did you give</a:t>
            </a:r>
            <a:r>
              <a:rPr lang="en-US" baseline="0" dirty="0" smtClean="0"/>
              <a:t> </a:t>
            </a:r>
            <a:r>
              <a:rPr lang="en-US" dirty="0" smtClean="0"/>
              <a:t> your word without considering your priorities?</a:t>
            </a:r>
          </a:p>
          <a:p>
            <a:pPr lvl="1"/>
            <a:r>
              <a:rPr lang="en-US" dirty="0" smtClean="0"/>
              <a:t>Did you give your word without considering the costs</a:t>
            </a:r>
            <a:r>
              <a:rPr lang="en-US" baseline="0" dirty="0" smtClean="0"/>
              <a:t> and benefits to you and to others?</a:t>
            </a:r>
          </a:p>
          <a:p>
            <a:pPr lvl="1"/>
            <a:r>
              <a:rPr lang="en-US" dirty="0" smtClean="0"/>
              <a:t>Did</a:t>
            </a:r>
            <a:r>
              <a:rPr lang="en-US" baseline="0" dirty="0" smtClean="0"/>
              <a:t> you keep your word? Did you </a:t>
            </a:r>
            <a:r>
              <a:rPr lang="en-US" dirty="0" smtClean="0"/>
              <a:t>honor your word ?</a:t>
            </a:r>
          </a:p>
          <a:p>
            <a:pPr lvl="1"/>
            <a:r>
              <a:rPr lang="en-US" dirty="0" smtClean="0"/>
              <a:t>Describe your feelings, thoughts and correlating actions and effectiveness when you were “in” versus “out” of integrity. </a:t>
            </a:r>
          </a:p>
          <a:p>
            <a:pPr lvl="1"/>
            <a:r>
              <a:rPr lang="en-US" sz="3200" dirty="0" smtClean="0"/>
              <a:t> How did it</a:t>
            </a:r>
            <a:r>
              <a:rPr lang="en-US" sz="3200" baseline="0" dirty="0" smtClean="0"/>
              <a:t> feel to have the  choice not to do something?</a:t>
            </a:r>
          </a:p>
          <a:p>
            <a:pPr lvl="1"/>
            <a:r>
              <a:rPr lang="en-US" sz="3200" baseline="0" dirty="0" smtClean="0"/>
              <a:t>How did others respond to your declining an offer in order to fully devote yourself  to your current responsibilities?</a:t>
            </a:r>
            <a:endParaRPr lang="en-US" sz="3200" dirty="0" smtClean="0"/>
          </a:p>
          <a:p>
            <a:endParaRPr lang="en-US" dirty="0" smtClean="0"/>
          </a:p>
        </p:txBody>
      </p:sp>
      <p:sp>
        <p:nvSpPr>
          <p:cNvPr id="4" name="Slide Number Placeholder 3"/>
          <p:cNvSpPr>
            <a:spLocks noGrp="1"/>
          </p:cNvSpPr>
          <p:nvPr>
            <p:ph type="sldNum" sz="quarter" idx="10"/>
          </p:nvPr>
        </p:nvSpPr>
        <p:spPr/>
        <p:txBody>
          <a:bodyPr/>
          <a:lstStyle/>
          <a:p>
            <a:fld id="{5808EE74-096C-4031-8C62-A49B7AFB5E8B}" type="slidenum">
              <a:rPr lang="en-US" smtClean="0"/>
              <a:t>34</a:t>
            </a:fld>
            <a:endParaRPr lang="en-US" dirty="0"/>
          </a:p>
        </p:txBody>
      </p:sp>
    </p:spTree>
    <p:extLst>
      <p:ext uri="{BB962C8B-B14F-4D97-AF65-F5344CB8AC3E}">
        <p14:creationId xmlns:p14="http://schemas.microsoft.com/office/powerpoint/2010/main" val="1707038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You will work on this more at the end of todays session</a:t>
            </a:r>
          </a:p>
          <a:p>
            <a:r>
              <a:rPr lang="en-US" dirty="0" smtClean="0"/>
              <a:t>Pull out your</a:t>
            </a:r>
            <a:r>
              <a:rPr lang="en-US" baseline="0" dirty="0" smtClean="0"/>
              <a:t> PLP and review SMART objectives</a:t>
            </a:r>
          </a:p>
          <a:p>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35</a:t>
            </a:fld>
            <a:endParaRPr lang="en-US"/>
          </a:p>
        </p:txBody>
      </p:sp>
    </p:spTree>
    <p:extLst>
      <p:ext uri="{BB962C8B-B14F-4D97-AF65-F5344CB8AC3E}">
        <p14:creationId xmlns:p14="http://schemas.microsoft.com/office/powerpoint/2010/main" val="1565737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You will work on this more at the end of todays session</a:t>
            </a:r>
          </a:p>
          <a:p>
            <a:r>
              <a:rPr lang="en-US" dirty="0" smtClean="0"/>
              <a:t>Pull out your</a:t>
            </a:r>
            <a:r>
              <a:rPr lang="en-US" baseline="0" dirty="0" smtClean="0"/>
              <a:t> PLP and review SMART objectives</a:t>
            </a:r>
          </a:p>
          <a:p>
            <a:r>
              <a:rPr lang="en-US" dirty="0" smtClean="0"/>
              <a:t>Let me introduce my  </a:t>
            </a:r>
            <a:r>
              <a:rPr lang="en-US" dirty="0" err="1" smtClean="0"/>
              <a:t>Ladership</a:t>
            </a:r>
            <a:r>
              <a:rPr lang="en-US" dirty="0" smtClean="0"/>
              <a:t> Wellness journal, for AI</a:t>
            </a:r>
          </a:p>
          <a:p>
            <a:r>
              <a:rPr lang="en-US" dirty="0" smtClean="0"/>
              <a:t>Leadership</a:t>
            </a:r>
            <a:r>
              <a:rPr lang="en-US" baseline="0" dirty="0" smtClean="0"/>
              <a:t> </a:t>
            </a:r>
            <a:r>
              <a:rPr lang="en-US" dirty="0" smtClean="0"/>
              <a:t> comes in many forms, but many we do not appreciate, become aware of  or reflect upon , all of which can change our</a:t>
            </a:r>
            <a:r>
              <a:rPr lang="en-US" baseline="0" dirty="0" smtClean="0"/>
              <a:t> way of viewing , thinking , acting and thus feeling in the world.</a:t>
            </a:r>
            <a:endParaRPr lang="en-US" dirty="0" smtClean="0"/>
          </a:p>
          <a:p>
            <a:r>
              <a:rPr lang="en-US" dirty="0" smtClean="0"/>
              <a:t>Physical, emotional ,mental</a:t>
            </a:r>
          </a:p>
          <a:p>
            <a:r>
              <a:rPr lang="en-US" baseline="0" dirty="0" smtClean="0"/>
              <a:t> by asking and emphasizing to  ourselves what we or our teams and organization did well, we focus on the positives in our lives and we allow the positive to flourish and expand</a:t>
            </a:r>
            <a:endParaRPr lang="en-US" dirty="0" smtClean="0"/>
          </a:p>
          <a:p>
            <a:endParaRPr lang="en-US" dirty="0" smtClean="0"/>
          </a:p>
          <a:p>
            <a:r>
              <a:rPr lang="en-US" dirty="0" smtClean="0"/>
              <a:t>Consider the </a:t>
            </a:r>
            <a:r>
              <a:rPr lang="en-US" dirty="0" err="1" smtClean="0"/>
              <a:t>coices</a:t>
            </a:r>
            <a:r>
              <a:rPr lang="en-US" dirty="0" smtClean="0"/>
              <a:t> that I am being asked to make – are they aligned with my priorities and vision</a:t>
            </a:r>
            <a:r>
              <a:rPr lang="en-US" baseline="0" dirty="0" smtClean="0"/>
              <a:t>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36</a:t>
            </a:fld>
            <a:endParaRPr lang="en-US"/>
          </a:p>
        </p:txBody>
      </p:sp>
    </p:spTree>
    <p:extLst>
      <p:ext uri="{BB962C8B-B14F-4D97-AF65-F5344CB8AC3E}">
        <p14:creationId xmlns:p14="http://schemas.microsoft.com/office/powerpoint/2010/main" val="1565737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You will work on this more at the end of todays session</a:t>
            </a:r>
          </a:p>
          <a:p>
            <a:r>
              <a:rPr lang="en-US" dirty="0" smtClean="0"/>
              <a:t>Pull out your</a:t>
            </a:r>
            <a:r>
              <a:rPr lang="en-US" baseline="0" dirty="0" smtClean="0"/>
              <a:t> PLP and review SMART objectives</a:t>
            </a:r>
          </a:p>
          <a:p>
            <a:r>
              <a:rPr lang="en-US" dirty="0" smtClean="0"/>
              <a:t>Let me introduce my  </a:t>
            </a:r>
            <a:r>
              <a:rPr lang="en-US" dirty="0" err="1" smtClean="0"/>
              <a:t>Ladership</a:t>
            </a:r>
            <a:r>
              <a:rPr lang="en-US" dirty="0" smtClean="0"/>
              <a:t> Wellness journal, for AI</a:t>
            </a:r>
          </a:p>
          <a:p>
            <a:r>
              <a:rPr lang="en-US" dirty="0" smtClean="0"/>
              <a:t>Leadership</a:t>
            </a:r>
            <a:r>
              <a:rPr lang="en-US" baseline="0" dirty="0" smtClean="0"/>
              <a:t> </a:t>
            </a:r>
            <a:r>
              <a:rPr lang="en-US" dirty="0" smtClean="0"/>
              <a:t> comes in many forms, but many we do not appreciate, become aware of  or reflect upon , all of which can change our</a:t>
            </a:r>
            <a:r>
              <a:rPr lang="en-US" baseline="0" dirty="0" smtClean="0"/>
              <a:t> way of viewing , thinking , acting and thus feeling in the world.</a:t>
            </a:r>
            <a:endParaRPr lang="en-US" dirty="0" smtClean="0"/>
          </a:p>
          <a:p>
            <a:r>
              <a:rPr lang="en-US" dirty="0" smtClean="0"/>
              <a:t>Physical, emotional ,mental</a:t>
            </a:r>
          </a:p>
          <a:p>
            <a:r>
              <a:rPr lang="en-US" baseline="0" dirty="0" smtClean="0"/>
              <a:t> by asking and emphasizing to  ourselves what we or our teams and organization did well, we focus on the positives in our lives and we allow the positive to flourish and expand</a:t>
            </a:r>
            <a:endParaRPr lang="en-US" dirty="0" smtClean="0"/>
          </a:p>
          <a:p>
            <a:endParaRPr lang="en-US" dirty="0" smtClean="0"/>
          </a:p>
          <a:p>
            <a:r>
              <a:rPr lang="en-US" dirty="0" smtClean="0"/>
              <a:t>Consider the </a:t>
            </a:r>
            <a:r>
              <a:rPr lang="en-US" dirty="0" err="1" smtClean="0"/>
              <a:t>coices</a:t>
            </a:r>
            <a:r>
              <a:rPr lang="en-US" dirty="0" smtClean="0"/>
              <a:t> that I am being asked to make – are they aligned with my priorities and vision</a:t>
            </a:r>
            <a:r>
              <a:rPr lang="en-US" baseline="0" dirty="0" smtClean="0"/>
              <a:t>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37</a:t>
            </a:fld>
            <a:endParaRPr lang="en-US"/>
          </a:p>
        </p:txBody>
      </p:sp>
    </p:spTree>
    <p:extLst>
      <p:ext uri="{BB962C8B-B14F-4D97-AF65-F5344CB8AC3E}">
        <p14:creationId xmlns:p14="http://schemas.microsoft.com/office/powerpoint/2010/main" val="1565737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sz="1200" u="sng" kern="1200" dirty="0" smtClean="0">
                <a:solidFill>
                  <a:schemeClr val="tx1"/>
                </a:solidFill>
                <a:latin typeface="+mn-lt"/>
                <a:ea typeface="+mn-ea"/>
                <a:cs typeface="+mn-cs"/>
                <a:hlinkClick r:id="rId3"/>
              </a:rPr>
              <a:t>http://well.blogs.nytimes.com/2015/01/19/writing-your-way-to-happiness/?_r=0</a:t>
            </a:r>
            <a:endParaRPr lang="en-US" sz="1200" u="sng" kern="1200" dirty="0" smtClean="0">
              <a:solidFill>
                <a:schemeClr val="tx1"/>
              </a:solidFill>
              <a:latin typeface="+mn-lt"/>
              <a:ea typeface="+mn-ea"/>
              <a:cs typeface="+mn-cs"/>
            </a:endParaRPr>
          </a:p>
          <a:p>
            <a:r>
              <a:rPr lang="en-US" dirty="0" smtClean="0"/>
              <a:t>You will work on this more at the end of todays session</a:t>
            </a:r>
          </a:p>
          <a:p>
            <a:r>
              <a:rPr lang="en-US" dirty="0" smtClean="0"/>
              <a:t>Pull out your</a:t>
            </a:r>
            <a:r>
              <a:rPr lang="en-US" baseline="0" dirty="0" smtClean="0"/>
              <a:t> PLP and review SMART objectives</a:t>
            </a:r>
          </a:p>
          <a:p>
            <a:r>
              <a:rPr lang="en-US" dirty="0" smtClean="0"/>
              <a:t>Let me introduce my  </a:t>
            </a:r>
            <a:r>
              <a:rPr lang="en-US" dirty="0" err="1" smtClean="0"/>
              <a:t>Ladership</a:t>
            </a:r>
            <a:r>
              <a:rPr lang="en-US" dirty="0" smtClean="0"/>
              <a:t> Wellness journal, for AI</a:t>
            </a:r>
          </a:p>
          <a:p>
            <a:r>
              <a:rPr lang="en-US" dirty="0" smtClean="0"/>
              <a:t>Leadership</a:t>
            </a:r>
            <a:r>
              <a:rPr lang="en-US" baseline="0" dirty="0" smtClean="0"/>
              <a:t> </a:t>
            </a:r>
            <a:r>
              <a:rPr lang="en-US" dirty="0" smtClean="0"/>
              <a:t> comes in many forms, but many we do not appreciate, become aware of  or reflect upon , all of which can change our</a:t>
            </a:r>
            <a:r>
              <a:rPr lang="en-US" baseline="0" dirty="0" smtClean="0"/>
              <a:t> way of viewing , thinking , acting and thus feeling in the world.</a:t>
            </a:r>
            <a:endParaRPr lang="en-US" dirty="0" smtClean="0"/>
          </a:p>
          <a:p>
            <a:r>
              <a:rPr lang="en-US" dirty="0" smtClean="0"/>
              <a:t>Physical, emotional ,mental</a:t>
            </a:r>
          </a:p>
          <a:p>
            <a:r>
              <a:rPr lang="en-US" baseline="0" dirty="0" smtClean="0"/>
              <a:t> by asking and emphasizing to  ourselves what we or our teams and organization did well, we focus on the positives in our lives and we allow the positive to flourish and expand</a:t>
            </a:r>
            <a:endParaRPr lang="en-US" dirty="0" smtClean="0"/>
          </a:p>
          <a:p>
            <a:endParaRPr lang="en-US" dirty="0" smtClean="0"/>
          </a:p>
          <a:p>
            <a:r>
              <a:rPr lang="en-US" dirty="0" smtClean="0"/>
              <a:t>Consider the </a:t>
            </a:r>
            <a:r>
              <a:rPr lang="en-US" dirty="0" err="1" smtClean="0"/>
              <a:t>coices</a:t>
            </a:r>
            <a:r>
              <a:rPr lang="en-US" dirty="0" smtClean="0"/>
              <a:t> that I am being asked to make – are they aligned with my priorities and vision</a:t>
            </a:r>
            <a:r>
              <a:rPr lang="en-US" baseline="0" dirty="0" smtClean="0"/>
              <a:t>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38</a:t>
            </a:fld>
            <a:endParaRPr lang="en-US"/>
          </a:p>
        </p:txBody>
      </p:sp>
    </p:spTree>
    <p:extLst>
      <p:ext uri="{BB962C8B-B14F-4D97-AF65-F5344CB8AC3E}">
        <p14:creationId xmlns:p14="http://schemas.microsoft.com/office/powerpoint/2010/main" val="1565737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Welcome to </a:t>
            </a:r>
            <a:r>
              <a:rPr lang="en-US" u="sng" dirty="0" smtClean="0">
                <a:hlinkClick r:id="rId3"/>
              </a:rPr>
              <a:t>www.myphit.org</a:t>
            </a:r>
            <a:r>
              <a:rPr lang="en-US" u="sng" dirty="0" smtClean="0"/>
              <a:t/>
            </a:r>
            <a:br>
              <a:rPr lang="en-US" u="sng" dirty="0" smtClean="0"/>
            </a:br>
            <a:endParaRPr lang="en-US" u="sng" dirty="0" smtClean="0"/>
          </a:p>
          <a:p>
            <a:r>
              <a:rPr lang="en-US" dirty="0" smtClean="0"/>
              <a:t>Kathryn Patton, 2016, </a:t>
            </a:r>
            <a:r>
              <a:rPr lang="en-US" dirty="0" err="1" smtClean="0"/>
              <a:t>Krisin</a:t>
            </a:r>
            <a:r>
              <a:rPr lang="en-US" dirty="0" smtClean="0"/>
              <a:t> </a:t>
            </a:r>
            <a:r>
              <a:rPr lang="en-US" dirty="0" err="1" smtClean="0"/>
              <a:t>Kuntzen</a:t>
            </a:r>
            <a:r>
              <a:rPr lang="en-US" dirty="0" smtClean="0"/>
              <a:t>, Jason Beaton</a:t>
            </a:r>
            <a:r>
              <a:rPr lang="en-US" baseline="0" dirty="0" smtClean="0"/>
              <a:t> 2017</a:t>
            </a:r>
            <a:endParaRPr lang="en-US" dirty="0" smtClean="0"/>
          </a:p>
          <a:p>
            <a:r>
              <a:rPr lang="en-US" dirty="0" smtClean="0"/>
              <a:t>the website/mobile responsive</a:t>
            </a:r>
          </a:p>
          <a:p>
            <a:endParaRPr lang="en-US" dirty="0" smtClean="0"/>
          </a:p>
          <a:p>
            <a:r>
              <a:rPr lang="en-US" dirty="0" smtClean="0"/>
              <a:t>Register – per todays workshop ( email /username)</a:t>
            </a:r>
          </a:p>
          <a:p>
            <a:r>
              <a:rPr lang="en-US" dirty="0" smtClean="0"/>
              <a:t>PLAN your PHIP ( Theme/ SMART)</a:t>
            </a:r>
          </a:p>
          <a:p>
            <a:r>
              <a:rPr lang="en-US" dirty="0" smtClean="0"/>
              <a:t>IMPLEMENT and TRACK PHIP Results (21+ days) can fill in anytime, best to do daily</a:t>
            </a:r>
          </a:p>
          <a:p>
            <a:r>
              <a:rPr lang="en-US" dirty="0" smtClean="0"/>
              <a:t>Receive Email Reminders and Comparison Results</a:t>
            </a:r>
          </a:p>
          <a:p>
            <a:r>
              <a:rPr lang="en-US" dirty="0" smtClean="0"/>
              <a:t>FEEEDBACK to us</a:t>
            </a:r>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39</a:t>
            </a:fld>
            <a:endParaRPr lang="en-US" dirty="0"/>
          </a:p>
        </p:txBody>
      </p:sp>
    </p:spTree>
    <p:extLst>
      <p:ext uri="{BB962C8B-B14F-4D97-AF65-F5344CB8AC3E}">
        <p14:creationId xmlns:p14="http://schemas.microsoft.com/office/powerpoint/2010/main" val="2385326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err="1" smtClean="0"/>
              <a:t>Johny</a:t>
            </a:r>
            <a:r>
              <a:rPr lang="en-US" dirty="0" smtClean="0"/>
              <a:t> Carson TOP 10 strategies for promoting personal wellness and minimizing </a:t>
            </a:r>
            <a:r>
              <a:rPr lang="en-US" baseline="0" dirty="0" smtClean="0"/>
              <a:t>Burnout in PHIP </a:t>
            </a:r>
            <a:endParaRPr lang="en-US" dirty="0" smtClean="0"/>
          </a:p>
          <a:p>
            <a:r>
              <a:rPr lang="en-US" dirty="0" smtClean="0"/>
              <a:t>What is the SMART Objective or general theme of your Personal Health Improvement Plans?</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40</a:t>
            </a:fld>
            <a:endParaRPr lang="en-US" dirty="0"/>
          </a:p>
        </p:txBody>
      </p:sp>
    </p:spTree>
    <p:extLst>
      <p:ext uri="{BB962C8B-B14F-4D97-AF65-F5344CB8AC3E}">
        <p14:creationId xmlns:p14="http://schemas.microsoft.com/office/powerpoint/2010/main" val="1329564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Let me leave</a:t>
            </a:r>
            <a:r>
              <a:rPr lang="en-US" baseline="0" dirty="0" smtClean="0"/>
              <a:t> you with a PHIT by a gentleman we all know and love who died at the ripe age of 84 in 1790 , when the </a:t>
            </a:r>
            <a:r>
              <a:rPr lang="en-US" baseline="0" dirty="0" err="1" smtClean="0"/>
              <a:t>ave</a:t>
            </a:r>
            <a:r>
              <a:rPr lang="en-US" baseline="0" dirty="0" smtClean="0"/>
              <a:t> life expectancy for white males at that time was 30-40</a:t>
            </a:r>
          </a:p>
          <a:p>
            <a:r>
              <a:rPr lang="en-US" dirty="0" smtClean="0"/>
              <a:t>Ben franklin equated virtues with happiness , and the quest</a:t>
            </a:r>
            <a:r>
              <a:rPr lang="en-US" baseline="0" dirty="0" smtClean="0"/>
              <a:t> to be the best person he could be. </a:t>
            </a:r>
          </a:p>
          <a:p>
            <a:r>
              <a:rPr lang="en-US" baseline="0" dirty="0" smtClean="0"/>
              <a:t>He identified 13 virtues and strived to achieve those</a:t>
            </a:r>
          </a:p>
          <a:p>
            <a:r>
              <a:rPr lang="en-US" baseline="0" dirty="0" smtClean="0"/>
              <a:t>He attached SMART BEHAVIORUS to each of the virtues , so that they may be measured and then he monitored them daily one at a time for a week, giving himself black marks when he failed to achieve the virtue in that days time. </a:t>
            </a:r>
          </a:p>
          <a:p>
            <a:r>
              <a:rPr lang="en-US" baseline="0" dirty="0" err="1" smtClean="0"/>
              <a:t>Heaimed</a:t>
            </a:r>
            <a:r>
              <a:rPr lang="en-US" baseline="0" dirty="0" smtClean="0"/>
              <a:t> for a clean slate and found , after many repeats of these week after week, he proclaimed himself much more HAPPY , but never perfect!</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41</a:t>
            </a:fld>
            <a:endParaRPr lang="en-US" dirty="0"/>
          </a:p>
        </p:txBody>
      </p:sp>
    </p:spTree>
    <p:extLst>
      <p:ext uri="{BB962C8B-B14F-4D97-AF65-F5344CB8AC3E}">
        <p14:creationId xmlns:p14="http://schemas.microsoft.com/office/powerpoint/2010/main" val="3487198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“Those who have must give”</a:t>
            </a:r>
            <a:br>
              <a:rPr lang="en-US" sz="1200" dirty="0" smtClean="0"/>
            </a:br>
            <a:r>
              <a:rPr lang="en-US" sz="1200" dirty="0" smtClean="0"/>
              <a:t> Eleanor Roosevelt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t>Leaders who are balanced, well</a:t>
            </a:r>
            <a:r>
              <a:rPr lang="en-US" sz="1200" b="1" i="1" baseline="0" dirty="0" smtClean="0"/>
              <a:t> and whole , those who have  </a:t>
            </a:r>
            <a:r>
              <a:rPr lang="en-US" sz="1200" b="1" i="1" dirty="0" smtClean="0"/>
              <a:t>Integrity</a:t>
            </a:r>
            <a:r>
              <a:rPr lang="en-US" sz="1200" dirty="0" smtClean="0"/>
              <a:t> embraces challenges as opportunities and effectively</a:t>
            </a:r>
            <a:r>
              <a:rPr lang="en-US" sz="1200" baseline="0" dirty="0" smtClean="0"/>
              <a:t> </a:t>
            </a:r>
            <a:r>
              <a:rPr lang="en-US" sz="1200" dirty="0" smtClean="0"/>
              <a:t> lead change in themselves and others.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They</a:t>
            </a:r>
            <a:r>
              <a:rPr lang="en-US" sz="1200" baseline="0" dirty="0" smtClean="0"/>
              <a:t> do this </a:t>
            </a:r>
            <a:r>
              <a:rPr lang="en-US" sz="1200" dirty="0" smtClean="0"/>
              <a:t> thru awareness,</a:t>
            </a:r>
            <a:r>
              <a:rPr lang="en-US" sz="1200" baseline="0" dirty="0" smtClean="0"/>
              <a:t> authenticity and action.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dirty="0" smtClean="0"/>
              <a:t>Self Awareness,</a:t>
            </a:r>
            <a:r>
              <a:rPr lang="en-US" sz="1200" b="1" baseline="0" dirty="0" smtClean="0"/>
              <a:t> </a:t>
            </a:r>
            <a:r>
              <a:rPr lang="en-US" sz="1200" b="1" dirty="0" smtClean="0"/>
              <a:t> is  </a:t>
            </a:r>
            <a:r>
              <a:rPr lang="en-US" sz="1200" b="0" dirty="0" smtClean="0"/>
              <a:t>a</a:t>
            </a:r>
            <a:r>
              <a:rPr lang="en-US" sz="1200" b="0" baseline="0" dirty="0" smtClean="0"/>
              <a:t> </a:t>
            </a:r>
            <a:r>
              <a:rPr lang="en-US" sz="1200" dirty="0" smtClean="0"/>
              <a:t> first step in </a:t>
            </a:r>
            <a:r>
              <a:rPr lang="en-US" sz="1200" i="1" dirty="0" smtClean="0"/>
              <a:t> understanding</a:t>
            </a:r>
            <a:r>
              <a:rPr lang="en-US" sz="1200" i="1" baseline="0" dirty="0" smtClean="0"/>
              <a:t> one’s leadership capabilities.  </a:t>
            </a:r>
            <a:r>
              <a:rPr lang="en-US" baseline="0" dirty="0" smtClean="0"/>
              <a:t>As a leader it is our responsibility to assess ourselves and our surroundings, that is  to know our  strengths, weaknesses, opportunities and potential threats  or  areas for improvement. This includes observing one’s own stress levels  and early  identification of  signs and symptoms that may indicate  stress.  A leader is  </a:t>
            </a:r>
            <a:r>
              <a:rPr lang="en-US" sz="1200" b="1" i="1" dirty="0" smtClean="0"/>
              <a:t>Resilient</a:t>
            </a:r>
            <a:r>
              <a:rPr lang="en-US" sz="1200" dirty="0" smtClean="0"/>
              <a:t>  and can access  multiple factors  to embraces and adapt in the face of  complex challenges.</a:t>
            </a:r>
            <a:endParaRPr lang="en-US" sz="1200" dirty="0" smtClean="0">
              <a:effectLst/>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b="1" i="1" dirty="0" smtClean="0"/>
          </a:p>
          <a:p>
            <a:endParaRPr lang="en-US" sz="1200" i="1" dirty="0" smtClean="0"/>
          </a:p>
          <a:p>
            <a:r>
              <a:rPr lang="en-US" sz="1200" b="1" i="1" dirty="0" smtClean="0"/>
              <a:t>A</a:t>
            </a:r>
            <a:r>
              <a:rPr lang="en-US" sz="1200" b="1" i="1" dirty="0" smtClean="0">
                <a:effectLst/>
              </a:rPr>
              <a:t>uthenticity  allows</a:t>
            </a:r>
            <a:r>
              <a:rPr lang="en-US" sz="1200" b="1" i="1" baseline="0" dirty="0" smtClean="0">
                <a:effectLst/>
              </a:rPr>
              <a:t> a leader </a:t>
            </a:r>
            <a:r>
              <a:rPr lang="en-US" sz="1200" b="1" i="1" dirty="0" smtClean="0">
                <a:effectLst/>
              </a:rPr>
              <a:t> alignment</a:t>
            </a:r>
            <a:r>
              <a:rPr lang="en-US" sz="1200" b="1" i="1" baseline="0" dirty="0" smtClean="0">
                <a:effectLst/>
              </a:rPr>
              <a:t> of </a:t>
            </a:r>
            <a:r>
              <a:rPr lang="en-US" sz="1200" b="1" i="1" dirty="0" smtClean="0">
                <a:effectLst/>
              </a:rPr>
              <a:t> commitments and choices  with</a:t>
            </a:r>
            <a:r>
              <a:rPr lang="en-US" sz="1200" b="1" i="1" baseline="0" dirty="0" smtClean="0">
                <a:effectLst/>
              </a:rPr>
              <a:t> their </a:t>
            </a:r>
            <a:r>
              <a:rPr lang="en-US" sz="1200" b="1" i="1" dirty="0" smtClean="0">
                <a:effectLst/>
              </a:rPr>
              <a:t> mission and thus</a:t>
            </a:r>
            <a:r>
              <a:rPr lang="en-US" sz="1200" b="1" i="1" baseline="0" dirty="0" smtClean="0">
                <a:effectLst/>
              </a:rPr>
              <a:t> </a:t>
            </a:r>
            <a:r>
              <a:rPr lang="en-US" sz="1200" b="1" i="1" dirty="0" smtClean="0">
                <a:effectLst/>
              </a:rPr>
              <a:t> </a:t>
            </a:r>
            <a:r>
              <a:rPr lang="en-US" sz="1200" baseline="0" dirty="0" smtClean="0">
                <a:effectLst/>
              </a:rPr>
              <a:t> </a:t>
            </a:r>
            <a:r>
              <a:rPr lang="en-US" sz="1200" dirty="0" smtClean="0">
                <a:effectLst/>
              </a:rPr>
              <a:t>optimizes  one’s likelihood</a:t>
            </a:r>
            <a:r>
              <a:rPr lang="en-US" sz="1200" baseline="0" dirty="0" smtClean="0">
                <a:effectLst/>
              </a:rPr>
              <a:t> to </a:t>
            </a:r>
            <a:r>
              <a:rPr lang="en-US" sz="1200" dirty="0" smtClean="0">
                <a:effectLst/>
              </a:rPr>
              <a:t> keep their word and establish trust.</a:t>
            </a:r>
          </a:p>
          <a:p>
            <a:endParaRPr lang="en-US" sz="1200" dirty="0" smtClean="0">
              <a:effectLst/>
            </a:endParaRPr>
          </a:p>
          <a:p>
            <a:r>
              <a:rPr lang="en-US" sz="1200" b="1" i="1" dirty="0" smtClean="0">
                <a:effectLst/>
              </a:rPr>
              <a:t>Action  that is built</a:t>
            </a:r>
            <a:r>
              <a:rPr lang="en-US" sz="1200" b="1" i="1" baseline="0" dirty="0" smtClean="0">
                <a:effectLst/>
              </a:rPr>
              <a:t> upon</a:t>
            </a:r>
            <a:r>
              <a:rPr lang="en-US" sz="1200" b="1" i="1" dirty="0" smtClean="0">
                <a:effectLst/>
              </a:rPr>
              <a:t> AWARENESS AND AUTHENTICITY </a:t>
            </a:r>
            <a:r>
              <a:rPr lang="en-US" sz="1200" b="0" i="0" dirty="0" smtClean="0">
                <a:effectLst/>
              </a:rPr>
              <a:t>provides</a:t>
            </a:r>
            <a:r>
              <a:rPr lang="en-US" sz="1200" b="0" i="0" baseline="0" dirty="0" smtClean="0">
                <a:effectLst/>
              </a:rPr>
              <a:t> </a:t>
            </a:r>
            <a:r>
              <a:rPr lang="en-US" sz="1200" dirty="0" smtClean="0">
                <a:effectLst/>
              </a:rPr>
              <a:t> a</a:t>
            </a:r>
            <a:r>
              <a:rPr lang="en-US" sz="1200" baseline="0" dirty="0" smtClean="0">
                <a:effectLst/>
              </a:rPr>
              <a:t> leader a genuine  plan  upon which to perform, </a:t>
            </a:r>
            <a:r>
              <a:rPr lang="en-US" sz="1200" dirty="0" smtClean="0">
                <a:effectLst/>
              </a:rPr>
              <a:t>change and deliver outcomes</a:t>
            </a:r>
            <a:r>
              <a:rPr lang="en-US" sz="1200" b="1" i="0" kern="1200" dirty="0" smtClean="0">
                <a:solidFill>
                  <a:schemeClr val="accent6"/>
                </a:solidFill>
                <a:effectLst/>
                <a:latin typeface="Arial"/>
                <a:ea typeface="+mn-ea"/>
                <a:cs typeface="Arial"/>
              </a:rPr>
              <a:t> </a:t>
            </a:r>
            <a:r>
              <a:rPr lang="en-US" baseline="0" dirty="0" smtClean="0"/>
              <a:t> and  continuously improve, in a fashion that leaves them WHOLE and in  integrity.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sz="1200" b="1" i="0" kern="1200" dirty="0" smtClean="0">
              <a:solidFill>
                <a:schemeClr val="accent6"/>
              </a:solidFill>
              <a:effectLst/>
              <a:latin typeface="Arial"/>
              <a:ea typeface="+mn-ea"/>
              <a:cs typeface="Arial"/>
            </a:endParaRPr>
          </a:p>
          <a:p>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44</a:t>
            </a:fld>
            <a:endParaRPr lang="en-US"/>
          </a:p>
        </p:txBody>
      </p:sp>
    </p:spTree>
    <p:extLst>
      <p:ext uri="{BB962C8B-B14F-4D97-AF65-F5344CB8AC3E}">
        <p14:creationId xmlns:p14="http://schemas.microsoft.com/office/powerpoint/2010/main" val="4189599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err="1" smtClean="0"/>
              <a:t>Gabbard</a:t>
            </a:r>
            <a:r>
              <a:rPr lang="en-US" sz="1200" dirty="0" smtClean="0"/>
              <a:t> JAMA </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47</a:t>
            </a:fld>
            <a:endParaRPr lang="en-US" dirty="0"/>
          </a:p>
        </p:txBody>
      </p:sp>
    </p:spTree>
    <p:extLst>
      <p:ext uri="{BB962C8B-B14F-4D97-AF65-F5344CB8AC3E}">
        <p14:creationId xmlns:p14="http://schemas.microsoft.com/office/powerpoint/2010/main" val="273519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381000" y="687388"/>
            <a:ext cx="6096000" cy="3429000"/>
          </a:xfrm>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err="1" smtClean="0"/>
              <a:t>Whe</a:t>
            </a:r>
            <a:r>
              <a:rPr lang="en-US" b="1" dirty="0" smtClean="0"/>
              <a:t> We talk about wellness,</a:t>
            </a:r>
            <a:r>
              <a:rPr lang="en-US" b="1" baseline="0" dirty="0" smtClean="0"/>
              <a:t> we mean the whole person wellness. which are all INTERCONNECTED</a:t>
            </a:r>
          </a:p>
          <a:p>
            <a:r>
              <a:rPr lang="en-US" b="1" dirty="0" smtClean="0"/>
              <a:t>PHYSICAL WELLNESS depends on so many factors , if you recall from the 1</a:t>
            </a:r>
            <a:r>
              <a:rPr lang="en-US" b="1" baseline="30000" dirty="0" smtClean="0"/>
              <a:t>st</a:t>
            </a:r>
            <a:r>
              <a:rPr lang="en-US" b="1" dirty="0" smtClean="0"/>
              <a:t> class</a:t>
            </a:r>
          </a:p>
          <a:p>
            <a:r>
              <a:rPr lang="en-US" dirty="0" smtClean="0"/>
              <a:t>Physical Wellness: a perception and expectation of physical health., Exercising regularly, Eating and sleeping  properly, Getting regular physical check-ups, Avoiding the use of tobacco or illicit drugs</a:t>
            </a:r>
          </a:p>
          <a:p>
            <a:r>
              <a:rPr lang="en-US" b="1" dirty="0" smtClean="0"/>
              <a:t>SPIRITUAL WELLNESS </a:t>
            </a:r>
            <a:r>
              <a:rPr lang="en-US" dirty="0" smtClean="0"/>
              <a:t>Spiritual Wellness: a positive perception of meaning and purpose in life. ,Being open to different cultures and religions, Giving your time to volunteer or participate in community service activities, Spending time defining personal values and ethics and making decisions that complement them, Spending time alone in personal reflection, Participating in spiritual activities, Participating in activities that protect the environment, </a:t>
            </a:r>
          </a:p>
          <a:p>
            <a:r>
              <a:rPr lang="en-US" b="1" dirty="0" smtClean="0"/>
              <a:t>SOCIAL WELLNESS Caring connection about others ,</a:t>
            </a:r>
            <a:r>
              <a:rPr lang="en-US" dirty="0" smtClean="0"/>
              <a:t>Social Wellness: a perception of having support available from family, friends, or co-workers in times of need and a perception of being a valued support provider.</a:t>
            </a:r>
          </a:p>
          <a:p>
            <a:r>
              <a:rPr lang="en-US" dirty="0" smtClean="0"/>
              <a:t>Being comfortable with and liking yourself as a person Interacting easily with people of different ages, backgrounds, races, lifestyles, Contributing time and energy to the </a:t>
            </a:r>
            <a:r>
              <a:rPr lang="en-US" dirty="0" err="1" smtClean="0"/>
              <a:t>community,Communicating</a:t>
            </a:r>
            <a:r>
              <a:rPr lang="en-US" dirty="0" smtClean="0"/>
              <a:t> your feelings</a:t>
            </a:r>
          </a:p>
          <a:p>
            <a:r>
              <a:rPr lang="en-US" dirty="0" smtClean="0"/>
              <a:t>Developing friendships, Recognizing a need for “fun” time in your life, Budgeting and balancing your time to include both responsibilities and relaxation</a:t>
            </a:r>
          </a:p>
          <a:p>
            <a:r>
              <a:rPr lang="en-US" b="1" dirty="0" smtClean="0"/>
              <a:t>EMOTIONAL WELLNESS </a:t>
            </a:r>
            <a:r>
              <a:rPr lang="en-US" dirty="0" smtClean="0"/>
              <a:t>Emotional Wellness: possession of a secure self-identity and a positive sense of self-regard; also the ability to cope with and/or improve unpleasant mood states.</a:t>
            </a:r>
          </a:p>
          <a:p>
            <a:r>
              <a:rPr lang="en-US" dirty="0" smtClean="0"/>
              <a:t>Keeping a positive attitude, Being sensitive to your feelings and the feelings of others</a:t>
            </a:r>
          </a:p>
          <a:p>
            <a:r>
              <a:rPr lang="en-US" dirty="0" smtClean="0"/>
              <a:t>Learning to cope with stress</a:t>
            </a:r>
          </a:p>
          <a:p>
            <a:r>
              <a:rPr lang="en-US" dirty="0" smtClean="0"/>
              <a:t>Being realistic about your expectations and time</a:t>
            </a:r>
          </a:p>
          <a:p>
            <a:r>
              <a:rPr lang="en-US" dirty="0" smtClean="0"/>
              <a:t>Taking responsibility for your own behavior</a:t>
            </a:r>
          </a:p>
          <a:p>
            <a:r>
              <a:rPr lang="en-US" dirty="0" smtClean="0"/>
              <a:t>Dealing with your personal and financial issues realistically</a:t>
            </a:r>
          </a:p>
          <a:p>
            <a:r>
              <a:rPr lang="en-US" dirty="0" smtClean="0"/>
              <a:t>Viewing challenges as opportunities rather than obstacles</a:t>
            </a:r>
          </a:p>
          <a:p>
            <a:r>
              <a:rPr lang="en-US" dirty="0" smtClean="0"/>
              <a:t>Functioning independently but knowing when you need to ask for help</a:t>
            </a:r>
          </a:p>
          <a:p>
            <a:r>
              <a:rPr lang="en-US" b="1" dirty="0" smtClean="0"/>
              <a:t>INTELLECTUAL WELLNESS</a:t>
            </a:r>
          </a:p>
          <a:p>
            <a:r>
              <a:rPr lang="en-US" dirty="0" smtClean="0"/>
              <a:t>Intellectual Wellness: the perception of being internally energized by an optimal amount of intellectually stimulating activity.</a:t>
            </a:r>
          </a:p>
          <a:p>
            <a:r>
              <a:rPr lang="en-US" dirty="0" smtClean="0"/>
              <a:t>Learning because you want to – not because you are told to. Doing the work assigned.</a:t>
            </a:r>
          </a:p>
          <a:p>
            <a:r>
              <a:rPr lang="en-US" dirty="0" smtClean="0"/>
              <a:t>Learning through varied experiences – reading, writing, sharing and exploration</a:t>
            </a:r>
          </a:p>
          <a:p>
            <a:r>
              <a:rPr lang="en-US" dirty="0" smtClean="0"/>
              <a:t>Observing what is around you</a:t>
            </a:r>
          </a:p>
          <a:p>
            <a:r>
              <a:rPr lang="en-US" dirty="0" smtClean="0"/>
              <a:t>Listening</a:t>
            </a:r>
          </a:p>
          <a:p>
            <a:r>
              <a:rPr lang="en-US" dirty="0" smtClean="0"/>
              <a:t>Finding applications for material learned in the classroom</a:t>
            </a:r>
          </a:p>
          <a:p>
            <a:r>
              <a:rPr lang="en-US" dirty="0" smtClean="0"/>
              <a:t>Staying current with world affairs/news</a:t>
            </a:r>
          </a:p>
          <a:p>
            <a:r>
              <a:rPr lang="en-US" dirty="0" smtClean="0"/>
              <a:t>Questioning</a:t>
            </a:r>
          </a:p>
          <a:p>
            <a:r>
              <a:rPr lang="en-US" dirty="0" smtClean="0"/>
              <a:t>Exposing yourself to new experiences (e.g. arts, theater)</a:t>
            </a:r>
          </a:p>
          <a:p>
            <a:r>
              <a:rPr lang="en-US" b="1" dirty="0" smtClean="0"/>
              <a:t>ENVIRONMENTAL WELLNESS</a:t>
            </a:r>
          </a:p>
          <a:p>
            <a:r>
              <a:rPr lang="en-US" dirty="0" smtClean="0"/>
              <a:t>Environmental Wellness: the positive perception of the environment that one works and lives in.</a:t>
            </a:r>
          </a:p>
          <a:p>
            <a:r>
              <a:rPr lang="en-US" dirty="0" smtClean="0"/>
              <a:t>Being aware of the natural environment you live in</a:t>
            </a:r>
          </a:p>
          <a:p>
            <a:r>
              <a:rPr lang="en-US" dirty="0" smtClean="0"/>
              <a:t>Recognizing opportunities that lead you to new skills</a:t>
            </a:r>
            <a:br>
              <a:rPr lang="en-US" dirty="0" smtClean="0"/>
            </a:br>
            <a:r>
              <a:rPr lang="en-US" dirty="0" smtClean="0"/>
              <a:t>and acting on those opportunities</a:t>
            </a:r>
          </a:p>
          <a:p>
            <a:r>
              <a:rPr lang="en-US" dirty="0" smtClean="0"/>
              <a:t>Working to ensure the stability and longevity of our</a:t>
            </a:r>
            <a:br>
              <a:rPr lang="en-US" dirty="0" smtClean="0"/>
            </a:br>
            <a:r>
              <a:rPr lang="en-US" dirty="0" smtClean="0"/>
              <a:t>natural resources</a:t>
            </a:r>
          </a:p>
          <a:p>
            <a:r>
              <a:rPr lang="en-US" b="1" dirty="0" smtClean="0"/>
              <a:t>OCCUPATIONAL WELLNESS</a:t>
            </a:r>
          </a:p>
          <a:p>
            <a:r>
              <a:rPr lang="en-US" dirty="0" smtClean="0"/>
              <a:t>Occupational Wellness: your outlook on your work and career</a:t>
            </a:r>
          </a:p>
          <a:p>
            <a:r>
              <a:rPr lang="en-US" dirty="0" smtClean="0"/>
              <a:t>Finding satisfaction and worth in your work</a:t>
            </a:r>
          </a:p>
          <a:p>
            <a:r>
              <a:rPr lang="en-US" dirty="0" smtClean="0"/>
              <a:t>Ensuring your work environment and relationships are</a:t>
            </a:r>
            <a:br>
              <a:rPr lang="en-US" dirty="0" smtClean="0"/>
            </a:br>
            <a:r>
              <a:rPr lang="en-US" dirty="0" smtClean="0"/>
              <a:t>comfortable</a:t>
            </a:r>
          </a:p>
          <a:p>
            <a:r>
              <a:rPr lang="en-US" dirty="0" smtClean="0"/>
              <a:t>Finding ways to improve at work</a:t>
            </a:r>
            <a:br>
              <a:rPr lang="en-US" dirty="0" smtClean="0"/>
            </a:br>
            <a:r>
              <a:rPr lang="en-US" dirty="0" smtClean="0"/>
              <a:t>through skill development and active learning</a:t>
            </a:r>
          </a:p>
          <a:p>
            <a:r>
              <a:rPr lang="en-US" dirty="0" smtClean="0"/>
              <a:t>Ability to make choices that foster positive attitudes</a:t>
            </a:r>
            <a:br>
              <a:rPr lang="en-US" dirty="0" smtClean="0"/>
            </a:br>
            <a:r>
              <a:rPr lang="en-US" dirty="0" smtClean="0"/>
              <a:t>toward work and your co-workers will enhance your personal and</a:t>
            </a:r>
            <a:br>
              <a:rPr lang="en-US" dirty="0" smtClean="0"/>
            </a:br>
            <a:r>
              <a:rPr lang="en-US" dirty="0" smtClean="0"/>
              <a:t>professional satisfaction and promote lifelong learning</a:t>
            </a:r>
          </a:p>
          <a:p>
            <a:r>
              <a:rPr lang="en-US" dirty="0" smtClean="0"/>
              <a:t>Requires knowing enough about yourself to choose a</a:t>
            </a:r>
            <a:br>
              <a:rPr lang="en-US" dirty="0" smtClean="0"/>
            </a:br>
            <a:r>
              <a:rPr lang="en-US" dirty="0" smtClean="0"/>
              <a:t>rewarding and fulfilling occupation consistent with your personal</a:t>
            </a:r>
            <a:br>
              <a:rPr lang="en-US" dirty="0" smtClean="0"/>
            </a:br>
            <a:r>
              <a:rPr lang="en-US" dirty="0" smtClean="0"/>
              <a:t>interests, values and beliefs</a:t>
            </a:r>
          </a:p>
          <a:p>
            <a:endParaRPr lang="en-US" dirty="0" smtClean="0"/>
          </a:p>
        </p:txBody>
      </p:sp>
      <p:sp>
        <p:nvSpPr>
          <p:cNvPr id="4" name="Slide Number Placeholder 3"/>
          <p:cNvSpPr>
            <a:spLocks noGrp="1"/>
          </p:cNvSpPr>
          <p:nvPr>
            <p:ph type="sldNum" sz="quarter" idx="5"/>
          </p:nvPr>
        </p:nvSpPr>
        <p:spPr/>
        <p:txBody>
          <a:bodyPr/>
          <a:lstStyle/>
          <a:p>
            <a:pPr>
              <a:defRPr/>
            </a:pPr>
            <a:fld id="{6B610CBF-4652-4C14-B225-BC1C90CF8637}"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sz="1200" u="sng" kern="1200" dirty="0" smtClean="0">
                <a:solidFill>
                  <a:schemeClr val="tx1"/>
                </a:solidFill>
                <a:latin typeface="+mn-lt"/>
                <a:ea typeface="+mn-ea"/>
                <a:cs typeface="+mn-cs"/>
              </a:rPr>
              <a:t>http://greatergood.berkeley.edu/news_events/event/the_science_of_burnout_what_is_it_why_it_happens_and_how_to_avoid_it#.WKMhgBTCfj4</a:t>
            </a:r>
          </a:p>
          <a:p>
            <a:r>
              <a:rPr lang="en-US" sz="1200" kern="1200" dirty="0" smtClean="0">
                <a:solidFill>
                  <a:schemeClr val="tx1"/>
                </a:solidFill>
                <a:latin typeface="+mn-lt"/>
                <a:ea typeface="+mn-ea"/>
                <a:cs typeface="+mn-cs"/>
              </a:rPr>
              <a:t>(Note there's a live webcast option) per Mary</a:t>
            </a:r>
          </a:p>
          <a:p>
            <a:r>
              <a:rPr lang="en-US" sz="1200" dirty="0" smtClean="0"/>
              <a:t>Doctors on Life Support,  Time Mag Sept 2015 </a:t>
            </a:r>
            <a:r>
              <a:rPr lang="en-US" sz="1200" u="sng" dirty="0" smtClean="0">
                <a:hlinkClick r:id="rId3"/>
              </a:rPr>
              <a:t>http://time.com/4012840/doctors-on-life-support/</a:t>
            </a:r>
            <a:endParaRPr lang="en-US" sz="1200" u="sng" dirty="0" smtClean="0"/>
          </a:p>
          <a:p>
            <a:r>
              <a:rPr lang="en-US" sz="1200" dirty="0" smtClean="0"/>
              <a:t>Compilation of articles on leadership. The first article in the collection is </a:t>
            </a:r>
            <a:r>
              <a:rPr lang="en-US" sz="1200" dirty="0" err="1" smtClean="0"/>
              <a:t>Kotter’s</a:t>
            </a:r>
            <a:r>
              <a:rPr lang="en-US" sz="1200" dirty="0" smtClean="0"/>
              <a:t> What Leaders Really Do. </a:t>
            </a:r>
            <a:r>
              <a:rPr lang="en-US" sz="1200" u="sng" dirty="0" smtClean="0">
                <a:hlinkClick r:id="rId4"/>
              </a:rPr>
              <a:t>https://www.regonline.com/custImages/250000/250761/5%20Articles%20and%20YB%20Profile%20for%20Reading-SLDP.pdf</a:t>
            </a:r>
            <a:endParaRPr lang="en-US" sz="1200" u="sng" dirty="0" smtClean="0"/>
          </a:p>
          <a:p>
            <a:r>
              <a:rPr lang="en-US" sz="1200" dirty="0" smtClean="0">
                <a:solidFill>
                  <a:srgbClr val="FF0000"/>
                </a:solidFill>
              </a:rPr>
              <a:t>Ten Percent Happier by Dan Harris</a:t>
            </a:r>
            <a:endParaRPr lang="en-US" sz="1200" dirty="0" smtClean="0"/>
          </a:p>
          <a:p>
            <a:r>
              <a:rPr lang="en-US" sz="1200" u="sng" dirty="0" smtClean="0">
                <a:hlinkClick r:id="rId5"/>
              </a:rPr>
              <a:t>http://www.medscape.com/features/slideshow/lifestyle/2016/public/overview?src=ban_dne_1601_mscpmrk_lifestylereport2016&amp;uac=234711MX&amp;ImpID=977475</a:t>
            </a:r>
            <a:endParaRPr lang="en-US" sz="1200" dirty="0" smtClean="0">
              <a:solidFill>
                <a:srgbClr val="FF0000"/>
              </a:solidFill>
            </a:endParaRPr>
          </a:p>
          <a:p>
            <a:endParaRPr lang="en-US" sz="1200" i="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10471D-283C-344F-BFD1-68DDC2C32651}" type="slidenum">
              <a:rPr lang="en-US" smtClean="0"/>
              <a:t>48</a:t>
            </a:fld>
            <a:endParaRPr lang="en-US"/>
          </a:p>
        </p:txBody>
      </p:sp>
    </p:spTree>
    <p:extLst>
      <p:ext uri="{BB962C8B-B14F-4D97-AF65-F5344CB8AC3E}">
        <p14:creationId xmlns:p14="http://schemas.microsoft.com/office/powerpoint/2010/main" val="392749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Abstract</a:t>
            </a:r>
          </a:p>
          <a:p>
            <a:r>
              <a:rPr lang="en-US" sz="1200" b="0" i="0" u="none" strike="noStrike" kern="1200" baseline="0" dirty="0" smtClean="0">
                <a:solidFill>
                  <a:schemeClr val="tx1"/>
                </a:solidFill>
                <a:latin typeface="+mn-lt"/>
                <a:ea typeface="+mn-ea"/>
                <a:cs typeface="+mn-cs"/>
              </a:rPr>
              <a:t>Objective: To evaluate the prevalence of burnout and satisfaction with work-life balance in physicians and</a:t>
            </a:r>
          </a:p>
          <a:p>
            <a:r>
              <a:rPr lang="en-US" sz="1200" b="0" i="0" u="none" strike="noStrike" kern="1200" baseline="0" dirty="0" smtClean="0">
                <a:solidFill>
                  <a:schemeClr val="tx1"/>
                </a:solidFill>
                <a:latin typeface="+mn-lt"/>
                <a:ea typeface="+mn-ea"/>
                <a:cs typeface="+mn-cs"/>
              </a:rPr>
              <a:t>US workers in 2014 relative to 2011.</a:t>
            </a:r>
          </a:p>
          <a:p>
            <a:r>
              <a:rPr lang="en-US" sz="1200" b="0" i="0" u="none" strike="noStrike" kern="1200" baseline="0" dirty="0" smtClean="0">
                <a:solidFill>
                  <a:schemeClr val="tx1"/>
                </a:solidFill>
                <a:latin typeface="+mn-lt"/>
                <a:ea typeface="+mn-ea"/>
                <a:cs typeface="+mn-cs"/>
              </a:rPr>
              <a:t> Patients and Methods: From August 28, 2014, to October 6, 2014, we surveyed both US physicians and</a:t>
            </a:r>
          </a:p>
          <a:p>
            <a:r>
              <a:rPr lang="en-US" sz="1200" b="0" i="0" u="none" strike="noStrike" kern="1200" baseline="0" dirty="0" smtClean="0">
                <a:solidFill>
                  <a:schemeClr val="tx1"/>
                </a:solidFill>
                <a:latin typeface="+mn-lt"/>
                <a:ea typeface="+mn-ea"/>
                <a:cs typeface="+mn-cs"/>
              </a:rPr>
              <a:t>a probability-based sample of the general US population using the methods and measures used in our</a:t>
            </a:r>
          </a:p>
          <a:p>
            <a:r>
              <a:rPr lang="en-US" sz="1200" b="0" i="0" u="none" strike="noStrike" kern="1200" baseline="0" dirty="0" smtClean="0">
                <a:solidFill>
                  <a:schemeClr val="tx1"/>
                </a:solidFill>
                <a:latin typeface="+mn-lt"/>
                <a:ea typeface="+mn-ea"/>
                <a:cs typeface="+mn-cs"/>
              </a:rPr>
              <a:t>2011 study. Burnout was measured using validated metrics, and satisfaction with work-life balance was</a:t>
            </a:r>
          </a:p>
          <a:p>
            <a:r>
              <a:rPr lang="en-US" sz="1200" b="0" i="0" u="none" strike="noStrike" kern="1200" baseline="0" dirty="0" smtClean="0">
                <a:solidFill>
                  <a:schemeClr val="tx1"/>
                </a:solidFill>
                <a:latin typeface="+mn-lt"/>
                <a:ea typeface="+mn-ea"/>
                <a:cs typeface="+mn-cs"/>
              </a:rPr>
              <a:t>assessed using standard tools.</a:t>
            </a:r>
          </a:p>
          <a:p>
            <a:r>
              <a:rPr lang="en-US" sz="1200" b="0" i="0" u="none" strike="noStrike" kern="1200" baseline="0" dirty="0" smtClean="0">
                <a:solidFill>
                  <a:schemeClr val="tx1"/>
                </a:solidFill>
                <a:latin typeface="+mn-lt"/>
                <a:ea typeface="+mn-ea"/>
                <a:cs typeface="+mn-cs"/>
              </a:rPr>
              <a:t> Results: Of the 35,922 physicians who received an invitation to participate, 6880 (19.2%) completed</a:t>
            </a:r>
          </a:p>
          <a:p>
            <a:r>
              <a:rPr lang="en-US" sz="1200" b="0" i="0" u="none" strike="noStrike" kern="1200" baseline="0" dirty="0" smtClean="0">
                <a:solidFill>
                  <a:schemeClr val="tx1"/>
                </a:solidFill>
                <a:latin typeface="+mn-lt"/>
                <a:ea typeface="+mn-ea"/>
                <a:cs typeface="+mn-cs"/>
              </a:rPr>
              <a:t>surveys. When assessed using the </a:t>
            </a:r>
            <a:r>
              <a:rPr lang="en-US" sz="1200" b="0" i="0" u="none" strike="noStrike" kern="1200" baseline="0" dirty="0" err="1" smtClean="0">
                <a:solidFill>
                  <a:schemeClr val="tx1"/>
                </a:solidFill>
                <a:latin typeface="+mn-lt"/>
                <a:ea typeface="+mn-ea"/>
                <a:cs typeface="+mn-cs"/>
              </a:rPr>
              <a:t>Maslach</a:t>
            </a:r>
            <a:r>
              <a:rPr lang="en-US" sz="1200" b="0" i="0" u="none" strike="noStrike" kern="1200" baseline="0" dirty="0" smtClean="0">
                <a:solidFill>
                  <a:schemeClr val="tx1"/>
                </a:solidFill>
                <a:latin typeface="+mn-lt"/>
                <a:ea typeface="+mn-ea"/>
                <a:cs typeface="+mn-cs"/>
              </a:rPr>
              <a:t> Burnout Inventory, 54.4% (n.3680) of the physicians reported</a:t>
            </a:r>
          </a:p>
          <a:p>
            <a:r>
              <a:rPr lang="en-US" sz="1200" b="0" i="0" u="none" strike="noStrike" kern="1200" baseline="0" dirty="0" smtClean="0">
                <a:solidFill>
                  <a:schemeClr val="tx1"/>
                </a:solidFill>
                <a:latin typeface="+mn-lt"/>
                <a:ea typeface="+mn-ea"/>
                <a:cs typeface="+mn-cs"/>
              </a:rPr>
              <a:t>at least 1 symptom of burnout in 2014 compared with 45.5% (n.3310) in 2011 (P&lt;.001). Satisfaction</a:t>
            </a:r>
          </a:p>
          <a:p>
            <a:r>
              <a:rPr lang="en-US" sz="1200" b="0" i="0" u="none" strike="noStrike" kern="1200" baseline="0" dirty="0" smtClean="0">
                <a:solidFill>
                  <a:schemeClr val="tx1"/>
                </a:solidFill>
                <a:latin typeface="+mn-lt"/>
                <a:ea typeface="+mn-ea"/>
                <a:cs typeface="+mn-cs"/>
              </a:rPr>
              <a:t>with work-life balance also declined in physicians between 2011 and 2014 (48.5%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40.9%; P&lt;.001).</a:t>
            </a:r>
          </a:p>
          <a:p>
            <a:r>
              <a:rPr lang="en-US" sz="1200" b="0" i="0" u="none" strike="noStrike" kern="1200" baseline="0" dirty="0" smtClean="0">
                <a:solidFill>
                  <a:schemeClr val="tx1"/>
                </a:solidFill>
                <a:latin typeface="+mn-lt"/>
                <a:ea typeface="+mn-ea"/>
                <a:cs typeface="+mn-cs"/>
              </a:rPr>
              <a:t>Substantial differences in rates of burnout and satisfaction with work-life balance were observed by</a:t>
            </a:r>
          </a:p>
          <a:p>
            <a:r>
              <a:rPr lang="en-US" sz="1200" b="0" i="0" u="none" strike="noStrike" kern="1200" baseline="0" dirty="0" smtClean="0">
                <a:solidFill>
                  <a:schemeClr val="tx1"/>
                </a:solidFill>
                <a:latin typeface="+mn-lt"/>
                <a:ea typeface="+mn-ea"/>
                <a:cs typeface="+mn-cs"/>
              </a:rPr>
              <a:t>specialty. In contrast to the trends in physicians, minimal changes in burnout or satisfaction with work-life</a:t>
            </a:r>
          </a:p>
          <a:p>
            <a:r>
              <a:rPr lang="en-US" sz="1200" b="0" i="0" u="none" strike="noStrike" kern="1200" baseline="0" dirty="0" smtClean="0">
                <a:solidFill>
                  <a:schemeClr val="tx1"/>
                </a:solidFill>
                <a:latin typeface="+mn-lt"/>
                <a:ea typeface="+mn-ea"/>
                <a:cs typeface="+mn-cs"/>
              </a:rPr>
              <a:t>balance were observed between 2011 and 2014 in probability-based samples of working US adults,</a:t>
            </a:r>
          </a:p>
          <a:p>
            <a:r>
              <a:rPr lang="en-US" sz="1200" b="0" i="0" u="none" strike="noStrike" kern="1200" baseline="0" dirty="0" smtClean="0">
                <a:solidFill>
                  <a:schemeClr val="tx1"/>
                </a:solidFill>
                <a:latin typeface="+mn-lt"/>
                <a:ea typeface="+mn-ea"/>
                <a:cs typeface="+mn-cs"/>
              </a:rPr>
              <a:t>resulting in an increasing disparity in burnout and satisfaction with work-life balance in physicians relative</a:t>
            </a:r>
          </a:p>
          <a:p>
            <a:r>
              <a:rPr lang="en-US" sz="1200" b="0" i="0" u="none" strike="noStrike" kern="1200" baseline="0" dirty="0" smtClean="0">
                <a:solidFill>
                  <a:schemeClr val="tx1"/>
                </a:solidFill>
                <a:latin typeface="+mn-lt"/>
                <a:ea typeface="+mn-ea"/>
                <a:cs typeface="+mn-cs"/>
              </a:rPr>
              <a:t>to the general US working population. After pooled multivariate analysis adjusting for age, sex, relationship</a:t>
            </a:r>
          </a:p>
          <a:p>
            <a:r>
              <a:rPr lang="en-US" sz="1200" b="0" i="0" u="none" strike="noStrike" kern="1200" baseline="0" dirty="0" smtClean="0">
                <a:solidFill>
                  <a:schemeClr val="tx1"/>
                </a:solidFill>
                <a:latin typeface="+mn-lt"/>
                <a:ea typeface="+mn-ea"/>
                <a:cs typeface="+mn-cs"/>
              </a:rPr>
              <a:t>status, and hours worked per week, physicians remained at an increased risk of burnout (odds</a:t>
            </a:r>
          </a:p>
          <a:p>
            <a:r>
              <a:rPr lang="en-US" sz="1200" b="0" i="0" u="none" strike="noStrike" kern="1200" baseline="0" dirty="0" smtClean="0">
                <a:solidFill>
                  <a:schemeClr val="tx1"/>
                </a:solidFill>
                <a:latin typeface="+mn-lt"/>
                <a:ea typeface="+mn-ea"/>
                <a:cs typeface="+mn-cs"/>
              </a:rPr>
              <a:t>ratio, 1.97; 95% CI, 1.80-2.16; P&lt;.001) and were less likely to be satisfied with work-life balance (odds</a:t>
            </a:r>
          </a:p>
          <a:p>
            <a:r>
              <a:rPr lang="en-US" sz="1200" b="0" i="0" u="none" strike="noStrike" kern="1200" baseline="0" dirty="0" smtClean="0">
                <a:solidFill>
                  <a:schemeClr val="tx1"/>
                </a:solidFill>
                <a:latin typeface="+mn-lt"/>
                <a:ea typeface="+mn-ea"/>
                <a:cs typeface="+mn-cs"/>
              </a:rPr>
              <a:t>ratio, 0.68; 95% CI, 0.62-0.75; P&lt;.001).</a:t>
            </a:r>
          </a:p>
          <a:p>
            <a:r>
              <a:rPr lang="en-US" sz="1200" b="0" i="0" u="none" strike="noStrike" kern="1200" baseline="0" dirty="0" smtClean="0">
                <a:solidFill>
                  <a:schemeClr val="tx1"/>
                </a:solidFill>
                <a:latin typeface="+mn-lt"/>
                <a:ea typeface="+mn-ea"/>
                <a:cs typeface="+mn-cs"/>
              </a:rPr>
              <a:t> Conclusion: Burnout and satisfaction with work-life balance in US physicians worsened from 2011 to</a:t>
            </a:r>
          </a:p>
          <a:p>
            <a:r>
              <a:rPr lang="en-US" sz="1200" b="0" i="0" u="none" strike="noStrike" kern="1200" baseline="0" dirty="0" smtClean="0">
                <a:solidFill>
                  <a:schemeClr val="tx1"/>
                </a:solidFill>
                <a:latin typeface="+mn-lt"/>
                <a:ea typeface="+mn-ea"/>
                <a:cs typeface="+mn-cs"/>
              </a:rPr>
              <a:t>2014. More than half of US physicians are now experiencing professional burnout.</a:t>
            </a:r>
          </a:p>
          <a:p>
            <a:r>
              <a:rPr lang="en-US" sz="1200" b="0" i="0" u="none" strike="noStrike" kern="1200" baseline="0" dirty="0" smtClean="0">
                <a:solidFill>
                  <a:schemeClr val="tx1"/>
                </a:solidFill>
                <a:latin typeface="+mn-lt"/>
                <a:ea typeface="+mn-ea"/>
                <a:cs typeface="+mn-cs"/>
              </a:rPr>
              <a:t>ª 2015 Mayo Foundation for Medical Education and Research n Mayo </a:t>
            </a:r>
            <a:r>
              <a:rPr lang="en-US" sz="1200" b="0" i="0" u="none" strike="noStrike" kern="1200" baseline="0" dirty="0" err="1" smtClean="0">
                <a:solidFill>
                  <a:schemeClr val="tx1"/>
                </a:solidFill>
                <a:latin typeface="+mn-lt"/>
                <a:ea typeface="+mn-ea"/>
                <a:cs typeface="+mn-cs"/>
              </a:rPr>
              <a:t>Clin</a:t>
            </a:r>
            <a:r>
              <a:rPr lang="en-US" sz="1200" b="0" i="0" u="none" strike="noStrike" kern="1200" baseline="0" dirty="0" smtClean="0">
                <a:solidFill>
                  <a:schemeClr val="tx1"/>
                </a:solidFill>
                <a:latin typeface="+mn-lt"/>
                <a:ea typeface="+mn-ea"/>
                <a:cs typeface="+mn-cs"/>
              </a:rPr>
              <a:t> Proc. 2015;90(12):1600-1613</a:t>
            </a:r>
            <a:endParaRPr lang="en-US" dirty="0" smtClean="0"/>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7</a:t>
            </a:fld>
            <a:endParaRPr lang="en-US" dirty="0"/>
          </a:p>
        </p:txBody>
      </p:sp>
    </p:spTree>
    <p:extLst>
      <p:ext uri="{BB962C8B-B14F-4D97-AF65-F5344CB8AC3E}">
        <p14:creationId xmlns:p14="http://schemas.microsoft.com/office/powerpoint/2010/main" val="113016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Matriculating medical students report</a:t>
            </a:r>
            <a:r>
              <a:rPr lang="en-US" baseline="0" dirty="0" smtClean="0"/>
              <a:t> overall </a:t>
            </a:r>
            <a:r>
              <a:rPr lang="en-US" dirty="0" smtClean="0"/>
              <a:t> better quality of life as</a:t>
            </a:r>
            <a:r>
              <a:rPr lang="en-US" baseline="0" dirty="0" smtClean="0"/>
              <a:t> well as higher </a:t>
            </a:r>
            <a:r>
              <a:rPr lang="en-US" dirty="0" smtClean="0"/>
              <a:t> mental,</a:t>
            </a:r>
            <a:r>
              <a:rPr lang="en-US" baseline="0" dirty="0" smtClean="0"/>
              <a:t> physical and emotional  </a:t>
            </a:r>
            <a:r>
              <a:rPr lang="en-US" dirty="0" smtClean="0"/>
              <a:t>health and and lower</a:t>
            </a:r>
            <a:r>
              <a:rPr lang="en-US" baseline="0" dirty="0" smtClean="0"/>
              <a:t> distress than age-similar college graduates </a:t>
            </a:r>
          </a:p>
          <a:p>
            <a:r>
              <a:rPr lang="en-US" baseline="0" dirty="0" smtClean="0"/>
              <a:t> 2014 </a:t>
            </a:r>
            <a:r>
              <a:rPr lang="en-US" baseline="0" dirty="0" err="1" smtClean="0"/>
              <a:t>Brazeau</a:t>
            </a:r>
            <a:r>
              <a:rPr lang="en-US" baseline="0" dirty="0" smtClean="0"/>
              <a:t> et al, </a:t>
            </a:r>
            <a:r>
              <a:rPr lang="en-US" baseline="0" dirty="0" err="1" smtClean="0"/>
              <a:t>Acad</a:t>
            </a:r>
            <a:r>
              <a:rPr lang="en-US" baseline="0" dirty="0" smtClean="0"/>
              <a:t> Med 2014, 89;1520-5</a:t>
            </a:r>
          </a:p>
          <a:p>
            <a:r>
              <a:rPr lang="en-US" dirty="0" smtClean="0">
                <a:hlinkClick r:id="rId3" tooltip="Academic medicine : journal of the Association of American Medical Colleges."/>
              </a:rPr>
              <a:t>Acad Med.</a:t>
            </a:r>
            <a:r>
              <a:rPr lang="en-US" dirty="0" smtClean="0"/>
              <a:t> 2014 Nov;89(11):1520-5. </a:t>
            </a:r>
            <a:r>
              <a:rPr lang="en-US" dirty="0" err="1" smtClean="0"/>
              <a:t>doi</a:t>
            </a:r>
            <a:r>
              <a:rPr lang="en-US" dirty="0" smtClean="0"/>
              <a:t>: 10.1097/ACM.0000000000000482.</a:t>
            </a:r>
          </a:p>
          <a:p>
            <a:r>
              <a:rPr lang="en-US" b="1" dirty="0" smtClean="0"/>
              <a:t>Distress among matriculating medical students relative to the general population.</a:t>
            </a:r>
          </a:p>
          <a:p>
            <a:r>
              <a:rPr lang="en-US" dirty="0" smtClean="0">
                <a:hlinkClick r:id="rId4"/>
              </a:rPr>
              <a:t>Brazeau CM</a:t>
            </a:r>
            <a:r>
              <a:rPr lang="en-US" baseline="30000" dirty="0" smtClean="0"/>
              <a:t>1</a:t>
            </a:r>
            <a:r>
              <a:rPr lang="en-US" dirty="0" smtClean="0"/>
              <a:t>, </a:t>
            </a:r>
            <a:r>
              <a:rPr lang="en-US" dirty="0" smtClean="0">
                <a:hlinkClick r:id="rId5"/>
              </a:rPr>
              <a:t>Shanafelt T</a:t>
            </a:r>
            <a:r>
              <a:rPr lang="en-US" dirty="0" smtClean="0"/>
              <a:t>, </a:t>
            </a:r>
            <a:r>
              <a:rPr lang="en-US" dirty="0" smtClean="0">
                <a:hlinkClick r:id="rId6"/>
              </a:rPr>
              <a:t>Durning SJ</a:t>
            </a:r>
            <a:r>
              <a:rPr lang="en-US" dirty="0" smtClean="0"/>
              <a:t>, </a:t>
            </a:r>
            <a:r>
              <a:rPr lang="en-US" dirty="0" smtClean="0">
                <a:hlinkClick r:id="rId7"/>
              </a:rPr>
              <a:t>Massie FS</a:t>
            </a:r>
            <a:r>
              <a:rPr lang="en-US" dirty="0" smtClean="0"/>
              <a:t>, </a:t>
            </a:r>
            <a:r>
              <a:rPr lang="en-US" dirty="0" smtClean="0">
                <a:hlinkClick r:id="rId8"/>
              </a:rPr>
              <a:t>Eacker A</a:t>
            </a:r>
            <a:r>
              <a:rPr lang="en-US" dirty="0" smtClean="0"/>
              <a:t>, </a:t>
            </a:r>
            <a:r>
              <a:rPr lang="en-US" dirty="0" smtClean="0">
                <a:hlinkClick r:id="rId9"/>
              </a:rPr>
              <a:t>Moutier C</a:t>
            </a:r>
            <a:r>
              <a:rPr lang="en-US" dirty="0" smtClean="0"/>
              <a:t>, </a:t>
            </a:r>
            <a:r>
              <a:rPr lang="en-US" dirty="0" smtClean="0">
                <a:hlinkClick r:id="rId10"/>
              </a:rPr>
              <a:t>Satele DV</a:t>
            </a:r>
            <a:r>
              <a:rPr lang="en-US" dirty="0" smtClean="0"/>
              <a:t>, </a:t>
            </a:r>
            <a:r>
              <a:rPr lang="en-US" dirty="0" smtClean="0">
                <a:hlinkClick r:id="rId11"/>
              </a:rPr>
              <a:t>Sloan JA</a:t>
            </a:r>
            <a:r>
              <a:rPr lang="en-US" dirty="0" smtClean="0"/>
              <a:t>, </a:t>
            </a:r>
            <a:r>
              <a:rPr lang="en-US" dirty="0" smtClean="0">
                <a:hlinkClick r:id="rId12"/>
              </a:rPr>
              <a:t>Dyrbye LN</a:t>
            </a:r>
            <a:r>
              <a:rPr lang="en-US" dirty="0" smtClean="0"/>
              <a:t>.</a:t>
            </a:r>
          </a:p>
          <a:p>
            <a:r>
              <a:rPr lang="en-US" b="1" dirty="0" smtClean="0">
                <a:hlinkClick r:id="rId3" tooltip="Open/close author information list"/>
              </a:rPr>
              <a:t>Author information</a:t>
            </a:r>
            <a:endParaRPr lang="en-US" b="1" dirty="0" smtClean="0"/>
          </a:p>
          <a:p>
            <a:r>
              <a:rPr lang="en-US" b="1" dirty="0" smtClean="0"/>
              <a:t>Abstract</a:t>
            </a:r>
          </a:p>
          <a:p>
            <a:r>
              <a:rPr lang="en-US" b="1" dirty="0" smtClean="0"/>
              <a:t>PURPOSE: </a:t>
            </a:r>
          </a:p>
          <a:p>
            <a:r>
              <a:rPr lang="en-US" dirty="0" smtClean="0"/>
              <a:t>Many medical students experience distress during medical school. If matriculating medical students (MMSs) begin training with similar or better mental health than age-similar controls, this would support existing concerns about the negative impact of training on student well-being. The authors compared mental health indicators of MMSs versus those of a probability-based sample of the general U.S. population.</a:t>
            </a:r>
          </a:p>
          <a:p>
            <a:r>
              <a:rPr lang="en-US" b="1" dirty="0" smtClean="0"/>
              <a:t>METHOD: </a:t>
            </a:r>
          </a:p>
          <a:p>
            <a:r>
              <a:rPr lang="en-US" dirty="0" smtClean="0"/>
              <a:t>In 2012 all MMSs at six U.S. medical schools were invited to participate in a survey during orientation. The research team surveyed a probability-based sample of U.S. individuals using the same questions in 2011. Individuals from the population sample who completed a four-year college degree and matched within the appropriate age strata (&lt; 30, 31-35, 36-40, &gt; 40) were compared with MMSs. Surveys included demographics and validated instruments to measure burnout; depression symptoms; and mental, emotional, physical, and overall of quality of life (QOL).</a:t>
            </a:r>
          </a:p>
          <a:p>
            <a:r>
              <a:rPr lang="en-US" b="1" dirty="0" smtClean="0"/>
              <a:t>RESULTS: </a:t>
            </a:r>
          </a:p>
          <a:p>
            <a:r>
              <a:rPr lang="en-US" dirty="0" smtClean="0"/>
              <a:t>Demographic characteristics of the 582/938 (62%) responding MMSs were similar to U.S. MMSs. Relative to 546 age-similar college graduates, MMSs had lower rates of burnout (27.3% versus 37.3%, P &lt; .001) and depression symptoms (26.2% versus 42.4%, P &lt; .0001) and higher scores across the four QOL domains assessed relative to controls (all P &lt; .0001). These findings persisted on multivariate analysis after adjusting for age, sex, relationship status, and race/ethnicity.</a:t>
            </a:r>
          </a:p>
          <a:p>
            <a:r>
              <a:rPr lang="en-US" b="1" dirty="0" smtClean="0"/>
              <a:t>CONCLUSIONS: </a:t>
            </a:r>
          </a:p>
          <a:p>
            <a:r>
              <a:rPr lang="en-US" dirty="0" smtClean="0"/>
              <a:t>These findings, along with high rates of distress reported in medical students and residents, support concerns that the training process and environment contribute to the deterioration of mental health in developing physicians.</a:t>
            </a:r>
          </a:p>
          <a:p>
            <a:r>
              <a:rPr lang="en-US" b="1" dirty="0" smtClean="0"/>
              <a:t>Comment in</a:t>
            </a:r>
          </a:p>
          <a:p>
            <a:r>
              <a:rPr lang="en-US" dirty="0" smtClean="0">
                <a:hlinkClick r:id="rId13"/>
              </a:rPr>
              <a:t>Two sets of articles to help us develop new educational approaches and nurture important connections.</a:t>
            </a:r>
            <a:r>
              <a:rPr lang="en-US" dirty="0" smtClean="0"/>
              <a:t> [</a:t>
            </a:r>
            <a:r>
              <a:rPr lang="en-US" dirty="0" err="1" smtClean="0"/>
              <a:t>Acad</a:t>
            </a:r>
            <a:r>
              <a:rPr lang="en-US" dirty="0" smtClean="0"/>
              <a:t> Med. 2014]</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195421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smtClean="0"/>
              <a:t>Matriculating medical students have lower</a:t>
            </a:r>
            <a:r>
              <a:rPr lang="en-US" baseline="0" dirty="0" smtClean="0"/>
              <a:t> distress than age-similar college graduates </a:t>
            </a:r>
          </a:p>
          <a:p>
            <a:r>
              <a:rPr lang="en-US" baseline="0" dirty="0" smtClean="0"/>
              <a:t> 2014 </a:t>
            </a:r>
            <a:r>
              <a:rPr lang="en-US" baseline="0" dirty="0" err="1" smtClean="0"/>
              <a:t>Brazeau</a:t>
            </a:r>
            <a:r>
              <a:rPr lang="en-US" baseline="0" dirty="0" smtClean="0"/>
              <a:t> et al, </a:t>
            </a:r>
            <a:r>
              <a:rPr lang="en-US" baseline="0" dirty="0" err="1" smtClean="0"/>
              <a:t>Acad</a:t>
            </a:r>
            <a:r>
              <a:rPr lang="en-US" baseline="0" dirty="0" smtClean="0"/>
              <a:t> Med 2014, 89;1520-5</a:t>
            </a:r>
          </a:p>
          <a:p>
            <a:r>
              <a:rPr lang="en-US" baseline="0" dirty="0" smtClean="0"/>
              <a:t>STAURT SLAVE-1-12 -17 IAMSE</a:t>
            </a:r>
            <a:endParaRPr lang="en-US" dirty="0" smtClean="0"/>
          </a:p>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18264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sz="1200" dirty="0" smtClean="0">
                <a:solidFill>
                  <a:schemeClr val="bg1"/>
                </a:solidFill>
              </a:rPr>
              <a:t>Except in medicine? </a:t>
            </a:r>
          </a:p>
          <a:p>
            <a:r>
              <a:rPr lang="en-US" dirty="0" smtClean="0"/>
              <a:t>The greater the education the lower the burnout</a:t>
            </a:r>
            <a:r>
              <a:rPr lang="en-US" baseline="0" dirty="0" smtClean="0"/>
              <a:t> with the exception of medicine</a:t>
            </a:r>
          </a:p>
          <a:p>
            <a:r>
              <a:rPr lang="en-US" baseline="0" dirty="0" smtClean="0"/>
              <a:t>Odds ratio – showing 20, 30 and even 40% reduction with higher education , except in </a:t>
            </a:r>
            <a:r>
              <a:rPr lang="en-US" baseline="0" dirty="0" err="1" smtClean="0"/>
              <a:t>physisicans</a:t>
            </a:r>
            <a:r>
              <a:rPr lang="en-US" baseline="0" dirty="0" smtClean="0"/>
              <a:t> almost a 40% increase in burnout</a:t>
            </a:r>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10</a:t>
            </a:fld>
            <a:endParaRPr lang="en-US" dirty="0"/>
          </a:p>
        </p:txBody>
      </p:sp>
    </p:spTree>
    <p:extLst>
      <p:ext uri="{BB962C8B-B14F-4D97-AF65-F5344CB8AC3E}">
        <p14:creationId xmlns:p14="http://schemas.microsoft.com/office/powerpoint/2010/main" val="422751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E354DF-991A-9A44-88F6-A58E620BF507}" type="slidenum">
              <a:rPr lang="en-US" smtClean="0"/>
              <a:t>12</a:t>
            </a:fld>
            <a:endParaRPr lang="en-US" dirty="0"/>
          </a:p>
        </p:txBody>
      </p:sp>
    </p:spTree>
    <p:extLst>
      <p:ext uri="{BB962C8B-B14F-4D97-AF65-F5344CB8AC3E}">
        <p14:creationId xmlns:p14="http://schemas.microsoft.com/office/powerpoint/2010/main" val="121884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1971618"/>
            <a:ext cx="6853412" cy="1102519"/>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492316" y="3439660"/>
            <a:ext cx="6079746" cy="131445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797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2435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207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211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625"/>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8548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625"/>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8694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2812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7"/>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273887"/>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713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Geisel-Dean_Souba_students_photoshopped_condensed_v3.png"/>
          <p:cNvPicPr>
            <a:picLocks noChangeAspect="1"/>
          </p:cNvPicPr>
          <p:nvPr userDrawn="1"/>
        </p:nvPicPr>
        <p:blipFill rotWithShape="1">
          <a:blip r:embed="rId2">
            <a:extLst>
              <a:ext uri="{28A0092B-C50C-407E-A947-70E740481C1C}">
                <a14:useLocalDpi xmlns:a14="http://schemas.microsoft.com/office/drawing/2010/main" val="0"/>
              </a:ext>
            </a:extLst>
          </a:blip>
          <a:srcRect l="8282" b="55008"/>
          <a:stretch/>
        </p:blipFill>
        <p:spPr>
          <a:xfrm>
            <a:off x="0" y="0"/>
            <a:ext cx="9144000" cy="2343150"/>
          </a:xfrm>
          <a:prstGeom prst="rect">
            <a:avLst/>
          </a:prstGeom>
        </p:spPr>
      </p:pic>
      <p:sp>
        <p:nvSpPr>
          <p:cNvPr id="9" name="Rectangle 8"/>
          <p:cNvSpPr/>
          <p:nvPr userDrawn="1"/>
        </p:nvSpPr>
        <p:spPr>
          <a:xfrm>
            <a:off x="0" y="2044770"/>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158210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descr="4776624005_bedea4e62d_b.jpg"/>
          <p:cNvPicPr>
            <a:picLocks noChangeAspect="1"/>
          </p:cNvPicPr>
          <p:nvPr userDrawn="1"/>
        </p:nvPicPr>
        <p:blipFill rotWithShape="1">
          <a:blip r:embed="rId2">
            <a:extLst>
              <a:ext uri="{28A0092B-C50C-407E-A947-70E740481C1C}">
                <a14:useLocalDpi xmlns:a14="http://schemas.microsoft.com/office/drawing/2010/main" val="0"/>
              </a:ext>
            </a:extLst>
          </a:blip>
          <a:srcRect t="37202" r="377" b="-1"/>
          <a:stretch/>
        </p:blipFill>
        <p:spPr>
          <a:xfrm>
            <a:off x="0" y="0"/>
            <a:ext cx="9144000" cy="2305050"/>
          </a:xfrm>
          <a:prstGeom prst="rect">
            <a:avLst/>
          </a:prstGeom>
        </p:spPr>
      </p:pic>
      <p:sp>
        <p:nvSpPr>
          <p:cNvPr id="9" name="Rectangle 8"/>
          <p:cNvSpPr/>
          <p:nvPr userDrawn="1"/>
        </p:nvSpPr>
        <p:spPr>
          <a:xfrm>
            <a:off x="0" y="2044770"/>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95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81088"/>
            <a:ext cx="8229600" cy="85725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1975305"/>
            <a:ext cx="8229600" cy="296015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9" name="Picture 18" descr="students-walking2.png"/>
          <p:cNvPicPr>
            <a:picLocks noChangeAspect="1"/>
          </p:cNvPicPr>
          <p:nvPr userDrawn="1"/>
        </p:nvPicPr>
        <p:blipFill rotWithShape="1">
          <a:blip r:embed="rId2">
            <a:extLst>
              <a:ext uri="{28A0092B-C50C-407E-A947-70E740481C1C}">
                <a14:useLocalDpi xmlns:a14="http://schemas.microsoft.com/office/drawing/2010/main" val="0"/>
              </a:ext>
            </a:extLst>
          </a:blip>
          <a:srcRect l="19860" t="21618"/>
          <a:stretch/>
        </p:blipFill>
        <p:spPr>
          <a:xfrm>
            <a:off x="0" y="56"/>
            <a:ext cx="9144000" cy="4471741"/>
          </a:xfrm>
          <a:prstGeom prst="rect">
            <a:avLst/>
          </a:prstGeom>
        </p:spPr>
      </p:pic>
      <p:sp>
        <p:nvSpPr>
          <p:cNvPr id="9" name="Rectangle 8"/>
          <p:cNvSpPr/>
          <p:nvPr userDrawn="1"/>
        </p:nvSpPr>
        <p:spPr>
          <a:xfrm>
            <a:off x="0" y="2044770"/>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34531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CD07DC35-BEDF-8947-ABE8-C22891ED24A4}"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65229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B6DC2E1A-8FB5-5A42-A477-0117BC10BFB9}"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878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714B55B4-7E18-6A40-9E51-A89DBC273CCB}"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3839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183A3-1B87-6C41-BEE9-7B381C157674}"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182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349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3590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66" y="10349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53590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94D30-BAAB-A744-A8EC-AB3361DE9395}" type="datetime1">
              <a:rPr lang="en-US" smtClean="0"/>
              <a:pPr/>
              <a:t>1/31/18</a:t>
            </a:fld>
            <a:endParaRPr lang="en-US" dirty="0"/>
          </a:p>
        </p:txBody>
      </p:sp>
      <p:sp>
        <p:nvSpPr>
          <p:cNvPr id="8" name="Footer Placeholder 7"/>
          <p:cNvSpPr>
            <a:spLocks noGrp="1"/>
          </p:cNvSpPr>
          <p:nvPr>
            <p:ph type="ftr" sz="quarter" idx="11"/>
          </p:nvPr>
        </p:nvSpPr>
        <p:spPr/>
        <p:txBody>
          <a:bodyPr/>
          <a:lstStyle/>
          <a:p>
            <a:r>
              <a:rPr lang="en-US" dirty="0" smtClean="0"/>
              <a:t>CONFIDENTIAL</a:t>
            </a:r>
            <a:endParaRPr lang="en-US" dirty="0"/>
          </a:p>
        </p:txBody>
      </p:sp>
      <p:sp>
        <p:nvSpPr>
          <p:cNvPr id="9" name="Slide Number Placeholder 8"/>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240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cs typeface="Arial"/>
              </a:defRPr>
            </a:lvl1pPr>
          </a:lstStyle>
          <a:p>
            <a:fld id="{794FC0A4-26F4-5049-8987-D0DFF2A4022F}" type="datetime1">
              <a:rPr lang="en-US" smtClean="0"/>
              <a:pPr/>
              <a:t>1/31/18</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058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0E363DC9-05DB-244B-BAB2-22D6F3D21715}" type="datetime1">
              <a:rPr lang="en-US" smtClean="0"/>
              <a:pPr/>
              <a:t>1/31/18</a:t>
            </a:fld>
            <a:endParaRPr lang="en-US" dirty="0"/>
          </a:p>
        </p:txBody>
      </p:sp>
      <p:sp>
        <p:nvSpPr>
          <p:cNvPr id="3" name="Footer Placeholder 2"/>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586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95252"/>
            <a:ext cx="3008313" cy="51858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14917"/>
            <a:ext cx="5111750" cy="37797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814917"/>
            <a:ext cx="3008313" cy="37797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139B0-B1E6-834F-ABBB-36D103055659}"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297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04349"/>
            <a:ext cx="5486400" cy="27413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4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54823-CCC9-5744-BF55-C925A206BDD3}"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966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423" y="4905474"/>
            <a:ext cx="2133600" cy="273844"/>
          </a:xfrm>
          <a:prstGeom prst="rect">
            <a:avLst/>
          </a:prstGeom>
        </p:spPr>
        <p:txBody>
          <a:bodyPr/>
          <a:lstStyle>
            <a:lvl1pPr>
              <a:defRPr>
                <a:latin typeface="Arial"/>
                <a:cs typeface="Arial"/>
              </a:defRPr>
            </a:lvl1pPr>
          </a:lstStyle>
          <a:p>
            <a:fld id="{0E363DC9-05DB-244B-BAB2-22D6F3D21715}" type="datetime1">
              <a:rPr lang="en-US" smtClean="0"/>
              <a:pPr/>
              <a:t>1/29/18</a:t>
            </a:fld>
            <a:endParaRPr lang="en-US" dirty="0"/>
          </a:p>
        </p:txBody>
      </p:sp>
      <p:sp>
        <p:nvSpPr>
          <p:cNvPr id="3" name="Footer Placeholder 2"/>
          <p:cNvSpPr>
            <a:spLocks noGrp="1"/>
          </p:cNvSpPr>
          <p:nvPr>
            <p:ph type="ftr" sz="quarter" idx="11"/>
          </p:nvPr>
        </p:nvSpPr>
        <p:spPr>
          <a:xfrm>
            <a:off x="3581400" y="4908876"/>
            <a:ext cx="2895600" cy="273844"/>
          </a:xfrm>
          <a:prstGeom prst="rect">
            <a:avLst/>
          </a:prstGeom>
        </p:spPr>
        <p:txBody>
          <a:bodyPr/>
          <a:lstStyle>
            <a:lvl1pPr>
              <a:defRPr>
                <a:latin typeface="Arial"/>
                <a:cs typeface="Arial"/>
              </a:defRPr>
            </a:lvl1pPr>
          </a:lstStyle>
          <a:p>
            <a:r>
              <a:rPr lang="en-US" dirty="0" smtClean="0"/>
              <a:t>CONFIDENTIAL</a:t>
            </a:r>
            <a:endParaRPr lang="en-US" dirty="0"/>
          </a:p>
        </p:txBody>
      </p:sp>
      <p:sp>
        <p:nvSpPr>
          <p:cNvPr id="4" name="Slide Number Placeholder 3"/>
          <p:cNvSpPr>
            <a:spLocks noGrp="1"/>
          </p:cNvSpPr>
          <p:nvPr>
            <p:ph type="sldNum" sz="quarter" idx="12"/>
          </p:nvPr>
        </p:nvSpPr>
        <p:spPr>
          <a:xfrm>
            <a:off x="7067117" y="4908876"/>
            <a:ext cx="2076911" cy="273844"/>
          </a:xfrm>
          <a:prstGeom prst="rect">
            <a:avLst/>
          </a:prstGeom>
        </p:spPr>
        <p:txBody>
          <a:bodyPr/>
          <a:lstStyle>
            <a:lvl1pPr>
              <a:defRPr>
                <a:latin typeface="Arial"/>
                <a:cs typeface="Arial"/>
              </a:defRPr>
            </a:lvl1pPr>
          </a:lstStyle>
          <a:p>
            <a:fld id="{65AADFCB-2494-CA45-A287-C5DE9CDEC174}" type="slidenum">
              <a:rPr lang="en-US" smtClean="0"/>
              <a:pPr/>
              <a:t>‹#›</a:t>
            </a:fld>
            <a:endParaRPr lang="en-US" dirty="0"/>
          </a:p>
        </p:txBody>
      </p:sp>
    </p:spTree>
    <p:extLst>
      <p:ext uri="{BB962C8B-B14F-4D97-AF65-F5344CB8AC3E}">
        <p14:creationId xmlns:p14="http://schemas.microsoft.com/office/powerpoint/2010/main" val="3267189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675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14917"/>
            <a:ext cx="2057400" cy="3779705"/>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14917"/>
            <a:ext cx="6019800" cy="37797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98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Geisel-Dean_Souba_students_photoshopped_condensed_v3.png"/>
          <p:cNvPicPr>
            <a:picLocks noChangeAspect="1"/>
          </p:cNvPicPr>
          <p:nvPr userDrawn="1"/>
        </p:nvPicPr>
        <p:blipFill rotWithShape="1">
          <a:blip r:embed="rId2">
            <a:extLst>
              <a:ext uri="{28A0092B-C50C-407E-A947-70E740481C1C}">
                <a14:useLocalDpi xmlns:a14="http://schemas.microsoft.com/office/drawing/2010/main" val="0"/>
              </a:ext>
            </a:extLst>
          </a:blip>
          <a:srcRect l="8282" b="55008"/>
          <a:stretch/>
        </p:blipFill>
        <p:spPr>
          <a:xfrm>
            <a:off x="0" y="0"/>
            <a:ext cx="9144000" cy="2343150"/>
          </a:xfrm>
          <a:prstGeom prst="rect">
            <a:avLst/>
          </a:prstGeom>
        </p:spPr>
      </p:pic>
      <p:sp>
        <p:nvSpPr>
          <p:cNvPr id="9" name="Rectangle 8"/>
          <p:cNvSpPr/>
          <p:nvPr userDrawn="1"/>
        </p:nvSpPr>
        <p:spPr>
          <a:xfrm>
            <a:off x="0" y="2044768"/>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158210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descr="4776624005_bedea4e62d_b.jpg"/>
          <p:cNvPicPr>
            <a:picLocks noChangeAspect="1"/>
          </p:cNvPicPr>
          <p:nvPr userDrawn="1"/>
        </p:nvPicPr>
        <p:blipFill rotWithShape="1">
          <a:blip r:embed="rId2">
            <a:extLst>
              <a:ext uri="{28A0092B-C50C-407E-A947-70E740481C1C}">
                <a14:useLocalDpi xmlns:a14="http://schemas.microsoft.com/office/drawing/2010/main" val="0"/>
              </a:ext>
            </a:extLst>
          </a:blip>
          <a:srcRect t="37202" r="377" b="-1"/>
          <a:stretch/>
        </p:blipFill>
        <p:spPr>
          <a:xfrm>
            <a:off x="0" y="0"/>
            <a:ext cx="9144000" cy="2305050"/>
          </a:xfrm>
          <a:prstGeom prst="rect">
            <a:avLst/>
          </a:prstGeom>
        </p:spPr>
      </p:pic>
      <p:sp>
        <p:nvSpPr>
          <p:cNvPr id="9" name="Rectangle 8"/>
          <p:cNvSpPr/>
          <p:nvPr userDrawn="1"/>
        </p:nvSpPr>
        <p:spPr>
          <a:xfrm>
            <a:off x="0" y="2044768"/>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950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9" name="Picture 18" descr="students-walking2.png"/>
          <p:cNvPicPr>
            <a:picLocks noChangeAspect="1"/>
          </p:cNvPicPr>
          <p:nvPr userDrawn="1"/>
        </p:nvPicPr>
        <p:blipFill rotWithShape="1">
          <a:blip r:embed="rId2">
            <a:extLst>
              <a:ext uri="{28A0092B-C50C-407E-A947-70E740481C1C}">
                <a14:useLocalDpi xmlns:a14="http://schemas.microsoft.com/office/drawing/2010/main" val="0"/>
              </a:ext>
            </a:extLst>
          </a:blip>
          <a:srcRect l="19860" t="21618"/>
          <a:stretch/>
        </p:blipFill>
        <p:spPr>
          <a:xfrm>
            <a:off x="0" y="54"/>
            <a:ext cx="9144000" cy="4471741"/>
          </a:xfrm>
          <a:prstGeom prst="rect">
            <a:avLst/>
          </a:prstGeom>
        </p:spPr>
      </p:pic>
      <p:sp>
        <p:nvSpPr>
          <p:cNvPr id="9" name="Rectangle 8"/>
          <p:cNvSpPr/>
          <p:nvPr userDrawn="1"/>
        </p:nvSpPr>
        <p:spPr>
          <a:xfrm>
            <a:off x="0" y="2044768"/>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345312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CD07DC35-BEDF-8947-ABE8-C22891ED24A4}"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65229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B6DC2E1A-8FB5-5A42-A477-0117BC10BFB9}"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878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714B55B4-7E18-6A40-9E51-A89DBC273CCB}"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3839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183A3-1B87-6C41-BEE9-7B381C157674}"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182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349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3590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66" y="10349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53590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94D30-BAAB-A744-A8EC-AB3361DE9395}" type="datetime1">
              <a:rPr lang="en-US" smtClean="0"/>
              <a:pPr/>
              <a:t>1/31/18</a:t>
            </a:fld>
            <a:endParaRPr lang="en-US" dirty="0"/>
          </a:p>
        </p:txBody>
      </p:sp>
      <p:sp>
        <p:nvSpPr>
          <p:cNvPr id="8" name="Footer Placeholder 7"/>
          <p:cNvSpPr>
            <a:spLocks noGrp="1"/>
          </p:cNvSpPr>
          <p:nvPr>
            <p:ph type="ftr" sz="quarter" idx="11"/>
          </p:nvPr>
        </p:nvSpPr>
        <p:spPr/>
        <p:txBody>
          <a:bodyPr/>
          <a:lstStyle/>
          <a:p>
            <a:r>
              <a:rPr lang="en-US" dirty="0" smtClean="0"/>
              <a:t>CONFIDENTIAL</a:t>
            </a:r>
            <a:endParaRPr lang="en-US" dirty="0"/>
          </a:p>
        </p:txBody>
      </p:sp>
      <p:sp>
        <p:nvSpPr>
          <p:cNvPr id="9" name="Slide Number Placeholder 8"/>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24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3423" y="4905474"/>
            <a:ext cx="2133600" cy="273844"/>
          </a:xfrm>
          <a:prstGeom prst="rect">
            <a:avLst/>
          </a:prstGeom>
        </p:spPr>
        <p:txBody>
          <a:bodyPr/>
          <a:lstStyle>
            <a:lvl1pPr>
              <a:defRPr>
                <a:latin typeface="Arial"/>
                <a:cs typeface="Arial"/>
              </a:defRPr>
            </a:lvl1pPr>
          </a:lstStyle>
          <a:p>
            <a:fld id="{B6DC2E1A-8FB5-5A42-A477-0117BC10BFB9}" type="datetime1">
              <a:rPr lang="en-US" smtClean="0"/>
              <a:pPr/>
              <a:t>1/29/18</a:t>
            </a:fld>
            <a:endParaRPr lang="en-US" dirty="0"/>
          </a:p>
        </p:txBody>
      </p:sp>
      <p:sp>
        <p:nvSpPr>
          <p:cNvPr id="5" name="Footer Placeholder 4"/>
          <p:cNvSpPr>
            <a:spLocks noGrp="1"/>
          </p:cNvSpPr>
          <p:nvPr>
            <p:ph type="ftr" sz="quarter" idx="11"/>
          </p:nvPr>
        </p:nvSpPr>
        <p:spPr>
          <a:xfrm>
            <a:off x="3581400" y="4908876"/>
            <a:ext cx="2895600" cy="273844"/>
          </a:xfrm>
          <a:prstGeom prst="rect">
            <a:avLst/>
          </a:prstGeom>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a:xfrm>
            <a:off x="7067117" y="4908876"/>
            <a:ext cx="2076911" cy="273844"/>
          </a:xfrm>
          <a:prstGeom prst="rect">
            <a:avLst/>
          </a:prstGeom>
        </p:spPr>
        <p:txBody>
          <a:bodyPr/>
          <a:lstStyle>
            <a:lvl1pPr>
              <a:defRPr>
                <a:latin typeface="Arial"/>
                <a:cs typeface="Arial"/>
              </a:defRPr>
            </a:lvl1pPr>
          </a:lstStyle>
          <a:p>
            <a:fld id="{65AADFCB-2494-CA45-A287-C5DE9CDEC174}" type="slidenum">
              <a:rPr lang="en-US" smtClean="0"/>
              <a:pPr/>
              <a:t>‹#›</a:t>
            </a:fld>
            <a:endParaRPr lang="en-US" dirty="0"/>
          </a:p>
        </p:txBody>
      </p:sp>
    </p:spTree>
    <p:extLst>
      <p:ext uri="{BB962C8B-B14F-4D97-AF65-F5344CB8AC3E}">
        <p14:creationId xmlns:p14="http://schemas.microsoft.com/office/powerpoint/2010/main" val="618652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cs typeface="Arial"/>
              </a:defRPr>
            </a:lvl1pPr>
          </a:lstStyle>
          <a:p>
            <a:fld id="{794FC0A4-26F4-5049-8987-D0DFF2A4022F}" type="datetime1">
              <a:rPr lang="en-US" smtClean="0"/>
              <a:pPr/>
              <a:t>1/31/18</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058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0E363DC9-05DB-244B-BAB2-22D6F3D21715}" type="datetime1">
              <a:rPr lang="en-US" smtClean="0"/>
              <a:pPr/>
              <a:t>1/31/18</a:t>
            </a:fld>
            <a:endParaRPr lang="en-US" dirty="0"/>
          </a:p>
        </p:txBody>
      </p:sp>
      <p:sp>
        <p:nvSpPr>
          <p:cNvPr id="3" name="Footer Placeholder 2"/>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586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95252"/>
            <a:ext cx="3008313" cy="51858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14917"/>
            <a:ext cx="5111750" cy="37797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814917"/>
            <a:ext cx="3008313" cy="37797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139B0-B1E6-834F-ABBB-36D103055659}"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29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04349"/>
            <a:ext cx="5486400" cy="27413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4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54823-CCC9-5744-BF55-C925A206BDD3}"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9667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675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14917"/>
            <a:ext cx="2057400" cy="3779705"/>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14917"/>
            <a:ext cx="6019800" cy="37797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98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Geisel-Dean_Souba_students_photoshopped_condensed_v3.png"/>
          <p:cNvPicPr>
            <a:picLocks noChangeAspect="1"/>
          </p:cNvPicPr>
          <p:nvPr userDrawn="1"/>
        </p:nvPicPr>
        <p:blipFill rotWithShape="1">
          <a:blip r:embed="rId2">
            <a:extLst>
              <a:ext uri="{28A0092B-C50C-407E-A947-70E740481C1C}">
                <a14:useLocalDpi xmlns:a14="http://schemas.microsoft.com/office/drawing/2010/main" val="0"/>
              </a:ext>
            </a:extLst>
          </a:blip>
          <a:srcRect l="8282" b="55008"/>
          <a:stretch/>
        </p:blipFill>
        <p:spPr>
          <a:xfrm>
            <a:off x="0" y="0"/>
            <a:ext cx="9144000" cy="2343150"/>
          </a:xfrm>
          <a:prstGeom prst="rect">
            <a:avLst/>
          </a:prstGeom>
        </p:spPr>
      </p:pic>
      <p:sp>
        <p:nvSpPr>
          <p:cNvPr id="9" name="Rectangle 8"/>
          <p:cNvSpPr/>
          <p:nvPr userDrawn="1"/>
        </p:nvSpPr>
        <p:spPr>
          <a:xfrm>
            <a:off x="0" y="2044765"/>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158210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descr="4776624005_bedea4e62d_b.jpg"/>
          <p:cNvPicPr>
            <a:picLocks noChangeAspect="1"/>
          </p:cNvPicPr>
          <p:nvPr userDrawn="1"/>
        </p:nvPicPr>
        <p:blipFill rotWithShape="1">
          <a:blip r:embed="rId2">
            <a:extLst>
              <a:ext uri="{28A0092B-C50C-407E-A947-70E740481C1C}">
                <a14:useLocalDpi xmlns:a14="http://schemas.microsoft.com/office/drawing/2010/main" val="0"/>
              </a:ext>
            </a:extLst>
          </a:blip>
          <a:srcRect t="37202" r="377" b="-1"/>
          <a:stretch/>
        </p:blipFill>
        <p:spPr>
          <a:xfrm>
            <a:off x="0" y="0"/>
            <a:ext cx="9144000" cy="2305050"/>
          </a:xfrm>
          <a:prstGeom prst="rect">
            <a:avLst/>
          </a:prstGeom>
        </p:spPr>
      </p:pic>
      <p:sp>
        <p:nvSpPr>
          <p:cNvPr id="9" name="Rectangle 8"/>
          <p:cNvSpPr/>
          <p:nvPr userDrawn="1"/>
        </p:nvSpPr>
        <p:spPr>
          <a:xfrm>
            <a:off x="0" y="2044765"/>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950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9" name="Picture 18" descr="students-walking2.png"/>
          <p:cNvPicPr>
            <a:picLocks noChangeAspect="1"/>
          </p:cNvPicPr>
          <p:nvPr userDrawn="1"/>
        </p:nvPicPr>
        <p:blipFill rotWithShape="1">
          <a:blip r:embed="rId2">
            <a:extLst>
              <a:ext uri="{28A0092B-C50C-407E-A947-70E740481C1C}">
                <a14:useLocalDpi xmlns:a14="http://schemas.microsoft.com/office/drawing/2010/main" val="0"/>
              </a:ext>
            </a:extLst>
          </a:blip>
          <a:srcRect l="19860" t="21618"/>
          <a:stretch/>
        </p:blipFill>
        <p:spPr>
          <a:xfrm>
            <a:off x="0" y="51"/>
            <a:ext cx="9144000" cy="4471741"/>
          </a:xfrm>
          <a:prstGeom prst="rect">
            <a:avLst/>
          </a:prstGeom>
        </p:spPr>
      </p:pic>
      <p:sp>
        <p:nvSpPr>
          <p:cNvPr id="9" name="Rectangle 8"/>
          <p:cNvSpPr/>
          <p:nvPr userDrawn="1"/>
        </p:nvSpPr>
        <p:spPr>
          <a:xfrm>
            <a:off x="0" y="2044765"/>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345312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CD07DC35-BEDF-8947-ABE8-C22891ED24A4}"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6522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3423" y="4905474"/>
            <a:ext cx="2133600" cy="273844"/>
          </a:xfrm>
          <a:prstGeom prst="rect">
            <a:avLst/>
          </a:prstGeom>
        </p:spPr>
        <p:txBody>
          <a:bodyPr/>
          <a:lstStyle>
            <a:lvl1pPr>
              <a:defRPr>
                <a:latin typeface="Arial"/>
                <a:cs typeface="Arial"/>
              </a:defRPr>
            </a:lvl1pPr>
          </a:lstStyle>
          <a:p>
            <a:fld id="{CD07DC35-BEDF-8947-ABE8-C22891ED24A4}" type="datetime1">
              <a:rPr lang="en-US" smtClean="0"/>
              <a:pPr/>
              <a:t>1/29/18</a:t>
            </a:fld>
            <a:endParaRPr lang="en-US" dirty="0"/>
          </a:p>
        </p:txBody>
      </p:sp>
      <p:sp>
        <p:nvSpPr>
          <p:cNvPr id="5" name="Footer Placeholder 4"/>
          <p:cNvSpPr>
            <a:spLocks noGrp="1"/>
          </p:cNvSpPr>
          <p:nvPr>
            <p:ph type="ftr" sz="quarter" idx="11"/>
          </p:nvPr>
        </p:nvSpPr>
        <p:spPr>
          <a:xfrm>
            <a:off x="3581400" y="4908876"/>
            <a:ext cx="2895600" cy="273844"/>
          </a:xfrm>
          <a:prstGeom prst="rect">
            <a:avLst/>
          </a:prstGeom>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a:xfrm>
            <a:off x="7067117" y="4908876"/>
            <a:ext cx="2076911" cy="273844"/>
          </a:xfrm>
          <a:prstGeom prst="rect">
            <a:avLst/>
          </a:prstGeom>
        </p:spPr>
        <p:txBody>
          <a:bodyPr/>
          <a:lstStyle>
            <a:lvl1pPr>
              <a:defRPr>
                <a:latin typeface="Arial"/>
                <a:cs typeface="Arial"/>
              </a:defRPr>
            </a:lvl1pPr>
          </a:lstStyle>
          <a:p>
            <a:fld id="{65AADFCB-2494-CA45-A287-C5DE9CDEC174}" type="slidenum">
              <a:rPr lang="en-US" smtClean="0"/>
              <a:pPr/>
              <a:t>‹#›</a:t>
            </a:fld>
            <a:endParaRPr lang="en-US" dirty="0"/>
          </a:p>
        </p:txBody>
      </p:sp>
    </p:spTree>
    <p:extLst>
      <p:ext uri="{BB962C8B-B14F-4D97-AF65-F5344CB8AC3E}">
        <p14:creationId xmlns:p14="http://schemas.microsoft.com/office/powerpoint/2010/main" val="380843141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B6DC2E1A-8FB5-5A42-A477-0117BC10BFB9}"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878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714B55B4-7E18-6A40-9E51-A89DBC273CCB}"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3839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183A3-1B87-6C41-BEE9-7B381C157674}"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182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349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3590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66" y="10349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53590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94D30-BAAB-A744-A8EC-AB3361DE9395}" type="datetime1">
              <a:rPr lang="en-US" smtClean="0"/>
              <a:pPr/>
              <a:t>1/31/18</a:t>
            </a:fld>
            <a:endParaRPr lang="en-US" dirty="0"/>
          </a:p>
        </p:txBody>
      </p:sp>
      <p:sp>
        <p:nvSpPr>
          <p:cNvPr id="8" name="Footer Placeholder 7"/>
          <p:cNvSpPr>
            <a:spLocks noGrp="1"/>
          </p:cNvSpPr>
          <p:nvPr>
            <p:ph type="ftr" sz="quarter" idx="11"/>
          </p:nvPr>
        </p:nvSpPr>
        <p:spPr/>
        <p:txBody>
          <a:bodyPr/>
          <a:lstStyle/>
          <a:p>
            <a:r>
              <a:rPr lang="en-US" dirty="0" smtClean="0"/>
              <a:t>CONFIDENTIAL</a:t>
            </a:r>
            <a:endParaRPr lang="en-US" dirty="0"/>
          </a:p>
        </p:txBody>
      </p:sp>
      <p:sp>
        <p:nvSpPr>
          <p:cNvPr id="9" name="Slide Number Placeholder 8"/>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240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cs typeface="Arial"/>
              </a:defRPr>
            </a:lvl1pPr>
          </a:lstStyle>
          <a:p>
            <a:fld id="{794FC0A4-26F4-5049-8987-D0DFF2A4022F}" type="datetime1">
              <a:rPr lang="en-US" smtClean="0"/>
              <a:pPr/>
              <a:t>1/31/18</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058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0E363DC9-05DB-244B-BAB2-22D6F3D21715}" type="datetime1">
              <a:rPr lang="en-US" smtClean="0"/>
              <a:pPr/>
              <a:t>1/31/18</a:t>
            </a:fld>
            <a:endParaRPr lang="en-US" dirty="0"/>
          </a:p>
        </p:txBody>
      </p:sp>
      <p:sp>
        <p:nvSpPr>
          <p:cNvPr id="3" name="Footer Placeholder 2"/>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5863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95252"/>
            <a:ext cx="3008313" cy="51858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14917"/>
            <a:ext cx="5111750" cy="37797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814917"/>
            <a:ext cx="3008313" cy="37797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139B0-B1E6-834F-ABBB-36D103055659}"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297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04349"/>
            <a:ext cx="5486400" cy="27413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3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54823-CCC9-5744-BF55-C925A206BDD3}"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9667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675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14917"/>
            <a:ext cx="2057400" cy="3779705"/>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14917"/>
            <a:ext cx="6019800" cy="37797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9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3423" y="4905474"/>
            <a:ext cx="2133600" cy="273844"/>
          </a:xfrm>
          <a:prstGeom prst="rect">
            <a:avLst/>
          </a:prstGeom>
        </p:spPr>
        <p:txBody>
          <a:bodyPr/>
          <a:lstStyle/>
          <a:p>
            <a:fld id="{DAF183A3-1B87-6C41-BEE9-7B381C157674}" type="datetime1">
              <a:rPr lang="en-US" smtClean="0"/>
              <a:t>1/29/18</a:t>
            </a:fld>
            <a:endParaRPr lang="en-US" dirty="0"/>
          </a:p>
        </p:txBody>
      </p:sp>
      <p:sp>
        <p:nvSpPr>
          <p:cNvPr id="6" name="Footer Placeholder 5"/>
          <p:cNvSpPr>
            <a:spLocks noGrp="1"/>
          </p:cNvSpPr>
          <p:nvPr>
            <p:ph type="ftr" sz="quarter" idx="11"/>
          </p:nvPr>
        </p:nvSpPr>
        <p:spPr>
          <a:xfrm>
            <a:off x="3581400" y="4908876"/>
            <a:ext cx="2895600" cy="273844"/>
          </a:xfrm>
          <a:prstGeom prst="rect">
            <a:avLst/>
          </a:prstGeom>
        </p:spPr>
        <p:txBody>
          <a:bodyPr/>
          <a:lstStyle/>
          <a:p>
            <a:r>
              <a:rPr lang="en-US" dirty="0" smtClean="0"/>
              <a:t>CONFIDENTIAL</a:t>
            </a:r>
            <a:endParaRPr lang="en-US" dirty="0"/>
          </a:p>
        </p:txBody>
      </p:sp>
      <p:sp>
        <p:nvSpPr>
          <p:cNvPr id="7" name="Slide Number Placeholder 6"/>
          <p:cNvSpPr>
            <a:spLocks noGrp="1"/>
          </p:cNvSpPr>
          <p:nvPr>
            <p:ph type="sldNum" sz="quarter" idx="12"/>
          </p:nvPr>
        </p:nvSpPr>
        <p:spPr>
          <a:xfrm>
            <a:off x="7067117" y="4908876"/>
            <a:ext cx="2076911" cy="273844"/>
          </a:xfrm>
          <a:prstGeom prst="rect">
            <a:avLst/>
          </a:prstGeom>
        </p:spPr>
        <p:txBody>
          <a:bodyPr/>
          <a:lstStyle/>
          <a:p>
            <a:fld id="{65AADFCB-2494-CA45-A287-C5DE9CDEC174}" type="slidenum">
              <a:rPr lang="en-US" smtClean="0"/>
              <a:t>‹#›</a:t>
            </a:fld>
            <a:endParaRPr lang="en-US" dirty="0"/>
          </a:p>
        </p:txBody>
      </p:sp>
    </p:spTree>
    <p:extLst>
      <p:ext uri="{BB962C8B-B14F-4D97-AF65-F5344CB8AC3E}">
        <p14:creationId xmlns:p14="http://schemas.microsoft.com/office/powerpoint/2010/main" val="2896167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Geisel-Dean_Souba_students_photoshopped_condensed_v3.png"/>
          <p:cNvPicPr>
            <a:picLocks noChangeAspect="1"/>
          </p:cNvPicPr>
          <p:nvPr userDrawn="1"/>
        </p:nvPicPr>
        <p:blipFill rotWithShape="1">
          <a:blip r:embed="rId2">
            <a:extLst>
              <a:ext uri="{28A0092B-C50C-407E-A947-70E740481C1C}">
                <a14:useLocalDpi xmlns:a14="http://schemas.microsoft.com/office/drawing/2010/main" val="0"/>
              </a:ext>
            </a:extLst>
          </a:blip>
          <a:srcRect l="8282" b="55008"/>
          <a:stretch/>
        </p:blipFill>
        <p:spPr>
          <a:xfrm>
            <a:off x="0" y="0"/>
            <a:ext cx="9144000" cy="2343150"/>
          </a:xfrm>
          <a:prstGeom prst="rect">
            <a:avLst/>
          </a:prstGeom>
        </p:spPr>
      </p:pic>
      <p:sp>
        <p:nvSpPr>
          <p:cNvPr id="9" name="Rectangle 8"/>
          <p:cNvSpPr/>
          <p:nvPr userDrawn="1"/>
        </p:nvSpPr>
        <p:spPr>
          <a:xfrm>
            <a:off x="0" y="2044758"/>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158210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descr="4776624005_bedea4e62d_b.jpg"/>
          <p:cNvPicPr>
            <a:picLocks noChangeAspect="1"/>
          </p:cNvPicPr>
          <p:nvPr userDrawn="1"/>
        </p:nvPicPr>
        <p:blipFill rotWithShape="1">
          <a:blip r:embed="rId2">
            <a:extLst>
              <a:ext uri="{28A0092B-C50C-407E-A947-70E740481C1C}">
                <a14:useLocalDpi xmlns:a14="http://schemas.microsoft.com/office/drawing/2010/main" val="0"/>
              </a:ext>
            </a:extLst>
          </a:blip>
          <a:srcRect t="37202" r="377" b="-1"/>
          <a:stretch/>
        </p:blipFill>
        <p:spPr>
          <a:xfrm>
            <a:off x="0" y="0"/>
            <a:ext cx="9144000" cy="2305050"/>
          </a:xfrm>
          <a:prstGeom prst="rect">
            <a:avLst/>
          </a:prstGeom>
        </p:spPr>
      </p:pic>
      <p:sp>
        <p:nvSpPr>
          <p:cNvPr id="9" name="Rectangle 8"/>
          <p:cNvSpPr/>
          <p:nvPr userDrawn="1"/>
        </p:nvSpPr>
        <p:spPr>
          <a:xfrm>
            <a:off x="0" y="2044758"/>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950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9" name="Picture 18" descr="students-walking2.png"/>
          <p:cNvPicPr>
            <a:picLocks noChangeAspect="1"/>
          </p:cNvPicPr>
          <p:nvPr userDrawn="1"/>
        </p:nvPicPr>
        <p:blipFill rotWithShape="1">
          <a:blip r:embed="rId2">
            <a:extLst>
              <a:ext uri="{28A0092B-C50C-407E-A947-70E740481C1C}">
                <a14:useLocalDpi xmlns:a14="http://schemas.microsoft.com/office/drawing/2010/main" val="0"/>
              </a:ext>
            </a:extLst>
          </a:blip>
          <a:srcRect l="19860" t="21618"/>
          <a:stretch/>
        </p:blipFill>
        <p:spPr>
          <a:xfrm>
            <a:off x="0" y="44"/>
            <a:ext cx="9144000" cy="4471741"/>
          </a:xfrm>
          <a:prstGeom prst="rect">
            <a:avLst/>
          </a:prstGeom>
        </p:spPr>
      </p:pic>
      <p:sp>
        <p:nvSpPr>
          <p:cNvPr id="9" name="Rectangle 8"/>
          <p:cNvSpPr/>
          <p:nvPr userDrawn="1"/>
        </p:nvSpPr>
        <p:spPr>
          <a:xfrm>
            <a:off x="0" y="2044758"/>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345312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CD07DC35-BEDF-8947-ABE8-C22891ED24A4}"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65229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B6DC2E1A-8FB5-5A42-A477-0117BC10BFB9}"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878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714B55B4-7E18-6A40-9E51-A89DBC273CCB}"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3839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183A3-1B87-6C41-BEE9-7B381C157674}"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182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349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3590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66" y="10349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53590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94D30-BAAB-A744-A8EC-AB3361DE9395}" type="datetime1">
              <a:rPr lang="en-US" smtClean="0"/>
              <a:pPr/>
              <a:t>1/31/18</a:t>
            </a:fld>
            <a:endParaRPr lang="en-US" dirty="0"/>
          </a:p>
        </p:txBody>
      </p:sp>
      <p:sp>
        <p:nvSpPr>
          <p:cNvPr id="8" name="Footer Placeholder 7"/>
          <p:cNvSpPr>
            <a:spLocks noGrp="1"/>
          </p:cNvSpPr>
          <p:nvPr>
            <p:ph type="ftr" sz="quarter" idx="11"/>
          </p:nvPr>
        </p:nvSpPr>
        <p:spPr/>
        <p:txBody>
          <a:bodyPr/>
          <a:lstStyle/>
          <a:p>
            <a:r>
              <a:rPr lang="en-US" dirty="0" smtClean="0"/>
              <a:t>CONFIDENTIAL</a:t>
            </a:r>
            <a:endParaRPr lang="en-US" dirty="0"/>
          </a:p>
        </p:txBody>
      </p:sp>
      <p:sp>
        <p:nvSpPr>
          <p:cNvPr id="9" name="Slide Number Placeholder 8"/>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2404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cs typeface="Arial"/>
              </a:defRPr>
            </a:lvl1pPr>
          </a:lstStyle>
          <a:p>
            <a:fld id="{794FC0A4-26F4-5049-8987-D0DFF2A4022F}" type="datetime1">
              <a:rPr lang="en-US" smtClean="0"/>
              <a:pPr/>
              <a:t>1/31/18</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058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0E363DC9-05DB-244B-BAB2-22D6F3D21715}" type="datetime1">
              <a:rPr lang="en-US" smtClean="0"/>
              <a:pPr/>
              <a:t>1/31/18</a:t>
            </a:fld>
            <a:endParaRPr lang="en-US" dirty="0"/>
          </a:p>
        </p:txBody>
      </p:sp>
      <p:sp>
        <p:nvSpPr>
          <p:cNvPr id="3" name="Footer Placeholder 2"/>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58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024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95252"/>
            <a:ext cx="3008313" cy="51858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14917"/>
            <a:ext cx="5111750" cy="37797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814917"/>
            <a:ext cx="3008313" cy="37797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139B0-B1E6-834F-ABBB-36D103055659}"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297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04349"/>
            <a:ext cx="5486400" cy="27413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54823-CCC9-5744-BF55-C925A206BDD3}"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9667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675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14917"/>
            <a:ext cx="2057400" cy="3779705"/>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14917"/>
            <a:ext cx="6019800" cy="37797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98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Geisel-Dean_Souba_students_photoshopped_condensed_v3.png"/>
          <p:cNvPicPr>
            <a:picLocks noChangeAspect="1"/>
          </p:cNvPicPr>
          <p:nvPr userDrawn="1"/>
        </p:nvPicPr>
        <p:blipFill rotWithShape="1">
          <a:blip r:embed="rId2">
            <a:extLst>
              <a:ext uri="{28A0092B-C50C-407E-A947-70E740481C1C}">
                <a14:useLocalDpi xmlns:a14="http://schemas.microsoft.com/office/drawing/2010/main" val="0"/>
              </a:ext>
            </a:extLst>
          </a:blip>
          <a:srcRect l="8282" b="55008"/>
          <a:stretch/>
        </p:blipFill>
        <p:spPr>
          <a:xfrm>
            <a:off x="0" y="0"/>
            <a:ext cx="9144000" cy="2343150"/>
          </a:xfrm>
          <a:prstGeom prst="rect">
            <a:avLst/>
          </a:prstGeom>
        </p:spPr>
      </p:pic>
      <p:sp>
        <p:nvSpPr>
          <p:cNvPr id="9" name="Rectangle 8"/>
          <p:cNvSpPr/>
          <p:nvPr userDrawn="1"/>
        </p:nvSpPr>
        <p:spPr>
          <a:xfrm>
            <a:off x="0" y="2044753"/>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158210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descr="4776624005_bedea4e62d_b.jpg"/>
          <p:cNvPicPr>
            <a:picLocks noChangeAspect="1"/>
          </p:cNvPicPr>
          <p:nvPr userDrawn="1"/>
        </p:nvPicPr>
        <p:blipFill rotWithShape="1">
          <a:blip r:embed="rId2">
            <a:extLst>
              <a:ext uri="{28A0092B-C50C-407E-A947-70E740481C1C}">
                <a14:useLocalDpi xmlns:a14="http://schemas.microsoft.com/office/drawing/2010/main" val="0"/>
              </a:ext>
            </a:extLst>
          </a:blip>
          <a:srcRect t="37202" r="377" b="-1"/>
          <a:stretch/>
        </p:blipFill>
        <p:spPr>
          <a:xfrm>
            <a:off x="0" y="0"/>
            <a:ext cx="9144000" cy="2305050"/>
          </a:xfrm>
          <a:prstGeom prst="rect">
            <a:avLst/>
          </a:prstGeom>
        </p:spPr>
      </p:pic>
      <p:sp>
        <p:nvSpPr>
          <p:cNvPr id="9" name="Rectangle 8"/>
          <p:cNvSpPr/>
          <p:nvPr userDrawn="1"/>
        </p:nvSpPr>
        <p:spPr>
          <a:xfrm>
            <a:off x="0" y="2044753"/>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9507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9" name="Picture 18" descr="students-walking2.png"/>
          <p:cNvPicPr>
            <a:picLocks noChangeAspect="1"/>
          </p:cNvPicPr>
          <p:nvPr userDrawn="1"/>
        </p:nvPicPr>
        <p:blipFill rotWithShape="1">
          <a:blip r:embed="rId2">
            <a:extLst>
              <a:ext uri="{28A0092B-C50C-407E-A947-70E740481C1C}">
                <a14:useLocalDpi xmlns:a14="http://schemas.microsoft.com/office/drawing/2010/main" val="0"/>
              </a:ext>
            </a:extLst>
          </a:blip>
          <a:srcRect l="19860" t="21618"/>
          <a:stretch/>
        </p:blipFill>
        <p:spPr>
          <a:xfrm>
            <a:off x="0" y="39"/>
            <a:ext cx="9144000" cy="4471741"/>
          </a:xfrm>
          <a:prstGeom prst="rect">
            <a:avLst/>
          </a:prstGeom>
        </p:spPr>
      </p:pic>
      <p:sp>
        <p:nvSpPr>
          <p:cNvPr id="9" name="Rectangle 8"/>
          <p:cNvSpPr/>
          <p:nvPr userDrawn="1"/>
        </p:nvSpPr>
        <p:spPr>
          <a:xfrm>
            <a:off x="0" y="2044753"/>
            <a:ext cx="9144000" cy="3098771"/>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hasCustomPrompt="1"/>
          </p:nvPr>
        </p:nvSpPr>
        <p:spPr>
          <a:xfrm>
            <a:off x="685800" y="2149082"/>
            <a:ext cx="7772400" cy="1102519"/>
          </a:xfrm>
          <a:ln>
            <a:noFill/>
          </a:ln>
        </p:spPr>
        <p:txBody>
          <a:bodyPr/>
          <a:lstStyle>
            <a:lvl1pPr algn="l">
              <a:defRPr baseline="0">
                <a:latin typeface="Garamond"/>
                <a:cs typeface="Garamond"/>
              </a:defRPr>
            </a:lvl1pPr>
          </a:lstStyle>
          <a:p>
            <a:r>
              <a:rPr lang="en-US" dirty="0" smtClean="0"/>
              <a:t>Title Text</a:t>
            </a:r>
            <a:endParaRPr lang="en-US" dirty="0"/>
          </a:p>
        </p:txBody>
      </p:sp>
      <p:sp>
        <p:nvSpPr>
          <p:cNvPr id="3" name="Subtitle 2"/>
          <p:cNvSpPr>
            <a:spLocks noGrp="1"/>
          </p:cNvSpPr>
          <p:nvPr>
            <p:ph type="subTitle" idx="1" hasCustomPrompt="1"/>
          </p:nvPr>
        </p:nvSpPr>
        <p:spPr>
          <a:xfrm>
            <a:off x="685813" y="3251597"/>
            <a:ext cx="6597211" cy="733005"/>
          </a:xfrm>
        </p:spPr>
        <p:txBody>
          <a:bodyPr>
            <a:normAutofit/>
          </a:bodyPr>
          <a:lstStyle>
            <a:lvl1pPr marL="0" indent="0" algn="l">
              <a:buNone/>
              <a:defRPr sz="2800" b="0"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endParaRPr lang="en-US" dirty="0"/>
          </a:p>
        </p:txBody>
      </p:sp>
      <p:cxnSp>
        <p:nvCxnSpPr>
          <p:cNvPr id="6" name="Straight Connector 5"/>
          <p:cNvCxnSpPr/>
          <p:nvPr userDrawn="1"/>
        </p:nvCxnSpPr>
        <p:spPr>
          <a:xfrm>
            <a:off x="0" y="204473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Geisel_horiz_revers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612" y="3984618"/>
            <a:ext cx="3098800" cy="896362"/>
          </a:xfrm>
          <a:prstGeom prst="rect">
            <a:avLst/>
          </a:prstGeom>
        </p:spPr>
      </p:pic>
    </p:spTree>
    <p:extLst>
      <p:ext uri="{BB962C8B-B14F-4D97-AF65-F5344CB8AC3E}">
        <p14:creationId xmlns:p14="http://schemas.microsoft.com/office/powerpoint/2010/main" val="345312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CD07DC35-BEDF-8947-ABE8-C22891ED24A4}"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65229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B6DC2E1A-8FB5-5A42-A477-0117BC10BFB9}"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8785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714B55B4-7E18-6A40-9E51-A89DBC273CCB}" type="datetime1">
              <a:rPr lang="en-US" smtClean="0"/>
              <a:pPr/>
              <a:t>1/31/18</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383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97078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94318"/>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183A3-1B87-6C41-BEE9-7B381C157674}"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182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349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3590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66" y="10349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53590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94D30-BAAB-A744-A8EC-AB3361DE9395}" type="datetime1">
              <a:rPr lang="en-US" smtClean="0"/>
              <a:pPr/>
              <a:t>1/31/18</a:t>
            </a:fld>
            <a:endParaRPr lang="en-US" dirty="0"/>
          </a:p>
        </p:txBody>
      </p:sp>
      <p:sp>
        <p:nvSpPr>
          <p:cNvPr id="8" name="Footer Placeholder 7"/>
          <p:cNvSpPr>
            <a:spLocks noGrp="1"/>
          </p:cNvSpPr>
          <p:nvPr>
            <p:ph type="ftr" sz="quarter" idx="11"/>
          </p:nvPr>
        </p:nvSpPr>
        <p:spPr/>
        <p:txBody>
          <a:bodyPr/>
          <a:lstStyle/>
          <a:p>
            <a:r>
              <a:rPr lang="en-US" dirty="0" smtClean="0"/>
              <a:t>CONFIDENTIAL</a:t>
            </a:r>
            <a:endParaRPr lang="en-US" dirty="0"/>
          </a:p>
        </p:txBody>
      </p:sp>
      <p:sp>
        <p:nvSpPr>
          <p:cNvPr id="9" name="Slide Number Placeholder 8"/>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2404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cs typeface="Arial"/>
              </a:defRPr>
            </a:lvl1pPr>
          </a:lstStyle>
          <a:p>
            <a:fld id="{794FC0A4-26F4-5049-8987-D0DFF2A4022F}" type="datetime1">
              <a:rPr lang="en-US" smtClean="0"/>
              <a:pPr/>
              <a:t>1/31/18</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058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0E363DC9-05DB-244B-BAB2-22D6F3D21715}" type="datetime1">
              <a:rPr lang="en-US" smtClean="0"/>
              <a:pPr/>
              <a:t>1/31/18</a:t>
            </a:fld>
            <a:endParaRPr lang="en-US" dirty="0"/>
          </a:p>
        </p:txBody>
      </p:sp>
      <p:sp>
        <p:nvSpPr>
          <p:cNvPr id="3" name="Footer Placeholder 2"/>
          <p:cNvSpPr>
            <a:spLocks noGrp="1"/>
          </p:cNvSpPr>
          <p:nvPr>
            <p:ph type="ftr" sz="quarter" idx="11"/>
          </p:nvPr>
        </p:nvSpPr>
        <p:spPr/>
        <p:txBody>
          <a:bodyPr/>
          <a:lstStyle>
            <a:lvl1pPr>
              <a:defRPr>
                <a:latin typeface="Arial"/>
                <a:cs typeface="Arial"/>
              </a:defRPr>
            </a:lvl1p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586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95252"/>
            <a:ext cx="3008313" cy="51858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14917"/>
            <a:ext cx="5111750" cy="37797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814917"/>
            <a:ext cx="3008313" cy="37797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139B0-B1E6-834F-ABBB-36D103055659}"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29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04349"/>
            <a:ext cx="5486400" cy="27413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54823-CCC9-5744-BF55-C925A206BDD3}" type="datetime1">
              <a:rPr lang="en-US" smtClean="0"/>
              <a:pPr/>
              <a:t>1/31/18</a:t>
            </a:fld>
            <a:endParaRPr lang="en-US" dirty="0"/>
          </a:p>
        </p:txBody>
      </p:sp>
      <p:sp>
        <p:nvSpPr>
          <p:cNvPr id="6" name="Footer Placeholder 5"/>
          <p:cNvSpPr>
            <a:spLocks noGrp="1"/>
          </p:cNvSpPr>
          <p:nvPr>
            <p:ph type="ftr" sz="quarter" idx="11"/>
          </p:nvPr>
        </p:nvSpPr>
        <p:spPr/>
        <p:txBody>
          <a:bodyPr/>
          <a:lstStyle/>
          <a:p>
            <a:r>
              <a:rPr lang="en-US" dirty="0" smtClean="0"/>
              <a:t>CONFIDENTIAL</a:t>
            </a:r>
            <a:endParaRPr lang="en-US" dirty="0"/>
          </a:p>
        </p:txBody>
      </p:sp>
      <p:sp>
        <p:nvSpPr>
          <p:cNvPr id="7" name="Slide Number Placeholder 6"/>
          <p:cNvSpPr>
            <a:spLocks noGrp="1"/>
          </p:cNvSpPr>
          <p:nvPr>
            <p:ph type="sldNum" sz="quarter" idx="12"/>
          </p:nvPr>
        </p:nvSpPr>
        <p:spPr/>
        <p:txBody>
          <a:body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96670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675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14917"/>
            <a:ext cx="2057400" cy="3779705"/>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14917"/>
            <a:ext cx="6019800" cy="37797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98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07810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77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60"/>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11"/>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EE81F2-A0FF-4EF4-A640-CE9D3F579545}"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FBB44EC-9E2D-45F5-A4AB-9685EA5D75D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986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1334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2228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39557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6789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43659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9684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6471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6053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5"/>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5"/>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B45892-EE1F-4499-8F09-B8F77D3D2244}" type="datetimeFigureOut">
              <a:rPr lang="en-US" smtClean="0">
                <a:solidFill>
                  <a:prstClr val="black">
                    <a:tint val="75000"/>
                  </a:prstClr>
                </a:solidFill>
                <a:latin typeface="Calibri"/>
              </a:rPr>
              <a:pPr/>
              <a:t>1/31/18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B03C8-86A4-4225-8190-669173F3DF8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18367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theme" Target="../theme/theme3.xml"/><Relationship Id="rId16" Type="http://schemas.openxmlformats.org/officeDocument/2006/relationships/image" Target="../media/image3.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theme" Target="../theme/theme4.xml"/><Relationship Id="rId16" Type="http://schemas.openxmlformats.org/officeDocument/2006/relationships/image" Target="../media/image3.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theme" Target="../theme/theme5.xml"/><Relationship Id="rId16"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Relationship Id="rId14" Type="http://schemas.openxmlformats.org/officeDocument/2006/relationships/slideLayout" Target="../slideLayouts/slideLayout73.xml"/><Relationship Id="rId15" Type="http://schemas.openxmlformats.org/officeDocument/2006/relationships/theme" Target="../theme/theme6.xml"/><Relationship Id="rId16" Type="http://schemas.openxmlformats.org/officeDocument/2006/relationships/image" Target="../media/image3.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slideLayout" Target="../slideLayouts/slideLayout87.xml"/><Relationship Id="rId15" Type="http://schemas.openxmlformats.org/officeDocument/2006/relationships/theme" Target="../theme/theme7.xml"/><Relationship Id="rId16" Type="http://schemas.openxmlformats.org/officeDocument/2006/relationships/image" Target="../media/image3.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8.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0776"/>
            <a:ext cx="8229600" cy="890899"/>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3" name="Text Placeholder 2"/>
          <p:cNvSpPr>
            <a:spLocks noGrp="1"/>
          </p:cNvSpPr>
          <p:nvPr>
            <p:ph type="body" idx="1"/>
          </p:nvPr>
        </p:nvSpPr>
        <p:spPr>
          <a:xfrm>
            <a:off x="457200" y="2014927"/>
            <a:ext cx="8229600" cy="29671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76"/>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EE81F2-A0FF-4EF4-A640-CE9D3F579545}" type="datetimeFigureOut">
              <a:rPr lang="en-US" smtClean="0">
                <a:solidFill>
                  <a:prstClr val="black">
                    <a:tint val="75000"/>
                  </a:prstClr>
                </a:solidFill>
                <a:latin typeface="Calibri"/>
              </a:rPr>
              <a:pPr defTabSz="914400"/>
              <a:t>1/31/18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76"/>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76"/>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FBB44EC-9E2D-45F5-A4AB-9685EA5D75D0}"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85444293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681576"/>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
            <a:ext cx="8229600" cy="6940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26251"/>
            <a:ext cx="8229600" cy="34078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4709910"/>
            <a:ext cx="7067088" cy="433631"/>
          </a:xfrm>
          <a:prstGeom prst="rect">
            <a:avLst/>
          </a:prstGeom>
          <a:solidFill>
            <a:schemeClr val="tx2"/>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0" name="Straight Connector 9"/>
          <p:cNvCxnSpPr/>
          <p:nvPr userDrawn="1"/>
        </p:nvCxnSpPr>
        <p:spPr>
          <a:xfrm>
            <a:off x="0" y="470987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067117" y="4823824"/>
            <a:ext cx="2076911" cy="261610"/>
          </a:xfrm>
          <a:prstGeom prst="rect">
            <a:avLst/>
          </a:prstGeom>
          <a:noFill/>
        </p:spPr>
        <p:txBody>
          <a:bodyPr wrap="square" rtlCol="0">
            <a:spAutoFit/>
          </a:bodyPr>
          <a:lstStyle/>
          <a:p>
            <a:pPr algn="ctr"/>
            <a:r>
              <a:rPr lang="en-US" sz="1100" dirty="0" smtClean="0">
                <a:solidFill>
                  <a:srgbClr val="00462D"/>
                </a:solidFill>
                <a:latin typeface="Arial Narrow Bold"/>
                <a:cs typeface="Arial Narrow Bold"/>
              </a:rPr>
              <a:t>GEISELMED.DARTMOUTH.EDU</a:t>
            </a:r>
            <a:endParaRPr lang="en-US" sz="1100" dirty="0">
              <a:solidFill>
                <a:srgbClr val="00462D"/>
              </a:solidFill>
              <a:latin typeface="Arial Narrow Bold"/>
              <a:cs typeface="Arial Narrow Bold"/>
            </a:endParaRPr>
          </a:p>
        </p:txBody>
      </p:sp>
      <p:cxnSp>
        <p:nvCxnSpPr>
          <p:cNvPr id="9" name="Straight Connector 8"/>
          <p:cNvCxnSpPr/>
          <p:nvPr userDrawn="1"/>
        </p:nvCxnSpPr>
        <p:spPr>
          <a:xfrm>
            <a:off x="7067088" y="4709910"/>
            <a:ext cx="0" cy="43722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Date Placeholder 16"/>
          <p:cNvSpPr>
            <a:spLocks noGrp="1"/>
          </p:cNvSpPr>
          <p:nvPr>
            <p:ph type="dt" sz="half" idx="2"/>
          </p:nvPr>
        </p:nvSpPr>
        <p:spPr>
          <a:xfrm>
            <a:off x="-33423" y="4905474"/>
            <a:ext cx="2133600" cy="273844"/>
          </a:xfrm>
          <a:prstGeom prst="rect">
            <a:avLst/>
          </a:prstGeom>
        </p:spPr>
        <p:txBody>
          <a:bodyPr vert="horz" lIns="91440" tIns="45720" rIns="91440" bIns="45720" rtlCol="0" anchor="ctr"/>
          <a:lstStyle>
            <a:lvl1pPr algn="l">
              <a:defRPr sz="1050">
                <a:solidFill>
                  <a:srgbClr val="FFFFFF"/>
                </a:solidFill>
                <a:latin typeface="Helvetica"/>
                <a:cs typeface="Helvetica"/>
              </a:defRPr>
            </a:lvl1pPr>
          </a:lstStyle>
          <a:p>
            <a:endParaRPr lang="en-US" dirty="0"/>
          </a:p>
        </p:txBody>
      </p:sp>
      <p:sp>
        <p:nvSpPr>
          <p:cNvPr id="18" name="Footer Placeholder 17"/>
          <p:cNvSpPr>
            <a:spLocks noGrp="1"/>
          </p:cNvSpPr>
          <p:nvPr>
            <p:ph type="ftr" sz="quarter" idx="3"/>
          </p:nvPr>
        </p:nvSpPr>
        <p:spPr>
          <a:xfrm>
            <a:off x="3581400" y="4908876"/>
            <a:ext cx="2895600" cy="273844"/>
          </a:xfrm>
          <a:prstGeom prst="rect">
            <a:avLst/>
          </a:prstGeom>
        </p:spPr>
        <p:txBody>
          <a:bodyPr vert="horz" lIns="91440" tIns="45720" rIns="91440" bIns="45720" rtlCol="0" anchor="ctr"/>
          <a:lstStyle>
            <a:lvl1pPr algn="ctr">
              <a:defRPr sz="1050">
                <a:solidFill>
                  <a:srgbClr val="FFFFFF"/>
                </a:solidFill>
                <a:latin typeface="Helvetica"/>
                <a:cs typeface="Helvetica"/>
              </a:defRPr>
            </a:lvl1pPr>
          </a:lstStyle>
          <a:p>
            <a:endParaRPr lang="en-US" dirty="0"/>
          </a:p>
        </p:txBody>
      </p:sp>
      <p:sp>
        <p:nvSpPr>
          <p:cNvPr id="19" name="Slide Number Placeholder 18"/>
          <p:cNvSpPr>
            <a:spLocks noGrp="1"/>
          </p:cNvSpPr>
          <p:nvPr>
            <p:ph type="sldNum" sz="quarter" idx="4"/>
          </p:nvPr>
        </p:nvSpPr>
        <p:spPr>
          <a:xfrm>
            <a:off x="7067117" y="4908876"/>
            <a:ext cx="2076911" cy="273844"/>
          </a:xfrm>
          <a:prstGeom prst="rect">
            <a:avLst/>
          </a:prstGeom>
        </p:spPr>
        <p:txBody>
          <a:bodyPr vert="horz" lIns="91440" tIns="45720" rIns="91440" bIns="45720" rtlCol="0" anchor="ctr"/>
          <a:lstStyle>
            <a:lvl1pPr algn="ctr">
              <a:defRPr sz="1050">
                <a:solidFill>
                  <a:schemeClr val="tx1">
                    <a:tint val="75000"/>
                  </a:schemeClr>
                </a:solidFill>
                <a:latin typeface="Helvetica"/>
                <a:cs typeface="Helvetica"/>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descr="Geisel_white_web-banne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09704" y="4750610"/>
            <a:ext cx="3074995" cy="384755"/>
          </a:xfrm>
          <a:prstGeom prst="rect">
            <a:avLst/>
          </a:prstGeom>
        </p:spPr>
      </p:pic>
    </p:spTree>
    <p:extLst>
      <p:ext uri="{BB962C8B-B14F-4D97-AF65-F5344CB8AC3E}">
        <p14:creationId xmlns:p14="http://schemas.microsoft.com/office/powerpoint/2010/main" val="119986760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sldNum="0" hdr="0" ftr="0" dt="0"/>
  <p:txStyles>
    <p:titleStyle>
      <a:lvl1pPr algn="l" defTabSz="457200" rtl="0" eaLnBrk="1" latinLnBrk="0" hangingPunct="1">
        <a:spcBef>
          <a:spcPct val="0"/>
        </a:spcBef>
        <a:buNone/>
        <a:defRPr sz="4400" kern="1200">
          <a:solidFill>
            <a:srgbClr val="FFFFFF"/>
          </a:solidFill>
          <a:latin typeface="+mj-lt"/>
          <a:ea typeface="+mj-ea"/>
          <a:cs typeface="Cambri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b="0" i="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b="0" i="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681576"/>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
            <a:ext cx="8229600" cy="6940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26251"/>
            <a:ext cx="8229600" cy="34078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4709908"/>
            <a:ext cx="7067088" cy="433631"/>
          </a:xfrm>
          <a:prstGeom prst="rect">
            <a:avLst/>
          </a:prstGeom>
          <a:solidFill>
            <a:schemeClr val="tx2"/>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0" name="Straight Connector 9"/>
          <p:cNvCxnSpPr/>
          <p:nvPr userDrawn="1"/>
        </p:nvCxnSpPr>
        <p:spPr>
          <a:xfrm>
            <a:off x="0" y="470987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067117" y="4823824"/>
            <a:ext cx="2076911" cy="261610"/>
          </a:xfrm>
          <a:prstGeom prst="rect">
            <a:avLst/>
          </a:prstGeom>
          <a:noFill/>
        </p:spPr>
        <p:txBody>
          <a:bodyPr wrap="square" rtlCol="0">
            <a:spAutoFit/>
          </a:bodyPr>
          <a:lstStyle/>
          <a:p>
            <a:pPr algn="ctr"/>
            <a:r>
              <a:rPr lang="en-US" sz="1100" dirty="0" smtClean="0">
                <a:solidFill>
                  <a:srgbClr val="00462D"/>
                </a:solidFill>
                <a:latin typeface="Arial Narrow Bold"/>
                <a:cs typeface="Arial Narrow Bold"/>
              </a:rPr>
              <a:t>GEISELMED.DARTMOUTH.EDU</a:t>
            </a:r>
            <a:endParaRPr lang="en-US" sz="1100" dirty="0">
              <a:solidFill>
                <a:srgbClr val="00462D"/>
              </a:solidFill>
              <a:latin typeface="Arial Narrow Bold"/>
              <a:cs typeface="Arial Narrow Bold"/>
            </a:endParaRPr>
          </a:p>
        </p:txBody>
      </p:sp>
      <p:cxnSp>
        <p:nvCxnSpPr>
          <p:cNvPr id="9" name="Straight Connector 8"/>
          <p:cNvCxnSpPr/>
          <p:nvPr userDrawn="1"/>
        </p:nvCxnSpPr>
        <p:spPr>
          <a:xfrm>
            <a:off x="7067088" y="4709908"/>
            <a:ext cx="0" cy="43722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Date Placeholder 16"/>
          <p:cNvSpPr>
            <a:spLocks noGrp="1"/>
          </p:cNvSpPr>
          <p:nvPr>
            <p:ph type="dt" sz="half" idx="2"/>
          </p:nvPr>
        </p:nvSpPr>
        <p:spPr>
          <a:xfrm>
            <a:off x="-33423" y="4905474"/>
            <a:ext cx="2133600" cy="273844"/>
          </a:xfrm>
          <a:prstGeom prst="rect">
            <a:avLst/>
          </a:prstGeom>
        </p:spPr>
        <p:txBody>
          <a:bodyPr vert="horz" lIns="91440" tIns="45720" rIns="91440" bIns="45720" rtlCol="0" anchor="ctr"/>
          <a:lstStyle>
            <a:lvl1pPr algn="l">
              <a:defRPr sz="1050">
                <a:solidFill>
                  <a:srgbClr val="FFFFFF"/>
                </a:solidFill>
                <a:latin typeface="Helvetica"/>
                <a:cs typeface="Helvetica"/>
              </a:defRPr>
            </a:lvl1pPr>
          </a:lstStyle>
          <a:p>
            <a:endParaRPr lang="en-US" dirty="0"/>
          </a:p>
        </p:txBody>
      </p:sp>
      <p:sp>
        <p:nvSpPr>
          <p:cNvPr id="18" name="Footer Placeholder 17"/>
          <p:cNvSpPr>
            <a:spLocks noGrp="1"/>
          </p:cNvSpPr>
          <p:nvPr>
            <p:ph type="ftr" sz="quarter" idx="3"/>
          </p:nvPr>
        </p:nvSpPr>
        <p:spPr>
          <a:xfrm>
            <a:off x="3581400" y="4908876"/>
            <a:ext cx="2895600" cy="273844"/>
          </a:xfrm>
          <a:prstGeom prst="rect">
            <a:avLst/>
          </a:prstGeom>
        </p:spPr>
        <p:txBody>
          <a:bodyPr vert="horz" lIns="91440" tIns="45720" rIns="91440" bIns="45720" rtlCol="0" anchor="ctr"/>
          <a:lstStyle>
            <a:lvl1pPr algn="ctr">
              <a:defRPr sz="1050">
                <a:solidFill>
                  <a:srgbClr val="FFFFFF"/>
                </a:solidFill>
                <a:latin typeface="Helvetica"/>
                <a:cs typeface="Helvetica"/>
              </a:defRPr>
            </a:lvl1pPr>
          </a:lstStyle>
          <a:p>
            <a:endParaRPr lang="en-US" dirty="0"/>
          </a:p>
        </p:txBody>
      </p:sp>
      <p:sp>
        <p:nvSpPr>
          <p:cNvPr id="19" name="Slide Number Placeholder 18"/>
          <p:cNvSpPr>
            <a:spLocks noGrp="1"/>
          </p:cNvSpPr>
          <p:nvPr>
            <p:ph type="sldNum" sz="quarter" idx="4"/>
          </p:nvPr>
        </p:nvSpPr>
        <p:spPr>
          <a:xfrm>
            <a:off x="7067117" y="4908876"/>
            <a:ext cx="2076911" cy="273844"/>
          </a:xfrm>
          <a:prstGeom prst="rect">
            <a:avLst/>
          </a:prstGeom>
        </p:spPr>
        <p:txBody>
          <a:bodyPr vert="horz" lIns="91440" tIns="45720" rIns="91440" bIns="45720" rtlCol="0" anchor="ctr"/>
          <a:lstStyle>
            <a:lvl1pPr algn="ctr">
              <a:defRPr sz="1050">
                <a:solidFill>
                  <a:schemeClr val="tx1">
                    <a:tint val="75000"/>
                  </a:schemeClr>
                </a:solidFill>
                <a:latin typeface="Helvetica"/>
                <a:cs typeface="Helvetica"/>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descr="Geisel_white_web-banne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09704" y="4750608"/>
            <a:ext cx="3074995" cy="384755"/>
          </a:xfrm>
          <a:prstGeom prst="rect">
            <a:avLst/>
          </a:prstGeom>
        </p:spPr>
      </p:pic>
    </p:spTree>
    <p:extLst>
      <p:ext uri="{BB962C8B-B14F-4D97-AF65-F5344CB8AC3E}">
        <p14:creationId xmlns:p14="http://schemas.microsoft.com/office/powerpoint/2010/main" val="11998676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sldNum="0" hdr="0" ftr="0" dt="0"/>
  <p:txStyles>
    <p:titleStyle>
      <a:lvl1pPr algn="l" defTabSz="457200" rtl="0" eaLnBrk="1" latinLnBrk="0" hangingPunct="1">
        <a:spcBef>
          <a:spcPct val="0"/>
        </a:spcBef>
        <a:buNone/>
        <a:defRPr sz="4400" kern="1200">
          <a:solidFill>
            <a:srgbClr val="FFFFFF"/>
          </a:solidFill>
          <a:latin typeface="+mj-lt"/>
          <a:ea typeface="+mj-ea"/>
          <a:cs typeface="Cambri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b="0" i="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b="0" i="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681576"/>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
            <a:ext cx="8229600" cy="6940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26251"/>
            <a:ext cx="8229600" cy="34078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4709905"/>
            <a:ext cx="7067088" cy="433631"/>
          </a:xfrm>
          <a:prstGeom prst="rect">
            <a:avLst/>
          </a:prstGeom>
          <a:solidFill>
            <a:schemeClr val="tx2"/>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0" name="Straight Connector 9"/>
          <p:cNvCxnSpPr/>
          <p:nvPr userDrawn="1"/>
        </p:nvCxnSpPr>
        <p:spPr>
          <a:xfrm>
            <a:off x="0" y="470987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067117" y="4823824"/>
            <a:ext cx="2076911" cy="261610"/>
          </a:xfrm>
          <a:prstGeom prst="rect">
            <a:avLst/>
          </a:prstGeom>
          <a:noFill/>
        </p:spPr>
        <p:txBody>
          <a:bodyPr wrap="square" rtlCol="0">
            <a:spAutoFit/>
          </a:bodyPr>
          <a:lstStyle/>
          <a:p>
            <a:pPr algn="ctr"/>
            <a:r>
              <a:rPr lang="en-US" sz="1100" dirty="0" smtClean="0">
                <a:solidFill>
                  <a:srgbClr val="00462D"/>
                </a:solidFill>
                <a:latin typeface="Arial Narrow Bold"/>
                <a:cs typeface="Arial Narrow Bold"/>
              </a:rPr>
              <a:t>GEISELMED.DARTMOUTH.EDU</a:t>
            </a:r>
            <a:endParaRPr lang="en-US" sz="1100" dirty="0">
              <a:solidFill>
                <a:srgbClr val="00462D"/>
              </a:solidFill>
              <a:latin typeface="Arial Narrow Bold"/>
              <a:cs typeface="Arial Narrow Bold"/>
            </a:endParaRPr>
          </a:p>
        </p:txBody>
      </p:sp>
      <p:cxnSp>
        <p:nvCxnSpPr>
          <p:cNvPr id="9" name="Straight Connector 8"/>
          <p:cNvCxnSpPr/>
          <p:nvPr userDrawn="1"/>
        </p:nvCxnSpPr>
        <p:spPr>
          <a:xfrm>
            <a:off x="7067088" y="4709905"/>
            <a:ext cx="0" cy="43722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Date Placeholder 16"/>
          <p:cNvSpPr>
            <a:spLocks noGrp="1"/>
          </p:cNvSpPr>
          <p:nvPr>
            <p:ph type="dt" sz="half" idx="2"/>
          </p:nvPr>
        </p:nvSpPr>
        <p:spPr>
          <a:xfrm>
            <a:off x="-33423" y="4905474"/>
            <a:ext cx="2133600" cy="273844"/>
          </a:xfrm>
          <a:prstGeom prst="rect">
            <a:avLst/>
          </a:prstGeom>
        </p:spPr>
        <p:txBody>
          <a:bodyPr vert="horz" lIns="91440" tIns="45720" rIns="91440" bIns="45720" rtlCol="0" anchor="ctr"/>
          <a:lstStyle>
            <a:lvl1pPr algn="l">
              <a:defRPr sz="1050">
                <a:solidFill>
                  <a:srgbClr val="FFFFFF"/>
                </a:solidFill>
                <a:latin typeface="Helvetica"/>
                <a:cs typeface="Helvetica"/>
              </a:defRPr>
            </a:lvl1pPr>
          </a:lstStyle>
          <a:p>
            <a:endParaRPr lang="en-US" dirty="0"/>
          </a:p>
        </p:txBody>
      </p:sp>
      <p:sp>
        <p:nvSpPr>
          <p:cNvPr id="18" name="Footer Placeholder 17"/>
          <p:cNvSpPr>
            <a:spLocks noGrp="1"/>
          </p:cNvSpPr>
          <p:nvPr>
            <p:ph type="ftr" sz="quarter" idx="3"/>
          </p:nvPr>
        </p:nvSpPr>
        <p:spPr>
          <a:xfrm>
            <a:off x="3581400" y="4908876"/>
            <a:ext cx="2895600" cy="273844"/>
          </a:xfrm>
          <a:prstGeom prst="rect">
            <a:avLst/>
          </a:prstGeom>
        </p:spPr>
        <p:txBody>
          <a:bodyPr vert="horz" lIns="91440" tIns="45720" rIns="91440" bIns="45720" rtlCol="0" anchor="ctr"/>
          <a:lstStyle>
            <a:lvl1pPr algn="ctr">
              <a:defRPr sz="1050">
                <a:solidFill>
                  <a:srgbClr val="FFFFFF"/>
                </a:solidFill>
                <a:latin typeface="Helvetica"/>
                <a:cs typeface="Helvetica"/>
              </a:defRPr>
            </a:lvl1pPr>
          </a:lstStyle>
          <a:p>
            <a:endParaRPr lang="en-US" dirty="0"/>
          </a:p>
        </p:txBody>
      </p:sp>
      <p:sp>
        <p:nvSpPr>
          <p:cNvPr id="19" name="Slide Number Placeholder 18"/>
          <p:cNvSpPr>
            <a:spLocks noGrp="1"/>
          </p:cNvSpPr>
          <p:nvPr>
            <p:ph type="sldNum" sz="quarter" idx="4"/>
          </p:nvPr>
        </p:nvSpPr>
        <p:spPr>
          <a:xfrm>
            <a:off x="7067117" y="4908876"/>
            <a:ext cx="2076911" cy="273844"/>
          </a:xfrm>
          <a:prstGeom prst="rect">
            <a:avLst/>
          </a:prstGeom>
        </p:spPr>
        <p:txBody>
          <a:bodyPr vert="horz" lIns="91440" tIns="45720" rIns="91440" bIns="45720" rtlCol="0" anchor="ctr"/>
          <a:lstStyle>
            <a:lvl1pPr algn="ctr">
              <a:defRPr sz="1050">
                <a:solidFill>
                  <a:schemeClr val="tx1">
                    <a:tint val="75000"/>
                  </a:schemeClr>
                </a:solidFill>
                <a:latin typeface="Helvetica"/>
                <a:cs typeface="Helvetica"/>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descr="Geisel_white_web-banne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09704" y="4750605"/>
            <a:ext cx="3074995" cy="384755"/>
          </a:xfrm>
          <a:prstGeom prst="rect">
            <a:avLst/>
          </a:prstGeom>
        </p:spPr>
      </p:pic>
    </p:spTree>
    <p:extLst>
      <p:ext uri="{BB962C8B-B14F-4D97-AF65-F5344CB8AC3E}">
        <p14:creationId xmlns:p14="http://schemas.microsoft.com/office/powerpoint/2010/main" val="11998676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ftr="0" dt="0"/>
  <p:txStyles>
    <p:titleStyle>
      <a:lvl1pPr algn="l" defTabSz="457200" rtl="0" eaLnBrk="1" latinLnBrk="0" hangingPunct="1">
        <a:spcBef>
          <a:spcPct val="0"/>
        </a:spcBef>
        <a:buNone/>
        <a:defRPr sz="4400" kern="1200">
          <a:solidFill>
            <a:srgbClr val="FFFFFF"/>
          </a:solidFill>
          <a:latin typeface="+mj-lt"/>
          <a:ea typeface="+mj-ea"/>
          <a:cs typeface="Cambri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b="0" i="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b="0" i="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681576"/>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
            <a:ext cx="8229600" cy="6940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26251"/>
            <a:ext cx="8229600" cy="34078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4709898"/>
            <a:ext cx="7067088" cy="433631"/>
          </a:xfrm>
          <a:prstGeom prst="rect">
            <a:avLst/>
          </a:prstGeom>
          <a:solidFill>
            <a:schemeClr val="tx2"/>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0" name="Straight Connector 9"/>
          <p:cNvCxnSpPr/>
          <p:nvPr userDrawn="1"/>
        </p:nvCxnSpPr>
        <p:spPr>
          <a:xfrm>
            <a:off x="0" y="470987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067117" y="4823824"/>
            <a:ext cx="2076911" cy="261610"/>
          </a:xfrm>
          <a:prstGeom prst="rect">
            <a:avLst/>
          </a:prstGeom>
          <a:noFill/>
        </p:spPr>
        <p:txBody>
          <a:bodyPr wrap="square" rtlCol="0">
            <a:spAutoFit/>
          </a:bodyPr>
          <a:lstStyle/>
          <a:p>
            <a:pPr algn="ctr"/>
            <a:r>
              <a:rPr lang="en-US" sz="1100" dirty="0" smtClean="0">
                <a:solidFill>
                  <a:srgbClr val="00462D"/>
                </a:solidFill>
                <a:latin typeface="Arial Narrow Bold"/>
                <a:cs typeface="Arial Narrow Bold"/>
              </a:rPr>
              <a:t>GEISELMED.DARTMOUTH.EDU</a:t>
            </a:r>
            <a:endParaRPr lang="en-US" sz="1100" dirty="0">
              <a:solidFill>
                <a:srgbClr val="00462D"/>
              </a:solidFill>
              <a:latin typeface="Arial Narrow Bold"/>
              <a:cs typeface="Arial Narrow Bold"/>
            </a:endParaRPr>
          </a:p>
        </p:txBody>
      </p:sp>
      <p:cxnSp>
        <p:nvCxnSpPr>
          <p:cNvPr id="9" name="Straight Connector 8"/>
          <p:cNvCxnSpPr/>
          <p:nvPr userDrawn="1"/>
        </p:nvCxnSpPr>
        <p:spPr>
          <a:xfrm>
            <a:off x="7067088" y="4709898"/>
            <a:ext cx="0" cy="43722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Date Placeholder 16"/>
          <p:cNvSpPr>
            <a:spLocks noGrp="1"/>
          </p:cNvSpPr>
          <p:nvPr>
            <p:ph type="dt" sz="half" idx="2"/>
          </p:nvPr>
        </p:nvSpPr>
        <p:spPr>
          <a:xfrm>
            <a:off x="-33423" y="4905474"/>
            <a:ext cx="2133600" cy="273844"/>
          </a:xfrm>
          <a:prstGeom prst="rect">
            <a:avLst/>
          </a:prstGeom>
        </p:spPr>
        <p:txBody>
          <a:bodyPr vert="horz" lIns="91440" tIns="45720" rIns="91440" bIns="45720" rtlCol="0" anchor="ctr"/>
          <a:lstStyle>
            <a:lvl1pPr algn="l">
              <a:defRPr sz="1050">
                <a:solidFill>
                  <a:srgbClr val="FFFFFF"/>
                </a:solidFill>
                <a:latin typeface="Helvetica"/>
                <a:cs typeface="Helvetica"/>
              </a:defRPr>
            </a:lvl1pPr>
          </a:lstStyle>
          <a:p>
            <a:endParaRPr lang="en-US" dirty="0"/>
          </a:p>
        </p:txBody>
      </p:sp>
      <p:sp>
        <p:nvSpPr>
          <p:cNvPr id="18" name="Footer Placeholder 17"/>
          <p:cNvSpPr>
            <a:spLocks noGrp="1"/>
          </p:cNvSpPr>
          <p:nvPr>
            <p:ph type="ftr" sz="quarter" idx="3"/>
          </p:nvPr>
        </p:nvSpPr>
        <p:spPr>
          <a:xfrm>
            <a:off x="3581400" y="4908876"/>
            <a:ext cx="2895600" cy="273844"/>
          </a:xfrm>
          <a:prstGeom prst="rect">
            <a:avLst/>
          </a:prstGeom>
        </p:spPr>
        <p:txBody>
          <a:bodyPr vert="horz" lIns="91440" tIns="45720" rIns="91440" bIns="45720" rtlCol="0" anchor="ctr"/>
          <a:lstStyle>
            <a:lvl1pPr algn="ctr">
              <a:defRPr sz="1050">
                <a:solidFill>
                  <a:srgbClr val="FFFFFF"/>
                </a:solidFill>
                <a:latin typeface="Helvetica"/>
                <a:cs typeface="Helvetica"/>
              </a:defRPr>
            </a:lvl1pPr>
          </a:lstStyle>
          <a:p>
            <a:endParaRPr lang="en-US" dirty="0"/>
          </a:p>
        </p:txBody>
      </p:sp>
      <p:sp>
        <p:nvSpPr>
          <p:cNvPr id="19" name="Slide Number Placeholder 18"/>
          <p:cNvSpPr>
            <a:spLocks noGrp="1"/>
          </p:cNvSpPr>
          <p:nvPr>
            <p:ph type="sldNum" sz="quarter" idx="4"/>
          </p:nvPr>
        </p:nvSpPr>
        <p:spPr>
          <a:xfrm>
            <a:off x="7067117" y="4908876"/>
            <a:ext cx="2076911" cy="273844"/>
          </a:xfrm>
          <a:prstGeom prst="rect">
            <a:avLst/>
          </a:prstGeom>
        </p:spPr>
        <p:txBody>
          <a:bodyPr vert="horz" lIns="91440" tIns="45720" rIns="91440" bIns="45720" rtlCol="0" anchor="ctr"/>
          <a:lstStyle>
            <a:lvl1pPr algn="ctr">
              <a:defRPr sz="1050">
                <a:solidFill>
                  <a:schemeClr val="tx1">
                    <a:tint val="75000"/>
                  </a:schemeClr>
                </a:solidFill>
                <a:latin typeface="Helvetica"/>
                <a:cs typeface="Helvetica"/>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descr="Geisel_white_web-banne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09704" y="4750598"/>
            <a:ext cx="3074995" cy="384755"/>
          </a:xfrm>
          <a:prstGeom prst="rect">
            <a:avLst/>
          </a:prstGeom>
        </p:spPr>
      </p:pic>
    </p:spTree>
    <p:extLst>
      <p:ext uri="{BB962C8B-B14F-4D97-AF65-F5344CB8AC3E}">
        <p14:creationId xmlns:p14="http://schemas.microsoft.com/office/powerpoint/2010/main" val="119986760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lvl1pPr algn="l" defTabSz="457200" rtl="0" eaLnBrk="1" latinLnBrk="0" hangingPunct="1">
        <a:spcBef>
          <a:spcPct val="0"/>
        </a:spcBef>
        <a:buNone/>
        <a:defRPr sz="4400" kern="1200">
          <a:solidFill>
            <a:srgbClr val="FFFFFF"/>
          </a:solidFill>
          <a:latin typeface="+mj-lt"/>
          <a:ea typeface="+mj-ea"/>
          <a:cs typeface="Cambri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b="0" i="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b="0" i="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681576"/>
          </a:xfrm>
          <a:prstGeom prst="rect">
            <a:avLst/>
          </a:prstGeom>
          <a:solidFill>
            <a:srgbClr val="00462D"/>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
            <a:ext cx="8229600" cy="6940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26251"/>
            <a:ext cx="8229600" cy="34078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4709893"/>
            <a:ext cx="7067088" cy="433631"/>
          </a:xfrm>
          <a:prstGeom prst="rect">
            <a:avLst/>
          </a:prstGeom>
          <a:solidFill>
            <a:schemeClr val="tx2"/>
          </a:solidFill>
          <a:ln>
            <a:solidFill>
              <a:srgbClr val="0044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0" name="Straight Connector 9"/>
          <p:cNvCxnSpPr/>
          <p:nvPr userDrawn="1"/>
        </p:nvCxnSpPr>
        <p:spPr>
          <a:xfrm>
            <a:off x="0" y="4709870"/>
            <a:ext cx="914400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7067117" y="4823824"/>
            <a:ext cx="2076911" cy="261610"/>
          </a:xfrm>
          <a:prstGeom prst="rect">
            <a:avLst/>
          </a:prstGeom>
          <a:noFill/>
        </p:spPr>
        <p:txBody>
          <a:bodyPr wrap="square" rtlCol="0">
            <a:spAutoFit/>
          </a:bodyPr>
          <a:lstStyle/>
          <a:p>
            <a:pPr algn="ctr"/>
            <a:r>
              <a:rPr lang="en-US" sz="1100" dirty="0" smtClean="0">
                <a:solidFill>
                  <a:srgbClr val="00462D"/>
                </a:solidFill>
                <a:latin typeface="Arial Narrow Bold"/>
                <a:cs typeface="Arial Narrow Bold"/>
              </a:rPr>
              <a:t>GEISELMED.DARTMOUTH.EDU</a:t>
            </a:r>
            <a:endParaRPr lang="en-US" sz="1100" dirty="0">
              <a:solidFill>
                <a:srgbClr val="00462D"/>
              </a:solidFill>
              <a:latin typeface="Arial Narrow Bold"/>
              <a:cs typeface="Arial Narrow Bold"/>
            </a:endParaRPr>
          </a:p>
        </p:txBody>
      </p:sp>
      <p:cxnSp>
        <p:nvCxnSpPr>
          <p:cNvPr id="9" name="Straight Connector 8"/>
          <p:cNvCxnSpPr/>
          <p:nvPr userDrawn="1"/>
        </p:nvCxnSpPr>
        <p:spPr>
          <a:xfrm>
            <a:off x="7067088" y="4709893"/>
            <a:ext cx="0" cy="43722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7" name="Date Placeholder 16"/>
          <p:cNvSpPr>
            <a:spLocks noGrp="1"/>
          </p:cNvSpPr>
          <p:nvPr>
            <p:ph type="dt" sz="half" idx="2"/>
          </p:nvPr>
        </p:nvSpPr>
        <p:spPr>
          <a:xfrm>
            <a:off x="-33423" y="4905474"/>
            <a:ext cx="2133600" cy="273844"/>
          </a:xfrm>
          <a:prstGeom prst="rect">
            <a:avLst/>
          </a:prstGeom>
        </p:spPr>
        <p:txBody>
          <a:bodyPr vert="horz" lIns="91440" tIns="45720" rIns="91440" bIns="45720" rtlCol="0" anchor="ctr"/>
          <a:lstStyle>
            <a:lvl1pPr algn="l">
              <a:defRPr sz="1050">
                <a:solidFill>
                  <a:srgbClr val="FFFFFF"/>
                </a:solidFill>
                <a:latin typeface="Helvetica"/>
                <a:cs typeface="Helvetica"/>
              </a:defRPr>
            </a:lvl1pPr>
          </a:lstStyle>
          <a:p>
            <a:endParaRPr lang="en-US" dirty="0"/>
          </a:p>
        </p:txBody>
      </p:sp>
      <p:sp>
        <p:nvSpPr>
          <p:cNvPr id="18" name="Footer Placeholder 17"/>
          <p:cNvSpPr>
            <a:spLocks noGrp="1"/>
          </p:cNvSpPr>
          <p:nvPr>
            <p:ph type="ftr" sz="quarter" idx="3"/>
          </p:nvPr>
        </p:nvSpPr>
        <p:spPr>
          <a:xfrm>
            <a:off x="3581400" y="4908876"/>
            <a:ext cx="2895600" cy="273844"/>
          </a:xfrm>
          <a:prstGeom prst="rect">
            <a:avLst/>
          </a:prstGeom>
        </p:spPr>
        <p:txBody>
          <a:bodyPr vert="horz" lIns="91440" tIns="45720" rIns="91440" bIns="45720" rtlCol="0" anchor="ctr"/>
          <a:lstStyle>
            <a:lvl1pPr algn="ctr">
              <a:defRPr sz="1050">
                <a:solidFill>
                  <a:srgbClr val="FFFFFF"/>
                </a:solidFill>
                <a:latin typeface="Helvetica"/>
                <a:cs typeface="Helvetica"/>
              </a:defRPr>
            </a:lvl1pPr>
          </a:lstStyle>
          <a:p>
            <a:endParaRPr lang="en-US" dirty="0"/>
          </a:p>
        </p:txBody>
      </p:sp>
      <p:sp>
        <p:nvSpPr>
          <p:cNvPr id="19" name="Slide Number Placeholder 18"/>
          <p:cNvSpPr>
            <a:spLocks noGrp="1"/>
          </p:cNvSpPr>
          <p:nvPr>
            <p:ph type="sldNum" sz="quarter" idx="4"/>
          </p:nvPr>
        </p:nvSpPr>
        <p:spPr>
          <a:xfrm>
            <a:off x="7067117" y="4908876"/>
            <a:ext cx="2076911" cy="273844"/>
          </a:xfrm>
          <a:prstGeom prst="rect">
            <a:avLst/>
          </a:prstGeom>
        </p:spPr>
        <p:txBody>
          <a:bodyPr vert="horz" lIns="91440" tIns="45720" rIns="91440" bIns="45720" rtlCol="0" anchor="ctr"/>
          <a:lstStyle>
            <a:lvl1pPr algn="ctr">
              <a:defRPr sz="1050">
                <a:solidFill>
                  <a:schemeClr val="tx1">
                    <a:tint val="75000"/>
                  </a:schemeClr>
                </a:solidFill>
                <a:latin typeface="Helvetica"/>
                <a:cs typeface="Helvetica"/>
              </a:defRPr>
            </a:lvl1pPr>
          </a:lstStyle>
          <a:p>
            <a:fld id="{65AADFCB-2494-CA45-A287-C5DE9CDEC174}"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descr="Geisel_white_web-banne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09704" y="4750593"/>
            <a:ext cx="3074995" cy="384755"/>
          </a:xfrm>
          <a:prstGeom prst="rect">
            <a:avLst/>
          </a:prstGeom>
        </p:spPr>
      </p:pic>
    </p:spTree>
    <p:extLst>
      <p:ext uri="{BB962C8B-B14F-4D97-AF65-F5344CB8AC3E}">
        <p14:creationId xmlns:p14="http://schemas.microsoft.com/office/powerpoint/2010/main" val="119986760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hf sldNum="0" hdr="0" ftr="0" dt="0"/>
  <p:txStyles>
    <p:titleStyle>
      <a:lvl1pPr algn="l" defTabSz="457200" rtl="0" eaLnBrk="1" latinLnBrk="0" hangingPunct="1">
        <a:spcBef>
          <a:spcPct val="0"/>
        </a:spcBef>
        <a:buNone/>
        <a:defRPr sz="4400" kern="1200">
          <a:solidFill>
            <a:srgbClr val="FFFFFF"/>
          </a:solidFill>
          <a:latin typeface="+mj-lt"/>
          <a:ea typeface="+mj-ea"/>
          <a:cs typeface="Cambri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b="0" i="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b="0" i="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b="0" i="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5"/>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79"/>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3B45892-EE1F-4499-8F09-B8F77D3D2244}" type="datetimeFigureOut">
              <a:rPr lang="en-US" smtClean="0">
                <a:solidFill>
                  <a:prstClr val="black">
                    <a:tint val="75000"/>
                  </a:prstClr>
                </a:solidFill>
                <a:latin typeface="Calibri"/>
              </a:rPr>
              <a:pPr defTabSz="914400"/>
              <a:t>1/31/18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79"/>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79"/>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2B03C8-86A4-4225-8190-669173F3DF84}"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33997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www.ncbi.nlm.nih.gov/pubmed/?term=Sanchez-Reilly%20S%5Bauth%5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1" Type="http://schemas.openxmlformats.org/officeDocument/2006/relationships/hyperlink" Target="http://annfammed.org/search?author1=Christine+Sinsky&amp;sortspec=date&amp;submit=Submit" TargetMode="External"/><Relationship Id="rId12" Type="http://schemas.openxmlformats.org/officeDocument/2006/relationships/hyperlink" Target="http://annfammed.org/content/12/6/573.full%23aff-2" TargetMode="External"/><Relationship Id="rId13" Type="http://schemas.openxmlformats.org/officeDocument/2006/relationships/hyperlink" Target="http://annfammed.org/content/12/6/573.full%23aff-3" TargetMode="External"/><Relationship Id="rId14" Type="http://schemas.openxmlformats.org/officeDocument/2006/relationships/diagramData" Target="../diagrams/data3.xml"/><Relationship Id="rId15" Type="http://schemas.openxmlformats.org/officeDocument/2006/relationships/diagramLayout" Target="../diagrams/layout3.xml"/><Relationship Id="rId16" Type="http://schemas.openxmlformats.org/officeDocument/2006/relationships/diagramQuickStyle" Target="../diagrams/quickStyle3.xml"/><Relationship Id="rId17" Type="http://schemas.openxmlformats.org/officeDocument/2006/relationships/diagramColors" Target="../diagrams/colors3.xml"/><Relationship Id="rId18"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hyperlink" Target="http://annfammed.org/search?author1=Thomas+Bodenheimer&amp;sortspec=date&amp;submit=Submit" TargetMode="External"/><Relationship Id="rId9" Type="http://schemas.openxmlformats.org/officeDocument/2006/relationships/hyperlink" Target="http://annfammed.org/content/12/6/573.full%23aff-1" TargetMode="External"/><Relationship Id="rId10" Type="http://schemas.openxmlformats.org/officeDocument/2006/relationships/hyperlink" Target="http://annfammed.org/content/12/6/573.full%23corresp-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R38qfF4DdDAHM&amp;tbnid=u7d42aubjW3kmM:&amp;ved=&amp;url=http://www.mnn.com/earth-matters/climate-weather/stories/could-wacky-weather-lead-to-flu-pandemics&amp;ei=R3wPU-u-IMyF1AG4kYDwCA&amp;bvm=bv.61965928,d.dmQ&amp;psig=AFQjCNHPHYuKXhWf-BawqMf-8fpyy5O9eA&amp;ust=1393610183961831" TargetMode="External"/><Relationship Id="rId4"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www.businessballs.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www.businessballs.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www.myphit.org" TargetMode="External"/><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rrosetta@stfm.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ubmed/?term=Jager%20AJ%5BAuthor%5D&amp;cauthor=true&amp;cauthor_uid=28189341" TargetMode="External"/><Relationship Id="rId4" Type="http://schemas.openxmlformats.org/officeDocument/2006/relationships/hyperlink" Target="https://www.ncbi.nlm.nih.gov/pubmed/?term=28189341" TargetMode="External"/><Relationship Id="rId5" Type="http://schemas.openxmlformats.org/officeDocument/2006/relationships/hyperlink" Target="http://www.ncbi.nlm.nih.gov/pubmed/12024758" TargetMode="External"/><Relationship Id="rId6" Type="http://schemas.openxmlformats.org/officeDocument/2006/relationships/hyperlink" Target="http://www.businessballs.com" TargetMode="External"/><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hyperlink" Target="http://www.ihi.org/education/IHIOpenSchool/Pages/default.aspx" TargetMode="External"/><Relationship Id="rId4" Type="http://schemas.openxmlformats.org/officeDocument/2006/relationships/hyperlink" Target="https://www.hrsa.gov/quality/toolsresources.html" TargetMode="External"/><Relationship Id="rId5" Type="http://schemas.openxmlformats.org/officeDocument/2006/relationships/hyperlink" Target="http://qiresources.mayo.edu/" TargetMode="External"/><Relationship Id="rId1" Type="http://schemas.openxmlformats.org/officeDocument/2006/relationships/slideLayout" Target="../slideLayouts/slideLayout4.xml"/><Relationship Id="rId2" Type="http://schemas.openxmlformats.org/officeDocument/2006/relationships/hyperlink" Target="https://www.aamc.org/initiatives/cei/educatingforqualit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R38qfF4DdDAHM&amp;tbnid=u7d42aubjW3kmM:&amp;ved=&amp;url=http://www.mnn.com/earth-matters/climate-weather/stories/could-wacky-weather-lead-to-flu-pandemics&amp;ei=R3wPU-u-IMyF1AG4kYDwCA&amp;bvm=bv.61965928,d.dmQ&amp;psig=AFQjCNHPHYuKXhWf-BawqMf-8fpyy5O9eA&amp;ust=1393610183961831" TargetMode="External"/><Relationship Id="rId4"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vanderbilt.edu/"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7.xml"/><Relationship Id="rId3"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058" y="1579739"/>
            <a:ext cx="8904941" cy="1102519"/>
          </a:xfrm>
        </p:spPr>
        <p:txBody>
          <a:bodyPr>
            <a:normAutofit fontScale="90000"/>
          </a:bodyPr>
          <a:lstStyle/>
          <a:p>
            <a:pPr>
              <a:defRPr/>
            </a:pPr>
            <a:r>
              <a:rPr lang="en-US" sz="4000" dirty="0" smtClean="0">
                <a:solidFill>
                  <a:schemeClr val="tx2"/>
                </a:solidFill>
              </a:rPr>
              <a:t/>
            </a:r>
            <a:br>
              <a:rPr lang="en-US" sz="4000" dirty="0" smtClean="0">
                <a:solidFill>
                  <a:schemeClr val="tx2"/>
                </a:solidFill>
              </a:rPr>
            </a:br>
            <a:r>
              <a:rPr lang="en-US" sz="4000" dirty="0" err="1" smtClean="0">
                <a:solidFill>
                  <a:schemeClr val="tx2"/>
                </a:solidFill>
              </a:rPr>
              <a:t>Cura</a:t>
            </a:r>
            <a:r>
              <a:rPr lang="en-US" sz="4000" dirty="0" smtClean="0">
                <a:solidFill>
                  <a:schemeClr val="tx2"/>
                </a:solidFill>
              </a:rPr>
              <a:t> </a:t>
            </a:r>
            <a:r>
              <a:rPr lang="en-US" sz="4000" dirty="0" err="1" smtClean="0">
                <a:solidFill>
                  <a:schemeClr val="tx2"/>
                </a:solidFill>
              </a:rPr>
              <a:t>Te</a:t>
            </a:r>
            <a:r>
              <a:rPr lang="en-US" sz="4000" dirty="0" smtClean="0">
                <a:solidFill>
                  <a:schemeClr val="tx2"/>
                </a:solidFill>
              </a:rPr>
              <a:t> </a:t>
            </a:r>
            <a:r>
              <a:rPr lang="en-US" sz="4000" dirty="0" err="1">
                <a:solidFill>
                  <a:schemeClr val="tx2"/>
                </a:solidFill>
              </a:rPr>
              <a:t>Ipsum</a:t>
            </a:r>
            <a:r>
              <a:rPr lang="en-US" sz="4000" dirty="0">
                <a:solidFill>
                  <a:schemeClr val="tx2"/>
                </a:solidFill>
              </a:rPr>
              <a:t> “Heal Thyself”</a:t>
            </a:r>
            <a:br>
              <a:rPr lang="en-US" sz="4000" dirty="0">
                <a:solidFill>
                  <a:schemeClr val="tx2"/>
                </a:solidFill>
              </a:rPr>
            </a:br>
            <a:r>
              <a:rPr lang="en-US" sz="4000" dirty="0">
                <a:solidFill>
                  <a:schemeClr val="tx2"/>
                </a:solidFill>
              </a:rPr>
              <a:t>Strategies to Avert Burnout, Build Resilience and Model </a:t>
            </a:r>
            <a:r>
              <a:rPr lang="en-US" sz="4000" dirty="0" smtClean="0">
                <a:solidFill>
                  <a:schemeClr val="tx2"/>
                </a:solidFill>
              </a:rPr>
              <a:t>Wellness</a:t>
            </a:r>
            <a:r>
              <a:rPr lang="en-US" sz="4000" dirty="0">
                <a:solidFill>
                  <a:srgbClr val="1F497D"/>
                </a:solidFill>
                <a:latin typeface="Corbel"/>
                <a:cs typeface="Corbel"/>
              </a:rPr>
              <a:t/>
            </a:r>
            <a:br>
              <a:rPr lang="en-US" sz="4000" dirty="0">
                <a:solidFill>
                  <a:srgbClr val="1F497D"/>
                </a:solidFill>
                <a:latin typeface="Corbel"/>
                <a:cs typeface="Corbel"/>
              </a:rPr>
            </a:br>
            <a:r>
              <a:rPr lang="en-US" sz="4000" dirty="0">
                <a:solidFill>
                  <a:schemeClr val="tx2"/>
                </a:solidFill>
              </a:rPr>
              <a:t/>
            </a:r>
            <a:br>
              <a:rPr lang="en-US" sz="4000" dirty="0">
                <a:solidFill>
                  <a:schemeClr val="tx2"/>
                </a:solidFill>
              </a:rPr>
            </a:br>
            <a:endParaRPr lang="en-US" dirty="0">
              <a:solidFill>
                <a:schemeClr val="tx2"/>
              </a:solidFill>
            </a:endParaRPr>
          </a:p>
        </p:txBody>
      </p:sp>
      <p:sp>
        <p:nvSpPr>
          <p:cNvPr id="3" name="Subtitle 2"/>
          <p:cNvSpPr>
            <a:spLocks noGrp="1"/>
          </p:cNvSpPr>
          <p:nvPr>
            <p:ph type="subTitle" idx="1"/>
          </p:nvPr>
        </p:nvSpPr>
        <p:spPr>
          <a:xfrm>
            <a:off x="1033467" y="3047825"/>
            <a:ext cx="7084849" cy="1725925"/>
          </a:xfrm>
        </p:spPr>
        <p:txBody>
          <a:bodyPr>
            <a:normAutofit fontScale="40000" lnSpcReduction="20000"/>
          </a:bodyPr>
          <a:lstStyle/>
          <a:p>
            <a:r>
              <a:rPr lang="en-US" sz="4800" dirty="0">
                <a:solidFill>
                  <a:srgbClr val="1F497D"/>
                </a:solidFill>
                <a:cs typeface="Arial"/>
              </a:rPr>
              <a:t>Catherine Florio Pipas, MD, MPH</a:t>
            </a:r>
          </a:p>
          <a:p>
            <a:r>
              <a:rPr lang="en-US" sz="4800" dirty="0">
                <a:solidFill>
                  <a:srgbClr val="1F497D"/>
                </a:solidFill>
                <a:cs typeface="Arial"/>
              </a:rPr>
              <a:t>Geisel School of Medicine at Dartmouth</a:t>
            </a:r>
          </a:p>
          <a:p>
            <a:r>
              <a:rPr lang="en-US" sz="4800" dirty="0">
                <a:solidFill>
                  <a:srgbClr val="1F497D"/>
                </a:solidFill>
                <a:cs typeface="Arial"/>
              </a:rPr>
              <a:t>STFM </a:t>
            </a:r>
          </a:p>
          <a:p>
            <a:r>
              <a:rPr lang="en-US" sz="4800" dirty="0">
                <a:solidFill>
                  <a:srgbClr val="1F497D"/>
                </a:solidFill>
                <a:cs typeface="Arial"/>
              </a:rPr>
              <a:t>Conference on Medical Student Education</a:t>
            </a:r>
          </a:p>
          <a:p>
            <a:r>
              <a:rPr lang="en-US" sz="4800" dirty="0">
                <a:solidFill>
                  <a:srgbClr val="1F497D"/>
                </a:solidFill>
                <a:cs typeface="Arial"/>
              </a:rPr>
              <a:t>February 3, 2018 </a:t>
            </a:r>
          </a:p>
          <a:p>
            <a:r>
              <a:rPr lang="en-US" sz="3200" dirty="0">
                <a:solidFill>
                  <a:srgbClr val="1F497D"/>
                </a:solidFill>
                <a:latin typeface="Corbel"/>
                <a:cs typeface="Corbel"/>
              </a:rPr>
              <a:t>“Knowing yourself is the beginning of all wisdom.”   ~Aristotle</a:t>
            </a:r>
            <a:endParaRPr lang="en-US" dirty="0"/>
          </a:p>
        </p:txBody>
      </p:sp>
    </p:spTree>
    <p:extLst>
      <p:ext uri="{BB962C8B-B14F-4D97-AF65-F5344CB8AC3E}">
        <p14:creationId xmlns:p14="http://schemas.microsoft.com/office/powerpoint/2010/main" val="6198416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3268"/>
            <a:ext cx="9144000" cy="694052"/>
          </a:xfrm>
        </p:spPr>
        <p:txBody>
          <a:bodyPr>
            <a:normAutofit fontScale="90000"/>
          </a:bodyPr>
          <a:lstStyle/>
          <a:p>
            <a:pPr algn="ctr"/>
            <a:r>
              <a:rPr lang="en-US" dirty="0" smtClean="0"/>
              <a:t/>
            </a:r>
            <a:br>
              <a:rPr lang="en-US" dirty="0" smtClean="0"/>
            </a:br>
            <a:r>
              <a:rPr lang="en-US" dirty="0"/>
              <a:t/>
            </a:r>
            <a:br>
              <a:rPr lang="en-US" dirty="0"/>
            </a:br>
            <a:r>
              <a:rPr lang="en-US" dirty="0" smtClean="0"/>
              <a:t>Education </a:t>
            </a:r>
            <a:r>
              <a:rPr lang="en-US" dirty="0"/>
              <a:t>is </a:t>
            </a:r>
            <a:r>
              <a:rPr lang="en-US" dirty="0" smtClean="0"/>
              <a:t>Protective Against Burnout</a:t>
            </a:r>
            <a:r>
              <a:rPr lang="en-US" dirty="0" smtClean="0">
                <a:solidFill>
                  <a:srgbClr val="000000"/>
                </a:solidFill>
              </a:rPr>
              <a:t/>
            </a:r>
            <a:br>
              <a:rPr lang="en-US" dirty="0" smtClean="0">
                <a:solidFill>
                  <a:srgbClr val="000000"/>
                </a:solidFill>
              </a:rPr>
            </a:br>
            <a:endParaRPr lang="en-US" sz="3600" dirty="0">
              <a:solidFill>
                <a:schemeClr val="bg1"/>
              </a:solidFill>
            </a:endParaRPr>
          </a:p>
        </p:txBody>
      </p:sp>
      <p:sp>
        <p:nvSpPr>
          <p:cNvPr id="3" name="Content Placeholder 2"/>
          <p:cNvSpPr>
            <a:spLocks noGrp="1"/>
          </p:cNvSpPr>
          <p:nvPr>
            <p:ph idx="1"/>
          </p:nvPr>
        </p:nvSpPr>
        <p:spPr>
          <a:xfrm>
            <a:off x="18" y="1175257"/>
            <a:ext cx="9353175" cy="3407882"/>
          </a:xfrm>
        </p:spPr>
        <p:txBody>
          <a:bodyPr>
            <a:normAutofit fontScale="77500" lnSpcReduction="20000"/>
          </a:bodyPr>
          <a:lstStyle/>
          <a:p>
            <a:pPr marL="0" indent="0" algn="ctr">
              <a:buNone/>
            </a:pPr>
            <a:r>
              <a:rPr lang="en-US" dirty="0" smtClean="0"/>
              <a:t>2011 AMA Burnout Survey</a:t>
            </a:r>
          </a:p>
          <a:p>
            <a:pPr marL="0" indent="0">
              <a:buNone/>
            </a:pPr>
            <a:endParaRPr lang="en-US" dirty="0" smtClean="0"/>
          </a:p>
          <a:p>
            <a:pPr marL="0" indent="0">
              <a:buNone/>
            </a:pPr>
            <a:r>
              <a:rPr lang="en-US" dirty="0" smtClean="0"/>
              <a:t>Education (ref. high school graduates)</a:t>
            </a:r>
          </a:p>
          <a:p>
            <a:pPr lvl="1"/>
            <a:r>
              <a:rPr lang="en-US" dirty="0" smtClean="0"/>
              <a:t>Bachelors degree </a:t>
            </a:r>
            <a:r>
              <a:rPr lang="en-US" dirty="0" smtClean="0">
                <a:solidFill>
                  <a:srgbClr val="FF0000"/>
                </a:solidFill>
              </a:rPr>
              <a:t>OR=0.8</a:t>
            </a:r>
          </a:p>
          <a:p>
            <a:pPr lvl="1"/>
            <a:r>
              <a:rPr lang="en-US" dirty="0" smtClean="0"/>
              <a:t>Masters Degree </a:t>
            </a:r>
            <a:r>
              <a:rPr lang="en-US" dirty="0" smtClean="0">
                <a:solidFill>
                  <a:srgbClr val="FF0000"/>
                </a:solidFill>
              </a:rPr>
              <a:t>OR=0.7</a:t>
            </a:r>
          </a:p>
          <a:p>
            <a:pPr lvl="1"/>
            <a:r>
              <a:rPr lang="en-US" dirty="0" smtClean="0"/>
              <a:t>Doctorate ( non- MD/DO) professional degree </a:t>
            </a:r>
            <a:r>
              <a:rPr lang="en-US" dirty="0" smtClean="0">
                <a:solidFill>
                  <a:srgbClr val="FF0000"/>
                </a:solidFill>
              </a:rPr>
              <a:t>OR =0.6</a:t>
            </a:r>
          </a:p>
          <a:p>
            <a:pPr lvl="1"/>
            <a:r>
              <a:rPr lang="en-US" dirty="0" smtClean="0"/>
              <a:t>MD/DO </a:t>
            </a:r>
            <a:r>
              <a:rPr lang="en-US" dirty="0" smtClean="0">
                <a:solidFill>
                  <a:srgbClr val="FF0000"/>
                </a:solidFill>
              </a:rPr>
              <a:t>OR = 1.36</a:t>
            </a:r>
          </a:p>
          <a:p>
            <a:pPr marL="457200" lvl="1" indent="0">
              <a:buNone/>
            </a:pPr>
            <a:endParaRPr lang="en-US" dirty="0">
              <a:solidFill>
                <a:srgbClr val="FF0000"/>
              </a:solidFill>
            </a:endParaRPr>
          </a:p>
          <a:p>
            <a:pPr marL="457200" lvl="1" indent="0">
              <a:buNone/>
            </a:pPr>
            <a:r>
              <a:rPr lang="en-US" dirty="0" smtClean="0"/>
              <a:t>(</a:t>
            </a:r>
            <a:r>
              <a:rPr lang="en-US" dirty="0"/>
              <a:t>Adjusting for age, gender, relationship status, and hours worked)</a:t>
            </a:r>
          </a:p>
          <a:p>
            <a:pPr lvl="1"/>
            <a:endParaRPr lang="en-US" dirty="0">
              <a:solidFill>
                <a:srgbClr val="FF0000"/>
              </a:solidFill>
            </a:endParaRPr>
          </a:p>
        </p:txBody>
      </p:sp>
    </p:spTree>
    <p:extLst>
      <p:ext uri="{BB962C8B-B14F-4D97-AF65-F5344CB8AC3E}">
        <p14:creationId xmlns:p14="http://schemas.microsoft.com/office/powerpoint/2010/main" val="181577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13 at 12.11.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35" y="493059"/>
            <a:ext cx="4696239" cy="5143500"/>
          </a:xfrm>
          <a:prstGeom prst="rect">
            <a:avLst/>
          </a:prstGeom>
        </p:spPr>
      </p:pic>
      <p:sp>
        <p:nvSpPr>
          <p:cNvPr id="3" name="TextBox 2"/>
          <p:cNvSpPr txBox="1"/>
          <p:nvPr/>
        </p:nvSpPr>
        <p:spPr>
          <a:xfrm>
            <a:off x="7043738" y="4133013"/>
            <a:ext cx="2100262" cy="1231106"/>
          </a:xfrm>
          <a:prstGeom prst="rect">
            <a:avLst/>
          </a:prstGeom>
          <a:noFill/>
        </p:spPr>
        <p:txBody>
          <a:bodyPr>
            <a:spAutoFit/>
          </a:bodyPr>
          <a:lstStyle/>
          <a:p>
            <a:pPr algn="ctr">
              <a:defRPr/>
            </a:pPr>
            <a:r>
              <a:rPr lang="en-US" sz="2000" b="1" dirty="0" err="1">
                <a:solidFill>
                  <a:srgbClr val="0000FF"/>
                </a:solidFill>
                <a:latin typeface="Century Gothic"/>
              </a:rPr>
              <a:t>Shanafelt</a:t>
            </a:r>
            <a:r>
              <a:rPr lang="en-US" sz="2000" b="1" dirty="0">
                <a:solidFill>
                  <a:srgbClr val="0000FF"/>
                </a:solidFill>
                <a:latin typeface="Century Gothic"/>
              </a:rPr>
              <a:t> et al. </a:t>
            </a:r>
            <a:r>
              <a:rPr lang="es-ES_tradnl" b="1" i="1" dirty="0">
                <a:solidFill>
                  <a:srgbClr val="0000FF"/>
                </a:solidFill>
                <a:latin typeface="Century Gothic"/>
              </a:rPr>
              <a:t>Mayo </a:t>
            </a:r>
            <a:r>
              <a:rPr lang="es-ES_tradnl" b="1" i="1" dirty="0" err="1">
                <a:solidFill>
                  <a:srgbClr val="0000FF"/>
                </a:solidFill>
                <a:latin typeface="Century Gothic"/>
              </a:rPr>
              <a:t>Clin</a:t>
            </a:r>
            <a:r>
              <a:rPr lang="es-ES_tradnl" b="1" i="1" dirty="0">
                <a:solidFill>
                  <a:srgbClr val="0000FF"/>
                </a:solidFill>
                <a:latin typeface="Century Gothic"/>
              </a:rPr>
              <a:t> Proc</a:t>
            </a:r>
            <a:r>
              <a:rPr lang="es-ES_tradnl" b="1" dirty="0">
                <a:solidFill>
                  <a:srgbClr val="0000FF"/>
                </a:solidFill>
                <a:latin typeface="Century Gothic"/>
              </a:rPr>
              <a:t>.90(12):1600-1613 </a:t>
            </a:r>
            <a:r>
              <a:rPr lang="es-ES_tradnl" b="1" dirty="0" err="1">
                <a:solidFill>
                  <a:srgbClr val="0000FF"/>
                </a:solidFill>
                <a:latin typeface="Century Gothic"/>
              </a:rPr>
              <a:t>Dec</a:t>
            </a:r>
            <a:r>
              <a:rPr lang="es-ES_tradnl" b="1" dirty="0">
                <a:solidFill>
                  <a:srgbClr val="0000FF"/>
                </a:solidFill>
                <a:latin typeface="Century Gothic"/>
              </a:rPr>
              <a:t> 2015</a:t>
            </a:r>
            <a:r>
              <a:rPr lang="en-US" b="1" dirty="0">
                <a:solidFill>
                  <a:srgbClr val="0000FF"/>
                </a:solidFill>
                <a:latin typeface="Century Gothic"/>
              </a:rPr>
              <a:t> </a:t>
            </a:r>
          </a:p>
        </p:txBody>
      </p:sp>
      <p:sp>
        <p:nvSpPr>
          <p:cNvPr id="4" name="Title 3"/>
          <p:cNvSpPr>
            <a:spLocks noGrp="1"/>
          </p:cNvSpPr>
          <p:nvPr>
            <p:ph type="title"/>
          </p:nvPr>
        </p:nvSpPr>
        <p:spPr>
          <a:xfrm>
            <a:off x="457200" y="-151280"/>
            <a:ext cx="8229600" cy="857250"/>
          </a:xfrm>
        </p:spPr>
        <p:txBody>
          <a:bodyPr>
            <a:normAutofit fontScale="90000"/>
          </a:bodyPr>
          <a:lstStyle/>
          <a:p>
            <a:r>
              <a:rPr lang="en-US" dirty="0" smtClean="0"/>
              <a:t>BURNOUT BY SPECIALTY 2011- 2014</a:t>
            </a:r>
            <a:endParaRPr lang="en-US" dirty="0"/>
          </a:p>
        </p:txBody>
      </p:sp>
      <p:sp>
        <p:nvSpPr>
          <p:cNvPr id="5" name="Content Placeholder 4"/>
          <p:cNvSpPr>
            <a:spLocks noGrp="1"/>
          </p:cNvSpPr>
          <p:nvPr>
            <p:ph idx="1"/>
          </p:nvPr>
        </p:nvSpPr>
        <p:spPr/>
        <p:txBody>
          <a:bodyPr/>
          <a:lstStyle/>
          <a:p>
            <a:endParaRPr lang="en-US" dirty="0"/>
          </a:p>
        </p:txBody>
      </p:sp>
      <p:sp>
        <p:nvSpPr>
          <p:cNvPr id="6" name="5-Point Star 5"/>
          <p:cNvSpPr/>
          <p:nvPr/>
        </p:nvSpPr>
        <p:spPr>
          <a:xfrm>
            <a:off x="2527634" y="796814"/>
            <a:ext cx="752531" cy="60807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901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71" y="554326"/>
            <a:ext cx="8703224" cy="694052"/>
          </a:xfrm>
        </p:spPr>
        <p:txBody>
          <a:bodyPr>
            <a:normAutofit fontScale="90000"/>
          </a:bodyPr>
          <a:lstStyle/>
          <a:p>
            <a:r>
              <a:rPr lang="en-US" dirty="0">
                <a:solidFill>
                  <a:srgbClr val="000000"/>
                </a:solidFill>
              </a:rPr>
              <a:t>Physician Well-Being Index </a:t>
            </a:r>
            <a:r>
              <a:rPr lang="en-US" sz="2000" dirty="0">
                <a:solidFill>
                  <a:srgbClr val="000000"/>
                </a:solidFill>
              </a:rPr>
              <a:t>(</a:t>
            </a:r>
            <a:r>
              <a:rPr lang="en-US" sz="2000" dirty="0" err="1">
                <a:solidFill>
                  <a:srgbClr val="000000"/>
                </a:solidFill>
              </a:rPr>
              <a:t>Dyrbye</a:t>
            </a:r>
            <a:r>
              <a:rPr lang="en-US" sz="2000" dirty="0">
                <a:solidFill>
                  <a:srgbClr val="000000"/>
                </a:solidFill>
              </a:rPr>
              <a:t> 2013,2014)</a:t>
            </a:r>
          </a:p>
        </p:txBody>
      </p:sp>
      <p:sp>
        <p:nvSpPr>
          <p:cNvPr id="3" name="Content Placeholder 2"/>
          <p:cNvSpPr>
            <a:spLocks noGrp="1"/>
          </p:cNvSpPr>
          <p:nvPr>
            <p:ph idx="1"/>
          </p:nvPr>
        </p:nvSpPr>
        <p:spPr>
          <a:xfrm>
            <a:off x="457200" y="1249956"/>
            <a:ext cx="8229600" cy="3656956"/>
          </a:xfrm>
        </p:spPr>
        <p:txBody>
          <a:bodyPr>
            <a:normAutofit fontScale="92500" lnSpcReduction="20000"/>
          </a:bodyPr>
          <a:lstStyle/>
          <a:p>
            <a:r>
              <a:rPr lang="en-US" dirty="0" smtClean="0"/>
              <a:t>7</a:t>
            </a:r>
            <a:r>
              <a:rPr lang="en-US" dirty="0"/>
              <a:t>-item </a:t>
            </a:r>
            <a:r>
              <a:rPr lang="en-US" dirty="0" smtClean="0"/>
              <a:t>online instrument </a:t>
            </a:r>
            <a:endParaRPr lang="en-US" dirty="0"/>
          </a:p>
          <a:p>
            <a:pPr lvl="1"/>
            <a:r>
              <a:rPr lang="en-US" sz="2600" dirty="0"/>
              <a:t>evaluating multiple dimensions of distress,</a:t>
            </a:r>
          </a:p>
          <a:p>
            <a:pPr lvl="1"/>
            <a:r>
              <a:rPr lang="en-US" sz="2600" dirty="0"/>
              <a:t>strong validity and national benchmarks, </a:t>
            </a:r>
          </a:p>
          <a:p>
            <a:pPr lvl="1"/>
            <a:r>
              <a:rPr lang="en-US" sz="2600" dirty="0"/>
              <a:t>large sample of medical students, residents </a:t>
            </a:r>
            <a:r>
              <a:rPr lang="en-US" sz="2600" dirty="0" smtClean="0"/>
              <a:t>and </a:t>
            </a:r>
            <a:r>
              <a:rPr lang="en-US" sz="2600" dirty="0"/>
              <a:t>practicing physicians</a:t>
            </a:r>
          </a:p>
          <a:p>
            <a:r>
              <a:rPr lang="en-US" b="1" dirty="0"/>
              <a:t>P</a:t>
            </a:r>
            <a:r>
              <a:rPr lang="en-US" b="1" dirty="0" smtClean="0"/>
              <a:t>hysicians DO NOT </a:t>
            </a:r>
            <a:r>
              <a:rPr lang="en-US" b="1" dirty="0"/>
              <a:t>reliably self-assess their own </a:t>
            </a:r>
            <a:r>
              <a:rPr lang="en-US" b="1" dirty="0" smtClean="0"/>
              <a:t>distress</a:t>
            </a:r>
          </a:p>
          <a:p>
            <a:r>
              <a:rPr lang="en-US" sz="2600" dirty="0"/>
              <a:t>Feedback from </a:t>
            </a:r>
            <a:r>
              <a:rPr lang="en-US" sz="2600" dirty="0" smtClean="0"/>
              <a:t>self–reported </a:t>
            </a:r>
            <a:r>
              <a:rPr lang="en-US" sz="2600" dirty="0"/>
              <a:t>responses can prompt intention to respond to distress</a:t>
            </a:r>
          </a:p>
          <a:p>
            <a:endParaRPr lang="en-US" dirty="0"/>
          </a:p>
          <a:p>
            <a:endParaRPr lang="en-US" dirty="0"/>
          </a:p>
        </p:txBody>
      </p:sp>
    </p:spTree>
    <p:extLst>
      <p:ext uri="{BB962C8B-B14F-4D97-AF65-F5344CB8AC3E}">
        <p14:creationId xmlns:p14="http://schemas.microsoft.com/office/powerpoint/2010/main" val="41168898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0"/>
            <a:ext cx="8229600" cy="694052"/>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Burnout </a:t>
            </a:r>
            <a:r>
              <a:rPr lang="en-US" dirty="0" smtClean="0"/>
              <a:t>– What does it look like? </a:t>
            </a:r>
            <a:r>
              <a:rPr lang="en-US" dirty="0"/>
              <a:t/>
            </a:r>
            <a:br>
              <a:rPr lang="en-US" dirty="0"/>
            </a:b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9180610"/>
              </p:ext>
            </p:extLst>
          </p:nvPr>
        </p:nvGraphicFramePr>
        <p:xfrm>
          <a:off x="432297" y="1419904"/>
          <a:ext cx="8229600" cy="3407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339363" y="4425611"/>
            <a:ext cx="7515412" cy="430887"/>
          </a:xfrm>
          <a:prstGeom prst="rect">
            <a:avLst/>
          </a:prstGeom>
          <a:noFill/>
        </p:spPr>
        <p:txBody>
          <a:bodyPr wrap="square" rtlCol="0">
            <a:spAutoFit/>
          </a:bodyPr>
          <a:lstStyle/>
          <a:p>
            <a:r>
              <a:rPr lang="en-US" sz="1100" dirty="0"/>
              <a:t>(</a:t>
            </a:r>
            <a:r>
              <a:rPr lang="en-US" sz="1100" dirty="0" err="1"/>
              <a:t>Tait</a:t>
            </a:r>
            <a:r>
              <a:rPr lang="en-US" sz="1100" dirty="0"/>
              <a:t> 2015) </a:t>
            </a:r>
            <a:r>
              <a:rPr lang="en-US" sz="1100" dirty="0" smtClean="0"/>
              <a:t> (Kearney  2009)</a:t>
            </a:r>
          </a:p>
          <a:p>
            <a:endParaRPr lang="en-US" sz="1100" dirty="0"/>
          </a:p>
        </p:txBody>
      </p:sp>
      <p:sp>
        <p:nvSpPr>
          <p:cNvPr id="3" name="TextBox 2"/>
          <p:cNvSpPr txBox="1"/>
          <p:nvPr/>
        </p:nvSpPr>
        <p:spPr>
          <a:xfrm>
            <a:off x="986118" y="958239"/>
            <a:ext cx="7120008" cy="923330"/>
          </a:xfrm>
          <a:prstGeom prst="rect">
            <a:avLst/>
          </a:prstGeom>
          <a:noFill/>
        </p:spPr>
        <p:txBody>
          <a:bodyPr wrap="none" rtlCol="0">
            <a:spAutoFit/>
          </a:bodyPr>
          <a:lstStyle/>
          <a:p>
            <a:r>
              <a:rPr lang="en-US" dirty="0"/>
              <a:t>“ Progressive loss of idealism, energy, and purpose experienced by </a:t>
            </a:r>
            <a:r>
              <a:rPr lang="en-US" dirty="0" smtClean="0"/>
              <a:t>people</a:t>
            </a:r>
          </a:p>
          <a:p>
            <a:r>
              <a:rPr lang="en-US" dirty="0" smtClean="0"/>
              <a:t> </a:t>
            </a:r>
            <a:r>
              <a:rPr lang="en-US" dirty="0"/>
              <a:t>in the helping professions as a result of the conditions of their work”</a:t>
            </a:r>
            <a:br>
              <a:rPr lang="en-US" dirty="0"/>
            </a:br>
            <a:endParaRPr lang="en-US" dirty="0"/>
          </a:p>
        </p:txBody>
      </p:sp>
      <p:sp>
        <p:nvSpPr>
          <p:cNvPr id="6" name="Action Button: Custom 5">
            <a:hlinkClick r:id="" action="ppaction://noaction" highlightClick="1"/>
          </p:cNvPr>
          <p:cNvSpPr/>
          <p:nvPr/>
        </p:nvSpPr>
        <p:spPr>
          <a:xfrm>
            <a:off x="7724589" y="2363141"/>
            <a:ext cx="1419412" cy="1319694"/>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0000"/>
              </a:solidFill>
            </a:endParaRPr>
          </a:p>
          <a:p>
            <a:pPr algn="ctr"/>
            <a:r>
              <a:rPr lang="en-US" sz="1600" dirty="0">
                <a:solidFill>
                  <a:srgbClr val="FF0000"/>
                </a:solidFill>
              </a:rPr>
              <a:t>&gt;</a:t>
            </a:r>
            <a:r>
              <a:rPr lang="en-US" sz="1600" dirty="0" smtClean="0">
                <a:solidFill>
                  <a:srgbClr val="FF0000"/>
                </a:solidFill>
              </a:rPr>
              <a:t> 50%</a:t>
            </a:r>
          </a:p>
          <a:p>
            <a:pPr algn="ctr"/>
            <a:r>
              <a:rPr lang="en-US" sz="1600" dirty="0" smtClean="0"/>
              <a:t>Students</a:t>
            </a:r>
          </a:p>
          <a:p>
            <a:pPr algn="ctr"/>
            <a:r>
              <a:rPr lang="en-US" sz="1600" dirty="0" smtClean="0"/>
              <a:t>Residents</a:t>
            </a:r>
          </a:p>
          <a:p>
            <a:pPr algn="ctr"/>
            <a:r>
              <a:rPr lang="en-US" sz="1600" dirty="0" smtClean="0"/>
              <a:t>Nurses</a:t>
            </a:r>
          </a:p>
          <a:p>
            <a:pPr algn="ctr"/>
            <a:r>
              <a:rPr lang="en-US" sz="1600" dirty="0" smtClean="0"/>
              <a:t>Clinicians</a:t>
            </a:r>
          </a:p>
          <a:p>
            <a:pPr algn="ctr"/>
            <a:r>
              <a:rPr lang="en-US" sz="1600" dirty="0" smtClean="0"/>
              <a:t>Researchers</a:t>
            </a:r>
          </a:p>
          <a:p>
            <a:pPr algn="ctr"/>
            <a:endParaRPr lang="en-US" dirty="0"/>
          </a:p>
        </p:txBody>
      </p:sp>
    </p:spTree>
    <p:extLst>
      <p:ext uri="{BB962C8B-B14F-4D97-AF65-F5344CB8AC3E}">
        <p14:creationId xmlns:p14="http://schemas.microsoft.com/office/powerpoint/2010/main" val="591928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80683"/>
            <a:ext cx="8597900" cy="857250"/>
          </a:xfrm>
        </p:spPr>
        <p:txBody>
          <a:bodyPr>
            <a:normAutofit fontScale="90000"/>
          </a:bodyPr>
          <a:lstStyle/>
          <a:p>
            <a:pPr algn="ctr"/>
            <a:r>
              <a:rPr lang="en-US" dirty="0" smtClean="0">
                <a:solidFill>
                  <a:srgbClr val="000000"/>
                </a:solidFill>
              </a:rPr>
              <a:t/>
            </a:r>
            <a:br>
              <a:rPr lang="en-US" dirty="0" smtClean="0">
                <a:solidFill>
                  <a:srgbClr val="000000"/>
                </a:solidFill>
              </a:rPr>
            </a:br>
            <a:r>
              <a:rPr lang="en-US" dirty="0" smtClean="0">
                <a:solidFill>
                  <a:srgbClr val="000000"/>
                </a:solidFill>
              </a:rPr>
              <a:t>BURNOUT </a:t>
            </a:r>
            <a:r>
              <a:rPr lang="en-US" dirty="0" smtClean="0">
                <a:solidFill>
                  <a:srgbClr val="000000"/>
                </a:solidFill>
              </a:rPr>
              <a:t>Screening</a:t>
            </a:r>
            <a:r>
              <a:rPr lang="en-US" dirty="0" smtClean="0">
                <a:solidFill>
                  <a:schemeClr val="bg1"/>
                </a:solidFill>
              </a:rPr>
              <a:t>:</a:t>
            </a:r>
            <a:endParaRPr lang="en-US" sz="2000" dirty="0">
              <a:solidFill>
                <a:schemeClr val="bg1"/>
              </a:solidFill>
            </a:endParaRPr>
          </a:p>
        </p:txBody>
      </p:sp>
      <p:sp>
        <p:nvSpPr>
          <p:cNvPr id="3" name="Content Placeholder 2"/>
          <p:cNvSpPr>
            <a:spLocks noGrp="1"/>
          </p:cNvSpPr>
          <p:nvPr>
            <p:ph idx="1"/>
          </p:nvPr>
        </p:nvSpPr>
        <p:spPr>
          <a:xfrm>
            <a:off x="88900" y="619273"/>
            <a:ext cx="9055100" cy="3661172"/>
          </a:xfrm>
        </p:spPr>
        <p:txBody>
          <a:bodyPr>
            <a:normAutofit fontScale="92500" lnSpcReduction="10000"/>
          </a:bodyPr>
          <a:lstStyle/>
          <a:p>
            <a:pPr marL="0" indent="0">
              <a:buNone/>
            </a:pPr>
            <a:endParaRPr lang="en-US" sz="2400" i="1" dirty="0" smtClean="0"/>
          </a:p>
          <a:p>
            <a:pPr marL="0" indent="0">
              <a:buNone/>
            </a:pPr>
            <a:r>
              <a:rPr lang="en-US" sz="3900" i="1" dirty="0" err="1" smtClean="0"/>
              <a:t>Maslach</a:t>
            </a:r>
            <a:r>
              <a:rPr lang="en-US" sz="3900" i="1" dirty="0" smtClean="0"/>
              <a:t> 22 item Burnout Inventory Survey </a:t>
            </a:r>
            <a:endParaRPr lang="en-US" sz="2400" dirty="0" smtClean="0"/>
          </a:p>
          <a:p>
            <a:pPr marL="1200150" lvl="2" indent="-342900" fontAlgn="b"/>
            <a:r>
              <a:rPr lang="en-US" sz="3000" dirty="0" smtClean="0"/>
              <a:t>Emotional Exhaustion</a:t>
            </a:r>
          </a:p>
          <a:p>
            <a:pPr marL="1200150" lvl="2" indent="-342900" fontAlgn="b"/>
            <a:r>
              <a:rPr lang="en-US" sz="3000" dirty="0" smtClean="0"/>
              <a:t>Depersonalization</a:t>
            </a:r>
            <a:endParaRPr lang="en-US" sz="3000" dirty="0"/>
          </a:p>
          <a:p>
            <a:pPr marL="1200150" lvl="2" indent="-342900" fontAlgn="b"/>
            <a:r>
              <a:rPr lang="en-US" sz="3000" dirty="0"/>
              <a:t>Personal Accomplishment ( protective)</a:t>
            </a:r>
          </a:p>
          <a:p>
            <a:pPr marL="57150" indent="0">
              <a:buNone/>
            </a:pPr>
            <a:r>
              <a:rPr lang="en-US" dirty="0" smtClean="0"/>
              <a:t> </a:t>
            </a:r>
          </a:p>
          <a:p>
            <a:pPr marL="57150" indent="0">
              <a:buNone/>
            </a:pPr>
            <a:r>
              <a:rPr lang="en-US" sz="3600" dirty="0" smtClean="0">
                <a:solidFill>
                  <a:srgbClr val="FF0000"/>
                </a:solidFill>
              </a:rPr>
              <a:t>“Do you feel burned out from your work?” </a:t>
            </a:r>
            <a:endParaRPr lang="en-US" sz="2400" dirty="0"/>
          </a:p>
          <a:p>
            <a:pPr lvl="1"/>
            <a:endParaRPr lang="en-US" sz="2400" dirty="0" smtClean="0"/>
          </a:p>
          <a:p>
            <a:pPr lvl="1"/>
            <a:endParaRPr lang="en-US" sz="2400" dirty="0" smtClean="0"/>
          </a:p>
        </p:txBody>
      </p:sp>
      <p:sp>
        <p:nvSpPr>
          <p:cNvPr id="5" name="TextBox 4"/>
          <p:cNvSpPr txBox="1"/>
          <p:nvPr/>
        </p:nvSpPr>
        <p:spPr>
          <a:xfrm>
            <a:off x="0" y="4145959"/>
            <a:ext cx="9055100" cy="261610"/>
          </a:xfrm>
          <a:prstGeom prst="rect">
            <a:avLst/>
          </a:prstGeom>
          <a:noFill/>
        </p:spPr>
        <p:txBody>
          <a:bodyPr wrap="square" rtlCol="0">
            <a:spAutoFit/>
          </a:bodyPr>
          <a:lstStyle/>
          <a:p>
            <a:pPr algn="ctr"/>
            <a:r>
              <a:rPr lang="en-US" sz="1100" b="1" dirty="0" smtClean="0"/>
              <a:t> </a:t>
            </a:r>
            <a:r>
              <a:rPr lang="en-US" sz="1100" b="1" dirty="0" err="1" smtClean="0"/>
              <a:t>Maslach</a:t>
            </a:r>
            <a:r>
              <a:rPr lang="en-US" sz="1100" dirty="0" smtClean="0"/>
              <a:t> 1999</a:t>
            </a:r>
            <a:endParaRPr lang="en-US" sz="1100" dirty="0"/>
          </a:p>
        </p:txBody>
      </p:sp>
    </p:spTree>
    <p:extLst>
      <p:ext uri="{BB962C8B-B14F-4D97-AF65-F5344CB8AC3E}">
        <p14:creationId xmlns:p14="http://schemas.microsoft.com/office/powerpoint/2010/main" val="127674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80683"/>
            <a:ext cx="8597900" cy="85725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IMPACT </a:t>
            </a:r>
            <a:r>
              <a:rPr lang="en-US" sz="3600" dirty="0" smtClean="0"/>
              <a:t>OF BURNOUT </a:t>
            </a:r>
            <a:br>
              <a:rPr lang="en-US" sz="3600" dirty="0" smtClean="0"/>
            </a:br>
            <a:endParaRPr lang="en-US" sz="3600" dirty="0"/>
          </a:p>
        </p:txBody>
      </p:sp>
      <p:sp>
        <p:nvSpPr>
          <p:cNvPr id="3" name="Content Placeholder 2"/>
          <p:cNvSpPr>
            <a:spLocks noGrp="1"/>
          </p:cNvSpPr>
          <p:nvPr>
            <p:ph idx="1"/>
          </p:nvPr>
        </p:nvSpPr>
        <p:spPr>
          <a:xfrm>
            <a:off x="88900" y="824341"/>
            <a:ext cx="9055100" cy="3661172"/>
          </a:xfrm>
        </p:spPr>
        <p:txBody>
          <a:bodyPr>
            <a:normAutofit fontScale="77500" lnSpcReduction="20000"/>
          </a:bodyPr>
          <a:lstStyle/>
          <a:p>
            <a:pPr marL="0" indent="0">
              <a:buNone/>
            </a:pPr>
            <a:endParaRPr lang="en-US" sz="2400" b="1" dirty="0"/>
          </a:p>
          <a:p>
            <a:pPr marL="457200" lvl="1" indent="0">
              <a:buNone/>
            </a:pPr>
            <a:r>
              <a:rPr lang="en-US" sz="3200" b="1" dirty="0" smtClean="0"/>
              <a:t>Individual:</a:t>
            </a:r>
            <a:r>
              <a:rPr lang="en-US" sz="3200" dirty="0"/>
              <a:t> job dissatisfaction, </a:t>
            </a:r>
            <a:r>
              <a:rPr lang="en-US" sz="3200" dirty="0" smtClean="0"/>
              <a:t>anxiety</a:t>
            </a:r>
            <a:r>
              <a:rPr lang="en-US" sz="3200" dirty="0"/>
              <a:t>, sleep disturbance, MSK pain </a:t>
            </a:r>
            <a:r>
              <a:rPr lang="en-US" sz="3200" dirty="0" smtClean="0"/>
              <a:t>, memory impairment, unprofessional behavior, depression</a:t>
            </a:r>
            <a:r>
              <a:rPr lang="en-US" sz="3200" dirty="0"/>
              <a:t> </a:t>
            </a:r>
            <a:r>
              <a:rPr lang="en-US" sz="3200" dirty="0" smtClean="0"/>
              <a:t>and  suicide </a:t>
            </a:r>
          </a:p>
          <a:p>
            <a:pPr marL="457200" lvl="1" indent="0">
              <a:buNone/>
            </a:pPr>
            <a:endParaRPr lang="en-US" sz="3200" dirty="0"/>
          </a:p>
          <a:p>
            <a:pPr marL="457200" lvl="1" indent="0">
              <a:buNone/>
            </a:pPr>
            <a:r>
              <a:rPr lang="en-US" sz="3200" b="1" dirty="0" smtClean="0"/>
              <a:t>Organization:</a:t>
            </a:r>
            <a:r>
              <a:rPr lang="en-US" sz="3200" dirty="0" smtClean="0"/>
              <a:t> performance, absenteeism</a:t>
            </a:r>
            <a:r>
              <a:rPr lang="en-US" sz="3200" dirty="0"/>
              <a:t>, </a:t>
            </a:r>
            <a:r>
              <a:rPr lang="en-US" sz="3200" dirty="0" err="1"/>
              <a:t>presenteeism</a:t>
            </a:r>
            <a:r>
              <a:rPr lang="en-US" sz="3200" dirty="0"/>
              <a:t>, </a:t>
            </a:r>
            <a:r>
              <a:rPr lang="en-US" sz="3200" dirty="0" smtClean="0"/>
              <a:t>turnover, increased costs </a:t>
            </a:r>
            <a:r>
              <a:rPr lang="en-US" sz="2600" dirty="0" smtClean="0"/>
              <a:t>($1.6M  -3.4B)</a:t>
            </a:r>
          </a:p>
          <a:p>
            <a:pPr lvl="1"/>
            <a:endParaRPr lang="en-US" sz="3200" dirty="0" smtClean="0"/>
          </a:p>
          <a:p>
            <a:pPr marL="457200" lvl="1" indent="0">
              <a:buNone/>
            </a:pPr>
            <a:r>
              <a:rPr lang="en-US" sz="3200" b="1" dirty="0" smtClean="0"/>
              <a:t>Society: </a:t>
            </a:r>
            <a:r>
              <a:rPr lang="en-US" sz="3200" dirty="0" smtClean="0"/>
              <a:t>(case of health professionals) suboptimal </a:t>
            </a:r>
            <a:r>
              <a:rPr lang="en-US" sz="3200" dirty="0"/>
              <a:t>care, medical error, dissatisfaction, </a:t>
            </a:r>
            <a:r>
              <a:rPr lang="en-US" sz="3200" dirty="0" smtClean="0"/>
              <a:t>distrust, poor outcomes</a:t>
            </a:r>
          </a:p>
        </p:txBody>
      </p:sp>
      <p:sp>
        <p:nvSpPr>
          <p:cNvPr id="5" name="TextBox 4"/>
          <p:cNvSpPr txBox="1"/>
          <p:nvPr/>
        </p:nvSpPr>
        <p:spPr>
          <a:xfrm>
            <a:off x="88900" y="4485556"/>
            <a:ext cx="9144000" cy="430887"/>
          </a:xfrm>
          <a:prstGeom prst="rect">
            <a:avLst/>
          </a:prstGeom>
          <a:noFill/>
        </p:spPr>
        <p:txBody>
          <a:bodyPr wrap="square" rtlCol="0">
            <a:spAutoFit/>
          </a:bodyPr>
          <a:lstStyle/>
          <a:p>
            <a:pPr algn="ctr"/>
            <a:r>
              <a:rPr lang="en-US" sz="1100" dirty="0" smtClean="0"/>
              <a:t> </a:t>
            </a:r>
            <a:r>
              <a:rPr lang="en-US" sz="1100" dirty="0">
                <a:hlinkClick r:id="rId3"/>
              </a:rPr>
              <a:t>Sandra Sanchez-</a:t>
            </a:r>
            <a:r>
              <a:rPr lang="en-US" sz="1100" dirty="0" smtClean="0">
                <a:hlinkClick r:id="rId3"/>
              </a:rPr>
              <a:t>Reilly</a:t>
            </a:r>
            <a:r>
              <a:rPr lang="en-US" sz="1100" dirty="0"/>
              <a:t> </a:t>
            </a:r>
            <a:r>
              <a:rPr lang="en-US" sz="1100" dirty="0" smtClean="0"/>
              <a:t>2013, </a:t>
            </a:r>
            <a:r>
              <a:rPr lang="en-US" sz="1100" dirty="0" err="1" smtClean="0"/>
              <a:t>Dewa</a:t>
            </a:r>
            <a:r>
              <a:rPr lang="en-US" sz="1100" dirty="0" smtClean="0"/>
              <a:t> 2014, </a:t>
            </a:r>
            <a:r>
              <a:rPr lang="en-US" sz="1100" dirty="0" err="1" smtClean="0"/>
              <a:t>Shanafelt</a:t>
            </a:r>
            <a:r>
              <a:rPr lang="en-US" sz="1100" dirty="0" smtClean="0"/>
              <a:t> 2010, 2016</a:t>
            </a:r>
            <a:r>
              <a:rPr lang="en-US" sz="1100" dirty="0"/>
              <a:t>, </a:t>
            </a:r>
            <a:r>
              <a:rPr lang="en-US" sz="1100" dirty="0" err="1" smtClean="0"/>
              <a:t>Ratanawongsa</a:t>
            </a:r>
            <a:r>
              <a:rPr lang="en-US" sz="1100" dirty="0" smtClean="0"/>
              <a:t> 2008, Forbes 2016, CEO’s ROI Health Affairs </a:t>
            </a:r>
            <a:endParaRPr lang="en-US" sz="1100" dirty="0"/>
          </a:p>
          <a:p>
            <a:r>
              <a:rPr lang="en-US" sz="1100" dirty="0" smtClean="0"/>
              <a:t> </a:t>
            </a:r>
            <a:endParaRPr lang="en-US" sz="1100" dirty="0"/>
          </a:p>
        </p:txBody>
      </p:sp>
      <p:sp>
        <p:nvSpPr>
          <p:cNvPr id="6" name="Rectangle 5"/>
          <p:cNvSpPr/>
          <p:nvPr/>
        </p:nvSpPr>
        <p:spPr>
          <a:xfrm>
            <a:off x="1288109" y="2056305"/>
            <a:ext cx="6597705" cy="923330"/>
          </a:xfrm>
          <a:prstGeom prst="rect">
            <a:avLst/>
          </a:prstGeom>
          <a:solidFill>
            <a:srgbClr val="FF0000"/>
          </a:solid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PUBLIC HEALTH CRISIS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3345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1" nodeType="clickEffect">
                                  <p:stCondLst>
                                    <p:cond delay="0"/>
                                  </p:stCondLst>
                                  <p:childTnLst>
                                    <p:animScale>
                                      <p:cBhvr>
                                        <p:cTn id="2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09194" y="817318"/>
            <a:ext cx="8934823" cy="3990006"/>
          </a:xfrm>
        </p:spPr>
        <p:txBody>
          <a:bodyPr>
            <a:normAutofit fontScale="85000" lnSpcReduction="20000"/>
          </a:bodyPr>
          <a:lstStyle/>
          <a:p>
            <a:pPr marL="0" lvl="0" indent="0" algn="ctr">
              <a:buNone/>
            </a:pPr>
            <a:r>
              <a:rPr lang="en-US" sz="6000" dirty="0" smtClean="0"/>
              <a:t>WHY? </a:t>
            </a:r>
          </a:p>
          <a:p>
            <a:pPr marL="0" lvl="0" indent="0" algn="ctr">
              <a:buNone/>
            </a:pPr>
            <a:r>
              <a:rPr lang="en-US" sz="6000" dirty="0" smtClean="0"/>
              <a:t>WHY?</a:t>
            </a:r>
          </a:p>
          <a:p>
            <a:pPr marL="0" lvl="0" indent="0" algn="ctr">
              <a:buNone/>
            </a:pPr>
            <a:r>
              <a:rPr lang="en-US" sz="6000" dirty="0" smtClean="0"/>
              <a:t>WHY?</a:t>
            </a:r>
          </a:p>
          <a:p>
            <a:pPr marL="0" lvl="0" indent="0" algn="ctr">
              <a:buNone/>
            </a:pPr>
            <a:r>
              <a:rPr lang="en-US" sz="6000" dirty="0" smtClean="0"/>
              <a:t>WHY?</a:t>
            </a:r>
          </a:p>
          <a:p>
            <a:pPr marL="0" lvl="0" indent="0" algn="ctr">
              <a:buNone/>
            </a:pPr>
            <a:r>
              <a:rPr lang="en-US" sz="6000" dirty="0" smtClean="0"/>
              <a:t>WHY</a:t>
            </a:r>
            <a:r>
              <a:rPr lang="en-US" sz="6000" dirty="0"/>
              <a:t>?</a:t>
            </a:r>
          </a:p>
        </p:txBody>
      </p:sp>
    </p:spTree>
    <p:extLst>
      <p:ext uri="{BB962C8B-B14F-4D97-AF65-F5344CB8AC3E}">
        <p14:creationId xmlns:p14="http://schemas.microsoft.com/office/powerpoint/2010/main" val="1441725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a:endCxn id="2" idx="1"/>
          </p:cNvCxnSpPr>
          <p:nvPr/>
        </p:nvCxnSpPr>
        <p:spPr>
          <a:xfrm>
            <a:off x="669145" y="2659597"/>
            <a:ext cx="6315777" cy="17495"/>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89994" y="2188692"/>
            <a:ext cx="1751582" cy="954107"/>
          </a:xfrm>
          <a:prstGeom prst="rect">
            <a:avLst/>
          </a:prstGeom>
          <a:noFill/>
        </p:spPr>
        <p:txBody>
          <a:bodyPr wrap="square" rtlCol="0" anchor="ctr">
            <a:spAutoFit/>
          </a:bodyPr>
          <a:lstStyle/>
          <a:p>
            <a:r>
              <a:rPr lang="en-US" sz="2800" dirty="0" smtClean="0">
                <a:solidFill>
                  <a:prstClr val="black"/>
                </a:solidFill>
                <a:latin typeface="Calibri"/>
              </a:rPr>
              <a:t>LACK OF </a:t>
            </a:r>
          </a:p>
          <a:p>
            <a:r>
              <a:rPr lang="en-US" sz="2800" dirty="0" smtClean="0">
                <a:solidFill>
                  <a:prstClr val="black"/>
                </a:solidFill>
                <a:latin typeface="Calibri"/>
              </a:rPr>
              <a:t>WELLNESS </a:t>
            </a:r>
          </a:p>
        </p:txBody>
      </p:sp>
      <p:cxnSp>
        <p:nvCxnSpPr>
          <p:cNvPr id="9" name="Straight Connector 8"/>
          <p:cNvCxnSpPr/>
          <p:nvPr/>
        </p:nvCxnSpPr>
        <p:spPr>
          <a:xfrm>
            <a:off x="4871730" y="766555"/>
            <a:ext cx="1555595" cy="1910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1730" y="2677061"/>
            <a:ext cx="1555595" cy="1723713"/>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93777" y="4184821"/>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24" name="TextBox 23"/>
          <p:cNvSpPr txBox="1"/>
          <p:nvPr/>
        </p:nvSpPr>
        <p:spPr>
          <a:xfrm>
            <a:off x="3799473" y="425909"/>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2" name="Frame 1"/>
          <p:cNvSpPr/>
          <p:nvPr/>
        </p:nvSpPr>
        <p:spPr>
          <a:xfrm>
            <a:off x="6984914" y="2225660"/>
            <a:ext cx="1890132" cy="902805"/>
          </a:xfrm>
          <a:prstGeom prst="fram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Frame 7"/>
          <p:cNvSpPr/>
          <p:nvPr/>
        </p:nvSpPr>
        <p:spPr>
          <a:xfrm>
            <a:off x="3845145" y="453211"/>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1" name="TextBox 20"/>
          <p:cNvSpPr txBox="1"/>
          <p:nvPr/>
        </p:nvSpPr>
        <p:spPr>
          <a:xfrm>
            <a:off x="971551" y="-1857375"/>
            <a:ext cx="184666" cy="369332"/>
          </a:xfrm>
          <a:prstGeom prst="rect">
            <a:avLst/>
          </a:prstGeom>
          <a:noFill/>
        </p:spPr>
        <p:txBody>
          <a:bodyPr wrap="none" rtlCol="0">
            <a:spAutoFit/>
          </a:bodyPr>
          <a:lstStyle/>
          <a:p>
            <a:endParaRPr lang="en-US">
              <a:solidFill>
                <a:prstClr val="black"/>
              </a:solidFill>
              <a:latin typeface="Calibri"/>
            </a:endParaRPr>
          </a:p>
        </p:txBody>
      </p:sp>
      <p:cxnSp>
        <p:nvCxnSpPr>
          <p:cNvPr id="37" name="Straight Connector 36"/>
          <p:cNvCxnSpPr/>
          <p:nvPr/>
        </p:nvCxnSpPr>
        <p:spPr>
          <a:xfrm>
            <a:off x="999361" y="749059"/>
            <a:ext cx="1555595" cy="1910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43556" y="2677061"/>
            <a:ext cx="1706136" cy="177521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93777" y="453195"/>
            <a:ext cx="1159292" cy="646331"/>
          </a:xfrm>
          <a:prstGeom prst="rect">
            <a:avLst/>
          </a:prstGeom>
          <a:noFill/>
        </p:spPr>
        <p:txBody>
          <a:bodyPr wrap="none" rtlCol="0">
            <a:spAutoFit/>
          </a:bodyPr>
          <a:lstStyle/>
          <a:p>
            <a:r>
              <a:rPr lang="en-US" dirty="0" smtClean="0">
                <a:solidFill>
                  <a:prstClr val="black"/>
                </a:solidFill>
                <a:latin typeface="Calibri"/>
              </a:rPr>
              <a:t> Behaviors</a:t>
            </a:r>
            <a:endParaRPr lang="en-US" dirty="0">
              <a:solidFill>
                <a:prstClr val="black"/>
              </a:solidFill>
              <a:latin typeface="Calibri"/>
            </a:endParaRPr>
          </a:p>
          <a:p>
            <a:endParaRPr lang="en-US" dirty="0">
              <a:solidFill>
                <a:prstClr val="black"/>
              </a:solidFill>
              <a:latin typeface="Calibri"/>
            </a:endParaRPr>
          </a:p>
        </p:txBody>
      </p:sp>
      <p:sp>
        <p:nvSpPr>
          <p:cNvPr id="3" name="Rectangle 2"/>
          <p:cNvSpPr/>
          <p:nvPr/>
        </p:nvSpPr>
        <p:spPr>
          <a:xfrm>
            <a:off x="-1" y="20965"/>
            <a:ext cx="9920941" cy="1815882"/>
          </a:xfrm>
          <a:prstGeom prst="rect">
            <a:avLst/>
          </a:prstGeom>
        </p:spPr>
        <p:txBody>
          <a:bodyPr wrap="square">
            <a:spAutoFit/>
          </a:bodyPr>
          <a:lstStyle/>
          <a:p>
            <a:pPr algn="ctr"/>
            <a:r>
              <a:rPr lang="en-US" sz="2800" dirty="0" smtClean="0">
                <a:solidFill>
                  <a:srgbClr val="FF0000"/>
                </a:solidFill>
                <a:latin typeface="Calibri"/>
              </a:rPr>
              <a:t>What Factors Threaten  Wellness ? </a:t>
            </a:r>
            <a:r>
              <a:rPr lang="en-US" sz="2000" dirty="0" smtClean="0">
                <a:solidFill>
                  <a:srgbClr val="FF0000"/>
                </a:solidFill>
                <a:latin typeface="Calibri"/>
              </a:rPr>
              <a:t>(Individual)</a:t>
            </a:r>
          </a:p>
          <a:p>
            <a:endParaRPr lang="en-US" sz="2800" dirty="0">
              <a:solidFill>
                <a:srgbClr val="FF0000"/>
              </a:solidFill>
              <a:latin typeface="Calibri"/>
            </a:endParaRPr>
          </a:p>
          <a:p>
            <a:endParaRPr lang="en-US" sz="2800" dirty="0" smtClean="0">
              <a:solidFill>
                <a:srgbClr val="FF0000"/>
              </a:solidFill>
              <a:latin typeface="Calibri"/>
            </a:endParaRPr>
          </a:p>
          <a:p>
            <a:r>
              <a:rPr lang="en-US" sz="2800" dirty="0" smtClean="0">
                <a:solidFill>
                  <a:srgbClr val="FF0000"/>
                </a:solidFill>
                <a:latin typeface="Calibri"/>
              </a:rPr>
              <a:t> </a:t>
            </a:r>
            <a:endParaRPr lang="en-US" sz="2800" dirty="0">
              <a:solidFill>
                <a:srgbClr val="FF0000"/>
              </a:solidFill>
              <a:latin typeface="Calibri"/>
            </a:endParaRPr>
          </a:p>
        </p:txBody>
      </p:sp>
      <p:sp>
        <p:nvSpPr>
          <p:cNvPr id="20" name="Frame 19"/>
          <p:cNvSpPr/>
          <p:nvPr/>
        </p:nvSpPr>
        <p:spPr>
          <a:xfrm>
            <a:off x="279709" y="466536"/>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3" name="Frame 22"/>
          <p:cNvSpPr/>
          <p:nvPr/>
        </p:nvSpPr>
        <p:spPr>
          <a:xfrm>
            <a:off x="2175238" y="4452306"/>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Frame 24"/>
          <p:cNvSpPr/>
          <p:nvPr/>
        </p:nvSpPr>
        <p:spPr>
          <a:xfrm>
            <a:off x="2089169" y="453211"/>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Frame 25"/>
          <p:cNvSpPr/>
          <p:nvPr/>
        </p:nvSpPr>
        <p:spPr>
          <a:xfrm>
            <a:off x="3973478" y="4452306"/>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cxnSp>
        <p:nvCxnSpPr>
          <p:cNvPr id="32" name="Straight Connector 31"/>
          <p:cNvCxnSpPr/>
          <p:nvPr/>
        </p:nvCxnSpPr>
        <p:spPr>
          <a:xfrm flipH="1">
            <a:off x="2734145" y="2677061"/>
            <a:ext cx="1555595" cy="1723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734145" y="732333"/>
            <a:ext cx="1555595" cy="1910537"/>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ame 33"/>
          <p:cNvSpPr/>
          <p:nvPr/>
        </p:nvSpPr>
        <p:spPr>
          <a:xfrm>
            <a:off x="349259" y="4452306"/>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6" name="TextBox 35"/>
          <p:cNvSpPr txBox="1"/>
          <p:nvPr/>
        </p:nvSpPr>
        <p:spPr>
          <a:xfrm>
            <a:off x="2354836" y="4451060"/>
            <a:ext cx="1277400" cy="646331"/>
          </a:xfrm>
          <a:prstGeom prst="rect">
            <a:avLst/>
          </a:prstGeom>
          <a:noFill/>
        </p:spPr>
        <p:txBody>
          <a:bodyPr wrap="none" rtlCol="0">
            <a:spAutoFit/>
          </a:bodyPr>
          <a:lstStyle/>
          <a:p>
            <a:r>
              <a:rPr lang="en-US" dirty="0" smtClean="0">
                <a:solidFill>
                  <a:prstClr val="black"/>
                </a:solidFill>
                <a:latin typeface="Calibri"/>
              </a:rPr>
              <a:t> Knowledge</a:t>
            </a:r>
            <a:endParaRPr lang="en-US" dirty="0">
              <a:solidFill>
                <a:prstClr val="black"/>
              </a:solidFill>
              <a:latin typeface="Calibri"/>
            </a:endParaRPr>
          </a:p>
          <a:p>
            <a:endParaRPr lang="en-US" dirty="0">
              <a:solidFill>
                <a:prstClr val="black"/>
              </a:solidFill>
              <a:latin typeface="Calibri"/>
            </a:endParaRPr>
          </a:p>
        </p:txBody>
      </p:sp>
      <p:sp>
        <p:nvSpPr>
          <p:cNvPr id="39" name="TextBox 38"/>
          <p:cNvSpPr txBox="1"/>
          <p:nvPr/>
        </p:nvSpPr>
        <p:spPr>
          <a:xfrm>
            <a:off x="4097664" y="4451060"/>
            <a:ext cx="1120820" cy="646331"/>
          </a:xfrm>
          <a:prstGeom prst="rect">
            <a:avLst/>
          </a:prstGeom>
          <a:noFill/>
        </p:spPr>
        <p:txBody>
          <a:bodyPr wrap="none" rtlCol="0">
            <a:spAutoFit/>
          </a:bodyPr>
          <a:lstStyle/>
          <a:p>
            <a:r>
              <a:rPr lang="en-US" dirty="0" smtClean="0">
                <a:solidFill>
                  <a:prstClr val="black"/>
                </a:solidFill>
                <a:latin typeface="Calibri"/>
              </a:rPr>
              <a:t> Emotions</a:t>
            </a:r>
            <a:endParaRPr lang="en-US" dirty="0">
              <a:solidFill>
                <a:prstClr val="black"/>
              </a:solidFill>
              <a:latin typeface="Calibri"/>
            </a:endParaRPr>
          </a:p>
          <a:p>
            <a:endParaRPr lang="en-US" dirty="0">
              <a:solidFill>
                <a:prstClr val="black"/>
              </a:solidFill>
              <a:latin typeface="Calibri"/>
            </a:endParaRPr>
          </a:p>
        </p:txBody>
      </p:sp>
      <p:sp>
        <p:nvSpPr>
          <p:cNvPr id="40" name="TextBox 39"/>
          <p:cNvSpPr txBox="1"/>
          <p:nvPr/>
        </p:nvSpPr>
        <p:spPr>
          <a:xfrm>
            <a:off x="512451" y="4461850"/>
            <a:ext cx="1287532" cy="646331"/>
          </a:xfrm>
          <a:prstGeom prst="rect">
            <a:avLst/>
          </a:prstGeom>
          <a:noFill/>
        </p:spPr>
        <p:txBody>
          <a:bodyPr wrap="none" rtlCol="0">
            <a:spAutoFit/>
          </a:bodyPr>
          <a:lstStyle/>
          <a:p>
            <a:r>
              <a:rPr lang="en-US" dirty="0" smtClean="0">
                <a:solidFill>
                  <a:prstClr val="black"/>
                </a:solidFill>
                <a:latin typeface="Calibri"/>
              </a:rPr>
              <a:t> Personality </a:t>
            </a:r>
            <a:endParaRPr lang="en-US" dirty="0">
              <a:solidFill>
                <a:prstClr val="black"/>
              </a:solidFill>
              <a:latin typeface="Calibri"/>
            </a:endParaRPr>
          </a:p>
          <a:p>
            <a:endParaRPr lang="en-US" dirty="0">
              <a:solidFill>
                <a:prstClr val="black"/>
              </a:solidFill>
              <a:latin typeface="Calibri"/>
            </a:endParaRPr>
          </a:p>
        </p:txBody>
      </p:sp>
      <p:sp>
        <p:nvSpPr>
          <p:cNvPr id="41" name="TextBox 40"/>
          <p:cNvSpPr txBox="1"/>
          <p:nvPr/>
        </p:nvSpPr>
        <p:spPr>
          <a:xfrm>
            <a:off x="2354836" y="466537"/>
            <a:ext cx="1058966" cy="646331"/>
          </a:xfrm>
          <a:prstGeom prst="rect">
            <a:avLst/>
          </a:prstGeom>
          <a:noFill/>
        </p:spPr>
        <p:txBody>
          <a:bodyPr wrap="none" rtlCol="0">
            <a:spAutoFit/>
          </a:bodyPr>
          <a:lstStyle/>
          <a:p>
            <a:r>
              <a:rPr lang="en-US" dirty="0" smtClean="0">
                <a:solidFill>
                  <a:prstClr val="black"/>
                </a:solidFill>
                <a:latin typeface="Calibri"/>
              </a:rPr>
              <a:t>Thoughts</a:t>
            </a:r>
            <a:endParaRPr lang="en-US" dirty="0">
              <a:solidFill>
                <a:prstClr val="black"/>
              </a:solidFill>
              <a:latin typeface="Calibri"/>
            </a:endParaRPr>
          </a:p>
          <a:p>
            <a:endParaRPr lang="en-US" dirty="0">
              <a:solidFill>
                <a:prstClr val="black"/>
              </a:solidFill>
              <a:latin typeface="Calibri"/>
            </a:endParaRPr>
          </a:p>
        </p:txBody>
      </p:sp>
      <p:sp>
        <p:nvSpPr>
          <p:cNvPr id="42" name="TextBox 41"/>
          <p:cNvSpPr txBox="1"/>
          <p:nvPr/>
        </p:nvSpPr>
        <p:spPr>
          <a:xfrm>
            <a:off x="83059" y="489958"/>
            <a:ext cx="1755296" cy="646331"/>
          </a:xfrm>
          <a:prstGeom prst="rect">
            <a:avLst/>
          </a:prstGeom>
          <a:noFill/>
        </p:spPr>
        <p:txBody>
          <a:bodyPr wrap="none" rtlCol="0">
            <a:spAutoFit/>
          </a:bodyPr>
          <a:lstStyle/>
          <a:p>
            <a:r>
              <a:rPr lang="en-US" dirty="0" smtClean="0">
                <a:solidFill>
                  <a:prstClr val="black"/>
                </a:solidFill>
                <a:latin typeface="Calibri"/>
              </a:rPr>
              <a:t>   Cultural Beliefs</a:t>
            </a:r>
            <a:endParaRPr lang="en-US" dirty="0">
              <a:solidFill>
                <a:prstClr val="black"/>
              </a:solidFill>
              <a:latin typeface="Calibri"/>
            </a:endParaRPr>
          </a:p>
          <a:p>
            <a:endParaRPr lang="en-US" dirty="0">
              <a:solidFill>
                <a:prstClr val="black"/>
              </a:solidFill>
              <a:latin typeface="Calibri"/>
            </a:endParaRPr>
          </a:p>
        </p:txBody>
      </p:sp>
      <p:sp>
        <p:nvSpPr>
          <p:cNvPr id="4" name="TextBox 3"/>
          <p:cNvSpPr txBox="1"/>
          <p:nvPr/>
        </p:nvSpPr>
        <p:spPr>
          <a:xfrm>
            <a:off x="7089995" y="3128493"/>
            <a:ext cx="1826141" cy="2031325"/>
          </a:xfrm>
          <a:prstGeom prst="rect">
            <a:avLst/>
          </a:prstGeom>
          <a:noFill/>
        </p:spPr>
        <p:txBody>
          <a:bodyPr wrap="none" rtlCol="0">
            <a:spAutoFit/>
          </a:bodyPr>
          <a:lstStyle/>
          <a:p>
            <a:pPr marL="285750" indent="-285750">
              <a:buFont typeface="Arial"/>
              <a:buChar char="•"/>
            </a:pPr>
            <a:r>
              <a:rPr lang="en-US" dirty="0" smtClean="0">
                <a:solidFill>
                  <a:prstClr val="black"/>
                </a:solidFill>
                <a:latin typeface="Calibri"/>
              </a:rPr>
              <a:t>Physical</a:t>
            </a:r>
          </a:p>
          <a:p>
            <a:pPr marL="285750" indent="-285750">
              <a:buFont typeface="Arial"/>
              <a:buChar char="•"/>
            </a:pPr>
            <a:r>
              <a:rPr lang="en-US" dirty="0" smtClean="0">
                <a:solidFill>
                  <a:prstClr val="black"/>
                </a:solidFill>
                <a:latin typeface="Calibri"/>
              </a:rPr>
              <a:t>Emotional </a:t>
            </a:r>
          </a:p>
          <a:p>
            <a:pPr marL="285750" indent="-285750">
              <a:buFont typeface="Arial"/>
              <a:buChar char="•"/>
            </a:pPr>
            <a:r>
              <a:rPr lang="en-US" dirty="0" smtClean="0">
                <a:solidFill>
                  <a:prstClr val="black"/>
                </a:solidFill>
                <a:latin typeface="Calibri"/>
              </a:rPr>
              <a:t>Intellectual</a:t>
            </a:r>
          </a:p>
          <a:p>
            <a:pPr marL="285750" indent="-285750">
              <a:buFont typeface="Arial"/>
              <a:buChar char="•"/>
            </a:pPr>
            <a:r>
              <a:rPr lang="en-US" dirty="0" smtClean="0">
                <a:solidFill>
                  <a:prstClr val="black"/>
                </a:solidFill>
                <a:latin typeface="Calibri"/>
              </a:rPr>
              <a:t>Spiritual</a:t>
            </a:r>
          </a:p>
          <a:p>
            <a:pPr marL="285750" indent="-285750">
              <a:buFont typeface="Arial"/>
              <a:buChar char="•"/>
            </a:pPr>
            <a:r>
              <a:rPr lang="en-US" dirty="0" smtClean="0">
                <a:solidFill>
                  <a:prstClr val="black"/>
                </a:solidFill>
                <a:latin typeface="Calibri"/>
              </a:rPr>
              <a:t>Environmental</a:t>
            </a:r>
          </a:p>
          <a:p>
            <a:pPr marL="285750" indent="-285750">
              <a:buFont typeface="Arial"/>
              <a:buChar char="•"/>
            </a:pPr>
            <a:r>
              <a:rPr lang="en-US" dirty="0" smtClean="0">
                <a:solidFill>
                  <a:prstClr val="black"/>
                </a:solidFill>
                <a:latin typeface="Calibri"/>
              </a:rPr>
              <a:t>Social</a:t>
            </a:r>
          </a:p>
          <a:p>
            <a:pPr marL="285750" indent="-285750">
              <a:buFont typeface="Arial"/>
              <a:buChar char="•"/>
            </a:pPr>
            <a:r>
              <a:rPr lang="en-US" dirty="0" smtClean="0">
                <a:solidFill>
                  <a:prstClr val="black"/>
                </a:solidFill>
                <a:latin typeface="Calibri"/>
              </a:rPr>
              <a:t>Financial</a:t>
            </a:r>
            <a:endParaRPr lang="en-US" dirty="0">
              <a:solidFill>
                <a:prstClr val="black"/>
              </a:solidFill>
              <a:latin typeface="Calibri"/>
            </a:endParaRPr>
          </a:p>
        </p:txBody>
      </p:sp>
    </p:spTree>
    <p:extLst>
      <p:ext uri="{BB962C8B-B14F-4D97-AF65-F5344CB8AC3E}">
        <p14:creationId xmlns:p14="http://schemas.microsoft.com/office/powerpoint/2010/main" val="33393625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a:endCxn id="2" idx="1"/>
          </p:cNvCxnSpPr>
          <p:nvPr/>
        </p:nvCxnSpPr>
        <p:spPr>
          <a:xfrm>
            <a:off x="669145" y="2659592"/>
            <a:ext cx="6315777" cy="17495"/>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89994" y="1757759"/>
            <a:ext cx="1751582" cy="1815882"/>
          </a:xfrm>
          <a:prstGeom prst="rect">
            <a:avLst/>
          </a:prstGeom>
          <a:noFill/>
        </p:spPr>
        <p:txBody>
          <a:bodyPr wrap="square" rtlCol="0" anchor="ctr">
            <a:spAutoFit/>
          </a:bodyPr>
          <a:lstStyle/>
          <a:p>
            <a:endParaRPr lang="en-US" sz="2800" dirty="0" smtClean="0">
              <a:solidFill>
                <a:prstClr val="black"/>
              </a:solidFill>
              <a:latin typeface="Calibri"/>
            </a:endParaRPr>
          </a:p>
          <a:p>
            <a:r>
              <a:rPr lang="en-US" sz="2800" dirty="0" smtClean="0">
                <a:solidFill>
                  <a:prstClr val="black"/>
                </a:solidFill>
                <a:latin typeface="Calibri"/>
              </a:rPr>
              <a:t>LACK OF WELLNESS</a:t>
            </a:r>
          </a:p>
          <a:p>
            <a:r>
              <a:rPr lang="en-US" sz="2800" dirty="0" smtClean="0">
                <a:solidFill>
                  <a:prstClr val="black"/>
                </a:solidFill>
                <a:latin typeface="Calibri"/>
              </a:rPr>
              <a:t> </a:t>
            </a:r>
          </a:p>
        </p:txBody>
      </p:sp>
      <p:cxnSp>
        <p:nvCxnSpPr>
          <p:cNvPr id="9" name="Straight Connector 8"/>
          <p:cNvCxnSpPr/>
          <p:nvPr/>
        </p:nvCxnSpPr>
        <p:spPr>
          <a:xfrm>
            <a:off x="4871730" y="766550"/>
            <a:ext cx="1555595" cy="1910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1730" y="2677061"/>
            <a:ext cx="1555595" cy="1723713"/>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93777" y="4184821"/>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24" name="TextBox 23"/>
          <p:cNvSpPr txBox="1"/>
          <p:nvPr/>
        </p:nvSpPr>
        <p:spPr>
          <a:xfrm>
            <a:off x="3799473" y="425909"/>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2" name="Frame 1"/>
          <p:cNvSpPr/>
          <p:nvPr/>
        </p:nvSpPr>
        <p:spPr>
          <a:xfrm>
            <a:off x="6984914" y="2225660"/>
            <a:ext cx="1890132" cy="902805"/>
          </a:xfrm>
          <a:prstGeom prst="fram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Frame 7"/>
          <p:cNvSpPr/>
          <p:nvPr/>
        </p:nvSpPr>
        <p:spPr>
          <a:xfrm>
            <a:off x="3845145" y="453206"/>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1" name="TextBox 20"/>
          <p:cNvSpPr txBox="1"/>
          <p:nvPr/>
        </p:nvSpPr>
        <p:spPr>
          <a:xfrm>
            <a:off x="971551" y="-1857375"/>
            <a:ext cx="184666" cy="369332"/>
          </a:xfrm>
          <a:prstGeom prst="rect">
            <a:avLst/>
          </a:prstGeom>
          <a:noFill/>
        </p:spPr>
        <p:txBody>
          <a:bodyPr wrap="none" rtlCol="0">
            <a:spAutoFit/>
          </a:bodyPr>
          <a:lstStyle/>
          <a:p>
            <a:endParaRPr lang="en-US">
              <a:solidFill>
                <a:prstClr val="black"/>
              </a:solidFill>
              <a:latin typeface="Calibri"/>
            </a:endParaRPr>
          </a:p>
        </p:txBody>
      </p:sp>
      <p:cxnSp>
        <p:nvCxnSpPr>
          <p:cNvPr id="37" name="Straight Connector 36"/>
          <p:cNvCxnSpPr/>
          <p:nvPr/>
        </p:nvCxnSpPr>
        <p:spPr>
          <a:xfrm>
            <a:off x="999361" y="749054"/>
            <a:ext cx="1555595" cy="1910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43556" y="2677061"/>
            <a:ext cx="1706136" cy="177521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93777" y="453195"/>
            <a:ext cx="1159292" cy="646331"/>
          </a:xfrm>
          <a:prstGeom prst="rect">
            <a:avLst/>
          </a:prstGeom>
          <a:noFill/>
        </p:spPr>
        <p:txBody>
          <a:bodyPr wrap="none" rtlCol="0">
            <a:spAutoFit/>
          </a:bodyPr>
          <a:lstStyle/>
          <a:p>
            <a:r>
              <a:rPr lang="en-US" dirty="0" smtClean="0">
                <a:solidFill>
                  <a:prstClr val="black"/>
                </a:solidFill>
                <a:latin typeface="Calibri"/>
              </a:rPr>
              <a:t> Processes</a:t>
            </a:r>
            <a:endParaRPr lang="en-US" dirty="0">
              <a:solidFill>
                <a:prstClr val="black"/>
              </a:solidFill>
              <a:latin typeface="Calibri"/>
            </a:endParaRPr>
          </a:p>
          <a:p>
            <a:endParaRPr lang="en-US" dirty="0">
              <a:solidFill>
                <a:prstClr val="black"/>
              </a:solidFill>
              <a:latin typeface="Calibri"/>
            </a:endParaRPr>
          </a:p>
        </p:txBody>
      </p:sp>
      <p:sp>
        <p:nvSpPr>
          <p:cNvPr id="3" name="Rectangle 2"/>
          <p:cNvSpPr/>
          <p:nvPr/>
        </p:nvSpPr>
        <p:spPr>
          <a:xfrm>
            <a:off x="134472" y="20965"/>
            <a:ext cx="9009528" cy="523220"/>
          </a:xfrm>
          <a:prstGeom prst="rect">
            <a:avLst/>
          </a:prstGeom>
        </p:spPr>
        <p:txBody>
          <a:bodyPr wrap="square">
            <a:spAutoFit/>
          </a:bodyPr>
          <a:lstStyle/>
          <a:p>
            <a:pPr algn="ctr"/>
            <a:r>
              <a:rPr lang="en-US" sz="2800" dirty="0">
                <a:solidFill>
                  <a:srgbClr val="FF0000"/>
                </a:solidFill>
                <a:latin typeface="Calibri"/>
              </a:rPr>
              <a:t>What </a:t>
            </a:r>
            <a:r>
              <a:rPr lang="en-US" sz="2800" dirty="0" smtClean="0">
                <a:solidFill>
                  <a:srgbClr val="FF0000"/>
                </a:solidFill>
                <a:latin typeface="Calibri"/>
              </a:rPr>
              <a:t>Factors Threaten Wellness? </a:t>
            </a:r>
            <a:r>
              <a:rPr lang="en-US" sz="2800" dirty="0" smtClean="0">
                <a:solidFill>
                  <a:srgbClr val="FF0000"/>
                </a:solidFill>
                <a:latin typeface="Calibri"/>
              </a:rPr>
              <a:t>(</a:t>
            </a:r>
            <a:r>
              <a:rPr lang="en-US" sz="2800" dirty="0" smtClean="0">
                <a:solidFill>
                  <a:srgbClr val="FF0000"/>
                </a:solidFill>
                <a:latin typeface="Calibri"/>
              </a:rPr>
              <a:t>System) </a:t>
            </a:r>
            <a:endParaRPr lang="en-US" sz="2800" dirty="0">
              <a:solidFill>
                <a:srgbClr val="FF0000"/>
              </a:solidFill>
              <a:latin typeface="Calibri"/>
            </a:endParaRPr>
          </a:p>
        </p:txBody>
      </p:sp>
      <p:sp>
        <p:nvSpPr>
          <p:cNvPr id="20" name="Frame 19"/>
          <p:cNvSpPr/>
          <p:nvPr/>
        </p:nvSpPr>
        <p:spPr>
          <a:xfrm>
            <a:off x="279709" y="466531"/>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3" name="Frame 22"/>
          <p:cNvSpPr/>
          <p:nvPr/>
        </p:nvSpPr>
        <p:spPr>
          <a:xfrm>
            <a:off x="2175238" y="4452301"/>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Frame 24"/>
          <p:cNvSpPr/>
          <p:nvPr/>
        </p:nvSpPr>
        <p:spPr>
          <a:xfrm>
            <a:off x="2089169" y="453206"/>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Frame 25"/>
          <p:cNvSpPr/>
          <p:nvPr/>
        </p:nvSpPr>
        <p:spPr>
          <a:xfrm>
            <a:off x="3973478" y="4452301"/>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cxnSp>
        <p:nvCxnSpPr>
          <p:cNvPr id="32" name="Straight Connector 31"/>
          <p:cNvCxnSpPr/>
          <p:nvPr/>
        </p:nvCxnSpPr>
        <p:spPr>
          <a:xfrm flipH="1">
            <a:off x="2734145" y="2677061"/>
            <a:ext cx="1555595" cy="1723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734145" y="732328"/>
            <a:ext cx="1555595" cy="1910537"/>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ame 33"/>
          <p:cNvSpPr/>
          <p:nvPr/>
        </p:nvSpPr>
        <p:spPr>
          <a:xfrm>
            <a:off x="349259" y="4452301"/>
            <a:ext cx="1582782" cy="344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6" name="TextBox 35"/>
          <p:cNvSpPr txBox="1"/>
          <p:nvPr/>
        </p:nvSpPr>
        <p:spPr>
          <a:xfrm>
            <a:off x="2354837" y="4451055"/>
            <a:ext cx="941283" cy="646331"/>
          </a:xfrm>
          <a:prstGeom prst="rect">
            <a:avLst/>
          </a:prstGeom>
          <a:noFill/>
        </p:spPr>
        <p:txBody>
          <a:bodyPr wrap="none" rtlCol="0">
            <a:spAutoFit/>
          </a:bodyPr>
          <a:lstStyle/>
          <a:p>
            <a:r>
              <a:rPr lang="en-US" dirty="0" smtClean="0">
                <a:solidFill>
                  <a:prstClr val="black"/>
                </a:solidFill>
                <a:latin typeface="Calibri"/>
              </a:rPr>
              <a:t> Policies</a:t>
            </a:r>
            <a:endParaRPr lang="en-US" dirty="0">
              <a:solidFill>
                <a:prstClr val="black"/>
              </a:solidFill>
              <a:latin typeface="Calibri"/>
            </a:endParaRPr>
          </a:p>
          <a:p>
            <a:endParaRPr lang="en-US" dirty="0">
              <a:solidFill>
                <a:prstClr val="black"/>
              </a:solidFill>
              <a:latin typeface="Calibri"/>
            </a:endParaRPr>
          </a:p>
        </p:txBody>
      </p:sp>
      <p:sp>
        <p:nvSpPr>
          <p:cNvPr id="39" name="TextBox 38"/>
          <p:cNvSpPr txBox="1"/>
          <p:nvPr/>
        </p:nvSpPr>
        <p:spPr>
          <a:xfrm>
            <a:off x="4097664" y="4451055"/>
            <a:ext cx="184666" cy="646331"/>
          </a:xfrm>
          <a:prstGeom prst="rect">
            <a:avLst/>
          </a:prstGeom>
          <a:noFill/>
        </p:spPr>
        <p:txBody>
          <a:bodyPr wrap="none" rtlCol="0">
            <a:spAutoFit/>
          </a:bodyPr>
          <a:lstStyle/>
          <a:p>
            <a:r>
              <a:rPr lang="en-US" dirty="0" smtClean="0">
                <a:solidFill>
                  <a:prstClr val="black"/>
                </a:solidFill>
                <a:latin typeface="Calibri"/>
              </a:rPr>
              <a:t> </a:t>
            </a:r>
            <a:endParaRPr lang="en-US" dirty="0">
              <a:solidFill>
                <a:prstClr val="black"/>
              </a:solidFill>
              <a:latin typeface="Calibri"/>
            </a:endParaRPr>
          </a:p>
          <a:p>
            <a:endParaRPr lang="en-US" dirty="0">
              <a:solidFill>
                <a:prstClr val="black"/>
              </a:solidFill>
              <a:latin typeface="Calibri"/>
            </a:endParaRPr>
          </a:p>
        </p:txBody>
      </p:sp>
      <p:sp>
        <p:nvSpPr>
          <p:cNvPr id="40" name="TextBox 39"/>
          <p:cNvSpPr txBox="1"/>
          <p:nvPr/>
        </p:nvSpPr>
        <p:spPr>
          <a:xfrm>
            <a:off x="419705" y="4451029"/>
            <a:ext cx="1454244" cy="923330"/>
          </a:xfrm>
          <a:prstGeom prst="rect">
            <a:avLst/>
          </a:prstGeom>
          <a:noFill/>
        </p:spPr>
        <p:txBody>
          <a:bodyPr wrap="none" rtlCol="0">
            <a:spAutoFit/>
          </a:bodyPr>
          <a:lstStyle/>
          <a:p>
            <a:r>
              <a:rPr lang="en-US" dirty="0" smtClean="0">
                <a:solidFill>
                  <a:prstClr val="black"/>
                </a:solidFill>
                <a:latin typeface="Calibri"/>
              </a:rPr>
              <a:t> Environment </a:t>
            </a:r>
          </a:p>
          <a:p>
            <a:endParaRPr lang="en-US" dirty="0">
              <a:solidFill>
                <a:prstClr val="black"/>
              </a:solidFill>
              <a:latin typeface="Calibri"/>
            </a:endParaRPr>
          </a:p>
          <a:p>
            <a:endParaRPr lang="en-US" dirty="0">
              <a:solidFill>
                <a:prstClr val="black"/>
              </a:solidFill>
              <a:latin typeface="Calibri"/>
            </a:endParaRPr>
          </a:p>
        </p:txBody>
      </p:sp>
      <p:sp>
        <p:nvSpPr>
          <p:cNvPr id="41" name="TextBox 40"/>
          <p:cNvSpPr txBox="1"/>
          <p:nvPr/>
        </p:nvSpPr>
        <p:spPr>
          <a:xfrm>
            <a:off x="2354836" y="466532"/>
            <a:ext cx="1133644" cy="646331"/>
          </a:xfrm>
          <a:prstGeom prst="rect">
            <a:avLst/>
          </a:prstGeom>
          <a:noFill/>
        </p:spPr>
        <p:txBody>
          <a:bodyPr wrap="none" rtlCol="0">
            <a:spAutoFit/>
          </a:bodyPr>
          <a:lstStyle/>
          <a:p>
            <a:r>
              <a:rPr lang="en-US" dirty="0" smtClean="0">
                <a:solidFill>
                  <a:prstClr val="black"/>
                </a:solidFill>
                <a:latin typeface="Calibri"/>
              </a:rPr>
              <a:t> Programs</a:t>
            </a:r>
            <a:endParaRPr lang="en-US" dirty="0">
              <a:solidFill>
                <a:prstClr val="black"/>
              </a:solidFill>
              <a:latin typeface="Calibri"/>
            </a:endParaRPr>
          </a:p>
          <a:p>
            <a:endParaRPr lang="en-US" dirty="0">
              <a:solidFill>
                <a:prstClr val="black"/>
              </a:solidFill>
              <a:latin typeface="Calibri"/>
            </a:endParaRPr>
          </a:p>
        </p:txBody>
      </p:sp>
      <p:sp>
        <p:nvSpPr>
          <p:cNvPr id="42" name="TextBox 41"/>
          <p:cNvSpPr txBox="1"/>
          <p:nvPr/>
        </p:nvSpPr>
        <p:spPr>
          <a:xfrm>
            <a:off x="669137" y="489953"/>
            <a:ext cx="881784" cy="646331"/>
          </a:xfrm>
          <a:prstGeom prst="rect">
            <a:avLst/>
          </a:prstGeom>
          <a:noFill/>
        </p:spPr>
        <p:txBody>
          <a:bodyPr wrap="none" rtlCol="0">
            <a:spAutoFit/>
          </a:bodyPr>
          <a:lstStyle/>
          <a:p>
            <a:r>
              <a:rPr lang="en-US" dirty="0" smtClean="0">
                <a:solidFill>
                  <a:prstClr val="black"/>
                </a:solidFill>
                <a:latin typeface="Calibri"/>
              </a:rPr>
              <a:t> People</a:t>
            </a:r>
            <a:endParaRPr lang="en-US" dirty="0">
              <a:solidFill>
                <a:prstClr val="black"/>
              </a:solidFill>
              <a:latin typeface="Calibri"/>
            </a:endParaRPr>
          </a:p>
          <a:p>
            <a:endParaRPr lang="en-US" dirty="0">
              <a:solidFill>
                <a:prstClr val="black"/>
              </a:solidFill>
              <a:latin typeface="Calibri"/>
            </a:endParaRPr>
          </a:p>
        </p:txBody>
      </p:sp>
      <p:sp>
        <p:nvSpPr>
          <p:cNvPr id="27" name="TextBox 26"/>
          <p:cNvSpPr txBox="1"/>
          <p:nvPr/>
        </p:nvSpPr>
        <p:spPr>
          <a:xfrm>
            <a:off x="4168658" y="4400800"/>
            <a:ext cx="1082348" cy="646331"/>
          </a:xfrm>
          <a:prstGeom prst="rect">
            <a:avLst/>
          </a:prstGeom>
          <a:noFill/>
        </p:spPr>
        <p:txBody>
          <a:bodyPr wrap="none" rtlCol="0">
            <a:spAutoFit/>
          </a:bodyPr>
          <a:lstStyle/>
          <a:p>
            <a:r>
              <a:rPr lang="en-US" dirty="0" smtClean="0">
                <a:solidFill>
                  <a:prstClr val="black"/>
                </a:solidFill>
                <a:latin typeface="Calibri"/>
              </a:rPr>
              <a:t> Methods</a:t>
            </a:r>
            <a:endParaRPr lang="en-US" dirty="0">
              <a:solidFill>
                <a:prstClr val="black"/>
              </a:solidFill>
              <a:latin typeface="Calibri"/>
            </a:endParaRPr>
          </a:p>
          <a:p>
            <a:endParaRPr lang="en-US" dirty="0">
              <a:solidFill>
                <a:prstClr val="black"/>
              </a:solidFill>
              <a:latin typeface="Calibri"/>
            </a:endParaRPr>
          </a:p>
        </p:txBody>
      </p:sp>
      <p:sp>
        <p:nvSpPr>
          <p:cNvPr id="28" name="TextBox 27"/>
          <p:cNvSpPr txBox="1"/>
          <p:nvPr/>
        </p:nvSpPr>
        <p:spPr>
          <a:xfrm>
            <a:off x="7089995" y="3128488"/>
            <a:ext cx="1826141" cy="2031325"/>
          </a:xfrm>
          <a:prstGeom prst="rect">
            <a:avLst/>
          </a:prstGeom>
          <a:noFill/>
        </p:spPr>
        <p:txBody>
          <a:bodyPr wrap="none" rtlCol="0">
            <a:spAutoFit/>
          </a:bodyPr>
          <a:lstStyle/>
          <a:p>
            <a:pPr marL="285750" indent="-285750">
              <a:buFont typeface="Arial"/>
              <a:buChar char="•"/>
            </a:pPr>
            <a:r>
              <a:rPr lang="en-US" dirty="0" smtClean="0">
                <a:solidFill>
                  <a:prstClr val="black"/>
                </a:solidFill>
                <a:latin typeface="Calibri"/>
              </a:rPr>
              <a:t>Physical</a:t>
            </a:r>
          </a:p>
          <a:p>
            <a:pPr marL="285750" indent="-285750">
              <a:buFont typeface="Arial"/>
              <a:buChar char="•"/>
            </a:pPr>
            <a:r>
              <a:rPr lang="en-US" dirty="0" smtClean="0">
                <a:solidFill>
                  <a:prstClr val="black"/>
                </a:solidFill>
                <a:latin typeface="Calibri"/>
              </a:rPr>
              <a:t>Emotional </a:t>
            </a:r>
          </a:p>
          <a:p>
            <a:pPr marL="285750" indent="-285750">
              <a:buFont typeface="Arial"/>
              <a:buChar char="•"/>
            </a:pPr>
            <a:r>
              <a:rPr lang="en-US" dirty="0" smtClean="0">
                <a:solidFill>
                  <a:prstClr val="black"/>
                </a:solidFill>
                <a:latin typeface="Calibri"/>
              </a:rPr>
              <a:t>Intellectual</a:t>
            </a:r>
          </a:p>
          <a:p>
            <a:pPr marL="285750" indent="-285750">
              <a:buFont typeface="Arial"/>
              <a:buChar char="•"/>
            </a:pPr>
            <a:r>
              <a:rPr lang="en-US" dirty="0" smtClean="0">
                <a:solidFill>
                  <a:prstClr val="black"/>
                </a:solidFill>
                <a:latin typeface="Calibri"/>
              </a:rPr>
              <a:t>Spiritual</a:t>
            </a:r>
          </a:p>
          <a:p>
            <a:pPr marL="285750" indent="-285750">
              <a:buFont typeface="Arial"/>
              <a:buChar char="•"/>
            </a:pPr>
            <a:r>
              <a:rPr lang="en-US" dirty="0" smtClean="0">
                <a:solidFill>
                  <a:prstClr val="black"/>
                </a:solidFill>
                <a:latin typeface="Calibri"/>
              </a:rPr>
              <a:t>Environmental</a:t>
            </a:r>
          </a:p>
          <a:p>
            <a:pPr marL="285750" indent="-285750">
              <a:buFont typeface="Arial"/>
              <a:buChar char="•"/>
            </a:pPr>
            <a:r>
              <a:rPr lang="en-US" dirty="0" smtClean="0">
                <a:solidFill>
                  <a:prstClr val="black"/>
                </a:solidFill>
                <a:latin typeface="Calibri"/>
              </a:rPr>
              <a:t>Social</a:t>
            </a:r>
          </a:p>
          <a:p>
            <a:pPr marL="285750" indent="-285750">
              <a:buFont typeface="Arial"/>
              <a:buChar char="•"/>
            </a:pPr>
            <a:r>
              <a:rPr lang="en-US" dirty="0" smtClean="0">
                <a:solidFill>
                  <a:prstClr val="black"/>
                </a:solidFill>
                <a:latin typeface="Calibri"/>
              </a:rPr>
              <a:t>Financial</a:t>
            </a:r>
            <a:endParaRPr lang="en-US" dirty="0">
              <a:solidFill>
                <a:prstClr val="black"/>
              </a:solidFill>
              <a:latin typeface="Calibri"/>
            </a:endParaRPr>
          </a:p>
        </p:txBody>
      </p:sp>
    </p:spTree>
    <p:extLst>
      <p:ext uri="{BB962C8B-B14F-4D97-AF65-F5344CB8AC3E}">
        <p14:creationId xmlns:p14="http://schemas.microsoft.com/office/powerpoint/2010/main" val="2943927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493" y="137954"/>
            <a:ext cx="7001937" cy="707886"/>
          </a:xfrm>
          <a:prstGeom prst="rect">
            <a:avLst/>
          </a:prstGeom>
          <a:noFill/>
        </p:spPr>
        <p:txBody>
          <a:bodyPr wrap="none" rtlCol="0">
            <a:spAutoFit/>
          </a:bodyPr>
          <a:lstStyle/>
          <a:p>
            <a:r>
              <a:rPr lang="en-US" sz="4000" dirty="0" smtClean="0">
                <a:solidFill>
                  <a:srgbClr val="000000"/>
                </a:solidFill>
              </a:rPr>
              <a:t>From Triple to QUADRUPLE AIM:</a:t>
            </a:r>
            <a:endParaRPr lang="en-US" sz="4000" dirty="0">
              <a:solidFill>
                <a:srgbClr val="000000"/>
              </a:solidFill>
            </a:endParaRPr>
          </a:p>
        </p:txBody>
      </p:sp>
      <p:graphicFrame>
        <p:nvGraphicFramePr>
          <p:cNvPr id="3" name="Diagram 2"/>
          <p:cNvGraphicFramePr/>
          <p:nvPr>
            <p:extLst>
              <p:ext uri="{D42A27DB-BD31-4B8C-83A1-F6EECF244321}">
                <p14:modId xmlns:p14="http://schemas.microsoft.com/office/powerpoint/2010/main" val="1308490889"/>
              </p:ext>
            </p:extLst>
          </p:nvPr>
        </p:nvGraphicFramePr>
        <p:xfrm>
          <a:off x="0" y="700368"/>
          <a:ext cx="6096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88567" y="3891589"/>
            <a:ext cx="7853745" cy="923330"/>
          </a:xfrm>
          <a:prstGeom prst="rect">
            <a:avLst/>
          </a:prstGeom>
          <a:noFill/>
        </p:spPr>
        <p:txBody>
          <a:bodyPr wrap="none" rtlCol="0">
            <a:spAutoFit/>
          </a:bodyPr>
          <a:lstStyle/>
          <a:p>
            <a:r>
              <a:rPr lang="en-US" b="1" dirty="0"/>
              <a:t>From Triple to Quadruple Aim: Care of the Patient Requires Care of the Provider</a:t>
            </a:r>
          </a:p>
          <a:p>
            <a:r>
              <a:rPr lang="en-US" dirty="0">
                <a:hlinkClick r:id="rId8"/>
              </a:rPr>
              <a:t>Thomas Bodenheimer</a:t>
            </a:r>
            <a:r>
              <a:rPr lang="en-US" dirty="0"/>
              <a:t>, MD</a:t>
            </a:r>
            <a:r>
              <a:rPr lang="en-US" dirty="0">
                <a:hlinkClick r:id="rId9"/>
              </a:rPr>
              <a:t>1</a:t>
            </a:r>
            <a:r>
              <a:rPr lang="en-US" dirty="0">
                <a:hlinkClick r:id="rId10"/>
              </a:rPr>
              <a:t>⇑</a:t>
            </a:r>
            <a:r>
              <a:rPr lang="en-US" dirty="0"/>
              <a:t> and </a:t>
            </a:r>
            <a:r>
              <a:rPr lang="en-US" dirty="0" smtClean="0">
                <a:hlinkClick r:id="rId11"/>
              </a:rPr>
              <a:t>Christine </a:t>
            </a:r>
            <a:r>
              <a:rPr lang="en-US" dirty="0">
                <a:hlinkClick r:id="rId11"/>
              </a:rPr>
              <a:t>Sinsky</a:t>
            </a:r>
            <a:r>
              <a:rPr lang="en-US" dirty="0"/>
              <a:t>, </a:t>
            </a:r>
            <a:r>
              <a:rPr lang="en-US" dirty="0" smtClean="0"/>
              <a:t>MD</a:t>
            </a:r>
            <a:r>
              <a:rPr lang="en-US" dirty="0" smtClean="0">
                <a:hlinkClick r:id="rId12"/>
              </a:rPr>
              <a:t>2</a:t>
            </a:r>
            <a:r>
              <a:rPr lang="en-US" dirty="0" smtClean="0"/>
              <a:t>,</a:t>
            </a:r>
            <a:r>
              <a:rPr lang="en-US" dirty="0" smtClean="0">
                <a:hlinkClick r:id="rId13"/>
              </a:rPr>
              <a:t>3</a:t>
            </a:r>
            <a:r>
              <a:rPr lang="en-US" dirty="0"/>
              <a:t> </a:t>
            </a:r>
            <a:endParaRPr lang="en-US" dirty="0" smtClean="0"/>
          </a:p>
          <a:p>
            <a:r>
              <a:rPr lang="en-US" i="1" dirty="0" smtClean="0"/>
              <a:t>Ann </a:t>
            </a:r>
            <a:r>
              <a:rPr lang="en-US" i="1" dirty="0" err="1"/>
              <a:t>Fam</a:t>
            </a:r>
            <a:r>
              <a:rPr lang="en-US" i="1" dirty="0"/>
              <a:t> Med November/December 2014 vol. 12 no. 6 573-576 </a:t>
            </a:r>
            <a:endParaRPr lang="en-US" dirty="0"/>
          </a:p>
        </p:txBody>
      </p:sp>
      <p:graphicFrame>
        <p:nvGraphicFramePr>
          <p:cNvPr id="8" name="Diagram 7"/>
          <p:cNvGraphicFramePr/>
          <p:nvPr>
            <p:extLst>
              <p:ext uri="{D42A27DB-BD31-4B8C-83A1-F6EECF244321}">
                <p14:modId xmlns:p14="http://schemas.microsoft.com/office/powerpoint/2010/main" val="2849483039"/>
              </p:ext>
            </p:extLst>
          </p:nvPr>
        </p:nvGraphicFramePr>
        <p:xfrm>
          <a:off x="1464234" y="750795"/>
          <a:ext cx="7679766" cy="304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88065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NONE</a:t>
            </a:r>
            <a:endParaRPr lang="en-US" dirty="0"/>
          </a:p>
        </p:txBody>
      </p:sp>
    </p:spTree>
    <p:extLst>
      <p:ext uri="{BB962C8B-B14F-4D97-AF65-F5344CB8AC3E}">
        <p14:creationId xmlns:p14="http://schemas.microsoft.com/office/powerpoint/2010/main" val="25074768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4052"/>
          </a:xfrm>
        </p:spPr>
        <p:txBody>
          <a:bodyPr>
            <a:noAutofit/>
          </a:bodyPr>
          <a:lstStyle/>
          <a:p>
            <a:pPr lvl="0" algn="ct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REFLECTION</a:t>
            </a:r>
            <a:r>
              <a:rPr lang="en-US" sz="3200" dirty="0" smtClean="0"/>
              <a:t>: </a:t>
            </a:r>
            <a:br>
              <a:rPr lang="en-US" sz="3200" dirty="0" smtClean="0"/>
            </a:br>
            <a:r>
              <a:rPr lang="en-US" sz="2400" dirty="0" smtClean="0"/>
              <a:t>What  STRATEGIES do You/</a:t>
            </a:r>
            <a:r>
              <a:rPr lang="en-US" sz="2400" dirty="0"/>
              <a:t>O</a:t>
            </a:r>
            <a:r>
              <a:rPr lang="en-US" sz="2400" dirty="0" smtClean="0"/>
              <a:t>thers use  to Sustain Wellness </a:t>
            </a:r>
            <a:r>
              <a:rPr lang="en-US" sz="2400" dirty="0"/>
              <a:t>?</a:t>
            </a:r>
            <a:br>
              <a:rPr lang="en-US" sz="2400" dirty="0"/>
            </a:b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6286557"/>
              </p:ext>
            </p:extLst>
          </p:nvPr>
        </p:nvGraphicFramePr>
        <p:xfrm>
          <a:off x="99611" y="1735618"/>
          <a:ext cx="8686800" cy="3407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620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LANCET 2016</a:t>
            </a:r>
            <a:endParaRPr lang="en-US" dirty="0"/>
          </a:p>
        </p:txBody>
      </p:sp>
      <p:pic>
        <p:nvPicPr>
          <p:cNvPr id="5" name="Picture 4" descr="Screen Shot 2017-11-16 at 10.3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454589" cy="4356848"/>
          </a:xfrm>
          <a:prstGeom prst="rect">
            <a:avLst/>
          </a:prstGeom>
        </p:spPr>
      </p:pic>
      <p:sp>
        <p:nvSpPr>
          <p:cNvPr id="6" name="Rectangle 5"/>
          <p:cNvSpPr/>
          <p:nvPr/>
        </p:nvSpPr>
        <p:spPr>
          <a:xfrm>
            <a:off x="0" y="2084396"/>
            <a:ext cx="9144000" cy="707886"/>
          </a:xfrm>
          <a:prstGeom prst="rect">
            <a:avLst/>
          </a:prstGeom>
          <a:solidFill>
            <a:srgbClr val="FF0000"/>
          </a:solidFill>
        </p:spPr>
        <p:txBody>
          <a:bodyPr wrap="square" lIns="91440" tIns="45720" rIns="91440" bIns="45720">
            <a:spAutoFit/>
          </a:bodyPr>
          <a:lstStyle/>
          <a:p>
            <a:pPr algn="ctr"/>
            <a:r>
              <a:rPr lang="en-US" sz="4000" dirty="0" smtClean="0"/>
              <a:t>Individual &amp; Organizational </a:t>
            </a:r>
            <a:r>
              <a:rPr lang="en-US" sz="4000" dirty="0"/>
              <a:t>Strategies</a:t>
            </a:r>
          </a:p>
        </p:txBody>
      </p:sp>
    </p:spTree>
    <p:extLst>
      <p:ext uri="{BB962C8B-B14F-4D97-AF65-F5344CB8AC3E}">
        <p14:creationId xmlns:p14="http://schemas.microsoft.com/office/powerpoint/2010/main" val="93882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31 at 11.18.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2" y="93016"/>
            <a:ext cx="5041900" cy="495300"/>
          </a:xfrm>
          <a:prstGeom prst="rect">
            <a:avLst/>
          </a:prstGeom>
        </p:spPr>
      </p:pic>
      <p:pic>
        <p:nvPicPr>
          <p:cNvPr id="5" name="Picture 4" descr="Screen Shot 2018-01-31 at 11.07.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199"/>
            <a:ext cx="9144000" cy="3125165"/>
          </a:xfrm>
          <a:prstGeom prst="rect">
            <a:avLst/>
          </a:prstGeom>
        </p:spPr>
      </p:pic>
      <p:pic>
        <p:nvPicPr>
          <p:cNvPr id="6" name="Picture 5" descr="Screen Shot 2018-01-31 at 11.07.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4028"/>
            <a:ext cx="9144000" cy="3059472"/>
          </a:xfrm>
          <a:prstGeom prst="rect">
            <a:avLst/>
          </a:prstGeom>
        </p:spPr>
      </p:pic>
      <p:pic>
        <p:nvPicPr>
          <p:cNvPr id="7" name="Picture 6" descr="Screen Shot 2018-01-31 at 11.13.1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9" y="2689404"/>
            <a:ext cx="4960472" cy="2790266"/>
          </a:xfrm>
          <a:prstGeom prst="rect">
            <a:avLst/>
          </a:prstGeom>
        </p:spPr>
      </p:pic>
      <p:sp>
        <p:nvSpPr>
          <p:cNvPr id="8" name="TextBox 7"/>
          <p:cNvSpPr txBox="1"/>
          <p:nvPr/>
        </p:nvSpPr>
        <p:spPr>
          <a:xfrm>
            <a:off x="1658215" y="866002"/>
            <a:ext cx="1242122" cy="276999"/>
          </a:xfrm>
          <a:prstGeom prst="rect">
            <a:avLst/>
          </a:prstGeom>
          <a:noFill/>
        </p:spPr>
        <p:txBody>
          <a:bodyPr wrap="none" rtlCol="0">
            <a:spAutoFit/>
          </a:bodyPr>
          <a:lstStyle/>
          <a:p>
            <a:r>
              <a:rPr lang="en-US" sz="1200" dirty="0" smtClean="0"/>
              <a:t>January 25, 2018</a:t>
            </a:r>
            <a:endParaRPr lang="en-US" sz="1200" dirty="0"/>
          </a:p>
        </p:txBody>
      </p:sp>
    </p:spTree>
    <p:extLst>
      <p:ext uri="{BB962C8B-B14F-4D97-AF65-F5344CB8AC3E}">
        <p14:creationId xmlns:p14="http://schemas.microsoft.com/office/powerpoint/2010/main" val="4225706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mnn.com/sites/default/files/flu_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56" y="0"/>
            <a:ext cx="10749340" cy="5143500"/>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p:nvPr/>
        </p:nvSpPr>
        <p:spPr>
          <a:xfrm>
            <a:off x="-582707" y="0"/>
            <a:ext cx="10726091" cy="5406608"/>
          </a:xfrm>
          <a:prstGeom prst="rect">
            <a:avLst/>
          </a:prstGeom>
        </p:spPr>
        <p:txBody>
          <a:bodyPr wrap="square">
            <a:spAutoFit/>
          </a:bodyPr>
          <a:lstStyle/>
          <a:p>
            <a:pPr algn="ctr"/>
            <a:r>
              <a:rPr lang="en-US" sz="8000" b="1" dirty="0" smtClean="0"/>
              <a:t>A Doctor's Dozen: </a:t>
            </a:r>
            <a:endParaRPr lang="en-US" sz="4400" b="1" dirty="0"/>
          </a:p>
          <a:p>
            <a:r>
              <a:rPr lang="en-US" sz="4400" b="1" dirty="0" smtClean="0"/>
              <a:t>      </a:t>
            </a:r>
            <a:r>
              <a:rPr lang="en-US" sz="2800" b="1" dirty="0" smtClean="0"/>
              <a:t>12  Strategies for Personal Health and a Culture of Wellness</a:t>
            </a:r>
          </a:p>
          <a:p>
            <a:pPr algn="ctr"/>
            <a:endParaRPr lang="en-US" sz="3200" b="1" dirty="0"/>
          </a:p>
          <a:p>
            <a:pPr algn="ctr"/>
            <a:endParaRPr lang="en-US" sz="3200" b="1" dirty="0" smtClean="0"/>
          </a:p>
          <a:p>
            <a:pPr algn="ctr"/>
            <a:endParaRPr lang="en-US" sz="3200" b="1" dirty="0" smtClean="0"/>
          </a:p>
          <a:p>
            <a:pPr algn="ctr"/>
            <a:endParaRPr lang="en-US" sz="3200" b="1" dirty="0"/>
          </a:p>
          <a:p>
            <a:pPr algn="ctr"/>
            <a:r>
              <a:rPr lang="en-US" sz="3200" b="1" dirty="0" smtClean="0"/>
              <a:t>For Health Professionals – and Everyone Else!</a:t>
            </a:r>
          </a:p>
          <a:p>
            <a:pPr algn="ctr"/>
            <a:r>
              <a:rPr lang="en-US" sz="3200" b="1" dirty="0" smtClean="0"/>
              <a:t>Catherine Florio Pipas, MD, MPH</a:t>
            </a:r>
          </a:p>
          <a:p>
            <a:pPr marL="153024" algn="ctr">
              <a:lnSpc>
                <a:spcPct val="90000"/>
              </a:lnSpc>
            </a:pPr>
            <a:endParaRPr lang="en-US" sz="3200" dirty="0">
              <a:solidFill>
                <a:srgbClr val="FFFFFF"/>
              </a:solidFill>
              <a:latin typeface="Arial Black"/>
              <a:cs typeface="Arial Black"/>
            </a:endParaRPr>
          </a:p>
        </p:txBody>
      </p:sp>
    </p:spTree>
    <p:extLst>
      <p:ext uri="{BB962C8B-B14F-4D97-AF65-F5344CB8AC3E}">
        <p14:creationId xmlns:p14="http://schemas.microsoft.com/office/powerpoint/2010/main" val="2565064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bwMode="auto">
          <a:xfrm>
            <a:off x="127000" y="-20239"/>
            <a:ext cx="9017000" cy="694134"/>
          </a:xfrm>
          <a:noFill/>
          <a:ln>
            <a:miter lim="800000"/>
            <a:headEnd/>
            <a:tailEnd/>
          </a:ln>
        </p:spPr>
        <p:txBody>
          <a:bodyPr vert="horz" wrap="square" lIns="91440" tIns="45720" rIns="91440" bIns="45720" numCol="1" anchor="t" anchorCtr="0" compatLnSpc="1">
            <a:prstTxWarp prst="textNoShape">
              <a:avLst/>
            </a:prstTxWarp>
            <a:noAutofit/>
          </a:bodyPr>
          <a:lstStyle/>
          <a:p>
            <a:pPr marL="0" indent="0" algn="ctr"/>
            <a:r>
              <a:rPr lang="en-US" sz="3200" b="1" dirty="0" smtClean="0"/>
              <a:t> </a:t>
            </a:r>
            <a:r>
              <a:rPr lang="en-US" sz="3200" b="1" dirty="0" smtClean="0"/>
              <a:t/>
            </a:r>
            <a:br>
              <a:rPr lang="en-US" sz="3200" b="1" dirty="0" smtClean="0"/>
            </a:br>
            <a:r>
              <a:rPr lang="en-US" sz="3200" b="1" dirty="0" smtClean="0"/>
              <a:t>Improvement </a:t>
            </a:r>
            <a:r>
              <a:rPr lang="en-US" sz="3200" b="1" dirty="0" smtClean="0"/>
              <a:t>Framework</a:t>
            </a:r>
            <a:br>
              <a:rPr lang="en-US" sz="3200" b="1" dirty="0" smtClean="0"/>
            </a:br>
            <a:r>
              <a:rPr lang="en-US" sz="3200" b="1" dirty="0" smtClean="0"/>
              <a:t> for Personal and  Systems</a:t>
            </a:r>
            <a:r>
              <a:rPr lang="en-US" sz="3200" b="1" dirty="0"/>
              <a:t> </a:t>
            </a:r>
            <a:r>
              <a:rPr lang="en-US" sz="3200" b="1" dirty="0" smtClean="0"/>
              <a:t>Wellness </a:t>
            </a:r>
            <a:br>
              <a:rPr lang="en-US" sz="3200" b="1" dirty="0" smtClean="0"/>
            </a:br>
            <a:endParaRPr lang="en-US" sz="3200" i="1" dirty="0">
              <a:solidFill>
                <a:srgbClr val="000000"/>
              </a:solidFill>
            </a:endParaRPr>
          </a:p>
        </p:txBody>
      </p:sp>
      <p:sp>
        <p:nvSpPr>
          <p:cNvPr id="31747" name="TextBox 3"/>
          <p:cNvSpPr txBox="1">
            <a:spLocks noChangeArrowheads="1"/>
          </p:cNvSpPr>
          <p:nvPr/>
        </p:nvSpPr>
        <p:spPr bwMode="auto">
          <a:xfrm>
            <a:off x="5656263" y="432197"/>
            <a:ext cx="184666" cy="369332"/>
          </a:xfrm>
          <a:prstGeom prst="rect">
            <a:avLst/>
          </a:prstGeom>
          <a:noFill/>
          <a:ln w="9525">
            <a:noFill/>
            <a:miter lim="800000"/>
            <a:headEnd/>
            <a:tailEnd/>
          </a:ln>
        </p:spPr>
        <p:txBody>
          <a:bodyPr wrap="none">
            <a:prstTxWarp prst="textNoShape">
              <a:avLst/>
            </a:prstTxWarp>
            <a:spAutoFit/>
          </a:bodyPr>
          <a:lstStyle/>
          <a:p>
            <a:endParaRPr lang="en-US"/>
          </a:p>
        </p:txBody>
      </p:sp>
      <p:pic>
        <p:nvPicPr>
          <p:cNvPr id="31748" name="Picture 5"/>
          <p:cNvPicPr>
            <a:picLocks noChangeAspect="1"/>
          </p:cNvPicPr>
          <p:nvPr/>
        </p:nvPicPr>
        <p:blipFill>
          <a:blip r:embed="rId3"/>
          <a:srcRect/>
          <a:stretch>
            <a:fillRect/>
          </a:stretch>
        </p:blipFill>
        <p:spPr bwMode="auto">
          <a:xfrm>
            <a:off x="2544851" y="1717938"/>
            <a:ext cx="3909825" cy="2932369"/>
          </a:xfrm>
          <a:prstGeom prst="rect">
            <a:avLst/>
          </a:prstGeom>
          <a:noFill/>
          <a:ln w="9525">
            <a:noFill/>
            <a:miter lim="800000"/>
            <a:headEnd/>
            <a:tailEnd/>
          </a:ln>
        </p:spPr>
      </p:pic>
      <p:sp>
        <p:nvSpPr>
          <p:cNvPr id="7" name="Down Arrow 6"/>
          <p:cNvSpPr/>
          <p:nvPr/>
        </p:nvSpPr>
        <p:spPr>
          <a:xfrm rot="2176459">
            <a:off x="5826310" y="1573460"/>
            <a:ext cx="484188" cy="733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p:cNvSpPr txBox="1"/>
          <p:nvPr/>
        </p:nvSpPr>
        <p:spPr>
          <a:xfrm>
            <a:off x="3388673" y="2707069"/>
            <a:ext cx="2180430" cy="954107"/>
          </a:xfrm>
          <a:prstGeom prst="rect">
            <a:avLst/>
          </a:prstGeom>
          <a:noFill/>
        </p:spPr>
        <p:txBody>
          <a:bodyPr wrap="none" rtlCol="0">
            <a:spAutoFit/>
          </a:bodyPr>
          <a:lstStyle/>
          <a:p>
            <a:pPr algn="ctr"/>
            <a:r>
              <a:rPr lang="en-US" sz="2800" dirty="0" smtClean="0">
                <a:solidFill>
                  <a:srgbClr val="FF0000"/>
                </a:solidFill>
              </a:rPr>
              <a:t>Continuous </a:t>
            </a:r>
          </a:p>
          <a:p>
            <a:pPr algn="ctr"/>
            <a:r>
              <a:rPr lang="en-US" sz="2800" dirty="0">
                <a:solidFill>
                  <a:srgbClr val="FF0000"/>
                </a:solidFill>
              </a:rPr>
              <a:t>I</a:t>
            </a:r>
            <a:r>
              <a:rPr lang="en-US" sz="2800" dirty="0" smtClean="0">
                <a:solidFill>
                  <a:srgbClr val="FF0000"/>
                </a:solidFill>
              </a:rPr>
              <a:t>mprovement</a:t>
            </a:r>
            <a:endParaRPr lang="en-US" sz="2800" dirty="0">
              <a:solidFill>
                <a:srgbClr val="FF0000"/>
              </a:solidFill>
            </a:endParaRPr>
          </a:p>
        </p:txBody>
      </p:sp>
    </p:spTree>
    <p:extLst>
      <p:ext uri="{BB962C8B-B14F-4D97-AF65-F5344CB8AC3E}">
        <p14:creationId xmlns:p14="http://schemas.microsoft.com/office/powerpoint/2010/main" val="993186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 y="0"/>
            <a:ext cx="9144000" cy="571500"/>
          </a:xfrm>
        </p:spPr>
        <p:txBody>
          <a:bodyPr>
            <a:normAutofit fontScale="90000"/>
          </a:bodyPr>
          <a:lstStyle/>
          <a:p>
            <a:pPr eaLnBrk="1" hangingPunct="1"/>
            <a:r>
              <a:rPr lang="en-US" dirty="0">
                <a:solidFill>
                  <a:srgbClr val="000000"/>
                </a:solidFill>
                <a:latin typeface="Tahoma" pitchFamily="34" charset="0"/>
              </a:rPr>
              <a:t>Evidence-based </a:t>
            </a:r>
            <a:r>
              <a:rPr lang="en-US" dirty="0" smtClean="0">
                <a:solidFill>
                  <a:srgbClr val="000000"/>
                </a:solidFill>
                <a:latin typeface="Tahoma" pitchFamily="34" charset="0"/>
              </a:rPr>
              <a:t>Improvement Process</a:t>
            </a:r>
            <a:endParaRPr lang="en-US" dirty="0">
              <a:solidFill>
                <a:srgbClr val="000000"/>
              </a:solidFill>
              <a:latin typeface="Tahoma" pitchFamily="34" charset="0"/>
            </a:endParaRPr>
          </a:p>
        </p:txBody>
      </p:sp>
      <p:sp>
        <p:nvSpPr>
          <p:cNvPr id="16387" name="Text Box 3"/>
          <p:cNvSpPr txBox="1">
            <a:spLocks noChangeArrowheads="1"/>
          </p:cNvSpPr>
          <p:nvPr/>
        </p:nvSpPr>
        <p:spPr bwMode="auto">
          <a:xfrm>
            <a:off x="0" y="2022915"/>
            <a:ext cx="3276600" cy="830997"/>
          </a:xfrm>
          <a:prstGeom prst="rect">
            <a:avLst/>
          </a:prstGeom>
          <a:noFill/>
          <a:ln w="9525">
            <a:noFill/>
            <a:miter lim="800000"/>
            <a:headEnd/>
            <a:tailEnd/>
          </a:ln>
        </p:spPr>
        <p:txBody>
          <a:bodyPr>
            <a:spAutoFit/>
          </a:bodyPr>
          <a:lstStyle/>
          <a:p>
            <a:pPr algn="ctr" eaLnBrk="0" hangingPunct="0"/>
            <a:r>
              <a:rPr lang="en-US" sz="2400" b="1" dirty="0">
                <a:solidFill>
                  <a:prstClr val="black"/>
                </a:solidFill>
                <a:latin typeface="Calibri"/>
              </a:rPr>
              <a:t>Generalizable Scientific evidence</a:t>
            </a:r>
            <a:endParaRPr lang="en-US" sz="2000" dirty="0">
              <a:solidFill>
                <a:prstClr val="black"/>
              </a:solidFill>
              <a:latin typeface="Calibri"/>
            </a:endParaRPr>
          </a:p>
        </p:txBody>
      </p:sp>
      <p:grpSp>
        <p:nvGrpSpPr>
          <p:cNvPr id="16388" name="Group 4"/>
          <p:cNvGrpSpPr>
            <a:grpSpLocks/>
          </p:cNvGrpSpPr>
          <p:nvPr/>
        </p:nvGrpSpPr>
        <p:grpSpPr bwMode="auto">
          <a:xfrm>
            <a:off x="3505218" y="2022915"/>
            <a:ext cx="2174875" cy="831057"/>
            <a:chOff x="2229" y="1008"/>
            <a:chExt cx="1370" cy="698"/>
          </a:xfrm>
        </p:grpSpPr>
        <p:sp>
          <p:nvSpPr>
            <p:cNvPr id="16399" name="Text Box 5"/>
            <p:cNvSpPr txBox="1">
              <a:spLocks noChangeArrowheads="1"/>
            </p:cNvSpPr>
            <p:nvPr/>
          </p:nvSpPr>
          <p:spPr bwMode="auto">
            <a:xfrm>
              <a:off x="2229" y="1046"/>
              <a:ext cx="277" cy="595"/>
            </a:xfrm>
            <a:prstGeom prst="rect">
              <a:avLst/>
            </a:prstGeom>
            <a:noFill/>
            <a:ln w="9525">
              <a:noFill/>
              <a:miter lim="800000"/>
              <a:headEnd/>
              <a:tailEnd/>
            </a:ln>
          </p:spPr>
          <p:txBody>
            <a:bodyPr wrap="none">
              <a:spAutoFit/>
            </a:bodyPr>
            <a:lstStyle/>
            <a:p>
              <a:pPr eaLnBrk="0" hangingPunct="0"/>
              <a:r>
                <a:rPr lang="en-US" sz="4000">
                  <a:solidFill>
                    <a:prstClr val="black"/>
                  </a:solidFill>
                  <a:latin typeface="Calibri"/>
                </a:rPr>
                <a:t>+</a:t>
              </a:r>
            </a:p>
          </p:txBody>
        </p:sp>
        <p:sp>
          <p:nvSpPr>
            <p:cNvPr id="16400" name="Text Box 6"/>
            <p:cNvSpPr txBox="1">
              <a:spLocks noChangeArrowheads="1"/>
            </p:cNvSpPr>
            <p:nvPr/>
          </p:nvSpPr>
          <p:spPr bwMode="auto">
            <a:xfrm>
              <a:off x="2704" y="1008"/>
              <a:ext cx="895" cy="698"/>
            </a:xfrm>
            <a:prstGeom prst="rect">
              <a:avLst/>
            </a:prstGeom>
            <a:noFill/>
            <a:ln w="9525">
              <a:noFill/>
              <a:miter lim="800000"/>
              <a:headEnd/>
              <a:tailEnd/>
            </a:ln>
          </p:spPr>
          <p:txBody>
            <a:bodyPr wrap="none">
              <a:spAutoFit/>
            </a:bodyPr>
            <a:lstStyle/>
            <a:p>
              <a:pPr algn="ctr" eaLnBrk="0" hangingPunct="0"/>
              <a:r>
                <a:rPr lang="en-US" sz="2400" b="1" dirty="0">
                  <a:solidFill>
                    <a:prstClr val="black"/>
                  </a:solidFill>
                  <a:latin typeface="Calibri"/>
                </a:rPr>
                <a:t>Particular</a:t>
              </a:r>
            </a:p>
            <a:p>
              <a:pPr algn="ctr" eaLnBrk="0" hangingPunct="0"/>
              <a:r>
                <a:rPr lang="en-US" sz="2400" b="1" dirty="0">
                  <a:solidFill>
                    <a:prstClr val="black"/>
                  </a:solidFill>
                  <a:latin typeface="Calibri"/>
                </a:rPr>
                <a:t>Context</a:t>
              </a:r>
              <a:endParaRPr lang="en-US" sz="2400" dirty="0">
                <a:solidFill>
                  <a:prstClr val="black"/>
                </a:solidFill>
                <a:latin typeface="Calibri"/>
              </a:endParaRPr>
            </a:p>
          </p:txBody>
        </p:sp>
      </p:grpSp>
      <p:sp>
        <p:nvSpPr>
          <p:cNvPr id="16389" name="Line 7"/>
          <p:cNvSpPr>
            <a:spLocks noChangeShapeType="1"/>
          </p:cNvSpPr>
          <p:nvPr/>
        </p:nvSpPr>
        <p:spPr bwMode="auto">
          <a:xfrm>
            <a:off x="6096000" y="2331244"/>
            <a:ext cx="533400" cy="0"/>
          </a:xfrm>
          <a:prstGeom prst="line">
            <a:avLst/>
          </a:prstGeom>
          <a:noFill/>
          <a:ln w="57150">
            <a:solidFill>
              <a:schemeClr val="tx1"/>
            </a:solidFill>
            <a:round/>
            <a:headEnd/>
            <a:tailEnd type="triangle" w="med" len="med"/>
          </a:ln>
        </p:spPr>
        <p:txBody>
          <a:bodyPr wrap="none" anchor="ctr"/>
          <a:lstStyle/>
          <a:p>
            <a:endParaRPr lang="en-US">
              <a:solidFill>
                <a:prstClr val="black"/>
              </a:solidFill>
              <a:latin typeface="Calibri"/>
            </a:endParaRPr>
          </a:p>
        </p:txBody>
      </p:sp>
      <p:sp>
        <p:nvSpPr>
          <p:cNvPr id="16390" name="Text Box 8"/>
          <p:cNvSpPr txBox="1">
            <a:spLocks noChangeArrowheads="1"/>
          </p:cNvSpPr>
          <p:nvPr/>
        </p:nvSpPr>
        <p:spPr bwMode="auto">
          <a:xfrm>
            <a:off x="6629400" y="1885950"/>
            <a:ext cx="2514600" cy="1200328"/>
          </a:xfrm>
          <a:prstGeom prst="rect">
            <a:avLst/>
          </a:prstGeom>
          <a:noFill/>
          <a:ln w="9525">
            <a:noFill/>
            <a:miter lim="800000"/>
            <a:headEnd/>
            <a:tailEnd/>
          </a:ln>
        </p:spPr>
        <p:txBody>
          <a:bodyPr>
            <a:spAutoFit/>
          </a:bodyPr>
          <a:lstStyle/>
          <a:p>
            <a:pPr algn="ctr" eaLnBrk="0" hangingPunct="0"/>
            <a:r>
              <a:rPr lang="en-US" sz="2400" b="1" dirty="0" smtClean="0">
                <a:solidFill>
                  <a:prstClr val="black"/>
                </a:solidFill>
                <a:latin typeface="Calibri"/>
              </a:rPr>
              <a:t>Measurable </a:t>
            </a:r>
            <a:r>
              <a:rPr lang="en-US" sz="2400" b="1" dirty="0">
                <a:solidFill>
                  <a:prstClr val="black"/>
                </a:solidFill>
                <a:latin typeface="Calibri"/>
              </a:rPr>
              <a:t>Performance</a:t>
            </a:r>
          </a:p>
          <a:p>
            <a:pPr algn="ctr" eaLnBrk="0" hangingPunct="0"/>
            <a:r>
              <a:rPr lang="en-US" sz="2400" b="1" dirty="0">
                <a:solidFill>
                  <a:prstClr val="black"/>
                </a:solidFill>
                <a:latin typeface="Calibri"/>
              </a:rPr>
              <a:t>Improvement</a:t>
            </a:r>
          </a:p>
        </p:txBody>
      </p:sp>
      <p:sp>
        <p:nvSpPr>
          <p:cNvPr id="16391" name="AutoShape 9"/>
          <p:cNvSpPr>
            <a:spLocks noChangeArrowheads="1"/>
          </p:cNvSpPr>
          <p:nvPr/>
        </p:nvSpPr>
        <p:spPr bwMode="auto">
          <a:xfrm>
            <a:off x="228600" y="3143250"/>
            <a:ext cx="3200400" cy="1828800"/>
          </a:xfrm>
          <a:prstGeom prst="wedgeEllipseCallout">
            <a:avLst>
              <a:gd name="adj1" fmla="val -1241"/>
              <a:gd name="adj2" fmla="val -76824"/>
            </a:avLst>
          </a:prstGeom>
          <a:noFill/>
          <a:ln w="31750">
            <a:solidFill>
              <a:srgbClr val="FF0000"/>
            </a:solidFill>
            <a:miter lim="800000"/>
            <a:headEnd/>
            <a:tailEnd/>
          </a:ln>
        </p:spPr>
        <p:txBody>
          <a:bodyPr/>
          <a:lstStyle/>
          <a:p>
            <a:pPr eaLnBrk="0" hangingPunct="0">
              <a:buFontTx/>
              <a:buChar char="•"/>
            </a:pPr>
            <a:r>
              <a:rPr lang="en-US" b="1" dirty="0" smtClean="0">
                <a:solidFill>
                  <a:prstClr val="black"/>
                </a:solidFill>
                <a:latin typeface="Calibri"/>
              </a:rPr>
              <a:t>Health and Wellness</a:t>
            </a:r>
          </a:p>
          <a:p>
            <a:pPr lvl="1" eaLnBrk="0" hangingPunct="0">
              <a:buFontTx/>
              <a:buChar char="•"/>
            </a:pPr>
            <a:r>
              <a:rPr lang="en-US" b="1" dirty="0" smtClean="0">
                <a:solidFill>
                  <a:prstClr val="black"/>
                </a:solidFill>
                <a:latin typeface="Calibri"/>
              </a:rPr>
              <a:t>Literature</a:t>
            </a:r>
          </a:p>
          <a:p>
            <a:pPr lvl="1" eaLnBrk="0" hangingPunct="0">
              <a:buFontTx/>
              <a:buChar char="•"/>
            </a:pPr>
            <a:r>
              <a:rPr lang="en-US" b="1" dirty="0" smtClean="0">
                <a:solidFill>
                  <a:prstClr val="black"/>
                </a:solidFill>
                <a:latin typeface="Calibri"/>
              </a:rPr>
              <a:t>Guidelines</a:t>
            </a:r>
          </a:p>
          <a:p>
            <a:pPr lvl="1" eaLnBrk="0" hangingPunct="0">
              <a:buFontTx/>
              <a:buChar char="•"/>
            </a:pPr>
            <a:r>
              <a:rPr lang="en-US" b="1" dirty="0" smtClean="0">
                <a:solidFill>
                  <a:prstClr val="black"/>
                </a:solidFill>
                <a:latin typeface="Calibri"/>
              </a:rPr>
              <a:t>Best Practice</a:t>
            </a:r>
          </a:p>
          <a:p>
            <a:pPr eaLnBrk="0" hangingPunct="0">
              <a:buFontTx/>
              <a:buChar char="•"/>
            </a:pPr>
            <a:endParaRPr lang="en-US" b="1" dirty="0">
              <a:solidFill>
                <a:prstClr val="black"/>
              </a:solidFill>
              <a:latin typeface="Calibri"/>
            </a:endParaRPr>
          </a:p>
        </p:txBody>
      </p:sp>
      <p:sp>
        <p:nvSpPr>
          <p:cNvPr id="16392" name="AutoShape 10"/>
          <p:cNvSpPr>
            <a:spLocks noChangeArrowheads="1"/>
          </p:cNvSpPr>
          <p:nvPr/>
        </p:nvSpPr>
        <p:spPr bwMode="auto">
          <a:xfrm>
            <a:off x="3535082" y="3143250"/>
            <a:ext cx="2927350" cy="1828800"/>
          </a:xfrm>
          <a:prstGeom prst="wedgeEllipseCallout">
            <a:avLst>
              <a:gd name="adj1" fmla="val -1116"/>
              <a:gd name="adj2" fmla="val -75782"/>
            </a:avLst>
          </a:prstGeom>
          <a:noFill/>
          <a:ln w="31750">
            <a:solidFill>
              <a:srgbClr val="FF0000"/>
            </a:solidFill>
            <a:miter lim="800000"/>
            <a:headEnd/>
            <a:tailEnd/>
          </a:ln>
        </p:spPr>
        <p:txBody>
          <a:bodyPr/>
          <a:lstStyle/>
          <a:p>
            <a:pPr algn="ctr" defTabSz="407988" eaLnBrk="0" hangingPunct="0">
              <a:tabLst>
                <a:tab pos="457200" algn="l"/>
              </a:tabLst>
            </a:pPr>
            <a:r>
              <a:rPr lang="en-US" sz="1600" b="1" dirty="0" smtClean="0">
                <a:solidFill>
                  <a:prstClr val="black"/>
                </a:solidFill>
                <a:latin typeface="Calibri"/>
              </a:rPr>
              <a:t>“YOU”</a:t>
            </a:r>
          </a:p>
          <a:p>
            <a:pPr marL="65088" indent="-65088" defTabSz="407988" eaLnBrk="0" hangingPunct="0">
              <a:buFontTx/>
              <a:buChar char="•"/>
              <a:tabLst>
                <a:tab pos="457200" algn="l"/>
              </a:tabLst>
            </a:pPr>
            <a:r>
              <a:rPr lang="en-US" sz="1600" b="1" dirty="0" smtClean="0">
                <a:solidFill>
                  <a:prstClr val="black"/>
                </a:solidFill>
                <a:latin typeface="Calibri"/>
              </a:rPr>
              <a:t>Personal STORY</a:t>
            </a:r>
          </a:p>
          <a:p>
            <a:pPr marL="65088" indent="-65088" defTabSz="407988" eaLnBrk="0" hangingPunct="0">
              <a:buFontTx/>
              <a:buChar char="•"/>
              <a:tabLst>
                <a:tab pos="457200" algn="l"/>
              </a:tabLst>
            </a:pPr>
            <a:r>
              <a:rPr lang="en-US" sz="1600" b="1" dirty="0" smtClean="0">
                <a:solidFill>
                  <a:prstClr val="black"/>
                </a:solidFill>
                <a:latin typeface="Calibri"/>
              </a:rPr>
              <a:t>Self  assessment</a:t>
            </a:r>
          </a:p>
          <a:p>
            <a:pPr marL="65088" indent="-65088" defTabSz="407988" eaLnBrk="0" hangingPunct="0">
              <a:buFontTx/>
              <a:buChar char="•"/>
              <a:tabLst>
                <a:tab pos="457200" algn="l"/>
              </a:tabLst>
            </a:pPr>
            <a:r>
              <a:rPr lang="en-US" sz="1600" b="1" dirty="0" smtClean="0">
                <a:solidFill>
                  <a:prstClr val="black"/>
                </a:solidFill>
                <a:latin typeface="Calibri"/>
              </a:rPr>
              <a:t>“SWOT”</a:t>
            </a:r>
          </a:p>
          <a:p>
            <a:pPr marL="65088" indent="-65088" defTabSz="407988" eaLnBrk="0" hangingPunct="0">
              <a:buFontTx/>
              <a:buChar char="•"/>
              <a:tabLst>
                <a:tab pos="457200" algn="l"/>
              </a:tabLst>
            </a:pPr>
            <a:r>
              <a:rPr lang="en-US" sz="1600" b="1" dirty="0">
                <a:solidFill>
                  <a:prstClr val="black"/>
                </a:solidFill>
                <a:latin typeface="Calibri"/>
              </a:rPr>
              <a:t>Culture</a:t>
            </a:r>
          </a:p>
          <a:p>
            <a:pPr marL="65088" indent="-65088" defTabSz="407988" eaLnBrk="0" hangingPunct="0">
              <a:buFontTx/>
              <a:buChar char="•"/>
              <a:tabLst>
                <a:tab pos="457200" algn="l"/>
              </a:tabLst>
            </a:pPr>
            <a:r>
              <a:rPr lang="en-US" sz="1600" b="1" dirty="0">
                <a:solidFill>
                  <a:prstClr val="black"/>
                </a:solidFill>
                <a:latin typeface="Calibri"/>
              </a:rPr>
              <a:t>Environment</a:t>
            </a:r>
          </a:p>
          <a:p>
            <a:pPr marL="65088" indent="-65088" defTabSz="407988" eaLnBrk="0" hangingPunct="0">
              <a:buFontTx/>
              <a:buChar char="•"/>
              <a:tabLst>
                <a:tab pos="457200" algn="l"/>
              </a:tabLst>
            </a:pPr>
            <a:endParaRPr lang="en-US" sz="1600" b="1" dirty="0">
              <a:solidFill>
                <a:prstClr val="black"/>
              </a:solidFill>
              <a:latin typeface="Calibri"/>
            </a:endParaRPr>
          </a:p>
          <a:p>
            <a:pPr defTabSz="407988" eaLnBrk="0" hangingPunct="0">
              <a:tabLst>
                <a:tab pos="457200" algn="l"/>
              </a:tabLst>
            </a:pPr>
            <a:endParaRPr lang="en-US" sz="1600" b="1" dirty="0">
              <a:solidFill>
                <a:prstClr val="black"/>
              </a:solidFill>
              <a:latin typeface="Calibri"/>
            </a:endParaRPr>
          </a:p>
        </p:txBody>
      </p:sp>
      <p:sp>
        <p:nvSpPr>
          <p:cNvPr id="16393" name="Text Box 11"/>
          <p:cNvSpPr txBox="1">
            <a:spLocks noChangeArrowheads="1"/>
          </p:cNvSpPr>
          <p:nvPr/>
        </p:nvSpPr>
        <p:spPr bwMode="auto">
          <a:xfrm>
            <a:off x="6248400" y="3724275"/>
            <a:ext cx="184666" cy="400110"/>
          </a:xfrm>
          <a:prstGeom prst="rect">
            <a:avLst/>
          </a:prstGeom>
          <a:noFill/>
          <a:ln w="9525">
            <a:noFill/>
            <a:miter lim="800000"/>
            <a:headEnd/>
            <a:tailEnd/>
          </a:ln>
        </p:spPr>
        <p:txBody>
          <a:bodyPr wrap="none">
            <a:spAutoFit/>
          </a:bodyPr>
          <a:lstStyle/>
          <a:p>
            <a:pPr eaLnBrk="0" hangingPunct="0"/>
            <a:endParaRPr lang="en-US" sz="2000" b="1">
              <a:solidFill>
                <a:srgbClr val="FF0000"/>
              </a:solidFill>
              <a:latin typeface="Calibri"/>
            </a:endParaRPr>
          </a:p>
        </p:txBody>
      </p:sp>
      <p:sp>
        <p:nvSpPr>
          <p:cNvPr id="16394" name="AutoShape 12"/>
          <p:cNvSpPr>
            <a:spLocks noChangeArrowheads="1"/>
          </p:cNvSpPr>
          <p:nvPr/>
        </p:nvSpPr>
        <p:spPr bwMode="auto">
          <a:xfrm>
            <a:off x="6540500" y="3020125"/>
            <a:ext cx="2768600" cy="1943100"/>
          </a:xfrm>
          <a:prstGeom prst="wedgeEllipseCallout">
            <a:avLst>
              <a:gd name="adj1" fmla="val -17745"/>
              <a:gd name="adj2" fmla="val -65199"/>
            </a:avLst>
          </a:prstGeom>
          <a:noFill/>
          <a:ln w="31750">
            <a:solidFill>
              <a:srgbClr val="FF0000"/>
            </a:solidFill>
            <a:miter lim="800000"/>
            <a:headEnd/>
            <a:tailEnd/>
          </a:ln>
        </p:spPr>
        <p:txBody>
          <a:bodyPr/>
          <a:lstStyle/>
          <a:p>
            <a:pPr defTabSz="179388" eaLnBrk="0" hangingPunct="0">
              <a:buFontTx/>
              <a:buChar char="•"/>
            </a:pPr>
            <a:r>
              <a:rPr lang="en-US" sz="1600" b="1" dirty="0" smtClean="0">
                <a:solidFill>
                  <a:prstClr val="black"/>
                </a:solidFill>
                <a:latin typeface="Calibri"/>
              </a:rPr>
              <a:t>Strategy</a:t>
            </a:r>
          </a:p>
          <a:p>
            <a:pPr defTabSz="179388" eaLnBrk="0" hangingPunct="0">
              <a:buFontTx/>
              <a:buChar char="•"/>
            </a:pPr>
            <a:r>
              <a:rPr lang="en-US" sz="1600" b="1" dirty="0" smtClean="0">
                <a:solidFill>
                  <a:prstClr val="black"/>
                </a:solidFill>
                <a:latin typeface="Calibri"/>
              </a:rPr>
              <a:t>Global AIM</a:t>
            </a:r>
          </a:p>
          <a:p>
            <a:pPr defTabSz="179388" eaLnBrk="0" hangingPunct="0">
              <a:buFontTx/>
              <a:buChar char="•"/>
            </a:pPr>
            <a:r>
              <a:rPr lang="en-US" sz="1600" b="1" dirty="0" smtClean="0">
                <a:solidFill>
                  <a:prstClr val="black"/>
                </a:solidFill>
                <a:latin typeface="Calibri"/>
              </a:rPr>
              <a:t>SMART GOAL </a:t>
            </a:r>
          </a:p>
          <a:p>
            <a:pPr defTabSz="179388" eaLnBrk="0" hangingPunct="0">
              <a:buFontTx/>
              <a:buChar char="•"/>
            </a:pPr>
            <a:r>
              <a:rPr lang="en-US" sz="1600" b="1" dirty="0" smtClean="0">
                <a:solidFill>
                  <a:prstClr val="black"/>
                </a:solidFill>
                <a:latin typeface="Calibri"/>
              </a:rPr>
              <a:t>Process Analysis</a:t>
            </a:r>
            <a:endParaRPr lang="en-US" sz="1600" b="1" dirty="0">
              <a:solidFill>
                <a:prstClr val="black"/>
              </a:solidFill>
              <a:latin typeface="Calibri"/>
            </a:endParaRPr>
          </a:p>
          <a:p>
            <a:pPr defTabSz="179388" eaLnBrk="0" hangingPunct="0">
              <a:buFontTx/>
              <a:buChar char="•"/>
            </a:pPr>
            <a:r>
              <a:rPr lang="en-US" sz="1600" b="1" dirty="0" smtClean="0">
                <a:solidFill>
                  <a:prstClr val="black"/>
                </a:solidFill>
                <a:latin typeface="Calibri"/>
              </a:rPr>
              <a:t>Measurement</a:t>
            </a:r>
          </a:p>
          <a:p>
            <a:pPr defTabSz="179388" eaLnBrk="0" hangingPunct="0">
              <a:buFontTx/>
              <a:buChar char="•"/>
            </a:pPr>
            <a:r>
              <a:rPr lang="en-US" sz="1600" b="1" dirty="0" smtClean="0">
                <a:solidFill>
                  <a:prstClr val="black"/>
                </a:solidFill>
                <a:latin typeface="Calibri"/>
              </a:rPr>
              <a:t>Intervention</a:t>
            </a:r>
          </a:p>
          <a:p>
            <a:pPr defTabSz="179388" eaLnBrk="0" hangingPunct="0">
              <a:buFontTx/>
              <a:buChar char="•"/>
            </a:pPr>
            <a:r>
              <a:rPr lang="en-US" sz="1600" b="1" dirty="0" smtClean="0">
                <a:solidFill>
                  <a:prstClr val="black"/>
                </a:solidFill>
                <a:latin typeface="Calibri"/>
              </a:rPr>
              <a:t>Monitor / Revise</a:t>
            </a:r>
          </a:p>
          <a:p>
            <a:pPr defTabSz="179388" eaLnBrk="0" hangingPunct="0">
              <a:buFontTx/>
              <a:buChar char="•"/>
            </a:pPr>
            <a:endParaRPr lang="en-US" sz="1600" b="1" dirty="0" smtClean="0">
              <a:solidFill>
                <a:prstClr val="black"/>
              </a:solidFill>
              <a:latin typeface="Calibri"/>
            </a:endParaRPr>
          </a:p>
          <a:p>
            <a:pPr defTabSz="179388" eaLnBrk="0" hangingPunct="0"/>
            <a:endParaRPr lang="en-US" sz="1600" b="1" dirty="0">
              <a:solidFill>
                <a:prstClr val="black"/>
              </a:solidFill>
              <a:latin typeface="Calibri"/>
            </a:endParaRPr>
          </a:p>
        </p:txBody>
      </p:sp>
      <p:sp>
        <p:nvSpPr>
          <p:cNvPr id="16395" name="Text Box 13"/>
          <p:cNvSpPr txBox="1">
            <a:spLocks noChangeArrowheads="1"/>
          </p:cNvSpPr>
          <p:nvPr/>
        </p:nvSpPr>
        <p:spPr bwMode="auto">
          <a:xfrm>
            <a:off x="8458200" y="3151585"/>
            <a:ext cx="184666" cy="400110"/>
          </a:xfrm>
          <a:prstGeom prst="rect">
            <a:avLst/>
          </a:prstGeom>
          <a:noFill/>
          <a:ln w="9525">
            <a:noFill/>
            <a:miter lim="800000"/>
            <a:headEnd/>
            <a:tailEnd/>
          </a:ln>
        </p:spPr>
        <p:txBody>
          <a:bodyPr wrap="none">
            <a:spAutoFit/>
          </a:bodyPr>
          <a:lstStyle/>
          <a:p>
            <a:pPr eaLnBrk="0" hangingPunct="0"/>
            <a:endParaRPr lang="en-US" sz="2000" b="1">
              <a:solidFill>
                <a:srgbClr val="FF0000"/>
              </a:solidFill>
              <a:latin typeface="Calibri"/>
            </a:endParaRPr>
          </a:p>
        </p:txBody>
      </p:sp>
      <p:sp>
        <p:nvSpPr>
          <p:cNvPr id="16396" name="Text Box 14"/>
          <p:cNvSpPr txBox="1">
            <a:spLocks noChangeArrowheads="1"/>
          </p:cNvSpPr>
          <p:nvPr/>
        </p:nvSpPr>
        <p:spPr bwMode="auto">
          <a:xfrm>
            <a:off x="0" y="4835723"/>
            <a:ext cx="3225800" cy="307777"/>
          </a:xfrm>
          <a:prstGeom prst="rect">
            <a:avLst/>
          </a:prstGeom>
          <a:noFill/>
          <a:ln w="9525">
            <a:noFill/>
            <a:miter lim="800000"/>
            <a:headEnd/>
            <a:tailEnd/>
          </a:ln>
        </p:spPr>
        <p:txBody>
          <a:bodyPr wrap="square">
            <a:spAutoFit/>
          </a:bodyPr>
          <a:lstStyle/>
          <a:p>
            <a:pPr>
              <a:spcBef>
                <a:spcPct val="50000"/>
              </a:spcBef>
            </a:pPr>
            <a:r>
              <a:rPr lang="en-US" sz="1400" dirty="0">
                <a:solidFill>
                  <a:prstClr val="black"/>
                </a:solidFill>
                <a:latin typeface="Calibri"/>
              </a:rPr>
              <a:t>Batalden &amp; Davidoff, </a:t>
            </a:r>
            <a:r>
              <a:rPr lang="en-US" sz="1400" i="1" dirty="0">
                <a:solidFill>
                  <a:prstClr val="black"/>
                </a:solidFill>
                <a:latin typeface="Calibri"/>
              </a:rPr>
              <a:t>BMJ Q&amp;S</a:t>
            </a:r>
            <a:r>
              <a:rPr lang="en-US" sz="1400" dirty="0">
                <a:solidFill>
                  <a:prstClr val="black"/>
                </a:solidFill>
                <a:latin typeface="Calibri"/>
              </a:rPr>
              <a:t>, 2007</a:t>
            </a:r>
          </a:p>
        </p:txBody>
      </p:sp>
      <p:sp>
        <p:nvSpPr>
          <p:cNvPr id="16397" name="AutoShape 15"/>
          <p:cNvSpPr>
            <a:spLocks noChangeArrowheads="1"/>
          </p:cNvSpPr>
          <p:nvPr/>
        </p:nvSpPr>
        <p:spPr bwMode="auto">
          <a:xfrm>
            <a:off x="1219200" y="774778"/>
            <a:ext cx="2209800" cy="1111172"/>
          </a:xfrm>
          <a:prstGeom prst="wedgeEllipseCallout">
            <a:avLst>
              <a:gd name="adj1" fmla="val 59491"/>
              <a:gd name="adj2" fmla="val 75579"/>
            </a:avLst>
          </a:prstGeom>
          <a:noFill/>
          <a:ln w="31750">
            <a:solidFill>
              <a:srgbClr val="FF0000"/>
            </a:solidFill>
            <a:miter lim="800000"/>
            <a:headEnd/>
            <a:tailEnd/>
          </a:ln>
        </p:spPr>
        <p:txBody>
          <a:bodyPr/>
          <a:lstStyle/>
          <a:p>
            <a:pPr algn="ctr" eaLnBrk="0" hangingPunct="0"/>
            <a:r>
              <a:rPr lang="en-US" sz="2000" b="1" dirty="0" smtClean="0">
                <a:solidFill>
                  <a:prstClr val="black"/>
                </a:solidFill>
                <a:latin typeface="Calibri"/>
              </a:rPr>
              <a:t>Identify Gap or Challenge</a:t>
            </a:r>
            <a:endParaRPr lang="en-US" sz="2000" b="1" dirty="0">
              <a:solidFill>
                <a:prstClr val="black"/>
              </a:solidFill>
              <a:latin typeface="Calibri"/>
            </a:endParaRPr>
          </a:p>
        </p:txBody>
      </p:sp>
      <p:sp>
        <p:nvSpPr>
          <p:cNvPr id="16398" name="AutoShape 16"/>
          <p:cNvSpPr>
            <a:spLocks noChangeArrowheads="1"/>
          </p:cNvSpPr>
          <p:nvPr/>
        </p:nvSpPr>
        <p:spPr bwMode="auto">
          <a:xfrm>
            <a:off x="5791200" y="971550"/>
            <a:ext cx="2133600" cy="628650"/>
          </a:xfrm>
          <a:prstGeom prst="wedgeEllipseCallout">
            <a:avLst>
              <a:gd name="adj1" fmla="val -24852"/>
              <a:gd name="adj2" fmla="val 143940"/>
            </a:avLst>
          </a:prstGeom>
          <a:noFill/>
          <a:ln w="31750">
            <a:solidFill>
              <a:srgbClr val="FF0000"/>
            </a:solidFill>
            <a:miter lim="800000"/>
            <a:headEnd/>
            <a:tailEnd/>
          </a:ln>
        </p:spPr>
        <p:txBody>
          <a:bodyPr/>
          <a:lstStyle/>
          <a:p>
            <a:pPr algn="ctr" eaLnBrk="0" hangingPunct="0"/>
            <a:r>
              <a:rPr lang="en-US" sz="2000" b="1" dirty="0" smtClean="0">
                <a:solidFill>
                  <a:prstClr val="black"/>
                </a:solidFill>
                <a:latin typeface="Calibri"/>
              </a:rPr>
              <a:t>Rapid </a:t>
            </a:r>
            <a:r>
              <a:rPr lang="en-US" sz="2000" b="1" dirty="0" smtClean="0">
                <a:solidFill>
                  <a:prstClr val="black"/>
                </a:solidFill>
                <a:latin typeface="Calibri"/>
              </a:rPr>
              <a:t>PDSA</a:t>
            </a:r>
            <a:endParaRPr lang="en-US" sz="2000" b="1" dirty="0" smtClean="0">
              <a:solidFill>
                <a:prstClr val="black"/>
              </a:solidFill>
              <a:latin typeface="Calibri"/>
            </a:endParaRPr>
          </a:p>
        </p:txBody>
      </p:sp>
    </p:spTree>
    <p:extLst>
      <p:ext uri="{BB962C8B-B14F-4D97-AF65-F5344CB8AC3E}">
        <p14:creationId xmlns:p14="http://schemas.microsoft.com/office/powerpoint/2010/main" val="3111896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P spid="16394" grpId="0" animBg="1"/>
      <p:bldP spid="16397" grpId="0" animBg="1"/>
      <p:bldP spid="1639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5300"/>
            <a:ext cx="9144000" cy="4137042"/>
          </a:xfrm>
          <a:prstGeom prst="rect">
            <a:avLst/>
          </a:prstGeom>
        </p:spPr>
      </p:pic>
      <p:sp>
        <p:nvSpPr>
          <p:cNvPr id="3" name="Rectangle 2"/>
          <p:cNvSpPr/>
          <p:nvPr/>
        </p:nvSpPr>
        <p:spPr>
          <a:xfrm>
            <a:off x="709730" y="4652116"/>
            <a:ext cx="8329989" cy="369332"/>
          </a:xfrm>
          <a:prstGeom prst="rect">
            <a:avLst/>
          </a:prstGeom>
        </p:spPr>
        <p:txBody>
          <a:bodyPr wrap="square">
            <a:spAutoFit/>
          </a:bodyPr>
          <a:lstStyle/>
          <a:p>
            <a:r>
              <a:rPr lang="pt-BR" dirty="0" err="1">
                <a:solidFill>
                  <a:prstClr val="black"/>
                </a:solidFill>
                <a:latin typeface="Calibri"/>
              </a:rPr>
              <a:t>Ogrinc</a:t>
            </a:r>
            <a:r>
              <a:rPr lang="pt-BR" dirty="0">
                <a:solidFill>
                  <a:prstClr val="black"/>
                </a:solidFill>
                <a:latin typeface="Calibri"/>
              </a:rPr>
              <a:t> </a:t>
            </a:r>
            <a:r>
              <a:rPr lang="pt-BR" dirty="0" err="1">
                <a:solidFill>
                  <a:prstClr val="black"/>
                </a:solidFill>
                <a:latin typeface="Calibri"/>
              </a:rPr>
              <a:t>G</a:t>
            </a:r>
            <a:r>
              <a:rPr lang="pt-BR" dirty="0">
                <a:solidFill>
                  <a:prstClr val="black"/>
                </a:solidFill>
                <a:latin typeface="Calibri"/>
              </a:rPr>
              <a:t>, et al. BMJ Qual </a:t>
            </a:r>
            <a:r>
              <a:rPr lang="pt-BR" dirty="0" err="1">
                <a:solidFill>
                  <a:prstClr val="black"/>
                </a:solidFill>
                <a:latin typeface="Calibri"/>
              </a:rPr>
              <a:t>Saf</a:t>
            </a:r>
            <a:r>
              <a:rPr lang="pt-BR" dirty="0">
                <a:solidFill>
                  <a:prstClr val="black"/>
                </a:solidFill>
                <a:latin typeface="Calibri"/>
              </a:rPr>
              <a:t> 2013;0:1–3. doi:10.1136/bmjqs-2013-002703</a:t>
            </a:r>
            <a:endParaRPr lang="en-US" dirty="0">
              <a:solidFill>
                <a:prstClr val="black"/>
              </a:solidFill>
              <a:latin typeface="Calibri"/>
            </a:endParaRPr>
          </a:p>
        </p:txBody>
      </p:sp>
      <p:sp>
        <p:nvSpPr>
          <p:cNvPr id="4" name="TextBox 3"/>
          <p:cNvSpPr txBox="1"/>
          <p:nvPr/>
        </p:nvSpPr>
        <p:spPr>
          <a:xfrm>
            <a:off x="1807882" y="30278"/>
            <a:ext cx="6101350" cy="584776"/>
          </a:xfrm>
          <a:prstGeom prst="rect">
            <a:avLst/>
          </a:prstGeom>
          <a:noFill/>
        </p:spPr>
        <p:txBody>
          <a:bodyPr wrap="none" rtlCol="0">
            <a:spAutoFit/>
          </a:bodyPr>
          <a:lstStyle/>
          <a:p>
            <a:r>
              <a:rPr lang="en-US" sz="3200" dirty="0" smtClean="0">
                <a:solidFill>
                  <a:srgbClr val="000000"/>
                </a:solidFill>
                <a:latin typeface="Calibri"/>
              </a:rPr>
              <a:t>THEORETIC </a:t>
            </a:r>
            <a:r>
              <a:rPr lang="en-US" sz="3200" dirty="0" smtClean="0">
                <a:solidFill>
                  <a:srgbClr val="000000"/>
                </a:solidFill>
                <a:latin typeface="Calibri"/>
              </a:rPr>
              <a:t>IMPROVEMENT </a:t>
            </a:r>
            <a:r>
              <a:rPr lang="en-US" sz="3200" dirty="0" smtClean="0">
                <a:solidFill>
                  <a:srgbClr val="000000"/>
                </a:solidFill>
                <a:latin typeface="Calibri"/>
              </a:rPr>
              <a:t>MODEL</a:t>
            </a:r>
            <a:endParaRPr lang="en-US" sz="3200" dirty="0">
              <a:solidFill>
                <a:srgbClr val="000000"/>
              </a:solidFill>
              <a:latin typeface="Calibri"/>
            </a:endParaRPr>
          </a:p>
        </p:txBody>
      </p:sp>
    </p:spTree>
    <p:extLst>
      <p:ext uri="{BB962C8B-B14F-4D97-AF65-F5344CB8AC3E}">
        <p14:creationId xmlns:p14="http://schemas.microsoft.com/office/powerpoint/2010/main" val="96172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0869"/>
            <a:ext cx="9144000" cy="4792763"/>
          </a:xfrm>
          <a:prstGeom prst="rect">
            <a:avLst/>
          </a:prstGeom>
        </p:spPr>
      </p:pic>
      <p:sp>
        <p:nvSpPr>
          <p:cNvPr id="3" name="Rectangle 2"/>
          <p:cNvSpPr/>
          <p:nvPr/>
        </p:nvSpPr>
        <p:spPr>
          <a:xfrm>
            <a:off x="5337417" y="4866501"/>
            <a:ext cx="4572000" cy="369332"/>
          </a:xfrm>
          <a:prstGeom prst="rect">
            <a:avLst/>
          </a:prstGeom>
        </p:spPr>
        <p:txBody>
          <a:bodyPr>
            <a:spAutoFit/>
          </a:bodyPr>
          <a:lstStyle/>
          <a:p>
            <a:r>
              <a:rPr lang="pt-BR" dirty="0" err="1">
                <a:solidFill>
                  <a:prstClr val="black"/>
                </a:solidFill>
                <a:latin typeface="Calibri"/>
              </a:rPr>
              <a:t>Ogrinc</a:t>
            </a:r>
            <a:r>
              <a:rPr lang="pt-BR" dirty="0">
                <a:solidFill>
                  <a:prstClr val="black"/>
                </a:solidFill>
                <a:latin typeface="Calibri"/>
              </a:rPr>
              <a:t> </a:t>
            </a:r>
            <a:r>
              <a:rPr lang="pt-BR" dirty="0" err="1">
                <a:solidFill>
                  <a:prstClr val="black"/>
                </a:solidFill>
                <a:latin typeface="Calibri"/>
              </a:rPr>
              <a:t>G</a:t>
            </a:r>
            <a:r>
              <a:rPr lang="pt-BR" dirty="0">
                <a:solidFill>
                  <a:prstClr val="black"/>
                </a:solidFill>
                <a:latin typeface="Calibri"/>
              </a:rPr>
              <a:t>, et al. BMJ Qual </a:t>
            </a:r>
            <a:r>
              <a:rPr lang="pt-BR" dirty="0" err="1">
                <a:solidFill>
                  <a:prstClr val="black"/>
                </a:solidFill>
                <a:latin typeface="Calibri"/>
              </a:rPr>
              <a:t>Saf</a:t>
            </a:r>
            <a:r>
              <a:rPr lang="pt-BR" dirty="0">
                <a:solidFill>
                  <a:prstClr val="black"/>
                </a:solidFill>
                <a:latin typeface="Calibri"/>
              </a:rPr>
              <a:t> </a:t>
            </a:r>
            <a:r>
              <a:rPr lang="pt-BR" dirty="0" smtClean="0">
                <a:solidFill>
                  <a:prstClr val="black"/>
                </a:solidFill>
                <a:latin typeface="Calibri"/>
              </a:rPr>
              <a:t>2013</a:t>
            </a:r>
            <a:endParaRPr lang="en-US" dirty="0">
              <a:solidFill>
                <a:prstClr val="black"/>
              </a:solidFill>
              <a:latin typeface="Calibri"/>
            </a:endParaRPr>
          </a:p>
        </p:txBody>
      </p:sp>
      <p:sp>
        <p:nvSpPr>
          <p:cNvPr id="4" name="Rectangle 3"/>
          <p:cNvSpPr/>
          <p:nvPr/>
        </p:nvSpPr>
        <p:spPr>
          <a:xfrm>
            <a:off x="1796543" y="177278"/>
            <a:ext cx="5890104" cy="707886"/>
          </a:xfrm>
          <a:prstGeom prst="rect">
            <a:avLst/>
          </a:prstGeom>
        </p:spPr>
        <p:txBody>
          <a:bodyPr wrap="none">
            <a:spAutoFit/>
          </a:bodyPr>
          <a:lstStyle/>
          <a:p>
            <a:r>
              <a:rPr lang="en-US" sz="4000" dirty="0" smtClean="0">
                <a:solidFill>
                  <a:srgbClr val="000000"/>
                </a:solidFill>
                <a:latin typeface="Calibri"/>
              </a:rPr>
              <a:t>ACTUAL</a:t>
            </a:r>
            <a:r>
              <a:rPr lang="en-US" sz="3200" dirty="0" smtClean="0">
                <a:solidFill>
                  <a:srgbClr val="000000"/>
                </a:solidFill>
                <a:latin typeface="Calibri"/>
              </a:rPr>
              <a:t> </a:t>
            </a:r>
            <a:r>
              <a:rPr lang="en-US" sz="3200" dirty="0">
                <a:solidFill>
                  <a:srgbClr val="000000"/>
                </a:solidFill>
                <a:latin typeface="Calibri"/>
              </a:rPr>
              <a:t>IMPROVEMENT MODEL</a:t>
            </a:r>
          </a:p>
        </p:txBody>
      </p:sp>
    </p:spTree>
    <p:extLst>
      <p:ext uri="{BB962C8B-B14F-4D97-AF65-F5344CB8AC3E}">
        <p14:creationId xmlns:p14="http://schemas.microsoft.com/office/powerpoint/2010/main" val="1636511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t>Select</a:t>
            </a:r>
            <a:r>
              <a:rPr lang="en-US" b="1" dirty="0"/>
              <a:t> Strategies </a:t>
            </a:r>
            <a:r>
              <a:rPr lang="en-US" b="1" dirty="0" smtClean="0"/>
              <a:t/>
            </a:r>
            <a:br>
              <a:rPr lang="en-US" b="1" dirty="0" smtClean="0"/>
            </a:br>
            <a:r>
              <a:rPr lang="en-US" b="1" dirty="0" smtClean="0"/>
              <a:t>for </a:t>
            </a:r>
            <a:r>
              <a:rPr lang="en-US" b="1" dirty="0"/>
              <a:t>Achieving  Health &amp; Wellness </a:t>
            </a:r>
            <a:r>
              <a:rPr lang="en-US" sz="3600" b="1" dirty="0"/>
              <a:t/>
            </a:r>
            <a:br>
              <a:rPr lang="en-US" sz="3600" b="1" dirty="0"/>
            </a:br>
            <a:endParaRPr lang="en-US" dirty="0"/>
          </a:p>
        </p:txBody>
      </p:sp>
      <p:sp>
        <p:nvSpPr>
          <p:cNvPr id="4" name="Content Placeholder 2"/>
          <p:cNvSpPr>
            <a:spLocks noGrp="1"/>
          </p:cNvSpPr>
          <p:nvPr>
            <p:ph idx="1"/>
          </p:nvPr>
        </p:nvSpPr>
        <p:spPr/>
        <p:txBody>
          <a:bodyPr>
            <a:normAutofit fontScale="92500" lnSpcReduction="20000"/>
          </a:bodyPr>
          <a:lstStyle/>
          <a:p>
            <a:pPr marL="0" indent="0">
              <a:buFont typeface="Arial" pitchFamily="84" charset="0"/>
              <a:buNone/>
              <a:defRPr/>
            </a:pPr>
            <a:r>
              <a:rPr lang="en-US" dirty="0" smtClean="0"/>
              <a:t>Self Awareness </a:t>
            </a:r>
            <a:r>
              <a:rPr lang="en-US" sz="2400" i="1" dirty="0" smtClean="0"/>
              <a:t>“Know yourself “</a:t>
            </a:r>
          </a:p>
          <a:p>
            <a:pPr marL="914400" lvl="1" indent="-457200">
              <a:buFont typeface="+mj-lt"/>
              <a:buAutoNum type="arabicPeriod"/>
              <a:defRPr/>
            </a:pPr>
            <a:r>
              <a:rPr lang="en-US" sz="2400" dirty="0" smtClean="0">
                <a:solidFill>
                  <a:srgbClr val="000000"/>
                </a:solidFill>
              </a:rPr>
              <a:t>Mindfulness </a:t>
            </a:r>
          </a:p>
          <a:p>
            <a:pPr marL="914400" lvl="1" indent="-457200">
              <a:buFont typeface="+mj-lt"/>
              <a:buAutoNum type="arabicPeriod"/>
              <a:defRPr/>
            </a:pPr>
            <a:r>
              <a:rPr lang="en-US" sz="2400" dirty="0" smtClean="0">
                <a:solidFill>
                  <a:srgbClr val="000000"/>
                </a:solidFill>
              </a:rPr>
              <a:t>Self Assessment </a:t>
            </a:r>
            <a:endParaRPr lang="en-US" sz="2400" dirty="0" smtClean="0"/>
          </a:p>
          <a:p>
            <a:pPr marL="0" indent="0">
              <a:buFont typeface="Arial" pitchFamily="84" charset="0"/>
              <a:buNone/>
              <a:defRPr/>
            </a:pPr>
            <a:r>
              <a:rPr lang="en-US" dirty="0" smtClean="0"/>
              <a:t>Self Care </a:t>
            </a:r>
            <a:r>
              <a:rPr lang="en-US" sz="2400" i="1" dirty="0" smtClean="0"/>
              <a:t>“Be authentic to yourself” </a:t>
            </a:r>
          </a:p>
          <a:p>
            <a:pPr marL="457200" lvl="1" indent="0">
              <a:buNone/>
              <a:defRPr/>
            </a:pPr>
            <a:r>
              <a:rPr lang="en-US" sz="2400" dirty="0" smtClean="0"/>
              <a:t>3.   Personal Mission &amp; </a:t>
            </a:r>
            <a:r>
              <a:rPr lang="en-US" sz="2400" dirty="0" smtClean="0">
                <a:solidFill>
                  <a:srgbClr val="000000"/>
                </a:solidFill>
              </a:rPr>
              <a:t>Vision</a:t>
            </a:r>
          </a:p>
          <a:p>
            <a:pPr marL="457200" lvl="1" indent="0">
              <a:buNone/>
              <a:defRPr/>
            </a:pPr>
            <a:r>
              <a:rPr lang="en-US" sz="2400" dirty="0" smtClean="0">
                <a:solidFill>
                  <a:srgbClr val="000000"/>
                </a:solidFill>
              </a:rPr>
              <a:t>4.   Personal Resilience</a:t>
            </a:r>
            <a:endParaRPr lang="en-US" sz="2400" dirty="0">
              <a:solidFill>
                <a:srgbClr val="000000"/>
              </a:solidFill>
            </a:endParaRPr>
          </a:p>
          <a:p>
            <a:pPr marL="0" indent="0">
              <a:buNone/>
              <a:defRPr/>
            </a:pPr>
            <a:r>
              <a:rPr lang="en-US" dirty="0" smtClean="0"/>
              <a:t>Self Improvement </a:t>
            </a:r>
            <a:r>
              <a:rPr lang="en-US" sz="2400" i="1" dirty="0" smtClean="0"/>
              <a:t>“Improve yourself”</a:t>
            </a:r>
          </a:p>
          <a:p>
            <a:pPr marL="457200" lvl="1" indent="0">
              <a:buNone/>
              <a:defRPr/>
            </a:pPr>
            <a:r>
              <a:rPr lang="en-US" sz="2400" dirty="0" smtClean="0">
                <a:solidFill>
                  <a:srgbClr val="000000"/>
                </a:solidFill>
              </a:rPr>
              <a:t>5.   SMART GOALS</a:t>
            </a:r>
            <a:endParaRPr lang="en-US" sz="2400" dirty="0"/>
          </a:p>
          <a:p>
            <a:pPr marL="457200" lvl="1" indent="0">
              <a:buNone/>
              <a:defRPr/>
            </a:pPr>
            <a:r>
              <a:rPr lang="en-US" sz="2400" dirty="0" smtClean="0"/>
              <a:t>6.   Personal </a:t>
            </a:r>
            <a:r>
              <a:rPr lang="en-US" sz="2400" dirty="0"/>
              <a:t>H</a:t>
            </a:r>
            <a:r>
              <a:rPr lang="en-US" sz="2400" dirty="0" smtClean="0"/>
              <a:t>ealth </a:t>
            </a:r>
            <a:r>
              <a:rPr lang="en-US" sz="2400" dirty="0"/>
              <a:t>I</a:t>
            </a:r>
            <a:r>
              <a:rPr lang="en-US" sz="2400" dirty="0" smtClean="0"/>
              <a:t>mprovement Tool (PHIT)</a:t>
            </a:r>
          </a:p>
          <a:p>
            <a:pPr marL="0" indent="0">
              <a:buFont typeface="Arial" pitchFamily="84" charset="0"/>
              <a:buNone/>
              <a:defRPr/>
            </a:pPr>
            <a:endParaRPr lang="en-US" dirty="0"/>
          </a:p>
        </p:txBody>
      </p:sp>
      <p:pic>
        <p:nvPicPr>
          <p:cNvPr id="5" name="Picture 5"/>
          <p:cNvPicPr>
            <a:picLocks noChangeAspect="1"/>
          </p:cNvPicPr>
          <p:nvPr/>
        </p:nvPicPr>
        <p:blipFill>
          <a:blip r:embed="rId3"/>
          <a:srcRect/>
          <a:stretch>
            <a:fillRect/>
          </a:stretch>
        </p:blipFill>
        <p:spPr bwMode="auto">
          <a:xfrm>
            <a:off x="5840413" y="1489823"/>
            <a:ext cx="2857500" cy="2143125"/>
          </a:xfrm>
          <a:prstGeom prst="rect">
            <a:avLst/>
          </a:prstGeom>
          <a:noFill/>
          <a:ln w="9525">
            <a:noFill/>
            <a:miter lim="800000"/>
            <a:headEnd/>
            <a:tailEnd/>
          </a:ln>
        </p:spPr>
      </p:pic>
    </p:spTree>
    <p:extLst>
      <p:ext uri="{BB962C8B-B14F-4D97-AF65-F5344CB8AC3E}">
        <p14:creationId xmlns:p14="http://schemas.microsoft.com/office/powerpoint/2010/main" val="1252778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8" y="89648"/>
            <a:ext cx="8463979" cy="862011"/>
          </a:xfrm>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smtClean="0"/>
              <a:t>The </a:t>
            </a:r>
            <a:r>
              <a:rPr lang="en-US" dirty="0" smtClean="0"/>
              <a:t>RAISIN EXERCISE </a:t>
            </a:r>
            <a:r>
              <a:rPr lang="en-US" dirty="0">
                <a:solidFill>
                  <a:schemeClr val="bg2">
                    <a:lumMod val="25000"/>
                  </a:schemeClr>
                </a:solidFill>
              </a:rPr>
              <a:t>(Chocolate)</a:t>
            </a:r>
            <a:r>
              <a:rPr lang="en-US" dirty="0" smtClean="0"/>
              <a:t/>
            </a:r>
            <a:br>
              <a:rPr lang="en-US" dirty="0" smtClean="0"/>
            </a:br>
            <a:r>
              <a:rPr lang="en-US" sz="2000" i="1" dirty="0" smtClean="0">
                <a:solidFill>
                  <a:srgbClr val="000000"/>
                </a:solidFill>
              </a:rPr>
              <a:t>“Everything has its beauty but not everyone sees it”</a:t>
            </a:r>
            <a:r>
              <a:rPr lang="en-US" sz="2000" dirty="0" smtClean="0">
                <a:solidFill>
                  <a:srgbClr val="000000"/>
                </a:solidFill>
              </a:rPr>
              <a:t>. Confucius  </a:t>
            </a:r>
            <a:r>
              <a:rPr lang="en-US" sz="2000" dirty="0" smtClean="0"/>
              <a:t> </a:t>
            </a:r>
            <a:r>
              <a:rPr lang="en-US" dirty="0" smtClean="0"/>
              <a:t/>
            </a:r>
            <a:br>
              <a:rPr lang="en-US" dirty="0" smtClean="0"/>
            </a:br>
            <a:endParaRPr lang="en-US" dirty="0"/>
          </a:p>
        </p:txBody>
      </p:sp>
      <p:pic>
        <p:nvPicPr>
          <p:cNvPr id="5" name="Content Placeholder 4" descr="raisin-fruit.jpg"/>
          <p:cNvPicPr>
            <a:picLocks noGrp="1" noChangeAspect="1"/>
          </p:cNvPicPr>
          <p:nvPr>
            <p:ph idx="1"/>
          </p:nvPr>
        </p:nvPicPr>
        <p:blipFill>
          <a:blip r:embed="rId3">
            <a:extLst>
              <a:ext uri="{28A0092B-C50C-407E-A947-70E740481C1C}">
                <a14:useLocalDpi xmlns:a14="http://schemas.microsoft.com/office/drawing/2010/main" val="0"/>
              </a:ext>
            </a:extLst>
          </a:blip>
          <a:srcRect l="-61144" r="-61144"/>
          <a:stretch>
            <a:fillRect/>
          </a:stretch>
        </p:blipFill>
        <p:spPr>
          <a:xfrm>
            <a:off x="1505857" y="1778940"/>
            <a:ext cx="5602514" cy="2310875"/>
          </a:xfrm>
        </p:spPr>
      </p:pic>
      <p:sp>
        <p:nvSpPr>
          <p:cNvPr id="4" name="TextBox 3"/>
          <p:cNvSpPr txBox="1"/>
          <p:nvPr/>
        </p:nvSpPr>
        <p:spPr>
          <a:xfrm>
            <a:off x="780241" y="4089848"/>
            <a:ext cx="7173771" cy="646331"/>
          </a:xfrm>
          <a:prstGeom prst="rect">
            <a:avLst/>
          </a:prstGeom>
          <a:noFill/>
        </p:spPr>
        <p:txBody>
          <a:bodyPr wrap="none" rtlCol="0">
            <a:spAutoFit/>
          </a:bodyPr>
          <a:lstStyle/>
          <a:p>
            <a:r>
              <a:rPr lang="en-US" dirty="0" smtClean="0"/>
              <a:t>Based </a:t>
            </a:r>
            <a:r>
              <a:rPr lang="en-US" dirty="0"/>
              <a:t>on </a:t>
            </a:r>
            <a:r>
              <a:rPr lang="en-US" dirty="0" err="1"/>
              <a:t>Kabat-Zinn</a:t>
            </a:r>
            <a:r>
              <a:rPr lang="en-US" dirty="0"/>
              <a:t>. From Segal, Z. V., Williams, J. M. G., &amp; Teasdale, J. D.</a:t>
            </a:r>
          </a:p>
          <a:p>
            <a:r>
              <a:rPr lang="en-US" dirty="0"/>
              <a:t>(2002). Mindfulness-Based Cognitive Therapy for Depression. NY: Guilford.</a:t>
            </a:r>
          </a:p>
        </p:txBody>
      </p:sp>
    </p:spTree>
    <p:extLst>
      <p:ext uri="{BB962C8B-B14F-4D97-AF65-F5344CB8AC3E}">
        <p14:creationId xmlns:p14="http://schemas.microsoft.com/office/powerpoint/2010/main" val="265598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C:\Documents and Settings\Carol J. Ward\Local Settings\Temporary Internet Files\Content.IE5\XVW6PWV7\MC90043806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75" y="1859070"/>
            <a:ext cx="3048372" cy="21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endCxn id="28" idx="1"/>
          </p:cNvCxnSpPr>
          <p:nvPr/>
        </p:nvCxnSpPr>
        <p:spPr>
          <a:xfrm>
            <a:off x="4893469" y="2973620"/>
            <a:ext cx="964406" cy="87367"/>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6232922" y="1874883"/>
            <a:ext cx="3268266"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a:latin typeface="Georgia" charset="0"/>
              </a:rPr>
              <a:t>JMC, Philadelphia</a:t>
            </a:r>
          </a:p>
        </p:txBody>
      </p:sp>
      <p:cxnSp>
        <p:nvCxnSpPr>
          <p:cNvPr id="17" name="Straight Connector 16"/>
          <p:cNvCxnSpPr/>
          <p:nvPr/>
        </p:nvCxnSpPr>
        <p:spPr>
          <a:xfrm rot="10800000">
            <a:off x="2643198" y="2688116"/>
            <a:ext cx="1446609" cy="285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36406" y="3279881"/>
            <a:ext cx="1286262" cy="63800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a:spLocks noChangeArrowheads="1"/>
          </p:cNvSpPr>
          <p:nvPr/>
        </p:nvSpPr>
        <p:spPr bwMode="auto">
          <a:xfrm>
            <a:off x="6232922" y="3759496"/>
            <a:ext cx="2535652" cy="72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a:latin typeface="Georgia" charset="0"/>
              </a:rPr>
              <a:t>  </a:t>
            </a:r>
            <a:r>
              <a:rPr lang="en-US" sz="2400" dirty="0" smtClean="0">
                <a:latin typeface="Georgia" charset="0"/>
              </a:rPr>
              <a:t>WHO- </a:t>
            </a:r>
            <a:r>
              <a:rPr lang="en-US" sz="2200" dirty="0" smtClean="0">
                <a:latin typeface="Georgia" charset="0"/>
              </a:rPr>
              <a:t>Thailand</a:t>
            </a:r>
            <a:endParaRPr lang="en-US" sz="2200" dirty="0">
              <a:latin typeface="Georgia" charset="0"/>
            </a:endParaRPr>
          </a:p>
        </p:txBody>
      </p:sp>
      <p:cxnSp>
        <p:nvCxnSpPr>
          <p:cNvPr id="24" name="Straight Connector 23"/>
          <p:cNvCxnSpPr/>
          <p:nvPr/>
        </p:nvCxnSpPr>
        <p:spPr>
          <a:xfrm flipV="1">
            <a:off x="4947049" y="2741693"/>
            <a:ext cx="964406" cy="151526"/>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5857875" y="2845545"/>
            <a:ext cx="3589734"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a:latin typeface="Georgia" charset="0"/>
              </a:rPr>
              <a:t>MUSC Charleston, SC</a:t>
            </a:r>
          </a:p>
        </p:txBody>
      </p:sp>
      <p:cxnSp>
        <p:nvCxnSpPr>
          <p:cNvPr id="32" name="Straight Connector 31"/>
          <p:cNvCxnSpPr/>
          <p:nvPr/>
        </p:nvCxnSpPr>
        <p:spPr>
          <a:xfrm>
            <a:off x="5448666" y="3279924"/>
            <a:ext cx="87741" cy="1280915"/>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4798133" y="4387874"/>
            <a:ext cx="2265908" cy="72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smtClean="0">
                <a:latin typeface="Georgia" charset="0"/>
              </a:rPr>
              <a:t>South </a:t>
            </a:r>
            <a:r>
              <a:rPr lang="en-US" sz="2200" dirty="0">
                <a:latin typeface="Georgia" charset="0"/>
              </a:rPr>
              <a:t>Africa</a:t>
            </a:r>
            <a:r>
              <a:rPr lang="en-US" dirty="0"/>
              <a:t>	</a:t>
            </a:r>
          </a:p>
        </p:txBody>
      </p:sp>
      <p:cxnSp>
        <p:nvCxnSpPr>
          <p:cNvPr id="39" name="Straight Connector 38"/>
          <p:cNvCxnSpPr/>
          <p:nvPr/>
        </p:nvCxnSpPr>
        <p:spPr>
          <a:xfrm>
            <a:off x="2950714" y="2330692"/>
            <a:ext cx="978350" cy="514853"/>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a:spLocks noChangeArrowheads="1"/>
          </p:cNvSpPr>
          <p:nvPr/>
        </p:nvSpPr>
        <p:spPr bwMode="auto">
          <a:xfrm>
            <a:off x="3179058" y="4383825"/>
            <a:ext cx="214312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a:latin typeface="Georgia" charset="0"/>
              </a:rPr>
              <a:t>Honduras</a:t>
            </a:r>
          </a:p>
        </p:txBody>
      </p:sp>
      <p:sp>
        <p:nvSpPr>
          <p:cNvPr id="18" name="TextBox 17"/>
          <p:cNvSpPr txBox="1">
            <a:spLocks noChangeArrowheads="1"/>
          </p:cNvSpPr>
          <p:nvPr/>
        </p:nvSpPr>
        <p:spPr bwMode="auto">
          <a:xfrm>
            <a:off x="714375" y="2451248"/>
            <a:ext cx="2464594"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a:latin typeface="Georgia" charset="0"/>
              </a:rPr>
              <a:t>Palo Alto, CA</a:t>
            </a:r>
          </a:p>
        </p:txBody>
      </p:sp>
      <p:sp>
        <p:nvSpPr>
          <p:cNvPr id="48" name="TextBox 47"/>
          <p:cNvSpPr txBox="1">
            <a:spLocks noChangeArrowheads="1"/>
          </p:cNvSpPr>
          <p:nvPr/>
        </p:nvSpPr>
        <p:spPr bwMode="auto">
          <a:xfrm>
            <a:off x="5857881" y="3174504"/>
            <a:ext cx="3415605"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a:latin typeface="Georgia" charset="0"/>
              </a:rPr>
              <a:t>SWGFPR,  Georgia</a:t>
            </a:r>
          </a:p>
          <a:p>
            <a:pPr eaLnBrk="1" hangingPunct="1"/>
            <a:endParaRPr lang="en-US" sz="1600" dirty="0"/>
          </a:p>
        </p:txBody>
      </p:sp>
      <p:sp>
        <p:nvSpPr>
          <p:cNvPr id="53" name="TextBox 52"/>
          <p:cNvSpPr txBox="1">
            <a:spLocks noChangeArrowheads="1"/>
          </p:cNvSpPr>
          <p:nvPr/>
        </p:nvSpPr>
        <p:spPr bwMode="auto">
          <a:xfrm>
            <a:off x="5965032" y="2571801"/>
            <a:ext cx="1768078"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2200">
                <a:latin typeface="Georgia" charset="0"/>
              </a:rPr>
              <a:t>UNC, NC</a:t>
            </a:r>
          </a:p>
        </p:txBody>
      </p:sp>
      <p:cxnSp>
        <p:nvCxnSpPr>
          <p:cNvPr id="59" name="Straight Connector 58"/>
          <p:cNvCxnSpPr/>
          <p:nvPr/>
        </p:nvCxnSpPr>
        <p:spPr>
          <a:xfrm>
            <a:off x="2782667" y="1609428"/>
            <a:ext cx="1146405" cy="369659"/>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a:spLocks noChangeArrowheads="1"/>
          </p:cNvSpPr>
          <p:nvPr/>
        </p:nvSpPr>
        <p:spPr bwMode="auto">
          <a:xfrm>
            <a:off x="1410895" y="1152356"/>
            <a:ext cx="2250281"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a:latin typeface="Georgia" charset="0"/>
              </a:rPr>
              <a:t>STFM</a:t>
            </a:r>
            <a:r>
              <a:rPr lang="en-US" sz="2200" dirty="0" smtClean="0">
                <a:latin typeface="Georgia" charset="0"/>
              </a:rPr>
              <a:t>/AAMC</a:t>
            </a:r>
            <a:endParaRPr lang="en-US" sz="2200" dirty="0">
              <a:latin typeface="Georgia" charset="0"/>
            </a:endParaRPr>
          </a:p>
          <a:p>
            <a:pPr eaLnBrk="1" hangingPunct="1"/>
            <a:endParaRPr lang="en-US" sz="2200" dirty="0">
              <a:latin typeface="Georgia" charset="0"/>
            </a:endParaRPr>
          </a:p>
        </p:txBody>
      </p:sp>
      <p:cxnSp>
        <p:nvCxnSpPr>
          <p:cNvPr id="66" name="Straight Connector 65"/>
          <p:cNvCxnSpPr/>
          <p:nvPr/>
        </p:nvCxnSpPr>
        <p:spPr>
          <a:xfrm rot="5400000" flipH="1" flipV="1">
            <a:off x="4893468" y="1607349"/>
            <a:ext cx="1125141" cy="803672"/>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a:spLocks noChangeArrowheads="1"/>
          </p:cNvSpPr>
          <p:nvPr/>
        </p:nvSpPr>
        <p:spPr bwMode="auto">
          <a:xfrm>
            <a:off x="4223065" y="1036465"/>
            <a:ext cx="2243584"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2200" dirty="0" smtClean="0">
                <a:latin typeface="Georgia" charset="0"/>
              </a:rPr>
              <a:t>Dartmouth</a:t>
            </a:r>
            <a:r>
              <a:rPr lang="en-US" sz="2200" dirty="0">
                <a:latin typeface="Georgia" charset="0"/>
              </a:rPr>
              <a:t>, </a:t>
            </a:r>
            <a:r>
              <a:rPr lang="en-US" sz="2200" dirty="0" smtClean="0">
                <a:latin typeface="Georgia" charset="0"/>
              </a:rPr>
              <a:t>NH </a:t>
            </a:r>
            <a:endParaRPr lang="en-US" sz="2200" dirty="0">
              <a:latin typeface="Georgia" charset="0"/>
            </a:endParaRPr>
          </a:p>
        </p:txBody>
      </p:sp>
      <p:sp>
        <p:nvSpPr>
          <p:cNvPr id="29" name="TextBox 28"/>
          <p:cNvSpPr txBox="1"/>
          <p:nvPr/>
        </p:nvSpPr>
        <p:spPr>
          <a:xfrm>
            <a:off x="186444" y="153951"/>
            <a:ext cx="8556900" cy="523216"/>
          </a:xfrm>
          <a:prstGeom prst="rect">
            <a:avLst/>
          </a:prstGeom>
        </p:spPr>
        <p:style>
          <a:lnRef idx="1">
            <a:schemeClr val="accent1"/>
          </a:lnRef>
          <a:fillRef idx="2">
            <a:schemeClr val="accent1"/>
          </a:fillRef>
          <a:effectRef idx="1">
            <a:schemeClr val="accent1"/>
          </a:effectRef>
          <a:fontRef idx="minor">
            <a:schemeClr val="dk1"/>
          </a:fontRef>
        </p:style>
        <p:txBody>
          <a:bodyPr wrap="square" lIns="91435" tIns="45718" rIns="91435" bIns="45718">
            <a:spAutoFit/>
          </a:bodyPr>
          <a:lstStyle/>
          <a:p>
            <a:pPr algn="ctr">
              <a:defRPr/>
            </a:pPr>
            <a:r>
              <a:rPr lang="en-US" sz="2800" dirty="0">
                <a:solidFill>
                  <a:srgbClr val="000000"/>
                </a:solidFill>
                <a:latin typeface="Georgia" pitchFamily="18" charset="0"/>
                <a:ea typeface="ヒラギノ角ゴ ProN W3"/>
                <a:cs typeface="ヒラギノ角ゴ ProN W3"/>
                <a:sym typeface="Gill Sans Light"/>
              </a:rPr>
              <a:t>Pipas </a:t>
            </a:r>
            <a:r>
              <a:rPr lang="en-US" sz="2800" dirty="0" smtClean="0">
                <a:solidFill>
                  <a:srgbClr val="000000"/>
                </a:solidFill>
                <a:latin typeface="Georgia" pitchFamily="18" charset="0"/>
                <a:ea typeface="ヒラギノ角ゴ ProN W3"/>
                <a:cs typeface="ヒラギノ角ゴ ProN W3"/>
                <a:sym typeface="Gill Sans Light"/>
              </a:rPr>
              <a:t> Pathway</a:t>
            </a:r>
            <a:endParaRPr lang="en-US" sz="2800" dirty="0">
              <a:solidFill>
                <a:srgbClr val="000000"/>
              </a:solidFill>
              <a:latin typeface="Georgia" pitchFamily="18" charset="0"/>
              <a:ea typeface="ヒラギノ角ゴ ProN W3"/>
              <a:cs typeface="ヒラギノ角ゴ ProN W3"/>
              <a:sym typeface="Gill Sans Light"/>
            </a:endParaRPr>
          </a:p>
        </p:txBody>
      </p:sp>
      <p:sp>
        <p:nvSpPr>
          <p:cNvPr id="22554"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rgbClr val="414141"/>
                </a:solidFill>
                <a:latin typeface="Gill Sans Light" charset="0"/>
                <a:ea typeface="ヒラギノ角ゴ ProN W3" charset="0"/>
                <a:cs typeface="ヒラギノ角ゴ ProN W3" charset="0"/>
                <a:sym typeface="Gill Sans Light" charset="0"/>
              </a:defRPr>
            </a:lvl1pPr>
            <a:lvl2pPr marL="522368" indent="-200911" eaLnBrk="0" hangingPunct="0">
              <a:defRPr sz="2900">
                <a:solidFill>
                  <a:srgbClr val="414141"/>
                </a:solidFill>
                <a:latin typeface="Gill Sans Light" charset="0"/>
                <a:ea typeface="ヒラギノ角ゴ ProN W3" charset="0"/>
                <a:cs typeface="ヒラギノ角ゴ ProN W3" charset="0"/>
                <a:sym typeface="Gill Sans Light" charset="0"/>
              </a:defRPr>
            </a:lvl2pPr>
            <a:lvl3pPr marL="803643" indent="-160729" eaLnBrk="0" hangingPunct="0">
              <a:defRPr sz="2900">
                <a:solidFill>
                  <a:srgbClr val="414141"/>
                </a:solidFill>
                <a:latin typeface="Gill Sans Light" charset="0"/>
                <a:ea typeface="ヒラギノ角ゴ ProN W3" charset="0"/>
                <a:cs typeface="ヒラギノ角ゴ ProN W3" charset="0"/>
                <a:sym typeface="Gill Sans Light" charset="0"/>
              </a:defRPr>
            </a:lvl3pPr>
            <a:lvl4pPr marL="1125101" indent="-160729" eaLnBrk="0" hangingPunct="0">
              <a:defRPr sz="2900">
                <a:solidFill>
                  <a:srgbClr val="414141"/>
                </a:solidFill>
                <a:latin typeface="Gill Sans Light" charset="0"/>
                <a:ea typeface="ヒラギノ角ゴ ProN W3" charset="0"/>
                <a:cs typeface="ヒラギノ角ゴ ProN W3" charset="0"/>
                <a:sym typeface="Gill Sans Light" charset="0"/>
              </a:defRPr>
            </a:lvl4pPr>
            <a:lvl5pPr marL="1446558" indent="-160729" eaLnBrk="0" hangingPunct="0">
              <a:defRPr sz="2900">
                <a:solidFill>
                  <a:srgbClr val="414141"/>
                </a:solidFill>
                <a:latin typeface="Gill Sans Light" charset="0"/>
                <a:ea typeface="ヒラギノ角ゴ ProN W3" charset="0"/>
                <a:cs typeface="ヒラギノ角ゴ ProN W3" charset="0"/>
                <a:sym typeface="Gill Sans Light" charset="0"/>
              </a:defRPr>
            </a:lvl5pPr>
            <a:lvl6pPr marL="1768015" indent="-160729" eaLnBrk="0" fontAlgn="base" hangingPunct="0">
              <a:spcBef>
                <a:spcPct val="0"/>
              </a:spcBef>
              <a:spcAft>
                <a:spcPct val="0"/>
              </a:spcAft>
              <a:defRPr sz="2900">
                <a:solidFill>
                  <a:srgbClr val="414141"/>
                </a:solidFill>
                <a:latin typeface="Gill Sans Light" charset="0"/>
                <a:ea typeface="ヒラギノ角ゴ ProN W3" charset="0"/>
                <a:cs typeface="ヒラギノ角ゴ ProN W3" charset="0"/>
                <a:sym typeface="Gill Sans Light" charset="0"/>
              </a:defRPr>
            </a:lvl6pPr>
            <a:lvl7pPr marL="2089473" indent="-160729" eaLnBrk="0" fontAlgn="base" hangingPunct="0">
              <a:spcBef>
                <a:spcPct val="0"/>
              </a:spcBef>
              <a:spcAft>
                <a:spcPct val="0"/>
              </a:spcAft>
              <a:defRPr sz="2900">
                <a:solidFill>
                  <a:srgbClr val="414141"/>
                </a:solidFill>
                <a:latin typeface="Gill Sans Light" charset="0"/>
                <a:ea typeface="ヒラギノ角ゴ ProN W3" charset="0"/>
                <a:cs typeface="ヒラギノ角ゴ ProN W3" charset="0"/>
                <a:sym typeface="Gill Sans Light" charset="0"/>
              </a:defRPr>
            </a:lvl7pPr>
            <a:lvl8pPr marL="2410930" indent="-160729" eaLnBrk="0" fontAlgn="base" hangingPunct="0">
              <a:spcBef>
                <a:spcPct val="0"/>
              </a:spcBef>
              <a:spcAft>
                <a:spcPct val="0"/>
              </a:spcAft>
              <a:defRPr sz="2900">
                <a:solidFill>
                  <a:srgbClr val="414141"/>
                </a:solidFill>
                <a:latin typeface="Gill Sans Light" charset="0"/>
                <a:ea typeface="ヒラギノ角ゴ ProN W3" charset="0"/>
                <a:cs typeface="ヒラギノ角ゴ ProN W3" charset="0"/>
                <a:sym typeface="Gill Sans Light" charset="0"/>
              </a:defRPr>
            </a:lvl8pPr>
            <a:lvl9pPr marL="2732387" indent="-160729" eaLnBrk="0" fontAlgn="base" hangingPunct="0">
              <a:spcBef>
                <a:spcPct val="0"/>
              </a:spcBef>
              <a:spcAft>
                <a:spcPct val="0"/>
              </a:spcAft>
              <a:defRPr sz="29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272B453-18EF-4245-8F73-025A2BAA22D3}" type="slidenum">
              <a:rPr lang="en-US" sz="1400">
                <a:solidFill>
                  <a:schemeClr val="tx1"/>
                </a:solidFill>
                <a:latin typeface="Georgia" charset="0"/>
              </a:rPr>
              <a:pPr eaLnBrk="1" hangingPunct="1"/>
              <a:t>3</a:t>
            </a:fld>
            <a:endParaRPr lang="en-US" sz="1400">
              <a:solidFill>
                <a:schemeClr val="tx1"/>
              </a:solidFill>
              <a:latin typeface="Georgia" charset="0"/>
            </a:endParaRPr>
          </a:p>
        </p:txBody>
      </p:sp>
      <p:cxnSp>
        <p:nvCxnSpPr>
          <p:cNvPr id="36" name="Straight Connector 35"/>
          <p:cNvCxnSpPr/>
          <p:nvPr/>
        </p:nvCxnSpPr>
        <p:spPr>
          <a:xfrm rot="10800000" flipV="1">
            <a:off x="3661182" y="1768079"/>
            <a:ext cx="267891" cy="80367"/>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a:spLocks noChangeArrowheads="1"/>
          </p:cNvSpPr>
          <p:nvPr/>
        </p:nvSpPr>
        <p:spPr bwMode="auto">
          <a:xfrm>
            <a:off x="3339710" y="1758106"/>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smtClean="0">
                <a:latin typeface="Georgia" charset="0"/>
              </a:rPr>
              <a:t>KY</a:t>
            </a:r>
            <a:endParaRPr lang="en-US" sz="1400" dirty="0">
              <a:latin typeface="Georgia" charset="0"/>
            </a:endParaRPr>
          </a:p>
        </p:txBody>
      </p:sp>
      <p:cxnSp>
        <p:nvCxnSpPr>
          <p:cNvPr id="38" name="Straight Connector 37"/>
          <p:cNvCxnSpPr/>
          <p:nvPr/>
        </p:nvCxnSpPr>
        <p:spPr>
          <a:xfrm rot="10800000" flipV="1">
            <a:off x="3768340" y="1979042"/>
            <a:ext cx="267891" cy="80367"/>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3446881" y="1969069"/>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a:latin typeface="Georgia" charset="0"/>
              </a:rPr>
              <a:t>FL</a:t>
            </a:r>
          </a:p>
        </p:txBody>
      </p:sp>
      <p:cxnSp>
        <p:nvCxnSpPr>
          <p:cNvPr id="42" name="Straight Connector 41"/>
          <p:cNvCxnSpPr/>
          <p:nvPr/>
        </p:nvCxnSpPr>
        <p:spPr>
          <a:xfrm rot="10800000" flipV="1">
            <a:off x="3821919" y="2169914"/>
            <a:ext cx="267891" cy="80367"/>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3500473" y="2159945"/>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a:latin typeface="Georgia" charset="0"/>
              </a:rPr>
              <a:t>KS</a:t>
            </a:r>
          </a:p>
        </p:txBody>
      </p:sp>
      <p:cxnSp>
        <p:nvCxnSpPr>
          <p:cNvPr id="44" name="Straight Connector 43"/>
          <p:cNvCxnSpPr/>
          <p:nvPr/>
        </p:nvCxnSpPr>
        <p:spPr>
          <a:xfrm rot="10800000" flipV="1">
            <a:off x="3929090" y="2340695"/>
            <a:ext cx="267891" cy="80367"/>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a:spLocks noChangeArrowheads="1"/>
          </p:cNvSpPr>
          <p:nvPr/>
        </p:nvSpPr>
        <p:spPr bwMode="auto">
          <a:xfrm>
            <a:off x="3554026" y="2320285"/>
            <a:ext cx="482203" cy="49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smtClean="0">
                <a:latin typeface="Georgia" charset="0"/>
              </a:rPr>
              <a:t>NM</a:t>
            </a:r>
          </a:p>
          <a:p>
            <a:pPr eaLnBrk="1" hangingPunct="1"/>
            <a:r>
              <a:rPr lang="en-US" sz="1400" dirty="0">
                <a:latin typeface="Georgia" charset="0"/>
              </a:rPr>
              <a:t> </a:t>
            </a:r>
            <a:r>
              <a:rPr lang="en-US" sz="1400" dirty="0" smtClean="0">
                <a:latin typeface="Georgia" charset="0"/>
              </a:rPr>
              <a:t>WA</a:t>
            </a:r>
            <a:endParaRPr lang="en-US" sz="1400" dirty="0">
              <a:latin typeface="Georgia" charset="0"/>
            </a:endParaRPr>
          </a:p>
        </p:txBody>
      </p:sp>
      <p:cxnSp>
        <p:nvCxnSpPr>
          <p:cNvPr id="47" name="Straight Connector 46"/>
          <p:cNvCxnSpPr/>
          <p:nvPr/>
        </p:nvCxnSpPr>
        <p:spPr>
          <a:xfrm flipV="1">
            <a:off x="4074214" y="1647540"/>
            <a:ext cx="229939" cy="66136"/>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a:spLocks noChangeArrowheads="1"/>
          </p:cNvSpPr>
          <p:nvPr/>
        </p:nvSpPr>
        <p:spPr bwMode="auto">
          <a:xfrm rot="-734013">
            <a:off x="4344661" y="1483984"/>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CA</a:t>
            </a:r>
          </a:p>
        </p:txBody>
      </p:sp>
      <p:cxnSp>
        <p:nvCxnSpPr>
          <p:cNvPr id="54" name="Straight Connector 53"/>
          <p:cNvCxnSpPr/>
          <p:nvPr/>
        </p:nvCxnSpPr>
        <p:spPr>
          <a:xfrm flipV="1">
            <a:off x="4181423" y="1855197"/>
            <a:ext cx="229939" cy="66973"/>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a:spLocks noChangeArrowheads="1"/>
          </p:cNvSpPr>
          <p:nvPr/>
        </p:nvSpPr>
        <p:spPr bwMode="auto">
          <a:xfrm rot="-734013">
            <a:off x="4493871" y="1691599"/>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a:latin typeface="Georgia" charset="0"/>
              </a:rPr>
              <a:t>OR</a:t>
            </a:r>
          </a:p>
        </p:txBody>
      </p:sp>
      <p:cxnSp>
        <p:nvCxnSpPr>
          <p:cNvPr id="56" name="Straight Connector 55"/>
          <p:cNvCxnSpPr/>
          <p:nvPr/>
        </p:nvCxnSpPr>
        <p:spPr>
          <a:xfrm flipV="1">
            <a:off x="4235001" y="2056115"/>
            <a:ext cx="229939" cy="66973"/>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a:spLocks noChangeArrowheads="1"/>
          </p:cNvSpPr>
          <p:nvPr/>
        </p:nvSpPr>
        <p:spPr bwMode="auto">
          <a:xfrm rot="-734013">
            <a:off x="4547463" y="1892516"/>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LA</a:t>
            </a:r>
          </a:p>
        </p:txBody>
      </p:sp>
      <p:cxnSp>
        <p:nvCxnSpPr>
          <p:cNvPr id="58" name="Straight Connector 57"/>
          <p:cNvCxnSpPr/>
          <p:nvPr/>
        </p:nvCxnSpPr>
        <p:spPr>
          <a:xfrm flipV="1">
            <a:off x="4342157" y="2250294"/>
            <a:ext cx="229939" cy="66136"/>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a:spLocks noChangeArrowheads="1"/>
          </p:cNvSpPr>
          <p:nvPr/>
        </p:nvSpPr>
        <p:spPr bwMode="auto">
          <a:xfrm rot="-734013">
            <a:off x="4654621" y="2086738"/>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a:latin typeface="Georgia" charset="0"/>
              </a:rPr>
              <a:t>TX</a:t>
            </a:r>
          </a:p>
        </p:txBody>
      </p:sp>
      <p:cxnSp>
        <p:nvCxnSpPr>
          <p:cNvPr id="61" name="Straight Connector 60"/>
          <p:cNvCxnSpPr/>
          <p:nvPr/>
        </p:nvCxnSpPr>
        <p:spPr>
          <a:xfrm flipV="1">
            <a:off x="4357784" y="2451210"/>
            <a:ext cx="229939" cy="66136"/>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a:spLocks noChangeArrowheads="1"/>
          </p:cNvSpPr>
          <p:nvPr/>
        </p:nvSpPr>
        <p:spPr bwMode="auto">
          <a:xfrm rot="-734013">
            <a:off x="4708180" y="2287655"/>
            <a:ext cx="428625" cy="28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a:latin typeface="Georgia" charset="0"/>
              </a:rPr>
              <a:t>TN</a:t>
            </a:r>
          </a:p>
        </p:txBody>
      </p:sp>
      <p:cxnSp>
        <p:nvCxnSpPr>
          <p:cNvPr id="50" name="Straight Connector 49"/>
          <p:cNvCxnSpPr/>
          <p:nvPr/>
        </p:nvCxnSpPr>
        <p:spPr>
          <a:xfrm rot="10800000" flipV="1">
            <a:off x="4047386" y="2476223"/>
            <a:ext cx="267891" cy="803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277409" y="3375467"/>
            <a:ext cx="352347" cy="100686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0633" y="2111782"/>
            <a:ext cx="2026867" cy="400110"/>
          </a:xfrm>
          <a:prstGeom prst="rect">
            <a:avLst/>
          </a:prstGeom>
          <a:noFill/>
        </p:spPr>
        <p:txBody>
          <a:bodyPr wrap="none" rtlCol="0">
            <a:spAutoFit/>
          </a:bodyPr>
          <a:lstStyle/>
          <a:p>
            <a:r>
              <a:rPr lang="en-US" sz="2000" dirty="0" err="1" smtClean="0">
                <a:latin typeface="Georgia"/>
                <a:cs typeface="Georgia"/>
              </a:rPr>
              <a:t>Tooksok</a:t>
            </a:r>
            <a:r>
              <a:rPr lang="en-US" sz="2000" dirty="0" smtClean="0">
                <a:latin typeface="Georgia"/>
                <a:cs typeface="Georgia"/>
              </a:rPr>
              <a:t>, Alaska</a:t>
            </a:r>
            <a:endParaRPr lang="en-US" sz="2000" dirty="0">
              <a:latin typeface="Georgia"/>
              <a:cs typeface="Georgia"/>
            </a:endParaRPr>
          </a:p>
        </p:txBody>
      </p:sp>
      <p:sp>
        <p:nvSpPr>
          <p:cNvPr id="6" name="TextBox 5"/>
          <p:cNvSpPr txBox="1"/>
          <p:nvPr/>
        </p:nvSpPr>
        <p:spPr>
          <a:xfrm>
            <a:off x="6466649" y="2107439"/>
            <a:ext cx="1649660" cy="400110"/>
          </a:xfrm>
          <a:prstGeom prst="rect">
            <a:avLst/>
          </a:prstGeom>
          <a:noFill/>
        </p:spPr>
        <p:txBody>
          <a:bodyPr wrap="none" rtlCol="0">
            <a:spAutoFit/>
          </a:bodyPr>
          <a:lstStyle/>
          <a:p>
            <a:r>
              <a:rPr lang="en-US" sz="2000" dirty="0" smtClean="0">
                <a:latin typeface="Georgia"/>
                <a:cs typeface="Georgia"/>
              </a:rPr>
              <a:t>Camden,  NJ</a:t>
            </a:r>
            <a:endParaRPr lang="en-US" sz="2000" dirty="0">
              <a:latin typeface="Georgia"/>
              <a:cs typeface="Georgia"/>
            </a:endParaRPr>
          </a:p>
        </p:txBody>
      </p:sp>
      <p:cxnSp>
        <p:nvCxnSpPr>
          <p:cNvPr id="65" name="Straight Connector 64"/>
          <p:cNvCxnSpPr>
            <a:endCxn id="6" idx="1"/>
          </p:cNvCxnSpPr>
          <p:nvPr/>
        </p:nvCxnSpPr>
        <p:spPr>
          <a:xfrm flipV="1">
            <a:off x="5268903" y="2307494"/>
            <a:ext cx="1197746" cy="50368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74738" y="1002127"/>
            <a:ext cx="1972640" cy="1015663"/>
          </a:xfrm>
          <a:prstGeom prst="rect">
            <a:avLst/>
          </a:prstGeom>
          <a:noFill/>
        </p:spPr>
        <p:txBody>
          <a:bodyPr wrap="none" rtlCol="0">
            <a:spAutoFit/>
          </a:bodyPr>
          <a:lstStyle/>
          <a:p>
            <a:r>
              <a:rPr lang="en-US" sz="2000" dirty="0" smtClean="0">
                <a:latin typeface="Georgia"/>
                <a:cs typeface="Georgia"/>
              </a:rPr>
              <a:t>Middlebury ,VT</a:t>
            </a:r>
          </a:p>
          <a:p>
            <a:r>
              <a:rPr lang="en-US" sz="2000" dirty="0" smtClean="0">
                <a:latin typeface="Georgia"/>
                <a:cs typeface="Georgia"/>
              </a:rPr>
              <a:t>Cambridge ,MA</a:t>
            </a:r>
          </a:p>
          <a:p>
            <a:r>
              <a:rPr lang="en-US" sz="2000" dirty="0" smtClean="0">
                <a:latin typeface="Georgia"/>
                <a:cs typeface="Georgia"/>
              </a:rPr>
              <a:t>Lewisburg ,PA</a:t>
            </a:r>
            <a:endParaRPr lang="en-US" sz="2000" dirty="0">
              <a:latin typeface="Georgia"/>
              <a:cs typeface="Georgia"/>
            </a:endParaRPr>
          </a:p>
        </p:txBody>
      </p:sp>
      <p:sp>
        <p:nvSpPr>
          <p:cNvPr id="51" name="TextBox 50"/>
          <p:cNvSpPr txBox="1">
            <a:spLocks noChangeArrowheads="1"/>
          </p:cNvSpPr>
          <p:nvPr/>
        </p:nvSpPr>
        <p:spPr bwMode="auto">
          <a:xfrm>
            <a:off x="700152" y="3917891"/>
            <a:ext cx="246459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endParaRPr lang="en-US" sz="2200" dirty="0">
              <a:latin typeface="Georgia" charset="0"/>
            </a:endParaRPr>
          </a:p>
        </p:txBody>
      </p:sp>
      <p:sp>
        <p:nvSpPr>
          <p:cNvPr id="68" name="TextBox 67"/>
          <p:cNvSpPr txBox="1">
            <a:spLocks noChangeArrowheads="1"/>
          </p:cNvSpPr>
          <p:nvPr/>
        </p:nvSpPr>
        <p:spPr bwMode="auto">
          <a:xfrm>
            <a:off x="622887" y="3588902"/>
            <a:ext cx="246459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endParaRPr lang="en-US" sz="2200" dirty="0">
              <a:latin typeface="Georgia" charset="0"/>
            </a:endParaRPr>
          </a:p>
        </p:txBody>
      </p:sp>
      <p:sp>
        <p:nvSpPr>
          <p:cNvPr id="69" name="TextBox 68"/>
          <p:cNvSpPr txBox="1">
            <a:spLocks noChangeArrowheads="1"/>
          </p:cNvSpPr>
          <p:nvPr/>
        </p:nvSpPr>
        <p:spPr bwMode="auto">
          <a:xfrm>
            <a:off x="814452" y="3279879"/>
            <a:ext cx="2464594" cy="110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1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1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1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41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Georgia" charset="0"/>
              </a:rPr>
              <a:t> </a:t>
            </a:r>
            <a:r>
              <a:rPr lang="en-US" sz="2200" dirty="0" smtClean="0">
                <a:latin typeface="Georgia" charset="0"/>
              </a:rPr>
              <a:t>Xian, China</a:t>
            </a:r>
          </a:p>
          <a:p>
            <a:pPr eaLnBrk="1" hangingPunct="1"/>
            <a:r>
              <a:rPr lang="en-US" sz="2200" dirty="0">
                <a:latin typeface="Georgia" charset="0"/>
              </a:rPr>
              <a:t>Beijing, </a:t>
            </a:r>
            <a:r>
              <a:rPr lang="en-US" sz="2200" dirty="0" smtClean="0">
                <a:latin typeface="Georgia" charset="0"/>
              </a:rPr>
              <a:t>China</a:t>
            </a:r>
          </a:p>
          <a:p>
            <a:pPr eaLnBrk="1" hangingPunct="1"/>
            <a:r>
              <a:rPr lang="en-US" sz="2200" dirty="0">
                <a:latin typeface="Georgia" charset="0"/>
              </a:rPr>
              <a:t>Shanghai, </a:t>
            </a:r>
            <a:r>
              <a:rPr lang="en-US" sz="2200" dirty="0" smtClean="0">
                <a:latin typeface="Georgia" charset="0"/>
              </a:rPr>
              <a:t>China</a:t>
            </a:r>
            <a:endParaRPr lang="en-US" sz="2200" dirty="0">
              <a:latin typeface="Georgia" charset="0"/>
            </a:endParaRPr>
          </a:p>
        </p:txBody>
      </p:sp>
      <p:cxnSp>
        <p:nvCxnSpPr>
          <p:cNvPr id="64" name="Straight Connector 63"/>
          <p:cNvCxnSpPr/>
          <p:nvPr/>
        </p:nvCxnSpPr>
        <p:spPr>
          <a:xfrm flipV="1">
            <a:off x="5099963" y="2183275"/>
            <a:ext cx="1197747" cy="55361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59124" y="1446614"/>
            <a:ext cx="1497175" cy="523220"/>
          </a:xfrm>
          <a:prstGeom prst="rect">
            <a:avLst/>
          </a:prstGeom>
          <a:noFill/>
        </p:spPr>
        <p:txBody>
          <a:bodyPr wrap="none" rtlCol="0">
            <a:spAutoFit/>
          </a:bodyPr>
          <a:lstStyle/>
          <a:p>
            <a:r>
              <a:rPr lang="en-US" sz="2800" dirty="0" smtClean="0"/>
              <a:t>TDI-MPH</a:t>
            </a:r>
            <a:endParaRPr lang="en-US" sz="2800" dirty="0"/>
          </a:p>
        </p:txBody>
      </p:sp>
    </p:spTree>
    <p:extLst>
      <p:ext uri="{BB962C8B-B14F-4D97-AF65-F5344CB8AC3E}">
        <p14:creationId xmlns:p14="http://schemas.microsoft.com/office/powerpoint/2010/main" val="30189678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ppt_x"/>
                                          </p:val>
                                        </p:tav>
                                        <p:tav tm="100000">
                                          <p:val>
                                            <p:strVal val="#ppt_x"/>
                                          </p:val>
                                        </p:tav>
                                      </p:tavLst>
                                    </p:anim>
                                    <p:anim calcmode="lin" valueType="num">
                                      <p:cBhvr additive="base">
                                        <p:cTn id="8"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2000" fill="hold"/>
                                        <p:tgtEl>
                                          <p:spTgt spid="18"/>
                                        </p:tgtEl>
                                        <p:attrNameLst>
                                          <p:attrName>ppt_x</p:attrName>
                                        </p:attrNameLst>
                                      </p:cBhvr>
                                      <p:tavLst>
                                        <p:tav tm="0">
                                          <p:val>
                                            <p:strVal val="#ppt_x"/>
                                          </p:val>
                                        </p:tav>
                                        <p:tav tm="100000">
                                          <p:val>
                                            <p:strVal val="#ppt_x"/>
                                          </p:val>
                                        </p:tav>
                                      </p:tavLst>
                                    </p:anim>
                                    <p:anim calcmode="lin" valueType="num">
                                      <p:cBhvr additive="base">
                                        <p:cTn id="14" dur="2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2000" fill="hold"/>
                                        <p:tgtEl>
                                          <p:spTgt spid="28"/>
                                        </p:tgtEl>
                                        <p:attrNameLst>
                                          <p:attrName>ppt_x</p:attrName>
                                        </p:attrNameLst>
                                      </p:cBhvr>
                                      <p:tavLst>
                                        <p:tav tm="0">
                                          <p:val>
                                            <p:strVal val="#ppt_x"/>
                                          </p:val>
                                        </p:tav>
                                        <p:tav tm="100000">
                                          <p:val>
                                            <p:strVal val="#ppt_x"/>
                                          </p:val>
                                        </p:tav>
                                      </p:tavLst>
                                    </p:anim>
                                    <p:anim calcmode="lin" valueType="num">
                                      <p:cBhvr additive="base">
                                        <p:cTn id="34" dur="20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2000" fill="hold"/>
                                        <p:tgtEl>
                                          <p:spTgt spid="35"/>
                                        </p:tgtEl>
                                        <p:attrNameLst>
                                          <p:attrName>ppt_x</p:attrName>
                                        </p:attrNameLst>
                                      </p:cBhvr>
                                      <p:tavLst>
                                        <p:tav tm="0">
                                          <p:val>
                                            <p:strVal val="#ppt_x"/>
                                          </p:val>
                                        </p:tav>
                                        <p:tav tm="100000">
                                          <p:val>
                                            <p:strVal val="#ppt_x"/>
                                          </p:val>
                                        </p:tav>
                                      </p:tavLst>
                                    </p:anim>
                                    <p:anim calcmode="lin" valueType="num">
                                      <p:cBhvr additive="base">
                                        <p:cTn id="44" dur="20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2000" fill="hold"/>
                                        <p:tgtEl>
                                          <p:spTgt spid="41"/>
                                        </p:tgtEl>
                                        <p:attrNameLst>
                                          <p:attrName>ppt_x</p:attrName>
                                        </p:attrNameLst>
                                      </p:cBhvr>
                                      <p:tavLst>
                                        <p:tav tm="0">
                                          <p:val>
                                            <p:strVal val="#ppt_x"/>
                                          </p:val>
                                        </p:tav>
                                        <p:tav tm="100000">
                                          <p:val>
                                            <p:strVal val="#ppt_x"/>
                                          </p:val>
                                        </p:tav>
                                      </p:tavLst>
                                    </p:anim>
                                    <p:anim calcmode="lin" valueType="num">
                                      <p:cBhvr additive="base">
                                        <p:cTn id="54" dur="20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2000" fill="hold"/>
                                        <p:tgtEl>
                                          <p:spTgt spid="53"/>
                                        </p:tgtEl>
                                        <p:attrNameLst>
                                          <p:attrName>ppt_x</p:attrName>
                                        </p:attrNameLst>
                                      </p:cBhvr>
                                      <p:tavLst>
                                        <p:tav tm="0">
                                          <p:val>
                                            <p:strVal val="#ppt_x"/>
                                          </p:val>
                                        </p:tav>
                                        <p:tav tm="100000">
                                          <p:val>
                                            <p:strVal val="#ppt_x"/>
                                          </p:val>
                                        </p:tav>
                                      </p:tavLst>
                                    </p:anim>
                                    <p:anim calcmode="lin" valueType="num">
                                      <p:cBhvr additive="base">
                                        <p:cTn id="64" dur="2000" fill="hold"/>
                                        <p:tgtEl>
                                          <p:spTgt spid="5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additive="base">
                                        <p:cTn id="73" dur="2000" fill="hold"/>
                                        <p:tgtEl>
                                          <p:spTgt spid="48"/>
                                        </p:tgtEl>
                                        <p:attrNameLst>
                                          <p:attrName>ppt_x</p:attrName>
                                        </p:attrNameLst>
                                      </p:cBhvr>
                                      <p:tavLst>
                                        <p:tav tm="0">
                                          <p:val>
                                            <p:strVal val="#ppt_x"/>
                                          </p:val>
                                        </p:tav>
                                        <p:tav tm="100000">
                                          <p:val>
                                            <p:strVal val="#ppt_x"/>
                                          </p:val>
                                        </p:tav>
                                      </p:tavLst>
                                    </p:anim>
                                    <p:anim calcmode="lin" valueType="num">
                                      <p:cBhvr additive="base">
                                        <p:cTn id="74" dur="2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2000" fill="hold"/>
                                        <p:tgtEl>
                                          <p:spTgt spid="67"/>
                                        </p:tgtEl>
                                        <p:attrNameLst>
                                          <p:attrName>ppt_x</p:attrName>
                                        </p:attrNameLst>
                                      </p:cBhvr>
                                      <p:tavLst>
                                        <p:tav tm="0">
                                          <p:val>
                                            <p:strVal val="#ppt_x"/>
                                          </p:val>
                                        </p:tav>
                                        <p:tav tm="100000">
                                          <p:val>
                                            <p:strVal val="#ppt_x"/>
                                          </p:val>
                                        </p:tav>
                                      </p:tavLst>
                                    </p:anim>
                                    <p:anim calcmode="lin" valueType="num">
                                      <p:cBhvr additive="base">
                                        <p:cTn id="80" dur="2000" fill="hold"/>
                                        <p:tgtEl>
                                          <p:spTgt spid="6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 calcmode="lin" valueType="num">
                                      <p:cBhvr additive="base">
                                        <p:cTn id="83" dur="500" fill="hold"/>
                                        <p:tgtEl>
                                          <p:spTgt spid="66"/>
                                        </p:tgtEl>
                                        <p:attrNameLst>
                                          <p:attrName>ppt_x</p:attrName>
                                        </p:attrNameLst>
                                      </p:cBhvr>
                                      <p:tavLst>
                                        <p:tav tm="0">
                                          <p:val>
                                            <p:strVal val="#ppt_x"/>
                                          </p:val>
                                        </p:tav>
                                        <p:tav tm="100000">
                                          <p:val>
                                            <p:strVal val="#ppt_x"/>
                                          </p:val>
                                        </p:tav>
                                      </p:tavLst>
                                    </p:anim>
                                    <p:anim calcmode="lin" valueType="num">
                                      <p:cBhvr additive="base">
                                        <p:cTn id="8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grpId="0" nodeType="clickEffect">
                                  <p:stCondLst>
                                    <p:cond delay="0"/>
                                  </p:stCondLst>
                                  <p:iterate type="lt">
                                    <p:tmPct val="0"/>
                                  </p:iterate>
                                  <p:childTnLst>
                                    <p:set>
                                      <p:cBhvr>
                                        <p:cTn id="88" dur="1" fill="hold">
                                          <p:stCondLst>
                                            <p:cond delay="0"/>
                                          </p:stCondLst>
                                        </p:cTn>
                                        <p:tgtEl>
                                          <p:spTgt spid="62"/>
                                        </p:tgtEl>
                                        <p:attrNameLst>
                                          <p:attrName>style.visibility</p:attrName>
                                        </p:attrNameLst>
                                      </p:cBhvr>
                                      <p:to>
                                        <p:strVal val="visible"/>
                                      </p:to>
                                    </p:set>
                                    <p:anim calcmode="lin" valueType="num">
                                      <p:cBhvr additive="base">
                                        <p:cTn id="89" dur="2000" fill="hold"/>
                                        <p:tgtEl>
                                          <p:spTgt spid="62"/>
                                        </p:tgtEl>
                                        <p:attrNameLst>
                                          <p:attrName>ppt_x</p:attrName>
                                        </p:attrNameLst>
                                      </p:cBhvr>
                                      <p:tavLst>
                                        <p:tav tm="0">
                                          <p:val>
                                            <p:strVal val="#ppt_x"/>
                                          </p:val>
                                        </p:tav>
                                        <p:tav tm="100000">
                                          <p:val>
                                            <p:strVal val="#ppt_x"/>
                                          </p:val>
                                        </p:tav>
                                      </p:tavLst>
                                    </p:anim>
                                    <p:anim calcmode="lin" valueType="num">
                                      <p:cBhvr additive="base">
                                        <p:cTn id="90" dur="2000" fill="hold"/>
                                        <p:tgtEl>
                                          <p:spTgt spid="62"/>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ppt_x"/>
                                          </p:val>
                                        </p:tav>
                                        <p:tav tm="100000">
                                          <p:val>
                                            <p:strVal val="#ppt_x"/>
                                          </p:val>
                                        </p:tav>
                                      </p:tavLst>
                                    </p:anim>
                                    <p:anim calcmode="lin" valueType="num">
                                      <p:cBhvr additive="base">
                                        <p:cTn id="9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blinds(horizontal)">
                                      <p:cBhvr>
                                        <p:cTn id="99" dur="500"/>
                                        <p:tgtEl>
                                          <p:spTgt spid="37"/>
                                        </p:tgtEl>
                                      </p:cBhvr>
                                    </p:animEffect>
                                  </p:childTnLst>
                                </p:cTn>
                              </p:par>
                              <p:par>
                                <p:cTn id="100" presetID="3" presetClass="entr" presetSubtype="10"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blinds(horizontal)">
                                      <p:cBhvr>
                                        <p:cTn id="102" dur="500"/>
                                        <p:tgtEl>
                                          <p:spTgt spid="36"/>
                                        </p:tgtEl>
                                      </p:cBhvr>
                                    </p:animEffect>
                                  </p:childTnLst>
                                </p:cTn>
                              </p:par>
                              <p:par>
                                <p:cTn id="103" presetID="3" presetClass="entr" presetSubtype="1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blinds(horizontal)">
                                      <p:cBhvr>
                                        <p:cTn id="105" dur="500"/>
                                        <p:tgtEl>
                                          <p:spTgt spid="47"/>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blinds(horizontal)">
                                      <p:cBhvr>
                                        <p:cTn id="108" dur="500"/>
                                        <p:tgtEl>
                                          <p:spTgt spid="49"/>
                                        </p:tgtEl>
                                      </p:cBhvr>
                                    </p:animEffect>
                                  </p:childTnLst>
                                </p:cTn>
                              </p:par>
                              <p:par>
                                <p:cTn id="109" presetID="3" presetClass="entr" presetSubtype="1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blinds(horizontal)">
                                      <p:cBhvr>
                                        <p:cTn id="111" dur="500"/>
                                        <p:tgtEl>
                                          <p:spTgt spid="38"/>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blinds(horizontal)">
                                      <p:cBhvr>
                                        <p:cTn id="114" dur="500"/>
                                        <p:tgtEl>
                                          <p:spTgt spid="40"/>
                                        </p:tgtEl>
                                      </p:cBhvr>
                                    </p:animEffect>
                                  </p:childTnLst>
                                </p:cTn>
                              </p:par>
                              <p:par>
                                <p:cTn id="115" presetID="3" presetClass="entr" presetSubtype="10"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blinds(horizontal)">
                                      <p:cBhvr>
                                        <p:cTn id="117" dur="500"/>
                                        <p:tgtEl>
                                          <p:spTgt spid="54"/>
                                        </p:tgtEl>
                                      </p:cBhvr>
                                    </p:animEffect>
                                  </p:childTnLst>
                                </p:cTn>
                              </p:par>
                              <p:par>
                                <p:cTn id="118" presetID="3" presetClass="entr" presetSubtype="10" fill="hold"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blinds(horizontal)">
                                      <p:cBhvr>
                                        <p:cTn id="120" dur="500"/>
                                        <p:tgtEl>
                                          <p:spTgt spid="42"/>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blinds(horizontal)">
                                      <p:cBhvr>
                                        <p:cTn id="123" dur="500"/>
                                        <p:tgtEl>
                                          <p:spTgt spid="43"/>
                                        </p:tgtEl>
                                      </p:cBhvr>
                                    </p:animEffect>
                                  </p:childTnLst>
                                </p:cTn>
                              </p:par>
                              <p:par>
                                <p:cTn id="124" presetID="3" presetClass="entr" presetSubtype="10" fill="hold" nodeType="with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blinds(horizontal)">
                                      <p:cBhvr>
                                        <p:cTn id="126" dur="500"/>
                                        <p:tgtEl>
                                          <p:spTgt spid="44"/>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blinds(horizontal)">
                                      <p:cBhvr>
                                        <p:cTn id="129" dur="500"/>
                                        <p:tgtEl>
                                          <p:spTgt spid="45"/>
                                        </p:tgtEl>
                                      </p:cBhvr>
                                    </p:animEffect>
                                  </p:childTnLst>
                                </p:cTn>
                              </p:par>
                              <p:par>
                                <p:cTn id="130" presetID="3" presetClass="entr" presetSubtype="10" fill="hold" nodeType="with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blinds(horizontal)">
                                      <p:cBhvr>
                                        <p:cTn id="132" dur="500"/>
                                        <p:tgtEl>
                                          <p:spTgt spid="61"/>
                                        </p:tgtEl>
                                      </p:cBhvr>
                                    </p:animEffect>
                                  </p:childTnLst>
                                </p:cTn>
                              </p:par>
                              <p:par>
                                <p:cTn id="133" presetID="3" presetClass="entr" presetSubtype="10" fill="hold" nodeType="withEffect">
                                  <p:stCondLst>
                                    <p:cond delay="0"/>
                                  </p:stCondLst>
                                  <p:childTnLst>
                                    <p:set>
                                      <p:cBhvr>
                                        <p:cTn id="134" dur="1" fill="hold">
                                          <p:stCondLst>
                                            <p:cond delay="0"/>
                                          </p:stCondLst>
                                        </p:cTn>
                                        <p:tgtEl>
                                          <p:spTgt spid="58"/>
                                        </p:tgtEl>
                                        <p:attrNameLst>
                                          <p:attrName>style.visibility</p:attrName>
                                        </p:attrNameLst>
                                      </p:cBhvr>
                                      <p:to>
                                        <p:strVal val="visible"/>
                                      </p:to>
                                    </p:set>
                                    <p:animEffect transition="in" filter="blinds(horizontal)">
                                      <p:cBhvr>
                                        <p:cTn id="135" dur="500"/>
                                        <p:tgtEl>
                                          <p:spTgt spid="58"/>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blinds(horizontal)">
                                      <p:cBhvr>
                                        <p:cTn id="138" dur="500"/>
                                        <p:tgtEl>
                                          <p:spTgt spid="60"/>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57"/>
                                        </p:tgtEl>
                                        <p:attrNameLst>
                                          <p:attrName>style.visibility</p:attrName>
                                        </p:attrNameLst>
                                      </p:cBhvr>
                                      <p:to>
                                        <p:strVal val="visible"/>
                                      </p:to>
                                    </p:set>
                                    <p:animEffect transition="in" filter="blinds(horizontal)">
                                      <p:cBhvr>
                                        <p:cTn id="141" dur="500"/>
                                        <p:tgtEl>
                                          <p:spTgt spid="57"/>
                                        </p:tgtEl>
                                      </p:cBhvr>
                                    </p:animEffect>
                                  </p:childTnLst>
                                </p:cTn>
                              </p:par>
                              <p:par>
                                <p:cTn id="142" presetID="3" presetClass="entr" presetSubtype="10" fill="hold" nodeType="withEffect">
                                  <p:stCondLst>
                                    <p:cond delay="0"/>
                                  </p:stCondLst>
                                  <p:childTnLst>
                                    <p:set>
                                      <p:cBhvr>
                                        <p:cTn id="143" dur="1" fill="hold">
                                          <p:stCondLst>
                                            <p:cond delay="0"/>
                                          </p:stCondLst>
                                        </p:cTn>
                                        <p:tgtEl>
                                          <p:spTgt spid="61"/>
                                        </p:tgtEl>
                                        <p:attrNameLst>
                                          <p:attrName>style.visibility</p:attrName>
                                        </p:attrNameLst>
                                      </p:cBhvr>
                                      <p:to>
                                        <p:strVal val="visible"/>
                                      </p:to>
                                    </p:set>
                                    <p:animEffect transition="in" filter="blinds(horizontal)">
                                      <p:cBhvr>
                                        <p:cTn id="144" dur="500"/>
                                        <p:tgtEl>
                                          <p:spTgt spid="61"/>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blinds(horizontal)">
                                      <p:cBhvr>
                                        <p:cTn id="147" dur="500"/>
                                        <p:tgtEl>
                                          <p:spTgt spid="63"/>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blinds(horizontal)">
                                      <p:cBhvr>
                                        <p:cTn id="150" dur="500"/>
                                        <p:tgtEl>
                                          <p:spTgt spid="55"/>
                                        </p:tgtEl>
                                      </p:cBhvr>
                                    </p:animEffect>
                                  </p:childTnLst>
                                </p:cTn>
                              </p:par>
                              <p:par>
                                <p:cTn id="151" presetID="3" presetClass="entr" presetSubtype="10" fill="hold"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blinds(horizontal)">
                                      <p:cBhvr>
                                        <p:cTn id="153" dur="500"/>
                                        <p:tgtEl>
                                          <p:spTgt spid="54"/>
                                        </p:tgtEl>
                                      </p:cBhvr>
                                    </p:animEffect>
                                  </p:childTnLst>
                                </p:cTn>
                              </p:par>
                              <p:par>
                                <p:cTn id="154" presetID="3" presetClass="entr" presetSubtype="10" fill="hold" nodeType="withEffect">
                                  <p:stCondLst>
                                    <p:cond delay="0"/>
                                  </p:stCondLst>
                                  <p:childTnLst>
                                    <p:set>
                                      <p:cBhvr>
                                        <p:cTn id="155" dur="1" fill="hold">
                                          <p:stCondLst>
                                            <p:cond delay="0"/>
                                          </p:stCondLst>
                                        </p:cTn>
                                        <p:tgtEl>
                                          <p:spTgt spid="56"/>
                                        </p:tgtEl>
                                        <p:attrNameLst>
                                          <p:attrName>style.visibility</p:attrName>
                                        </p:attrNameLst>
                                      </p:cBhvr>
                                      <p:to>
                                        <p:strVal val="visible"/>
                                      </p:to>
                                    </p:set>
                                    <p:animEffect transition="in" filter="blinds(horizontal)">
                                      <p:cBhvr>
                                        <p:cTn id="156" dur="500"/>
                                        <p:tgtEl>
                                          <p:spTgt spid="56"/>
                                        </p:tgtEl>
                                      </p:cBhvr>
                                    </p:animEffect>
                                  </p:childTnLst>
                                </p:cTn>
                              </p:par>
                              <p:par>
                                <p:cTn id="157" presetID="3" presetClass="entr" presetSubtype="10" fill="hold" nodeType="withEffect">
                                  <p:stCondLst>
                                    <p:cond delay="0"/>
                                  </p:stCondLst>
                                  <p:childTnLst>
                                    <p:set>
                                      <p:cBhvr>
                                        <p:cTn id="158" dur="1" fill="hold">
                                          <p:stCondLst>
                                            <p:cond delay="0"/>
                                          </p:stCondLst>
                                        </p:cTn>
                                        <p:tgtEl>
                                          <p:spTgt spid="50"/>
                                        </p:tgtEl>
                                        <p:attrNameLst>
                                          <p:attrName>style.visibility</p:attrName>
                                        </p:attrNameLst>
                                      </p:cBhvr>
                                      <p:to>
                                        <p:strVal val="visible"/>
                                      </p:to>
                                    </p:set>
                                    <p:animEffect transition="in" filter="blinds(horizontal)">
                                      <p:cBhvr>
                                        <p:cTn id="159" dur="500"/>
                                        <p:tgtEl>
                                          <p:spTgt spid="50"/>
                                        </p:tgtEl>
                                      </p:cBhvr>
                                    </p:animEffect>
                                  </p:childTnLst>
                                </p:cTn>
                              </p:par>
                              <p:par>
                                <p:cTn id="160" presetID="2" presetClass="entr" presetSubtype="4" fill="hold" nodeType="withEffect">
                                  <p:stCondLst>
                                    <p:cond delay="0"/>
                                  </p:stCondLst>
                                  <p:childTnLst>
                                    <p:set>
                                      <p:cBhvr>
                                        <p:cTn id="161" dur="1" fill="hold">
                                          <p:stCondLst>
                                            <p:cond delay="0"/>
                                          </p:stCondLst>
                                        </p:cTn>
                                        <p:tgtEl>
                                          <p:spTgt spid="52"/>
                                        </p:tgtEl>
                                        <p:attrNameLst>
                                          <p:attrName>style.visibility</p:attrName>
                                        </p:attrNameLst>
                                      </p:cBhvr>
                                      <p:to>
                                        <p:strVal val="visible"/>
                                      </p:to>
                                    </p:set>
                                    <p:anim calcmode="lin" valueType="num">
                                      <p:cBhvr additive="base">
                                        <p:cTn id="162" dur="500" fill="hold"/>
                                        <p:tgtEl>
                                          <p:spTgt spid="52"/>
                                        </p:tgtEl>
                                        <p:attrNameLst>
                                          <p:attrName>ppt_x</p:attrName>
                                        </p:attrNameLst>
                                      </p:cBhvr>
                                      <p:tavLst>
                                        <p:tav tm="0">
                                          <p:val>
                                            <p:strVal val="#ppt_x"/>
                                          </p:val>
                                        </p:tav>
                                        <p:tav tm="100000">
                                          <p:val>
                                            <p:strVal val="#ppt_x"/>
                                          </p:val>
                                        </p:tav>
                                      </p:tavLst>
                                    </p:anim>
                                    <p:anim calcmode="lin" valueType="num">
                                      <p:cBhvr additive="base">
                                        <p:cTn id="16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69">
                                            <p:txEl>
                                              <p:pRg st="0" end="0"/>
                                            </p:txEl>
                                          </p:spTgt>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69">
                                            <p:txEl>
                                              <p:pRg st="1" end="1"/>
                                            </p:txEl>
                                          </p:spTgt>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7"/>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9" presetClass="entr" presetSubtype="0" fill="hold" nodeType="clickEffect">
                                  <p:stCondLst>
                                    <p:cond delay="0"/>
                                  </p:stCondLst>
                                  <p:childTnLst>
                                    <p:set>
                                      <p:cBhvr>
                                        <p:cTn id="183" dur="1" fill="hold">
                                          <p:stCondLst>
                                            <p:cond delay="0"/>
                                          </p:stCondLst>
                                        </p:cTn>
                                        <p:tgtEl>
                                          <p:spTgt spid="8">
                                            <p:txEl>
                                              <p:pRg st="0" end="0"/>
                                            </p:txEl>
                                          </p:spTgt>
                                        </p:tgtEl>
                                        <p:attrNameLst>
                                          <p:attrName>style.visibility</p:attrName>
                                        </p:attrNameLst>
                                      </p:cBhvr>
                                      <p:to>
                                        <p:strVal val="visible"/>
                                      </p:to>
                                    </p:set>
                                    <p:animEffect transition="in" filter="dissolve">
                                      <p:cBhvr>
                                        <p:cTn id="184" dur="500"/>
                                        <p:tgtEl>
                                          <p:spTgt spid="8">
                                            <p:txEl>
                                              <p:pRg st="0" end="0"/>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6" presetClass="emph" presetSubtype="0" fill="hold" nodeType="clickEffect">
                                  <p:stCondLst>
                                    <p:cond delay="0"/>
                                  </p:stCondLst>
                                  <p:childTnLst>
                                    <p:animScale>
                                      <p:cBhvr>
                                        <p:cTn id="188"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8" grpId="0"/>
      <p:bldP spid="35" grpId="0"/>
      <p:bldP spid="41" grpId="0"/>
      <p:bldP spid="18" grpId="0"/>
      <p:bldP spid="48" grpId="0"/>
      <p:bldP spid="53" grpId="0"/>
      <p:bldP spid="62" grpId="0"/>
      <p:bldP spid="67" grpId="0"/>
      <p:bldP spid="37" grpId="0"/>
      <p:bldP spid="40" grpId="0"/>
      <p:bldP spid="43" grpId="0"/>
      <p:bldP spid="45" grpId="0"/>
      <p:bldP spid="49" grpId="0"/>
      <p:bldP spid="55" grpId="0"/>
      <p:bldP spid="57" grpId="0"/>
      <p:bldP spid="60" grpId="0"/>
      <p:bldP spid="63"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2952551"/>
              </p:ext>
            </p:extLst>
          </p:nvPr>
        </p:nvGraphicFramePr>
        <p:xfrm>
          <a:off x="0" y="501858"/>
          <a:ext cx="9144000" cy="4131917"/>
        </p:xfrm>
        <a:graphic>
          <a:graphicData uri="http://schemas.openxmlformats.org/drawingml/2006/table">
            <a:tbl>
              <a:tblPr firstRow="1" bandRow="1">
                <a:tableStyleId>{5C22544A-7EE6-4342-B048-85BDC9FD1C3A}</a:tableStyleId>
              </a:tblPr>
              <a:tblGrid>
                <a:gridCol w="4545638"/>
                <a:gridCol w="4598362"/>
              </a:tblGrid>
              <a:tr h="2233390">
                <a:tc>
                  <a:txBody>
                    <a:bodyPr/>
                    <a:lstStyle/>
                    <a:p>
                      <a:r>
                        <a:rPr lang="en-US" sz="1400" dirty="0" smtClean="0">
                          <a:solidFill>
                            <a:srgbClr val="000000"/>
                          </a:solidFill>
                        </a:rPr>
                        <a:t>MY Strengths</a:t>
                      </a:r>
                    </a:p>
                    <a:p>
                      <a:endParaRPr lang="en-US" sz="1400" dirty="0" smtClean="0"/>
                    </a:p>
                    <a:p>
                      <a:endParaRPr lang="en-US" sz="1400" dirty="0" smtClean="0"/>
                    </a:p>
                    <a:p>
                      <a:endParaRPr lang="en-US" sz="1400" dirty="0" smtClean="0">
                        <a:solidFill>
                          <a:srgbClr val="000000"/>
                        </a:solidFill>
                      </a:endParaRPr>
                    </a:p>
                    <a:p>
                      <a:endParaRPr lang="en-US" sz="1400" dirty="0"/>
                    </a:p>
                  </a:txBody>
                  <a:tcPr marT="34290" marB="34290">
                    <a:solidFill>
                      <a:srgbClr val="DCF1D1"/>
                    </a:solidFill>
                  </a:tcPr>
                </a:tc>
                <a:tc>
                  <a:txBody>
                    <a:bodyPr/>
                    <a:lstStyle/>
                    <a:p>
                      <a:r>
                        <a:rPr lang="en-US" sz="1400" dirty="0" smtClean="0">
                          <a:solidFill>
                            <a:srgbClr val="000000"/>
                          </a:solidFill>
                        </a:rPr>
                        <a:t>MY Weaknesses</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a:txBody>
                  <a:tcPr marT="34290" marB="34290">
                    <a:solidFill>
                      <a:srgbClr val="DCF1D1"/>
                    </a:solidFill>
                  </a:tcPr>
                </a:tc>
              </a:tr>
              <a:tr h="1898527">
                <a:tc>
                  <a:txBody>
                    <a:bodyPr/>
                    <a:lstStyle/>
                    <a:p>
                      <a:r>
                        <a:rPr lang="en-US" sz="1400" b="1" dirty="0" smtClean="0"/>
                        <a:t>MY Opportunities</a:t>
                      </a:r>
                      <a:endParaRPr lang="en-US" sz="1400" b="1" dirty="0"/>
                    </a:p>
                  </a:txBody>
                  <a:tcPr marT="34290" marB="34290">
                    <a:solidFill>
                      <a:srgbClr val="DCF1D1"/>
                    </a:solidFill>
                  </a:tcPr>
                </a:tc>
                <a:tc>
                  <a:txBody>
                    <a:bodyPr/>
                    <a:lstStyle/>
                    <a:p>
                      <a:r>
                        <a:rPr lang="en-US" sz="1400" b="1" dirty="0" smtClean="0"/>
                        <a:t>MY Threats</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a:txBody>
                  <a:tcPr marT="34290" marB="34290">
                    <a:solidFill>
                      <a:srgbClr val="DCF1D1"/>
                    </a:solidFill>
                  </a:tcPr>
                </a:tc>
              </a:tr>
            </a:tbl>
          </a:graphicData>
        </a:graphic>
      </p:graphicFrame>
      <p:sp>
        <p:nvSpPr>
          <p:cNvPr id="2" name="Title 1"/>
          <p:cNvSpPr>
            <a:spLocks noGrp="1"/>
          </p:cNvSpPr>
          <p:nvPr>
            <p:ph type="title"/>
          </p:nvPr>
        </p:nvSpPr>
        <p:spPr>
          <a:xfrm>
            <a:off x="88" y="1574688"/>
            <a:ext cx="9024471" cy="596176"/>
          </a:xfrm>
        </p:spPr>
        <p:txBody>
          <a:bodyPr>
            <a:normAutofit fontScale="90000"/>
          </a:bodyPr>
          <a:lstStyle/>
          <a:p>
            <a:r>
              <a:rPr lang="en-US" sz="3600" dirty="0" smtClean="0"/>
              <a:t>SELF </a:t>
            </a:r>
            <a:r>
              <a:rPr lang="en-US" sz="3600" dirty="0" smtClean="0"/>
              <a:t>SWOT </a:t>
            </a:r>
            <a:endParaRPr lang="en-US" sz="3600" dirty="0">
              <a:solidFill>
                <a:srgbClr val="FF0000"/>
              </a:solidFill>
            </a:endParaRPr>
          </a:p>
        </p:txBody>
      </p:sp>
      <p:sp>
        <p:nvSpPr>
          <p:cNvPr id="5" name="TextBox 4"/>
          <p:cNvSpPr txBox="1"/>
          <p:nvPr/>
        </p:nvSpPr>
        <p:spPr>
          <a:xfrm>
            <a:off x="4065891" y="3985511"/>
            <a:ext cx="5911828" cy="1077218"/>
          </a:xfrm>
          <a:prstGeom prst="rect">
            <a:avLst/>
          </a:prstGeom>
          <a:noFill/>
        </p:spPr>
        <p:txBody>
          <a:bodyPr wrap="square" rtlCol="0">
            <a:spAutoFit/>
          </a:bodyPr>
          <a:lstStyle/>
          <a:p>
            <a:r>
              <a:rPr lang="en-GB" sz="1400" dirty="0" smtClean="0"/>
              <a:t>Adapted  from SWOT analysis template – a free resource from </a:t>
            </a:r>
            <a:r>
              <a:rPr lang="en-GB" sz="1400" dirty="0" smtClean="0">
                <a:hlinkClick r:id="rId3"/>
              </a:rPr>
              <a:t>www.businessballs.com</a:t>
            </a:r>
            <a:r>
              <a:rPr lang="en-GB" sz="1400" dirty="0" smtClean="0"/>
              <a:t>. Template © Alan Chapman 2005.</a:t>
            </a:r>
            <a:endParaRPr lang="en-US" sz="1400" dirty="0" smtClean="0"/>
          </a:p>
          <a:p>
            <a:endParaRPr lang="en-US" dirty="0" smtClean="0">
              <a:solidFill>
                <a:schemeClr val="bg1"/>
              </a:solidFill>
            </a:endParaRPr>
          </a:p>
          <a:p>
            <a:endParaRPr lang="en-US" dirty="0"/>
          </a:p>
        </p:txBody>
      </p:sp>
    </p:spTree>
    <p:extLst>
      <p:ext uri="{BB962C8B-B14F-4D97-AF65-F5344CB8AC3E}">
        <p14:creationId xmlns:p14="http://schemas.microsoft.com/office/powerpoint/2010/main" val="26395017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17" y="181502"/>
            <a:ext cx="8902701" cy="857250"/>
          </a:xfrm>
        </p:spPr>
        <p:txBody>
          <a:bodyPr>
            <a:noAutofit/>
          </a:bodyPr>
          <a:lstStyle/>
          <a:p>
            <a:r>
              <a:rPr lang="en-US" sz="4000" i="0" kern="1200" dirty="0" smtClean="0">
                <a:effectLst/>
                <a:cs typeface="Arial"/>
              </a:rPr>
              <a:t> </a:t>
            </a:r>
            <a:r>
              <a:rPr lang="en-US" sz="4000" i="0" kern="1200" dirty="0" smtClean="0">
                <a:effectLst/>
                <a:cs typeface="Arial"/>
              </a:rPr>
              <a:t/>
            </a:r>
            <a:br>
              <a:rPr lang="en-US" sz="4000" i="0" kern="1200" dirty="0" smtClean="0">
                <a:effectLst/>
                <a:cs typeface="Arial"/>
              </a:rPr>
            </a:br>
            <a:r>
              <a:rPr lang="en-US" sz="4000" i="0" kern="1200" dirty="0" smtClean="0">
                <a:effectLst/>
                <a:cs typeface="Arial"/>
              </a:rPr>
              <a:t>Resilience </a:t>
            </a:r>
            <a:r>
              <a:rPr lang="en-US" sz="1800" b="1" dirty="0" smtClean="0">
                <a:ea typeface="ＭＳ Ｐゴシック" charset="0"/>
                <a:cs typeface="ＭＳ Ｐゴシック" charset="0"/>
              </a:rPr>
              <a:t>“</a:t>
            </a:r>
            <a:r>
              <a:rPr lang="en-US" sz="1800" b="1" dirty="0">
                <a:ea typeface="ＭＳ Ｐゴシック" charset="0"/>
                <a:cs typeface="ＭＳ Ｐゴシック" charset="0"/>
              </a:rPr>
              <a:t>the ability to bend but not break, to bounce back and sometimes even to grow when faced with adversity</a:t>
            </a:r>
            <a:r>
              <a:rPr lang="en-US" sz="1800" b="1" dirty="0" smtClean="0">
                <a:ea typeface="ＭＳ Ｐゴシック" charset="0"/>
                <a:cs typeface="ＭＳ Ｐゴシック" charset="0"/>
              </a:rPr>
              <a:t>.</a:t>
            </a:r>
            <a:r>
              <a:rPr lang="en-US" sz="1800" b="1" dirty="0">
                <a:ea typeface="ＭＳ Ｐゴシック" charset="0"/>
                <a:cs typeface="ＭＳ Ｐゴシック" charset="0"/>
              </a:rPr>
              <a:t> </a:t>
            </a:r>
            <a:r>
              <a:rPr lang="en-US" sz="1800" b="1" dirty="0" smtClean="0">
                <a:ea typeface="ＭＳ Ｐゴシック" charset="0"/>
                <a:cs typeface="ＭＳ Ｐゴシック" charset="0"/>
              </a:rPr>
              <a:t>  </a:t>
            </a:r>
            <a:r>
              <a:rPr lang="en-US" sz="1800" b="1" dirty="0"/>
              <a:t>Coutu, D. L. </a:t>
            </a:r>
            <a:r>
              <a:rPr lang="en-US" sz="1800" b="1" i="0" kern="1200" dirty="0" smtClean="0">
                <a:effectLst/>
                <a:cs typeface="Arial"/>
              </a:rPr>
              <a:t> </a:t>
            </a:r>
            <a:r>
              <a:rPr lang="en-US" sz="1600" i="0" kern="1200" dirty="0" smtClean="0">
                <a:solidFill>
                  <a:schemeClr val="accent6"/>
                </a:solidFill>
                <a:effectLst/>
                <a:cs typeface="Arial"/>
              </a:rPr>
              <a:t/>
            </a:r>
            <a:br>
              <a:rPr lang="en-US" sz="1600" i="0" kern="1200" dirty="0" smtClean="0">
                <a:solidFill>
                  <a:schemeClr val="accent6"/>
                </a:solidFill>
                <a:effectLst/>
                <a:cs typeface="Arial"/>
              </a:rPr>
            </a:br>
            <a:endParaRPr lang="en-US" sz="1600" i="0" kern="1200" dirty="0" smtClean="0">
              <a:solidFill>
                <a:schemeClr val="accent6"/>
              </a:solidFill>
              <a:effectLst/>
              <a:cs typeface="Arial"/>
            </a:endParaRPr>
          </a:p>
        </p:txBody>
      </p:sp>
      <p:sp>
        <p:nvSpPr>
          <p:cNvPr id="3" name="Content Placeholder 2"/>
          <p:cNvSpPr>
            <a:spLocks noGrp="1"/>
          </p:cNvSpPr>
          <p:nvPr>
            <p:ph sz="half" idx="1"/>
          </p:nvPr>
        </p:nvSpPr>
        <p:spPr>
          <a:xfrm>
            <a:off x="-71719" y="1481707"/>
            <a:ext cx="4127500" cy="3394472"/>
          </a:xfrm>
        </p:spPr>
        <p:txBody>
          <a:bodyPr>
            <a:normAutofit fontScale="85000" lnSpcReduction="20000"/>
          </a:bodyPr>
          <a:lstStyle/>
          <a:p>
            <a:pPr marL="514350" indent="-514350">
              <a:buFont typeface="+mj-lt"/>
              <a:buAutoNum type="arabicPeriod"/>
            </a:pPr>
            <a:endParaRPr lang="en-US" sz="3200" dirty="0" smtClean="0"/>
          </a:p>
          <a:p>
            <a:pPr marL="514350" indent="-514350">
              <a:buFont typeface="+mj-lt"/>
              <a:buAutoNum type="arabicPeriod"/>
            </a:pPr>
            <a:r>
              <a:rPr lang="en-US" sz="3200" dirty="0" smtClean="0"/>
              <a:t>Optimism</a:t>
            </a:r>
            <a:endParaRPr lang="en-US" sz="3200" dirty="0" smtClean="0"/>
          </a:p>
          <a:p>
            <a:pPr marL="514350" indent="-514350">
              <a:buFont typeface="+mj-lt"/>
              <a:buAutoNum type="arabicPeriod"/>
            </a:pPr>
            <a:r>
              <a:rPr lang="en-US" sz="3200" dirty="0" smtClean="0"/>
              <a:t>Facing Fear</a:t>
            </a:r>
          </a:p>
          <a:p>
            <a:pPr marL="514350" indent="-514350">
              <a:buFont typeface="+mj-lt"/>
              <a:buAutoNum type="arabicPeriod"/>
            </a:pPr>
            <a:r>
              <a:rPr lang="en-US" dirty="0" smtClean="0"/>
              <a:t>Moral Compass</a:t>
            </a:r>
          </a:p>
          <a:p>
            <a:pPr marL="514350" indent="-514350">
              <a:buFont typeface="+mj-lt"/>
              <a:buAutoNum type="arabicPeriod"/>
            </a:pPr>
            <a:r>
              <a:rPr lang="en-US" sz="3200" dirty="0" smtClean="0"/>
              <a:t>Religion / </a:t>
            </a:r>
          </a:p>
          <a:p>
            <a:pPr marL="400050" lvl="1" indent="0">
              <a:buNone/>
            </a:pPr>
            <a:r>
              <a:rPr lang="en-US" sz="3200" dirty="0" smtClean="0"/>
              <a:t>Spirituality </a:t>
            </a:r>
          </a:p>
          <a:p>
            <a:pPr marL="0" indent="0">
              <a:buNone/>
            </a:pPr>
            <a:r>
              <a:rPr lang="en-US" sz="3200" dirty="0" smtClean="0"/>
              <a:t>5. Social Support</a:t>
            </a:r>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
        <p:nvSpPr>
          <p:cNvPr id="4" name="Content Placeholder 3"/>
          <p:cNvSpPr>
            <a:spLocks noGrp="1"/>
          </p:cNvSpPr>
          <p:nvPr>
            <p:ph sz="half" idx="2"/>
          </p:nvPr>
        </p:nvSpPr>
        <p:spPr>
          <a:xfrm>
            <a:off x="5885331" y="1481707"/>
            <a:ext cx="4437636" cy="3394472"/>
          </a:xfrm>
        </p:spPr>
        <p:txBody>
          <a:bodyPr>
            <a:normAutofit fontScale="85000" lnSpcReduction="20000"/>
          </a:bodyPr>
          <a:lstStyle/>
          <a:p>
            <a:pPr marL="0" indent="0">
              <a:buNone/>
            </a:pPr>
            <a:endParaRPr lang="en-US" sz="3200" dirty="0" smtClean="0"/>
          </a:p>
          <a:p>
            <a:pPr marL="0" indent="0">
              <a:buNone/>
            </a:pPr>
            <a:r>
              <a:rPr lang="en-US" sz="3200" dirty="0" smtClean="0"/>
              <a:t>6</a:t>
            </a:r>
            <a:r>
              <a:rPr lang="en-US" sz="3200" dirty="0" smtClean="0"/>
              <a:t>.   Role </a:t>
            </a:r>
            <a:r>
              <a:rPr lang="en-US" sz="3200" dirty="0"/>
              <a:t>Models</a:t>
            </a:r>
          </a:p>
          <a:p>
            <a:pPr marL="0" indent="0">
              <a:buNone/>
            </a:pPr>
            <a:r>
              <a:rPr lang="en-US" sz="3200" dirty="0" smtClean="0"/>
              <a:t>7.   </a:t>
            </a:r>
            <a:r>
              <a:rPr lang="en-US" dirty="0" smtClean="0"/>
              <a:t>Physical exercise</a:t>
            </a:r>
          </a:p>
          <a:p>
            <a:pPr marL="0" indent="0">
              <a:buNone/>
            </a:pPr>
            <a:r>
              <a:rPr lang="en-US" sz="3200" dirty="0" smtClean="0"/>
              <a:t>8.   </a:t>
            </a:r>
            <a:r>
              <a:rPr lang="en-US" dirty="0" smtClean="0"/>
              <a:t>Mental exercise</a:t>
            </a:r>
          </a:p>
          <a:p>
            <a:pPr marL="514350" indent="-514350">
              <a:buAutoNum type="arabicPeriod" startAt="9"/>
            </a:pPr>
            <a:r>
              <a:rPr lang="en-US" sz="3200" dirty="0" smtClean="0"/>
              <a:t>Flexibility </a:t>
            </a:r>
          </a:p>
          <a:p>
            <a:pPr marL="400050" lvl="1" indent="0">
              <a:buNone/>
            </a:pPr>
            <a:r>
              <a:rPr lang="en-US" sz="3200" dirty="0" smtClean="0"/>
              <a:t>&amp; Acceptance</a:t>
            </a:r>
          </a:p>
          <a:p>
            <a:pPr marL="514350" indent="-514350">
              <a:buAutoNum type="arabicPeriod" startAt="10"/>
            </a:pPr>
            <a:r>
              <a:rPr lang="en-US" sz="3200" dirty="0" smtClean="0"/>
              <a:t>Meaning </a:t>
            </a:r>
          </a:p>
          <a:p>
            <a:pPr marL="400050" lvl="1" indent="0">
              <a:buNone/>
            </a:pPr>
            <a:r>
              <a:rPr lang="en-US" sz="3200" dirty="0" smtClean="0"/>
              <a:t>&amp; Purpose</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a:p>
            <a:endParaRPr lang="en-US" dirty="0"/>
          </a:p>
        </p:txBody>
      </p:sp>
      <p:pic>
        <p:nvPicPr>
          <p:cNvPr id="6" name="Picture 5"/>
          <p:cNvPicPr>
            <a:picLocks noChangeAspect="1"/>
          </p:cNvPicPr>
          <p:nvPr/>
        </p:nvPicPr>
        <p:blipFill>
          <a:blip r:embed="rId3"/>
          <a:stretch>
            <a:fillRect/>
          </a:stretch>
        </p:blipFill>
        <p:spPr>
          <a:xfrm>
            <a:off x="2880357" y="1623612"/>
            <a:ext cx="3004974" cy="3004973"/>
          </a:xfrm>
          <a:prstGeom prst="rect">
            <a:avLst/>
          </a:prstGeom>
        </p:spPr>
      </p:pic>
    </p:spTree>
    <p:extLst>
      <p:ext uri="{BB962C8B-B14F-4D97-AF65-F5344CB8AC3E}">
        <p14:creationId xmlns:p14="http://schemas.microsoft.com/office/powerpoint/2010/main" val="341963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 calcmode="lin" valueType="num">
                                      <p:cBhvr additive="base">
                                        <p:cTn id="5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 calcmode="lin" valueType="num">
                                      <p:cBhvr additive="base">
                                        <p:cTn id="6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6" end="6"/>
                                            </p:txEl>
                                          </p:spTgt>
                                        </p:tgtEl>
                                        <p:attrNameLst>
                                          <p:attrName>style.visibility</p:attrName>
                                        </p:attrNameLst>
                                      </p:cBhvr>
                                      <p:to>
                                        <p:strVal val="visible"/>
                                      </p:to>
                                    </p:set>
                                    <p:anim calcmode="lin" valueType="num">
                                      <p:cBhvr additive="base">
                                        <p:cTn id="6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7" end="7"/>
                                            </p:txEl>
                                          </p:spTgt>
                                        </p:tgtEl>
                                        <p:attrNameLst>
                                          <p:attrName>style.visibility</p:attrName>
                                        </p:attrNameLst>
                                      </p:cBhvr>
                                      <p:to>
                                        <p:strVal val="visible"/>
                                      </p:to>
                                    </p:set>
                                    <p:anim calcmode="lin" valueType="num">
                                      <p:cBhvr additive="base">
                                        <p:cTn id="7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70350213"/>
              </p:ext>
            </p:extLst>
          </p:nvPr>
        </p:nvGraphicFramePr>
        <p:xfrm>
          <a:off x="4090390" y="1114601"/>
          <a:ext cx="4891742" cy="3177540"/>
        </p:xfrm>
        <a:graphic>
          <a:graphicData uri="http://schemas.openxmlformats.org/drawingml/2006/table">
            <a:tbl>
              <a:tblPr firstRow="1" bandRow="1">
                <a:tableStyleId>{5C22544A-7EE6-4342-B048-85BDC9FD1C3A}</a:tableStyleId>
              </a:tblPr>
              <a:tblGrid>
                <a:gridCol w="2445871"/>
                <a:gridCol w="2445871"/>
              </a:tblGrid>
              <a:tr h="1588770">
                <a:tc>
                  <a:txBody>
                    <a:bodyPr/>
                    <a:lstStyle/>
                    <a:p>
                      <a:r>
                        <a:rPr lang="en-US" sz="1400" dirty="0" smtClean="0"/>
                        <a:t>MY Strengths</a:t>
                      </a:r>
                    </a:p>
                    <a:p>
                      <a:endParaRPr lang="en-US" sz="1400" dirty="0" smtClean="0"/>
                    </a:p>
                    <a:p>
                      <a:endParaRPr lang="en-US" sz="1400" dirty="0" smtClean="0"/>
                    </a:p>
                    <a:p>
                      <a:endParaRPr lang="en-US" sz="1400" dirty="0" smtClean="0"/>
                    </a:p>
                    <a:p>
                      <a:endParaRPr lang="en-US" sz="1400" dirty="0"/>
                    </a:p>
                  </a:txBody>
                  <a:tcPr marT="34290" marB="34290"/>
                </a:tc>
                <a:tc>
                  <a:txBody>
                    <a:bodyPr/>
                    <a:lstStyle/>
                    <a:p>
                      <a:r>
                        <a:rPr lang="en-US" sz="1400" dirty="0" smtClean="0"/>
                        <a:t>MY Weaknesses</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a:txBody>
                  <a:tcPr marT="34290" marB="34290"/>
                </a:tc>
              </a:tr>
              <a:tr h="1588770">
                <a:tc>
                  <a:txBody>
                    <a:bodyPr/>
                    <a:lstStyle/>
                    <a:p>
                      <a:r>
                        <a:rPr lang="en-US" sz="1400" dirty="0" smtClean="0"/>
                        <a:t>MY Opportunities</a:t>
                      </a:r>
                      <a:endParaRPr lang="en-US" sz="1400" dirty="0"/>
                    </a:p>
                  </a:txBody>
                  <a:tcPr marT="34290" marB="34290"/>
                </a:tc>
                <a:tc>
                  <a:txBody>
                    <a:bodyPr/>
                    <a:lstStyle/>
                    <a:p>
                      <a:r>
                        <a:rPr lang="en-US" sz="1400" dirty="0" smtClean="0"/>
                        <a:t>MY Threats</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a:txBody>
                  <a:tcPr marT="34290" marB="34290"/>
                </a:tc>
              </a:tr>
            </a:tbl>
          </a:graphicData>
        </a:graphic>
      </p:graphicFrame>
      <p:sp>
        <p:nvSpPr>
          <p:cNvPr id="5" name="TextBox 4"/>
          <p:cNvSpPr txBox="1"/>
          <p:nvPr/>
        </p:nvSpPr>
        <p:spPr>
          <a:xfrm>
            <a:off x="3983406" y="4431612"/>
            <a:ext cx="5911828" cy="1077218"/>
          </a:xfrm>
          <a:prstGeom prst="rect">
            <a:avLst/>
          </a:prstGeom>
          <a:noFill/>
        </p:spPr>
        <p:txBody>
          <a:bodyPr wrap="square" rtlCol="0">
            <a:spAutoFit/>
          </a:bodyPr>
          <a:lstStyle/>
          <a:p>
            <a:r>
              <a:rPr lang="en-GB" sz="1400" dirty="0" smtClean="0"/>
              <a:t>Adapted  from SWOT analysis template – a free resource from </a:t>
            </a:r>
            <a:r>
              <a:rPr lang="en-GB" sz="1400" dirty="0" smtClean="0">
                <a:hlinkClick r:id="rId3"/>
              </a:rPr>
              <a:t>www.businessballs.com</a:t>
            </a:r>
            <a:r>
              <a:rPr lang="en-GB" sz="1400" dirty="0" smtClean="0"/>
              <a:t>. Template © Alan Chapman 2005.</a:t>
            </a:r>
            <a:endParaRPr lang="en-US" sz="1400" dirty="0" smtClean="0"/>
          </a:p>
          <a:p>
            <a:endParaRPr lang="en-US" dirty="0" smtClean="0"/>
          </a:p>
          <a:p>
            <a:endParaRPr lang="en-US" dirty="0"/>
          </a:p>
        </p:txBody>
      </p:sp>
      <p:sp>
        <p:nvSpPr>
          <p:cNvPr id="3" name="Rectangle 2"/>
          <p:cNvSpPr/>
          <p:nvPr/>
        </p:nvSpPr>
        <p:spPr>
          <a:xfrm>
            <a:off x="91" y="915381"/>
            <a:ext cx="4208367" cy="3046988"/>
          </a:xfrm>
          <a:prstGeom prst="rect">
            <a:avLst/>
          </a:prstGeom>
        </p:spPr>
        <p:txBody>
          <a:bodyPr wrap="square">
            <a:spAutoFit/>
          </a:bodyPr>
          <a:lstStyle/>
          <a:p>
            <a:endParaRPr lang="en-US" sz="2400" b="1" dirty="0" smtClean="0">
              <a:solidFill>
                <a:srgbClr val="FF0000"/>
              </a:solidFill>
            </a:endParaRPr>
          </a:p>
          <a:p>
            <a:r>
              <a:rPr lang="en-US" sz="2400" b="1" dirty="0" smtClean="0">
                <a:solidFill>
                  <a:srgbClr val="FF0000"/>
                </a:solidFill>
              </a:rPr>
              <a:t>SMART</a:t>
            </a:r>
            <a:r>
              <a:rPr lang="en-US" sz="2400" b="1" dirty="0" smtClean="0"/>
              <a:t> </a:t>
            </a:r>
            <a:r>
              <a:rPr lang="en-US" sz="2400" b="1" dirty="0" smtClean="0"/>
              <a:t>Objective:</a:t>
            </a:r>
          </a:p>
          <a:p>
            <a:endParaRPr lang="en-US" sz="2400" b="1" dirty="0" smtClean="0"/>
          </a:p>
          <a:p>
            <a:r>
              <a:rPr lang="en-US" sz="2400" b="1" dirty="0" smtClean="0">
                <a:solidFill>
                  <a:srgbClr val="FF0000"/>
                </a:solidFill>
              </a:rPr>
              <a:t>S</a:t>
            </a:r>
            <a:r>
              <a:rPr lang="en-US" sz="2400" dirty="0" smtClean="0"/>
              <a:t>pecific –Actionable</a:t>
            </a:r>
          </a:p>
          <a:p>
            <a:r>
              <a:rPr lang="en-US" sz="2400" b="1" dirty="0" smtClean="0">
                <a:solidFill>
                  <a:srgbClr val="FF0000"/>
                </a:solidFill>
              </a:rPr>
              <a:t>M</a:t>
            </a:r>
            <a:r>
              <a:rPr lang="en-US" sz="2400" dirty="0" smtClean="0"/>
              <a:t>easurable </a:t>
            </a:r>
            <a:r>
              <a:rPr lang="en-US" sz="2400" dirty="0"/>
              <a:t>– </a:t>
            </a:r>
            <a:r>
              <a:rPr lang="en-US" sz="2400" dirty="0" smtClean="0"/>
              <a:t>Process/Outcome </a:t>
            </a:r>
            <a:r>
              <a:rPr lang="en-US" sz="2400" b="1" dirty="0" smtClean="0">
                <a:solidFill>
                  <a:srgbClr val="FF0000"/>
                </a:solidFill>
              </a:rPr>
              <a:t>A</a:t>
            </a:r>
            <a:r>
              <a:rPr lang="en-US" sz="2400" dirty="0" smtClean="0"/>
              <a:t>chievable </a:t>
            </a:r>
            <a:r>
              <a:rPr lang="en-US" sz="2400" dirty="0"/>
              <a:t>– </a:t>
            </a:r>
            <a:r>
              <a:rPr lang="en-US" sz="2400" dirty="0" smtClean="0"/>
              <a:t>Confidence  </a:t>
            </a:r>
            <a:r>
              <a:rPr lang="en-US" sz="2400" dirty="0"/>
              <a:t>1-</a:t>
            </a:r>
            <a:r>
              <a:rPr lang="en-US" sz="2400" dirty="0" smtClean="0"/>
              <a:t>10</a:t>
            </a:r>
          </a:p>
          <a:p>
            <a:r>
              <a:rPr lang="en-US" sz="2400" b="1" dirty="0" smtClean="0">
                <a:solidFill>
                  <a:srgbClr val="FF0000"/>
                </a:solidFill>
              </a:rPr>
              <a:t>R</a:t>
            </a:r>
            <a:r>
              <a:rPr lang="en-US" sz="2400" dirty="0" smtClean="0"/>
              <a:t>elevant </a:t>
            </a:r>
            <a:r>
              <a:rPr lang="en-US" sz="2400" dirty="0"/>
              <a:t>– </a:t>
            </a:r>
            <a:r>
              <a:rPr lang="en-US" sz="2400" dirty="0" smtClean="0"/>
              <a:t>Importance </a:t>
            </a:r>
            <a:r>
              <a:rPr lang="en-US" sz="2400" dirty="0"/>
              <a:t>1-10 </a:t>
            </a:r>
            <a:r>
              <a:rPr lang="en-US" sz="2400" b="1" dirty="0" smtClean="0">
                <a:solidFill>
                  <a:srgbClr val="FF0000"/>
                </a:solidFill>
              </a:rPr>
              <a:t>T</a:t>
            </a:r>
            <a:r>
              <a:rPr lang="en-US" sz="2400" dirty="0" smtClean="0"/>
              <a:t>imely </a:t>
            </a:r>
            <a:r>
              <a:rPr lang="en-US" sz="2400" dirty="0"/>
              <a:t>– S</a:t>
            </a:r>
            <a:r>
              <a:rPr lang="en-US" sz="2400" dirty="0" smtClean="0"/>
              <a:t>et dates</a:t>
            </a:r>
            <a:endParaRPr lang="en-US" sz="2400" b="1" dirty="0"/>
          </a:p>
        </p:txBody>
      </p:sp>
      <p:sp>
        <p:nvSpPr>
          <p:cNvPr id="2" name="Title 1"/>
          <p:cNvSpPr>
            <a:spLocks noGrp="1"/>
          </p:cNvSpPr>
          <p:nvPr>
            <p:ph type="title"/>
          </p:nvPr>
        </p:nvSpPr>
        <p:spPr>
          <a:xfrm>
            <a:off x="0" y="15"/>
            <a:ext cx="9144000" cy="596176"/>
          </a:xfrm>
        </p:spPr>
        <p:txBody>
          <a:bodyPr>
            <a:normAutofit fontScale="90000"/>
          </a:bodyPr>
          <a:lstStyle/>
          <a:p>
            <a:pPr algn="ctr"/>
            <a:r>
              <a:rPr lang="en-US" sz="3600" dirty="0" smtClean="0"/>
              <a:t/>
            </a:r>
            <a:br>
              <a:rPr lang="en-US" sz="3600" dirty="0" smtClean="0"/>
            </a:br>
            <a:r>
              <a:rPr lang="en-US" sz="3600" dirty="0"/>
              <a:t/>
            </a:r>
            <a:br>
              <a:rPr lang="en-US" sz="3600" dirty="0"/>
            </a:br>
            <a:r>
              <a:rPr lang="en-US" sz="3600" dirty="0" smtClean="0"/>
              <a:t>ACTION</a:t>
            </a:r>
            <a:r>
              <a:rPr lang="en-US" sz="3600" dirty="0" smtClean="0"/>
              <a:t>: Analyze SWOT and </a:t>
            </a:r>
            <a:r>
              <a:rPr lang="en-US" sz="3600" dirty="0" smtClean="0"/>
              <a:t>CHOOSE</a:t>
            </a:r>
            <a:endParaRPr lang="en-US" sz="2000" dirty="0">
              <a:solidFill>
                <a:schemeClr val="bg1"/>
              </a:solidFill>
            </a:endParaRPr>
          </a:p>
        </p:txBody>
      </p:sp>
    </p:spTree>
    <p:extLst>
      <p:ext uri="{BB962C8B-B14F-4D97-AF65-F5344CB8AC3E}">
        <p14:creationId xmlns:p14="http://schemas.microsoft.com/office/powerpoint/2010/main" val="11529795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 y="-33486"/>
            <a:ext cx="9143999" cy="857250"/>
          </a:xfrm>
        </p:spPr>
        <p:txBody>
          <a:bodyPr>
            <a:normAutofit fontScale="90000"/>
          </a:bodyPr>
          <a:lstStyle/>
          <a:p>
            <a:pPr algn="ctr"/>
            <a:r>
              <a:rPr lang="en-US" dirty="0" smtClean="0"/>
              <a:t/>
            </a:r>
            <a:br>
              <a:rPr lang="en-US" dirty="0" smtClean="0"/>
            </a:br>
            <a:r>
              <a:rPr lang="en-US" dirty="0"/>
              <a:t/>
            </a:r>
            <a:br>
              <a:rPr lang="en-US" dirty="0"/>
            </a:br>
            <a:r>
              <a:rPr lang="en-US" dirty="0" smtClean="0"/>
              <a:t>Traditional </a:t>
            </a:r>
            <a:r>
              <a:rPr lang="en-US" dirty="0" smtClean="0"/>
              <a:t>view of Choice</a:t>
            </a:r>
            <a:br>
              <a:rPr lang="en-US" dirty="0" smtClean="0"/>
            </a:br>
            <a:r>
              <a:rPr lang="en-US" sz="1100" i="1" dirty="0"/>
              <a:t>Adapted from D. </a:t>
            </a:r>
            <a:r>
              <a:rPr lang="en-US" sz="1100" i="1" dirty="0" err="1"/>
              <a:t>Sull</a:t>
            </a:r>
            <a:r>
              <a:rPr lang="en-US" sz="1100" i="1" dirty="0"/>
              <a:t>, C. </a:t>
            </a:r>
            <a:r>
              <a:rPr lang="en-US" sz="1100" i="1" dirty="0" err="1"/>
              <a:t>Spinosa</a:t>
            </a:r>
            <a:r>
              <a:rPr lang="en-US" sz="1100" i="1" dirty="0"/>
              <a:t>, Promised-based Management, HBR2007</a:t>
            </a:r>
            <a:r>
              <a:rPr lang="en-US" sz="1600" dirty="0" smtClean="0"/>
              <a:t> </a:t>
            </a:r>
            <a:r>
              <a:rPr lang="en-US" sz="1600" dirty="0">
                <a:solidFill>
                  <a:schemeClr val="tx1"/>
                </a:solidFill>
              </a:rPr>
              <a:t/>
            </a:r>
            <a:br>
              <a:rPr lang="en-US" sz="1600" dirty="0">
                <a:solidFill>
                  <a:schemeClr val="tx1"/>
                </a:solidFill>
              </a:rPr>
            </a:br>
            <a:endParaRPr lang="en-US" sz="1600" dirty="0"/>
          </a:p>
        </p:txBody>
      </p:sp>
      <p:cxnSp>
        <p:nvCxnSpPr>
          <p:cNvPr id="10" name="Straight Arrow Connector 9"/>
          <p:cNvCxnSpPr/>
          <p:nvPr/>
        </p:nvCxnSpPr>
        <p:spPr>
          <a:xfrm flipH="1" flipV="1">
            <a:off x="1165611" y="1063245"/>
            <a:ext cx="10048" cy="27651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175657" y="3828422"/>
            <a:ext cx="70840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53061" y="4031902"/>
            <a:ext cx="2582426" cy="369332"/>
          </a:xfrm>
          <a:prstGeom prst="rect">
            <a:avLst/>
          </a:prstGeom>
          <a:noFill/>
        </p:spPr>
        <p:txBody>
          <a:bodyPr wrap="square" rtlCol="0">
            <a:spAutoFit/>
          </a:bodyPr>
          <a:lstStyle/>
          <a:p>
            <a:r>
              <a:rPr lang="en-US" dirty="0" smtClean="0"/>
              <a:t>Level of Urgency</a:t>
            </a:r>
            <a:endParaRPr lang="en-US" dirty="0"/>
          </a:p>
        </p:txBody>
      </p:sp>
      <p:sp>
        <p:nvSpPr>
          <p:cNvPr id="14" name="TextBox 13"/>
          <p:cNvSpPr txBox="1"/>
          <p:nvPr/>
        </p:nvSpPr>
        <p:spPr>
          <a:xfrm>
            <a:off x="7807570" y="4039438"/>
            <a:ext cx="622998" cy="369332"/>
          </a:xfrm>
          <a:prstGeom prst="rect">
            <a:avLst/>
          </a:prstGeom>
          <a:noFill/>
        </p:spPr>
        <p:txBody>
          <a:bodyPr wrap="square" rtlCol="0">
            <a:spAutoFit/>
          </a:bodyPr>
          <a:lstStyle/>
          <a:p>
            <a:r>
              <a:rPr lang="en-US" dirty="0" smtClean="0"/>
              <a:t>High</a:t>
            </a:r>
            <a:endParaRPr lang="en-US" dirty="0"/>
          </a:p>
        </p:txBody>
      </p:sp>
      <p:sp>
        <p:nvSpPr>
          <p:cNvPr id="16" name="TextBox 15"/>
          <p:cNvSpPr txBox="1"/>
          <p:nvPr/>
        </p:nvSpPr>
        <p:spPr>
          <a:xfrm>
            <a:off x="294752" y="1063229"/>
            <a:ext cx="622998" cy="369332"/>
          </a:xfrm>
          <a:prstGeom prst="rect">
            <a:avLst/>
          </a:prstGeom>
          <a:noFill/>
        </p:spPr>
        <p:txBody>
          <a:bodyPr wrap="square" rtlCol="0">
            <a:spAutoFit/>
          </a:bodyPr>
          <a:lstStyle/>
          <a:p>
            <a:r>
              <a:rPr lang="en-US" dirty="0" smtClean="0"/>
              <a:t>High</a:t>
            </a:r>
            <a:endParaRPr lang="en-US" dirty="0"/>
          </a:p>
        </p:txBody>
      </p:sp>
      <p:sp>
        <p:nvSpPr>
          <p:cNvPr id="17" name="TextBox 16"/>
          <p:cNvSpPr txBox="1"/>
          <p:nvPr/>
        </p:nvSpPr>
        <p:spPr>
          <a:xfrm>
            <a:off x="1220875" y="3988862"/>
            <a:ext cx="622998" cy="369332"/>
          </a:xfrm>
          <a:prstGeom prst="rect">
            <a:avLst/>
          </a:prstGeom>
          <a:noFill/>
        </p:spPr>
        <p:txBody>
          <a:bodyPr wrap="square" rtlCol="0">
            <a:spAutoFit/>
          </a:bodyPr>
          <a:lstStyle/>
          <a:p>
            <a:r>
              <a:rPr lang="en-US" dirty="0" smtClean="0"/>
              <a:t>Low</a:t>
            </a:r>
            <a:endParaRPr lang="en-US" dirty="0"/>
          </a:p>
        </p:txBody>
      </p:sp>
      <p:sp>
        <p:nvSpPr>
          <p:cNvPr id="18" name="TextBox 17"/>
          <p:cNvSpPr txBox="1"/>
          <p:nvPr/>
        </p:nvSpPr>
        <p:spPr>
          <a:xfrm>
            <a:off x="418682" y="3396344"/>
            <a:ext cx="622998" cy="369332"/>
          </a:xfrm>
          <a:prstGeom prst="rect">
            <a:avLst/>
          </a:prstGeom>
          <a:noFill/>
        </p:spPr>
        <p:txBody>
          <a:bodyPr wrap="square" rtlCol="0">
            <a:spAutoFit/>
          </a:bodyPr>
          <a:lstStyle/>
          <a:p>
            <a:r>
              <a:rPr lang="en-US" dirty="0" smtClean="0"/>
              <a:t>Low</a:t>
            </a:r>
            <a:endParaRPr lang="en-US" dirty="0"/>
          </a:p>
        </p:txBody>
      </p:sp>
      <p:sp>
        <p:nvSpPr>
          <p:cNvPr id="19" name="TextBox 18"/>
          <p:cNvSpPr txBox="1"/>
          <p:nvPr/>
        </p:nvSpPr>
        <p:spPr>
          <a:xfrm>
            <a:off x="413696" y="1509781"/>
            <a:ext cx="738664" cy="1761323"/>
          </a:xfrm>
          <a:prstGeom prst="rect">
            <a:avLst/>
          </a:prstGeom>
          <a:noFill/>
        </p:spPr>
        <p:txBody>
          <a:bodyPr vert="vert270" wrap="square" rtlCol="0">
            <a:spAutoFit/>
          </a:bodyPr>
          <a:lstStyle/>
          <a:p>
            <a:pPr algn="ctr"/>
            <a:r>
              <a:rPr lang="en-US" dirty="0" smtClean="0"/>
              <a:t>Level of Importance</a:t>
            </a:r>
            <a:endParaRPr lang="en-US" dirty="0"/>
          </a:p>
        </p:txBody>
      </p:sp>
      <p:cxnSp>
        <p:nvCxnSpPr>
          <p:cNvPr id="21" name="Straight Connector 20"/>
          <p:cNvCxnSpPr/>
          <p:nvPr/>
        </p:nvCxnSpPr>
        <p:spPr>
          <a:xfrm>
            <a:off x="1532390" y="2283488"/>
            <a:ext cx="6154615" cy="15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 idx="2"/>
          </p:cNvCxnSpPr>
          <p:nvPr/>
        </p:nvCxnSpPr>
        <p:spPr>
          <a:xfrm>
            <a:off x="4572029" y="823808"/>
            <a:ext cx="36845" cy="2471615"/>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44287" y="1507312"/>
            <a:ext cx="3145135" cy="646331"/>
          </a:xfrm>
          <a:prstGeom prst="rect">
            <a:avLst/>
          </a:prstGeom>
          <a:noFill/>
        </p:spPr>
        <p:txBody>
          <a:bodyPr wrap="square" rtlCol="0">
            <a:spAutoFit/>
          </a:bodyPr>
          <a:lstStyle/>
          <a:p>
            <a:pPr algn="ctr"/>
            <a:r>
              <a:rPr lang="en-US" dirty="0" smtClean="0"/>
              <a:t>Important </a:t>
            </a:r>
          </a:p>
          <a:p>
            <a:pPr algn="ctr"/>
            <a:r>
              <a:rPr lang="en-US" dirty="0" smtClean="0"/>
              <a:t>Urgent</a:t>
            </a:r>
            <a:endParaRPr lang="en-US" dirty="0"/>
          </a:p>
        </p:txBody>
      </p:sp>
      <p:sp>
        <p:nvSpPr>
          <p:cNvPr id="25" name="TextBox 24"/>
          <p:cNvSpPr txBox="1"/>
          <p:nvPr/>
        </p:nvSpPr>
        <p:spPr>
          <a:xfrm>
            <a:off x="1321359" y="2549703"/>
            <a:ext cx="2949190" cy="646331"/>
          </a:xfrm>
          <a:prstGeom prst="rect">
            <a:avLst/>
          </a:prstGeom>
          <a:noFill/>
        </p:spPr>
        <p:txBody>
          <a:bodyPr wrap="square" rtlCol="0">
            <a:spAutoFit/>
          </a:bodyPr>
          <a:lstStyle/>
          <a:p>
            <a:pPr algn="ctr"/>
            <a:r>
              <a:rPr lang="en-US" dirty="0" smtClean="0"/>
              <a:t>Unimportant </a:t>
            </a:r>
          </a:p>
          <a:p>
            <a:pPr algn="ctr"/>
            <a:r>
              <a:rPr lang="en-US" dirty="0" smtClean="0"/>
              <a:t>Non-Urgent</a:t>
            </a:r>
            <a:endParaRPr lang="en-US" dirty="0"/>
          </a:p>
        </p:txBody>
      </p:sp>
      <p:sp>
        <p:nvSpPr>
          <p:cNvPr id="26" name="TextBox 25"/>
          <p:cNvSpPr txBox="1"/>
          <p:nvPr/>
        </p:nvSpPr>
        <p:spPr>
          <a:xfrm>
            <a:off x="4973935" y="2595497"/>
            <a:ext cx="3215472" cy="923330"/>
          </a:xfrm>
          <a:prstGeom prst="rect">
            <a:avLst/>
          </a:prstGeom>
          <a:noFill/>
        </p:spPr>
        <p:txBody>
          <a:bodyPr wrap="square" rtlCol="0">
            <a:spAutoFit/>
          </a:bodyPr>
          <a:lstStyle/>
          <a:p>
            <a:pPr algn="ctr"/>
            <a:r>
              <a:rPr lang="en-US" dirty="0" smtClean="0"/>
              <a:t>Unimportant</a:t>
            </a:r>
          </a:p>
          <a:p>
            <a:pPr algn="ctr"/>
            <a:r>
              <a:rPr lang="en-US" dirty="0" smtClean="0"/>
              <a:t>Urgent</a:t>
            </a:r>
          </a:p>
          <a:p>
            <a:pPr algn="ctr"/>
            <a:endParaRPr lang="en-US" dirty="0" smtClean="0"/>
          </a:p>
        </p:txBody>
      </p:sp>
      <p:sp>
        <p:nvSpPr>
          <p:cNvPr id="27" name="TextBox 26"/>
          <p:cNvSpPr txBox="1"/>
          <p:nvPr/>
        </p:nvSpPr>
        <p:spPr>
          <a:xfrm>
            <a:off x="1588582" y="1504940"/>
            <a:ext cx="2642716" cy="646331"/>
          </a:xfrm>
          <a:prstGeom prst="rect">
            <a:avLst/>
          </a:prstGeom>
          <a:noFill/>
        </p:spPr>
        <p:txBody>
          <a:bodyPr wrap="square" rtlCol="0">
            <a:spAutoFit/>
          </a:bodyPr>
          <a:lstStyle/>
          <a:p>
            <a:pPr algn="ctr"/>
            <a:r>
              <a:rPr lang="en-US" dirty="0" smtClean="0"/>
              <a:t>Important </a:t>
            </a:r>
          </a:p>
          <a:p>
            <a:pPr algn="ctr"/>
            <a:r>
              <a:rPr lang="en-US" dirty="0" smtClean="0"/>
              <a:t>Non-Urgent</a:t>
            </a:r>
          </a:p>
        </p:txBody>
      </p:sp>
      <p:sp>
        <p:nvSpPr>
          <p:cNvPr id="20" name="5-Point Star 19"/>
          <p:cNvSpPr/>
          <p:nvPr/>
        </p:nvSpPr>
        <p:spPr>
          <a:xfrm>
            <a:off x="7122486" y="1063233"/>
            <a:ext cx="685084" cy="58491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40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8682" y="-100556"/>
            <a:ext cx="8229600" cy="85725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Wellness </a:t>
            </a:r>
            <a:r>
              <a:rPr lang="en-US" dirty="0"/>
              <a:t>V</a:t>
            </a:r>
            <a:r>
              <a:rPr lang="en-US" dirty="0" smtClean="0"/>
              <a:t>iew of  Choice</a:t>
            </a:r>
            <a:br>
              <a:rPr lang="en-US" dirty="0" smtClean="0"/>
            </a:br>
            <a:r>
              <a:rPr lang="en-US" sz="1100" i="1" dirty="0"/>
              <a:t>Adapted from D. </a:t>
            </a:r>
            <a:r>
              <a:rPr lang="en-US" sz="1100" i="1" dirty="0" err="1"/>
              <a:t>Sull</a:t>
            </a:r>
            <a:r>
              <a:rPr lang="en-US" sz="1100" i="1" dirty="0"/>
              <a:t>, C. </a:t>
            </a:r>
            <a:r>
              <a:rPr lang="en-US" sz="1100" i="1" dirty="0" err="1"/>
              <a:t>Spinosa</a:t>
            </a:r>
            <a:r>
              <a:rPr lang="en-US" sz="1100" i="1" dirty="0"/>
              <a:t>, Promised-based Management, </a:t>
            </a:r>
            <a:r>
              <a:rPr lang="en-US" sz="1100" i="1" dirty="0" smtClean="0"/>
              <a:t>HBR2007</a:t>
            </a:r>
            <a:endParaRPr lang="en-US" sz="1100" dirty="0"/>
          </a:p>
        </p:txBody>
      </p:sp>
      <p:cxnSp>
        <p:nvCxnSpPr>
          <p:cNvPr id="10" name="Straight Arrow Connector 9"/>
          <p:cNvCxnSpPr/>
          <p:nvPr/>
        </p:nvCxnSpPr>
        <p:spPr>
          <a:xfrm flipH="1" flipV="1">
            <a:off x="1165611" y="1063245"/>
            <a:ext cx="10048" cy="27651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175657" y="3828422"/>
            <a:ext cx="70840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48001" y="3986700"/>
            <a:ext cx="3287486" cy="646331"/>
          </a:xfrm>
          <a:prstGeom prst="rect">
            <a:avLst/>
          </a:prstGeom>
          <a:noFill/>
        </p:spPr>
        <p:txBody>
          <a:bodyPr wrap="square" rtlCol="0">
            <a:spAutoFit/>
          </a:bodyPr>
          <a:lstStyle/>
          <a:p>
            <a:r>
              <a:rPr lang="en-US" dirty="0" smtClean="0"/>
              <a:t>Degree of Authentic Alignment to Values, Vision and Mission</a:t>
            </a:r>
            <a:endParaRPr lang="en-US" dirty="0"/>
          </a:p>
        </p:txBody>
      </p:sp>
      <p:sp>
        <p:nvSpPr>
          <p:cNvPr id="14" name="TextBox 13"/>
          <p:cNvSpPr txBox="1"/>
          <p:nvPr/>
        </p:nvSpPr>
        <p:spPr>
          <a:xfrm>
            <a:off x="7807570" y="4039438"/>
            <a:ext cx="622998" cy="369332"/>
          </a:xfrm>
          <a:prstGeom prst="rect">
            <a:avLst/>
          </a:prstGeom>
          <a:noFill/>
        </p:spPr>
        <p:txBody>
          <a:bodyPr wrap="square" rtlCol="0">
            <a:spAutoFit/>
          </a:bodyPr>
          <a:lstStyle/>
          <a:p>
            <a:r>
              <a:rPr lang="en-US" dirty="0" smtClean="0"/>
              <a:t>High</a:t>
            </a:r>
            <a:endParaRPr lang="en-US" dirty="0"/>
          </a:p>
        </p:txBody>
      </p:sp>
      <p:sp>
        <p:nvSpPr>
          <p:cNvPr id="16" name="TextBox 15"/>
          <p:cNvSpPr txBox="1"/>
          <p:nvPr/>
        </p:nvSpPr>
        <p:spPr>
          <a:xfrm>
            <a:off x="294752" y="1063229"/>
            <a:ext cx="622998" cy="369332"/>
          </a:xfrm>
          <a:prstGeom prst="rect">
            <a:avLst/>
          </a:prstGeom>
          <a:noFill/>
        </p:spPr>
        <p:txBody>
          <a:bodyPr wrap="square" rtlCol="0">
            <a:spAutoFit/>
          </a:bodyPr>
          <a:lstStyle/>
          <a:p>
            <a:r>
              <a:rPr lang="en-US" dirty="0" smtClean="0"/>
              <a:t>High</a:t>
            </a:r>
            <a:endParaRPr lang="en-US" dirty="0"/>
          </a:p>
        </p:txBody>
      </p:sp>
      <p:sp>
        <p:nvSpPr>
          <p:cNvPr id="17" name="TextBox 16"/>
          <p:cNvSpPr txBox="1"/>
          <p:nvPr/>
        </p:nvSpPr>
        <p:spPr>
          <a:xfrm>
            <a:off x="1220875" y="3988862"/>
            <a:ext cx="622998" cy="369332"/>
          </a:xfrm>
          <a:prstGeom prst="rect">
            <a:avLst/>
          </a:prstGeom>
          <a:noFill/>
        </p:spPr>
        <p:txBody>
          <a:bodyPr wrap="square" rtlCol="0">
            <a:spAutoFit/>
          </a:bodyPr>
          <a:lstStyle/>
          <a:p>
            <a:r>
              <a:rPr lang="en-US" dirty="0" smtClean="0"/>
              <a:t>Low</a:t>
            </a:r>
            <a:endParaRPr lang="en-US" dirty="0"/>
          </a:p>
        </p:txBody>
      </p:sp>
      <p:sp>
        <p:nvSpPr>
          <p:cNvPr id="18" name="TextBox 17"/>
          <p:cNvSpPr txBox="1"/>
          <p:nvPr/>
        </p:nvSpPr>
        <p:spPr>
          <a:xfrm>
            <a:off x="418682" y="3396344"/>
            <a:ext cx="622998" cy="369332"/>
          </a:xfrm>
          <a:prstGeom prst="rect">
            <a:avLst/>
          </a:prstGeom>
          <a:noFill/>
        </p:spPr>
        <p:txBody>
          <a:bodyPr wrap="square" rtlCol="0">
            <a:spAutoFit/>
          </a:bodyPr>
          <a:lstStyle/>
          <a:p>
            <a:r>
              <a:rPr lang="en-US" dirty="0" smtClean="0"/>
              <a:t>Low</a:t>
            </a:r>
            <a:endParaRPr lang="en-US" dirty="0"/>
          </a:p>
        </p:txBody>
      </p:sp>
      <p:sp>
        <p:nvSpPr>
          <p:cNvPr id="19" name="TextBox 18"/>
          <p:cNvSpPr txBox="1"/>
          <p:nvPr/>
        </p:nvSpPr>
        <p:spPr>
          <a:xfrm>
            <a:off x="413696" y="1509781"/>
            <a:ext cx="461665" cy="1761323"/>
          </a:xfrm>
          <a:prstGeom prst="rect">
            <a:avLst/>
          </a:prstGeom>
          <a:noFill/>
        </p:spPr>
        <p:txBody>
          <a:bodyPr vert="vert270" wrap="square" rtlCol="0">
            <a:spAutoFit/>
          </a:bodyPr>
          <a:lstStyle/>
          <a:p>
            <a:pPr algn="ctr"/>
            <a:r>
              <a:rPr lang="en-US" dirty="0" smtClean="0"/>
              <a:t>Level of Wellness</a:t>
            </a:r>
            <a:endParaRPr lang="en-US" dirty="0"/>
          </a:p>
        </p:txBody>
      </p:sp>
      <p:cxnSp>
        <p:nvCxnSpPr>
          <p:cNvPr id="21" name="Straight Connector 20"/>
          <p:cNvCxnSpPr/>
          <p:nvPr/>
        </p:nvCxnSpPr>
        <p:spPr>
          <a:xfrm>
            <a:off x="1532390" y="2283488"/>
            <a:ext cx="6154615" cy="15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 idx="2"/>
          </p:cNvCxnSpPr>
          <p:nvPr/>
        </p:nvCxnSpPr>
        <p:spPr>
          <a:xfrm>
            <a:off x="4533581" y="756738"/>
            <a:ext cx="37681" cy="2471615"/>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44287" y="1507312"/>
            <a:ext cx="3145135" cy="646331"/>
          </a:xfrm>
          <a:prstGeom prst="rect">
            <a:avLst/>
          </a:prstGeom>
          <a:noFill/>
        </p:spPr>
        <p:txBody>
          <a:bodyPr wrap="square" rtlCol="0">
            <a:spAutoFit/>
          </a:bodyPr>
          <a:lstStyle/>
          <a:p>
            <a:pPr algn="ctr"/>
            <a:r>
              <a:rPr lang="en-US" dirty="0" smtClean="0"/>
              <a:t>Wellness </a:t>
            </a:r>
          </a:p>
          <a:p>
            <a:pPr algn="ctr"/>
            <a:r>
              <a:rPr lang="en-US" dirty="0" smtClean="0"/>
              <a:t>Authentically Aligned</a:t>
            </a:r>
            <a:endParaRPr lang="en-US" dirty="0"/>
          </a:p>
        </p:txBody>
      </p:sp>
      <p:sp>
        <p:nvSpPr>
          <p:cNvPr id="25" name="TextBox 24"/>
          <p:cNvSpPr txBox="1"/>
          <p:nvPr/>
        </p:nvSpPr>
        <p:spPr>
          <a:xfrm>
            <a:off x="1321359" y="2549699"/>
            <a:ext cx="2949190" cy="923330"/>
          </a:xfrm>
          <a:prstGeom prst="rect">
            <a:avLst/>
          </a:prstGeom>
          <a:noFill/>
        </p:spPr>
        <p:txBody>
          <a:bodyPr wrap="square" rtlCol="0">
            <a:spAutoFit/>
          </a:bodyPr>
          <a:lstStyle/>
          <a:p>
            <a:pPr algn="ctr"/>
            <a:r>
              <a:rPr lang="en-US" dirty="0" smtClean="0"/>
              <a:t>Not Well </a:t>
            </a:r>
          </a:p>
          <a:p>
            <a:pPr algn="ctr"/>
            <a:r>
              <a:rPr lang="en-US" dirty="0"/>
              <a:t>Not Authentically Aligned</a:t>
            </a:r>
          </a:p>
          <a:p>
            <a:pPr algn="ctr"/>
            <a:endParaRPr lang="en-US" dirty="0"/>
          </a:p>
        </p:txBody>
      </p:sp>
      <p:sp>
        <p:nvSpPr>
          <p:cNvPr id="26" name="TextBox 25"/>
          <p:cNvSpPr txBox="1"/>
          <p:nvPr/>
        </p:nvSpPr>
        <p:spPr>
          <a:xfrm>
            <a:off x="4973935" y="2595497"/>
            <a:ext cx="3215472" cy="1477328"/>
          </a:xfrm>
          <a:prstGeom prst="rect">
            <a:avLst/>
          </a:prstGeom>
          <a:noFill/>
        </p:spPr>
        <p:txBody>
          <a:bodyPr wrap="square" rtlCol="0">
            <a:spAutoFit/>
          </a:bodyPr>
          <a:lstStyle/>
          <a:p>
            <a:pPr algn="ctr"/>
            <a:r>
              <a:rPr lang="en-US" dirty="0" smtClean="0"/>
              <a:t>Not well</a:t>
            </a:r>
          </a:p>
          <a:p>
            <a:pPr algn="ctr"/>
            <a:r>
              <a:rPr lang="en-US" dirty="0" smtClean="0"/>
              <a:t>Authentically </a:t>
            </a:r>
            <a:r>
              <a:rPr lang="en-US" dirty="0"/>
              <a:t>Aligned</a:t>
            </a:r>
          </a:p>
          <a:p>
            <a:pPr algn="ctr"/>
            <a:endParaRPr lang="en-US" dirty="0" smtClean="0"/>
          </a:p>
          <a:p>
            <a:pPr algn="ctr"/>
            <a:endParaRPr lang="en-US" dirty="0" smtClean="0"/>
          </a:p>
          <a:p>
            <a:pPr algn="ctr"/>
            <a:endParaRPr lang="en-US" dirty="0" smtClean="0"/>
          </a:p>
        </p:txBody>
      </p:sp>
      <p:sp>
        <p:nvSpPr>
          <p:cNvPr id="27" name="TextBox 26"/>
          <p:cNvSpPr txBox="1"/>
          <p:nvPr/>
        </p:nvSpPr>
        <p:spPr>
          <a:xfrm>
            <a:off x="1588582" y="1504940"/>
            <a:ext cx="2642716" cy="646331"/>
          </a:xfrm>
          <a:prstGeom prst="rect">
            <a:avLst/>
          </a:prstGeom>
          <a:noFill/>
        </p:spPr>
        <p:txBody>
          <a:bodyPr wrap="square" rtlCol="0">
            <a:spAutoFit/>
          </a:bodyPr>
          <a:lstStyle/>
          <a:p>
            <a:pPr algn="ctr"/>
            <a:r>
              <a:rPr lang="en-US" dirty="0" smtClean="0"/>
              <a:t>Wellness </a:t>
            </a:r>
          </a:p>
          <a:p>
            <a:pPr algn="ctr"/>
            <a:r>
              <a:rPr lang="en-US" dirty="0" smtClean="0"/>
              <a:t>Not Authentically Aligned</a:t>
            </a:r>
          </a:p>
        </p:txBody>
      </p:sp>
      <p:sp>
        <p:nvSpPr>
          <p:cNvPr id="20" name="5-Point Star 19"/>
          <p:cNvSpPr/>
          <p:nvPr/>
        </p:nvSpPr>
        <p:spPr>
          <a:xfrm>
            <a:off x="7122486" y="1063233"/>
            <a:ext cx="685084" cy="58491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5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933450"/>
            <a:ext cx="6968566" cy="3394472"/>
          </a:xfrm>
        </p:spPr>
        <p:txBody>
          <a:bodyPr>
            <a:normAutofit fontScale="92500" lnSpcReduction="20000"/>
          </a:bodyPr>
          <a:lstStyle/>
          <a:p>
            <a:pPr marL="0" indent="0">
              <a:buNone/>
            </a:pPr>
            <a:endParaRPr lang="en-US" sz="2600" b="1" dirty="0" smtClean="0">
              <a:latin typeface="+mj-lt"/>
            </a:endParaRPr>
          </a:p>
          <a:p>
            <a:pPr marL="0" indent="0">
              <a:buNone/>
            </a:pPr>
            <a:r>
              <a:rPr lang="en-US" sz="2600" b="1" dirty="0" smtClean="0">
                <a:latin typeface="+mj-lt"/>
              </a:rPr>
              <a:t>GOAL</a:t>
            </a:r>
            <a:r>
              <a:rPr lang="en-US" sz="2600" b="1" dirty="0" smtClean="0">
                <a:latin typeface="+mj-lt"/>
              </a:rPr>
              <a:t>: </a:t>
            </a:r>
            <a:r>
              <a:rPr lang="en-US" sz="2600" dirty="0" smtClean="0">
                <a:latin typeface="+mj-lt"/>
              </a:rPr>
              <a:t>Increase Energy through Physical Exercise</a:t>
            </a:r>
          </a:p>
          <a:p>
            <a:pPr marL="0" indent="0">
              <a:buNone/>
            </a:pPr>
            <a:endParaRPr lang="en-US" sz="2600" b="1" dirty="0" smtClean="0">
              <a:latin typeface="+mj-lt"/>
            </a:endParaRPr>
          </a:p>
          <a:p>
            <a:pPr marL="0" indent="0">
              <a:buNone/>
            </a:pPr>
            <a:r>
              <a:rPr lang="en-US" sz="2600" b="1" dirty="0" smtClean="0">
                <a:latin typeface="+mj-lt"/>
              </a:rPr>
              <a:t>SMART OBJECTIVE:</a:t>
            </a:r>
          </a:p>
          <a:p>
            <a:pPr marL="400050" lvl="1" indent="0">
              <a:buNone/>
            </a:pPr>
            <a:r>
              <a:rPr lang="en-US" sz="2200" b="1" dirty="0" smtClean="0">
                <a:latin typeface="+mj-lt"/>
              </a:rPr>
              <a:t>S</a:t>
            </a:r>
            <a:r>
              <a:rPr lang="en-US" sz="2200" dirty="0" smtClean="0">
                <a:latin typeface="+mj-lt"/>
              </a:rPr>
              <a:t>pecific – Run 5 times/week for 25 minutes </a:t>
            </a:r>
          </a:p>
          <a:p>
            <a:pPr marL="400050" lvl="1" indent="0">
              <a:buNone/>
            </a:pPr>
            <a:r>
              <a:rPr lang="en-US" sz="2200" b="1" dirty="0" smtClean="0">
                <a:latin typeface="+mj-lt"/>
              </a:rPr>
              <a:t>M</a:t>
            </a:r>
            <a:r>
              <a:rPr lang="en-US" sz="2200" dirty="0" smtClean="0">
                <a:latin typeface="+mj-lt"/>
              </a:rPr>
              <a:t>easurable – Process: completed(yes/ no) , Outcome: personal rating of energy (1 to 5 scale)</a:t>
            </a:r>
          </a:p>
          <a:p>
            <a:pPr marL="400050" lvl="1" indent="0">
              <a:buNone/>
            </a:pPr>
            <a:r>
              <a:rPr lang="en-US" sz="2200" b="1" dirty="0" smtClean="0">
                <a:latin typeface="+mj-lt"/>
              </a:rPr>
              <a:t>A</a:t>
            </a:r>
            <a:r>
              <a:rPr lang="en-US" sz="2200" dirty="0" smtClean="0">
                <a:latin typeface="+mj-lt"/>
              </a:rPr>
              <a:t>chievable </a:t>
            </a:r>
            <a:r>
              <a:rPr lang="en-US" sz="2200" dirty="0"/>
              <a:t>– </a:t>
            </a:r>
            <a:r>
              <a:rPr lang="en-US" sz="2200" dirty="0" smtClean="0">
                <a:latin typeface="+mj-lt"/>
              </a:rPr>
              <a:t>confident 9/10</a:t>
            </a:r>
          </a:p>
          <a:p>
            <a:pPr marL="400050" lvl="1" indent="0">
              <a:buNone/>
            </a:pPr>
            <a:r>
              <a:rPr lang="en-US" sz="2200" b="1" dirty="0" smtClean="0">
                <a:latin typeface="+mj-lt"/>
              </a:rPr>
              <a:t>R</a:t>
            </a:r>
            <a:r>
              <a:rPr lang="en-US" sz="2200" dirty="0" smtClean="0">
                <a:latin typeface="+mj-lt"/>
              </a:rPr>
              <a:t>elevant – important 10/10 to my goal </a:t>
            </a:r>
          </a:p>
          <a:p>
            <a:pPr marL="400050" lvl="1" indent="0">
              <a:buNone/>
            </a:pPr>
            <a:r>
              <a:rPr lang="en-US" sz="2200" b="1" dirty="0" smtClean="0">
                <a:latin typeface="+mj-lt"/>
              </a:rPr>
              <a:t>T</a:t>
            </a:r>
            <a:r>
              <a:rPr lang="en-US" sz="2200" dirty="0" smtClean="0">
                <a:latin typeface="+mj-lt"/>
              </a:rPr>
              <a:t>imely </a:t>
            </a:r>
            <a:r>
              <a:rPr lang="en-US" sz="2200" dirty="0"/>
              <a:t>– </a:t>
            </a:r>
            <a:r>
              <a:rPr lang="en-US" sz="2200" dirty="0" smtClean="0">
                <a:latin typeface="+mj-lt"/>
              </a:rPr>
              <a:t>beginning today and 5x/w for 1 month</a:t>
            </a:r>
            <a:endParaRPr lang="en-US" sz="2200" b="1" dirty="0" smtClean="0">
              <a:latin typeface="+mj-lt"/>
            </a:endParaRPr>
          </a:p>
          <a:p>
            <a:pPr marL="0" indent="0">
              <a:buNone/>
            </a:pPr>
            <a:endParaRPr lang="en-US" dirty="0"/>
          </a:p>
        </p:txBody>
      </p:sp>
      <p:pic>
        <p:nvPicPr>
          <p:cNvPr id="10" name="Content Placeholder 9" descr="rbsm2_09.png"/>
          <p:cNvPicPr>
            <a:picLocks noGrp="1" noChangeAspect="1"/>
          </p:cNvPicPr>
          <p:nvPr>
            <p:ph sz="half" idx="2"/>
          </p:nvPr>
        </p:nvPicPr>
        <p:blipFill>
          <a:blip r:embed="rId3">
            <a:extLst>
              <a:ext uri="{28A0092B-C50C-407E-A947-70E740481C1C}">
                <a14:useLocalDpi xmlns:a14="http://schemas.microsoft.com/office/drawing/2010/main" val="0"/>
              </a:ext>
            </a:extLst>
          </a:blip>
          <a:srcRect l="15714" r="15714"/>
          <a:stretch>
            <a:fillRect/>
          </a:stretch>
        </p:blipFill>
        <p:spPr>
          <a:xfrm>
            <a:off x="6813178" y="933450"/>
            <a:ext cx="2082800" cy="3394472"/>
          </a:xfrm>
        </p:spPr>
      </p:pic>
      <p:sp>
        <p:nvSpPr>
          <p:cNvPr id="6" name="Title 1"/>
          <p:cNvSpPr txBox="1">
            <a:spLocks/>
          </p:cNvSpPr>
          <p:nvPr/>
        </p:nvSpPr>
        <p:spPr>
          <a:xfrm>
            <a:off x="-698500" y="102913"/>
            <a:ext cx="9842500" cy="694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FFFFFF"/>
                </a:solidFill>
                <a:latin typeface="+mj-lt"/>
                <a:ea typeface="+mj-ea"/>
                <a:cs typeface="Cambria"/>
              </a:defRPr>
            </a:lvl1pPr>
          </a:lstStyle>
          <a:p>
            <a:pPr algn="ctr"/>
            <a:r>
              <a:rPr lang="en-US" sz="4000" dirty="0" smtClean="0"/>
              <a:t>    </a:t>
            </a:r>
            <a:endParaRPr lang="en-US" sz="4000" dirty="0" smtClean="0"/>
          </a:p>
          <a:p>
            <a:pPr algn="ctr"/>
            <a:r>
              <a:rPr lang="en-US" sz="4000" dirty="0" smtClean="0">
                <a:solidFill>
                  <a:schemeClr val="tx1"/>
                </a:solidFill>
              </a:rPr>
              <a:t>Personal </a:t>
            </a:r>
            <a:r>
              <a:rPr lang="en-US" sz="4000" dirty="0" smtClean="0">
                <a:solidFill>
                  <a:schemeClr val="tx1"/>
                </a:solidFill>
              </a:rPr>
              <a:t>Health Improvement </a:t>
            </a:r>
            <a:r>
              <a:rPr lang="en-US" sz="4000" dirty="0" smtClean="0">
                <a:solidFill>
                  <a:srgbClr val="000000"/>
                </a:solidFill>
              </a:rPr>
              <a:t>Tool </a:t>
            </a:r>
            <a:endParaRPr lang="en-US" sz="4000" dirty="0">
              <a:solidFill>
                <a:srgbClr val="000000"/>
              </a:solidFill>
            </a:endParaRPr>
          </a:p>
        </p:txBody>
      </p:sp>
    </p:spTree>
    <p:extLst>
      <p:ext uri="{BB962C8B-B14F-4D97-AF65-F5344CB8AC3E}">
        <p14:creationId xmlns:p14="http://schemas.microsoft.com/office/powerpoint/2010/main" val="326137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3553" y="952501"/>
            <a:ext cx="6326094" cy="3642122"/>
          </a:xfrm>
        </p:spPr>
        <p:txBody>
          <a:bodyPr>
            <a:normAutofit lnSpcReduction="10000"/>
          </a:bodyPr>
          <a:lstStyle/>
          <a:p>
            <a:pPr marL="0" indent="0">
              <a:buNone/>
            </a:pPr>
            <a:r>
              <a:rPr lang="en-US" sz="2000" b="1" dirty="0" smtClean="0">
                <a:latin typeface="+mj-lt"/>
              </a:rPr>
              <a:t>GOAL:</a:t>
            </a:r>
            <a:r>
              <a:rPr lang="en-US" sz="2000" dirty="0"/>
              <a:t> R</a:t>
            </a:r>
            <a:r>
              <a:rPr lang="en-US" sz="2000" dirty="0" smtClean="0"/>
              <a:t>educe stress through </a:t>
            </a:r>
          </a:p>
          <a:p>
            <a:pPr marL="0" indent="0">
              <a:buNone/>
            </a:pPr>
            <a:r>
              <a:rPr lang="en-US" sz="2000" dirty="0" smtClean="0"/>
              <a:t>mindful meditation at lunch</a:t>
            </a:r>
            <a:endParaRPr lang="en-US" sz="2000" dirty="0"/>
          </a:p>
          <a:p>
            <a:pPr marL="0" indent="0">
              <a:buNone/>
            </a:pPr>
            <a:endParaRPr lang="en-US" sz="2000" dirty="0" smtClean="0">
              <a:latin typeface="+mj-lt"/>
            </a:endParaRPr>
          </a:p>
          <a:p>
            <a:pPr marL="0" indent="0">
              <a:buNone/>
            </a:pPr>
            <a:r>
              <a:rPr lang="en-US" sz="2000" b="1" dirty="0" smtClean="0">
                <a:latin typeface="+mj-lt"/>
              </a:rPr>
              <a:t>SMART OBJECTIVE:</a:t>
            </a:r>
          </a:p>
          <a:p>
            <a:pPr marL="0" indent="0">
              <a:buNone/>
            </a:pPr>
            <a:r>
              <a:rPr lang="en-US" sz="2000" b="1" dirty="0" smtClean="0">
                <a:latin typeface="+mj-lt"/>
              </a:rPr>
              <a:t>S</a:t>
            </a:r>
            <a:r>
              <a:rPr lang="en-US" sz="2000" dirty="0" smtClean="0">
                <a:latin typeface="+mj-lt"/>
              </a:rPr>
              <a:t>pecific – 10 min meditation QAM</a:t>
            </a:r>
            <a:endParaRPr lang="en-US" sz="2000" dirty="0">
              <a:latin typeface="+mj-lt"/>
            </a:endParaRPr>
          </a:p>
          <a:p>
            <a:pPr marL="0" indent="0">
              <a:buNone/>
            </a:pPr>
            <a:r>
              <a:rPr lang="en-US" sz="2000" b="1" dirty="0" smtClean="0">
                <a:latin typeface="+mj-lt"/>
              </a:rPr>
              <a:t>M</a:t>
            </a:r>
            <a:r>
              <a:rPr lang="en-US" sz="2000" dirty="0" smtClean="0">
                <a:latin typeface="+mj-lt"/>
              </a:rPr>
              <a:t>easurable – Process complete, </a:t>
            </a:r>
          </a:p>
          <a:p>
            <a:pPr marL="0" lvl="1" indent="0">
              <a:buNone/>
            </a:pPr>
            <a:r>
              <a:rPr lang="en-US" sz="2000" dirty="0"/>
              <a:t>personal rating of </a:t>
            </a:r>
            <a:r>
              <a:rPr lang="en-US" sz="2000" dirty="0" smtClean="0"/>
              <a:t>stress </a:t>
            </a:r>
            <a:r>
              <a:rPr lang="en-US" sz="2000" dirty="0"/>
              <a:t>(on 1 to 5 scale)</a:t>
            </a:r>
          </a:p>
          <a:p>
            <a:pPr marL="0" indent="0">
              <a:buNone/>
            </a:pPr>
            <a:r>
              <a:rPr lang="en-US" sz="2000" b="1" dirty="0" smtClean="0">
                <a:latin typeface="+mj-lt"/>
              </a:rPr>
              <a:t>A</a:t>
            </a:r>
            <a:r>
              <a:rPr lang="en-US" sz="2000" dirty="0" smtClean="0">
                <a:latin typeface="+mj-lt"/>
              </a:rPr>
              <a:t>chievable </a:t>
            </a:r>
            <a:r>
              <a:rPr lang="en-US" sz="2000" dirty="0">
                <a:latin typeface="+mj-lt"/>
              </a:rPr>
              <a:t>– </a:t>
            </a:r>
            <a:r>
              <a:rPr lang="en-US" sz="2000" dirty="0" smtClean="0">
                <a:latin typeface="+mj-lt"/>
              </a:rPr>
              <a:t>confident 8/10</a:t>
            </a:r>
          </a:p>
          <a:p>
            <a:pPr marL="0" indent="0">
              <a:buNone/>
            </a:pPr>
            <a:r>
              <a:rPr lang="en-US" sz="2000" b="1" dirty="0" smtClean="0">
                <a:latin typeface="+mj-lt"/>
              </a:rPr>
              <a:t>R</a:t>
            </a:r>
            <a:r>
              <a:rPr lang="en-US" sz="2000" dirty="0" smtClean="0">
                <a:latin typeface="+mj-lt"/>
              </a:rPr>
              <a:t>elevant – important 10/10  to goal</a:t>
            </a:r>
          </a:p>
          <a:p>
            <a:pPr marL="0" indent="0">
              <a:buNone/>
            </a:pPr>
            <a:r>
              <a:rPr lang="en-US" sz="2000" b="1" dirty="0" smtClean="0">
                <a:latin typeface="+mj-lt"/>
              </a:rPr>
              <a:t>T</a:t>
            </a:r>
            <a:r>
              <a:rPr lang="en-US" sz="2000" dirty="0" smtClean="0">
                <a:latin typeface="+mj-lt"/>
              </a:rPr>
              <a:t>imely </a:t>
            </a:r>
            <a:r>
              <a:rPr lang="en-US" sz="2000" dirty="0">
                <a:latin typeface="+mj-lt"/>
              </a:rPr>
              <a:t>– </a:t>
            </a:r>
            <a:r>
              <a:rPr lang="en-US" sz="2000" dirty="0" smtClean="0">
                <a:latin typeface="+mj-lt"/>
              </a:rPr>
              <a:t>begin today for 21 days </a:t>
            </a:r>
            <a:endParaRPr lang="en-US" sz="2000" b="1" dirty="0" smtClean="0">
              <a:latin typeface="+mj-lt"/>
            </a:endParaRPr>
          </a:p>
          <a:p>
            <a:pPr marL="0" indent="0">
              <a:buNone/>
            </a:pPr>
            <a:endParaRPr lang="en-US" dirty="0"/>
          </a:p>
        </p:txBody>
      </p:sp>
      <p:pic>
        <p:nvPicPr>
          <p:cNvPr id="4" name="Content Placeholder 3" descr="IMG_9834.JPG"/>
          <p:cNvPicPr>
            <a:picLocks noGrp="1" noChangeAspect="1"/>
          </p:cNvPicPr>
          <p:nvPr>
            <p:ph sz="half" idx="2"/>
          </p:nvPr>
        </p:nvPicPr>
        <p:blipFill>
          <a:blip r:embed="rId3">
            <a:extLst>
              <a:ext uri="{28A0092B-C50C-407E-A947-70E740481C1C}">
                <a14:useLocalDpi xmlns:a14="http://schemas.microsoft.com/office/drawing/2010/main" val="0"/>
              </a:ext>
            </a:extLst>
          </a:blip>
          <a:srcRect l="16538" r="16538"/>
          <a:stretch>
            <a:fillRect/>
          </a:stretch>
        </p:blipFill>
        <p:spPr>
          <a:xfrm>
            <a:off x="5105400" y="942416"/>
            <a:ext cx="4038600" cy="3394472"/>
          </a:xfrm>
        </p:spPr>
      </p:pic>
    </p:spTree>
    <p:extLst>
      <p:ext uri="{BB962C8B-B14F-4D97-AF65-F5344CB8AC3E}">
        <p14:creationId xmlns:p14="http://schemas.microsoft.com/office/powerpoint/2010/main" val="29529663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64" y="941299"/>
            <a:ext cx="8563776" cy="3642122"/>
          </a:xfrm>
        </p:spPr>
        <p:txBody>
          <a:bodyPr>
            <a:normAutofit fontScale="92500"/>
          </a:bodyPr>
          <a:lstStyle/>
          <a:p>
            <a:pPr marL="0" indent="0">
              <a:buNone/>
            </a:pPr>
            <a:r>
              <a:rPr lang="en-US" b="1" dirty="0" smtClean="0">
                <a:latin typeface="+mj-lt"/>
              </a:rPr>
              <a:t>GOAL:</a:t>
            </a:r>
            <a:r>
              <a:rPr lang="en-US" dirty="0"/>
              <a:t> </a:t>
            </a:r>
            <a:r>
              <a:rPr lang="en-US" dirty="0" smtClean="0"/>
              <a:t>Improve Resilience through Social </a:t>
            </a:r>
            <a:r>
              <a:rPr lang="en-US" dirty="0" smtClean="0"/>
              <a:t>Connections</a:t>
            </a:r>
            <a:endParaRPr lang="en-US" dirty="0" smtClean="0">
              <a:latin typeface="+mj-lt"/>
            </a:endParaRPr>
          </a:p>
          <a:p>
            <a:pPr marL="0" indent="0">
              <a:buNone/>
            </a:pPr>
            <a:r>
              <a:rPr lang="en-US" b="1" dirty="0" smtClean="0">
                <a:latin typeface="+mj-lt"/>
              </a:rPr>
              <a:t>SMART OBJECTIVE:</a:t>
            </a:r>
          </a:p>
          <a:p>
            <a:pPr marL="400050" lvl="1" indent="0">
              <a:buNone/>
            </a:pPr>
            <a:r>
              <a:rPr lang="en-US" b="1" dirty="0" smtClean="0">
                <a:latin typeface="+mj-lt"/>
              </a:rPr>
              <a:t>S</a:t>
            </a:r>
            <a:r>
              <a:rPr lang="en-US" dirty="0" smtClean="0">
                <a:latin typeface="+mj-lt"/>
              </a:rPr>
              <a:t>pecific –Contact 1 family/team member daily</a:t>
            </a:r>
          </a:p>
          <a:p>
            <a:pPr marL="400050" lvl="1" indent="0">
              <a:buNone/>
            </a:pPr>
            <a:r>
              <a:rPr lang="en-US" b="1" dirty="0" smtClean="0">
                <a:latin typeface="+mj-lt"/>
              </a:rPr>
              <a:t>M</a:t>
            </a:r>
            <a:r>
              <a:rPr lang="en-US" dirty="0" smtClean="0">
                <a:latin typeface="+mj-lt"/>
              </a:rPr>
              <a:t>easurable – Process complete, self assess </a:t>
            </a:r>
          </a:p>
          <a:p>
            <a:pPr marL="400050" lvl="1" indent="0">
              <a:buNone/>
            </a:pPr>
            <a:r>
              <a:rPr lang="en-US" dirty="0" smtClean="0">
                <a:latin typeface="+mj-lt"/>
              </a:rPr>
              <a:t>“connectedness” 1-10 daily </a:t>
            </a:r>
          </a:p>
          <a:p>
            <a:pPr marL="400050" lvl="1" indent="0">
              <a:buNone/>
            </a:pPr>
            <a:r>
              <a:rPr lang="en-US" b="1" dirty="0" smtClean="0">
                <a:latin typeface="+mj-lt"/>
              </a:rPr>
              <a:t>A</a:t>
            </a:r>
            <a:r>
              <a:rPr lang="en-US" dirty="0" smtClean="0">
                <a:latin typeface="+mj-lt"/>
              </a:rPr>
              <a:t>chievable </a:t>
            </a:r>
            <a:r>
              <a:rPr lang="en-US" dirty="0">
                <a:latin typeface="+mj-lt"/>
              </a:rPr>
              <a:t>– </a:t>
            </a:r>
            <a:r>
              <a:rPr lang="en-US" dirty="0" smtClean="0">
                <a:latin typeface="+mj-lt"/>
              </a:rPr>
              <a:t>confident </a:t>
            </a:r>
            <a:r>
              <a:rPr lang="en-US" dirty="0">
                <a:latin typeface="+mj-lt"/>
              </a:rPr>
              <a:t>9</a:t>
            </a:r>
            <a:r>
              <a:rPr lang="en-US" dirty="0" smtClean="0">
                <a:latin typeface="+mj-lt"/>
              </a:rPr>
              <a:t>/10</a:t>
            </a:r>
          </a:p>
          <a:p>
            <a:pPr marL="400050" lvl="1" indent="0">
              <a:buNone/>
            </a:pPr>
            <a:r>
              <a:rPr lang="en-US" b="1" dirty="0" smtClean="0">
                <a:latin typeface="+mj-lt"/>
              </a:rPr>
              <a:t>R</a:t>
            </a:r>
            <a:r>
              <a:rPr lang="en-US" dirty="0" smtClean="0">
                <a:latin typeface="+mj-lt"/>
              </a:rPr>
              <a:t>elevant – important </a:t>
            </a:r>
            <a:r>
              <a:rPr lang="en-US" dirty="0">
                <a:latin typeface="+mj-lt"/>
              </a:rPr>
              <a:t>9</a:t>
            </a:r>
            <a:r>
              <a:rPr lang="en-US" dirty="0" smtClean="0">
                <a:latin typeface="+mj-lt"/>
              </a:rPr>
              <a:t>/10 to my goal </a:t>
            </a:r>
          </a:p>
          <a:p>
            <a:pPr marL="400050" lvl="1" indent="0">
              <a:buNone/>
            </a:pPr>
            <a:r>
              <a:rPr lang="en-US" b="1" dirty="0" smtClean="0">
                <a:latin typeface="+mj-lt"/>
              </a:rPr>
              <a:t>T</a:t>
            </a:r>
            <a:r>
              <a:rPr lang="en-US" dirty="0" smtClean="0">
                <a:latin typeface="+mj-lt"/>
              </a:rPr>
              <a:t>imely </a:t>
            </a:r>
            <a:r>
              <a:rPr lang="en-US" dirty="0">
                <a:latin typeface="+mj-lt"/>
              </a:rPr>
              <a:t>– </a:t>
            </a:r>
            <a:r>
              <a:rPr lang="en-US" dirty="0" smtClean="0">
                <a:latin typeface="+mj-lt"/>
              </a:rPr>
              <a:t>begin today &amp; daily </a:t>
            </a:r>
            <a:r>
              <a:rPr lang="en-US" dirty="0">
                <a:latin typeface="+mj-lt"/>
              </a:rPr>
              <a:t>f</a:t>
            </a:r>
            <a:r>
              <a:rPr lang="en-US" dirty="0" smtClean="0">
                <a:latin typeface="+mj-lt"/>
              </a:rPr>
              <a:t>or 60 days </a:t>
            </a:r>
            <a:endParaRPr lang="en-US" b="1" dirty="0" smtClean="0">
              <a:latin typeface="+mj-lt"/>
            </a:endParaRPr>
          </a:p>
          <a:p>
            <a:pPr marL="0" indent="0">
              <a:buNone/>
            </a:pPr>
            <a:endParaRPr lang="en-US" dirty="0"/>
          </a:p>
        </p:txBody>
      </p:sp>
      <p:pic>
        <p:nvPicPr>
          <p:cNvPr id="4" name="Content Placeholder 3"/>
          <p:cNvPicPr>
            <a:picLocks noGrp="1" noChangeAspect="1"/>
          </p:cNvPicPr>
          <p:nvPr>
            <p:ph sz="half" idx="2"/>
          </p:nvPr>
        </p:nvPicPr>
        <p:blipFill>
          <a:blip r:embed="rId3"/>
          <a:srcRect l="17627" r="17627"/>
          <a:stretch>
            <a:fillRect/>
          </a:stretch>
        </p:blipFill>
        <p:spPr>
          <a:xfrm>
            <a:off x="6281692" y="1899210"/>
            <a:ext cx="2593369" cy="2179745"/>
          </a:xfrm>
        </p:spPr>
      </p:pic>
    </p:spTree>
    <p:extLst>
      <p:ext uri="{BB962C8B-B14F-4D97-AF65-F5344CB8AC3E}">
        <p14:creationId xmlns:p14="http://schemas.microsoft.com/office/powerpoint/2010/main" val="1525411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705988"/>
            <a:ext cx="8994589" cy="3642122"/>
          </a:xfrm>
        </p:spPr>
        <p:txBody>
          <a:bodyPr>
            <a:normAutofit fontScale="92500" lnSpcReduction="10000"/>
          </a:bodyPr>
          <a:lstStyle/>
          <a:p>
            <a:pPr marL="0" indent="0">
              <a:buNone/>
            </a:pPr>
            <a:r>
              <a:rPr lang="en-US" b="1" dirty="0" smtClean="0">
                <a:latin typeface="+mj-lt"/>
              </a:rPr>
              <a:t>GOAL: </a:t>
            </a:r>
            <a:r>
              <a:rPr lang="en-US" dirty="0" smtClean="0">
                <a:latin typeface="+mj-lt"/>
              </a:rPr>
              <a:t>Enhance Positivity with </a:t>
            </a:r>
            <a:r>
              <a:rPr lang="en-US" dirty="0"/>
              <a:t>Appreciative Inquiry (AI</a:t>
            </a:r>
            <a:r>
              <a:rPr lang="en-US" dirty="0" smtClean="0"/>
              <a:t>) </a:t>
            </a:r>
          </a:p>
          <a:p>
            <a:pPr marL="0" indent="0">
              <a:buNone/>
            </a:pPr>
            <a:r>
              <a:rPr lang="en-US" b="1" dirty="0" smtClean="0">
                <a:latin typeface="+mj-lt"/>
              </a:rPr>
              <a:t>SMART OBJECTIVE:</a:t>
            </a:r>
          </a:p>
          <a:p>
            <a:pPr marL="400050" lvl="1" indent="0">
              <a:buNone/>
            </a:pPr>
            <a:r>
              <a:rPr lang="en-US" b="1" dirty="0" smtClean="0">
                <a:latin typeface="+mj-lt"/>
              </a:rPr>
              <a:t>S</a:t>
            </a:r>
            <a:r>
              <a:rPr lang="en-US" dirty="0" smtClean="0">
                <a:latin typeface="+mj-lt"/>
              </a:rPr>
              <a:t>pecific – </a:t>
            </a:r>
            <a:r>
              <a:rPr lang="en-US" b="1" dirty="0">
                <a:latin typeface="+mj-lt"/>
              </a:rPr>
              <a:t>D</a:t>
            </a:r>
            <a:r>
              <a:rPr lang="en-US" b="1" dirty="0" smtClean="0">
                <a:latin typeface="+mj-lt"/>
              </a:rPr>
              <a:t>aily</a:t>
            </a:r>
            <a:r>
              <a:rPr lang="en-US" dirty="0" smtClean="0">
                <a:latin typeface="+mj-lt"/>
              </a:rPr>
              <a:t> </a:t>
            </a:r>
            <a:r>
              <a:rPr lang="en-US" b="1" dirty="0" smtClean="0">
                <a:latin typeface="+mj-lt"/>
              </a:rPr>
              <a:t>AI journal</a:t>
            </a:r>
            <a:r>
              <a:rPr lang="en-US" dirty="0" smtClean="0">
                <a:latin typeface="+mj-lt"/>
              </a:rPr>
              <a:t>,</a:t>
            </a:r>
            <a:r>
              <a:rPr lang="en-US" dirty="0"/>
              <a:t> </a:t>
            </a:r>
            <a:r>
              <a:rPr lang="en-US" dirty="0" smtClean="0"/>
              <a:t>list </a:t>
            </a:r>
            <a:r>
              <a:rPr lang="en-US" dirty="0"/>
              <a:t>one </a:t>
            </a:r>
            <a:r>
              <a:rPr lang="en-US" dirty="0" smtClean="0"/>
              <a:t>item </a:t>
            </a:r>
            <a:r>
              <a:rPr lang="en-US" dirty="0"/>
              <a:t>I did well, </a:t>
            </a:r>
            <a:r>
              <a:rPr lang="en-US" dirty="0" smtClean="0"/>
              <a:t>or identify </a:t>
            </a:r>
            <a:r>
              <a:rPr lang="en-US" dirty="0"/>
              <a:t>the good that can </a:t>
            </a:r>
            <a:r>
              <a:rPr lang="en-US" dirty="0" smtClean="0"/>
              <a:t>came </a:t>
            </a:r>
            <a:r>
              <a:rPr lang="en-US" dirty="0"/>
              <a:t>from an </a:t>
            </a:r>
            <a:r>
              <a:rPr lang="en-US" dirty="0" smtClean="0"/>
              <a:t>adverse experience </a:t>
            </a:r>
          </a:p>
          <a:p>
            <a:pPr marL="400050" lvl="1" indent="0">
              <a:buNone/>
            </a:pPr>
            <a:r>
              <a:rPr lang="en-US" b="1" dirty="0" smtClean="0">
                <a:latin typeface="+mj-lt"/>
              </a:rPr>
              <a:t>M</a:t>
            </a:r>
            <a:r>
              <a:rPr lang="en-US" dirty="0" smtClean="0">
                <a:latin typeface="+mj-lt"/>
              </a:rPr>
              <a:t>easurable – Process completed, Outcome</a:t>
            </a:r>
          </a:p>
          <a:p>
            <a:pPr marL="400050" lvl="1" indent="0">
              <a:buNone/>
            </a:pPr>
            <a:r>
              <a:rPr lang="en-US" dirty="0" smtClean="0">
                <a:latin typeface="+mj-lt"/>
              </a:rPr>
              <a:t> </a:t>
            </a:r>
            <a:r>
              <a:rPr lang="en-US" dirty="0"/>
              <a:t>personal rating of </a:t>
            </a:r>
            <a:r>
              <a:rPr lang="en-US" dirty="0" smtClean="0"/>
              <a:t>positivity  (1 </a:t>
            </a:r>
            <a:r>
              <a:rPr lang="en-US" dirty="0"/>
              <a:t>to 5 scale</a:t>
            </a:r>
            <a:r>
              <a:rPr lang="en-US" dirty="0" smtClean="0"/>
              <a:t>)</a:t>
            </a:r>
            <a:endParaRPr lang="en-US" dirty="0"/>
          </a:p>
          <a:p>
            <a:pPr marL="400050" lvl="1" indent="0">
              <a:buNone/>
            </a:pPr>
            <a:r>
              <a:rPr lang="en-US" b="1" dirty="0" smtClean="0">
                <a:latin typeface="+mj-lt"/>
              </a:rPr>
              <a:t>A</a:t>
            </a:r>
            <a:r>
              <a:rPr lang="en-US" dirty="0" smtClean="0">
                <a:latin typeface="+mj-lt"/>
              </a:rPr>
              <a:t>chievable </a:t>
            </a:r>
            <a:r>
              <a:rPr lang="en-US" dirty="0">
                <a:latin typeface="+mj-lt"/>
              </a:rPr>
              <a:t>– </a:t>
            </a:r>
            <a:r>
              <a:rPr lang="en-US" dirty="0" smtClean="0">
                <a:latin typeface="+mj-lt"/>
              </a:rPr>
              <a:t>confident 9/10</a:t>
            </a:r>
          </a:p>
          <a:p>
            <a:pPr marL="400050" lvl="1" indent="0">
              <a:buNone/>
            </a:pPr>
            <a:r>
              <a:rPr lang="en-US" b="1" dirty="0" smtClean="0">
                <a:latin typeface="+mj-lt"/>
              </a:rPr>
              <a:t>R</a:t>
            </a:r>
            <a:r>
              <a:rPr lang="en-US" dirty="0" smtClean="0">
                <a:latin typeface="+mj-lt"/>
              </a:rPr>
              <a:t>elevant – important 10/10 to my goal</a:t>
            </a:r>
          </a:p>
          <a:p>
            <a:pPr marL="400050" lvl="1" indent="0">
              <a:buNone/>
            </a:pPr>
            <a:r>
              <a:rPr lang="en-US" b="1" dirty="0" smtClean="0">
                <a:latin typeface="+mj-lt"/>
              </a:rPr>
              <a:t>T</a:t>
            </a:r>
            <a:r>
              <a:rPr lang="en-US" dirty="0" smtClean="0">
                <a:latin typeface="+mj-lt"/>
              </a:rPr>
              <a:t>imely </a:t>
            </a:r>
            <a:r>
              <a:rPr lang="en-US" dirty="0">
                <a:latin typeface="+mj-lt"/>
              </a:rPr>
              <a:t>– </a:t>
            </a:r>
            <a:r>
              <a:rPr lang="en-US" dirty="0" smtClean="0">
                <a:latin typeface="+mj-lt"/>
              </a:rPr>
              <a:t>begin today &amp; daily for 21 days</a:t>
            </a:r>
            <a:endParaRPr lang="en-US" b="1" dirty="0" smtClean="0">
              <a:latin typeface="+mj-lt"/>
            </a:endParaRPr>
          </a:p>
          <a:p>
            <a:pPr marL="0" indent="0">
              <a:buNone/>
            </a:pPr>
            <a:endParaRPr lang="en-US" dirty="0"/>
          </a:p>
        </p:txBody>
      </p:sp>
      <p:pic>
        <p:nvPicPr>
          <p:cNvPr id="7" name="Content Placeholder 6"/>
          <p:cNvPicPr>
            <a:picLocks noGrp="1" noChangeAspect="1"/>
          </p:cNvPicPr>
          <p:nvPr>
            <p:ph sz="half" idx="2"/>
          </p:nvPr>
        </p:nvPicPr>
        <p:blipFill>
          <a:blip r:embed="rId3"/>
          <a:srcRect l="16581" r="16581"/>
          <a:stretch>
            <a:fillRect/>
          </a:stretch>
        </p:blipFill>
        <p:spPr>
          <a:xfrm>
            <a:off x="6178554" y="2236998"/>
            <a:ext cx="2711446" cy="2278990"/>
          </a:xfrm>
          <a:prstGeom prst="rect">
            <a:avLst/>
          </a:prstGeom>
        </p:spPr>
      </p:pic>
    </p:spTree>
    <p:extLst>
      <p:ext uri="{BB962C8B-B14F-4D97-AF65-F5344CB8AC3E}">
        <p14:creationId xmlns:p14="http://schemas.microsoft.com/office/powerpoint/2010/main" val="1061335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 y="1355203"/>
            <a:ext cx="9143999" cy="3945182"/>
          </a:xfrm>
        </p:spPr>
        <p:txBody>
          <a:bodyPr>
            <a:normAutofit fontScale="92500" lnSpcReduction="10000"/>
          </a:bodyPr>
          <a:lstStyle/>
          <a:p>
            <a:pPr marL="0" indent="0">
              <a:buNone/>
            </a:pPr>
            <a:r>
              <a:rPr lang="en-US" b="1" dirty="0"/>
              <a:t>Personal Health Improvement </a:t>
            </a:r>
            <a:r>
              <a:rPr lang="en-US" b="1" dirty="0" smtClean="0"/>
              <a:t>Tool </a:t>
            </a:r>
            <a:r>
              <a:rPr lang="en-US" b="1" dirty="0"/>
              <a:t>(PHIT) </a:t>
            </a:r>
          </a:p>
          <a:p>
            <a:pPr marL="0" indent="0">
              <a:buNone/>
            </a:pPr>
            <a:r>
              <a:rPr lang="en-US" u="sng" dirty="0" smtClean="0">
                <a:hlinkClick r:id="rId3"/>
              </a:rPr>
              <a:t>www.myphit.org</a:t>
            </a:r>
            <a:r>
              <a:rPr lang="en-US" u="sng" dirty="0" smtClean="0"/>
              <a:t> </a:t>
            </a:r>
            <a:r>
              <a:rPr lang="en-US" sz="2800" u="sng" dirty="0" smtClean="0"/>
              <a:t>(mobile responsive</a:t>
            </a:r>
            <a:r>
              <a:rPr lang="en-US" sz="2800" u="sng" dirty="0" smtClean="0"/>
              <a:t>)</a:t>
            </a:r>
            <a:endParaRPr lang="en-US" sz="2800" dirty="0" smtClean="0"/>
          </a:p>
          <a:p>
            <a:r>
              <a:rPr lang="en-US" sz="2800" dirty="0" smtClean="0"/>
              <a:t>Plan your PHIT </a:t>
            </a:r>
            <a:r>
              <a:rPr lang="en-US" sz="2800" b="1" dirty="0" smtClean="0"/>
              <a:t>(</a:t>
            </a:r>
            <a:r>
              <a:rPr lang="en-US" sz="2800" b="1" dirty="0" smtClean="0"/>
              <a:t>Theme, </a:t>
            </a:r>
            <a:r>
              <a:rPr lang="en-US" sz="2800" b="1" dirty="0" smtClean="0"/>
              <a:t>SMART goal &amp; Metrics)</a:t>
            </a:r>
          </a:p>
          <a:p>
            <a:pPr marL="342900" lvl="1" indent="-342900">
              <a:buFont typeface="Arial"/>
              <a:buChar char="•"/>
            </a:pPr>
            <a:r>
              <a:rPr lang="en-US" dirty="0" smtClean="0"/>
              <a:t>Create a TEAM </a:t>
            </a:r>
            <a:r>
              <a:rPr lang="en-US" b="1" dirty="0" smtClean="0"/>
              <a:t>(CoW18</a:t>
            </a:r>
            <a:r>
              <a:rPr lang="en-US" dirty="0" smtClean="0"/>
              <a:t>, </a:t>
            </a:r>
            <a:r>
              <a:rPr lang="en-US" b="1" dirty="0" smtClean="0"/>
              <a:t>SPW17, </a:t>
            </a:r>
            <a:r>
              <a:rPr lang="en-US" b="1" dirty="0"/>
              <a:t>CMEI, STFM, UK</a:t>
            </a:r>
            <a:r>
              <a:rPr lang="en-US" dirty="0"/>
              <a:t>) </a:t>
            </a:r>
          </a:p>
          <a:p>
            <a:r>
              <a:rPr lang="en-US" sz="2800" dirty="0" smtClean="0"/>
              <a:t>Track your PHIT (</a:t>
            </a:r>
            <a:r>
              <a:rPr lang="en-US" sz="2800" b="1" dirty="0" smtClean="0"/>
              <a:t>30 days +</a:t>
            </a:r>
            <a:r>
              <a:rPr lang="en-US" sz="2800" dirty="0" smtClean="0"/>
              <a:t>)</a:t>
            </a:r>
          </a:p>
          <a:p>
            <a:r>
              <a:rPr lang="en-US" sz="2800" dirty="0"/>
              <a:t>Receive </a:t>
            </a:r>
            <a:r>
              <a:rPr lang="en-US" sz="2800" dirty="0" smtClean="0"/>
              <a:t>encouragement (</a:t>
            </a:r>
            <a:r>
              <a:rPr lang="en-US" sz="2800" b="1" dirty="0" smtClean="0"/>
              <a:t>daily reminders </a:t>
            </a:r>
            <a:r>
              <a:rPr lang="en-US" sz="2800" dirty="0"/>
              <a:t>)</a:t>
            </a:r>
          </a:p>
          <a:p>
            <a:r>
              <a:rPr lang="en-US" sz="2800" dirty="0" smtClean="0"/>
              <a:t>View PHIT progress  (</a:t>
            </a:r>
            <a:r>
              <a:rPr lang="en-US" sz="2800" b="1" dirty="0" smtClean="0"/>
              <a:t> Your and Team results</a:t>
            </a:r>
            <a:r>
              <a:rPr lang="en-US" sz="2800" dirty="0" smtClean="0"/>
              <a:t>)</a:t>
            </a:r>
          </a:p>
          <a:p>
            <a:r>
              <a:rPr lang="en-US" sz="2800" dirty="0" smtClean="0"/>
              <a:t>Provide Feedback  (</a:t>
            </a:r>
            <a:r>
              <a:rPr lang="en-US" sz="2800" b="1" dirty="0" smtClean="0"/>
              <a:t>CHAT</a:t>
            </a:r>
            <a:r>
              <a:rPr lang="en-US" sz="2800" dirty="0" smtClean="0"/>
              <a:t>)</a:t>
            </a:r>
          </a:p>
        </p:txBody>
      </p:sp>
      <p:pic>
        <p:nvPicPr>
          <p:cNvPr id="6" name="Picture 5" descr="Screen Shot 2017-03-12 at 10.50.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 y="12"/>
            <a:ext cx="9143999" cy="1355201"/>
          </a:xfrm>
          <a:prstGeom prst="rect">
            <a:avLst/>
          </a:prstGeom>
        </p:spPr>
      </p:pic>
    </p:spTree>
    <p:extLst>
      <p:ext uri="{BB962C8B-B14F-4D97-AF65-F5344CB8AC3E}">
        <p14:creationId xmlns:p14="http://schemas.microsoft.com/office/powerpoint/2010/main" val="1109644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5349"/>
            <a:ext cx="8229600" cy="890899"/>
          </a:xfrm>
        </p:spPr>
        <p:txBody>
          <a:bodyPr/>
          <a:lstStyle/>
          <a:p>
            <a:r>
              <a:rPr lang="en-US" dirty="0" smtClean="0"/>
              <a:t>Objectives:</a:t>
            </a:r>
            <a:endParaRPr lang="en-US" dirty="0"/>
          </a:p>
        </p:txBody>
      </p:sp>
      <p:sp>
        <p:nvSpPr>
          <p:cNvPr id="3" name="Content Placeholder 2"/>
          <p:cNvSpPr>
            <a:spLocks noGrp="1"/>
          </p:cNvSpPr>
          <p:nvPr>
            <p:ph idx="1"/>
          </p:nvPr>
        </p:nvSpPr>
        <p:spPr>
          <a:xfrm>
            <a:off x="457200" y="1566721"/>
            <a:ext cx="8229600" cy="2967164"/>
          </a:xfrm>
        </p:spPr>
        <p:txBody>
          <a:bodyPr>
            <a:normAutofit fontScale="85000" lnSpcReduction="10000"/>
          </a:bodyPr>
          <a:lstStyle/>
          <a:p>
            <a:r>
              <a:rPr lang="en-US" dirty="0"/>
              <a:t>Discuss the importance of </a:t>
            </a:r>
            <a:r>
              <a:rPr lang="en-US" b="1" dirty="0"/>
              <a:t>Self-Care </a:t>
            </a:r>
            <a:r>
              <a:rPr lang="en-US" dirty="0"/>
              <a:t>and the </a:t>
            </a:r>
            <a:r>
              <a:rPr lang="en-US" b="1" dirty="0"/>
              <a:t>Impact</a:t>
            </a:r>
            <a:r>
              <a:rPr lang="en-US" dirty="0"/>
              <a:t> </a:t>
            </a:r>
            <a:r>
              <a:rPr lang="en-US" b="1" dirty="0"/>
              <a:t>of Burnout </a:t>
            </a:r>
            <a:r>
              <a:rPr lang="en-US" dirty="0"/>
              <a:t>on individual performance, team effectiveness and community wellbeing.</a:t>
            </a:r>
          </a:p>
          <a:p>
            <a:r>
              <a:rPr lang="en-US" dirty="0"/>
              <a:t>Describe </a:t>
            </a:r>
            <a:r>
              <a:rPr lang="en-US" b="1" dirty="0"/>
              <a:t>factors that threaten</a:t>
            </a:r>
            <a:r>
              <a:rPr lang="en-US" dirty="0"/>
              <a:t> personal health and organizational wellness.</a:t>
            </a:r>
          </a:p>
          <a:p>
            <a:r>
              <a:rPr lang="en-US" dirty="0"/>
              <a:t>Explore evidence-based </a:t>
            </a:r>
            <a:r>
              <a:rPr lang="en-US" b="1" dirty="0"/>
              <a:t>strategies</a:t>
            </a:r>
            <a:r>
              <a:rPr lang="en-US" dirty="0"/>
              <a:t> for leading change personally and at the system level.</a:t>
            </a:r>
          </a:p>
          <a:p>
            <a:endParaRPr lang="en-US" dirty="0"/>
          </a:p>
        </p:txBody>
      </p:sp>
    </p:spTree>
    <p:extLst>
      <p:ext uri="{BB962C8B-B14F-4D97-AF65-F5344CB8AC3E}">
        <p14:creationId xmlns:p14="http://schemas.microsoft.com/office/powerpoint/2010/main" val="10521525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496"/>
            <a:ext cx="7886700" cy="994172"/>
          </a:xfrm>
        </p:spPr>
        <p:txBody>
          <a:bodyPr>
            <a:normAutofit fontScale="90000"/>
          </a:bodyPr>
          <a:lstStyle/>
          <a:p>
            <a:pPr algn="ctr"/>
            <a:r>
              <a:rPr lang="en-US" dirty="0" smtClean="0"/>
              <a:t/>
            </a:r>
            <a:br>
              <a:rPr lang="en-US" dirty="0" smtClean="0"/>
            </a:br>
            <a:r>
              <a:rPr lang="en-US" dirty="0" smtClean="0"/>
              <a:t>Top </a:t>
            </a:r>
            <a:r>
              <a:rPr lang="en-US" dirty="0" smtClean="0"/>
              <a:t>10 PHIT THEMES</a:t>
            </a:r>
            <a:endParaRPr lang="en-US" dirty="0"/>
          </a:p>
        </p:txBody>
      </p:sp>
      <p:sp>
        <p:nvSpPr>
          <p:cNvPr id="3" name="Content Placeholder 2"/>
          <p:cNvSpPr>
            <a:spLocks noGrp="1"/>
          </p:cNvSpPr>
          <p:nvPr>
            <p:ph idx="1"/>
          </p:nvPr>
        </p:nvSpPr>
        <p:spPr>
          <a:xfrm>
            <a:off x="224121" y="1064604"/>
            <a:ext cx="8755528" cy="3568163"/>
          </a:xfrm>
        </p:spPr>
        <p:txBody>
          <a:bodyPr>
            <a:normAutofit fontScale="70000" lnSpcReduction="20000"/>
          </a:bodyPr>
          <a:lstStyle/>
          <a:p>
            <a:pPr marL="514350" indent="-514350">
              <a:buFont typeface="+mj-lt"/>
              <a:buAutoNum type="arabicPeriod"/>
            </a:pPr>
            <a:r>
              <a:rPr lang="en-US" dirty="0" smtClean="0"/>
              <a:t>Begin </a:t>
            </a:r>
            <a:r>
              <a:rPr lang="en-US" b="1" dirty="0"/>
              <a:t>Meditation</a:t>
            </a:r>
            <a:r>
              <a:rPr lang="en-US" dirty="0"/>
              <a:t>/Mindfulness</a:t>
            </a:r>
          </a:p>
          <a:p>
            <a:pPr marL="514350" indent="-514350">
              <a:buFont typeface="+mj-lt"/>
              <a:buAutoNum type="arabicPeriod"/>
            </a:pPr>
            <a:r>
              <a:rPr lang="en-US" dirty="0" smtClean="0"/>
              <a:t>Enhance Physical Exercise</a:t>
            </a:r>
          </a:p>
          <a:p>
            <a:pPr marL="514350" indent="-514350">
              <a:buFont typeface="+mj-lt"/>
              <a:buAutoNum type="arabicPeriod"/>
            </a:pPr>
            <a:r>
              <a:rPr lang="en-US" dirty="0" smtClean="0"/>
              <a:t>Advance Healthy Eating</a:t>
            </a:r>
          </a:p>
          <a:p>
            <a:pPr marL="514350" indent="-514350">
              <a:buFont typeface="+mj-lt"/>
              <a:buAutoNum type="arabicPeriod"/>
            </a:pPr>
            <a:r>
              <a:rPr lang="en-US" dirty="0" smtClean="0"/>
              <a:t>Improve </a:t>
            </a:r>
            <a:r>
              <a:rPr lang="en-US" b="1" dirty="0" smtClean="0"/>
              <a:t>Sleep</a:t>
            </a:r>
            <a:r>
              <a:rPr lang="en-US" dirty="0" smtClean="0"/>
              <a:t> Hygiene</a:t>
            </a:r>
          </a:p>
          <a:p>
            <a:pPr marL="514350" indent="-514350">
              <a:buFont typeface="+mj-lt"/>
              <a:buAutoNum type="arabicPeriod"/>
            </a:pPr>
            <a:r>
              <a:rPr lang="en-US" dirty="0" smtClean="0"/>
              <a:t>Foster Reflection/ Journaling</a:t>
            </a:r>
          </a:p>
          <a:p>
            <a:pPr marL="514350" indent="-514350">
              <a:buFont typeface="+mj-lt"/>
              <a:buAutoNum type="arabicPeriod"/>
            </a:pPr>
            <a:r>
              <a:rPr lang="en-US" dirty="0" smtClean="0"/>
              <a:t>Un Plug from Technology</a:t>
            </a:r>
          </a:p>
          <a:p>
            <a:pPr marL="514350" indent="-514350">
              <a:buFont typeface="+mj-lt"/>
              <a:buAutoNum type="arabicPeriod"/>
            </a:pPr>
            <a:r>
              <a:rPr lang="en-US" dirty="0" smtClean="0"/>
              <a:t>Improve Time Mgmt.</a:t>
            </a:r>
          </a:p>
          <a:p>
            <a:pPr marL="514350" indent="-514350">
              <a:buFont typeface="+mj-lt"/>
              <a:buAutoNum type="arabicPeriod"/>
            </a:pPr>
            <a:r>
              <a:rPr lang="en-US" dirty="0" smtClean="0"/>
              <a:t>Increase </a:t>
            </a:r>
            <a:r>
              <a:rPr lang="en-US" b="1" dirty="0" smtClean="0"/>
              <a:t>Social</a:t>
            </a:r>
            <a:r>
              <a:rPr lang="en-US" dirty="0" smtClean="0"/>
              <a:t> Supports</a:t>
            </a:r>
          </a:p>
          <a:p>
            <a:pPr marL="514350" indent="-514350">
              <a:buFont typeface="+mj-lt"/>
              <a:buAutoNum type="arabicPeriod"/>
            </a:pPr>
            <a:r>
              <a:rPr lang="en-US" dirty="0" smtClean="0"/>
              <a:t>Promote Positivity/Appreciative Inquiry</a:t>
            </a:r>
          </a:p>
          <a:p>
            <a:pPr marL="514350" indent="-514350">
              <a:buFont typeface="+mj-lt"/>
              <a:buAutoNum type="arabicPeriod"/>
            </a:pPr>
            <a:r>
              <a:rPr lang="en-US" b="1" dirty="0" smtClean="0"/>
              <a:t>Pursue a passion</a:t>
            </a:r>
            <a:r>
              <a:rPr lang="en-US" dirty="0" smtClean="0"/>
              <a:t>- new/old hobby (read, write, sing)</a:t>
            </a:r>
          </a:p>
          <a:p>
            <a:pPr marL="0" indent="0">
              <a:buNone/>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2648158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32900" cy="5143500"/>
          </a:xfrm>
          <a:prstGeom prst="rect">
            <a:avLst/>
          </a:prstGeom>
        </p:spPr>
      </p:pic>
    </p:spTree>
    <p:extLst>
      <p:ext uri="{BB962C8B-B14F-4D97-AF65-F5344CB8AC3E}">
        <p14:creationId xmlns:p14="http://schemas.microsoft.com/office/powerpoint/2010/main" val="24034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2026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5900" y="0"/>
            <a:ext cx="9359900" cy="5257800"/>
          </a:xfrm>
          <a:prstGeom prst="rect">
            <a:avLst/>
          </a:prstGeom>
        </p:spPr>
      </p:pic>
      <p:pic>
        <p:nvPicPr>
          <p:cNvPr id="2" name="Picture 1" descr="IMG_83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851" y="1783992"/>
            <a:ext cx="2598130" cy="3473824"/>
          </a:xfrm>
          <a:prstGeom prst="rect">
            <a:avLst/>
          </a:prstGeom>
        </p:spPr>
      </p:pic>
    </p:spTree>
    <p:extLst>
      <p:ext uri="{BB962C8B-B14F-4D97-AF65-F5344CB8AC3E}">
        <p14:creationId xmlns:p14="http://schemas.microsoft.com/office/powerpoint/2010/main" val="3310135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54335983"/>
              </p:ext>
            </p:extLst>
          </p:nvPr>
        </p:nvGraphicFramePr>
        <p:xfrm>
          <a:off x="827922" y="1557619"/>
          <a:ext cx="8152792" cy="2951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amilySmiling 2015.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648" y="-451038"/>
            <a:ext cx="10145059" cy="5706596"/>
          </a:xfrm>
          <a:prstGeom prst="rect">
            <a:avLst/>
          </a:prstGeom>
        </p:spPr>
      </p:pic>
      <p:sp>
        <p:nvSpPr>
          <p:cNvPr id="2" name="Title 1"/>
          <p:cNvSpPr>
            <a:spLocks noGrp="1"/>
          </p:cNvSpPr>
          <p:nvPr>
            <p:ph type="title"/>
          </p:nvPr>
        </p:nvSpPr>
        <p:spPr>
          <a:xfrm>
            <a:off x="36286" y="15479"/>
            <a:ext cx="9107714" cy="857250"/>
          </a:xfrm>
        </p:spPr>
        <p:txBody>
          <a:bodyPr>
            <a:normAutofit fontScale="90000"/>
          </a:bodyPr>
          <a:lstStyle/>
          <a:p>
            <a:pPr algn="ctr"/>
            <a:r>
              <a:rPr lang="en-US" dirty="0" smtClean="0"/>
              <a:t/>
            </a:r>
            <a:br>
              <a:rPr lang="en-US" dirty="0" smtClean="0"/>
            </a:br>
            <a:endParaRPr lang="en-US" sz="1300" dirty="0"/>
          </a:p>
        </p:txBody>
      </p:sp>
      <p:sp>
        <p:nvSpPr>
          <p:cNvPr id="6" name="Rectangle 5"/>
          <p:cNvSpPr/>
          <p:nvPr/>
        </p:nvSpPr>
        <p:spPr>
          <a:xfrm>
            <a:off x="0" y="3322886"/>
            <a:ext cx="9144000" cy="1815882"/>
          </a:xfrm>
          <a:prstGeom prst="rect">
            <a:avLst/>
          </a:prstGeom>
          <a:solidFill>
            <a:srgbClr val="3366FF"/>
          </a:solidFill>
        </p:spPr>
        <p:txBody>
          <a:bodyPr wrap="square" lIns="91440" tIns="45720" rIns="91440" bIns="45720">
            <a:spAutoFit/>
          </a:bodyPr>
          <a:lstStyle/>
          <a:p>
            <a:pPr algn="ctr"/>
            <a:r>
              <a:rPr lang="en-US" sz="4000" b="1" dirty="0" smtClean="0">
                <a:solidFill>
                  <a:schemeClr val="bg1"/>
                </a:solidFill>
              </a:rPr>
              <a:t>“</a:t>
            </a:r>
            <a:r>
              <a:rPr lang="en-US" sz="4000" b="1" dirty="0">
                <a:solidFill>
                  <a:schemeClr val="bg1"/>
                </a:solidFill>
              </a:rPr>
              <a:t>Healthy Communities </a:t>
            </a:r>
            <a:endParaRPr lang="en-US" sz="4000" b="1" dirty="0" smtClean="0">
              <a:solidFill>
                <a:schemeClr val="bg1"/>
              </a:solidFill>
            </a:endParaRPr>
          </a:p>
          <a:p>
            <a:pPr algn="ctr"/>
            <a:r>
              <a:rPr lang="en-US" sz="4000" b="1" dirty="0" smtClean="0">
                <a:solidFill>
                  <a:schemeClr val="bg1"/>
                </a:solidFill>
              </a:rPr>
              <a:t>begin </a:t>
            </a:r>
            <a:r>
              <a:rPr lang="en-US" sz="4000" b="1" dirty="0">
                <a:solidFill>
                  <a:schemeClr val="bg1"/>
                </a:solidFill>
              </a:rPr>
              <a:t>with Healthy </a:t>
            </a:r>
            <a:r>
              <a:rPr lang="en-US" sz="4000" b="1" dirty="0" smtClean="0">
                <a:solidFill>
                  <a:schemeClr val="bg1"/>
                </a:solidFill>
              </a:rPr>
              <a:t>Individuals”</a:t>
            </a:r>
          </a:p>
          <a:p>
            <a:pPr algn="ctr"/>
            <a:r>
              <a:rPr lang="en-US" sz="3200" b="1" dirty="0" smtClean="0">
                <a:solidFill>
                  <a:schemeClr val="bg1"/>
                </a:solidFill>
              </a:rPr>
              <a:t>Self Awareness- Self Care- Self Improvement</a:t>
            </a:r>
            <a:endParaRPr lang="en-US" sz="3200" b="1" dirty="0">
              <a:solidFill>
                <a:schemeClr val="bg1"/>
              </a:solidFill>
            </a:endParaRPr>
          </a:p>
        </p:txBody>
      </p:sp>
    </p:spTree>
    <p:extLst>
      <p:ext uri="{BB962C8B-B14F-4D97-AF65-F5344CB8AC3E}">
        <p14:creationId xmlns:p14="http://schemas.microsoft.com/office/powerpoint/2010/main" val="259926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7971" y="1579739"/>
            <a:ext cx="7421629" cy="1102519"/>
          </a:xfrm>
        </p:spPr>
        <p:txBody>
          <a:bodyPr>
            <a:normAutofit fontScale="90000"/>
          </a:bodyPr>
          <a:lstStyle/>
          <a:p>
            <a:pPr marL="0" indent="0"/>
            <a:r>
              <a:rPr lang="en-US" dirty="0" smtClean="0"/>
              <a:t/>
            </a:r>
            <a:br>
              <a:rPr lang="en-US" dirty="0" smtClean="0"/>
            </a:br>
            <a:r>
              <a:rPr lang="en-US" dirty="0"/>
              <a:t/>
            </a:r>
            <a:br>
              <a:rPr lang="en-US" dirty="0"/>
            </a:br>
            <a:r>
              <a:rPr lang="en-US" dirty="0" smtClean="0"/>
              <a:t>Faculty </a:t>
            </a:r>
            <a:r>
              <a:rPr lang="en-US" dirty="0"/>
              <a:t>Development Delivered: </a:t>
            </a:r>
            <a:br>
              <a:rPr lang="en-US" dirty="0"/>
            </a:br>
            <a:r>
              <a:rPr lang="en-US" sz="3600" dirty="0" smtClean="0"/>
              <a:t>Customized </a:t>
            </a:r>
            <a:r>
              <a:rPr lang="en-US" sz="3600" dirty="0"/>
              <a:t>Faculty Development </a:t>
            </a:r>
            <a:r>
              <a:rPr lang="en-US" sz="3600" dirty="0" smtClean="0"/>
              <a:t/>
            </a:r>
            <a:br>
              <a:rPr lang="en-US" sz="3600" dirty="0" smtClean="0"/>
            </a:br>
            <a:r>
              <a:rPr lang="en-US" sz="3600" dirty="0" smtClean="0"/>
              <a:t>at </a:t>
            </a:r>
            <a:br>
              <a:rPr lang="en-US" sz="3600" dirty="0" smtClean="0"/>
            </a:br>
            <a:r>
              <a:rPr lang="en-US" sz="3600" dirty="0" smtClean="0"/>
              <a:t>Your </a:t>
            </a:r>
            <a:r>
              <a:rPr lang="en-US" sz="3600" dirty="0"/>
              <a:t>Institution/Program</a:t>
            </a:r>
            <a:r>
              <a:rPr lang="en-US" dirty="0"/>
              <a:t/>
            </a:r>
            <a:br>
              <a:rPr lang="en-US" dirty="0"/>
            </a:br>
            <a:r>
              <a:rPr lang="en-US" dirty="0"/>
              <a:t/>
            </a:r>
            <a:br>
              <a:rPr lang="en-US" dirty="0"/>
            </a:br>
            <a:endParaRPr lang="en-US" dirty="0"/>
          </a:p>
        </p:txBody>
      </p:sp>
      <p:sp>
        <p:nvSpPr>
          <p:cNvPr id="3" name="Subtitle 2"/>
          <p:cNvSpPr>
            <a:spLocks noGrp="1"/>
          </p:cNvSpPr>
          <p:nvPr>
            <p:ph type="subTitle" idx="1"/>
          </p:nvPr>
        </p:nvSpPr>
        <p:spPr>
          <a:xfrm>
            <a:off x="1492316" y="3518429"/>
            <a:ext cx="6079746" cy="1314450"/>
          </a:xfrm>
        </p:spPr>
        <p:txBody>
          <a:bodyPr>
            <a:normAutofit fontScale="70000" lnSpcReduction="20000"/>
          </a:bodyPr>
          <a:lstStyle/>
          <a:p>
            <a:r>
              <a:rPr lang="en-US" dirty="0"/>
              <a:t>Please contact Ray Rosetta </a:t>
            </a:r>
            <a:r>
              <a:rPr lang="en-US" dirty="0" smtClean="0">
                <a:hlinkClick r:id="rId2"/>
              </a:rPr>
              <a:t>rrosetta</a:t>
            </a:r>
            <a:r>
              <a:rPr lang="en-US" dirty="0">
                <a:hlinkClick r:id="rId2"/>
              </a:rPr>
              <a:t>@</a:t>
            </a:r>
            <a:r>
              <a:rPr lang="en-US" dirty="0" smtClean="0">
                <a:hlinkClick r:id="rId2"/>
              </a:rPr>
              <a:t>stfm.org</a:t>
            </a:r>
            <a:r>
              <a:rPr lang="en-US" dirty="0" smtClean="0"/>
              <a:t> at the </a:t>
            </a:r>
            <a:r>
              <a:rPr lang="en-US" dirty="0"/>
              <a:t>STFM office for more details and to schedule your tailored workshop!</a:t>
            </a:r>
            <a:br>
              <a:rPr lang="en-US" dirty="0"/>
            </a:br>
            <a:endParaRPr lang="en-US" dirty="0"/>
          </a:p>
        </p:txBody>
      </p:sp>
    </p:spTree>
    <p:extLst>
      <p:ext uri="{BB962C8B-B14F-4D97-AF65-F5344CB8AC3E}">
        <p14:creationId xmlns:p14="http://schemas.microsoft.com/office/powerpoint/2010/main" val="39233308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1117" y="1420358"/>
            <a:ext cx="6853412" cy="1102519"/>
          </a:xfrm>
        </p:spPr>
        <p:txBody>
          <a:bodyPr/>
          <a:lstStyle/>
          <a:p>
            <a:r>
              <a:rPr lang="en-US" dirty="0" smtClean="0"/>
              <a:t>THANK YOU</a:t>
            </a:r>
            <a:endParaRPr lang="en-US" dirty="0"/>
          </a:p>
        </p:txBody>
      </p:sp>
      <p:sp>
        <p:nvSpPr>
          <p:cNvPr id="4" name="Content Placeholder 2"/>
          <p:cNvSpPr txBox="1">
            <a:spLocks/>
          </p:cNvSpPr>
          <p:nvPr/>
        </p:nvSpPr>
        <p:spPr>
          <a:xfrm>
            <a:off x="197923" y="2682257"/>
            <a:ext cx="8400499" cy="1629737"/>
          </a:xfrm>
          <a:prstGeom prst="rect">
            <a:avLst/>
          </a:prstGeom>
        </p:spPr>
        <p:txBody>
          <a:bodyPr vert="horz" lIns="91440" tIns="45720" rIns="91440" bIns="45720" rtlCol="0">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kern="1200">
                <a:solidFill>
                  <a:schemeClr val="tx1"/>
                </a:solidFill>
                <a:latin typeface="Helvetica"/>
                <a:ea typeface="+mn-ea"/>
                <a:cs typeface="Helvetica"/>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Please evaluate this presentation using the conference mobile app! Simply click on the "clipboard" icon       on the presentation page.</a:t>
            </a:r>
            <a:endParaRPr lang="en-US" dirty="0"/>
          </a:p>
        </p:txBody>
      </p:sp>
      <p:pic>
        <p:nvPicPr>
          <p:cNvPr id="5" name="Picture 4"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286" y="3770485"/>
            <a:ext cx="465083" cy="368992"/>
          </a:xfrm>
          <a:prstGeom prst="rect">
            <a:avLst/>
          </a:prstGeom>
        </p:spPr>
      </p:pic>
    </p:spTree>
    <p:extLst>
      <p:ext uri="{BB962C8B-B14F-4D97-AF65-F5344CB8AC3E}">
        <p14:creationId xmlns:p14="http://schemas.microsoft.com/office/powerpoint/2010/main" val="33881617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0193"/>
            <a:ext cx="9144000" cy="3735397"/>
          </a:xfrm>
        </p:spPr>
        <p:txBody>
          <a:bodyPr>
            <a:normAutofit fontScale="25000" lnSpcReduction="20000"/>
          </a:bodyPr>
          <a:lstStyle/>
          <a:p>
            <a:r>
              <a:rPr lang="en-US" sz="4800" dirty="0" err="1"/>
              <a:t>Shanafelt</a:t>
            </a:r>
            <a:r>
              <a:rPr lang="en-US" sz="4800" dirty="0"/>
              <a:t> TD, </a:t>
            </a:r>
            <a:r>
              <a:rPr lang="en-US" sz="4800" dirty="0" err="1"/>
              <a:t>Hasan</a:t>
            </a:r>
            <a:r>
              <a:rPr lang="en-US" sz="4800" dirty="0"/>
              <a:t> O, </a:t>
            </a:r>
            <a:r>
              <a:rPr lang="en-US" sz="4800" dirty="0" err="1"/>
              <a:t>Dyrbye</a:t>
            </a:r>
            <a:r>
              <a:rPr lang="en-US" sz="4800" dirty="0"/>
              <a:t> LN, et al. Changes in Burnout and Satisfaction With Work-Life Balance in Physicians and the General US Working Population Between 2011 and 2014. </a:t>
            </a:r>
            <a:r>
              <a:rPr lang="en-US" sz="4800" i="1" dirty="0"/>
              <a:t>Mayo Clinic proceedings. </a:t>
            </a:r>
            <a:r>
              <a:rPr lang="en-US" sz="4800" dirty="0"/>
              <a:t>2015;90(12):1600-1613.</a:t>
            </a:r>
          </a:p>
          <a:p>
            <a:r>
              <a:rPr lang="en-US" sz="4800" dirty="0" err="1" smtClean="0"/>
              <a:t>Dewa</a:t>
            </a:r>
            <a:r>
              <a:rPr lang="en-US" sz="4800" dirty="0" smtClean="0"/>
              <a:t> </a:t>
            </a:r>
            <a:r>
              <a:rPr lang="en-US" sz="4800" dirty="0"/>
              <a:t>CS, </a:t>
            </a:r>
            <a:r>
              <a:rPr lang="en-US" sz="4800" dirty="0" err="1"/>
              <a:t>Loong</a:t>
            </a:r>
            <a:r>
              <a:rPr lang="en-US" sz="4800" dirty="0"/>
              <a:t> D, </a:t>
            </a:r>
            <a:r>
              <a:rPr lang="en-US" sz="4800" dirty="0" err="1"/>
              <a:t>Bonato</a:t>
            </a:r>
            <a:r>
              <a:rPr lang="en-US" sz="4800" dirty="0"/>
              <a:t> S, </a:t>
            </a:r>
            <a:r>
              <a:rPr lang="en-US" sz="4800" dirty="0" err="1"/>
              <a:t>Thanh</a:t>
            </a:r>
            <a:r>
              <a:rPr lang="en-US" sz="4800" dirty="0"/>
              <a:t> NX, Jacobs P. How does burnout affect physician productivity? A systematic literature review. </a:t>
            </a:r>
            <a:r>
              <a:rPr lang="en-US" sz="4800" i="1" dirty="0"/>
              <a:t>BMC Health </a:t>
            </a:r>
            <a:r>
              <a:rPr lang="en-US" sz="4800" i="1" dirty="0" err="1"/>
              <a:t>Serv</a:t>
            </a:r>
            <a:r>
              <a:rPr lang="en-US" sz="4800" i="1" dirty="0"/>
              <a:t> Res. </a:t>
            </a:r>
            <a:r>
              <a:rPr lang="en-US" sz="4800" dirty="0"/>
              <a:t>2014;14:325.</a:t>
            </a:r>
          </a:p>
          <a:p>
            <a:r>
              <a:rPr lang="en-US" sz="4800" dirty="0" err="1" smtClean="0"/>
              <a:t>Shanafelt</a:t>
            </a:r>
            <a:r>
              <a:rPr lang="en-US" sz="4800" dirty="0" smtClean="0"/>
              <a:t> </a:t>
            </a:r>
            <a:r>
              <a:rPr lang="en-US" sz="4800" dirty="0"/>
              <a:t>TD, </a:t>
            </a:r>
            <a:r>
              <a:rPr lang="en-US" sz="4800" dirty="0" err="1"/>
              <a:t>Dyrbye</a:t>
            </a:r>
            <a:r>
              <a:rPr lang="en-US" sz="4800" dirty="0"/>
              <a:t> LN, West CP, </a:t>
            </a:r>
            <a:r>
              <a:rPr lang="en-US" sz="4800" dirty="0" err="1"/>
              <a:t>Sinsky</a:t>
            </a:r>
            <a:r>
              <a:rPr lang="en-US" sz="4800" dirty="0"/>
              <a:t> CA. Potential Impact of Burnout on the US Physician Workforce. </a:t>
            </a:r>
            <a:r>
              <a:rPr lang="en-US" sz="4800" i="1" dirty="0"/>
              <a:t>Mayo Clinic proceedings. </a:t>
            </a:r>
            <a:r>
              <a:rPr lang="en-US" sz="4800" dirty="0"/>
              <a:t>2016;91(11):1667-1668.</a:t>
            </a:r>
          </a:p>
          <a:p>
            <a:r>
              <a:rPr lang="en-US" sz="4800" dirty="0" err="1" smtClean="0"/>
              <a:t>Ratanawongsa</a:t>
            </a:r>
            <a:r>
              <a:rPr lang="en-US" sz="4800" dirty="0" smtClean="0"/>
              <a:t> </a:t>
            </a:r>
            <a:r>
              <a:rPr lang="en-US" sz="4800" dirty="0"/>
              <a:t>N, </a:t>
            </a:r>
            <a:r>
              <a:rPr lang="en-US" sz="4800" dirty="0" err="1"/>
              <a:t>Roter</a:t>
            </a:r>
            <a:r>
              <a:rPr lang="en-US" sz="4800" dirty="0"/>
              <a:t> D, Beach MC, et al. Physician burnout and patient-physician communication during primary care encounters. </a:t>
            </a:r>
            <a:r>
              <a:rPr lang="en-US" sz="4800" i="1" dirty="0"/>
              <a:t>Journal of general internal medicine. </a:t>
            </a:r>
            <a:r>
              <a:rPr lang="en-US" sz="4800" dirty="0"/>
              <a:t>2008;23(10):1581-1588.</a:t>
            </a:r>
          </a:p>
          <a:p>
            <a:r>
              <a:rPr lang="en-US" sz="4800" dirty="0" err="1" smtClean="0"/>
              <a:t>Shanafelt</a:t>
            </a:r>
            <a:r>
              <a:rPr lang="en-US" sz="4800" dirty="0" smtClean="0"/>
              <a:t> </a:t>
            </a:r>
            <a:r>
              <a:rPr lang="en-US" sz="4800" dirty="0"/>
              <a:t>TD, Balch CM, </a:t>
            </a:r>
            <a:r>
              <a:rPr lang="en-US" sz="4800" dirty="0" err="1"/>
              <a:t>Bechamps</a:t>
            </a:r>
            <a:r>
              <a:rPr lang="en-US" sz="4800" dirty="0"/>
              <a:t> G, et al. Burnout and medical errors among American surgeons. </a:t>
            </a:r>
            <a:r>
              <a:rPr lang="en-US" sz="4800" i="1" dirty="0"/>
              <a:t>Ann Surg. </a:t>
            </a:r>
            <a:r>
              <a:rPr lang="en-US" sz="4800" dirty="0"/>
              <a:t>2010;251(6):995-1000.</a:t>
            </a:r>
          </a:p>
          <a:p>
            <a:r>
              <a:rPr lang="en-US" sz="4800" dirty="0" err="1" smtClean="0"/>
              <a:t>Holleman</a:t>
            </a:r>
            <a:r>
              <a:rPr lang="en-US" sz="4800" dirty="0" smtClean="0"/>
              <a:t> </a:t>
            </a:r>
            <a:r>
              <a:rPr lang="en-US" sz="4800" dirty="0"/>
              <a:t>WL, </a:t>
            </a:r>
            <a:r>
              <a:rPr lang="en-US" sz="4800" dirty="0" err="1"/>
              <a:t>Cofta-Woerpel</a:t>
            </a:r>
            <a:r>
              <a:rPr lang="en-US" sz="4800" dirty="0"/>
              <a:t> LM, </a:t>
            </a:r>
            <a:r>
              <a:rPr lang="en-US" sz="4800" dirty="0" err="1"/>
              <a:t>Gritz</a:t>
            </a:r>
            <a:r>
              <a:rPr lang="en-US" sz="4800" dirty="0"/>
              <a:t> ER. Stress and morale of academic biomedical scientists. </a:t>
            </a:r>
            <a:r>
              <a:rPr lang="en-US" sz="4800" i="1" dirty="0"/>
              <a:t>Academic medicine : journal of the Association of American Medical Colleges. </a:t>
            </a:r>
            <a:r>
              <a:rPr lang="en-US" sz="4800" dirty="0"/>
              <a:t>2015;90(5):562-564.</a:t>
            </a:r>
          </a:p>
          <a:p>
            <a:r>
              <a:rPr lang="en-US" sz="4800" dirty="0" err="1" smtClean="0"/>
              <a:t>Brazeau</a:t>
            </a:r>
            <a:r>
              <a:rPr lang="en-US" sz="4800" dirty="0" smtClean="0"/>
              <a:t> </a:t>
            </a:r>
            <a:r>
              <a:rPr lang="en-US" sz="4800" dirty="0"/>
              <a:t>CM, </a:t>
            </a:r>
            <a:r>
              <a:rPr lang="en-US" sz="4800" dirty="0" err="1"/>
              <a:t>Shanafelt</a:t>
            </a:r>
            <a:r>
              <a:rPr lang="en-US" sz="4800" dirty="0"/>
              <a:t> T, </a:t>
            </a:r>
            <a:r>
              <a:rPr lang="en-US" sz="4800" dirty="0" err="1"/>
              <a:t>Durning</a:t>
            </a:r>
            <a:r>
              <a:rPr lang="en-US" sz="4800" dirty="0"/>
              <a:t> SJ, et al. Distress among matriculating medical students relative to the general population. </a:t>
            </a:r>
            <a:r>
              <a:rPr lang="en-US" sz="4800" i="1" dirty="0"/>
              <a:t>Academic medicine : journal of the Association of American Medical Colleges. </a:t>
            </a:r>
            <a:r>
              <a:rPr lang="en-US" sz="4800" dirty="0"/>
              <a:t>2014;89(11):1520-1525.</a:t>
            </a:r>
          </a:p>
          <a:p>
            <a:r>
              <a:rPr lang="en-US" sz="4800" dirty="0" err="1" smtClean="0"/>
              <a:t>Dyrbye</a:t>
            </a:r>
            <a:r>
              <a:rPr lang="en-US" sz="4800" dirty="0" smtClean="0"/>
              <a:t> </a:t>
            </a:r>
            <a:r>
              <a:rPr lang="en-US" sz="4800" dirty="0"/>
              <a:t>LN, West CP, </a:t>
            </a:r>
            <a:r>
              <a:rPr lang="en-US" sz="4800" dirty="0" err="1"/>
              <a:t>Satele</a:t>
            </a:r>
            <a:r>
              <a:rPr lang="en-US" sz="4800" dirty="0"/>
              <a:t> D, et al. Burnout among U.S. medical students, residents, and early career physicians relative to the general U.S. population. </a:t>
            </a:r>
            <a:r>
              <a:rPr lang="en-US" sz="4800" i="1" dirty="0"/>
              <a:t>Academic medicine : journal of the Association of American Medical Colleges. </a:t>
            </a:r>
            <a:r>
              <a:rPr lang="en-US" sz="4800" dirty="0"/>
              <a:t>2014;89(3):443-451.</a:t>
            </a:r>
          </a:p>
          <a:p>
            <a:r>
              <a:rPr lang="en-US" sz="4800" dirty="0" err="1" smtClean="0"/>
              <a:t>Leiter</a:t>
            </a:r>
            <a:r>
              <a:rPr lang="en-US" sz="4800" dirty="0" smtClean="0"/>
              <a:t> </a:t>
            </a:r>
            <a:r>
              <a:rPr lang="en-US" sz="4800" dirty="0"/>
              <a:t>MP, </a:t>
            </a:r>
            <a:r>
              <a:rPr lang="en-US" sz="4800" dirty="0" err="1"/>
              <a:t>Maslach</a:t>
            </a:r>
            <a:r>
              <a:rPr lang="en-US" sz="4800" dirty="0"/>
              <a:t> C. Six areas of </a:t>
            </a:r>
            <a:r>
              <a:rPr lang="en-US" sz="4800" dirty="0" err="1"/>
              <a:t>worklife</a:t>
            </a:r>
            <a:r>
              <a:rPr lang="en-US" sz="4800" dirty="0"/>
              <a:t>: a model of the organizational context of burnout. </a:t>
            </a:r>
            <a:r>
              <a:rPr lang="en-US" sz="4800" i="1" dirty="0"/>
              <a:t>Journal of health and </a:t>
            </a:r>
            <a:r>
              <a:rPr lang="en-US" sz="4800" i="1" dirty="0" smtClean="0"/>
              <a:t>human services administration. </a:t>
            </a:r>
            <a:r>
              <a:rPr lang="en-US" sz="4800" dirty="0" smtClean="0"/>
              <a:t>1999;21(4):472-489.</a:t>
            </a:r>
          </a:p>
          <a:p>
            <a:r>
              <a:rPr lang="en-US" sz="4800" dirty="0" err="1" smtClean="0"/>
              <a:t>Shanafelt</a:t>
            </a:r>
            <a:r>
              <a:rPr lang="en-US" sz="4800" dirty="0" smtClean="0"/>
              <a:t> TD, </a:t>
            </a:r>
            <a:r>
              <a:rPr lang="en-US" sz="4800" dirty="0" err="1" smtClean="0"/>
              <a:t>Noseworthy</a:t>
            </a:r>
            <a:r>
              <a:rPr lang="en-US" sz="4800" dirty="0" smtClean="0"/>
              <a:t> JH. Executive Leadership and Physician Well-being: Nine Organizational Strategies to Promote Engagement and Reduce Burnout. </a:t>
            </a:r>
            <a:r>
              <a:rPr lang="en-US" sz="4800" i="1" dirty="0" smtClean="0"/>
              <a:t>Mayo Clinic proceedings. </a:t>
            </a:r>
            <a:r>
              <a:rPr lang="en-US" sz="4800" dirty="0" smtClean="0"/>
              <a:t>2017;92(1):129-146.</a:t>
            </a:r>
          </a:p>
          <a:p>
            <a:r>
              <a:rPr lang="en-US" sz="4800" dirty="0" err="1" smtClean="0"/>
              <a:t>Panagioti</a:t>
            </a:r>
            <a:r>
              <a:rPr lang="en-US" sz="4800" dirty="0" smtClean="0"/>
              <a:t> </a:t>
            </a:r>
            <a:r>
              <a:rPr lang="en-US" sz="4800" dirty="0"/>
              <a:t>M, </a:t>
            </a:r>
            <a:r>
              <a:rPr lang="en-US" sz="4800" dirty="0" err="1"/>
              <a:t>Panagopoulou</a:t>
            </a:r>
            <a:r>
              <a:rPr lang="en-US" sz="4800" dirty="0"/>
              <a:t> E, Bower P, et al. Controlled Interventions to Reduce Burnout in Physicians: A Systematic Review and Meta-analysis. </a:t>
            </a:r>
            <a:r>
              <a:rPr lang="en-US" sz="4800" i="1" dirty="0"/>
              <a:t>JAMA internal medicine. </a:t>
            </a:r>
            <a:r>
              <a:rPr lang="en-US" sz="4800" dirty="0"/>
              <a:t>2017;177(2):195-205.</a:t>
            </a:r>
          </a:p>
          <a:p>
            <a:r>
              <a:rPr lang="en-US" sz="4800" dirty="0" err="1" smtClean="0"/>
              <a:t>Bodenheimer</a:t>
            </a:r>
            <a:r>
              <a:rPr lang="en-US" sz="4800" dirty="0" smtClean="0"/>
              <a:t> </a:t>
            </a:r>
            <a:r>
              <a:rPr lang="en-US" sz="4800" dirty="0"/>
              <a:t>T, </a:t>
            </a:r>
            <a:r>
              <a:rPr lang="en-US" sz="4800" dirty="0" err="1"/>
              <a:t>Sinsky</a:t>
            </a:r>
            <a:r>
              <a:rPr lang="en-US" sz="4800" dirty="0"/>
              <a:t> C. From triple to quadruple aim: care of the patient requires care of the provider. </a:t>
            </a:r>
            <a:r>
              <a:rPr lang="en-US" sz="4800" i="1" dirty="0"/>
              <a:t>Annals of family medicine. </a:t>
            </a:r>
            <a:r>
              <a:rPr lang="en-US" sz="4800" dirty="0"/>
              <a:t>2014;12(6):573-576.</a:t>
            </a:r>
          </a:p>
          <a:p>
            <a:r>
              <a:rPr lang="en-US" sz="4800" dirty="0" smtClean="0"/>
              <a:t>Sanchez</a:t>
            </a:r>
            <a:r>
              <a:rPr lang="en-US" sz="4800" dirty="0"/>
              <a:t>-Reilly S, Morrison LJ, Carey E, et al. Caring for oneself to care for others: physicians and their self-care. </a:t>
            </a:r>
            <a:r>
              <a:rPr lang="en-US" sz="4800" i="1" dirty="0"/>
              <a:t>The journal of supportive oncology. </a:t>
            </a:r>
            <a:r>
              <a:rPr lang="en-US" sz="4800" dirty="0"/>
              <a:t>2013;11(2):75-81</a:t>
            </a:r>
            <a:r>
              <a:rPr lang="en-US" sz="4800" dirty="0" smtClean="0"/>
              <a:t>.</a:t>
            </a:r>
          </a:p>
          <a:p>
            <a:endParaRPr lang="en-US" sz="4800" dirty="0" smtClean="0"/>
          </a:p>
          <a:p>
            <a:endParaRPr lang="en-US" sz="4800" dirty="0"/>
          </a:p>
          <a:p>
            <a:endParaRPr lang="en-US" dirty="0"/>
          </a:p>
        </p:txBody>
      </p:sp>
    </p:spTree>
    <p:extLst>
      <p:ext uri="{BB962C8B-B14F-4D97-AF65-F5344CB8AC3E}">
        <p14:creationId xmlns:p14="http://schemas.microsoft.com/office/powerpoint/2010/main" val="17710544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6035"/>
            <a:ext cx="8964706" cy="4079653"/>
          </a:xfrm>
        </p:spPr>
        <p:txBody>
          <a:bodyPr>
            <a:normAutofit fontScale="62500" lnSpcReduction="20000"/>
          </a:bodyPr>
          <a:lstStyle/>
          <a:p>
            <a:r>
              <a:rPr lang="en-US" sz="1800" dirty="0"/>
              <a:t>Kearney MK, Self-care of physicians caring for patients at the end of life: “Being connected … a key to my survival”  JAMA. 2009;301(11):1155–1164. E1</a:t>
            </a:r>
          </a:p>
          <a:p>
            <a:r>
              <a:rPr lang="en-US" sz="1800" b="1" dirty="0" err="1"/>
              <a:t>Maslach</a:t>
            </a:r>
            <a:r>
              <a:rPr lang="en-US" sz="1800" dirty="0"/>
              <a:t>, C., </a:t>
            </a:r>
            <a:r>
              <a:rPr lang="en-US" sz="1800" dirty="0" err="1"/>
              <a:t>Leiter</a:t>
            </a:r>
            <a:r>
              <a:rPr lang="en-US" sz="1800" dirty="0"/>
              <a:t>, M P.  Six Areas of </a:t>
            </a:r>
            <a:r>
              <a:rPr lang="en-US" sz="1800" dirty="0" err="1"/>
              <a:t>Worklife</a:t>
            </a:r>
            <a:r>
              <a:rPr lang="en-US" sz="1800" dirty="0"/>
              <a:t>: A Model of the Organizational context of Burnout,</a:t>
            </a:r>
            <a:r>
              <a:rPr lang="en-US" sz="1800" b="1" dirty="0"/>
              <a:t> </a:t>
            </a:r>
            <a:r>
              <a:rPr lang="en-US" sz="1800" dirty="0"/>
              <a:t>Journal of Health and Human Services Administration, Vol. 21,  No. 4 (SPRING, 1999),pp. 472-489 </a:t>
            </a:r>
          </a:p>
          <a:p>
            <a:r>
              <a:rPr lang="en-US" sz="1800" dirty="0">
                <a:hlinkClick r:id="rId3"/>
              </a:rPr>
              <a:t>Jager AJ</a:t>
            </a:r>
            <a:r>
              <a:rPr lang="en-US" sz="1800" baseline="30000" dirty="0"/>
              <a:t>1</a:t>
            </a:r>
            <a:r>
              <a:rPr lang="en-US" sz="1800" b="1" dirty="0"/>
              <a:t>Association Between Physician Burnout and Identification With Medicine as a Calling.</a:t>
            </a:r>
            <a:r>
              <a:rPr lang="en-US" sz="1800" dirty="0"/>
              <a:t>, </a:t>
            </a:r>
            <a:r>
              <a:rPr lang="en-US" sz="1800" dirty="0">
                <a:hlinkClick r:id="rId4" tooltip="Mayo Clinic proceedings."/>
              </a:rPr>
              <a:t>Mayo Clin Proc.</a:t>
            </a:r>
            <a:r>
              <a:rPr lang="en-US" sz="1800" dirty="0"/>
              <a:t> 2017 (16)30770-4., </a:t>
            </a:r>
          </a:p>
          <a:p>
            <a:r>
              <a:rPr lang="en-US" sz="1800" dirty="0" smtClean="0"/>
              <a:t>Colin </a:t>
            </a:r>
            <a:r>
              <a:rPr lang="en-US" sz="1800" dirty="0"/>
              <a:t>P West, </a:t>
            </a:r>
            <a:r>
              <a:rPr lang="en-US" sz="1800" dirty="0" err="1"/>
              <a:t>Liselotte</a:t>
            </a:r>
            <a:r>
              <a:rPr lang="en-US" sz="1800" dirty="0"/>
              <a:t> N </a:t>
            </a:r>
            <a:r>
              <a:rPr lang="en-US" sz="1800" dirty="0" err="1"/>
              <a:t>Dyrbye</a:t>
            </a:r>
            <a:r>
              <a:rPr lang="en-US" sz="1800" dirty="0"/>
              <a:t>, Patricia J Erwin, </a:t>
            </a:r>
            <a:r>
              <a:rPr lang="en-US" sz="1800" dirty="0" err="1"/>
              <a:t>Tait</a:t>
            </a:r>
            <a:r>
              <a:rPr lang="en-US" sz="1800" dirty="0"/>
              <a:t> D </a:t>
            </a:r>
            <a:r>
              <a:rPr lang="en-US" sz="1800" dirty="0" err="1"/>
              <a:t>Shanafelt</a:t>
            </a:r>
            <a:r>
              <a:rPr lang="en-US" sz="1800" dirty="0"/>
              <a:t>  Interventions to prevent and reduce physician burnout: a systematic review and meta-analysis 2016 The Lancet</a:t>
            </a:r>
          </a:p>
          <a:p>
            <a:r>
              <a:rPr lang="en-US" sz="1800" dirty="0" err="1"/>
              <a:t>Panagioti</a:t>
            </a:r>
            <a:r>
              <a:rPr lang="en-US" sz="1800" dirty="0"/>
              <a:t>, M., et al. (2017). "Controlled Interventions to Reduce Burnout in Physicians: A Systematic Review and </a:t>
            </a:r>
            <a:r>
              <a:rPr lang="en-US" sz="1800" dirty="0" smtClean="0"/>
              <a:t>Meta-analysis." </a:t>
            </a:r>
            <a:r>
              <a:rPr lang="en-US" sz="1800" u="sng" dirty="0" smtClean="0"/>
              <a:t>JAMA Intern Med </a:t>
            </a:r>
            <a:r>
              <a:rPr lang="en-US" sz="1800" b="1" u="sng" dirty="0" smtClean="0"/>
              <a:t>177</a:t>
            </a:r>
            <a:r>
              <a:rPr lang="en-US" sz="1800" u="sng" dirty="0" smtClean="0"/>
              <a:t>(2): 195-205</a:t>
            </a:r>
            <a:endParaRPr lang="en-US" sz="2000" i="1" dirty="0" smtClean="0"/>
          </a:p>
          <a:p>
            <a:r>
              <a:rPr lang="en-US" sz="1800" dirty="0" smtClean="0"/>
              <a:t>McEwen, B. S. (2007). "Physiology and neurobiology of stress and adaptation: central role of the brain." </a:t>
            </a:r>
            <a:r>
              <a:rPr lang="en-US" sz="1800" u="sng" dirty="0" err="1" smtClean="0"/>
              <a:t>Physiol</a:t>
            </a:r>
            <a:r>
              <a:rPr lang="en-US" sz="1800" u="sng" dirty="0" smtClean="0"/>
              <a:t> Rev</a:t>
            </a:r>
            <a:r>
              <a:rPr lang="en-US" sz="1800" dirty="0" smtClean="0"/>
              <a:t> </a:t>
            </a:r>
            <a:r>
              <a:rPr lang="en-US" sz="1800" b="1" dirty="0" smtClean="0"/>
              <a:t>87</a:t>
            </a:r>
            <a:r>
              <a:rPr lang="en-US" sz="1800" dirty="0" smtClean="0"/>
              <a:t>(3): 873-904.</a:t>
            </a:r>
          </a:p>
          <a:p>
            <a:r>
              <a:rPr lang="en-US" sz="1800" dirty="0" err="1" smtClean="0"/>
              <a:t>Matthieu</a:t>
            </a:r>
            <a:r>
              <a:rPr lang="en-US" sz="1800" dirty="0" smtClean="0"/>
              <a:t> </a:t>
            </a:r>
            <a:r>
              <a:rPr lang="en-US" sz="1800" dirty="0" err="1" smtClean="0"/>
              <a:t>Ricard</a:t>
            </a:r>
            <a:r>
              <a:rPr lang="en-US" sz="1800" dirty="0" smtClean="0"/>
              <a:t>, </a:t>
            </a:r>
            <a:r>
              <a:rPr lang="en-US" sz="1800" b="1" i="1" dirty="0" smtClean="0"/>
              <a:t>Mind of the Meditator</a:t>
            </a:r>
            <a:r>
              <a:rPr lang="en-US" sz="1800" b="1" dirty="0" smtClean="0"/>
              <a:t>, </a:t>
            </a:r>
            <a:r>
              <a:rPr lang="en-US" sz="1800" dirty="0" smtClean="0"/>
              <a:t>Scientific American (November 2014), 311, 38-45 </a:t>
            </a:r>
          </a:p>
          <a:p>
            <a:r>
              <a:rPr lang="en-US" sz="1800" dirty="0" smtClean="0"/>
              <a:t>Beach</a:t>
            </a:r>
            <a:r>
              <a:rPr lang="en-US" sz="1800" dirty="0"/>
              <a:t>,  MD, MPH , A Multicenter Study of Physician Mindfulness and Health Care Quality, </a:t>
            </a:r>
            <a:r>
              <a:rPr lang="ro-RO" sz="1800" dirty="0"/>
              <a:t>Ann Fam Med 2013;421-428. </a:t>
            </a:r>
          </a:p>
          <a:p>
            <a:r>
              <a:rPr lang="en-US" sz="1800" dirty="0"/>
              <a:t>Fortney,  MD, Abbreviated Mindfulness Intervention for Job Satisfaction, Quality of Life, and Compassion in Primary Care Clinicians: A Pilot Study, </a:t>
            </a:r>
            <a:r>
              <a:rPr lang="ro-RO" sz="1800" dirty="0"/>
              <a:t>Ann Fam Med 2013;412-420. doi:10.1370/afm.</a:t>
            </a:r>
            <a:r>
              <a:rPr lang="ro-RO" sz="1800" dirty="0" smtClean="0"/>
              <a:t>1511</a:t>
            </a:r>
          </a:p>
          <a:p>
            <a:r>
              <a:rPr lang="en-US" sz="1800" dirty="0"/>
              <a:t>McEwen, B. S. OBSERVE FOR HALLMARKS OF STRESS. (2007). "Physiology and neurobiology of stress and adaptation: central role of the brain.” </a:t>
            </a:r>
            <a:r>
              <a:rPr lang="en-US" sz="1800" u="sng" dirty="0" err="1"/>
              <a:t>Physiol</a:t>
            </a:r>
            <a:r>
              <a:rPr lang="en-US" sz="1800" u="sng" dirty="0"/>
              <a:t> Rev</a:t>
            </a:r>
            <a:r>
              <a:rPr lang="en-US" sz="1800" dirty="0"/>
              <a:t> </a:t>
            </a:r>
            <a:r>
              <a:rPr lang="en-US" sz="1800" b="1" dirty="0"/>
              <a:t>87</a:t>
            </a:r>
            <a:r>
              <a:rPr lang="en-US" sz="1800" dirty="0"/>
              <a:t>(3): 873-904</a:t>
            </a:r>
          </a:p>
          <a:p>
            <a:r>
              <a:rPr lang="en-US" sz="1800" dirty="0" smtClean="0"/>
              <a:t>Coutu, D. L. (2002). "How resilience works." </a:t>
            </a:r>
            <a:r>
              <a:rPr lang="en-US" sz="1800" u="sng" dirty="0" err="1" smtClean="0"/>
              <a:t>Harv</a:t>
            </a:r>
            <a:r>
              <a:rPr lang="en-US" sz="1800" u="sng" dirty="0" smtClean="0"/>
              <a:t> Bus Rev</a:t>
            </a:r>
            <a:r>
              <a:rPr lang="en-US" sz="1800" dirty="0" smtClean="0"/>
              <a:t> </a:t>
            </a:r>
            <a:r>
              <a:rPr lang="en-US" sz="1800" b="1" dirty="0" smtClean="0"/>
              <a:t>80</a:t>
            </a:r>
            <a:r>
              <a:rPr lang="en-US" sz="1800" dirty="0" smtClean="0"/>
              <a:t>(5): 46-50, 52, 55 passim.</a:t>
            </a:r>
            <a:r>
              <a:rPr lang="it-IT" sz="1800" dirty="0" smtClean="0"/>
              <a:t> </a:t>
            </a:r>
            <a:r>
              <a:rPr lang="it-IT" sz="1800" dirty="0" smtClean="0">
                <a:hlinkClick r:id="rId5"/>
              </a:rPr>
              <a:t>http://www.ncbi.nlm.nih.gov/pubmed/12024758</a:t>
            </a:r>
            <a:endParaRPr lang="it-IT" sz="1800" dirty="0" smtClean="0"/>
          </a:p>
          <a:p>
            <a:r>
              <a:rPr lang="en-US" sz="1800" dirty="0" smtClean="0"/>
              <a:t>Southwick</a:t>
            </a:r>
            <a:r>
              <a:rPr lang="en-US" sz="1800" dirty="0"/>
              <a:t>, S. M. and </a:t>
            </a:r>
            <a:r>
              <a:rPr lang="en-US" sz="1800" dirty="0" err="1" smtClean="0"/>
              <a:t>Charney</a:t>
            </a:r>
            <a:r>
              <a:rPr lang="en-US" sz="1800" dirty="0" smtClean="0"/>
              <a:t>, D.S. </a:t>
            </a:r>
            <a:r>
              <a:rPr lang="en-US" sz="1800" dirty="0"/>
              <a:t>(2012). </a:t>
            </a:r>
            <a:r>
              <a:rPr lang="en-US" sz="1800" i="1" dirty="0" smtClean="0"/>
              <a:t>“</a:t>
            </a:r>
            <a:r>
              <a:rPr lang="en-US" sz="1800" i="1" dirty="0"/>
              <a:t>Resilience, The Science of Mastering Life’s Greatest </a:t>
            </a:r>
            <a:r>
              <a:rPr lang="en-US" sz="1800" i="1" dirty="0" smtClean="0"/>
              <a:t>Challenge</a:t>
            </a:r>
            <a:r>
              <a:rPr lang="en-US" sz="1800" dirty="0" smtClean="0"/>
              <a:t> Cambridge </a:t>
            </a:r>
            <a:r>
              <a:rPr lang="en-US" sz="1800" dirty="0"/>
              <a:t>University Press </a:t>
            </a:r>
            <a:r>
              <a:rPr lang="en-US" sz="1800" dirty="0" smtClean="0"/>
              <a:t>2012</a:t>
            </a:r>
          </a:p>
          <a:p>
            <a:r>
              <a:rPr lang="en-US" sz="1800" dirty="0" err="1"/>
              <a:t>Souba</a:t>
            </a:r>
            <a:r>
              <a:rPr lang="en-US" sz="1800" dirty="0"/>
              <a:t>, W. W. (2001). "Leadership and strategic alignment--getting people on board and engaged." </a:t>
            </a:r>
            <a:r>
              <a:rPr lang="en-US" sz="1800" u="sng" dirty="0"/>
              <a:t>J </a:t>
            </a:r>
            <a:r>
              <a:rPr lang="en-US" sz="1800" u="sng" dirty="0" err="1"/>
              <a:t>Surg</a:t>
            </a:r>
            <a:r>
              <a:rPr lang="en-US" sz="1800" u="sng" dirty="0"/>
              <a:t> Res</a:t>
            </a:r>
            <a:r>
              <a:rPr lang="en-US" sz="1800" dirty="0"/>
              <a:t> </a:t>
            </a:r>
            <a:r>
              <a:rPr lang="en-US" sz="1800" b="1" dirty="0"/>
              <a:t>96</a:t>
            </a:r>
            <a:r>
              <a:rPr lang="en-US" sz="1800" dirty="0"/>
              <a:t>(2): 144-151</a:t>
            </a:r>
            <a:r>
              <a:rPr lang="en-US" sz="1800" dirty="0" smtClean="0"/>
              <a:t>.</a:t>
            </a:r>
          </a:p>
          <a:p>
            <a:r>
              <a:rPr lang="en-GB" sz="1800" dirty="0"/>
              <a:t>SWOT analysis template </a:t>
            </a:r>
            <a:r>
              <a:rPr lang="en-GB" sz="1800" dirty="0" smtClean="0"/>
              <a:t> </a:t>
            </a:r>
            <a:r>
              <a:rPr lang="en-GB" sz="1800" dirty="0"/>
              <a:t>free resource </a:t>
            </a:r>
            <a:r>
              <a:rPr lang="en-GB" sz="1800" dirty="0" smtClean="0"/>
              <a:t> </a:t>
            </a:r>
            <a:r>
              <a:rPr lang="en-GB" sz="1800" dirty="0" err="1" smtClean="0">
                <a:hlinkClick r:id="rId6"/>
              </a:rPr>
              <a:t>www.businessballs.com</a:t>
            </a:r>
            <a:r>
              <a:rPr lang="en-GB" sz="1800" dirty="0" err="1" smtClean="0"/>
              <a:t>.Template</a:t>
            </a:r>
            <a:r>
              <a:rPr lang="en-GB" sz="1800" dirty="0" smtClean="0"/>
              <a:t> </a:t>
            </a:r>
            <a:r>
              <a:rPr lang="en-GB" sz="1800" dirty="0"/>
              <a:t>© Alan Chapman 2005.</a:t>
            </a:r>
          </a:p>
          <a:p>
            <a:r>
              <a:rPr lang="en-US" sz="1800" i="1" dirty="0" smtClean="0"/>
              <a:t>Krasner</a:t>
            </a:r>
            <a:r>
              <a:rPr lang="en-US" sz="1800" i="1" dirty="0"/>
              <a:t>, Epstein, JAMA 302:1284-1293, 2009, </a:t>
            </a:r>
            <a:endParaRPr lang="en-US" sz="1800" i="1" dirty="0" smtClean="0"/>
          </a:p>
          <a:p>
            <a:r>
              <a:rPr lang="en-US" sz="1800" i="1" dirty="0" err="1" smtClean="0"/>
              <a:t>Dobkin</a:t>
            </a:r>
            <a:r>
              <a:rPr lang="en-US" sz="1800" i="1" dirty="0" smtClean="0"/>
              <a:t>  </a:t>
            </a:r>
            <a:r>
              <a:rPr lang="en-US" sz="1800" i="1" dirty="0"/>
              <a:t>2013, </a:t>
            </a:r>
            <a:endParaRPr lang="en-US" sz="1800" i="1" dirty="0" smtClean="0"/>
          </a:p>
          <a:p>
            <a:endParaRPr lang="en-US" sz="1800" dirty="0" smtClean="0"/>
          </a:p>
          <a:p>
            <a:endParaRPr lang="en-US" sz="1800" dirty="0"/>
          </a:p>
          <a:p>
            <a:endParaRPr lang="en-US" dirty="0"/>
          </a:p>
        </p:txBody>
      </p:sp>
    </p:spTree>
    <p:extLst>
      <p:ext uri="{BB962C8B-B14F-4D97-AF65-F5344CB8AC3E}">
        <p14:creationId xmlns:p14="http://schemas.microsoft.com/office/powerpoint/2010/main" val="408410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93"/>
            <a:ext cx="8229600" cy="694052"/>
          </a:xfrm>
        </p:spPr>
        <p:txBody>
          <a:bodyPr>
            <a:normAutofit fontScale="90000"/>
          </a:bodyPr>
          <a:lstStyle/>
          <a:p>
            <a:pPr algn="ctr"/>
            <a:r>
              <a:rPr lang="en-US" dirty="0" smtClean="0"/>
              <a:t/>
            </a:r>
            <a:br>
              <a:rPr lang="en-US" dirty="0" smtClean="0"/>
            </a:br>
            <a:r>
              <a:rPr lang="en-US" dirty="0"/>
              <a:t/>
            </a:r>
            <a:br>
              <a:rPr lang="en-US" dirty="0"/>
            </a:br>
            <a:r>
              <a:rPr lang="en-US" dirty="0" smtClean="0"/>
              <a:t>QI </a:t>
            </a:r>
            <a:r>
              <a:rPr lang="en-US" dirty="0"/>
              <a:t>RESOURCES</a:t>
            </a:r>
            <a:br>
              <a:rPr lang="en-US" dirty="0"/>
            </a:br>
            <a:endParaRPr lang="en-US" dirty="0"/>
          </a:p>
        </p:txBody>
      </p:sp>
      <p:sp>
        <p:nvSpPr>
          <p:cNvPr id="3" name="Content Placeholder 2"/>
          <p:cNvSpPr>
            <a:spLocks noGrp="1"/>
          </p:cNvSpPr>
          <p:nvPr>
            <p:ph idx="1"/>
          </p:nvPr>
        </p:nvSpPr>
        <p:spPr>
          <a:xfrm>
            <a:off x="457200" y="1521093"/>
            <a:ext cx="8229600" cy="2967164"/>
          </a:xfrm>
        </p:spPr>
        <p:txBody>
          <a:bodyPr>
            <a:normAutofit fontScale="62500" lnSpcReduction="20000"/>
          </a:bodyPr>
          <a:lstStyle/>
          <a:p>
            <a:pPr lvl="0"/>
            <a:r>
              <a:rPr lang="en-US" dirty="0" smtClean="0"/>
              <a:t>AAMC </a:t>
            </a:r>
            <a:r>
              <a:rPr lang="en-US" dirty="0"/>
              <a:t>Educating for Quality</a:t>
            </a:r>
            <a:r>
              <a:rPr lang="en-US" b="1" dirty="0"/>
              <a:t> </a:t>
            </a:r>
            <a:r>
              <a:rPr lang="en-US" b="1" u="sng" dirty="0">
                <a:hlinkClick r:id="rId2"/>
              </a:rPr>
              <a:t>https://www.aamc.org/initiatives/cei/educatingforquality/</a:t>
            </a:r>
            <a:endParaRPr lang="en-US" b="1" dirty="0"/>
          </a:p>
          <a:p>
            <a:pPr lvl="0"/>
            <a:r>
              <a:rPr lang="en-US" dirty="0"/>
              <a:t>Institute for Healthcare Improvement (IHI) </a:t>
            </a:r>
            <a:r>
              <a:rPr lang="en-US" i="1" dirty="0"/>
              <a:t>Open School</a:t>
            </a:r>
            <a:r>
              <a:rPr lang="en-US" dirty="0"/>
              <a:t> includes essential training and tools in an online, educational community to help you and your team deliver excellent, safe care. (Register as an academician to avoid costs)</a:t>
            </a:r>
            <a:r>
              <a:rPr lang="en-US" u="sng" dirty="0">
                <a:hlinkClick r:id="rId3"/>
              </a:rPr>
              <a:t>http://www.ihi.org/education/IHIOpenSchool/Pages/default.aspx</a:t>
            </a:r>
            <a:endParaRPr lang="en-US" dirty="0"/>
          </a:p>
          <a:p>
            <a:pPr lvl="0"/>
            <a:r>
              <a:rPr lang="en-US" dirty="0"/>
              <a:t>HRSA Quality Improvement Toolkit   </a:t>
            </a:r>
            <a:r>
              <a:rPr lang="en-US" u="sng" dirty="0">
                <a:hlinkClick r:id="rId4"/>
              </a:rPr>
              <a:t>https://www.hrsa.gov/quality/toolsresources.html</a:t>
            </a:r>
            <a:endParaRPr lang="en-US" dirty="0"/>
          </a:p>
          <a:p>
            <a:pPr lvl="0"/>
            <a:r>
              <a:rPr lang="en-US" dirty="0"/>
              <a:t>Mayo Clinic Quality Academy  </a:t>
            </a:r>
            <a:r>
              <a:rPr lang="en-US" u="sng" dirty="0">
                <a:hlinkClick r:id="rId5"/>
              </a:rPr>
              <a:t>http://qiresources.mayo.edu/</a:t>
            </a:r>
            <a:endParaRPr lang="en-US" dirty="0"/>
          </a:p>
          <a:p>
            <a:endParaRPr lang="en-US" dirty="0"/>
          </a:p>
        </p:txBody>
      </p:sp>
    </p:spTree>
    <p:extLst>
      <p:ext uri="{BB962C8B-B14F-4D97-AF65-F5344CB8AC3E}">
        <p14:creationId xmlns:p14="http://schemas.microsoft.com/office/powerpoint/2010/main" val="212553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mnn.com/sites/default/files/flu_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35" y="1"/>
            <a:ext cx="10749340" cy="5143500"/>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p:nvPr/>
        </p:nvSpPr>
        <p:spPr>
          <a:xfrm>
            <a:off x="2375647" y="2501506"/>
            <a:ext cx="4572000" cy="1873333"/>
          </a:xfrm>
          <a:prstGeom prst="rect">
            <a:avLst/>
          </a:prstGeom>
        </p:spPr>
        <p:txBody>
          <a:bodyPr>
            <a:spAutoFit/>
          </a:bodyPr>
          <a:lstStyle/>
          <a:p>
            <a:pPr marL="153024" algn="ctr">
              <a:lnSpc>
                <a:spcPct val="90000"/>
              </a:lnSpc>
            </a:pPr>
            <a:r>
              <a:rPr lang="en-US" sz="3200" dirty="0">
                <a:solidFill>
                  <a:srgbClr val="FFFFFF"/>
                </a:solidFill>
                <a:latin typeface="Arial Black"/>
                <a:cs typeface="Arial Black"/>
              </a:rPr>
              <a:t>My </a:t>
            </a:r>
            <a:r>
              <a:rPr lang="en-US" sz="3200" b="1" dirty="0">
                <a:solidFill>
                  <a:srgbClr val="FFFFFF"/>
                </a:solidFill>
                <a:latin typeface="Arial Black"/>
                <a:cs typeface="Arial Black"/>
              </a:rPr>
              <a:t>Health</a:t>
            </a:r>
            <a:r>
              <a:rPr lang="en-US" sz="3200" dirty="0">
                <a:solidFill>
                  <a:srgbClr val="FFFFFF"/>
                </a:solidFill>
                <a:latin typeface="Arial Black"/>
                <a:cs typeface="Arial Black"/>
              </a:rPr>
              <a:t> </a:t>
            </a:r>
          </a:p>
          <a:p>
            <a:pPr marL="153024" algn="ctr">
              <a:lnSpc>
                <a:spcPct val="90000"/>
              </a:lnSpc>
            </a:pPr>
            <a:r>
              <a:rPr lang="en-US" sz="3200" dirty="0">
                <a:solidFill>
                  <a:srgbClr val="FFFFFF"/>
                </a:solidFill>
                <a:latin typeface="Arial Black"/>
                <a:cs typeface="Arial Black"/>
              </a:rPr>
              <a:t>is Critical to </a:t>
            </a:r>
          </a:p>
          <a:p>
            <a:pPr marL="153024" algn="ctr">
              <a:lnSpc>
                <a:spcPct val="90000"/>
              </a:lnSpc>
            </a:pPr>
            <a:r>
              <a:rPr lang="en-US" sz="3200" dirty="0">
                <a:solidFill>
                  <a:srgbClr val="FFFFFF"/>
                </a:solidFill>
                <a:latin typeface="Arial Black"/>
                <a:cs typeface="Arial Black"/>
              </a:rPr>
              <a:t>My Effectiveness as a …</a:t>
            </a:r>
          </a:p>
        </p:txBody>
      </p:sp>
    </p:spTree>
    <p:extLst>
      <p:ext uri="{BB962C8B-B14F-4D97-AF65-F5344CB8AC3E}">
        <p14:creationId xmlns:p14="http://schemas.microsoft.com/office/powerpoint/2010/main" val="34940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p:cNvPicPr>
            <a:picLocks noChangeAspect="1"/>
          </p:cNvPicPr>
          <p:nvPr/>
        </p:nvPicPr>
        <p:blipFill>
          <a:blip r:embed="rId3"/>
          <a:srcRect/>
          <a:stretch>
            <a:fillRect/>
          </a:stretch>
        </p:blipFill>
        <p:spPr bwMode="auto">
          <a:xfrm>
            <a:off x="1967322" y="521486"/>
            <a:ext cx="5523650" cy="4159375"/>
          </a:xfrm>
          <a:prstGeom prst="rect">
            <a:avLst/>
          </a:prstGeom>
          <a:noFill/>
          <a:ln w="9525">
            <a:noFill/>
            <a:miter lim="800000"/>
            <a:headEnd/>
            <a:tailEnd/>
          </a:ln>
        </p:spPr>
      </p:pic>
      <p:sp>
        <p:nvSpPr>
          <p:cNvPr id="59394" name="TextBox 4"/>
          <p:cNvSpPr txBox="1">
            <a:spLocks noChangeArrowheads="1"/>
          </p:cNvSpPr>
          <p:nvPr/>
        </p:nvSpPr>
        <p:spPr bwMode="auto">
          <a:xfrm>
            <a:off x="3630187" y="2848539"/>
            <a:ext cx="2167818" cy="369332"/>
          </a:xfrm>
          <a:prstGeom prst="rect">
            <a:avLst/>
          </a:prstGeom>
          <a:noFill/>
          <a:ln w="9525">
            <a:noFill/>
            <a:miter lim="800000"/>
            <a:headEnd/>
            <a:tailEnd/>
          </a:ln>
        </p:spPr>
        <p:txBody>
          <a:bodyPr wrap="none">
            <a:prstTxWarp prst="textNoShape">
              <a:avLst/>
            </a:prstTxWarp>
            <a:spAutoFit/>
          </a:bodyPr>
          <a:lstStyle/>
          <a:p>
            <a:r>
              <a:rPr lang="en-US" dirty="0" smtClean="0">
                <a:hlinkClick r:id="rId4"/>
              </a:rPr>
              <a:t>Vanderbilt </a:t>
            </a:r>
            <a:r>
              <a:rPr lang="en-US" dirty="0">
                <a:hlinkClick r:id="rId4"/>
              </a:rPr>
              <a:t>University</a:t>
            </a:r>
            <a:r>
              <a:rPr lang="en-US" dirty="0"/>
              <a:t> </a:t>
            </a:r>
          </a:p>
        </p:txBody>
      </p:sp>
    </p:spTree>
    <p:extLst>
      <p:ext uri="{BB962C8B-B14F-4D97-AF65-F5344CB8AC3E}">
        <p14:creationId xmlns:p14="http://schemas.microsoft.com/office/powerpoint/2010/main" val="213757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Screen Shot 2015-12-29 at 2.11.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770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547502" y="63293"/>
            <a:ext cx="2100262" cy="4893648"/>
          </a:xfrm>
          <a:prstGeom prst="rect">
            <a:avLst/>
          </a:prstGeom>
          <a:noFill/>
        </p:spPr>
        <p:txBody>
          <a:bodyPr>
            <a:spAutoFit/>
          </a:bodyPr>
          <a:lstStyle/>
          <a:p>
            <a:pPr algn="ctr" fontAlgn="auto">
              <a:spcBef>
                <a:spcPts val="0"/>
              </a:spcBef>
              <a:spcAft>
                <a:spcPts val="0"/>
              </a:spcAft>
              <a:defRPr/>
            </a:pPr>
            <a:r>
              <a:rPr lang="en-US" sz="3200" b="1" dirty="0" smtClean="0">
                <a:solidFill>
                  <a:srgbClr val="0000FF"/>
                </a:solidFill>
                <a:latin typeface="Century Gothic"/>
                <a:ea typeface="+mn-ea"/>
                <a:cs typeface="+mn-cs"/>
              </a:rPr>
              <a:t>THE EPIDEMIC OF </a:t>
            </a:r>
          </a:p>
          <a:p>
            <a:pPr algn="ctr" fontAlgn="auto">
              <a:spcBef>
                <a:spcPts val="0"/>
              </a:spcBef>
              <a:spcAft>
                <a:spcPts val="0"/>
              </a:spcAft>
              <a:defRPr/>
            </a:pPr>
            <a:r>
              <a:rPr lang="en-US" sz="3200" b="1" dirty="0" smtClean="0">
                <a:solidFill>
                  <a:srgbClr val="0000FF"/>
                </a:solidFill>
                <a:latin typeface="Century Gothic"/>
                <a:ea typeface="+mn-ea"/>
                <a:cs typeface="+mn-cs"/>
              </a:rPr>
              <a:t>BURNOUT</a:t>
            </a:r>
          </a:p>
          <a:p>
            <a:pPr algn="ctr" fontAlgn="auto">
              <a:spcBef>
                <a:spcPts val="0"/>
              </a:spcBef>
              <a:spcAft>
                <a:spcPts val="0"/>
              </a:spcAft>
              <a:defRPr/>
            </a:pPr>
            <a:endParaRPr lang="en-US" sz="2000" b="1" dirty="0">
              <a:solidFill>
                <a:srgbClr val="0000FF"/>
              </a:solidFill>
              <a:latin typeface="Century Gothic"/>
            </a:endParaRPr>
          </a:p>
          <a:p>
            <a:pPr algn="ctr" fontAlgn="auto">
              <a:spcBef>
                <a:spcPts val="0"/>
              </a:spcBef>
              <a:spcAft>
                <a:spcPts val="0"/>
              </a:spcAft>
              <a:defRPr/>
            </a:pPr>
            <a:endParaRPr lang="en-US" sz="2000" b="1" dirty="0" smtClean="0">
              <a:solidFill>
                <a:srgbClr val="0000FF"/>
              </a:solidFill>
              <a:latin typeface="Century Gothic"/>
              <a:ea typeface="+mn-ea"/>
              <a:cs typeface="+mn-cs"/>
            </a:endParaRPr>
          </a:p>
          <a:p>
            <a:pPr algn="ctr" fontAlgn="auto">
              <a:spcBef>
                <a:spcPts val="0"/>
              </a:spcBef>
              <a:spcAft>
                <a:spcPts val="0"/>
              </a:spcAft>
              <a:defRPr/>
            </a:pPr>
            <a:endParaRPr lang="en-US" sz="2000" b="1" dirty="0">
              <a:solidFill>
                <a:srgbClr val="0000FF"/>
              </a:solidFill>
              <a:latin typeface="Century Gothic"/>
            </a:endParaRPr>
          </a:p>
          <a:p>
            <a:pPr algn="ctr" fontAlgn="auto">
              <a:spcBef>
                <a:spcPts val="0"/>
              </a:spcBef>
              <a:spcAft>
                <a:spcPts val="0"/>
              </a:spcAft>
              <a:defRPr/>
            </a:pPr>
            <a:endParaRPr lang="en-US" sz="2000" b="1" dirty="0" smtClean="0">
              <a:solidFill>
                <a:srgbClr val="0000FF"/>
              </a:solidFill>
              <a:latin typeface="Century Gothic"/>
              <a:ea typeface="+mn-ea"/>
              <a:cs typeface="+mn-cs"/>
            </a:endParaRPr>
          </a:p>
          <a:p>
            <a:pPr algn="ctr" fontAlgn="auto">
              <a:spcBef>
                <a:spcPts val="0"/>
              </a:spcBef>
              <a:spcAft>
                <a:spcPts val="0"/>
              </a:spcAft>
              <a:defRPr/>
            </a:pPr>
            <a:endParaRPr lang="en-US" sz="2000" b="1" dirty="0">
              <a:solidFill>
                <a:srgbClr val="0000FF"/>
              </a:solidFill>
              <a:latin typeface="Century Gothic"/>
            </a:endParaRPr>
          </a:p>
          <a:p>
            <a:pPr algn="ctr" fontAlgn="auto">
              <a:spcBef>
                <a:spcPts val="0"/>
              </a:spcBef>
              <a:spcAft>
                <a:spcPts val="0"/>
              </a:spcAft>
              <a:defRPr/>
            </a:pPr>
            <a:endParaRPr lang="en-US" sz="2000" b="1" dirty="0" smtClean="0">
              <a:solidFill>
                <a:srgbClr val="0000FF"/>
              </a:solidFill>
              <a:latin typeface="Century Gothic"/>
              <a:ea typeface="+mn-ea"/>
              <a:cs typeface="+mn-cs"/>
            </a:endParaRPr>
          </a:p>
          <a:p>
            <a:pPr algn="ctr" fontAlgn="auto">
              <a:spcBef>
                <a:spcPts val="0"/>
              </a:spcBef>
              <a:spcAft>
                <a:spcPts val="0"/>
              </a:spcAft>
              <a:defRPr/>
            </a:pPr>
            <a:r>
              <a:rPr lang="en-US" sz="1600" b="1" dirty="0" err="1" smtClean="0">
                <a:solidFill>
                  <a:srgbClr val="0000FF"/>
                </a:solidFill>
                <a:latin typeface="Century Gothic"/>
                <a:ea typeface="+mn-ea"/>
                <a:cs typeface="+mn-cs"/>
              </a:rPr>
              <a:t>Shanafelt</a:t>
            </a:r>
            <a:r>
              <a:rPr lang="en-US" sz="1600" b="1" dirty="0" smtClean="0">
                <a:solidFill>
                  <a:srgbClr val="0000FF"/>
                </a:solidFill>
                <a:latin typeface="Century Gothic"/>
                <a:ea typeface="+mn-ea"/>
                <a:cs typeface="+mn-cs"/>
              </a:rPr>
              <a:t> </a:t>
            </a:r>
            <a:r>
              <a:rPr lang="en-US" sz="1600" b="1" dirty="0">
                <a:solidFill>
                  <a:srgbClr val="0000FF"/>
                </a:solidFill>
                <a:latin typeface="Century Gothic"/>
                <a:ea typeface="+mn-ea"/>
                <a:cs typeface="+mn-cs"/>
              </a:rPr>
              <a:t>et al. </a:t>
            </a:r>
            <a:r>
              <a:rPr lang="es-ES_tradnl" sz="1600" b="1" i="1" dirty="0">
                <a:solidFill>
                  <a:srgbClr val="0000FF"/>
                </a:solidFill>
                <a:latin typeface="Century Gothic"/>
                <a:ea typeface="+mn-ea"/>
                <a:cs typeface="+mn-cs"/>
              </a:rPr>
              <a:t>Mayo </a:t>
            </a:r>
            <a:r>
              <a:rPr lang="es-ES_tradnl" sz="1600" b="1" i="1" dirty="0" err="1">
                <a:solidFill>
                  <a:srgbClr val="0000FF"/>
                </a:solidFill>
                <a:latin typeface="Century Gothic"/>
                <a:ea typeface="+mn-ea"/>
                <a:cs typeface="+mn-cs"/>
              </a:rPr>
              <a:t>Clin</a:t>
            </a:r>
            <a:r>
              <a:rPr lang="es-ES_tradnl" sz="1600" b="1" i="1" dirty="0">
                <a:solidFill>
                  <a:srgbClr val="0000FF"/>
                </a:solidFill>
                <a:latin typeface="Century Gothic"/>
                <a:ea typeface="+mn-ea"/>
                <a:cs typeface="+mn-cs"/>
              </a:rPr>
              <a:t> Proc</a:t>
            </a:r>
            <a:r>
              <a:rPr lang="es-ES_tradnl" sz="1600" b="1" dirty="0">
                <a:solidFill>
                  <a:srgbClr val="0000FF"/>
                </a:solidFill>
                <a:latin typeface="Century Gothic"/>
                <a:ea typeface="+mn-ea"/>
                <a:cs typeface="+mn-cs"/>
              </a:rPr>
              <a:t>.90(12):1600-1613 </a:t>
            </a:r>
            <a:r>
              <a:rPr lang="es-ES_tradnl" sz="1600" b="1" dirty="0" err="1">
                <a:solidFill>
                  <a:srgbClr val="0000FF"/>
                </a:solidFill>
                <a:latin typeface="Century Gothic"/>
                <a:ea typeface="+mn-ea"/>
                <a:cs typeface="+mn-cs"/>
              </a:rPr>
              <a:t>Dec</a:t>
            </a:r>
            <a:r>
              <a:rPr lang="es-ES_tradnl" sz="1600" b="1" dirty="0">
                <a:solidFill>
                  <a:srgbClr val="0000FF"/>
                </a:solidFill>
                <a:latin typeface="Century Gothic"/>
                <a:ea typeface="+mn-ea"/>
                <a:cs typeface="+mn-cs"/>
              </a:rPr>
              <a:t> 2015</a:t>
            </a:r>
            <a:r>
              <a:rPr lang="en-US" sz="1600" b="1" dirty="0">
                <a:solidFill>
                  <a:srgbClr val="0000FF"/>
                </a:solidFill>
                <a:latin typeface="Century Gothic"/>
                <a:ea typeface="+mn-ea"/>
                <a:cs typeface="+mn-cs"/>
              </a:rPr>
              <a:t> </a:t>
            </a:r>
          </a:p>
        </p:txBody>
      </p:sp>
      <p:sp>
        <p:nvSpPr>
          <p:cNvPr id="4" name="Action Button: Custom 3">
            <a:hlinkClick r:id="" action="ppaction://noaction" highlightClick="1"/>
          </p:cNvPr>
          <p:cNvSpPr/>
          <p:nvPr/>
        </p:nvSpPr>
        <p:spPr>
          <a:xfrm>
            <a:off x="7014883" y="2243843"/>
            <a:ext cx="1419412" cy="155348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0000"/>
              </a:solidFill>
            </a:endParaRPr>
          </a:p>
          <a:p>
            <a:pPr algn="ctr"/>
            <a:r>
              <a:rPr lang="en-US" dirty="0">
                <a:solidFill>
                  <a:srgbClr val="FF0000"/>
                </a:solidFill>
              </a:rPr>
              <a:t>&gt;</a:t>
            </a:r>
            <a:r>
              <a:rPr lang="en-US" dirty="0" smtClean="0">
                <a:solidFill>
                  <a:srgbClr val="FF0000"/>
                </a:solidFill>
              </a:rPr>
              <a:t> 50%</a:t>
            </a:r>
          </a:p>
          <a:p>
            <a:pPr algn="ctr"/>
            <a:r>
              <a:rPr lang="en-US" dirty="0" smtClean="0"/>
              <a:t>Students</a:t>
            </a:r>
          </a:p>
          <a:p>
            <a:pPr algn="ctr"/>
            <a:r>
              <a:rPr lang="en-US" dirty="0" smtClean="0"/>
              <a:t>Residents</a:t>
            </a:r>
          </a:p>
          <a:p>
            <a:pPr algn="ctr"/>
            <a:r>
              <a:rPr lang="en-US" dirty="0" smtClean="0"/>
              <a:t>Nurses</a:t>
            </a:r>
          </a:p>
          <a:p>
            <a:pPr algn="ctr"/>
            <a:r>
              <a:rPr lang="en-US" dirty="0" smtClean="0"/>
              <a:t>Clinicians</a:t>
            </a:r>
          </a:p>
          <a:p>
            <a:pPr algn="ctr"/>
            <a:r>
              <a:rPr lang="en-US" dirty="0" smtClean="0"/>
              <a:t>Researchers</a:t>
            </a:r>
          </a:p>
          <a:p>
            <a:pPr algn="ctr"/>
            <a:endParaRPr lang="en-US" dirty="0"/>
          </a:p>
        </p:txBody>
      </p:sp>
    </p:spTree>
    <p:extLst>
      <p:ext uri="{BB962C8B-B14F-4D97-AF65-F5344CB8AC3E}">
        <p14:creationId xmlns:p14="http://schemas.microsoft.com/office/powerpoint/2010/main" val="11923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riculating medical students have better quality of life than age-similar college gradua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116"/>
            <a:ext cx="9144000" cy="4550099"/>
          </a:xfrm>
          <a:prstGeom prst="rect">
            <a:avLst/>
          </a:prstGeom>
        </p:spPr>
      </p:pic>
      <p:sp>
        <p:nvSpPr>
          <p:cNvPr id="5" name="TextBox 4"/>
          <p:cNvSpPr txBox="1"/>
          <p:nvPr/>
        </p:nvSpPr>
        <p:spPr>
          <a:xfrm>
            <a:off x="764355" y="0"/>
            <a:ext cx="8103275" cy="1077218"/>
          </a:xfrm>
          <a:prstGeom prst="rect">
            <a:avLst/>
          </a:prstGeom>
          <a:noFill/>
        </p:spPr>
        <p:txBody>
          <a:bodyPr wrap="square" rtlCol="0">
            <a:spAutoFit/>
          </a:bodyPr>
          <a:lstStyle/>
          <a:p>
            <a:pPr algn="ctr"/>
            <a:r>
              <a:rPr lang="en-US" sz="3200" dirty="0" smtClean="0">
                <a:solidFill>
                  <a:prstClr val="black"/>
                </a:solidFill>
                <a:latin typeface="Calibri"/>
              </a:rPr>
              <a:t>Matriculating medical students report better quality of life than age-similar college graduates</a:t>
            </a:r>
            <a:endParaRPr lang="en-US" sz="3200" dirty="0">
              <a:solidFill>
                <a:prstClr val="black"/>
              </a:solidFill>
              <a:latin typeface="Calibri"/>
            </a:endParaRPr>
          </a:p>
        </p:txBody>
      </p:sp>
      <p:sp>
        <p:nvSpPr>
          <p:cNvPr id="2" name="TextBox 1"/>
          <p:cNvSpPr txBox="1"/>
          <p:nvPr/>
        </p:nvSpPr>
        <p:spPr>
          <a:xfrm>
            <a:off x="4916011" y="4808383"/>
            <a:ext cx="3951619" cy="369332"/>
          </a:xfrm>
          <a:prstGeom prst="rect">
            <a:avLst/>
          </a:prstGeom>
          <a:noFill/>
        </p:spPr>
        <p:txBody>
          <a:bodyPr wrap="square" rtlCol="0">
            <a:spAutoFit/>
          </a:bodyPr>
          <a:lstStyle/>
          <a:p>
            <a:r>
              <a:rPr lang="en-US" dirty="0" err="1" smtClean="0">
                <a:solidFill>
                  <a:prstClr val="black"/>
                </a:solidFill>
                <a:latin typeface="Calibri"/>
              </a:rPr>
              <a:t>Brazeau</a:t>
            </a:r>
            <a:r>
              <a:rPr lang="en-US" dirty="0" smtClean="0">
                <a:solidFill>
                  <a:prstClr val="black"/>
                </a:solidFill>
                <a:latin typeface="Calibri"/>
              </a:rPr>
              <a:t> et al. 2014</a:t>
            </a:r>
            <a:endParaRPr lang="en-US" dirty="0">
              <a:solidFill>
                <a:prstClr val="black"/>
              </a:solidFill>
              <a:latin typeface="Calibri"/>
            </a:endParaRPr>
          </a:p>
        </p:txBody>
      </p:sp>
    </p:spTree>
    <p:extLst>
      <p:ext uri="{BB962C8B-B14F-4D97-AF65-F5344CB8AC3E}">
        <p14:creationId xmlns:p14="http://schemas.microsoft.com/office/powerpoint/2010/main" val="24220738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741" y="0"/>
            <a:ext cx="7669358" cy="1077218"/>
          </a:xfrm>
          <a:prstGeom prst="rect">
            <a:avLst/>
          </a:prstGeom>
          <a:noFill/>
        </p:spPr>
        <p:txBody>
          <a:bodyPr wrap="square" rtlCol="0">
            <a:spAutoFit/>
          </a:bodyPr>
          <a:lstStyle/>
          <a:p>
            <a:pPr algn="ctr"/>
            <a:r>
              <a:rPr lang="en-US" sz="3200" dirty="0" smtClean="0">
                <a:solidFill>
                  <a:prstClr val="black"/>
                </a:solidFill>
                <a:latin typeface="Calibri"/>
              </a:rPr>
              <a:t>Matriculating medical students report lower</a:t>
            </a:r>
          </a:p>
          <a:p>
            <a:pPr algn="ctr"/>
            <a:r>
              <a:rPr lang="en-US" sz="3200" dirty="0" smtClean="0">
                <a:solidFill>
                  <a:prstClr val="black"/>
                </a:solidFill>
                <a:latin typeface="Calibri"/>
              </a:rPr>
              <a:t> distress than age-similar college graduates</a:t>
            </a:r>
            <a:endParaRPr lang="en-US" sz="3200" dirty="0">
              <a:solidFill>
                <a:prstClr val="black"/>
              </a:solidFill>
              <a:latin typeface="Calibri"/>
            </a:endParaRPr>
          </a:p>
        </p:txBody>
      </p:sp>
      <p:sp>
        <p:nvSpPr>
          <p:cNvPr id="5" name="TextBox 4"/>
          <p:cNvSpPr txBox="1"/>
          <p:nvPr/>
        </p:nvSpPr>
        <p:spPr>
          <a:xfrm>
            <a:off x="4916008" y="4808383"/>
            <a:ext cx="3951619" cy="369332"/>
          </a:xfrm>
          <a:prstGeom prst="rect">
            <a:avLst/>
          </a:prstGeom>
          <a:noFill/>
        </p:spPr>
        <p:txBody>
          <a:bodyPr wrap="square" rtlCol="0">
            <a:spAutoFit/>
          </a:bodyPr>
          <a:lstStyle/>
          <a:p>
            <a:r>
              <a:rPr lang="en-US" dirty="0" err="1" smtClean="0">
                <a:solidFill>
                  <a:prstClr val="black"/>
                </a:solidFill>
                <a:latin typeface="Calibri"/>
              </a:rPr>
              <a:t>Brazeau</a:t>
            </a:r>
            <a:r>
              <a:rPr lang="en-US" dirty="0" smtClean="0">
                <a:solidFill>
                  <a:prstClr val="black"/>
                </a:solidFill>
                <a:latin typeface="Calibri"/>
              </a:rPr>
              <a:t> et al. 2014 </a:t>
            </a:r>
            <a:r>
              <a:rPr lang="en-US" i="1" dirty="0" err="1" smtClean="0">
                <a:solidFill>
                  <a:prstClr val="black"/>
                </a:solidFill>
                <a:latin typeface="Calibri"/>
              </a:rPr>
              <a:t>Acad</a:t>
            </a:r>
            <a:r>
              <a:rPr lang="en-US" i="1" dirty="0" smtClean="0">
                <a:solidFill>
                  <a:prstClr val="black"/>
                </a:solidFill>
                <a:latin typeface="Calibri"/>
              </a:rPr>
              <a:t> Med</a:t>
            </a:r>
            <a:r>
              <a:rPr lang="en-US" dirty="0" smtClean="0">
                <a:solidFill>
                  <a:prstClr val="black"/>
                </a:solidFill>
                <a:latin typeface="Calibri"/>
              </a:rPr>
              <a:t> 89:1520-6</a:t>
            </a:r>
            <a:endParaRPr lang="en-US" dirty="0">
              <a:solidFill>
                <a:prstClr val="black"/>
              </a:solidFill>
              <a:latin typeface="Calibri"/>
            </a:endParaRPr>
          </a:p>
        </p:txBody>
      </p:sp>
      <p:graphicFrame>
        <p:nvGraphicFramePr>
          <p:cNvPr id="6" name="Chart 5"/>
          <p:cNvGraphicFramePr/>
          <p:nvPr>
            <p:extLst>
              <p:ext uri="{D42A27DB-BD31-4B8C-83A1-F6EECF244321}">
                <p14:modId xmlns:p14="http://schemas.microsoft.com/office/powerpoint/2010/main" val="1331784523"/>
              </p:ext>
            </p:extLst>
          </p:nvPr>
        </p:nvGraphicFramePr>
        <p:xfrm>
          <a:off x="0" y="652584"/>
          <a:ext cx="9144000" cy="4210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4177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Geisel Theme">
      <a:dk1>
        <a:sysClr val="windowText" lastClr="000000"/>
      </a:dk1>
      <a:lt1>
        <a:sysClr val="window" lastClr="FFFFFF"/>
      </a:lt1>
      <a:dk2>
        <a:srgbClr val="00462D"/>
      </a:dk2>
      <a:lt2>
        <a:srgbClr val="EEECE1"/>
      </a:lt2>
      <a:accent1>
        <a:srgbClr val="00542C"/>
      </a:accent1>
      <a:accent2>
        <a:srgbClr val="59A131"/>
      </a:accent2>
      <a:accent3>
        <a:srgbClr val="67574E"/>
      </a:accent3>
      <a:accent4>
        <a:srgbClr val="14181C"/>
      </a:accent4>
      <a:accent5>
        <a:srgbClr val="B3B3B3"/>
      </a:accent5>
      <a:accent6>
        <a:srgbClr val="FF8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Geisel Theme">
      <a:dk1>
        <a:sysClr val="windowText" lastClr="000000"/>
      </a:dk1>
      <a:lt1>
        <a:sysClr val="window" lastClr="FFFFFF"/>
      </a:lt1>
      <a:dk2>
        <a:srgbClr val="00462D"/>
      </a:dk2>
      <a:lt2>
        <a:srgbClr val="EEECE1"/>
      </a:lt2>
      <a:accent1>
        <a:srgbClr val="00542C"/>
      </a:accent1>
      <a:accent2>
        <a:srgbClr val="59A131"/>
      </a:accent2>
      <a:accent3>
        <a:srgbClr val="67574E"/>
      </a:accent3>
      <a:accent4>
        <a:srgbClr val="14181C"/>
      </a:accent4>
      <a:accent5>
        <a:srgbClr val="B3B3B3"/>
      </a:accent5>
      <a:accent6>
        <a:srgbClr val="FF8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Geisel Theme">
      <a:dk1>
        <a:sysClr val="windowText" lastClr="000000"/>
      </a:dk1>
      <a:lt1>
        <a:sysClr val="window" lastClr="FFFFFF"/>
      </a:lt1>
      <a:dk2>
        <a:srgbClr val="00462D"/>
      </a:dk2>
      <a:lt2>
        <a:srgbClr val="EEECE1"/>
      </a:lt2>
      <a:accent1>
        <a:srgbClr val="00542C"/>
      </a:accent1>
      <a:accent2>
        <a:srgbClr val="59A131"/>
      </a:accent2>
      <a:accent3>
        <a:srgbClr val="67574E"/>
      </a:accent3>
      <a:accent4>
        <a:srgbClr val="14181C"/>
      </a:accent4>
      <a:accent5>
        <a:srgbClr val="B3B3B3"/>
      </a:accent5>
      <a:accent6>
        <a:srgbClr val="FF8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Geisel Theme">
      <a:dk1>
        <a:sysClr val="windowText" lastClr="000000"/>
      </a:dk1>
      <a:lt1>
        <a:sysClr val="window" lastClr="FFFFFF"/>
      </a:lt1>
      <a:dk2>
        <a:srgbClr val="00462D"/>
      </a:dk2>
      <a:lt2>
        <a:srgbClr val="EEECE1"/>
      </a:lt2>
      <a:accent1>
        <a:srgbClr val="00542C"/>
      </a:accent1>
      <a:accent2>
        <a:srgbClr val="59A131"/>
      </a:accent2>
      <a:accent3>
        <a:srgbClr val="67574E"/>
      </a:accent3>
      <a:accent4>
        <a:srgbClr val="14181C"/>
      </a:accent4>
      <a:accent5>
        <a:srgbClr val="B3B3B3"/>
      </a:accent5>
      <a:accent6>
        <a:srgbClr val="FF8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Geisel Theme">
      <a:dk1>
        <a:sysClr val="windowText" lastClr="000000"/>
      </a:dk1>
      <a:lt1>
        <a:sysClr val="window" lastClr="FFFFFF"/>
      </a:lt1>
      <a:dk2>
        <a:srgbClr val="00462D"/>
      </a:dk2>
      <a:lt2>
        <a:srgbClr val="EEECE1"/>
      </a:lt2>
      <a:accent1>
        <a:srgbClr val="00542C"/>
      </a:accent1>
      <a:accent2>
        <a:srgbClr val="59A131"/>
      </a:accent2>
      <a:accent3>
        <a:srgbClr val="67574E"/>
      </a:accent3>
      <a:accent4>
        <a:srgbClr val="14181C"/>
      </a:accent4>
      <a:accent5>
        <a:srgbClr val="B3B3B3"/>
      </a:accent5>
      <a:accent6>
        <a:srgbClr val="FF8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7153</TotalTime>
  <Words>9292</Words>
  <Application>Microsoft Macintosh PowerPoint</Application>
  <PresentationFormat>On-screen Show (16:9)</PresentationFormat>
  <Paragraphs>966</Paragraphs>
  <Slides>49</Slides>
  <Notes>40</Notes>
  <HiddenSlides>0</HiddenSlides>
  <MMClips>0</MMClips>
  <ScaleCrop>false</ScaleCrop>
  <HeadingPairs>
    <vt:vector size="4" baseType="variant">
      <vt:variant>
        <vt:lpstr>Theme</vt:lpstr>
      </vt:variant>
      <vt:variant>
        <vt:i4>8</vt:i4>
      </vt:variant>
      <vt:variant>
        <vt:lpstr>Slide Titles</vt:lpstr>
      </vt:variant>
      <vt:variant>
        <vt:i4>49</vt:i4>
      </vt:variant>
    </vt:vector>
  </HeadingPairs>
  <TitlesOfParts>
    <vt:vector size="57" baseType="lpstr">
      <vt:lpstr>Office Theme</vt:lpstr>
      <vt:lpstr>2_Office Theme</vt:lpstr>
      <vt:lpstr>1_Office Theme</vt:lpstr>
      <vt:lpstr>3_Office Theme</vt:lpstr>
      <vt:lpstr>4_Office Theme</vt:lpstr>
      <vt:lpstr>5_Office Theme</vt:lpstr>
      <vt:lpstr>6_Office Theme</vt:lpstr>
      <vt:lpstr>7_Office Theme</vt:lpstr>
      <vt:lpstr> Cura Te Ipsum “Heal Thyself” Strategies to Avert Burnout, Build Resilience and Model Wellness  </vt:lpstr>
      <vt:lpstr>Disclosures</vt:lpstr>
      <vt:lpstr>PowerPoint Presentation</vt:lpstr>
      <vt:lpstr>Objectives:</vt:lpstr>
      <vt:lpstr>PowerPoint Presentation</vt:lpstr>
      <vt:lpstr>PowerPoint Presentation</vt:lpstr>
      <vt:lpstr>PowerPoint Presentation</vt:lpstr>
      <vt:lpstr>PowerPoint Presentation</vt:lpstr>
      <vt:lpstr>PowerPoint Presentation</vt:lpstr>
      <vt:lpstr>  Education is Protective Against Burnout </vt:lpstr>
      <vt:lpstr>BURNOUT BY SPECIALTY 2011- 2014</vt:lpstr>
      <vt:lpstr>Physician Well-Being Index (Dyrbye 2013,2014)</vt:lpstr>
      <vt:lpstr>  Burnout – What does it look like?  </vt:lpstr>
      <vt:lpstr> BURNOUT Screening:</vt:lpstr>
      <vt:lpstr>  IMPACT OF BURNOUT  </vt:lpstr>
      <vt:lpstr>PowerPoint Presentation</vt:lpstr>
      <vt:lpstr>PowerPoint Presentation</vt:lpstr>
      <vt:lpstr>PowerPoint Presentation</vt:lpstr>
      <vt:lpstr>PowerPoint Presentation</vt:lpstr>
      <vt:lpstr>   REFLECTION:  What  STRATEGIES do You/Others use  to Sustain Wellness ? </vt:lpstr>
      <vt:lpstr>LANCET 2016</vt:lpstr>
      <vt:lpstr>PowerPoint Presentation</vt:lpstr>
      <vt:lpstr>PowerPoint Presentation</vt:lpstr>
      <vt:lpstr>  Improvement Framework  for Personal and  Systems Wellness  </vt:lpstr>
      <vt:lpstr>Evidence-based Improvement Process</vt:lpstr>
      <vt:lpstr>PowerPoint Presentation</vt:lpstr>
      <vt:lpstr>PowerPoint Presentation</vt:lpstr>
      <vt:lpstr>Select Strategies  for Achieving  Health &amp; Wellness  </vt:lpstr>
      <vt:lpstr>   The RAISIN EXERCISE (Chocolate) “Everything has its beauty but not everyone sees it”. Confucius    </vt:lpstr>
      <vt:lpstr>SELF SWOT </vt:lpstr>
      <vt:lpstr>  Resilience “the ability to bend but not break, to bounce back and sometimes even to grow when faced with adversity.   Coutu, D. L.   </vt:lpstr>
      <vt:lpstr>  ACTION: Analyze SWOT and CHOOSE</vt:lpstr>
      <vt:lpstr>  Traditional view of Choice Adapted from D. Sull, C. Spinosa, Promised-based Management, HBR2007  </vt:lpstr>
      <vt:lpstr>  Wellness View of  Choice Adapted from D. Sull, C. Spinosa, Promised-based Management, HBR2007</vt:lpstr>
      <vt:lpstr>PowerPoint Presentation</vt:lpstr>
      <vt:lpstr>PowerPoint Presentation</vt:lpstr>
      <vt:lpstr>PowerPoint Presentation</vt:lpstr>
      <vt:lpstr>PowerPoint Presentation</vt:lpstr>
      <vt:lpstr>PowerPoint Presentation</vt:lpstr>
      <vt:lpstr> Top 10 PHIT THEMES</vt:lpstr>
      <vt:lpstr>PowerPoint Presentation</vt:lpstr>
      <vt:lpstr>PowerPoint Presentation</vt:lpstr>
      <vt:lpstr>PowerPoint Presentation</vt:lpstr>
      <vt:lpstr> </vt:lpstr>
      <vt:lpstr>  Faculty Development Delivered:  Customized Faculty Development  at  Your Institution/Program  </vt:lpstr>
      <vt:lpstr>THANK YOU</vt:lpstr>
      <vt:lpstr>PowerPoint Presentation</vt:lpstr>
      <vt:lpstr>PowerPoint Presentation</vt:lpstr>
      <vt:lpstr>  QI RESOURCES </vt:lpstr>
    </vt:vector>
  </TitlesOfParts>
  <Company>STFM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Cathy Pipas</cp:lastModifiedBy>
  <cp:revision>64</cp:revision>
  <dcterms:created xsi:type="dcterms:W3CDTF">2013-07-17T19:19:39Z</dcterms:created>
  <dcterms:modified xsi:type="dcterms:W3CDTF">2018-02-02T14:27:30Z</dcterms:modified>
</cp:coreProperties>
</file>