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69" r:id="rId4"/>
    <p:sldId id="259" r:id="rId5"/>
    <p:sldId id="260" r:id="rId6"/>
    <p:sldId id="267" r:id="rId7"/>
    <p:sldId id="261" r:id="rId8"/>
    <p:sldId id="262" r:id="rId9"/>
    <p:sldId id="263" r:id="rId10"/>
    <p:sldId id="264" r:id="rId11"/>
    <p:sldId id="265" r:id="rId12"/>
    <p:sldId id="268" r:id="rId13"/>
    <p:sldId id="266"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6" autoAdjust="0"/>
    <p:restoredTop sz="87647" autoAdjust="0"/>
  </p:normalViewPr>
  <p:slideViewPr>
    <p:cSldViewPr snapToGrid="0">
      <p:cViewPr>
        <p:scale>
          <a:sx n="88" d="100"/>
          <a:sy n="88" d="100"/>
        </p:scale>
        <p:origin x="-1308"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BA02D-F90A-4A72-B2DD-D88B80BBA71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3D1B014-5262-436A-B744-563A09FEC869}">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solidFill>
                <a:schemeClr val="tx1"/>
              </a:solidFill>
            </a:rPr>
            <a:t>Self-awareness</a:t>
          </a:r>
        </a:p>
      </dgm:t>
    </dgm:pt>
    <dgm:pt modelId="{9280D0BB-9002-4444-B3A3-CEF9CCF19F04}" type="parTrans" cxnId="{B7F698E6-01C3-4AE1-A33D-761CD666D22D}">
      <dgm:prSet/>
      <dgm:spPr/>
      <dgm:t>
        <a:bodyPr/>
        <a:lstStyle/>
        <a:p>
          <a:endParaRPr lang="en-US"/>
        </a:p>
      </dgm:t>
    </dgm:pt>
    <dgm:pt modelId="{5E0FDD02-8BDB-42C3-957C-3DE1B055C3F1}" type="sibTrans" cxnId="{B7F698E6-01C3-4AE1-A33D-761CD666D22D}">
      <dgm:prSet/>
      <dgm:spPr/>
      <dgm:t>
        <a:bodyPr/>
        <a:lstStyle/>
        <a:p>
          <a:endParaRPr lang="en-US"/>
        </a:p>
      </dgm:t>
    </dgm:pt>
    <dgm:pt modelId="{FF001C50-2089-4E64-A26A-A9A46096ACEA}">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solidFill>
                <a:schemeClr val="tx1"/>
              </a:solidFill>
            </a:rPr>
            <a:t>Social awareness</a:t>
          </a:r>
        </a:p>
      </dgm:t>
    </dgm:pt>
    <dgm:pt modelId="{E47215CA-2ABA-442E-879D-6F25AB4ACD23}" type="parTrans" cxnId="{2A396749-4038-4487-83C0-44DB3151A190}">
      <dgm:prSet/>
      <dgm:spPr/>
      <dgm:t>
        <a:bodyPr/>
        <a:lstStyle/>
        <a:p>
          <a:endParaRPr lang="en-US"/>
        </a:p>
      </dgm:t>
    </dgm:pt>
    <dgm:pt modelId="{09703D5D-FFC4-4B85-A3D2-BD87BFD9C008}" type="sibTrans" cxnId="{2A396749-4038-4487-83C0-44DB3151A190}">
      <dgm:prSet/>
      <dgm:spPr/>
      <dgm:t>
        <a:bodyPr/>
        <a:lstStyle/>
        <a:p>
          <a:endParaRPr lang="en-US"/>
        </a:p>
      </dgm:t>
    </dgm:pt>
    <dgm:pt modelId="{95866583-EA61-4CA9-BF63-D73301EEED8D}">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solidFill>
                <a:schemeClr val="tx1"/>
              </a:solidFill>
            </a:rPr>
            <a:t>Self-management</a:t>
          </a:r>
        </a:p>
      </dgm:t>
    </dgm:pt>
    <dgm:pt modelId="{D8C782A7-E60C-4AA6-AD5C-B9A8F5D1095B}" type="parTrans" cxnId="{54B41682-05C4-4572-8781-7902EC8F675F}">
      <dgm:prSet/>
      <dgm:spPr/>
      <dgm:t>
        <a:bodyPr/>
        <a:lstStyle/>
        <a:p>
          <a:endParaRPr lang="en-US"/>
        </a:p>
      </dgm:t>
    </dgm:pt>
    <dgm:pt modelId="{A0650E88-6FFB-4E53-B496-49EB07A0A2D0}" type="sibTrans" cxnId="{54B41682-05C4-4572-8781-7902EC8F675F}">
      <dgm:prSet/>
      <dgm:spPr/>
      <dgm:t>
        <a:bodyPr/>
        <a:lstStyle/>
        <a:p>
          <a:endParaRPr lang="en-US"/>
        </a:p>
      </dgm:t>
    </dgm:pt>
    <dgm:pt modelId="{18C3B3A7-2B1C-4EE1-909A-3B25BE3567A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solidFill>
                <a:schemeClr val="tx1"/>
              </a:solidFill>
            </a:rPr>
            <a:t>Relationship management</a:t>
          </a:r>
        </a:p>
      </dgm:t>
    </dgm:pt>
    <dgm:pt modelId="{D1212865-A4FA-47BF-BBE3-F8D9E3F01C3F}" type="parTrans" cxnId="{69677ECB-D64D-4A82-ADAE-52FB163953B7}">
      <dgm:prSet/>
      <dgm:spPr/>
      <dgm:t>
        <a:bodyPr/>
        <a:lstStyle/>
        <a:p>
          <a:endParaRPr lang="en-US"/>
        </a:p>
      </dgm:t>
    </dgm:pt>
    <dgm:pt modelId="{FE8B357B-E4F9-4743-95DB-01C8871C2928}" type="sibTrans" cxnId="{69677ECB-D64D-4A82-ADAE-52FB163953B7}">
      <dgm:prSet/>
      <dgm:spPr/>
      <dgm:t>
        <a:bodyPr/>
        <a:lstStyle/>
        <a:p>
          <a:endParaRPr lang="en-US"/>
        </a:p>
      </dgm:t>
    </dgm:pt>
    <dgm:pt modelId="{2D917EFC-CD38-4DD3-BBBC-9FD5B2B33BE2}" type="pres">
      <dgm:prSet presAssocID="{A40BA02D-F90A-4A72-B2DD-D88B80BBA713}" presName="matrix" presStyleCnt="0">
        <dgm:presLayoutVars>
          <dgm:chMax val="1"/>
          <dgm:dir/>
          <dgm:resizeHandles val="exact"/>
        </dgm:presLayoutVars>
      </dgm:prSet>
      <dgm:spPr/>
      <dgm:t>
        <a:bodyPr/>
        <a:lstStyle/>
        <a:p>
          <a:endParaRPr lang="en-US"/>
        </a:p>
      </dgm:t>
    </dgm:pt>
    <dgm:pt modelId="{BFBBF6FB-2417-4282-82FD-2E778822106B}" type="pres">
      <dgm:prSet presAssocID="{A40BA02D-F90A-4A72-B2DD-D88B80BBA713}" presName="diamond" presStyleLbl="bgShp" presStyleIdx="0" presStyleCnt="1"/>
      <dgm:spPr>
        <a:solidFill>
          <a:srgbClr val="C9EFE0"/>
        </a:solidFill>
      </dgm:spPr>
    </dgm:pt>
    <dgm:pt modelId="{730FB75E-C732-4861-8596-772D425C626F}" type="pres">
      <dgm:prSet presAssocID="{A40BA02D-F90A-4A72-B2DD-D88B80BBA713}" presName="quad1" presStyleLbl="node1" presStyleIdx="0" presStyleCnt="4">
        <dgm:presLayoutVars>
          <dgm:chMax val="0"/>
          <dgm:chPref val="0"/>
          <dgm:bulletEnabled val="1"/>
        </dgm:presLayoutVars>
      </dgm:prSet>
      <dgm:spPr/>
      <dgm:t>
        <a:bodyPr/>
        <a:lstStyle/>
        <a:p>
          <a:endParaRPr lang="en-US"/>
        </a:p>
      </dgm:t>
    </dgm:pt>
    <dgm:pt modelId="{66CD8108-C7C4-4A5C-936E-F1DEDD82CF4A}" type="pres">
      <dgm:prSet presAssocID="{A40BA02D-F90A-4A72-B2DD-D88B80BBA713}" presName="quad2" presStyleLbl="node1" presStyleIdx="1" presStyleCnt="4">
        <dgm:presLayoutVars>
          <dgm:chMax val="0"/>
          <dgm:chPref val="0"/>
          <dgm:bulletEnabled val="1"/>
        </dgm:presLayoutVars>
      </dgm:prSet>
      <dgm:spPr/>
      <dgm:t>
        <a:bodyPr/>
        <a:lstStyle/>
        <a:p>
          <a:endParaRPr lang="en-US"/>
        </a:p>
      </dgm:t>
    </dgm:pt>
    <dgm:pt modelId="{5C474610-32EC-40A1-B0D9-EFD4ECDDC58E}" type="pres">
      <dgm:prSet presAssocID="{A40BA02D-F90A-4A72-B2DD-D88B80BBA713}" presName="quad3" presStyleLbl="node1" presStyleIdx="2" presStyleCnt="4">
        <dgm:presLayoutVars>
          <dgm:chMax val="0"/>
          <dgm:chPref val="0"/>
          <dgm:bulletEnabled val="1"/>
        </dgm:presLayoutVars>
      </dgm:prSet>
      <dgm:spPr/>
      <dgm:t>
        <a:bodyPr/>
        <a:lstStyle/>
        <a:p>
          <a:endParaRPr lang="en-US"/>
        </a:p>
      </dgm:t>
    </dgm:pt>
    <dgm:pt modelId="{7CBD5CDA-D54E-4AF4-AA9B-9F3F48D0B478}" type="pres">
      <dgm:prSet presAssocID="{A40BA02D-F90A-4A72-B2DD-D88B80BBA713}" presName="quad4" presStyleLbl="node1" presStyleIdx="3" presStyleCnt="4">
        <dgm:presLayoutVars>
          <dgm:chMax val="0"/>
          <dgm:chPref val="0"/>
          <dgm:bulletEnabled val="1"/>
        </dgm:presLayoutVars>
      </dgm:prSet>
      <dgm:spPr/>
      <dgm:t>
        <a:bodyPr/>
        <a:lstStyle/>
        <a:p>
          <a:endParaRPr lang="en-US"/>
        </a:p>
      </dgm:t>
    </dgm:pt>
  </dgm:ptLst>
  <dgm:cxnLst>
    <dgm:cxn modelId="{B7F698E6-01C3-4AE1-A33D-761CD666D22D}" srcId="{A40BA02D-F90A-4A72-B2DD-D88B80BBA713}" destId="{23D1B014-5262-436A-B744-563A09FEC869}" srcOrd="0" destOrd="0" parTransId="{9280D0BB-9002-4444-B3A3-CEF9CCF19F04}" sibTransId="{5E0FDD02-8BDB-42C3-957C-3DE1B055C3F1}"/>
    <dgm:cxn modelId="{EC3C7018-A35E-42A8-8D51-4DE82A0D051B}" type="presOf" srcId="{FF001C50-2089-4E64-A26A-A9A46096ACEA}" destId="{66CD8108-C7C4-4A5C-936E-F1DEDD82CF4A}" srcOrd="0" destOrd="0" presId="urn:microsoft.com/office/officeart/2005/8/layout/matrix3"/>
    <dgm:cxn modelId="{E4F6ECD9-11DA-4EF2-AA19-1B42716765AC}" type="presOf" srcId="{23D1B014-5262-436A-B744-563A09FEC869}" destId="{730FB75E-C732-4861-8596-772D425C626F}" srcOrd="0" destOrd="0" presId="urn:microsoft.com/office/officeart/2005/8/layout/matrix3"/>
    <dgm:cxn modelId="{46114D85-7289-454A-959E-9DA4C7B6993B}" type="presOf" srcId="{18C3B3A7-2B1C-4EE1-909A-3B25BE3567A8}" destId="{7CBD5CDA-D54E-4AF4-AA9B-9F3F48D0B478}" srcOrd="0" destOrd="0" presId="urn:microsoft.com/office/officeart/2005/8/layout/matrix3"/>
    <dgm:cxn modelId="{69677ECB-D64D-4A82-ADAE-52FB163953B7}" srcId="{A40BA02D-F90A-4A72-B2DD-D88B80BBA713}" destId="{18C3B3A7-2B1C-4EE1-909A-3B25BE3567A8}" srcOrd="3" destOrd="0" parTransId="{D1212865-A4FA-47BF-BBE3-F8D9E3F01C3F}" sibTransId="{FE8B357B-E4F9-4743-95DB-01C8871C2928}"/>
    <dgm:cxn modelId="{51F82526-B573-4B51-8FB8-A23C4C127CD5}" type="presOf" srcId="{A40BA02D-F90A-4A72-B2DD-D88B80BBA713}" destId="{2D917EFC-CD38-4DD3-BBBC-9FD5B2B33BE2}" srcOrd="0" destOrd="0" presId="urn:microsoft.com/office/officeart/2005/8/layout/matrix3"/>
    <dgm:cxn modelId="{54B41682-05C4-4572-8781-7902EC8F675F}" srcId="{A40BA02D-F90A-4A72-B2DD-D88B80BBA713}" destId="{95866583-EA61-4CA9-BF63-D73301EEED8D}" srcOrd="2" destOrd="0" parTransId="{D8C782A7-E60C-4AA6-AD5C-B9A8F5D1095B}" sibTransId="{A0650E88-6FFB-4E53-B496-49EB07A0A2D0}"/>
    <dgm:cxn modelId="{2A396749-4038-4487-83C0-44DB3151A190}" srcId="{A40BA02D-F90A-4A72-B2DD-D88B80BBA713}" destId="{FF001C50-2089-4E64-A26A-A9A46096ACEA}" srcOrd="1" destOrd="0" parTransId="{E47215CA-2ABA-442E-879D-6F25AB4ACD23}" sibTransId="{09703D5D-FFC4-4B85-A3D2-BD87BFD9C008}"/>
    <dgm:cxn modelId="{54E39B1E-541A-4D01-B8AF-B68A77083390}" type="presOf" srcId="{95866583-EA61-4CA9-BF63-D73301EEED8D}" destId="{5C474610-32EC-40A1-B0D9-EFD4ECDDC58E}" srcOrd="0" destOrd="0" presId="urn:microsoft.com/office/officeart/2005/8/layout/matrix3"/>
    <dgm:cxn modelId="{E316C3AF-5BB3-4745-96EB-2378FCE2C089}" type="presParOf" srcId="{2D917EFC-CD38-4DD3-BBBC-9FD5B2B33BE2}" destId="{BFBBF6FB-2417-4282-82FD-2E778822106B}" srcOrd="0" destOrd="0" presId="urn:microsoft.com/office/officeart/2005/8/layout/matrix3"/>
    <dgm:cxn modelId="{982873E7-F691-4F7C-9B6C-B285DD6BE184}" type="presParOf" srcId="{2D917EFC-CD38-4DD3-BBBC-9FD5B2B33BE2}" destId="{730FB75E-C732-4861-8596-772D425C626F}" srcOrd="1" destOrd="0" presId="urn:microsoft.com/office/officeart/2005/8/layout/matrix3"/>
    <dgm:cxn modelId="{90FA5EF2-FA6C-4EAF-A6B8-B93AF79AA265}" type="presParOf" srcId="{2D917EFC-CD38-4DD3-BBBC-9FD5B2B33BE2}" destId="{66CD8108-C7C4-4A5C-936E-F1DEDD82CF4A}" srcOrd="2" destOrd="0" presId="urn:microsoft.com/office/officeart/2005/8/layout/matrix3"/>
    <dgm:cxn modelId="{F76FCA12-F91C-4285-8184-B5719714A9A1}" type="presParOf" srcId="{2D917EFC-CD38-4DD3-BBBC-9FD5B2B33BE2}" destId="{5C474610-32EC-40A1-B0D9-EFD4ECDDC58E}" srcOrd="3" destOrd="0" presId="urn:microsoft.com/office/officeart/2005/8/layout/matrix3"/>
    <dgm:cxn modelId="{DCB8A4B8-8ABE-4678-92E5-4C6CFFB6C07B}" type="presParOf" srcId="{2D917EFC-CD38-4DD3-BBBC-9FD5B2B33BE2}" destId="{7CBD5CDA-D54E-4AF4-AA9B-9F3F48D0B478}" srcOrd="4" destOrd="0" presId="urn:microsoft.com/office/officeart/2005/8/layout/matrix3"/>
  </dgm:cxnLst>
  <dgm:bg>
    <a:solidFill>
      <a:schemeClr val="accent4">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BF6FB-2417-4282-82FD-2E778822106B}">
      <dsp:nvSpPr>
        <dsp:cNvPr id="0" name=""/>
        <dsp:cNvSpPr/>
      </dsp:nvSpPr>
      <dsp:spPr>
        <a:xfrm>
          <a:off x="1016000" y="0"/>
          <a:ext cx="4064000" cy="4064000"/>
        </a:xfrm>
        <a:prstGeom prst="diamond">
          <a:avLst/>
        </a:prstGeom>
        <a:solidFill>
          <a:srgbClr val="C9EFE0"/>
        </a:solidFill>
        <a:ln>
          <a:noFill/>
        </a:ln>
        <a:effectLst/>
      </dsp:spPr>
      <dsp:style>
        <a:lnRef idx="0">
          <a:scrgbClr r="0" g="0" b="0"/>
        </a:lnRef>
        <a:fillRef idx="1">
          <a:scrgbClr r="0" g="0" b="0"/>
        </a:fillRef>
        <a:effectRef idx="0">
          <a:scrgbClr r="0" g="0" b="0"/>
        </a:effectRef>
        <a:fontRef idx="minor"/>
      </dsp:style>
    </dsp:sp>
    <dsp:sp modelId="{730FB75E-C732-4861-8596-772D425C626F}">
      <dsp:nvSpPr>
        <dsp:cNvPr id="0" name=""/>
        <dsp:cNvSpPr/>
      </dsp:nvSpPr>
      <dsp:spPr>
        <a:xfrm>
          <a:off x="1402080" y="386080"/>
          <a:ext cx="1584960" cy="1584960"/>
        </a:xfrm>
        <a:prstGeom prst="roundRect">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Self-awareness</a:t>
          </a:r>
        </a:p>
      </dsp:txBody>
      <dsp:txXfrm>
        <a:off x="1479451" y="463451"/>
        <a:ext cx="1430218" cy="1430218"/>
      </dsp:txXfrm>
    </dsp:sp>
    <dsp:sp modelId="{66CD8108-C7C4-4A5C-936E-F1DEDD82CF4A}">
      <dsp:nvSpPr>
        <dsp:cNvPr id="0" name=""/>
        <dsp:cNvSpPr/>
      </dsp:nvSpPr>
      <dsp:spPr>
        <a:xfrm>
          <a:off x="3108960" y="386080"/>
          <a:ext cx="1584960" cy="1584960"/>
        </a:xfrm>
        <a:prstGeom prst="roundRect">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Social awareness</a:t>
          </a:r>
        </a:p>
      </dsp:txBody>
      <dsp:txXfrm>
        <a:off x="3186331" y="463451"/>
        <a:ext cx="1430218" cy="1430218"/>
      </dsp:txXfrm>
    </dsp:sp>
    <dsp:sp modelId="{5C474610-32EC-40A1-B0D9-EFD4ECDDC58E}">
      <dsp:nvSpPr>
        <dsp:cNvPr id="0" name=""/>
        <dsp:cNvSpPr/>
      </dsp:nvSpPr>
      <dsp:spPr>
        <a:xfrm>
          <a:off x="1402080" y="2092960"/>
          <a:ext cx="1584960" cy="1584960"/>
        </a:xfrm>
        <a:prstGeom prst="roundRect">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Self-management</a:t>
          </a:r>
        </a:p>
      </dsp:txBody>
      <dsp:txXfrm>
        <a:off x="1479451" y="2170331"/>
        <a:ext cx="1430218" cy="1430218"/>
      </dsp:txXfrm>
    </dsp:sp>
    <dsp:sp modelId="{7CBD5CDA-D54E-4AF4-AA9B-9F3F48D0B478}">
      <dsp:nvSpPr>
        <dsp:cNvPr id="0" name=""/>
        <dsp:cNvSpPr/>
      </dsp:nvSpPr>
      <dsp:spPr>
        <a:xfrm>
          <a:off x="3108960" y="2092960"/>
          <a:ext cx="1584960" cy="1584960"/>
        </a:xfrm>
        <a:prstGeom prst="roundRect">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Relationship management</a:t>
          </a:r>
        </a:p>
      </dsp:txBody>
      <dsp:txXfrm>
        <a:off x="3186331" y="2170331"/>
        <a:ext cx="1430218" cy="143021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356917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nc.com/peter-economy/forget-smart-goals-try-clear-goals-instead.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nc.com/peter-economy/forget-smart-goals-try-clear-goals-instead.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Economy P. Forget SMART goals - try CLEAR goals instead. </a:t>
            </a:r>
            <a:r>
              <a:rPr lang="en-US" u="sng" dirty="0">
                <a:solidFill>
                  <a:schemeClr val="hlink"/>
                </a:solidFill>
                <a:hlinkClick r:id="rId3"/>
              </a:rPr>
              <a:t>http://www.inc.com/peter-economy/forget-smart-goals-try-clear-goals-instead.html</a:t>
            </a:r>
            <a:r>
              <a:rPr lang="en-US" dirty="0"/>
              <a:t> </a:t>
            </a:r>
          </a:p>
          <a:p>
            <a:pPr lvl="0">
              <a:spcBef>
                <a:spcPts val="0"/>
              </a:spcBef>
              <a:buNone/>
            </a:pPr>
            <a:endParaRPr dirty="0"/>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Economy P. Forget SMART goals - try CLEAR goals instead. </a:t>
            </a:r>
            <a:r>
              <a:rPr lang="en-US" u="sng" dirty="0">
                <a:solidFill>
                  <a:schemeClr val="hlink"/>
                </a:solidFill>
                <a:hlinkClick r:id="rId3"/>
              </a:rPr>
              <a:t>http://www.inc.com/peter-economy/forget-smart-goals-try-clear-goals-instead.html</a:t>
            </a:r>
            <a:r>
              <a:rPr lang="en-US" dirty="0"/>
              <a:t> </a:t>
            </a:r>
          </a:p>
          <a:p>
            <a:pPr lvl="0">
              <a:spcBef>
                <a:spcPts val="0"/>
              </a:spcBef>
              <a:buNone/>
            </a:pPr>
            <a:endParaRPr dirty="0"/>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 name="Shape 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rtl="0"/>
            <a:r>
              <a:rPr lang="en-US" sz="1100" b="0" i="0" u="none" strike="noStrike" kern="1200" dirty="0">
                <a:solidFill>
                  <a:schemeClr val="tx1"/>
                </a:solidFill>
                <a:effectLst/>
                <a:latin typeface="+mn-lt"/>
                <a:ea typeface="+mn-ea"/>
                <a:cs typeface="+mn-cs"/>
              </a:rPr>
              <a:t>The term </a:t>
            </a:r>
            <a:r>
              <a:rPr lang="en-US" sz="1100" b="0" i="1" u="none" strike="noStrike" kern="1200" dirty="0">
                <a:solidFill>
                  <a:schemeClr val="tx1"/>
                </a:solidFill>
                <a:effectLst/>
                <a:latin typeface="+mn-lt"/>
                <a:ea typeface="+mn-ea"/>
                <a:cs typeface="+mn-cs"/>
              </a:rPr>
              <a:t>social and emotional learning</a:t>
            </a:r>
            <a:r>
              <a:rPr lang="en-US" sz="1100" b="0" i="0" u="none" strike="noStrike" kern="1200" dirty="0">
                <a:solidFill>
                  <a:schemeClr val="tx1"/>
                </a:solidFill>
                <a:effectLst/>
                <a:latin typeface="+mn-lt"/>
                <a:ea typeface="+mn-ea"/>
                <a:cs typeface="+mn-cs"/>
              </a:rPr>
              <a:t> was coined in 1994 by a group child advocates, educators, and researchers brought together to explore the social determinants of learning. The Collaborative for Academic, Social, and Emotional Learning (CASEL) was born from this meeting at the </a:t>
            </a:r>
            <a:r>
              <a:rPr lang="en-US" sz="1100" b="0" i="0" u="none" strike="noStrike" kern="1200" dirty="0" err="1">
                <a:solidFill>
                  <a:schemeClr val="tx1"/>
                </a:solidFill>
                <a:effectLst/>
                <a:latin typeface="+mn-lt"/>
                <a:ea typeface="+mn-ea"/>
                <a:cs typeface="+mn-cs"/>
              </a:rPr>
              <a:t>Fetzer</a:t>
            </a:r>
            <a:r>
              <a:rPr lang="en-US" sz="1100" b="0" i="0" u="none" strike="noStrike" kern="1200" dirty="0">
                <a:solidFill>
                  <a:schemeClr val="tx1"/>
                </a:solidFill>
                <a:effectLst/>
                <a:latin typeface="+mn-lt"/>
                <a:ea typeface="+mn-ea"/>
                <a:cs typeface="+mn-cs"/>
              </a:rPr>
              <a:t> Institute, the brainchild of what is now known as the </a:t>
            </a:r>
            <a:r>
              <a:rPr lang="en-US" sz="1100" b="0" i="0" u="none" strike="noStrike" kern="1200" dirty="0" err="1">
                <a:solidFill>
                  <a:schemeClr val="tx1"/>
                </a:solidFill>
                <a:effectLst/>
                <a:latin typeface="+mn-lt"/>
                <a:ea typeface="+mn-ea"/>
                <a:cs typeface="+mn-cs"/>
              </a:rPr>
              <a:t>Fetzer</a:t>
            </a:r>
            <a:r>
              <a:rPr lang="en-US" sz="1100" b="0" i="0" u="none" strike="noStrike" kern="1200" dirty="0">
                <a:solidFill>
                  <a:schemeClr val="tx1"/>
                </a:solidFill>
                <a:effectLst/>
                <a:latin typeface="+mn-lt"/>
                <a:ea typeface="+mn-ea"/>
                <a:cs typeface="+mn-cs"/>
              </a:rPr>
              <a:t> Group.  </a:t>
            </a:r>
            <a:endParaRPr lang="en-US" b="0" dirty="0">
              <a:effectLst/>
            </a:endParaRPr>
          </a:p>
          <a:p>
            <a:pPr rtl="0"/>
            <a:r>
              <a:rPr lang="en-US" b="0" dirty="0">
                <a:effectLst/>
              </a:rPr>
              <a:t/>
            </a:r>
            <a:br>
              <a:rPr lang="en-US" b="0" dirty="0">
                <a:effectLst/>
              </a:rPr>
            </a:br>
            <a:r>
              <a:rPr lang="en-US" sz="1100" b="0" i="0" u="none" strike="noStrike" kern="1200" dirty="0">
                <a:solidFill>
                  <a:schemeClr val="tx1"/>
                </a:solidFill>
                <a:effectLst/>
                <a:latin typeface="+mn-lt"/>
                <a:ea typeface="+mn-ea"/>
                <a:cs typeface="+mn-cs"/>
              </a:rPr>
              <a:t>The driving concept of SEL is that social and emotional knowledge, skills, attitudes and behaviors (KSABs) can be taught/ learned via explicit instruction.  Engagement in SEL creates nurturing learning environments, altering the implicit curriculum toward positive social and emotional program climates and learning conditions.   </a:t>
            </a:r>
          </a:p>
          <a:p>
            <a:pPr rtl="0"/>
            <a:endParaRPr lang="en-US" sz="11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Weissberg</a:t>
            </a:r>
            <a:r>
              <a:rPr lang="en-US" dirty="0"/>
              <a:t> R. P., </a:t>
            </a:r>
            <a:r>
              <a:rPr lang="en-US" dirty="0" err="1"/>
              <a:t>Durlak</a:t>
            </a:r>
            <a:r>
              <a:rPr lang="en-US" dirty="0"/>
              <a:t> J. A., </a:t>
            </a:r>
            <a:r>
              <a:rPr lang="en-US" dirty="0" err="1"/>
              <a:t>Domitrovich</a:t>
            </a:r>
            <a:r>
              <a:rPr lang="en-US" dirty="0"/>
              <a:t> C E., </a:t>
            </a:r>
            <a:r>
              <a:rPr lang="en-US" dirty="0" err="1"/>
              <a:t>Gullotta</a:t>
            </a:r>
            <a:r>
              <a:rPr lang="en-US" dirty="0"/>
              <a:t> T. P. Social and emotional learning: Past, present, and future. </a:t>
            </a:r>
            <a:r>
              <a:rPr lang="en-US" i="1" dirty="0"/>
              <a:t>Handbook of Social and Emotional Learning: Research and Practice</a:t>
            </a:r>
            <a:r>
              <a:rPr lang="en-US" dirty="0"/>
              <a:t>, 2015</a:t>
            </a:r>
          </a:p>
        </p:txBody>
      </p:sp>
    </p:spTree>
    <p:extLst>
      <p:ext uri="{BB962C8B-B14F-4D97-AF65-F5344CB8AC3E}">
        <p14:creationId xmlns:p14="http://schemas.microsoft.com/office/powerpoint/2010/main" val="4290450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rtl="0"/>
            <a:r>
              <a:rPr lang="en-US" sz="1100" b="0" i="0" u="none" strike="noStrike" kern="1200" dirty="0">
                <a:solidFill>
                  <a:schemeClr val="tx1"/>
                </a:solidFill>
                <a:effectLst/>
                <a:latin typeface="+mn-lt"/>
                <a:ea typeface="+mn-ea"/>
                <a:cs typeface="+mn-cs"/>
              </a:rPr>
              <a:t>The</a:t>
            </a:r>
            <a:r>
              <a:rPr lang="en-US" sz="1100" b="0" i="0" u="none" strike="noStrike" kern="1200" baseline="0" dirty="0">
                <a:solidFill>
                  <a:schemeClr val="tx1"/>
                </a:solidFill>
                <a:effectLst/>
                <a:latin typeface="+mn-lt"/>
                <a:ea typeface="+mn-ea"/>
                <a:cs typeface="+mn-cs"/>
              </a:rPr>
              <a:t> </a:t>
            </a:r>
            <a:r>
              <a:rPr lang="en-US" sz="1100" b="0" i="0" u="none" strike="noStrike" kern="1200" dirty="0">
                <a:solidFill>
                  <a:schemeClr val="tx1"/>
                </a:solidFill>
                <a:effectLst/>
                <a:latin typeface="+mn-lt"/>
                <a:ea typeface="+mn-ea"/>
                <a:cs typeface="+mn-cs"/>
              </a:rPr>
              <a:t>Five Competencies of SEL are pictured here</a:t>
            </a:r>
            <a:r>
              <a:rPr lang="en-US" sz="1100" b="0" i="0" u="none" strike="noStrike" kern="1200" baseline="0" dirty="0">
                <a:solidFill>
                  <a:schemeClr val="tx1"/>
                </a:solidFill>
                <a:effectLst/>
                <a:latin typeface="+mn-lt"/>
                <a:ea typeface="+mn-ea"/>
                <a:cs typeface="+mn-cs"/>
              </a:rPr>
              <a:t> contextualized within the educational system. While the work of CASEL focused on K-12 education, the depiction may well be of medical education.</a:t>
            </a:r>
          </a:p>
          <a:p>
            <a:pPr rtl="0"/>
            <a:endParaRPr lang="en-US" b="0" dirty="0">
              <a:effectLst/>
            </a:endParaRPr>
          </a:p>
          <a:p>
            <a:pPr rtl="0"/>
            <a:r>
              <a:rPr lang="en-US" b="0" dirty="0">
                <a:effectLst/>
              </a:rPr>
              <a:t>The 5 Domains:</a:t>
            </a:r>
          </a:p>
          <a:p>
            <a:pPr rtl="0"/>
            <a:r>
              <a:rPr lang="en-US" sz="1100" b="0" i="1" u="none" strike="noStrike" kern="1200" dirty="0">
                <a:solidFill>
                  <a:schemeClr val="tx1"/>
                </a:solidFill>
                <a:effectLst/>
                <a:latin typeface="+mn-lt"/>
                <a:ea typeface="+mn-ea"/>
                <a:cs typeface="+mn-cs"/>
              </a:rPr>
              <a:t>Self-Awareness. </a:t>
            </a:r>
            <a:r>
              <a:rPr lang="en-US" sz="1100" b="0" i="0" u="none" strike="noStrike" kern="1200" dirty="0">
                <a:solidFill>
                  <a:schemeClr val="tx1"/>
                </a:solidFill>
                <a:effectLst/>
                <a:latin typeface="+mn-lt"/>
                <a:ea typeface="+mn-ea"/>
                <a:cs typeface="+mn-cs"/>
              </a:rPr>
              <a:t>Accurately assessing one’s feelings, interests, values, and strengths; maintaining a well-grounded sense of self-confidence.</a:t>
            </a:r>
            <a:endParaRPr lang="en-US" b="0" dirty="0">
              <a:effectLst/>
            </a:endParaRPr>
          </a:p>
          <a:p>
            <a:pPr rtl="0"/>
            <a:r>
              <a:rPr lang="en-US" sz="1100" b="0" i="1" u="none" strike="noStrike" kern="1200" dirty="0">
                <a:solidFill>
                  <a:schemeClr val="tx1"/>
                </a:solidFill>
                <a:effectLst/>
                <a:latin typeface="+mn-lt"/>
                <a:ea typeface="+mn-ea"/>
                <a:cs typeface="+mn-cs"/>
              </a:rPr>
              <a:t>Self-Management. </a:t>
            </a:r>
            <a:r>
              <a:rPr lang="en-US" sz="1100" b="0" i="0" u="none" strike="noStrike" kern="1200" dirty="0">
                <a:solidFill>
                  <a:schemeClr val="tx1"/>
                </a:solidFill>
                <a:effectLst/>
                <a:latin typeface="+mn-lt"/>
                <a:ea typeface="+mn-ea"/>
                <a:cs typeface="+mn-cs"/>
              </a:rPr>
              <a:t>Regulating one’s emotions to handle stress, controlling impulses, and persevering in addressing challenges; expressing emotions appropriately; and setting and monitoring progress toward personal and academic goals.</a:t>
            </a:r>
            <a:endParaRPr lang="en-US" b="0" dirty="0">
              <a:effectLst/>
            </a:endParaRPr>
          </a:p>
          <a:p>
            <a:pPr rtl="0"/>
            <a:r>
              <a:rPr lang="en-US" sz="1100" b="0" i="1" u="none" strike="noStrike" kern="1200" dirty="0">
                <a:solidFill>
                  <a:schemeClr val="tx1"/>
                </a:solidFill>
                <a:effectLst/>
                <a:latin typeface="+mn-lt"/>
                <a:ea typeface="+mn-ea"/>
                <a:cs typeface="+mn-cs"/>
              </a:rPr>
              <a:t>Social Awareness. </a:t>
            </a:r>
            <a:r>
              <a:rPr lang="en-US" sz="1100" b="0" i="0" u="none" strike="noStrike" kern="1200" dirty="0">
                <a:solidFill>
                  <a:schemeClr val="tx1"/>
                </a:solidFill>
                <a:effectLst/>
                <a:latin typeface="+mn-lt"/>
                <a:ea typeface="+mn-ea"/>
                <a:cs typeface="+mn-cs"/>
              </a:rPr>
              <a:t>Being able to take the perspective of and empathize with others; recognizing and appreciating individual and group similarities and differences; and recognizing and making the best use of family, school, and community resources. </a:t>
            </a:r>
            <a:r>
              <a:rPr lang="en-US" b="0" dirty="0">
                <a:effectLst/>
              </a:rPr>
              <a:t/>
            </a:r>
            <a:br>
              <a:rPr lang="en-US" b="0" dirty="0">
                <a:effectLst/>
              </a:rPr>
            </a:br>
            <a:r>
              <a:rPr lang="en-US" sz="1100" b="0" i="1" u="none" strike="noStrike" kern="1200" dirty="0">
                <a:solidFill>
                  <a:schemeClr val="tx1"/>
                </a:solidFill>
                <a:effectLst/>
                <a:latin typeface="+mn-lt"/>
                <a:ea typeface="+mn-ea"/>
                <a:cs typeface="+mn-cs"/>
              </a:rPr>
              <a:t>Relationship Skills. </a:t>
            </a:r>
            <a:r>
              <a:rPr lang="en-US" sz="1100" b="0" i="0" u="none" strike="noStrike" kern="1200" dirty="0">
                <a:solidFill>
                  <a:schemeClr val="tx1"/>
                </a:solidFill>
                <a:effectLst/>
                <a:latin typeface="+mn-lt"/>
                <a:ea typeface="+mn-ea"/>
                <a:cs typeface="+mn-cs"/>
              </a:rPr>
              <a:t>Establishing and maintaining healthy and rewarding relationships based on cooperation; resisting inappropriate social pressure; preventing, managing, and resolving interpersonal conflict, and seeking help when needed.</a:t>
            </a:r>
            <a:endParaRPr lang="en-US" b="0" dirty="0">
              <a:effectLst/>
            </a:endParaRPr>
          </a:p>
          <a:p>
            <a:pPr rtl="0"/>
            <a:r>
              <a:rPr lang="en-US" sz="1100" b="0" i="1" u="none" strike="noStrike" kern="1200" dirty="0">
                <a:solidFill>
                  <a:schemeClr val="tx1"/>
                </a:solidFill>
                <a:effectLst/>
                <a:latin typeface="+mn-lt"/>
                <a:ea typeface="+mn-ea"/>
                <a:cs typeface="+mn-cs"/>
              </a:rPr>
              <a:t>Responsible Decision Making. </a:t>
            </a:r>
            <a:r>
              <a:rPr lang="en-US" sz="1100" b="0" i="0" u="none" strike="noStrike" kern="1200" dirty="0">
                <a:solidFill>
                  <a:schemeClr val="tx1"/>
                </a:solidFill>
                <a:effectLst/>
                <a:latin typeface="+mn-lt"/>
                <a:ea typeface="+mn-ea"/>
                <a:cs typeface="+mn-cs"/>
              </a:rPr>
              <a:t>Making decisions based on consideration of ethical standards, safety concerns, appropriate social norms, respect for others, and likely consequences of various actions; applying decision-making skills to academic and social situations; and contributing to the well-being of one’s school and community. </a:t>
            </a:r>
          </a:p>
          <a:p>
            <a:pPr rtl="0"/>
            <a:endParaRPr lang="en-US" sz="1100" b="0" i="0" u="none" strike="noStrike" kern="1200" dirty="0">
              <a:solidFill>
                <a:schemeClr val="tx1"/>
              </a:solidFill>
              <a:effectLst/>
              <a:latin typeface="+mn-lt"/>
              <a:ea typeface="+mn-ea"/>
              <a:cs typeface="+mn-cs"/>
            </a:endParaRPr>
          </a:p>
          <a:p>
            <a:pPr rtl="0"/>
            <a:r>
              <a:rPr lang="en-US" sz="1100" b="0" i="0" u="none" strike="noStrike" kern="1200" dirty="0">
                <a:solidFill>
                  <a:schemeClr val="tx1"/>
                </a:solidFill>
                <a:effectLst/>
                <a:latin typeface="+mn-lt"/>
                <a:ea typeface="+mn-ea"/>
                <a:cs typeface="+mn-cs"/>
              </a:rPr>
              <a:t>What would we change</a:t>
            </a:r>
            <a:r>
              <a:rPr lang="en-US" sz="1100" b="0" i="0" u="none" strike="noStrike" kern="1200" baseline="0" dirty="0">
                <a:solidFill>
                  <a:schemeClr val="tx1"/>
                </a:solidFill>
                <a:effectLst/>
                <a:latin typeface="+mn-lt"/>
                <a:ea typeface="+mn-ea"/>
                <a:cs typeface="+mn-cs"/>
              </a:rPr>
              <a:t> on here to make it explicitly relevant to med </a:t>
            </a:r>
            <a:r>
              <a:rPr lang="en-US" sz="1100" b="0" i="0" u="none" strike="noStrike" kern="1200" baseline="0" dirty="0" err="1">
                <a:solidFill>
                  <a:schemeClr val="tx1"/>
                </a:solidFill>
                <a:effectLst/>
                <a:latin typeface="+mn-lt"/>
                <a:ea typeface="+mn-ea"/>
                <a:cs typeface="+mn-cs"/>
              </a:rPr>
              <a:t>ed</a:t>
            </a:r>
            <a:r>
              <a:rPr lang="en-US" sz="1100" b="0" i="0" u="none" strike="noStrike" kern="1200" baseline="0" dirty="0">
                <a:solidFill>
                  <a:schemeClr val="tx1"/>
                </a:solidFill>
                <a:effectLst/>
                <a:latin typeface="+mn-lt"/>
                <a:ea typeface="+mn-ea"/>
                <a:cs typeface="+mn-cs"/>
              </a:rPr>
              <a:t>?</a:t>
            </a:r>
            <a:endParaRPr lang="en-US" b="0" dirty="0">
              <a:effectLst/>
            </a:endParaRPr>
          </a:p>
        </p:txBody>
      </p:sp>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t>SEL is related but not entirely the same as emotional intelligence (EI). EI is</a:t>
            </a:r>
            <a:r>
              <a:rPr lang="en-US" baseline="0" dirty="0"/>
              <a:t> an understanding of how emotions function in ourselves and in others, and how to regulate emotions in order to enhance living. </a:t>
            </a:r>
            <a:r>
              <a:rPr lang="en-US" dirty="0"/>
              <a:t>Work on emotional</a:t>
            </a:r>
            <a:r>
              <a:rPr lang="en-US" baseline="0" dirty="0"/>
              <a:t> intelligence began in the 1930s with an exploration into the ability of people to know how to best navigate within groups. The term itself was coined in 1990 by psychologists </a:t>
            </a:r>
            <a:r>
              <a:rPr lang="en-US" baseline="0" dirty="0" err="1"/>
              <a:t>Salovey</a:t>
            </a:r>
            <a:r>
              <a:rPr lang="en-US" baseline="0" dirty="0"/>
              <a:t> and Mayer. Daniel Goleman’s book of that name brought the concept into prominence and though not everyone agrees with his conception, there is ample evidence that EI exists in some form, those who have it excel, and those who don’t have it can be taught how to get it. </a:t>
            </a:r>
          </a:p>
          <a:p>
            <a:pPr lvl="0">
              <a:spcBef>
                <a:spcPts val="0"/>
              </a:spcBef>
              <a:buNone/>
            </a:pPr>
            <a:endParaRPr lang="en-US" baseline="0" dirty="0"/>
          </a:p>
          <a:p>
            <a:pPr lvl="0">
              <a:spcBef>
                <a:spcPts val="0"/>
              </a:spcBef>
              <a:buNone/>
            </a:pPr>
            <a:r>
              <a:rPr lang="en-US" dirty="0" err="1"/>
              <a:t>Weissberg</a:t>
            </a:r>
            <a:r>
              <a:rPr lang="en-US" dirty="0"/>
              <a:t> R. P., </a:t>
            </a:r>
            <a:r>
              <a:rPr lang="en-US" dirty="0" err="1"/>
              <a:t>Durlak</a:t>
            </a:r>
            <a:r>
              <a:rPr lang="en-US" dirty="0"/>
              <a:t> J. A., </a:t>
            </a:r>
            <a:r>
              <a:rPr lang="en-US" dirty="0" err="1"/>
              <a:t>Domitrovich</a:t>
            </a:r>
            <a:r>
              <a:rPr lang="en-US" dirty="0"/>
              <a:t> C E., </a:t>
            </a:r>
            <a:r>
              <a:rPr lang="en-US" dirty="0" err="1"/>
              <a:t>Gullotta</a:t>
            </a:r>
            <a:r>
              <a:rPr lang="en-US" dirty="0"/>
              <a:t> T. P. Social and emotional learning: Past, present, and future. </a:t>
            </a:r>
            <a:r>
              <a:rPr lang="en-US" i="1" dirty="0"/>
              <a:t>Handbook of Social and Emotional Learning: Research and Practice</a:t>
            </a:r>
            <a:r>
              <a:rPr lang="en-US" dirty="0"/>
              <a:t>, 2015</a:t>
            </a:r>
            <a:endParaRPr dirty="0"/>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Goleman’s version of EI, the one most widely used and accepted, consist of four domains and 19 competencies. It is strikingly similar to the domains</a:t>
            </a:r>
            <a:r>
              <a:rPr lang="en-US" baseline="0" dirty="0"/>
              <a:t> of SEL with SEL including a 5</a:t>
            </a:r>
            <a:r>
              <a:rPr lang="en-US" baseline="30000" dirty="0"/>
              <a:t>th</a:t>
            </a:r>
            <a:r>
              <a:rPr lang="en-US" baseline="0" dirty="0"/>
              <a:t> area in responsible decision-making. </a:t>
            </a:r>
          </a:p>
          <a:p>
            <a:endParaRPr lang="en-US" baseline="0" dirty="0"/>
          </a:p>
          <a:p>
            <a:r>
              <a:rPr lang="en-US" baseline="0" dirty="0"/>
              <a:t>Self-awareness requires that we know our own emotions. When we’re feeling something can we accurately acknowledge what is going on. What are some identifiers of anger vs frustration?</a:t>
            </a:r>
          </a:p>
          <a:p>
            <a:endParaRPr lang="en-US" baseline="0" dirty="0"/>
          </a:p>
          <a:p>
            <a:r>
              <a:rPr lang="en-US" baseline="0" dirty="0"/>
              <a:t>Self-management is the ability to manage our emotions and motive ourselves to engage more effectively. If I have identified that I am angry, how do I manage that in the moment and then afterward in a way that does not result in repression AND how do I motivate myself to do better?</a:t>
            </a:r>
          </a:p>
          <a:p>
            <a:endParaRPr lang="en-US" baseline="0" dirty="0"/>
          </a:p>
          <a:p>
            <a:r>
              <a:rPr lang="en-US" baseline="0" dirty="0"/>
              <a:t>Social awareness refers to being able to recognize the emotional state of others in our social engagements. It is the social cognate of self-awareness such that those questions asked of the self are now asked of our awareness of others. How is a patient, a colleague, a direct report, a friend feeling and how would we know? </a:t>
            </a:r>
          </a:p>
          <a:p>
            <a:endParaRPr lang="en-US" baseline="0" dirty="0"/>
          </a:p>
          <a:p>
            <a:r>
              <a:rPr lang="en-US" baseline="0" dirty="0"/>
              <a:t>Goleman takes this social awareness one step further and, as with self-management, asks us to consider how we can use our increasingly accurate awareness of the emotional states of others to better and more effectively engage with others.  This is skillful means, knowing your audience, paying attention to the other in the environment AND acting on that awareness.</a:t>
            </a:r>
          </a:p>
          <a:p>
            <a:endParaRPr lang="en-US" baseline="0" dirty="0"/>
          </a:p>
          <a:p>
            <a:r>
              <a:rPr lang="en-US" baseline="0" dirty="0"/>
              <a:t>SEL is contextualized for education and therefore includes the social component of acting, decision-making and it’s impacts.  We would need program evaluation to assess SEL </a:t>
            </a:r>
            <a:r>
              <a:rPr lang="en-US" baseline="0" dirty="0" err="1"/>
              <a:t>en</a:t>
            </a:r>
            <a:r>
              <a:rPr lang="en-US" baseline="0" dirty="0"/>
              <a:t> </a:t>
            </a:r>
            <a:r>
              <a:rPr lang="en-US" baseline="0" dirty="0" err="1"/>
              <a:t>toto</a:t>
            </a:r>
            <a:r>
              <a:rPr lang="en-US" baseline="0" dirty="0"/>
              <a:t> but we can get to the concept by focusing for the moment on the EI of everyone in the room.</a:t>
            </a:r>
          </a:p>
          <a:p>
            <a:endParaRPr lang="en-US" baseline="0" dirty="0"/>
          </a:p>
          <a:p>
            <a:r>
              <a:rPr lang="en-US" dirty="0"/>
              <a:t>Goleman, D. (1994) </a:t>
            </a:r>
            <a:r>
              <a:rPr lang="en-US" i="1" dirty="0"/>
              <a:t>Emotional Intelligence</a:t>
            </a:r>
            <a:r>
              <a:rPr lang="en-US" dirty="0"/>
              <a:t>. Bantam: New York, NY</a:t>
            </a:r>
          </a:p>
        </p:txBody>
      </p:sp>
    </p:spTree>
    <p:extLst>
      <p:ext uri="{BB962C8B-B14F-4D97-AF65-F5344CB8AC3E}">
        <p14:creationId xmlns:p14="http://schemas.microsoft.com/office/powerpoint/2010/main" val="341765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Emotional Intelligence (EI) self-assessment online app </a:t>
            </a:r>
            <a:r>
              <a:rPr lang="en-US" sz="1100" u="sng" kern="1200" dirty="0">
                <a:solidFill>
                  <a:schemeClr val="tx1"/>
                </a:solidFill>
                <a:effectLst/>
                <a:latin typeface="+mn-lt"/>
                <a:ea typeface="+mn-ea"/>
                <a:cs typeface="+mn-cs"/>
              </a:rPr>
              <a:t>https://s3.amazonaws.com/eiassets/ei_responsive.htm</a:t>
            </a:r>
            <a:endParaRPr dirty="0"/>
          </a:p>
        </p:txBody>
      </p:sp>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a:t>Click to edit Master title style</a:t>
            </a:r>
            <a:br>
              <a:rPr lang="en-US" dirty="0"/>
            </a:br>
            <a:r>
              <a:rPr lang="en-US" dirty="0"/>
              <a:t>Click to edit Master title style</a:t>
            </a:r>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spcAft>
                <a:spcPts val="0"/>
              </a:spcAft>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Author’s Name</a:t>
            </a:r>
            <a:br>
              <a:rPr lang="en-US" dirty="0"/>
            </a:br>
            <a:r>
              <a:rPr lang="en-US" dirty="0"/>
              <a:t>Author’s Name</a:t>
            </a:r>
          </a:p>
        </p:txBody>
      </p:sp>
    </p:spTree>
    <p:extLst>
      <p:ext uri="{BB962C8B-B14F-4D97-AF65-F5344CB8AC3E}">
        <p14:creationId xmlns:p14="http://schemas.microsoft.com/office/powerpoint/2010/main" val="57838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a:t>Click to edit Master text styles</a:t>
            </a:r>
          </a:p>
        </p:txBody>
      </p:sp>
    </p:spTree>
    <p:extLst>
      <p:ext uri="{BB962C8B-B14F-4D97-AF65-F5344CB8AC3E}">
        <p14:creationId xmlns:p14="http://schemas.microsoft.com/office/powerpoint/2010/main" val="1393618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25959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are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a:t>Click to edit Master text styles</a:t>
            </a:r>
          </a:p>
        </p:txBody>
      </p:sp>
    </p:spTree>
    <p:extLst>
      <p:ext uri="{BB962C8B-B14F-4D97-AF65-F5344CB8AC3E}">
        <p14:creationId xmlns:p14="http://schemas.microsoft.com/office/powerpoint/2010/main" val="20516087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26184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61468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457200" y="1600200"/>
            <a:ext cx="8229600" cy="4057739"/>
          </a:xfrm>
          <a:prstGeom prst="rect">
            <a:avLst/>
          </a:prstGeom>
          <a:noFill/>
          <a:ln>
            <a:noFill/>
          </a:ln>
        </p:spPr>
        <p:txBody>
          <a:bodyPr lIns="91425" tIns="91425" rIns="91425" bIns="91425" anchor="t" anchorCtr="0"/>
          <a:lstStyle>
            <a:lvl1pPr marL="457200" marR="0" lvl="0" indent="-254000" algn="l" rtl="0">
              <a:spcBef>
                <a:spcPts val="640"/>
              </a:spcBef>
              <a:buClr>
                <a:srgbClr val="4F6128"/>
              </a:buClr>
              <a:buSzPct val="100000"/>
              <a:buFont typeface="Arial"/>
              <a:buChar char="•"/>
              <a:defRPr sz="32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body" idx="2"/>
          </p:nvPr>
        </p:nvSpPr>
        <p:spPr>
          <a:xfrm>
            <a:off x="5975350" y="5658617"/>
            <a:ext cx="2711449" cy="358775"/>
          </a:xfrm>
          <a:prstGeom prst="rect">
            <a:avLst/>
          </a:prstGeom>
          <a:noFill/>
          <a:ln>
            <a:noFill/>
          </a:ln>
        </p:spPr>
        <p:txBody>
          <a:bodyPr lIns="91425" tIns="91425" rIns="91425" bIns="91425" anchor="b" anchorCtr="0"/>
          <a:lstStyle>
            <a:lvl1pPr marL="0" marR="0" lvl="0" indent="0" algn="r" rtl="0">
              <a:spcBef>
                <a:spcPts val="200"/>
              </a:spcBef>
              <a:buClr>
                <a:srgbClr val="4F6128"/>
              </a:buClr>
              <a:buFont typeface="Arial"/>
              <a:buNone/>
              <a:defRPr sz="10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_Custom Layou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4F6128"/>
              </a:buClr>
              <a:buFont typeface="Arial"/>
              <a:buNone/>
              <a:defRPr sz="3600" b="1" i="0" u="none" strike="noStrike" cap="none">
                <a:solidFill>
                  <a:srgbClr val="4F6128"/>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body" idx="1"/>
          </p:nvPr>
        </p:nvSpPr>
        <p:spPr>
          <a:xfrm>
            <a:off x="4760257" y="1600198"/>
            <a:ext cx="3926540" cy="4058418"/>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body" idx="2"/>
          </p:nvPr>
        </p:nvSpPr>
        <p:spPr>
          <a:xfrm>
            <a:off x="457200" y="1600198"/>
            <a:ext cx="3926540" cy="4058418"/>
          </a:xfrm>
          <a:prstGeom prst="rect">
            <a:avLst/>
          </a:prstGeom>
          <a:noFill/>
          <a:ln>
            <a:noFill/>
          </a:ln>
        </p:spPr>
        <p:txBody>
          <a:bodyPr lIns="91425" tIns="91425" rIns="91425" bIns="91425" anchor="t" anchorCtr="0"/>
          <a:lstStyle>
            <a:lvl1pPr marL="457200" marR="0" lvl="0"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1pPr>
            <a:lvl2pPr marL="914400" marR="0" lvl="1" indent="-3048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2pPr>
            <a:lvl3pPr marL="1257300" marR="0" lvl="2"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3"/>
          </p:nvPr>
        </p:nvSpPr>
        <p:spPr>
          <a:xfrm>
            <a:off x="5975350" y="5658617"/>
            <a:ext cx="2711449" cy="358775"/>
          </a:xfrm>
          <a:prstGeom prst="rect">
            <a:avLst/>
          </a:prstGeom>
          <a:noFill/>
          <a:ln>
            <a:noFill/>
          </a:ln>
        </p:spPr>
        <p:txBody>
          <a:bodyPr lIns="91425" tIns="91425" rIns="91425" bIns="91425" anchor="b" anchorCtr="0"/>
          <a:lstStyle>
            <a:lvl1pPr marL="0" marR="0" lvl="0" indent="0" algn="r" rtl="0">
              <a:spcBef>
                <a:spcPts val="200"/>
              </a:spcBef>
              <a:buClr>
                <a:srgbClr val="4F6128"/>
              </a:buClr>
              <a:buFont typeface="Arial"/>
              <a:buNone/>
              <a:defRPr sz="1000" b="0" i="0" u="none" strike="noStrike" cap="none">
                <a:solidFill>
                  <a:schemeClr val="dk1"/>
                </a:solidFill>
                <a:latin typeface="Arial"/>
                <a:ea typeface="Arial"/>
                <a:cs typeface="Arial"/>
                <a:sym typeface="Arial"/>
              </a:defRPr>
            </a:lvl1pPr>
            <a:lvl2pPr marL="914400" marR="0" lvl="1" indent="-279400" algn="l" rtl="0">
              <a:spcBef>
                <a:spcPts val="560"/>
              </a:spcBef>
              <a:buClr>
                <a:srgbClr val="4F6128"/>
              </a:buClr>
              <a:buSzPct val="100000"/>
              <a:buFont typeface="Arial"/>
              <a:buChar char="•"/>
              <a:defRPr sz="2800" b="0" i="0" u="none" strike="noStrike" cap="none">
                <a:solidFill>
                  <a:schemeClr val="dk1"/>
                </a:solidFill>
                <a:latin typeface="Arial"/>
                <a:ea typeface="Arial"/>
                <a:cs typeface="Arial"/>
                <a:sym typeface="Arial"/>
              </a:defRPr>
            </a:lvl2pPr>
            <a:lvl3pPr marL="1257300" marR="0" lvl="2" indent="-190500" algn="l" rtl="0">
              <a:spcBef>
                <a:spcPts val="480"/>
              </a:spcBef>
              <a:buClr>
                <a:srgbClr val="4F6128"/>
              </a:buClr>
              <a:buSzPct val="100000"/>
              <a:buFont typeface="Arial"/>
              <a:buChar char="•"/>
              <a:defRPr sz="2400" b="0" i="0" u="none" strike="noStrike" cap="none">
                <a:solidFill>
                  <a:schemeClr val="dk1"/>
                </a:solidFill>
                <a:latin typeface="Arial"/>
                <a:ea typeface="Arial"/>
                <a:cs typeface="Arial"/>
                <a:sym typeface="Arial"/>
              </a:defRPr>
            </a:lvl3pPr>
            <a:lvl4pPr marL="1714500" marR="0" lvl="3"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4pPr>
            <a:lvl5pPr marL="2171700" marR="0" lvl="4" indent="-215900" algn="l" rtl="0">
              <a:spcBef>
                <a:spcPts val="400"/>
              </a:spcBef>
              <a:buClr>
                <a:srgbClr val="4F6128"/>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Lst>
  <p:hf sldNum="0" hdr="0" ftr="0" dt="0"/>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c.com/peter-economy/forget-smart-goals-try-clear-goals-instead.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www.search-institute.org/sites/default/files/a/DAP-Raikes-Foundation-Review.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www.inc.com/peter-economy/forget-smart-goals-try-clear-goals-instead.html" TargetMode="External"/><Relationship Id="rId4" Type="http://schemas.openxmlformats.org/officeDocument/2006/relationships/hyperlink" Target="http://www.nytimes.com/2015/04/12/education/edlife/how-to-be-emotionally-intelligent.html?action=click&amp;pgtype=Homepage&amp;region=CColumn&amp;module=MostEmailed&amp;version=Full&amp;src=me&amp;WT.nav=MostEmailed&amp;_r=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3.amazonaws.com/eiassets/ei_responsive.ht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342900" y="1798210"/>
            <a:ext cx="8458200" cy="1470025"/>
          </a:xfrm>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b="1" i="0" u="none" strike="noStrike" cap="none" dirty="0">
                <a:solidFill>
                  <a:srgbClr val="4F6128"/>
                </a:solidFill>
                <a:latin typeface="Arial"/>
                <a:ea typeface="Arial"/>
                <a:cs typeface="Arial"/>
                <a:sym typeface="Arial"/>
              </a:rPr>
              <a:t>STFM Faculty for Tomorrow Resident as Educators Curriculum: </a:t>
            </a:r>
            <a:br>
              <a:rPr lang="en-US" b="1" i="0" u="none" strike="noStrike" cap="none" dirty="0">
                <a:solidFill>
                  <a:srgbClr val="4F6128"/>
                </a:solidFill>
                <a:latin typeface="Arial"/>
                <a:ea typeface="Arial"/>
                <a:cs typeface="Arial"/>
                <a:sym typeface="Arial"/>
              </a:rPr>
            </a:br>
            <a:r>
              <a:rPr lang="en-US" b="1" i="0" u="none" strike="noStrike" cap="none" dirty="0">
                <a:solidFill>
                  <a:srgbClr val="4F6128"/>
                </a:solidFill>
                <a:latin typeface="Arial"/>
                <a:ea typeface="Arial"/>
                <a:cs typeface="Arial"/>
                <a:sym typeface="Arial"/>
              </a:rPr>
              <a:t>Social and Emotional Learning (SEL)</a:t>
            </a:r>
          </a:p>
        </p:txBody>
      </p:sp>
      <p:sp>
        <p:nvSpPr>
          <p:cNvPr id="32" name="Shape 32"/>
          <p:cNvSpPr txBox="1">
            <a:spLocks noGrp="1"/>
          </p:cNvSpPr>
          <p:nvPr>
            <p:ph type="subTitle" idx="1"/>
          </p:nvPr>
        </p:nvSpPr>
        <p:spPr>
          <a:prstGeom prst="rect">
            <a:avLst/>
          </a:prstGeom>
          <a:noFill/>
          <a:ln>
            <a:noFill/>
          </a:ln>
        </p:spPr>
        <p:txBody>
          <a:bodyPr lIns="91425" tIns="45700" rIns="91425" bIns="45700" anchor="t" anchorCtr="0">
            <a:noAutofit/>
          </a:bodyPr>
          <a:lstStyle/>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Sonya Shipley, MD</a:t>
            </a:r>
          </a:p>
          <a:p>
            <a:pPr marL="0" marR="0" lvl="0" indent="0" algn="ctr" rtl="0">
              <a:spcAft>
                <a:spcPts val="600"/>
              </a:spcAft>
              <a:buClr>
                <a:srgbClr val="4F6128"/>
              </a:buClr>
              <a:buSzPct val="25000"/>
              <a:buFont typeface="Arial"/>
              <a:buNone/>
            </a:pPr>
            <a:r>
              <a:rPr lang="en-US" sz="3200" b="0" i="0" u="none" strike="noStrike" cap="none" dirty="0">
                <a:solidFill>
                  <a:srgbClr val="888888"/>
                </a:solidFill>
                <a:latin typeface="Arial"/>
                <a:ea typeface="Arial"/>
                <a:cs typeface="Arial"/>
                <a:sym typeface="Arial"/>
              </a:rPr>
              <a:t>Meaghan Ruddy, MA, PhD</a:t>
            </a:r>
          </a:p>
          <a:p>
            <a:pPr marL="0" marR="0" lvl="0" indent="0" algn="ctr" rtl="0">
              <a:spcAft>
                <a:spcPts val="600"/>
              </a:spcAft>
              <a:buClr>
                <a:srgbClr val="4F6128"/>
              </a:buClr>
              <a:buSzPct val="25000"/>
              <a:buFont typeface="Arial"/>
              <a:buNone/>
            </a:pPr>
            <a:endParaRPr sz="3200" b="0" i="0" u="none" strike="noStrike" cap="none" dirty="0">
              <a:solidFill>
                <a:srgbClr val="888888"/>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Critical Assessment</a:t>
            </a:r>
          </a:p>
        </p:txBody>
      </p:sp>
      <p:sp>
        <p:nvSpPr>
          <p:cNvPr id="93" name="Shape 93"/>
          <p:cNvSpPr txBox="1">
            <a:spLocks noGrp="1"/>
          </p:cNvSpPr>
          <p:nvPr>
            <p:ph idx="1"/>
          </p:nvPr>
        </p:nvSpPr>
        <p:spPr>
          <a:prstGeom prst="rect">
            <a:avLst/>
          </a:prstGeom>
          <a:noFill/>
          <a:ln>
            <a:noFill/>
          </a:ln>
        </p:spPr>
        <p:txBody>
          <a:bodyPr lIns="91425" tIns="45700" rIns="91425" bIns="45700" anchor="t" anchorCtr="0">
            <a:noAutofit/>
          </a:bodyPr>
          <a:lstStyle/>
          <a:p>
            <a:pPr lvl="0">
              <a:buClr>
                <a:srgbClr val="4F6128"/>
              </a:buClr>
              <a:buSzPct val="100000"/>
            </a:pPr>
            <a:r>
              <a:rPr lang="en-US" dirty="0">
                <a:solidFill>
                  <a:schemeClr val="dk1"/>
                </a:solidFill>
                <a:ea typeface="Arial"/>
                <a:sym typeface="Arial"/>
              </a:rPr>
              <a:t>Address the potential benefits and barriers to integrating SEL into your own teaching and learning as well as into our program as a whole.  </a:t>
            </a:r>
          </a:p>
          <a:p>
            <a:pPr lvl="0">
              <a:buClr>
                <a:srgbClr val="4F6128"/>
              </a:buClr>
              <a:buSzPct val="100000"/>
            </a:pPr>
            <a:r>
              <a:rPr lang="en-US" dirty="0">
                <a:solidFill>
                  <a:schemeClr val="dk1"/>
                </a:solidFill>
                <a:ea typeface="Arial"/>
                <a:sym typeface="Arial"/>
              </a:rPr>
              <a:t>Use SMART or </a:t>
            </a:r>
            <a:r>
              <a:rPr lang="en-US" u="sng" dirty="0">
                <a:solidFill>
                  <a:schemeClr val="hlink"/>
                </a:solidFill>
                <a:ea typeface="Arial"/>
                <a:sym typeface="Arial"/>
                <a:hlinkClick r:id="rId3"/>
              </a:rPr>
              <a:t>CLEAR</a:t>
            </a:r>
            <a:r>
              <a:rPr lang="en-US" dirty="0">
                <a:solidFill>
                  <a:schemeClr val="dk1"/>
                </a:solidFill>
                <a:ea typeface="Arial"/>
                <a:sym typeface="Arial"/>
              </a:rPr>
              <a:t> goal setting</a:t>
            </a:r>
          </a:p>
          <a:p>
            <a:pPr marL="457200" marR="0" lvl="0" indent="-457200" algn="l" rtl="0">
              <a:buClr>
                <a:srgbClr val="4F6128"/>
              </a:buClr>
              <a:buSzPct val="99166"/>
              <a:buFont typeface="Arial"/>
              <a:buNone/>
            </a:pPr>
            <a:endParaRPr sz="2400" b="0" i="0" u="none" strike="noStrike" cap="none" dirty="0">
              <a:solidFill>
                <a:schemeClr val="dk1"/>
              </a:solidFill>
              <a:latin typeface="Arial"/>
              <a:ea typeface="Arial"/>
              <a:cs typeface="Arial"/>
              <a:sym typeface="Arial"/>
            </a:endParaRPr>
          </a:p>
        </p:txBody>
      </p:sp>
      <p:sp>
        <p:nvSpPr>
          <p:cNvPr id="3" name="Content Placeholder 2"/>
          <p:cNvSpPr>
            <a:spLocks noGrp="1"/>
          </p:cNvSpPr>
          <p:nvPr>
            <p:ph idx="11"/>
          </p:nvPr>
        </p:nvSpPr>
        <p:spPr>
          <a:xfrm>
            <a:off x="205740" y="1600198"/>
            <a:ext cx="4503420" cy="4058419"/>
          </a:xfrm>
        </p:spPr>
        <p:txBody>
          <a:bodyPr>
            <a:noAutofit/>
          </a:bodyPr>
          <a:lstStyle/>
          <a:p>
            <a:pPr lvl="0">
              <a:spcAft>
                <a:spcPts val="1800"/>
              </a:spcAft>
              <a:buClr>
                <a:srgbClr val="4F6128"/>
              </a:buClr>
              <a:buSzPct val="99166"/>
            </a:pPr>
            <a:r>
              <a:rPr lang="en-US" dirty="0">
                <a:solidFill>
                  <a:schemeClr val="dk1"/>
                </a:solidFill>
                <a:ea typeface="Arial"/>
                <a:sym typeface="Arial"/>
              </a:rPr>
              <a:t>Seeming like a good idea is not equivalent to a workable solution.  </a:t>
            </a:r>
          </a:p>
          <a:p>
            <a:pPr lvl="0">
              <a:spcAft>
                <a:spcPts val="1800"/>
              </a:spcAft>
              <a:buClr>
                <a:srgbClr val="4F6128"/>
              </a:buClr>
              <a:buSzPct val="99166"/>
            </a:pPr>
            <a:r>
              <a:rPr lang="en-US" dirty="0">
                <a:solidFill>
                  <a:schemeClr val="dk1"/>
                </a:solidFill>
                <a:ea typeface="Arial"/>
                <a:sym typeface="Arial"/>
              </a:rPr>
              <a:t>Critical assessment evaluates the whole, the good-the bad-the ugly-the neutral, to come to a decision about the value of the thing being assessed.</a:t>
            </a:r>
            <a:endParaRPr lang="en-US" dirty="0"/>
          </a:p>
        </p:txBody>
      </p:sp>
      <p:sp>
        <p:nvSpPr>
          <p:cNvPr id="4" name="Text Placeholder 3"/>
          <p:cNvSpPr>
            <a:spLocks noGrp="1"/>
          </p:cNvSpPr>
          <p:nvPr>
            <p:ph type="body" sz="quarter" idx="10"/>
          </p:nvPr>
        </p:nvSpPr>
        <p:spPr/>
        <p:txBody>
          <a:bodyPr/>
          <a:lstStyle/>
          <a:p>
            <a:r>
              <a:rPr lang="en-US" dirty="0"/>
              <a:t>(Economy, 2015)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SMART and CLEAR</a:t>
            </a:r>
          </a:p>
        </p:txBody>
      </p:sp>
      <p:sp>
        <p:nvSpPr>
          <p:cNvPr id="100" name="Shape 100"/>
          <p:cNvSpPr txBox="1">
            <a:spLocks noGrp="1"/>
          </p:cNvSpPr>
          <p:nvPr>
            <p:ph type="body" idx="1"/>
          </p:nvPr>
        </p:nvSpPr>
        <p:spPr>
          <a:xfrm>
            <a:off x="4343400" y="1588768"/>
            <a:ext cx="4571999" cy="4057652"/>
          </a:xfrm>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600"/>
              </a:spcAft>
              <a:buClr>
                <a:srgbClr val="4F6128"/>
              </a:buClr>
              <a:buSzPct val="102666"/>
              <a:buFont typeface="Arial"/>
              <a:buChar char="•"/>
            </a:pPr>
            <a:r>
              <a:rPr lang="en-US" sz="1800" b="1" i="0" u="none" strike="noStrike" cap="none" dirty="0">
                <a:solidFill>
                  <a:schemeClr val="dk1"/>
                </a:solidFill>
                <a:latin typeface="Arial"/>
                <a:ea typeface="Arial"/>
                <a:cs typeface="Arial"/>
                <a:sym typeface="Arial"/>
              </a:rPr>
              <a:t>Collaborative</a:t>
            </a:r>
            <a:r>
              <a:rPr lang="en-US" sz="1800" b="0" i="0" u="none" strike="noStrike" cap="none" dirty="0">
                <a:solidFill>
                  <a:schemeClr val="dk1"/>
                </a:solidFill>
                <a:latin typeface="Arial"/>
                <a:ea typeface="Arial"/>
                <a:cs typeface="Arial"/>
                <a:sym typeface="Arial"/>
              </a:rPr>
              <a:t> (Goals should encourage employees to work together collaboratively and in teams)</a:t>
            </a:r>
          </a:p>
          <a:p>
            <a:pPr marL="457200" marR="0" lvl="0" indent="-457200" algn="l" rtl="0">
              <a:lnSpc>
                <a:spcPct val="80000"/>
              </a:lnSpc>
              <a:spcBef>
                <a:spcPts val="0"/>
              </a:spcBef>
              <a:spcAft>
                <a:spcPts val="600"/>
              </a:spcAft>
              <a:buClr>
                <a:srgbClr val="4F6128"/>
              </a:buClr>
              <a:buSzPct val="102666"/>
              <a:buFont typeface="Arial"/>
              <a:buChar char="•"/>
            </a:pPr>
            <a:r>
              <a:rPr lang="en-US" sz="1800" b="1" i="0" u="none" strike="noStrike" cap="none" dirty="0">
                <a:solidFill>
                  <a:schemeClr val="dk1"/>
                </a:solidFill>
                <a:latin typeface="Arial"/>
                <a:ea typeface="Arial"/>
                <a:cs typeface="Arial"/>
                <a:sym typeface="Arial"/>
              </a:rPr>
              <a:t>Limited</a:t>
            </a:r>
            <a:r>
              <a:rPr lang="en-US" sz="1800" b="0" i="0" u="none" strike="noStrike" cap="none" dirty="0">
                <a:solidFill>
                  <a:schemeClr val="dk1"/>
                </a:solidFill>
                <a:latin typeface="Arial"/>
                <a:ea typeface="Arial"/>
                <a:cs typeface="Arial"/>
                <a:sym typeface="Arial"/>
              </a:rPr>
              <a:t> (Goals should be limited in both scope and duration)</a:t>
            </a:r>
          </a:p>
          <a:p>
            <a:pPr marL="457200" marR="0" lvl="0" indent="-457200" algn="l" rtl="0">
              <a:lnSpc>
                <a:spcPct val="80000"/>
              </a:lnSpc>
              <a:spcBef>
                <a:spcPts val="0"/>
              </a:spcBef>
              <a:spcAft>
                <a:spcPts val="600"/>
              </a:spcAft>
              <a:buClr>
                <a:srgbClr val="4F6128"/>
              </a:buClr>
              <a:buSzPct val="102666"/>
              <a:buFont typeface="Arial"/>
              <a:buChar char="•"/>
            </a:pPr>
            <a:r>
              <a:rPr lang="en-US" sz="1800" b="1" i="0" u="none" strike="noStrike" cap="none" dirty="0">
                <a:solidFill>
                  <a:schemeClr val="dk1"/>
                </a:solidFill>
                <a:latin typeface="Arial"/>
                <a:ea typeface="Arial"/>
                <a:cs typeface="Arial"/>
                <a:sym typeface="Arial"/>
              </a:rPr>
              <a:t>Emotional</a:t>
            </a:r>
            <a:r>
              <a:rPr lang="en-US" sz="1800" b="0" i="0" u="none" strike="noStrike" cap="none" dirty="0">
                <a:solidFill>
                  <a:schemeClr val="dk1"/>
                </a:solidFill>
                <a:latin typeface="Arial"/>
                <a:ea typeface="Arial"/>
                <a:cs typeface="Arial"/>
                <a:sym typeface="Arial"/>
              </a:rPr>
              <a:t> (Goals should make an emotional connection to employees, tapping into their energy and passion)</a:t>
            </a:r>
          </a:p>
          <a:p>
            <a:pPr marL="457200" marR="0" lvl="0" indent="-457200" algn="l" rtl="0">
              <a:lnSpc>
                <a:spcPct val="80000"/>
              </a:lnSpc>
              <a:spcBef>
                <a:spcPts val="0"/>
              </a:spcBef>
              <a:spcAft>
                <a:spcPts val="600"/>
              </a:spcAft>
              <a:buClr>
                <a:srgbClr val="4F6128"/>
              </a:buClr>
              <a:buSzPct val="102666"/>
              <a:buFont typeface="Arial"/>
              <a:buChar char="•"/>
            </a:pPr>
            <a:r>
              <a:rPr lang="en-US" sz="1800" b="1" i="0" u="none" strike="noStrike" cap="none" dirty="0">
                <a:solidFill>
                  <a:schemeClr val="dk1"/>
                </a:solidFill>
                <a:latin typeface="Arial"/>
                <a:ea typeface="Arial"/>
                <a:cs typeface="Arial"/>
                <a:sym typeface="Arial"/>
              </a:rPr>
              <a:t>Appreciable</a:t>
            </a:r>
            <a:r>
              <a:rPr lang="en-US" sz="1800" b="0" i="0" u="none" strike="noStrike" cap="none" dirty="0">
                <a:solidFill>
                  <a:schemeClr val="dk1"/>
                </a:solidFill>
                <a:latin typeface="Arial"/>
                <a:ea typeface="Arial"/>
                <a:cs typeface="Arial"/>
                <a:sym typeface="Arial"/>
              </a:rPr>
              <a:t> (Large goals should be broken down into smaller goals so they can be accomplished more quickly and easily for long-term gain)</a:t>
            </a:r>
          </a:p>
          <a:p>
            <a:pPr marL="457200" marR="0" lvl="0" indent="-457200" algn="l" rtl="0">
              <a:lnSpc>
                <a:spcPct val="80000"/>
              </a:lnSpc>
              <a:spcBef>
                <a:spcPts val="0"/>
              </a:spcBef>
              <a:spcAft>
                <a:spcPts val="600"/>
              </a:spcAft>
              <a:buClr>
                <a:srgbClr val="4F6128"/>
              </a:buClr>
              <a:buSzPct val="102666"/>
              <a:buFont typeface="Arial"/>
              <a:buChar char="•"/>
            </a:pPr>
            <a:r>
              <a:rPr lang="en-US" sz="1800" b="1" i="0" u="none" strike="noStrike" cap="none" dirty="0" err="1">
                <a:solidFill>
                  <a:schemeClr val="dk1"/>
                </a:solidFill>
                <a:latin typeface="Arial"/>
                <a:ea typeface="Arial"/>
                <a:cs typeface="Arial"/>
                <a:sym typeface="Arial"/>
              </a:rPr>
              <a:t>Refinable</a:t>
            </a:r>
            <a:r>
              <a:rPr lang="en-US" sz="1800" b="0" i="0" u="none" strike="noStrike" cap="none" dirty="0">
                <a:solidFill>
                  <a:schemeClr val="dk1"/>
                </a:solidFill>
                <a:latin typeface="Arial"/>
                <a:ea typeface="Arial"/>
                <a:cs typeface="Arial"/>
                <a:sym typeface="Arial"/>
              </a:rPr>
              <a:t> (Set goals with a headstrong and steadfast objective, but as new situations or information arise, give yourself permission to refine and modify your goals)</a:t>
            </a:r>
          </a:p>
        </p:txBody>
      </p:sp>
      <p:sp>
        <p:nvSpPr>
          <p:cNvPr id="101" name="Shape 101"/>
          <p:cNvSpPr txBox="1">
            <a:spLocks noGrp="1"/>
          </p:cNvSpPr>
          <p:nvPr>
            <p:ph type="body" idx="2"/>
          </p:nvPr>
        </p:nvSpPr>
        <p:spPr>
          <a:xfrm>
            <a:off x="194310" y="1588768"/>
            <a:ext cx="3926540" cy="4058418"/>
          </a:xfrm>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600"/>
              </a:spcAft>
              <a:buClr>
                <a:srgbClr val="4F6128"/>
              </a:buClr>
              <a:buSzPct val="97222"/>
              <a:buFont typeface="Arial"/>
              <a:buChar char="•"/>
            </a:pPr>
            <a:r>
              <a:rPr lang="en-US" sz="1800" b="1" i="0" u="none" strike="noStrike" cap="none" dirty="0">
                <a:solidFill>
                  <a:schemeClr val="dk1"/>
                </a:solidFill>
                <a:latin typeface="Arial"/>
                <a:ea typeface="Arial"/>
                <a:cs typeface="Arial"/>
                <a:sym typeface="Arial"/>
              </a:rPr>
              <a:t>Specific</a:t>
            </a:r>
            <a:r>
              <a:rPr lang="en-US" sz="1800" b="0" i="0" u="none" strike="noStrike" cap="none" dirty="0">
                <a:solidFill>
                  <a:schemeClr val="dk1"/>
                </a:solidFill>
                <a:latin typeface="Arial"/>
                <a:ea typeface="Arial"/>
                <a:cs typeface="Arial"/>
                <a:sym typeface="Arial"/>
              </a:rPr>
              <a:t> (Goals must be clear and unambiguous)</a:t>
            </a:r>
          </a:p>
          <a:p>
            <a:pPr marL="457200" marR="0" lvl="0" indent="-457200" algn="l" rtl="0">
              <a:lnSpc>
                <a:spcPct val="80000"/>
              </a:lnSpc>
              <a:spcBef>
                <a:spcPts val="0"/>
              </a:spcBef>
              <a:spcAft>
                <a:spcPts val="600"/>
              </a:spcAft>
              <a:buClr>
                <a:srgbClr val="4F6128"/>
              </a:buClr>
              <a:buSzPct val="97222"/>
              <a:buFont typeface="Arial"/>
              <a:buChar char="•"/>
            </a:pPr>
            <a:r>
              <a:rPr lang="en-US" sz="1800" b="1" i="0" u="none" strike="noStrike" cap="none" dirty="0">
                <a:solidFill>
                  <a:schemeClr val="dk1"/>
                </a:solidFill>
                <a:latin typeface="Arial"/>
                <a:ea typeface="Arial"/>
                <a:cs typeface="Arial"/>
                <a:sym typeface="Arial"/>
              </a:rPr>
              <a:t>Measurable</a:t>
            </a:r>
            <a:r>
              <a:rPr lang="en-US" sz="1800" b="0" i="0" u="none" strike="noStrike" cap="none" dirty="0">
                <a:solidFill>
                  <a:schemeClr val="dk1"/>
                </a:solidFill>
                <a:latin typeface="Arial"/>
                <a:ea typeface="Arial"/>
                <a:cs typeface="Arial"/>
                <a:sym typeface="Arial"/>
              </a:rPr>
              <a:t> (Results must be able to be measured in some way, for example, the number of products sold each week, or the percent completion)</a:t>
            </a:r>
          </a:p>
          <a:p>
            <a:pPr marL="457200" marR="0" lvl="0" indent="-457200" algn="l" rtl="0">
              <a:lnSpc>
                <a:spcPct val="80000"/>
              </a:lnSpc>
              <a:spcBef>
                <a:spcPts val="0"/>
              </a:spcBef>
              <a:spcAft>
                <a:spcPts val="600"/>
              </a:spcAft>
              <a:buClr>
                <a:srgbClr val="4F6128"/>
              </a:buClr>
              <a:buSzPct val="97222"/>
              <a:buFont typeface="Arial"/>
              <a:buChar char="•"/>
            </a:pPr>
            <a:r>
              <a:rPr lang="en-US" sz="1800" b="1" i="0" u="none" strike="noStrike" cap="none" dirty="0">
                <a:solidFill>
                  <a:schemeClr val="dk1"/>
                </a:solidFill>
                <a:latin typeface="Arial"/>
                <a:ea typeface="Arial"/>
                <a:cs typeface="Arial"/>
                <a:sym typeface="Arial"/>
              </a:rPr>
              <a:t>Attainable</a:t>
            </a:r>
            <a:r>
              <a:rPr lang="en-US" sz="1800" b="0" i="0" u="none" strike="noStrike" cap="none" dirty="0">
                <a:solidFill>
                  <a:schemeClr val="dk1"/>
                </a:solidFill>
                <a:latin typeface="Arial"/>
                <a:ea typeface="Arial"/>
                <a:cs typeface="Arial"/>
                <a:sym typeface="Arial"/>
              </a:rPr>
              <a:t> (Goals must be realistic and attainable by the average employee)</a:t>
            </a:r>
          </a:p>
          <a:p>
            <a:pPr marL="457200" marR="0" lvl="0" indent="-457200" algn="l" rtl="0">
              <a:lnSpc>
                <a:spcPct val="80000"/>
              </a:lnSpc>
              <a:spcBef>
                <a:spcPts val="0"/>
              </a:spcBef>
              <a:spcAft>
                <a:spcPts val="600"/>
              </a:spcAft>
              <a:buClr>
                <a:srgbClr val="4F6128"/>
              </a:buClr>
              <a:buSzPct val="97222"/>
              <a:buFont typeface="Arial"/>
              <a:buChar char="•"/>
            </a:pPr>
            <a:r>
              <a:rPr lang="en-US" sz="1800" b="1" i="0" u="none" strike="noStrike" cap="none" dirty="0">
                <a:solidFill>
                  <a:schemeClr val="dk1"/>
                </a:solidFill>
                <a:latin typeface="Arial"/>
                <a:ea typeface="Arial"/>
                <a:cs typeface="Arial"/>
                <a:sym typeface="Arial"/>
              </a:rPr>
              <a:t>Relevant</a:t>
            </a:r>
            <a:r>
              <a:rPr lang="en-US" sz="1800" b="0" i="0" u="none" strike="noStrike" cap="none" dirty="0">
                <a:solidFill>
                  <a:schemeClr val="dk1"/>
                </a:solidFill>
                <a:latin typeface="Arial"/>
                <a:ea typeface="Arial"/>
                <a:cs typeface="Arial"/>
                <a:sym typeface="Arial"/>
              </a:rPr>
              <a:t> (Goals must relate to your organization's vision and mission)</a:t>
            </a:r>
          </a:p>
          <a:p>
            <a:pPr marL="457200" marR="0" lvl="0" indent="-457200" algn="l" rtl="0">
              <a:lnSpc>
                <a:spcPct val="80000"/>
              </a:lnSpc>
              <a:spcBef>
                <a:spcPts val="0"/>
              </a:spcBef>
              <a:spcAft>
                <a:spcPts val="600"/>
              </a:spcAft>
              <a:buClr>
                <a:srgbClr val="4F6128"/>
              </a:buClr>
              <a:buSzPct val="97222"/>
              <a:buFont typeface="Arial"/>
              <a:buChar char="•"/>
            </a:pPr>
            <a:r>
              <a:rPr lang="en-US" sz="1800" b="1" i="0" u="none" strike="noStrike" cap="none" dirty="0">
                <a:solidFill>
                  <a:schemeClr val="dk1"/>
                </a:solidFill>
                <a:latin typeface="Arial"/>
                <a:ea typeface="Arial"/>
                <a:cs typeface="Arial"/>
                <a:sym typeface="Arial"/>
              </a:rPr>
              <a:t>Time-bound</a:t>
            </a:r>
            <a:r>
              <a:rPr lang="en-US" sz="1800" b="0" i="0" u="none" strike="noStrike" cap="none" dirty="0">
                <a:solidFill>
                  <a:schemeClr val="dk1"/>
                </a:solidFill>
                <a:latin typeface="Arial"/>
                <a:ea typeface="Arial"/>
                <a:cs typeface="Arial"/>
                <a:sym typeface="Arial"/>
              </a:rPr>
              <a:t> (Goals must have definite starting and ending points, and a fixed duration)</a:t>
            </a:r>
          </a:p>
          <a:p>
            <a:pPr marL="457200" marR="0" lvl="0" indent="-457200" algn="l" rtl="0">
              <a:lnSpc>
                <a:spcPct val="80000"/>
              </a:lnSpc>
              <a:spcBef>
                <a:spcPts val="0"/>
              </a:spcBef>
              <a:spcAft>
                <a:spcPts val="600"/>
              </a:spcAft>
              <a:buClr>
                <a:srgbClr val="4F6128"/>
              </a:buClr>
              <a:buSzPct val="97222"/>
              <a:buFont typeface="Arial"/>
              <a:buNone/>
            </a:pPr>
            <a:endParaRPr sz="1800" b="0" i="0" u="none" strike="noStrike" cap="none" dirty="0">
              <a:solidFill>
                <a:schemeClr val="dk1"/>
              </a:solidFill>
              <a:latin typeface="Arial"/>
              <a:ea typeface="Arial"/>
              <a:cs typeface="Arial"/>
              <a:sym typeface="Arial"/>
            </a:endParaRPr>
          </a:p>
        </p:txBody>
      </p:sp>
      <p:sp>
        <p:nvSpPr>
          <p:cNvPr id="6" name="Text Placeholder 3"/>
          <p:cNvSpPr>
            <a:spLocks noGrp="1"/>
          </p:cNvSpPr>
          <p:nvPr>
            <p:ph type="body" sz="quarter" idx="4294967295"/>
          </p:nvPr>
        </p:nvSpPr>
        <p:spPr>
          <a:xfrm>
            <a:off x="5975350" y="5658617"/>
            <a:ext cx="2711450" cy="358775"/>
          </a:xfrm>
          <a:prstGeom prst="rect">
            <a:avLst/>
          </a:prstGeom>
        </p:spPr>
        <p:txBody>
          <a:bodyPr anchor="b"/>
          <a:lstStyle/>
          <a:p>
            <a:pPr marL="0" indent="0" algn="r">
              <a:buNone/>
            </a:pPr>
            <a:r>
              <a:rPr lang="en-US" sz="1000" dirty="0"/>
              <a:t>(Economy, 2015)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idx="1"/>
          </p:nvPr>
        </p:nvSpPr>
        <p:spPr/>
        <p:txBody>
          <a:bodyPr/>
          <a:lstStyle/>
          <a:p>
            <a:pPr marL="0" lvl="0" indent="0">
              <a:spcBef>
                <a:spcPts val="0"/>
              </a:spcBef>
              <a:spcAft>
                <a:spcPts val="1800"/>
              </a:spcAft>
              <a:buNone/>
            </a:pPr>
            <a:r>
              <a:rPr lang="en-US" b="1" u="sng" dirty="0"/>
              <a:t>SEL Competencies</a:t>
            </a:r>
            <a:endParaRPr lang="en-US" dirty="0"/>
          </a:p>
          <a:p>
            <a:pPr lvl="0" indent="-457200">
              <a:spcBef>
                <a:spcPts val="0"/>
              </a:spcBef>
              <a:spcAft>
                <a:spcPts val="1800"/>
              </a:spcAft>
            </a:pPr>
            <a:r>
              <a:rPr lang="en-US" dirty="0"/>
              <a:t>Self-awareness</a:t>
            </a:r>
          </a:p>
          <a:p>
            <a:pPr lvl="0" indent="-457200">
              <a:spcBef>
                <a:spcPts val="0"/>
              </a:spcBef>
              <a:spcAft>
                <a:spcPts val="1800"/>
              </a:spcAft>
            </a:pPr>
            <a:r>
              <a:rPr lang="en-US" dirty="0"/>
              <a:t>Self-management</a:t>
            </a:r>
          </a:p>
          <a:p>
            <a:pPr lvl="0" indent="-457200">
              <a:spcBef>
                <a:spcPts val="0"/>
              </a:spcBef>
              <a:spcAft>
                <a:spcPts val="1800"/>
              </a:spcAft>
            </a:pPr>
            <a:r>
              <a:rPr lang="en-US" dirty="0"/>
              <a:t>Social Awareness</a:t>
            </a:r>
          </a:p>
          <a:p>
            <a:pPr lvl="0" indent="-457200">
              <a:spcBef>
                <a:spcPts val="0"/>
              </a:spcBef>
              <a:spcAft>
                <a:spcPts val="1800"/>
              </a:spcAft>
            </a:pPr>
            <a:r>
              <a:rPr lang="en-US" dirty="0"/>
              <a:t>Relationship Skills</a:t>
            </a:r>
          </a:p>
          <a:p>
            <a:pPr lvl="0" indent="-457200">
              <a:spcBef>
                <a:spcPts val="0"/>
              </a:spcBef>
              <a:spcAft>
                <a:spcPts val="1800"/>
              </a:spcAft>
            </a:pPr>
            <a:r>
              <a:rPr lang="en-US" dirty="0"/>
              <a:t>Responsible decision-making</a:t>
            </a:r>
          </a:p>
          <a:p>
            <a:pPr marL="177800" indent="0">
              <a:spcBef>
                <a:spcPts val="0"/>
              </a:spcBef>
              <a:spcAft>
                <a:spcPts val="1800"/>
              </a:spcAft>
              <a:buNone/>
            </a:pPr>
            <a:endParaRPr lang="en-US" b="1" u="sng" dirty="0"/>
          </a:p>
          <a:p>
            <a:pPr marL="177800" indent="0">
              <a:spcBef>
                <a:spcPts val="0"/>
              </a:spcBef>
              <a:spcAft>
                <a:spcPts val="1800"/>
              </a:spcAft>
              <a:buNone/>
            </a:pPr>
            <a:endParaRPr lang="en-US" b="1" u="sng" dirty="0"/>
          </a:p>
        </p:txBody>
      </p:sp>
      <p:sp>
        <p:nvSpPr>
          <p:cNvPr id="4" name="Text Placeholder 3"/>
          <p:cNvSpPr>
            <a:spLocks noGrp="1"/>
          </p:cNvSpPr>
          <p:nvPr>
            <p:ph type="body" idx="2"/>
          </p:nvPr>
        </p:nvSpPr>
        <p:spPr/>
        <p:txBody>
          <a:bodyPr/>
          <a:lstStyle/>
          <a:p>
            <a:pPr marL="177800" indent="0">
              <a:spcBef>
                <a:spcPts val="0"/>
              </a:spcBef>
              <a:buNone/>
            </a:pPr>
            <a:r>
              <a:rPr lang="en-US" dirty="0"/>
              <a:t>Social and emotional learning, or SEL, asserts that skills in emotional recognition and management referent to self and others can be taught and learned.</a:t>
            </a:r>
          </a:p>
        </p:txBody>
      </p:sp>
    </p:spTree>
    <p:extLst>
      <p:ext uri="{BB962C8B-B14F-4D97-AF65-F5344CB8AC3E}">
        <p14:creationId xmlns:p14="http://schemas.microsoft.com/office/powerpoint/2010/main" val="1572379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References</a:t>
            </a:r>
          </a:p>
        </p:txBody>
      </p:sp>
      <p:sp>
        <p:nvSpPr>
          <p:cNvPr id="108" name="Shape 108"/>
          <p:cNvSpPr txBox="1">
            <a:spLocks noGrp="1"/>
          </p:cNvSpPr>
          <p:nvPr>
            <p:ph idx="1"/>
          </p:nvPr>
        </p:nvSpPr>
        <p:spPr>
          <a:xfrm>
            <a:off x="160020" y="1268730"/>
            <a:ext cx="8846820" cy="4683835"/>
          </a:xfrm>
          <a:prstGeom prst="rect">
            <a:avLst/>
          </a:prstGeom>
          <a:noFill/>
          <a:ln>
            <a:noFill/>
          </a:ln>
        </p:spPr>
        <p:txBody>
          <a:bodyPr lIns="91425" tIns="45700" rIns="91425" bIns="45700" anchor="t" anchorCtr="0">
            <a:noAutofit/>
          </a:bodyPr>
          <a:lstStyle/>
          <a:p>
            <a:pPr marL="457200" marR="0" lvl="0" indent="-457200" algn="l" rtl="0">
              <a:lnSpc>
                <a:spcPct val="80000"/>
              </a:lnSpc>
              <a:spcAft>
                <a:spcPts val="600"/>
              </a:spcAft>
              <a:buClr>
                <a:srgbClr val="4F6128"/>
              </a:buClr>
              <a:buSzPct val="102666"/>
              <a:buFont typeface="Arial"/>
              <a:buChar char="•"/>
            </a:pPr>
            <a:r>
              <a:rPr lang="en-US" sz="1800" b="0" i="0" u="none" strike="noStrike" cap="none" dirty="0" err="1">
                <a:solidFill>
                  <a:schemeClr val="dk1"/>
                </a:solidFill>
                <a:latin typeface="Arial"/>
                <a:ea typeface="Arial"/>
                <a:cs typeface="Arial"/>
                <a:sym typeface="Arial"/>
              </a:rPr>
              <a:t>Weissberg</a:t>
            </a:r>
            <a:r>
              <a:rPr lang="en-US" sz="1800" b="0" i="0" u="none" strike="noStrike" cap="none" dirty="0">
                <a:solidFill>
                  <a:schemeClr val="dk1"/>
                </a:solidFill>
                <a:latin typeface="Arial"/>
                <a:ea typeface="Arial"/>
                <a:cs typeface="Arial"/>
                <a:sym typeface="Arial"/>
              </a:rPr>
              <a:t> R. P., </a:t>
            </a:r>
            <a:r>
              <a:rPr lang="en-US" sz="1800" b="0" i="0" u="none" strike="noStrike" cap="none" dirty="0" err="1">
                <a:solidFill>
                  <a:schemeClr val="dk1"/>
                </a:solidFill>
                <a:latin typeface="Arial"/>
                <a:ea typeface="Arial"/>
                <a:cs typeface="Arial"/>
                <a:sym typeface="Arial"/>
              </a:rPr>
              <a:t>Durlak</a:t>
            </a:r>
            <a:r>
              <a:rPr lang="en-US" sz="1800" b="0" i="0" u="none" strike="noStrike" cap="none" dirty="0">
                <a:solidFill>
                  <a:schemeClr val="dk1"/>
                </a:solidFill>
                <a:latin typeface="Arial"/>
                <a:ea typeface="Arial"/>
                <a:cs typeface="Arial"/>
                <a:sym typeface="Arial"/>
              </a:rPr>
              <a:t> J. A., </a:t>
            </a:r>
            <a:r>
              <a:rPr lang="en-US" sz="1800" b="0" i="0" u="none" strike="noStrike" cap="none" dirty="0" err="1">
                <a:solidFill>
                  <a:schemeClr val="dk1"/>
                </a:solidFill>
                <a:latin typeface="Arial"/>
                <a:ea typeface="Arial"/>
                <a:cs typeface="Arial"/>
                <a:sym typeface="Arial"/>
              </a:rPr>
              <a:t>Domitrovich</a:t>
            </a:r>
            <a:r>
              <a:rPr lang="en-US" sz="1800" b="0" i="0" u="none" strike="noStrike" cap="none" dirty="0">
                <a:solidFill>
                  <a:schemeClr val="dk1"/>
                </a:solidFill>
                <a:latin typeface="Arial"/>
                <a:ea typeface="Arial"/>
                <a:cs typeface="Arial"/>
                <a:sym typeface="Arial"/>
              </a:rPr>
              <a:t> C E., </a:t>
            </a:r>
            <a:r>
              <a:rPr lang="en-US" sz="1800" b="0" i="0" u="none" strike="noStrike" cap="none" dirty="0" err="1">
                <a:solidFill>
                  <a:schemeClr val="dk1"/>
                </a:solidFill>
                <a:latin typeface="Arial"/>
                <a:ea typeface="Arial"/>
                <a:cs typeface="Arial"/>
                <a:sym typeface="Arial"/>
              </a:rPr>
              <a:t>Gullotta</a:t>
            </a:r>
            <a:r>
              <a:rPr lang="en-US" sz="1800" b="0" i="0" u="none" strike="noStrike" cap="none" dirty="0">
                <a:solidFill>
                  <a:schemeClr val="dk1"/>
                </a:solidFill>
                <a:latin typeface="Arial"/>
                <a:ea typeface="Arial"/>
                <a:cs typeface="Arial"/>
                <a:sym typeface="Arial"/>
              </a:rPr>
              <a:t> T. P. Social and emotional learning: Past, present, and future. </a:t>
            </a:r>
            <a:r>
              <a:rPr lang="en-US" sz="1800" b="0" i="1" u="none" strike="noStrike" cap="none" dirty="0">
                <a:solidFill>
                  <a:schemeClr val="dk1"/>
                </a:solidFill>
                <a:latin typeface="Arial"/>
                <a:ea typeface="Arial"/>
                <a:cs typeface="Arial"/>
                <a:sym typeface="Arial"/>
              </a:rPr>
              <a:t>Handbook of Social and Emotional Learning: Research and Practice</a:t>
            </a:r>
            <a:r>
              <a:rPr lang="en-US" sz="1800" b="0" i="0" u="none" strike="noStrike" cap="none" dirty="0">
                <a:solidFill>
                  <a:schemeClr val="dk1"/>
                </a:solidFill>
                <a:latin typeface="Arial"/>
                <a:ea typeface="Arial"/>
                <a:cs typeface="Arial"/>
                <a:sym typeface="Arial"/>
              </a:rPr>
              <a:t>, 2015. </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Webb A R, Young R A, </a:t>
            </a:r>
            <a:r>
              <a:rPr lang="en-US" sz="1800" b="0" i="0" u="none" strike="noStrike" cap="none" dirty="0" err="1">
                <a:solidFill>
                  <a:schemeClr val="dk1"/>
                </a:solidFill>
                <a:latin typeface="Arial"/>
                <a:ea typeface="Arial"/>
                <a:cs typeface="Arial"/>
                <a:sym typeface="Arial"/>
              </a:rPr>
              <a:t>Baumer</a:t>
            </a:r>
            <a:r>
              <a:rPr lang="en-US" sz="1800" b="0" i="0" u="none" strike="noStrike" cap="none" dirty="0">
                <a:solidFill>
                  <a:schemeClr val="dk1"/>
                </a:solidFill>
                <a:latin typeface="Arial"/>
                <a:ea typeface="Arial"/>
                <a:cs typeface="Arial"/>
                <a:sym typeface="Arial"/>
              </a:rPr>
              <a:t> J G. Emotional intelligence and the ACGME competencies. JGME 2010 </a:t>
            </a:r>
            <a:r>
              <a:rPr lang="en-US" sz="1800" b="0" i="0" u="none" strike="noStrike" cap="none" dirty="0" err="1">
                <a:solidFill>
                  <a:schemeClr val="dk1"/>
                </a:solidFill>
                <a:latin typeface="Arial"/>
                <a:ea typeface="Arial"/>
                <a:cs typeface="Arial"/>
                <a:sym typeface="Arial"/>
              </a:rPr>
              <a:t>doi</a:t>
            </a:r>
            <a:r>
              <a:rPr lang="en-US" sz="1800" b="0" i="0" u="none" strike="noStrike" cap="none" dirty="0">
                <a:solidFill>
                  <a:schemeClr val="dk1"/>
                </a:solidFill>
                <a:latin typeface="Arial"/>
                <a:ea typeface="Arial"/>
                <a:cs typeface="Arial"/>
                <a:sym typeface="Arial"/>
              </a:rPr>
              <a:t>: 10.4300/JGME-D-10-00080.1  </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ACGME CLER Guidelines</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Reflections The </a:t>
            </a:r>
            <a:r>
              <a:rPr lang="en-US" sz="1800" b="0" i="0" u="none" strike="noStrike" cap="none" dirty="0" err="1">
                <a:solidFill>
                  <a:schemeClr val="dk1"/>
                </a:solidFill>
                <a:latin typeface="Arial"/>
                <a:ea typeface="Arial"/>
                <a:cs typeface="Arial"/>
                <a:sym typeface="Arial"/>
              </a:rPr>
              <a:t>SoL</a:t>
            </a:r>
            <a:r>
              <a:rPr lang="en-US" sz="1800" b="0" i="0" u="none" strike="noStrike" cap="none" dirty="0">
                <a:solidFill>
                  <a:schemeClr val="dk1"/>
                </a:solidFill>
                <a:latin typeface="Arial"/>
                <a:ea typeface="Arial"/>
                <a:cs typeface="Arial"/>
                <a:sym typeface="Arial"/>
              </a:rPr>
              <a:t> Journal Vol 14 (1)</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Belfield et al. The economic value of social and emotional learning. 2015	</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Social-Emotional Learning Assessment Measures for Middle School Youth </a:t>
            </a:r>
            <a:r>
              <a:rPr lang="en-US" sz="1800" b="0" i="0" u="sng" strike="noStrike" cap="none" dirty="0">
                <a:solidFill>
                  <a:schemeClr val="hlink"/>
                </a:solidFill>
                <a:latin typeface="Arial"/>
                <a:ea typeface="Arial"/>
                <a:cs typeface="Arial"/>
                <a:sym typeface="Arial"/>
                <a:hlinkClick r:id="rId3"/>
              </a:rPr>
              <a:t>http://www.search-institute.org/sites/default/files/a/DAP-Raikes-Foundation-Review.pdf</a:t>
            </a:r>
            <a:r>
              <a:rPr lang="en-US" sz="1800" b="0" i="0" u="none" strike="noStrike" cap="none" dirty="0">
                <a:solidFill>
                  <a:schemeClr val="dk1"/>
                </a:solidFill>
                <a:latin typeface="Arial"/>
                <a:ea typeface="Arial"/>
                <a:cs typeface="Arial"/>
                <a:sym typeface="Arial"/>
              </a:rPr>
              <a:t> </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Goleman D. How to be emotionally intelligent. The New York Times, April 7, 2015. </a:t>
            </a:r>
            <a:r>
              <a:rPr lang="en-US" sz="1800" b="0" i="0" u="sng" strike="noStrike" cap="none" dirty="0">
                <a:solidFill>
                  <a:schemeClr val="hlink"/>
                </a:solidFill>
                <a:latin typeface="Arial"/>
                <a:ea typeface="Arial"/>
                <a:cs typeface="Arial"/>
                <a:sym typeface="Arial"/>
                <a:hlinkClick r:id="rId4"/>
              </a:rPr>
              <a:t>http://www.nytimes.com/2015/04/12/education/edlife/how-to-be-emotionally-intelligent.html?action=click&amp;pgtype=Homepage&amp;region=CColumn&amp;module=MostEmailed&amp;version=Full&amp;src=me&amp;WT.nav=MostEmailed&amp;_r=1</a:t>
            </a:r>
            <a:r>
              <a:rPr lang="en-US" sz="1800" b="0" i="0" u="none" strike="noStrike" cap="none" dirty="0">
                <a:solidFill>
                  <a:schemeClr val="dk1"/>
                </a:solidFill>
                <a:latin typeface="Arial"/>
                <a:ea typeface="Arial"/>
                <a:cs typeface="Arial"/>
                <a:sym typeface="Arial"/>
              </a:rPr>
              <a:t> </a:t>
            </a:r>
          </a:p>
          <a:p>
            <a:pPr marL="457200" marR="0" lvl="0" indent="-457200" algn="l" rtl="0">
              <a:lnSpc>
                <a:spcPct val="80000"/>
              </a:lnSpc>
              <a:spcAft>
                <a:spcPts val="600"/>
              </a:spcAft>
              <a:buClr>
                <a:srgbClr val="4F6128"/>
              </a:buClr>
              <a:buSzPct val="102666"/>
              <a:buFont typeface="Arial"/>
              <a:buChar char="•"/>
            </a:pPr>
            <a:r>
              <a:rPr lang="en-US" sz="1800" b="0" i="0" u="none" strike="noStrike" cap="none" dirty="0">
                <a:solidFill>
                  <a:schemeClr val="dk1"/>
                </a:solidFill>
                <a:latin typeface="Arial"/>
                <a:ea typeface="Arial"/>
                <a:cs typeface="Arial"/>
                <a:sym typeface="Arial"/>
              </a:rPr>
              <a:t>Economy P. Forget SMART goals - try CLEAR goals instead. </a:t>
            </a:r>
            <a:r>
              <a:rPr lang="en-US" sz="1800" b="0" i="0" u="sng" strike="noStrike" cap="none" dirty="0">
                <a:solidFill>
                  <a:schemeClr val="hlink"/>
                </a:solidFill>
                <a:latin typeface="Arial"/>
                <a:ea typeface="Arial"/>
                <a:cs typeface="Arial"/>
                <a:sym typeface="Arial"/>
                <a:hlinkClick r:id="rId5"/>
              </a:rPr>
              <a:t>http://www.inc.com/peter-economy/forget-smart-goals-try-clear-goals-instead.html</a:t>
            </a:r>
            <a:r>
              <a:rPr lang="en-US" sz="1800" b="0" i="0" u="none" strike="noStrike" cap="none" dirty="0">
                <a:solidFill>
                  <a:schemeClr val="dk1"/>
                </a:solidFill>
                <a:latin typeface="Arial"/>
                <a:ea typeface="Arial"/>
                <a:cs typeface="Arial"/>
                <a:sym typeface="Arial"/>
              </a:rPr>
              <a:t> </a:t>
            </a:r>
          </a:p>
          <a:p>
            <a:pPr marL="457200" marR="0" lvl="0" indent="-457200" algn="l" rtl="0">
              <a:lnSpc>
                <a:spcPct val="80000"/>
              </a:lnSpc>
              <a:spcAft>
                <a:spcPts val="600"/>
              </a:spcAft>
              <a:buClr>
                <a:srgbClr val="4F6128"/>
              </a:buClr>
              <a:buSzPct val="102666"/>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Learning Objectives</a:t>
            </a:r>
          </a:p>
        </p:txBody>
      </p:sp>
      <p:sp>
        <p:nvSpPr>
          <p:cNvPr id="39" name="Shape 39"/>
          <p:cNvSpPr txBox="1">
            <a:spLocks noGrp="1"/>
          </p:cNvSpPr>
          <p:nvPr>
            <p:ph idx="1"/>
          </p:nvPr>
        </p:nvSpPr>
        <p:spPr>
          <a:prstGeom prst="rect">
            <a:avLst/>
          </a:prstGeom>
          <a:noFill/>
          <a:ln>
            <a:noFill/>
          </a:ln>
        </p:spPr>
        <p:txBody>
          <a:bodyPr lIns="91425" tIns="45700" rIns="91425" bIns="45700" anchor="t" anchorCtr="0">
            <a:noAutofit/>
          </a:bodyPr>
          <a:lstStyle/>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Describe the 5 domains of SEL</a:t>
            </a:r>
          </a:p>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Apply these domains to the everyday work of being a resident-teacher</a:t>
            </a:r>
          </a:p>
          <a:p>
            <a:pPr marL="457200" marR="0" lvl="0" indent="-457200" algn="l" rtl="0">
              <a:buClr>
                <a:srgbClr val="4F6128"/>
              </a:buClr>
              <a:buSzPct val="100000"/>
              <a:buFont typeface="Arial"/>
              <a:buChar char="•"/>
            </a:pPr>
            <a:r>
              <a:rPr lang="en-US" sz="3200" b="0" i="0" u="none" strike="noStrike" cap="none" dirty="0">
                <a:solidFill>
                  <a:schemeClr val="dk1"/>
                </a:solidFill>
                <a:latin typeface="Arial"/>
                <a:ea typeface="Arial"/>
                <a:cs typeface="Arial"/>
                <a:sym typeface="Arial"/>
              </a:rPr>
              <a:t>Assess the value of integrating SEL into teaching in residency</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a:solidFill>
                  <a:srgbClr val="4F6128"/>
                </a:solidFill>
                <a:ea typeface="Arial"/>
                <a:sym typeface="Arial"/>
              </a:rPr>
              <a:t>Part 1: </a:t>
            </a:r>
            <a:br>
              <a:rPr lang="en-US" dirty="0">
                <a:solidFill>
                  <a:srgbClr val="4F6128"/>
                </a:solidFill>
                <a:ea typeface="Arial"/>
                <a:sym typeface="Arial"/>
              </a:rPr>
            </a:br>
            <a:r>
              <a:rPr lang="en-US" dirty="0">
                <a:solidFill>
                  <a:srgbClr val="4F6128"/>
                </a:solidFill>
                <a:ea typeface="Arial"/>
                <a:sym typeface="Arial"/>
              </a:rPr>
              <a:t>What is SEL and why should I care?</a:t>
            </a:r>
            <a:endParaRPr lang="en-US" dirty="0"/>
          </a:p>
        </p:txBody>
      </p:sp>
      <p:sp>
        <p:nvSpPr>
          <p:cNvPr id="7" name="Content Placeholder 6"/>
          <p:cNvSpPr>
            <a:spLocks noGrp="1"/>
          </p:cNvSpPr>
          <p:nvPr>
            <p:ph idx="1"/>
          </p:nvPr>
        </p:nvSpPr>
        <p:spPr>
          <a:xfrm>
            <a:off x="4114800" y="1908809"/>
            <a:ext cx="4571999" cy="3714752"/>
          </a:xfrm>
        </p:spPr>
        <p:txBody>
          <a:bodyPr/>
          <a:lstStyle/>
          <a:p>
            <a:pPr lvl="0">
              <a:lnSpc>
                <a:spcPct val="90000"/>
              </a:lnSpc>
              <a:buClr>
                <a:srgbClr val="4F6128"/>
              </a:buClr>
              <a:buSzPct val="100000"/>
            </a:pPr>
            <a:r>
              <a:rPr lang="en-US" dirty="0">
                <a:solidFill>
                  <a:schemeClr val="dk1"/>
                </a:solidFill>
                <a:ea typeface="Arial"/>
                <a:sym typeface="Arial"/>
              </a:rPr>
              <a:t>Term around since 1994</a:t>
            </a:r>
          </a:p>
          <a:p>
            <a:pPr lvl="0">
              <a:lnSpc>
                <a:spcPct val="90000"/>
              </a:lnSpc>
              <a:buClr>
                <a:srgbClr val="4F6128"/>
              </a:buClr>
              <a:buSzPct val="100000"/>
            </a:pPr>
            <a:r>
              <a:rPr lang="en-US" dirty="0">
                <a:solidFill>
                  <a:schemeClr val="dk1"/>
                </a:solidFill>
                <a:ea typeface="Arial"/>
                <a:sym typeface="Arial"/>
              </a:rPr>
              <a:t>Social and emotional knowledge, skills, </a:t>
            </a:r>
            <a:r>
              <a:rPr lang="en-US" sz="2600" dirty="0">
                <a:solidFill>
                  <a:schemeClr val="dk1"/>
                </a:solidFill>
                <a:ea typeface="Arial"/>
                <a:sym typeface="Arial"/>
              </a:rPr>
              <a:t>attitudes</a:t>
            </a:r>
            <a:r>
              <a:rPr lang="en-US" dirty="0">
                <a:solidFill>
                  <a:schemeClr val="dk1"/>
                </a:solidFill>
                <a:ea typeface="Arial"/>
                <a:sym typeface="Arial"/>
              </a:rPr>
              <a:t> and behaviors (</a:t>
            </a:r>
            <a:r>
              <a:rPr lang="en-US" sz="2600" dirty="0">
                <a:solidFill>
                  <a:schemeClr val="dk1"/>
                </a:solidFill>
                <a:ea typeface="Arial"/>
                <a:sym typeface="Arial"/>
              </a:rPr>
              <a:t>KSAB)s</a:t>
            </a:r>
            <a:r>
              <a:rPr lang="en-US" dirty="0">
                <a:solidFill>
                  <a:schemeClr val="dk1"/>
                </a:solidFill>
                <a:ea typeface="Arial"/>
                <a:sym typeface="Arial"/>
              </a:rPr>
              <a:t/>
            </a:r>
            <a:br>
              <a:rPr lang="en-US" dirty="0">
                <a:solidFill>
                  <a:schemeClr val="dk1"/>
                </a:solidFill>
                <a:ea typeface="Arial"/>
                <a:sym typeface="Arial"/>
              </a:rPr>
            </a:br>
            <a:r>
              <a:rPr lang="en-US" dirty="0">
                <a:solidFill>
                  <a:schemeClr val="dk1"/>
                </a:solidFill>
                <a:ea typeface="Arial"/>
                <a:sym typeface="Arial"/>
              </a:rPr>
              <a:t>CAN. BE. TAUGHT.</a:t>
            </a:r>
          </a:p>
          <a:p>
            <a:pPr lvl="0">
              <a:lnSpc>
                <a:spcPct val="90000"/>
              </a:lnSpc>
              <a:buClr>
                <a:srgbClr val="4F6128"/>
              </a:buClr>
              <a:buSzPct val="100000"/>
            </a:pPr>
            <a:r>
              <a:rPr lang="en-US" dirty="0">
                <a:solidFill>
                  <a:schemeClr val="dk1"/>
                </a:solidFill>
                <a:ea typeface="Arial"/>
                <a:sym typeface="Arial"/>
              </a:rPr>
              <a:t>Changes the hidden curriculum</a:t>
            </a:r>
          </a:p>
        </p:txBody>
      </p:sp>
      <p:sp>
        <p:nvSpPr>
          <p:cNvPr id="9" name="Content Placeholder 8"/>
          <p:cNvSpPr>
            <a:spLocks noGrp="1"/>
          </p:cNvSpPr>
          <p:nvPr>
            <p:ph idx="11"/>
          </p:nvPr>
        </p:nvSpPr>
        <p:spPr>
          <a:xfrm>
            <a:off x="457201" y="1908809"/>
            <a:ext cx="3223260" cy="3714752"/>
          </a:xfrm>
        </p:spPr>
        <p:txBody>
          <a:bodyPr/>
          <a:lstStyle/>
          <a:p>
            <a:pPr lvl="0">
              <a:lnSpc>
                <a:spcPct val="90000"/>
              </a:lnSpc>
              <a:buClr>
                <a:srgbClr val="4F6128"/>
              </a:buClr>
              <a:buSzPct val="100000"/>
            </a:pPr>
            <a:r>
              <a:rPr lang="en-US" dirty="0">
                <a:solidFill>
                  <a:schemeClr val="dk1"/>
                </a:solidFill>
                <a:ea typeface="Arial"/>
                <a:sym typeface="Arial"/>
              </a:rPr>
              <a:t>Social </a:t>
            </a:r>
          </a:p>
          <a:p>
            <a:pPr lvl="0">
              <a:lnSpc>
                <a:spcPct val="90000"/>
              </a:lnSpc>
              <a:buClr>
                <a:srgbClr val="4F6128"/>
              </a:buClr>
              <a:buSzPct val="25000"/>
              <a:buNone/>
            </a:pPr>
            <a:r>
              <a:rPr lang="en-US" dirty="0">
                <a:solidFill>
                  <a:schemeClr val="dk1"/>
                </a:solidFill>
                <a:ea typeface="Arial"/>
                <a:sym typeface="Arial"/>
              </a:rPr>
              <a:t>		and</a:t>
            </a:r>
          </a:p>
          <a:p>
            <a:pPr lvl="0">
              <a:lnSpc>
                <a:spcPct val="90000"/>
              </a:lnSpc>
              <a:buClr>
                <a:srgbClr val="4F6128"/>
              </a:buClr>
              <a:buSzPct val="100000"/>
            </a:pPr>
            <a:r>
              <a:rPr lang="en-US" dirty="0">
                <a:solidFill>
                  <a:schemeClr val="dk1"/>
                </a:solidFill>
                <a:ea typeface="Arial"/>
                <a:sym typeface="Arial"/>
              </a:rPr>
              <a:t>Emotional</a:t>
            </a:r>
          </a:p>
          <a:p>
            <a:pPr lvl="0">
              <a:lnSpc>
                <a:spcPct val="90000"/>
              </a:lnSpc>
              <a:buClr>
                <a:srgbClr val="4F6128"/>
              </a:buClr>
              <a:buSzPct val="100000"/>
            </a:pPr>
            <a:r>
              <a:rPr lang="en-US" dirty="0">
                <a:solidFill>
                  <a:schemeClr val="dk1"/>
                </a:solidFill>
                <a:ea typeface="Arial"/>
                <a:sym typeface="Arial"/>
              </a:rPr>
              <a:t>Learning</a:t>
            </a:r>
          </a:p>
        </p:txBody>
      </p:sp>
      <p:sp>
        <p:nvSpPr>
          <p:cNvPr id="8" name="Text Placeholder 7"/>
          <p:cNvSpPr>
            <a:spLocks noGrp="1"/>
          </p:cNvSpPr>
          <p:nvPr>
            <p:ph type="body" sz="quarter" idx="10"/>
          </p:nvPr>
        </p:nvSpPr>
        <p:spPr/>
        <p:txBody>
          <a:bodyPr/>
          <a:lstStyle/>
          <a:p>
            <a:r>
              <a:rPr lang="en-US" dirty="0"/>
              <a:t>(</a:t>
            </a:r>
            <a:r>
              <a:rPr lang="en-US" dirty="0" err="1"/>
              <a:t>Weissberg</a:t>
            </a:r>
            <a:r>
              <a:rPr lang="en-US" dirty="0"/>
              <a:t> et al, 2015)</a:t>
            </a:r>
          </a:p>
        </p:txBody>
      </p:sp>
    </p:spTree>
    <p:extLst>
      <p:ext uri="{BB962C8B-B14F-4D97-AF65-F5344CB8AC3E}">
        <p14:creationId xmlns:p14="http://schemas.microsoft.com/office/powerpoint/2010/main" val="418632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55183"/>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a:solidFill>
                  <a:srgbClr val="4F6128"/>
                </a:solidFill>
                <a:latin typeface="Arial"/>
                <a:ea typeface="Arial"/>
                <a:cs typeface="Arial"/>
                <a:sym typeface="Arial"/>
              </a:rPr>
              <a:t>5 Competencies of SEL</a:t>
            </a:r>
          </a:p>
        </p:txBody>
      </p:sp>
      <p:pic>
        <p:nvPicPr>
          <p:cNvPr id="54" name="Shape 54"/>
          <p:cNvPicPr preferRelativeResize="0">
            <a:picLocks noGrp="1"/>
          </p:cNvPicPr>
          <p:nvPr>
            <p:ph type="body" idx="2"/>
          </p:nvPr>
        </p:nvPicPr>
        <p:blipFill rotWithShape="1">
          <a:blip r:embed="rId3">
            <a:alphaModFix/>
          </a:blip>
          <a:srcRect/>
          <a:stretch/>
        </p:blipFill>
        <p:spPr>
          <a:xfrm>
            <a:off x="1060313" y="1083616"/>
            <a:ext cx="6974734" cy="495027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prstGeom prst="rect">
            <a:avLst/>
          </a:prstGeom>
          <a:noFill/>
          <a:ln>
            <a:noFill/>
          </a:ln>
        </p:spPr>
        <p:txBody>
          <a:bodyPr lIns="91425" tIns="45700" rIns="91425" bIns="45700" anchor="ctr" anchorCtr="0">
            <a:noAutofit/>
          </a:bodyPr>
          <a:lstStyle/>
          <a:p>
            <a:pPr lvl="0">
              <a:buSzPct val="25000"/>
            </a:pPr>
            <a:r>
              <a:rPr lang="en-US" sz="3600" b="1" i="0" u="none" strike="noStrike" cap="none" dirty="0">
                <a:solidFill>
                  <a:srgbClr val="4F6128"/>
                </a:solidFill>
                <a:latin typeface="Arial"/>
                <a:ea typeface="Arial"/>
                <a:cs typeface="Arial"/>
                <a:sym typeface="Arial"/>
              </a:rPr>
              <a:t>Emotional </a:t>
            </a:r>
            <a:r>
              <a:rPr lang="en-US" dirty="0"/>
              <a:t>Intelligence (EI)</a:t>
            </a:r>
            <a:endParaRPr lang="en-US" sz="3600" b="1" i="0" u="none" strike="noStrike" cap="none" dirty="0">
              <a:solidFill>
                <a:srgbClr val="4F6128"/>
              </a:solidFill>
              <a:latin typeface="Arial"/>
              <a:ea typeface="Arial"/>
              <a:cs typeface="Arial"/>
              <a:sym typeface="Arial"/>
            </a:endParaRPr>
          </a:p>
        </p:txBody>
      </p:sp>
      <p:sp>
        <p:nvSpPr>
          <p:cNvPr id="60" name="Shape 60"/>
          <p:cNvSpPr txBox="1">
            <a:spLocks noGrp="1"/>
          </p:cNvSpPr>
          <p:nvPr>
            <p:ph type="body" idx="1"/>
          </p:nvPr>
        </p:nvSpPr>
        <p:spPr>
          <a:xfrm>
            <a:off x="4760257" y="1600198"/>
            <a:ext cx="3926540" cy="3781609"/>
          </a:xfrm>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None/>
            </a:pPr>
            <a:r>
              <a:rPr lang="en-US" sz="2800" b="0" i="0" u="none" strike="noStrike" cap="none" dirty="0">
                <a:solidFill>
                  <a:schemeClr val="dk1"/>
                </a:solidFill>
                <a:latin typeface="Arial"/>
                <a:ea typeface="Arial"/>
                <a:cs typeface="Arial"/>
                <a:sym typeface="Arial"/>
              </a:rPr>
              <a:t>Recognizing, understanding and using emotions</a:t>
            </a:r>
          </a:p>
          <a:p>
            <a:pPr marL="457200" marR="0" lvl="0" indent="-457200" algn="l" rtl="0">
              <a:spcBef>
                <a:spcPts val="0"/>
              </a:spcBef>
              <a:buClr>
                <a:srgbClr val="4F6128"/>
              </a:buClr>
              <a:buSzPct val="100000"/>
              <a:buFont typeface="Arial"/>
              <a:buNone/>
            </a:pPr>
            <a:r>
              <a:rPr lang="en-US" sz="2800" b="0" i="0" u="none" strike="noStrike" cap="none" dirty="0">
                <a:solidFill>
                  <a:schemeClr val="dk1"/>
                </a:solidFill>
                <a:latin typeface="Arial"/>
                <a:ea typeface="Arial"/>
                <a:cs typeface="Arial"/>
                <a:sym typeface="Arial"/>
              </a:rPr>
              <a:t>Began in 1930 with exploration into social intelligence</a:t>
            </a:r>
          </a:p>
          <a:p>
            <a:pPr marL="457200" marR="0" lvl="0" indent="-457200" algn="l" rtl="0">
              <a:spcBef>
                <a:spcPts val="0"/>
              </a:spcBef>
              <a:buClr>
                <a:srgbClr val="4F6128"/>
              </a:buClr>
              <a:buSzPct val="100000"/>
              <a:buFont typeface="Arial"/>
              <a:buNone/>
            </a:pPr>
            <a:r>
              <a:rPr lang="en-US" dirty="0"/>
              <a:t>Made popular in 1995 with Goleman’s book</a:t>
            </a:r>
            <a:endParaRPr lang="en-US" sz="2800" b="0" i="0" u="none" strike="noStrike" cap="none" dirty="0">
              <a:solidFill>
                <a:schemeClr val="dk1"/>
              </a:solidFill>
              <a:latin typeface="Arial"/>
              <a:ea typeface="Arial"/>
              <a:cs typeface="Arial"/>
              <a:sym typeface="Arial"/>
            </a:endParaRPr>
          </a:p>
        </p:txBody>
      </p:sp>
      <p:sp>
        <p:nvSpPr>
          <p:cNvPr id="61" name="Shape 61"/>
          <p:cNvSpPr txBox="1">
            <a:spLocks noGrp="1"/>
          </p:cNvSpPr>
          <p:nvPr>
            <p:ph type="body" idx="2"/>
          </p:nvPr>
        </p:nvSpPr>
        <p:spPr>
          <a:prstGeom prst="rect">
            <a:avLst/>
          </a:prstGeom>
          <a:noFill/>
          <a:ln>
            <a:noFill/>
          </a:ln>
        </p:spPr>
        <p:txBody>
          <a:bodyPr lIns="91425" tIns="45700" rIns="91425" bIns="45700" anchor="t" anchorCtr="0">
            <a:noAutofit/>
          </a:bodyPr>
          <a:lstStyle/>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Basis for SEL</a:t>
            </a:r>
          </a:p>
          <a:p>
            <a:pPr marL="457200" marR="0" lvl="0" indent="-457200" algn="l" rtl="0">
              <a:spcBef>
                <a:spcPts val="0"/>
              </a:spcBef>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Daniel Goleman</a:t>
            </a:r>
          </a:p>
        </p:txBody>
      </p:sp>
      <p:pic>
        <p:nvPicPr>
          <p:cNvPr id="2" name="Picture 1"/>
          <p:cNvPicPr>
            <a:picLocks noChangeAspect="1"/>
          </p:cNvPicPr>
          <p:nvPr/>
        </p:nvPicPr>
        <p:blipFill>
          <a:blip r:embed="rId3"/>
          <a:stretch>
            <a:fillRect/>
          </a:stretch>
        </p:blipFill>
        <p:spPr>
          <a:xfrm>
            <a:off x="1361956" y="2771593"/>
            <a:ext cx="1695687" cy="2610214"/>
          </a:xfrm>
          <a:prstGeom prst="rect">
            <a:avLst/>
          </a:prstGeom>
        </p:spPr>
      </p:pic>
      <p:sp>
        <p:nvSpPr>
          <p:cNvPr id="7" name="Text Placeholder 7"/>
          <p:cNvSpPr>
            <a:spLocks noGrp="1"/>
          </p:cNvSpPr>
          <p:nvPr>
            <p:ph type="body" sz="quarter" idx="4294967295"/>
          </p:nvPr>
        </p:nvSpPr>
        <p:spPr>
          <a:xfrm>
            <a:off x="5975350" y="5658617"/>
            <a:ext cx="2711450" cy="358775"/>
          </a:xfrm>
          <a:prstGeom prst="rect">
            <a:avLst/>
          </a:prstGeom>
        </p:spPr>
        <p:txBody>
          <a:bodyPr anchor="b"/>
          <a:lstStyle/>
          <a:p>
            <a:pPr marL="0" indent="0" algn="r">
              <a:buNone/>
            </a:pPr>
            <a:r>
              <a:rPr lang="en-US" sz="1000" dirty="0"/>
              <a:t>(</a:t>
            </a:r>
            <a:r>
              <a:rPr lang="en-US" sz="1000" dirty="0" err="1"/>
              <a:t>Weissberg</a:t>
            </a:r>
            <a:r>
              <a:rPr lang="en-US" sz="1000" dirty="0"/>
              <a:t> et al, 2015)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 Domains</a:t>
            </a:r>
          </a:p>
        </p:txBody>
      </p:sp>
      <p:sp>
        <p:nvSpPr>
          <p:cNvPr id="5" name="Text Placeholder 4"/>
          <p:cNvSpPr>
            <a:spLocks noGrp="1"/>
          </p:cNvSpPr>
          <p:nvPr>
            <p:ph type="body" sz="quarter" idx="10"/>
          </p:nvPr>
        </p:nvSpPr>
        <p:spPr/>
        <p:txBody>
          <a:bodyPr>
            <a:normAutofit/>
          </a:bodyPr>
          <a:lstStyle/>
          <a:p>
            <a:r>
              <a:rPr lang="en-US" dirty="0"/>
              <a:t>(Goleman, 1994)</a:t>
            </a:r>
          </a:p>
        </p:txBody>
      </p:sp>
      <p:graphicFrame>
        <p:nvGraphicFramePr>
          <p:cNvPr id="7" name="Diagram 6"/>
          <p:cNvGraphicFramePr/>
          <p:nvPr>
            <p:extLst>
              <p:ext uri="{D42A27DB-BD31-4B8C-83A1-F6EECF244321}">
                <p14:modId xmlns:p14="http://schemas.microsoft.com/office/powerpoint/2010/main" val="136667312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189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Emotional Intelligence (EI)</a:t>
            </a:r>
          </a:p>
        </p:txBody>
      </p:sp>
      <p:sp>
        <p:nvSpPr>
          <p:cNvPr id="69" name="Shape 69"/>
          <p:cNvSpPr txBox="1">
            <a:spLocks noGrp="1"/>
          </p:cNvSpPr>
          <p:nvPr>
            <p:ph idx="1"/>
          </p:nvPr>
        </p:nvSpPr>
        <p:spPr>
          <a:prstGeom prst="rect">
            <a:avLst/>
          </a:prstGeom>
          <a:noFill/>
          <a:ln>
            <a:noFill/>
          </a:ln>
        </p:spPr>
        <p:txBody>
          <a:bodyPr lIns="91425" tIns="45700" rIns="91425" bIns="45700" anchor="t" anchorCtr="0">
            <a:noAutofit/>
          </a:bodyPr>
          <a:lstStyle/>
          <a:p>
            <a:pPr lvl="0">
              <a:buClr>
                <a:srgbClr val="4F6128"/>
              </a:buClr>
              <a:buSzPct val="100000"/>
            </a:pPr>
            <a:r>
              <a:rPr lang="en-US" dirty="0">
                <a:solidFill>
                  <a:schemeClr val="dk1"/>
                </a:solidFill>
                <a:ea typeface="Arial"/>
                <a:sym typeface="Arial"/>
              </a:rPr>
              <a:t>Time to test it out!</a:t>
            </a:r>
          </a:p>
          <a:p>
            <a:pPr lvl="0">
              <a:buClr>
                <a:srgbClr val="4F6128"/>
              </a:buClr>
              <a:buSzPct val="100000"/>
              <a:buNone/>
            </a:pPr>
            <a:endParaRPr lang="en-US" dirty="0">
              <a:solidFill>
                <a:schemeClr val="dk1"/>
              </a:solidFill>
              <a:ea typeface="Arial"/>
              <a:sym typeface="Arial"/>
            </a:endParaRPr>
          </a:p>
          <a:p>
            <a:pPr lvl="0">
              <a:buClr>
                <a:srgbClr val="4F6128"/>
              </a:buClr>
              <a:buSzPct val="100000"/>
              <a:buNone/>
            </a:pPr>
            <a:endParaRPr lang="en-US" dirty="0">
              <a:solidFill>
                <a:schemeClr val="dk1"/>
              </a:solidFill>
              <a:ea typeface="Arial"/>
              <a:sym typeface="Arial"/>
            </a:endParaRPr>
          </a:p>
          <a:p>
            <a:pPr lvl="0">
              <a:buClr>
                <a:srgbClr val="4F6128"/>
              </a:buClr>
              <a:buSzPct val="100000"/>
            </a:pPr>
            <a:r>
              <a:rPr lang="en-US" dirty="0">
                <a:solidFill>
                  <a:schemeClr val="dk1"/>
                </a:solidFill>
                <a:ea typeface="Arial"/>
                <a:sym typeface="Arial"/>
                <a:hlinkClick r:id="rId3"/>
              </a:rPr>
              <a:t>EI Self-Assessment</a:t>
            </a:r>
            <a:endParaRPr lang="en-US" dirty="0">
              <a:solidFill>
                <a:schemeClr val="dk1"/>
              </a:solidFill>
              <a:ea typeface="Arial"/>
              <a:sym typeface="Arial"/>
            </a:endParaRPr>
          </a:p>
        </p:txBody>
      </p:sp>
      <p:sp>
        <p:nvSpPr>
          <p:cNvPr id="2" name="Content Placeholder 1"/>
          <p:cNvSpPr>
            <a:spLocks noGrp="1"/>
          </p:cNvSpPr>
          <p:nvPr>
            <p:ph idx="11"/>
          </p:nvPr>
        </p:nvSpPr>
        <p:spPr/>
        <p:txBody>
          <a:bodyPr/>
          <a:lstStyle/>
          <a:p>
            <a:pPr lvl="0"/>
            <a:r>
              <a:rPr lang="en-US" dirty="0">
                <a:solidFill>
                  <a:schemeClr val="dk1"/>
                </a:solidFill>
                <a:ea typeface="Arial"/>
                <a:sym typeface="Arial"/>
              </a:rPr>
              <a:t>How much do you know about your emotions and how they interact with those of others in your environment?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Let’s Discuss</a:t>
            </a:r>
          </a:p>
        </p:txBody>
      </p:sp>
      <p:sp>
        <p:nvSpPr>
          <p:cNvPr id="76" name="Shape 76"/>
          <p:cNvSpPr txBox="1">
            <a:spLocks noGrp="1"/>
          </p:cNvSpPr>
          <p:nvPr>
            <p:ph idx="1"/>
          </p:nvPr>
        </p:nvSpPr>
        <p:spPr>
          <a:xfrm>
            <a:off x="4606290" y="1600198"/>
            <a:ext cx="4080509" cy="4424083"/>
          </a:xfrm>
          <a:prstGeom prst="rect">
            <a:avLst/>
          </a:prstGeom>
          <a:noFill/>
          <a:ln>
            <a:noFill/>
          </a:ln>
        </p:spPr>
        <p:txBody>
          <a:bodyPr lIns="91425" tIns="45700" rIns="91425" bIns="45700" anchor="t" anchorCtr="0">
            <a:noAutofit/>
          </a:bodyPr>
          <a:lstStyle/>
          <a:p>
            <a:pPr marL="0" indent="0">
              <a:lnSpc>
                <a:spcPct val="90000"/>
              </a:lnSpc>
              <a:spcBef>
                <a:spcPts val="0"/>
              </a:spcBef>
              <a:buSzPct val="99615"/>
              <a:buNone/>
            </a:pPr>
            <a:r>
              <a:rPr lang="en-US" dirty="0"/>
              <a:t>Systems Level</a:t>
            </a:r>
          </a:p>
          <a:p>
            <a:pPr indent="-457200">
              <a:lnSpc>
                <a:spcPct val="90000"/>
              </a:lnSpc>
              <a:buSzPct val="99615"/>
            </a:pPr>
            <a:r>
              <a:rPr lang="en-US" sz="2000" dirty="0"/>
              <a:t>How would teaching with SEL change the experiences of the learner and the teacher?</a:t>
            </a:r>
            <a:endParaRPr lang="en-US" sz="2000" b="0" i="0" u="none" strike="noStrike" cap="none" dirty="0">
              <a:solidFill>
                <a:schemeClr val="dk1"/>
              </a:solidFill>
              <a:sym typeface="Arial"/>
            </a:endParaRPr>
          </a:p>
          <a:p>
            <a:pPr marL="457200" marR="0" lvl="0" indent="-457200" algn="l" rtl="0">
              <a:lnSpc>
                <a:spcPct val="90000"/>
              </a:lnSpc>
              <a:buClr>
                <a:srgbClr val="4F6128"/>
              </a:buClr>
              <a:buSzPct val="99615"/>
              <a:buFont typeface="Arial"/>
              <a:buChar char="•"/>
            </a:pPr>
            <a:r>
              <a:rPr lang="en-US" sz="2000" b="0" i="0" u="none" strike="noStrike" cap="none" dirty="0">
                <a:solidFill>
                  <a:schemeClr val="dk1"/>
                </a:solidFill>
                <a:sym typeface="Arial"/>
              </a:rPr>
              <a:t>How would SEL in residency impact the culture of the clinical learning environments in your program?</a:t>
            </a:r>
          </a:p>
          <a:p>
            <a:pPr marL="457200" marR="0" lvl="0" indent="-457200" algn="l" rtl="0">
              <a:lnSpc>
                <a:spcPct val="90000"/>
              </a:lnSpc>
              <a:buClr>
                <a:srgbClr val="4F6128"/>
              </a:buClr>
              <a:buSzPct val="99615"/>
              <a:buFont typeface="Arial"/>
              <a:buChar char="•"/>
            </a:pPr>
            <a:r>
              <a:rPr lang="en-US" sz="2000" b="0" i="0" u="none" strike="noStrike" cap="none" dirty="0">
                <a:solidFill>
                  <a:schemeClr val="dk1"/>
                </a:solidFill>
                <a:sym typeface="Arial"/>
              </a:rPr>
              <a:t>What changes could be made today to meaningfully integrate SEL into your program?</a:t>
            </a:r>
          </a:p>
          <a:p>
            <a:pPr marL="457200" marR="0" lvl="0" indent="-457200" algn="l" rtl="0">
              <a:lnSpc>
                <a:spcPct val="90000"/>
              </a:lnSpc>
              <a:spcBef>
                <a:spcPts val="518"/>
              </a:spcBef>
              <a:buClr>
                <a:srgbClr val="4F6128"/>
              </a:buClr>
              <a:buSzPct val="99615"/>
              <a:buFont typeface="Arial"/>
              <a:buNone/>
            </a:pPr>
            <a:endParaRPr sz="1800" b="0" i="0" u="none" strike="noStrike" cap="none" dirty="0">
              <a:solidFill>
                <a:schemeClr val="dk1"/>
              </a:solidFill>
              <a:sym typeface="Arial"/>
            </a:endParaRPr>
          </a:p>
        </p:txBody>
      </p:sp>
      <p:sp>
        <p:nvSpPr>
          <p:cNvPr id="77" name="Shape 77"/>
          <p:cNvSpPr txBox="1">
            <a:spLocks noGrp="1"/>
          </p:cNvSpPr>
          <p:nvPr>
            <p:ph idx="11"/>
          </p:nvPr>
        </p:nvSpPr>
        <p:spPr>
          <a:prstGeom prst="rect">
            <a:avLst/>
          </a:prstGeom>
          <a:noFill/>
          <a:ln>
            <a:noFill/>
          </a:ln>
        </p:spPr>
        <p:txBody>
          <a:bodyPr lIns="91425" tIns="45700" rIns="91425" bIns="45700" anchor="t" anchorCtr="0">
            <a:noAutofit/>
          </a:bodyPr>
          <a:lstStyle/>
          <a:p>
            <a:pPr marL="0" indent="0">
              <a:lnSpc>
                <a:spcPct val="90000"/>
              </a:lnSpc>
              <a:spcBef>
                <a:spcPts val="0"/>
              </a:spcBef>
              <a:buSzPct val="99166"/>
              <a:buNone/>
            </a:pPr>
            <a:r>
              <a:rPr lang="en-US" dirty="0"/>
              <a:t>Personal Level</a:t>
            </a:r>
          </a:p>
          <a:p>
            <a:pPr indent="-457200">
              <a:lnSpc>
                <a:spcPct val="90000"/>
              </a:lnSpc>
              <a:buSzPct val="99166"/>
            </a:pPr>
            <a:r>
              <a:rPr lang="en-US" sz="2000" dirty="0"/>
              <a:t>We don’t have to share our EI scores, but generally how does your EI impact your experiences as a resident?</a:t>
            </a:r>
            <a:endParaRPr lang="en-US" sz="2000" b="0" i="0" u="none" strike="noStrike" cap="none" dirty="0">
              <a:solidFill>
                <a:schemeClr val="dk1"/>
              </a:solidFill>
              <a:sym typeface="Arial"/>
            </a:endParaRPr>
          </a:p>
          <a:p>
            <a:pPr marL="457200" marR="0" lvl="0" indent="-457200" algn="l" rtl="0">
              <a:lnSpc>
                <a:spcPct val="90000"/>
              </a:lnSpc>
              <a:buClr>
                <a:srgbClr val="4F6128"/>
              </a:buClr>
              <a:buSzPct val="99166"/>
              <a:buFont typeface="Arial"/>
              <a:buChar char="•"/>
            </a:pPr>
            <a:r>
              <a:rPr lang="en-US" sz="2000" b="0" i="0" u="none" strike="noStrike" cap="none" dirty="0">
                <a:solidFill>
                  <a:schemeClr val="dk1"/>
                </a:solidFill>
                <a:sym typeface="Arial"/>
              </a:rPr>
              <a:t>What are some of the most important and/ or challenging tasks you face as a resident?  How might SEL be helpful?</a:t>
            </a:r>
          </a:p>
          <a:p>
            <a:pPr marL="457200" marR="0" lvl="0" indent="-457200" algn="l" rtl="0">
              <a:lnSpc>
                <a:spcPct val="90000"/>
              </a:lnSpc>
              <a:buClr>
                <a:srgbClr val="4F6128"/>
              </a:buClr>
              <a:buSzPct val="99166"/>
              <a:buFont typeface="Arial"/>
              <a:buChar char="•"/>
            </a:pPr>
            <a:r>
              <a:rPr lang="en-US" sz="2000" b="0" i="0" u="none" strike="noStrike" cap="none" dirty="0">
                <a:solidFill>
                  <a:schemeClr val="dk1"/>
                </a:solidFill>
                <a:sym typeface="Arial"/>
              </a:rPr>
              <a:t>How might a focus on SEL change your residency experience?</a:t>
            </a:r>
          </a:p>
          <a:p>
            <a:pPr marL="457200" marR="0" lvl="0" indent="-457200" algn="l" rtl="0">
              <a:lnSpc>
                <a:spcPct val="90000"/>
              </a:lnSpc>
              <a:spcBef>
                <a:spcPts val="476"/>
              </a:spcBef>
              <a:buClr>
                <a:srgbClr val="4F6128"/>
              </a:buClr>
              <a:buSzPct val="99166"/>
              <a:buFont typeface="Arial"/>
              <a:buNone/>
            </a:pPr>
            <a:endParaRPr sz="1800" b="0" i="0" u="none" strike="noStrike" cap="none" dirty="0">
              <a:solidFill>
                <a:schemeClr val="dk1"/>
              </a:solidFil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4F6128"/>
              </a:buClr>
              <a:buSzPct val="25000"/>
              <a:buFont typeface="Arial"/>
              <a:buNone/>
            </a:pPr>
            <a:r>
              <a:rPr lang="en-US" sz="3600" b="1" i="0" u="none" strike="noStrike" cap="none" dirty="0">
                <a:solidFill>
                  <a:srgbClr val="4F6128"/>
                </a:solidFill>
                <a:latin typeface="Arial"/>
                <a:ea typeface="Arial"/>
                <a:cs typeface="Arial"/>
                <a:sym typeface="Arial"/>
              </a:rPr>
              <a:t>Discuss It!</a:t>
            </a:r>
          </a:p>
        </p:txBody>
      </p:sp>
      <p:sp>
        <p:nvSpPr>
          <p:cNvPr id="84" name="Shape 84"/>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Aft>
                <a:spcPts val="1800"/>
              </a:spcAft>
              <a:buClr>
                <a:srgbClr val="4F6128"/>
              </a:buClr>
              <a:buSzPct val="100000"/>
              <a:buNone/>
            </a:pPr>
            <a:r>
              <a:rPr lang="en-US" sz="2800" b="1" i="0" u="sng" strike="noStrike" cap="none" dirty="0">
                <a:solidFill>
                  <a:schemeClr val="dk1"/>
                </a:solidFill>
                <a:latin typeface="Arial"/>
                <a:ea typeface="Arial"/>
                <a:cs typeface="Arial"/>
                <a:sym typeface="Arial"/>
              </a:rPr>
              <a:t>SEL Competencies</a:t>
            </a:r>
          </a:p>
          <a:p>
            <a:pPr marL="457200" marR="0" lvl="0" indent="-457200" algn="l" rtl="0">
              <a:spcAft>
                <a:spcPts val="18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Self-awareness</a:t>
            </a:r>
          </a:p>
          <a:p>
            <a:pPr marL="457200" marR="0" lvl="0" indent="-457200" algn="l" rtl="0">
              <a:spcAft>
                <a:spcPts val="18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Self-management</a:t>
            </a:r>
          </a:p>
          <a:p>
            <a:pPr marL="457200" marR="0" lvl="0" indent="-457200" algn="l" rtl="0">
              <a:spcAft>
                <a:spcPts val="18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Social Awareness</a:t>
            </a:r>
          </a:p>
          <a:p>
            <a:pPr marL="457200" marR="0" lvl="0" indent="-457200" algn="l" rtl="0">
              <a:spcAft>
                <a:spcPts val="18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Relationship Skills</a:t>
            </a:r>
          </a:p>
          <a:p>
            <a:pPr marL="457200" marR="0" lvl="0" indent="-457200" algn="l" rtl="0">
              <a:spcAft>
                <a:spcPts val="1800"/>
              </a:spcAft>
              <a:buClr>
                <a:srgbClr val="4F6128"/>
              </a:buClr>
              <a:buSzPct val="100000"/>
              <a:buFont typeface="Arial"/>
              <a:buChar char="•"/>
            </a:pPr>
            <a:r>
              <a:rPr lang="en-US" sz="2800" b="0" i="0" u="none" strike="noStrike" cap="none" dirty="0">
                <a:solidFill>
                  <a:schemeClr val="dk1"/>
                </a:solidFill>
                <a:latin typeface="Arial"/>
                <a:ea typeface="Arial"/>
                <a:cs typeface="Arial"/>
                <a:sym typeface="Arial"/>
              </a:rPr>
              <a:t>Responsible decision-making</a:t>
            </a:r>
          </a:p>
        </p:txBody>
      </p:sp>
      <p:sp>
        <p:nvSpPr>
          <p:cNvPr id="85" name="Shape 85"/>
          <p:cNvSpPr txBox="1">
            <a:spLocks noGrp="1"/>
          </p:cNvSpPr>
          <p:nvPr>
            <p:ph idx="11"/>
          </p:nvPr>
        </p:nvSpPr>
        <p:spPr>
          <a:xfrm>
            <a:off x="457200" y="1600198"/>
            <a:ext cx="4194810" cy="4424083"/>
          </a:xfrm>
          <a:prstGeom prst="rect">
            <a:avLst/>
          </a:prstGeom>
          <a:noFill/>
          <a:ln>
            <a:noFill/>
          </a:ln>
        </p:spPr>
        <p:txBody>
          <a:bodyPr lIns="91425" tIns="45700" rIns="91425" bIns="45700" anchor="t" anchorCtr="0">
            <a:noAutofit/>
          </a:bodyPr>
          <a:lstStyle/>
          <a:p>
            <a:pPr marL="457200" marR="0" lvl="0" indent="-457200" algn="l" rtl="0">
              <a:lnSpc>
                <a:spcPct val="80000"/>
              </a:lnSpc>
              <a:buClr>
                <a:srgbClr val="4F6128"/>
              </a:buClr>
              <a:buSzPct val="98636"/>
              <a:buFont typeface="Arial"/>
              <a:buChar char="•"/>
            </a:pPr>
            <a:r>
              <a:rPr lang="en-US" sz="2400" b="0" i="0" u="none" strike="noStrike" cap="none" dirty="0">
                <a:solidFill>
                  <a:schemeClr val="dk1"/>
                </a:solidFill>
                <a:latin typeface="Arial"/>
                <a:ea typeface="Arial"/>
                <a:cs typeface="Arial"/>
                <a:sym typeface="Arial"/>
              </a:rPr>
              <a:t>Pair up and provide examples of challenging or rewarding teaching and learning experiences </a:t>
            </a:r>
          </a:p>
          <a:p>
            <a:pPr marL="457200" marR="0" lvl="0" indent="-457200" algn="l" rtl="0">
              <a:lnSpc>
                <a:spcPct val="80000"/>
              </a:lnSpc>
              <a:buClr>
                <a:srgbClr val="4F6128"/>
              </a:buClr>
              <a:buSzPct val="98636"/>
              <a:buFont typeface="Arial"/>
              <a:buChar char="•"/>
            </a:pPr>
            <a:r>
              <a:rPr lang="en-US" sz="2400" b="0" i="0" u="none" strike="noStrike" cap="none" dirty="0">
                <a:solidFill>
                  <a:schemeClr val="dk1"/>
                </a:solidFill>
                <a:latin typeface="Arial"/>
                <a:ea typeface="Arial"/>
                <a:cs typeface="Arial"/>
                <a:sym typeface="Arial"/>
              </a:rPr>
              <a:t>For each example, address how each of the SEL competencies was or was not present. </a:t>
            </a:r>
          </a:p>
          <a:p>
            <a:pPr marL="457200" marR="0" lvl="0" indent="-457200" algn="l" rtl="0">
              <a:lnSpc>
                <a:spcPct val="80000"/>
              </a:lnSpc>
              <a:buClr>
                <a:srgbClr val="4F6128"/>
              </a:buClr>
              <a:buSzPct val="98636"/>
              <a:buFont typeface="Arial"/>
              <a:buChar char="•"/>
            </a:pPr>
            <a:r>
              <a:rPr lang="en-US" sz="2400" b="0" i="0" u="none" strike="noStrike" cap="none" dirty="0">
                <a:solidFill>
                  <a:schemeClr val="dk1"/>
                </a:solidFill>
                <a:latin typeface="Arial"/>
                <a:ea typeface="Arial"/>
                <a:cs typeface="Arial"/>
                <a:sym typeface="Arial"/>
              </a:rPr>
              <a:t>If a competency is identified as not being present, discuss how the presence of that competency would have altered the experience.</a:t>
            </a:r>
          </a:p>
          <a:p>
            <a:pPr marL="457200" marR="0" lvl="0" indent="-457200" algn="l" rtl="0">
              <a:lnSpc>
                <a:spcPct val="80000"/>
              </a:lnSpc>
              <a:buClr>
                <a:srgbClr val="4F6128"/>
              </a:buClr>
              <a:buSzPct val="98636"/>
              <a:buFont typeface="Arial"/>
              <a:buNone/>
            </a:pPr>
            <a:endParaRPr sz="2400" b="0" i="0" u="none" strike="noStrike" cap="none"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RCR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RCR_Powerpoint</Template>
  <TotalTime>12493</TotalTime>
  <Words>1402</Words>
  <Application>Microsoft Office PowerPoint</Application>
  <PresentationFormat>On-screen Show (4:3)</PresentationFormat>
  <Paragraphs>122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RCR_Powerpoint</vt:lpstr>
      <vt:lpstr>STFM Faculty for Tomorrow Resident as Educators Curriculum:  Social and Emotional Learning (SEL)</vt:lpstr>
      <vt:lpstr>Learning Objectives</vt:lpstr>
      <vt:lpstr>Part 1:  What is SEL and why should I care?</vt:lpstr>
      <vt:lpstr>5 Competencies of SEL</vt:lpstr>
      <vt:lpstr>Emotional Intelligence (EI)</vt:lpstr>
      <vt:lpstr>EI Domains</vt:lpstr>
      <vt:lpstr>Emotional Intelligence (EI)</vt:lpstr>
      <vt:lpstr>Let’s Discuss</vt:lpstr>
      <vt:lpstr>Discuss It!</vt:lpstr>
      <vt:lpstr>Critical Assessment</vt:lpstr>
      <vt:lpstr>SMART and CLEAR</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STFM Faculty for Tomorrow Resident as Educators Curriculum:  Social and Emotional Learning (SEL)</dc:title>
  <dc:creator>Meaghan</dc:creator>
  <cp:lastModifiedBy>Ray</cp:lastModifiedBy>
  <cp:revision>25</cp:revision>
  <dcterms:modified xsi:type="dcterms:W3CDTF">2017-03-15T16:39:38Z</dcterms:modified>
</cp:coreProperties>
</file>