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64" r:id="rId5"/>
    <p:sldId id="259" r:id="rId6"/>
    <p:sldId id="302" r:id="rId7"/>
    <p:sldId id="313" r:id="rId8"/>
    <p:sldId id="278" r:id="rId9"/>
    <p:sldId id="312" r:id="rId10"/>
    <p:sldId id="315" r:id="rId11"/>
    <p:sldId id="317" r:id="rId12"/>
    <p:sldId id="292" r:id="rId13"/>
    <p:sldId id="304" r:id="rId14"/>
    <p:sldId id="307" r:id="rId15"/>
    <p:sldId id="305" r:id="rId16"/>
    <p:sldId id="293" r:id="rId17"/>
    <p:sldId id="308" r:id="rId18"/>
    <p:sldId id="309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kanya Srinivasan" initials="SS" lastIdx="2" clrIdx="0">
    <p:extLst>
      <p:ext uri="{19B8F6BF-5375-455C-9EA6-DF929625EA0E}">
        <p15:presenceInfo xmlns:p15="http://schemas.microsoft.com/office/powerpoint/2012/main" userId="S-1-5-21-2100575077-1586313154-91453608-16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A74"/>
    <a:srgbClr val="37274C"/>
    <a:srgbClr val="38284D"/>
    <a:srgbClr val="6E2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2" autoAdjust="0"/>
    <p:restoredTop sz="88018" autoAdjust="0"/>
  </p:normalViewPr>
  <p:slideViewPr>
    <p:cSldViewPr>
      <p:cViewPr varScale="1">
        <p:scale>
          <a:sx n="64" d="100"/>
          <a:sy n="64" d="100"/>
        </p:scale>
        <p:origin x="16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upmc-users02\brubachjl2$\Copy%20of%20All%20Contraception%20Info%20Modified%20to%20include%20upm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376092"/>
                </a:solidFill>
              </a:defRPr>
            </a:pPr>
            <a:r>
              <a:rPr lang="en-US" sz="2400" dirty="0">
                <a:solidFill>
                  <a:srgbClr val="376092"/>
                </a:solidFill>
              </a:rPr>
              <a:t>Percent</a:t>
            </a:r>
            <a:r>
              <a:rPr lang="en-US" sz="2400" baseline="0" dirty="0">
                <a:solidFill>
                  <a:srgbClr val="376092"/>
                </a:solidFill>
              </a:rPr>
              <a:t> of Well Child Visits Mothers are Using LARC</a:t>
            </a:r>
            <a:endParaRPr lang="en-US" sz="2400" dirty="0">
              <a:solidFill>
                <a:srgbClr val="376092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 Percents'!$A$2</c:f>
              <c:strCache>
                <c:ptCount val="1"/>
                <c:pt idx="0">
                  <c:v>HFM (May2015- February 2016)</c:v>
                </c:pt>
              </c:strCache>
            </c:strRef>
          </c:tx>
          <c:spPr>
            <a:ln w="50800"/>
          </c:spPr>
          <c:marker>
            <c:symbol val="circle"/>
            <c:size val="7"/>
          </c:marker>
          <c:cat>
            <c:strRef>
              <c:f>'In Percents'!$B$1:$J$1</c:f>
              <c:strCache>
                <c:ptCount val="9"/>
                <c:pt idx="0">
                  <c:v>Newborn </c:v>
                </c:pt>
                <c:pt idx="1">
                  <c:v>2 Month </c:v>
                </c:pt>
                <c:pt idx="2">
                  <c:v>4 Month </c:v>
                </c:pt>
                <c:pt idx="3">
                  <c:v>6 Month </c:v>
                </c:pt>
                <c:pt idx="4">
                  <c:v>9 Month </c:v>
                </c:pt>
                <c:pt idx="5">
                  <c:v>12 Month </c:v>
                </c:pt>
                <c:pt idx="6">
                  <c:v>15 Month</c:v>
                </c:pt>
                <c:pt idx="7">
                  <c:v>18 Month</c:v>
                </c:pt>
                <c:pt idx="8">
                  <c:v>24 Month</c:v>
                </c:pt>
              </c:strCache>
            </c:strRef>
          </c:cat>
          <c:val>
            <c:numRef>
              <c:f>'In Percents'!$A$2:$I$2</c:f>
              <c:numCache>
                <c:formatCode>General</c:formatCode>
                <c:ptCount val="9"/>
                <c:pt idx="0">
                  <c:v>0</c:v>
                </c:pt>
                <c:pt idx="1">
                  <c:v>6.6</c:v>
                </c:pt>
                <c:pt idx="2">
                  <c:v>25.23</c:v>
                </c:pt>
                <c:pt idx="3">
                  <c:v>27</c:v>
                </c:pt>
                <c:pt idx="4">
                  <c:v>22.44</c:v>
                </c:pt>
                <c:pt idx="5">
                  <c:v>32.299999999999997</c:v>
                </c:pt>
                <c:pt idx="6">
                  <c:v>38.700000000000003</c:v>
                </c:pt>
                <c:pt idx="7">
                  <c:v>29.5</c:v>
                </c:pt>
                <c:pt idx="8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AB-4E06-9216-4FE3A9072607}"/>
            </c:ext>
          </c:extLst>
        </c:ser>
        <c:ser>
          <c:idx val="1"/>
          <c:order val="1"/>
          <c:tx>
            <c:strRef>
              <c:f>'In Percents'!$A$3</c:f>
              <c:strCache>
                <c:ptCount val="1"/>
                <c:pt idx="0">
                  <c:v>UPMC (February 2015- February 2016)</c:v>
                </c:pt>
              </c:strCache>
            </c:strRef>
          </c:tx>
          <c:spPr>
            <a:ln w="50800"/>
          </c:spPr>
          <c:cat>
            <c:strRef>
              <c:f>'In Percents'!$B$1:$J$1</c:f>
              <c:strCache>
                <c:ptCount val="9"/>
                <c:pt idx="0">
                  <c:v>Newborn </c:v>
                </c:pt>
                <c:pt idx="1">
                  <c:v>2 Month </c:v>
                </c:pt>
                <c:pt idx="2">
                  <c:v>4 Month </c:v>
                </c:pt>
                <c:pt idx="3">
                  <c:v>6 Month </c:v>
                </c:pt>
                <c:pt idx="4">
                  <c:v>9 Month </c:v>
                </c:pt>
                <c:pt idx="5">
                  <c:v>12 Month </c:v>
                </c:pt>
                <c:pt idx="6">
                  <c:v>15 Month</c:v>
                </c:pt>
                <c:pt idx="7">
                  <c:v>18 Month</c:v>
                </c:pt>
                <c:pt idx="8">
                  <c:v>24 Month</c:v>
                </c:pt>
              </c:strCache>
            </c:strRef>
          </c:cat>
          <c:val>
            <c:numRef>
              <c:f>'In Percents'!$B$3:$J$3</c:f>
              <c:numCache>
                <c:formatCode>General</c:formatCode>
                <c:ptCount val="9"/>
                <c:pt idx="0">
                  <c:v>4.4000000000000004</c:v>
                </c:pt>
                <c:pt idx="1">
                  <c:v>10.6</c:v>
                </c:pt>
                <c:pt idx="2">
                  <c:v>16.100000000000001</c:v>
                </c:pt>
                <c:pt idx="3">
                  <c:v>12.8</c:v>
                </c:pt>
                <c:pt idx="4">
                  <c:v>15.3</c:v>
                </c:pt>
                <c:pt idx="5">
                  <c:v>21.7</c:v>
                </c:pt>
                <c:pt idx="6">
                  <c:v>16.5</c:v>
                </c:pt>
                <c:pt idx="7">
                  <c:v>11</c:v>
                </c:pt>
                <c:pt idx="8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AB-4E06-9216-4FE3A9072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267368"/>
        <c:axId val="2122272136"/>
      </c:lineChart>
      <c:catAx>
        <c:axId val="2122267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22272136"/>
        <c:crosses val="autoZero"/>
        <c:auto val="1"/>
        <c:lblAlgn val="ctr"/>
        <c:lblOffset val="100"/>
        <c:noMultiLvlLbl val="0"/>
      </c:catAx>
      <c:valAx>
        <c:axId val="212227213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Percent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222673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5T13:56:26.320" idx="1">
    <p:pos x="10" y="10"/>
    <p:text>christina should be a contributor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5T13:56:56.378" idx="2">
    <p:pos x="10" y="10"/>
    <p:text>is it still emering?  or can we say innovative or something more positive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49951-EAB5-4742-8C2E-DF6F7197DEE9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0DE1C-6B02-4F49-A783-A95A562824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1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9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Lumley J, Oliver S, Waters E.  Interventions for promoting smoking cessation during pregnancy. The Cochrane Database for Systematic Reviews. Volume (3), 2004. 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Downs DS et al.  Design of the Central Pennsylvania Women's Health Study (CePAWHS) strong healthy women intervention: improving preconceptional health. 2009 Jan;13(1):18-28. Epub 2008 Feb 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6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Daniels K, Daugherty J, Jones J. Current contraceptive status among women aged 15-44: United States, 2011-2013. NCHS data brief, no 173. Hyattsville, MD: National Center for Health Statistics. 2014.</a:t>
            </a:r>
          </a:p>
          <a:p>
            <a:endParaRPr lang="en-US" baseline="0" dirty="0" smtClean="0"/>
          </a:p>
          <a:p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National Contraception &amp; LARC Rates Info:</a:t>
            </a:r>
            <a:br>
              <a:rPr lang="en-US" sz="12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The 2011-2013 National Survey of Family Growth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9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DE1C-6B02-4F49-A783-A95A562824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6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3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9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9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3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2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7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4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0D7A-6A61-4C64-9A60-B0D3EAC990D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9C1F-CC8E-4ACB-9048-298980DB3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8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669"/>
            <a:ext cx="9769792" cy="7103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76200"/>
            <a:ext cx="4800600" cy="6186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76092"/>
                </a:solidFill>
              </a:rPr>
              <a:t>Understanding the Challenges in Providing Contraceptive Care in Residency Family Health Centers</a:t>
            </a:r>
          </a:p>
          <a:p>
            <a:pPr algn="ctr"/>
            <a:endParaRPr lang="en-US" b="1" dirty="0">
              <a:solidFill>
                <a:srgbClr val="376092"/>
              </a:solidFill>
            </a:endParaRPr>
          </a:p>
          <a:p>
            <a:pPr algn="ctr"/>
            <a:r>
              <a:rPr lang="en-US" dirty="0" smtClean="0">
                <a:solidFill>
                  <a:srgbClr val="376092"/>
                </a:solidFill>
              </a:rPr>
              <a:t>November 9, 2018</a:t>
            </a:r>
          </a:p>
          <a:p>
            <a:pPr algn="ctr"/>
            <a:endParaRPr lang="en-US" dirty="0" smtClean="0">
              <a:solidFill>
                <a:srgbClr val="376092"/>
              </a:solidFill>
            </a:endParaRPr>
          </a:p>
          <a:p>
            <a:pPr algn="ctr"/>
            <a:r>
              <a:rPr lang="en-US" i="1" dirty="0" smtClean="0">
                <a:solidFill>
                  <a:srgbClr val="376092"/>
                </a:solidFill>
              </a:rPr>
              <a:t>Presenters</a:t>
            </a:r>
          </a:p>
          <a:p>
            <a:pPr algn="ctr"/>
            <a:endParaRPr lang="en-US" dirty="0">
              <a:solidFill>
                <a:srgbClr val="376092"/>
              </a:solidFill>
            </a:endParaRPr>
          </a:p>
          <a:p>
            <a:pPr algn="ctr"/>
            <a:r>
              <a:rPr lang="en-US" b="1" dirty="0">
                <a:solidFill>
                  <a:srgbClr val="376092"/>
                </a:solidFill>
              </a:rPr>
              <a:t>Scott Hartman, </a:t>
            </a:r>
            <a:r>
              <a:rPr lang="en-US" b="1" dirty="0" smtClean="0">
                <a:solidFill>
                  <a:srgbClr val="376092"/>
                </a:solidFill>
              </a:rPr>
              <a:t>MD</a:t>
            </a:r>
          </a:p>
          <a:p>
            <a:pPr algn="ctr"/>
            <a:r>
              <a:rPr lang="en-US" b="1" dirty="0" smtClean="0">
                <a:solidFill>
                  <a:srgbClr val="376092"/>
                </a:solidFill>
              </a:rPr>
              <a:t>Elizabeth Loomis, MD</a:t>
            </a:r>
          </a:p>
          <a:p>
            <a:pPr algn="ctr"/>
            <a:r>
              <a:rPr lang="en-US" b="1" dirty="0" smtClean="0">
                <a:solidFill>
                  <a:srgbClr val="376092"/>
                </a:solidFill>
              </a:rPr>
              <a:t>Lauren Cowen</a:t>
            </a:r>
          </a:p>
          <a:p>
            <a:pPr algn="ctr"/>
            <a:r>
              <a:rPr lang="en-US" dirty="0" smtClean="0">
                <a:solidFill>
                  <a:srgbClr val="376092"/>
                </a:solidFill>
              </a:rPr>
              <a:t>University of Rochester Family Medicine</a:t>
            </a:r>
          </a:p>
          <a:p>
            <a:pPr algn="ctr"/>
            <a:endParaRPr lang="en-US" dirty="0">
              <a:solidFill>
                <a:srgbClr val="376092"/>
              </a:solidFill>
            </a:endParaRPr>
          </a:p>
          <a:p>
            <a:pPr algn="ctr"/>
            <a:r>
              <a:rPr lang="en-US" b="1" dirty="0" smtClean="0">
                <a:solidFill>
                  <a:srgbClr val="376092"/>
                </a:solidFill>
              </a:rPr>
              <a:t>Sukanya Srinivasan, MD, MPH</a:t>
            </a:r>
          </a:p>
          <a:p>
            <a:pPr algn="ctr"/>
            <a:r>
              <a:rPr lang="en-US" dirty="0" smtClean="0">
                <a:solidFill>
                  <a:srgbClr val="376092"/>
                </a:solidFill>
              </a:rPr>
              <a:t>University of Pittsburgh Family Medicine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5257800"/>
            <a:ext cx="4038600" cy="1969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376092"/>
                </a:solidFill>
              </a:rPr>
              <a:t>Contributor</a:t>
            </a:r>
          </a:p>
          <a:p>
            <a:pPr algn="ctr"/>
            <a:endParaRPr lang="en-US" sz="800" dirty="0" smtClean="0">
              <a:solidFill>
                <a:srgbClr val="376092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376092"/>
                </a:solidFill>
              </a:rPr>
              <a:t>Jocelyn Young, MD</a:t>
            </a:r>
          </a:p>
          <a:p>
            <a:pPr algn="ctr"/>
            <a:r>
              <a:rPr lang="en-US" sz="1400" b="1" dirty="0">
                <a:solidFill>
                  <a:srgbClr val="376092"/>
                </a:solidFill>
              </a:rPr>
              <a:t>University of Rochester Family </a:t>
            </a:r>
            <a:r>
              <a:rPr lang="en-US" sz="1400" b="1" dirty="0" smtClean="0">
                <a:solidFill>
                  <a:srgbClr val="376092"/>
                </a:solidFill>
              </a:rPr>
              <a:t>Medicine</a:t>
            </a:r>
          </a:p>
          <a:p>
            <a:pPr algn="ctr"/>
            <a:endParaRPr lang="en-US" sz="1400" b="1" dirty="0" smtClean="0">
              <a:solidFill>
                <a:srgbClr val="376092"/>
              </a:solidFill>
            </a:endParaRPr>
          </a:p>
          <a:p>
            <a:pPr algn="ctr"/>
            <a:r>
              <a:rPr lang="en-US" sz="1400" b="1" dirty="0">
                <a:solidFill>
                  <a:srgbClr val="376092"/>
                </a:solidFill>
              </a:rPr>
              <a:t>Christina Gasbarro, MD</a:t>
            </a:r>
          </a:p>
          <a:p>
            <a:pPr algn="ctr"/>
            <a:r>
              <a:rPr lang="en-US" sz="1400" dirty="0">
                <a:solidFill>
                  <a:srgbClr val="376092"/>
                </a:solidFill>
              </a:rPr>
              <a:t>University of Pittsburgh Family Medicine</a:t>
            </a:r>
          </a:p>
          <a:p>
            <a:pPr algn="ctr"/>
            <a:endParaRPr lang="en-US" sz="1400" b="1" dirty="0">
              <a:solidFill>
                <a:srgbClr val="376092"/>
              </a:solidFill>
            </a:endParaRPr>
          </a:p>
          <a:p>
            <a:pPr algn="ctr"/>
            <a:endParaRPr lang="en-US" sz="1400" dirty="0" smtClean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Patient Visit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4001" y="1295400"/>
            <a:ext cx="8652932" cy="495300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Desiree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is a 22-year-old mother of two children 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Maya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(18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 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Shane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(4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is here for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Shane’s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4-month WCC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Smoking – current smoker (1/2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ppd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x 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years)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Depression – negative PHQ2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Family Planning – feels overwhelmed at home and does not desire to have another child in the next few years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Multivitamin – does not take a multivitamin but has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leftover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prenatal vitamins at home</a:t>
            </a:r>
          </a:p>
          <a:p>
            <a:pPr lvl="1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Discussion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4001" y="1600200"/>
            <a:ext cx="8652932" cy="495300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barriers to providing contraception care have you identified?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Can you think of ways to manage these barriers at your health center?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Participant Demographics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793250"/>
            <a:ext cx="8382000" cy="248335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Staff</a:t>
            </a:r>
          </a:p>
          <a:p>
            <a:r>
              <a:rPr lang="en-US" sz="2000" dirty="0" smtClean="0"/>
              <a:t>76 participants</a:t>
            </a:r>
          </a:p>
          <a:p>
            <a:r>
              <a:rPr lang="en-US" sz="2000" dirty="0" smtClean="0"/>
              <a:t>93% female</a:t>
            </a:r>
          </a:p>
          <a:p>
            <a:r>
              <a:rPr lang="en-US" sz="2000" dirty="0" smtClean="0"/>
              <a:t>67% white, 19% black, 4% </a:t>
            </a:r>
            <a:r>
              <a:rPr lang="en-US" sz="2000" dirty="0"/>
              <a:t>L</a:t>
            </a:r>
            <a:r>
              <a:rPr lang="en-US" sz="2000" dirty="0" smtClean="0"/>
              <a:t>atino, </a:t>
            </a:r>
          </a:p>
          <a:p>
            <a:pPr marL="0" indent="0">
              <a:buNone/>
            </a:pPr>
            <a:r>
              <a:rPr lang="en-US" sz="2000" dirty="0" smtClean="0"/>
              <a:t>     7% mixed or other, 3% Asian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smtClean="0">
                <a:solidFill>
                  <a:srgbClr val="9E4934"/>
                </a:solidFill>
              </a:rPr>
              <a:t>Providers</a:t>
            </a:r>
            <a:endParaRPr lang="en-US" sz="2000" b="1" dirty="0" smtClean="0">
              <a:solidFill>
                <a:srgbClr val="9E4934"/>
              </a:solidFill>
            </a:endParaRPr>
          </a:p>
          <a:p>
            <a:r>
              <a:rPr lang="en-US" sz="2000" dirty="0" smtClean="0"/>
              <a:t>95 participants</a:t>
            </a:r>
          </a:p>
          <a:p>
            <a:r>
              <a:rPr lang="en-US" sz="2000" dirty="0" smtClean="0"/>
              <a:t>56% female</a:t>
            </a:r>
          </a:p>
          <a:p>
            <a:r>
              <a:rPr lang="en-US" sz="2000" dirty="0" smtClean="0"/>
              <a:t>82% white, 13% </a:t>
            </a:r>
            <a:r>
              <a:rPr lang="en-US" sz="2000" dirty="0"/>
              <a:t>A</a:t>
            </a:r>
            <a:r>
              <a:rPr lang="en-US" sz="2000" dirty="0" smtClean="0"/>
              <a:t>sian, </a:t>
            </a:r>
            <a:r>
              <a:rPr lang="en-US" sz="2000" dirty="0"/>
              <a:t>3</a:t>
            </a:r>
            <a:r>
              <a:rPr lang="en-US" sz="2000" dirty="0" smtClean="0"/>
              <a:t>% mixed or other, 1% black, 1% Latino</a:t>
            </a:r>
          </a:p>
          <a:p>
            <a:pPr lvl="1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0"/>
            <a:ext cx="63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HFM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659868"/>
            <a:ext cx="138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St. Margaret</a:t>
            </a:r>
            <a:endParaRPr lang="en-US" dirty="0"/>
          </a:p>
        </p:txBody>
      </p:sp>
      <p:pic>
        <p:nvPicPr>
          <p:cNvPr id="11" name="Picture 10" descr="HFM staff breakd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7" y="28377705"/>
            <a:ext cx="5258562" cy="3976624"/>
          </a:xfrm>
          <a:prstGeom prst="rect">
            <a:avLst/>
          </a:prstGeom>
        </p:spPr>
      </p:pic>
      <p:pic>
        <p:nvPicPr>
          <p:cNvPr id="12" name="Picture 11" descr="HFM staff breakd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7" y="28530105"/>
            <a:ext cx="5258562" cy="3976624"/>
          </a:xfrm>
          <a:prstGeom prst="rect">
            <a:avLst/>
          </a:prstGeom>
        </p:spPr>
      </p:pic>
      <p:pic>
        <p:nvPicPr>
          <p:cNvPr id="13" name="Picture 12" descr="HFM staff breakd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37" y="28682505"/>
            <a:ext cx="5258562" cy="39766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3400" y="3048000"/>
            <a:ext cx="63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E4934"/>
                </a:solidFill>
              </a:rPr>
              <a:t>HFM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4659868"/>
            <a:ext cx="138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E4934"/>
                </a:solidFill>
              </a:rPr>
              <a:t>St. Margaret</a:t>
            </a:r>
            <a:endParaRPr lang="en-US" dirty="0"/>
          </a:p>
        </p:txBody>
      </p:sp>
      <p:pic>
        <p:nvPicPr>
          <p:cNvPr id="5" name="Picture 4" descr="HFM staff breakd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009900"/>
            <a:ext cx="2552700" cy="1930400"/>
          </a:xfrm>
          <a:prstGeom prst="rect">
            <a:avLst/>
          </a:prstGeom>
        </p:spPr>
      </p:pic>
      <p:pic>
        <p:nvPicPr>
          <p:cNvPr id="7" name="Picture 6" descr="UPMC staff breakd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940300"/>
            <a:ext cx="2686050" cy="1725930"/>
          </a:xfrm>
          <a:prstGeom prst="rect">
            <a:avLst/>
          </a:prstGeom>
        </p:spPr>
      </p:pic>
      <p:pic>
        <p:nvPicPr>
          <p:cNvPr id="16" name="Picture 15" descr="HFM provider breakdow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68" y="2952988"/>
            <a:ext cx="2722932" cy="1730771"/>
          </a:xfrm>
          <a:prstGeom prst="rect">
            <a:avLst/>
          </a:prstGeom>
        </p:spPr>
      </p:pic>
      <p:pic>
        <p:nvPicPr>
          <p:cNvPr id="17" name="Picture 16" descr="UPMC provider breakdow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26" y="4986158"/>
            <a:ext cx="3040292" cy="17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latin typeface="+mn-lt"/>
              </a:rPr>
              <a:t>Perceptions of Patient Barriers</a:t>
            </a:r>
            <a:endParaRPr lang="en-US" sz="2000" b="1" dirty="0">
              <a:solidFill>
                <a:srgbClr val="376092"/>
              </a:solidFill>
              <a:latin typeface="+mn-lt"/>
            </a:endParaRPr>
          </a:p>
        </p:txBody>
      </p:sp>
      <p:pic>
        <p:nvPicPr>
          <p:cNvPr id="8" name="Picture 7" descr="Figure 1 Combined Staff and Provider 5.21.1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80060"/>
            <a:ext cx="8549640" cy="6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latin typeface="+mn-lt"/>
              </a:rPr>
              <a:t>Staff Identified Barriers</a:t>
            </a:r>
            <a:endParaRPr lang="en-US" sz="2000" b="1" dirty="0">
              <a:solidFill>
                <a:srgbClr val="37609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45" y="1295400"/>
            <a:ext cx="7005955" cy="4091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962650"/>
            <a:ext cx="266700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6337300"/>
            <a:ext cx="266700" cy="29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879068"/>
            <a:ext cx="260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Highland Family Medicine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62600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St. Margaret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476596" y="2860719"/>
            <a:ext cx="208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Average Ranking Score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21552" y="5452646"/>
            <a:ext cx="471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Potential Staff Barrier to Providing Contraception Care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37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latin typeface="+mn-lt"/>
              </a:rPr>
              <a:t>Provider Identified Barriers</a:t>
            </a:r>
            <a:endParaRPr lang="en-US" sz="2000" b="1" dirty="0">
              <a:solidFill>
                <a:srgbClr val="37609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5" y="1066800"/>
            <a:ext cx="8409305" cy="389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726668"/>
            <a:ext cx="266700" cy="285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17590" y="13405812"/>
            <a:ext cx="420493" cy="473773"/>
          </a:xfrm>
          <a:prstGeom prst="rect">
            <a:avLst/>
          </a:prstGeom>
          <a:solidFill>
            <a:srgbClr val="66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6107668"/>
            <a:ext cx="266700" cy="292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5650468"/>
            <a:ext cx="260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Highland Family Medicine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0314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St. Margaret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5029200"/>
            <a:ext cx="5033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Potential Provider Barrier to Providing Contraception Care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44385" y="2860719"/>
            <a:ext cx="208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Average Ranking Score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61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37254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latin typeface="+mn-lt"/>
              </a:rPr>
              <a:t>Contraception Knowledge</a:t>
            </a:r>
            <a:endParaRPr lang="en-US" sz="2000" b="1" dirty="0">
              <a:solidFill>
                <a:srgbClr val="376092"/>
              </a:solidFill>
              <a:latin typeface="+mn-lt"/>
            </a:endParaRPr>
          </a:p>
        </p:txBody>
      </p:sp>
      <p:pic>
        <p:nvPicPr>
          <p:cNvPr id="2" name="Picture 1" descr="Table 2 Contraception Knowledge 5.21.1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03860"/>
            <a:ext cx="8549640" cy="6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latin typeface="+mn-lt"/>
              </a:rPr>
              <a:t>Future Directions</a:t>
            </a:r>
            <a:endParaRPr lang="en-US" sz="2000" b="1" dirty="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4001" y="1066800"/>
            <a:ext cx="8652932" cy="4724400"/>
          </a:xfrm>
        </p:spPr>
        <p:txBody>
          <a:bodyPr numCol="1">
            <a:no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Disseminate study findings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Presented results to HFM’s ICC Committee (January 12 2018)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Poster presentation at 2018 STFM Conference (May 6 2018)</a:t>
            </a:r>
          </a:p>
          <a:p>
            <a:pPr lvl="1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Scheduling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Development of tracking system to follow-up on patients requesting LARC at St. Margaret</a:t>
            </a: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Education 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Contraception didactic activity for staff at HFM (May 10 2018)</a:t>
            </a:r>
          </a:p>
          <a:p>
            <a:pPr lvl="1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Focus Group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HFM 3</a:t>
            </a:r>
            <a:r>
              <a:rPr lang="en-US" sz="1800" baseline="30000" dirty="0" smtClean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year resident focus group surrounding reliable availability of LARC devices (April 6 2018)</a:t>
            </a:r>
          </a:p>
          <a:p>
            <a:pPr lvl="1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Quality Improvement projects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To be determined</a:t>
            </a:r>
          </a:p>
          <a:p>
            <a:pPr lvl="1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latin typeface="+mn-lt"/>
              </a:rPr>
              <a:t>Conclusions</a:t>
            </a:r>
            <a:endParaRPr lang="en-US" sz="2000" b="1" dirty="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4001" y="1117593"/>
            <a:ext cx="8652932" cy="4064007"/>
          </a:xfrm>
        </p:spPr>
        <p:txBody>
          <a:bodyPr numCol="1">
            <a:no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Clinician-identified barriers: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appointment timing. </a:t>
            </a:r>
            <a:endParaRPr lang="en-US" altLang="en-US" sz="2000" b="1" dirty="0" smtClean="0">
              <a:solidFill>
                <a:schemeClr val="accent1">
                  <a:lumMod val="75000"/>
                </a:schemeClr>
              </a:solidFill>
              <a:ea typeface="Calibri" pitchFamily="34" charset="0"/>
              <a:cs typeface="Arial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chemeClr val="accent1">
                  <a:lumMod val="75000"/>
                </a:schemeClr>
              </a:solidFill>
              <a:ea typeface="Calibri" pitchFamily="34" charset="0"/>
              <a:cs typeface="Arial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Clinician perception of patient barriers: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side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effects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 and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patient lack of awareness or misconceptions regarding contraception</a:t>
            </a: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chemeClr val="accent1">
                  <a:lumMod val="75000"/>
                </a:schemeClr>
              </a:solidFill>
              <a:ea typeface="Calibri" pitchFamily="34" charset="0"/>
              <a:cs typeface="Arial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Staff-identified barriers: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scheduling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and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finance.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 </a:t>
            </a:r>
            <a:endParaRPr lang="en-US" altLang="en-US" sz="2000" dirty="0" smtClean="0">
              <a:solidFill>
                <a:schemeClr val="accent1">
                  <a:lumMod val="75000"/>
                </a:schemeClr>
              </a:solidFill>
              <a:ea typeface="Calibri" pitchFamily="34" charset="0"/>
              <a:cs typeface="Arial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chemeClr val="accent1">
                  <a:lumMod val="75000"/>
                </a:schemeClr>
              </a:solidFill>
              <a:ea typeface="Calibri" pitchFamily="34" charset="0"/>
              <a:cs typeface="Arial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Staff perception of patient barriers: </a:t>
            </a:r>
          </a:p>
          <a:p>
            <a:pPr marL="914400" indent="-457200" fontAlgn="base">
              <a:spcBef>
                <a:spcPct val="0"/>
              </a:spcBef>
              <a:spcAft>
                <a:spcPct val="0"/>
              </a:spcAft>
              <a:buFont typeface="Courier New"/>
              <a:buChar char="o"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St. Margaret (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side effects 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and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patient lack of awareness or misconceptions regarding contraception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). </a:t>
            </a:r>
          </a:p>
          <a:p>
            <a:pPr marL="914400" indent="-457200" fontAlgn="base">
              <a:spcBef>
                <a:spcPct val="0"/>
              </a:spcBef>
              <a:spcAft>
                <a:spcPct val="0"/>
              </a:spcAft>
              <a:buFont typeface="Courier New"/>
              <a:buChar char="o"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HFM (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transportation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, though rated many other factors)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.</a:t>
            </a:r>
          </a:p>
          <a:p>
            <a:pPr marL="45720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chemeClr val="accent1">
                  <a:lumMod val="75000"/>
                </a:schemeClr>
              </a:solidFill>
              <a:ea typeface="Calibri" pitchFamily="34" charset="0"/>
              <a:cs typeface="Arial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/>
              </a:rPr>
              <a:t>There is a significant gap in staff knowledge about IUD contraception. 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latin typeface="+mn-lt"/>
              </a:rPr>
              <a:t>Questions?</a:t>
            </a:r>
            <a:endParaRPr lang="en-US" sz="2000" b="1" dirty="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4001" y="1117593"/>
            <a:ext cx="8652932" cy="193040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0"/>
            <a:ext cx="2129786" cy="132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6449" y="1676400"/>
            <a:ext cx="6096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White lettering on a color block is especially effective for catching attention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and for retention.</a:t>
            </a: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90600" y="1295400"/>
            <a:ext cx="7391400" cy="2209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1371600"/>
            <a:ext cx="6447985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</a:rPr>
              <a:t>An emerging concept for focusing on the health of a woman from the postpartum period up until her subsequent conception.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376092"/>
                </a:solidFill>
              </a:rPr>
              <a:t>What is Interconception Care?</a:t>
            </a:r>
            <a:endParaRPr lang="en-US" b="1" dirty="0">
              <a:solidFill>
                <a:srgbClr val="37609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01" y="3657600"/>
            <a:ext cx="2968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06" y="0"/>
            <a:ext cx="943260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376092"/>
                </a:solidFill>
                <a:latin typeface="+mn-lt"/>
              </a:rPr>
              <a:t>Why Interconception Care?</a:t>
            </a:r>
            <a:endParaRPr lang="en-US" sz="3600" b="1" dirty="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668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Despite traditional </a:t>
            </a:r>
            <a:r>
              <a:rPr lang="en-US" altLang="en-US" sz="2400" i="1" dirty="0"/>
              <a:t>pre</a:t>
            </a:r>
            <a:r>
              <a:rPr lang="en-US" altLang="en-US" sz="2400" dirty="0"/>
              <a:t>natal interventions, low birth weight and prematurity have not </a:t>
            </a:r>
            <a:r>
              <a:rPr lang="en-US" altLang="en-US" sz="2400" dirty="0" smtClean="0"/>
              <a:t>decreased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u="sng" dirty="0" smtClean="0"/>
              <a:t>Preterm </a:t>
            </a:r>
            <a:r>
              <a:rPr lang="en-US" altLang="en-US" sz="2400" u="sng" dirty="0"/>
              <a:t>birth</a:t>
            </a:r>
            <a:r>
              <a:rPr lang="en-US" altLang="en-US" sz="2400" dirty="0"/>
              <a:t> (PTB, &lt;37 wks) is the #1 cause of neonatal mortality &amp; morbidity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Causes 50% of all pediatric neurodevelopmental problems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u="sng" dirty="0"/>
              <a:t>Low birthweight</a:t>
            </a:r>
            <a:r>
              <a:rPr lang="en-US" altLang="en-US" sz="2400" dirty="0"/>
              <a:t> (LBW, &lt;2500g) is being linked to adult morbidities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CAD, DM2, </a:t>
            </a:r>
            <a:r>
              <a:rPr lang="en-US" altLang="en-US" sz="2400" dirty="0" smtClean="0"/>
              <a:t>obesity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76092"/>
                </a:solidFill>
              </a:rPr>
              <a:t>Preconception </a:t>
            </a:r>
            <a:r>
              <a:rPr lang="en-US" altLang="en-US" sz="2400" dirty="0">
                <a:solidFill>
                  <a:srgbClr val="376092"/>
                </a:solidFill>
              </a:rPr>
              <a:t>&amp; interconception health </a:t>
            </a:r>
            <a:r>
              <a:rPr lang="en-US" altLang="en-US" sz="2400" dirty="0" smtClean="0">
                <a:solidFill>
                  <a:srgbClr val="376092"/>
                </a:solidFill>
              </a:rPr>
              <a:t>increasingly </a:t>
            </a:r>
            <a:r>
              <a:rPr lang="en-US" altLang="en-US" sz="2400" dirty="0">
                <a:solidFill>
                  <a:srgbClr val="376092"/>
                </a:solidFill>
              </a:rPr>
              <a:t>being linked to preeclampsia, </a:t>
            </a:r>
            <a:r>
              <a:rPr lang="en-US" altLang="en-US" sz="2400" dirty="0" smtClean="0">
                <a:solidFill>
                  <a:srgbClr val="376092"/>
                </a:solidFill>
              </a:rPr>
              <a:t>GDM</a:t>
            </a:r>
            <a:r>
              <a:rPr lang="en-US" altLang="en-US" sz="2400" dirty="0">
                <a:solidFill>
                  <a:srgbClr val="376092"/>
                </a:solidFill>
              </a:rPr>
              <a:t>, hemorrhage, </a:t>
            </a:r>
            <a:r>
              <a:rPr lang="en-US" altLang="en-US" sz="2400" dirty="0" smtClean="0">
                <a:solidFill>
                  <a:srgbClr val="376092"/>
                </a:solidFill>
              </a:rPr>
              <a:t>and other </a:t>
            </a:r>
            <a:r>
              <a:rPr lang="en-US" altLang="en-US" sz="2400" dirty="0">
                <a:solidFill>
                  <a:srgbClr val="376092"/>
                </a:solidFill>
              </a:rPr>
              <a:t>perinatal complications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06" y="0"/>
            <a:ext cx="94326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376092"/>
                </a:solidFill>
              </a:rPr>
              <a:t>Key Components of the ICC Model developed by the IMPLICIT Network</a:t>
            </a:r>
            <a:endParaRPr lang="en-US" sz="3600" b="1" dirty="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1502485"/>
            <a:ext cx="86868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Integrate ICC into practices by screening </a:t>
            </a:r>
            <a:r>
              <a:rPr lang="en-US" altLang="en-US" sz="2400" dirty="0" smtClean="0"/>
              <a:t>mothers who accompany their children (under 2 years of age) to well child visits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Target </a:t>
            </a:r>
            <a:r>
              <a:rPr lang="en-US" altLang="en-US" sz="2400" i="1" dirty="0" smtClean="0"/>
              <a:t>modifiable </a:t>
            </a:r>
            <a:r>
              <a:rPr lang="en-US" altLang="en-US" sz="2400" dirty="0" smtClean="0"/>
              <a:t>risk factors: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1) Smoking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2) Depression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3) Multivitamin with folate supplementation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4) </a:t>
            </a:r>
            <a:r>
              <a:rPr lang="en-US" altLang="en-US" sz="3600" b="1" dirty="0" smtClean="0"/>
              <a:t>Contraception use to ensure adequate </a:t>
            </a:r>
            <a:r>
              <a:rPr lang="en-US" altLang="en-US" sz="3600" b="1" dirty="0"/>
              <a:t>b</a:t>
            </a:r>
            <a:r>
              <a:rPr lang="en-US" altLang="en-US" sz="3600" b="1" dirty="0" smtClean="0"/>
              <a:t>irth spacing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Collect and assess data </a:t>
            </a:r>
            <a:r>
              <a:rPr lang="en-US" altLang="en-US" sz="2400" dirty="0"/>
              <a:t>using continuous quality improvement techniques (CQI)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54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504" y="0"/>
            <a:ext cx="9594904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Comparing IMPLICIT Interconception Care Data: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Contraception Use to ensure adequate birth spacing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-228600" y="3886200"/>
            <a:ext cx="9372600" cy="1752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Looking at LARC Rates between the two sites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1167" y="5943600"/>
            <a:ext cx="512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at STFM </a:t>
            </a:r>
            <a:r>
              <a:rPr lang="en-US" dirty="0" smtClean="0">
                <a:solidFill>
                  <a:schemeClr val="bg1"/>
                </a:solidFill>
              </a:rPr>
              <a:t>Conference May </a:t>
            </a:r>
            <a:r>
              <a:rPr lang="en-US" dirty="0">
                <a:solidFill>
                  <a:schemeClr val="bg1"/>
                </a:solidFill>
              </a:rPr>
              <a:t>3, </a:t>
            </a:r>
            <a:r>
              <a:rPr lang="en-US" dirty="0" smtClean="0">
                <a:solidFill>
                  <a:schemeClr val="bg1"/>
                </a:solidFill>
              </a:rPr>
              <a:t>2016 by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Scott Hartman MD and </a:t>
            </a:r>
            <a:r>
              <a:rPr lang="en-US" dirty="0" err="1" smtClean="0">
                <a:solidFill>
                  <a:schemeClr val="bg1"/>
                </a:solidFill>
              </a:rPr>
              <a:t>Sukanya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Srinivasan</a:t>
            </a:r>
            <a:r>
              <a:rPr lang="en-US" dirty="0" smtClean="0">
                <a:solidFill>
                  <a:schemeClr val="bg1"/>
                </a:solidFill>
              </a:rPr>
              <a:t> MD, MPH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06" y="0"/>
            <a:ext cx="94326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799"/>
            <a:ext cx="8382000" cy="121128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  <a:latin typeface="+mn-lt"/>
              </a:rPr>
              <a:t>Long Acting Reversible Contraception</a:t>
            </a:r>
            <a:endParaRPr lang="en-US" sz="3600" b="1" dirty="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392972"/>
            <a:ext cx="8610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60.9 million Women aged 15-44 in the U.S.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38.3% not using contraception </a:t>
            </a:r>
            <a:r>
              <a:rPr lang="en-US" altLang="en-US" sz="1600" i="1" dirty="0" smtClean="0"/>
              <a:t>(Reasons include never sexually active, currently pregnant/seeking pregnancy (5%), infertility, etc. Women who had sex in the past 3 months who were not using birth control are 6.9% of all women 15-44).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7.2% using LARC </a:t>
            </a:r>
            <a:r>
              <a:rPr lang="en-US" altLang="en-US" i="1" dirty="0" smtClean="0"/>
              <a:t>(6.4% IUD, 0.8% Implant)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20.6% permanent sterilization methods</a:t>
            </a:r>
            <a:endParaRPr lang="en-US" altLang="en-US" sz="22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33.9% all other methods </a:t>
            </a:r>
            <a:r>
              <a:rPr lang="en-US" altLang="en-US" i="1" dirty="0" smtClean="0"/>
              <a:t>(16% Pill, 9.4% Condoms, 2.8% Depo, 1.6% ring or patch, 4.1% options such as natural family planning, female condom,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LARC Rates by Race/Ethnicity: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Used by 8.7% of Hispanic women aged 15-44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7.4% of Non-Hispanic White women 15-44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5% of Non-Hispanic Black women 15-44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5.8% of all other single race or mixed race</a:t>
            </a:r>
            <a:endParaRPr lang="en-US" altLang="en-US" sz="2200" dirty="0"/>
          </a:p>
          <a:p>
            <a:pPr lvl="1"/>
            <a:endParaRPr lang="en-US" altLang="en-US" sz="2200" dirty="0"/>
          </a:p>
          <a:p>
            <a:pPr lvl="1"/>
            <a:r>
              <a:rPr lang="en-US" altLang="en-US" sz="2200" b="1" dirty="0" smtClean="0"/>
              <a:t>Preferred method of birth spacing for ICC</a:t>
            </a:r>
          </a:p>
        </p:txBody>
      </p:sp>
    </p:spTree>
    <p:extLst>
      <p:ext uri="{BB962C8B-B14F-4D97-AF65-F5344CB8AC3E}">
        <p14:creationId xmlns:p14="http://schemas.microsoft.com/office/powerpoint/2010/main" val="4969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06" y="0"/>
            <a:ext cx="943260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376092"/>
                </a:solidFill>
                <a:latin typeface="+mn-lt"/>
              </a:rPr>
              <a:t>Diverse Settings:</a:t>
            </a:r>
            <a:endParaRPr lang="en-US" sz="3600" b="1" dirty="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89898"/>
            <a:ext cx="841190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University of Rochester Highland Family Medicine (HFM)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Family medicine and residency training practice in Western NY State</a:t>
            </a:r>
            <a:endParaRPr lang="en-US" alt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Serve diverse population of varying ethnic &amp; socioeconomic backgrounds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prstClr val="black"/>
                </a:solidFill>
              </a:rPr>
              <a:t>Screened 1312 unique mothers at 2638 WCVs for ICC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prstClr val="black"/>
                </a:solidFill>
              </a:rPr>
              <a:t>LANGUAGES SPOKEN: Somali, Spanish, Mandarin, Arabic, Farsi</a:t>
            </a:r>
            <a:endParaRPr lang="en-US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University of Pittsburgh Family Medicine Residencies  (UPMC St M)</a:t>
            </a:r>
            <a:endParaRPr lang="en-US" altLang="en-US" sz="26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prstClr val="black"/>
                </a:solidFill>
              </a:rPr>
              <a:t>Three health centers in south western Pennsylvania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prstClr val="black"/>
                </a:solidFill>
              </a:rPr>
              <a:t>Serve diverse largely urban underserved 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prstClr val="black"/>
                </a:solidFill>
              </a:rPr>
              <a:t>Screened 849 unique mothers at 3,108 </a:t>
            </a:r>
            <a:r>
              <a:rPr lang="en-US" altLang="en-US" sz="2000" smtClean="0">
                <a:solidFill>
                  <a:prstClr val="black"/>
                </a:solidFill>
              </a:rPr>
              <a:t>WCVs for </a:t>
            </a:r>
            <a:r>
              <a:rPr lang="en-US" altLang="en-US" sz="2000" dirty="0" smtClean="0">
                <a:solidFill>
                  <a:prstClr val="black"/>
                </a:solidFill>
              </a:rPr>
              <a:t>ICC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prstClr val="black"/>
                </a:solidFill>
              </a:rPr>
              <a:t>LANGUAGES SPOKEN: Somali, Vietnamese, Spanish, Japanese</a:t>
            </a:r>
          </a:p>
        </p:txBody>
      </p:sp>
    </p:spTree>
    <p:extLst>
      <p:ext uri="{BB962C8B-B14F-4D97-AF65-F5344CB8AC3E}">
        <p14:creationId xmlns:p14="http://schemas.microsoft.com/office/powerpoint/2010/main" val="1823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787110"/>
              </p:ext>
            </p:extLst>
          </p:nvPr>
        </p:nvGraphicFramePr>
        <p:xfrm>
          <a:off x="-12441" y="0"/>
          <a:ext cx="9144000" cy="590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92" y="5995416"/>
            <a:ext cx="1064893" cy="6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504" y="0"/>
            <a:ext cx="9594904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Implementation of Evidence-Based </a:t>
            </a:r>
            <a:r>
              <a:rPr lang="en-US" b="1" dirty="0" err="1" smtClean="0">
                <a:solidFill>
                  <a:schemeClr val="bg1"/>
                </a:solidFill>
              </a:rPr>
              <a:t>Interconception</a:t>
            </a:r>
            <a:r>
              <a:rPr lang="en-US" b="1" dirty="0" smtClean="0">
                <a:solidFill>
                  <a:schemeClr val="bg1"/>
                </a:solidFill>
              </a:rPr>
              <a:t> Care Program: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arriers to contraceptive care access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-228600" y="3886200"/>
            <a:ext cx="9372600" cy="1752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Looking at </a:t>
            </a:r>
            <a:r>
              <a:rPr lang="en-US" sz="3000" dirty="0">
                <a:solidFill>
                  <a:schemeClr val="bg1"/>
                </a:solidFill>
              </a:rPr>
              <a:t>s</a:t>
            </a:r>
            <a:r>
              <a:rPr lang="en-US" sz="3000" dirty="0" smtClean="0">
                <a:solidFill>
                  <a:schemeClr val="bg1"/>
                </a:solidFill>
              </a:rPr>
              <a:t>taff and clinician perceptions of challenges to providing contraceptive care between the two sites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167" y="5943600"/>
            <a:ext cx="512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FMEC Conference November </a:t>
            </a:r>
            <a:r>
              <a:rPr lang="en-US" dirty="0">
                <a:solidFill>
                  <a:schemeClr val="bg1"/>
                </a:solidFill>
              </a:rPr>
              <a:t>9</a:t>
            </a:r>
            <a:r>
              <a:rPr lang="en-US" dirty="0" smtClean="0">
                <a:solidFill>
                  <a:schemeClr val="bg1"/>
                </a:solidFill>
              </a:rPr>
              <a:t>, 2018 </a:t>
            </a:r>
          </a:p>
        </p:txBody>
      </p:sp>
    </p:spTree>
    <p:extLst>
      <p:ext uri="{BB962C8B-B14F-4D97-AF65-F5344CB8AC3E}">
        <p14:creationId xmlns:p14="http://schemas.microsoft.com/office/powerpoint/2010/main" val="38997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1083</Words>
  <Application>Microsoft Office PowerPoint</Application>
  <PresentationFormat>On-screen Show (4:3)</PresentationFormat>
  <Paragraphs>162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Why Interconception Care?</vt:lpstr>
      <vt:lpstr>Key Components of the ICC Model developed by the IMPLICIT Network</vt:lpstr>
      <vt:lpstr>Comparing IMPLICIT Interconception Care Data: Contraception Use to ensure adequate birth spacing  </vt:lpstr>
      <vt:lpstr>Long Acting Reversible Contraception</vt:lpstr>
      <vt:lpstr>Diverse Settings:</vt:lpstr>
      <vt:lpstr>PowerPoint Presentation</vt:lpstr>
      <vt:lpstr>Implementation of Evidence-Based Interconception Care Program: Barriers to contraceptive care access   </vt:lpstr>
      <vt:lpstr>Patient Visit</vt:lpstr>
      <vt:lpstr>Discussion</vt:lpstr>
      <vt:lpstr>Participant Demographics</vt:lpstr>
      <vt:lpstr>Perceptions of Patient Barriers</vt:lpstr>
      <vt:lpstr>Staff Identified Barriers</vt:lpstr>
      <vt:lpstr>Provider Identified Barriers</vt:lpstr>
      <vt:lpstr>Contraception Knowledge</vt:lpstr>
      <vt:lpstr>Future Directions</vt:lpstr>
      <vt:lpstr>Conclusions</vt:lpstr>
      <vt:lpstr>Questions?</vt:lpstr>
    </vt:vector>
  </TitlesOfParts>
  <Company>MAHEC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Benik</dc:creator>
  <cp:lastModifiedBy>Sukanya Srinivasan</cp:lastModifiedBy>
  <cp:revision>195</cp:revision>
  <dcterms:created xsi:type="dcterms:W3CDTF">2015-10-22T14:30:48Z</dcterms:created>
  <dcterms:modified xsi:type="dcterms:W3CDTF">2018-11-15T18:47:32Z</dcterms:modified>
</cp:coreProperties>
</file>