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9" r:id="rId23"/>
    <p:sldId id="280" r:id="rId24"/>
    <p:sldId id="30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300" r:id="rId40"/>
    <p:sldId id="299" r:id="rId41"/>
    <p:sldId id="301" r:id="rId42"/>
    <p:sldId id="302" r:id="rId43"/>
    <p:sldId id="303" r:id="rId44"/>
    <p:sldId id="304" r:id="rId45"/>
    <p:sldId id="305" r:id="rId46"/>
    <p:sldId id="306" r:id="rId47"/>
    <p:sldId id="307" r:id="rId48"/>
    <p:sldId id="308" r:id="rId49"/>
    <p:sldId id="297" r:id="rId50"/>
    <p:sldId id="29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9468" autoAdjust="0"/>
  </p:normalViewPr>
  <p:slideViewPr>
    <p:cSldViewPr>
      <p:cViewPr>
        <p:scale>
          <a:sx n="107" d="100"/>
          <a:sy n="107" d="100"/>
        </p:scale>
        <p:origin x="-90"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94B01A-BDB9-CF4A-A6F7-FD04C906E544}" type="datetimeFigureOut">
              <a:rPr lang="en-US" smtClean="0"/>
              <a:t>10/23/2018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7A875-66F6-E242-AF1D-A2D24DF7B024}" type="slidenum">
              <a:rPr lang="en-US" smtClean="0"/>
              <a:t>‹#›</a:t>
            </a:fld>
            <a:endParaRPr lang="en-US"/>
          </a:p>
        </p:txBody>
      </p:sp>
    </p:spTree>
    <p:extLst>
      <p:ext uri="{BB962C8B-B14F-4D97-AF65-F5344CB8AC3E}">
        <p14:creationId xmlns:p14="http://schemas.microsoft.com/office/powerpoint/2010/main" val="4036740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Biofeedback: supports the learning of the relaxation response through the use of electrodes placed over muscles (ex, EMG-assisted relaxation) which provides immediate feedback to individuals re: the success of their attempts to alter muscle tension. Related biofeedback techniques can be used to monitor </a:t>
            </a:r>
            <a:r>
              <a:rPr lang="en-US" sz="1200" kern="1200" dirty="0" err="1" smtClean="0">
                <a:solidFill>
                  <a:schemeClr val="tx1"/>
                </a:solidFill>
                <a:effectLst/>
                <a:latin typeface="+mn-lt"/>
                <a:ea typeface="+mn-ea"/>
                <a:cs typeface="+mn-cs"/>
              </a:rPr>
              <a:t>bloodflow</a:t>
            </a:r>
            <a:r>
              <a:rPr lang="en-US" sz="1200" kern="1200" dirty="0" smtClean="0">
                <a:solidFill>
                  <a:schemeClr val="tx1"/>
                </a:solidFill>
                <a:effectLst/>
                <a:latin typeface="+mn-lt"/>
                <a:ea typeface="+mn-ea"/>
                <a:cs typeface="+mn-cs"/>
              </a:rPr>
              <a:t> and sweating responses (which are other indicators of </a:t>
            </a:r>
            <a:r>
              <a:rPr lang="en-US" sz="1200" kern="1200" dirty="0" err="1" smtClean="0">
                <a:solidFill>
                  <a:schemeClr val="tx1"/>
                </a:solidFill>
                <a:effectLst/>
                <a:latin typeface="+mn-lt"/>
                <a:ea typeface="+mn-ea"/>
                <a:cs typeface="+mn-cs"/>
              </a:rPr>
              <a:t>physo</a:t>
            </a:r>
            <a:r>
              <a:rPr lang="en-US" sz="1200" kern="1200" dirty="0" smtClean="0">
                <a:solidFill>
                  <a:schemeClr val="tx1"/>
                </a:solidFill>
                <a:effectLst/>
                <a:latin typeface="+mn-lt"/>
                <a:ea typeface="+mn-ea"/>
                <a:cs typeface="+mn-cs"/>
              </a:rPr>
              <a:t> arousal). </a:t>
            </a:r>
          </a:p>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11</a:t>
            </a:fld>
            <a:endParaRPr lang="en-US"/>
          </a:p>
        </p:txBody>
      </p:sp>
    </p:spTree>
    <p:extLst>
      <p:ext uri="{BB962C8B-B14F-4D97-AF65-F5344CB8AC3E}">
        <p14:creationId xmlns:p14="http://schemas.microsoft.com/office/powerpoint/2010/main" val="2150451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24</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25</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26</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28</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29</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30</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31</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32</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33</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34</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Nociceptive pain is the most common type of pain and is caused by the detection of noxious or potentially harmful stimuli by the </a:t>
            </a:r>
            <a:r>
              <a:rPr lang="en-US" dirty="0" err="1" smtClean="0"/>
              <a:t>nociceptors</a:t>
            </a:r>
            <a:r>
              <a:rPr lang="en-US" dirty="0" smtClean="0"/>
              <a:t> around the body.</a:t>
            </a:r>
          </a:p>
          <a:p>
            <a:r>
              <a:rPr lang="en-US" dirty="0" err="1" smtClean="0"/>
              <a:t>Nociceptors</a:t>
            </a:r>
            <a:r>
              <a:rPr lang="en-US" dirty="0" smtClean="0"/>
              <a:t> are receptors that are specifically designed to detect stimuli that may cause harm to the body, which may be mechanical, chemical or thermal in nature. </a:t>
            </a:r>
          </a:p>
          <a:p>
            <a:endParaRPr lang="en-US" dirty="0" smtClean="0"/>
          </a:p>
          <a:p>
            <a:r>
              <a:rPr lang="en-US" dirty="0" smtClean="0"/>
              <a:t>Neuropathic pain is associated with damage to the neurons in the body, following an infection of injury to the area, resulting in messages of pain being sent to the central nervous system and brain regardless of noxious </a:t>
            </a:r>
            <a:r>
              <a:rPr lang="en-US" dirty="0" err="1" smtClean="0"/>
              <a:t>stimuli.This</a:t>
            </a:r>
            <a:r>
              <a:rPr lang="en-US" dirty="0" smtClean="0"/>
              <a:t> type of pain is often described as shooting pain, as it travels along the nerves in an abnormal manner causing abnormal sensations of pain. Some patients with neuropathic pain report a constant sensation of pain, whereas other experience intermittent episodes, which may or may not be aggravated by stimuli or touch.</a:t>
            </a:r>
          </a:p>
          <a:p>
            <a:endParaRPr lang="en-US" dirty="0" smtClean="0"/>
          </a:p>
          <a:p>
            <a:r>
              <a:rPr lang="en-US" dirty="0" smtClean="0"/>
              <a:t>http://</a:t>
            </a:r>
            <a:r>
              <a:rPr lang="en-US" dirty="0" err="1" smtClean="0"/>
              <a:t>helpforpain.com</a:t>
            </a:r>
            <a:r>
              <a:rPr lang="en-US" dirty="0" smtClean="0"/>
              <a:t>/arch2000dec.htm 1. nociceptive</a:t>
            </a:r>
            <a:r>
              <a:rPr lang="en-US" baseline="0" dirty="0" smtClean="0"/>
              <a:t> (usually acute)</a:t>
            </a:r>
            <a:r>
              <a:rPr lang="en-US" dirty="0" smtClean="0"/>
              <a:t> 2. neuropathic</a:t>
            </a:r>
            <a:r>
              <a:rPr lang="en-US" baseline="0" dirty="0" smtClean="0"/>
              <a:t> (usually chronic)</a:t>
            </a:r>
            <a:r>
              <a:rPr lang="en-US" dirty="0" smtClean="0"/>
              <a:t> 3. mixed</a:t>
            </a:r>
            <a:r>
              <a:rPr lang="en-US" baseline="0" dirty="0" smtClean="0"/>
              <a:t> category (ex, headaches)</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13</a:t>
            </a:fld>
            <a:endParaRPr lang="en-US"/>
          </a:p>
        </p:txBody>
      </p:sp>
    </p:spTree>
    <p:extLst>
      <p:ext uri="{BB962C8B-B14F-4D97-AF65-F5344CB8AC3E}">
        <p14:creationId xmlns:p14="http://schemas.microsoft.com/office/powerpoint/2010/main" val="12047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35</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36</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37</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38</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39</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40</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41</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42</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43</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44</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Nature</a:t>
            </a:r>
            <a:r>
              <a:rPr lang="en-US" baseline="0" dirty="0" smtClean="0"/>
              <a:t> of Pain: </a:t>
            </a:r>
          </a:p>
          <a:p>
            <a:r>
              <a:rPr lang="en-US" baseline="0" dirty="0" smtClean="0"/>
              <a:t>nociceptive </a:t>
            </a:r>
            <a:r>
              <a:rPr lang="en-US" baseline="0" dirty="0" err="1" smtClean="0"/>
              <a:t>vs</a:t>
            </a:r>
            <a:r>
              <a:rPr lang="en-US" baseline="0" dirty="0" smtClean="0"/>
              <a:t> neuropathic</a:t>
            </a:r>
          </a:p>
          <a:p>
            <a:r>
              <a:rPr lang="en-US" baseline="0" dirty="0" smtClean="0"/>
              <a:t>acute </a:t>
            </a:r>
            <a:r>
              <a:rPr lang="en-US" baseline="0" dirty="0" err="1" smtClean="0"/>
              <a:t>vs</a:t>
            </a:r>
            <a:r>
              <a:rPr lang="en-US" baseline="0" dirty="0" smtClean="0"/>
              <a:t> chronic</a:t>
            </a:r>
          </a:p>
          <a:p>
            <a:r>
              <a:rPr lang="en-US" baseline="0" dirty="0" smtClean="0"/>
              <a:t>cycle of pain, distress, and disability</a:t>
            </a:r>
          </a:p>
          <a:p>
            <a:r>
              <a:rPr lang="en-US" baseline="0" dirty="0" smtClean="0"/>
              <a:t>theories of pain (specificity theory and gate control theory)</a:t>
            </a:r>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15</a:t>
            </a:fld>
            <a:endParaRPr lang="en-US"/>
          </a:p>
        </p:txBody>
      </p:sp>
    </p:spTree>
    <p:extLst>
      <p:ext uri="{BB962C8B-B14F-4D97-AF65-F5344CB8AC3E}">
        <p14:creationId xmlns:p14="http://schemas.microsoft.com/office/powerpoint/2010/main" val="21566997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45</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46</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47</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48</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Biofeedback: supports the learning of the relaxation response through the use of electrodes placed over muscles (ex, EMG-assisted relaxation) which provides immediate feedback to individuals re: the success of their attempts to alter muscle tension. Related biofeedback techniques can be used to monitor </a:t>
            </a:r>
            <a:r>
              <a:rPr lang="en-US" sz="1200" kern="1200" dirty="0" err="1" smtClean="0">
                <a:solidFill>
                  <a:schemeClr val="tx1"/>
                </a:solidFill>
                <a:effectLst/>
                <a:latin typeface="+mn-lt"/>
                <a:ea typeface="+mn-ea"/>
                <a:cs typeface="+mn-cs"/>
              </a:rPr>
              <a:t>bloodflow</a:t>
            </a:r>
            <a:r>
              <a:rPr lang="en-US" sz="1200" kern="1200" dirty="0" smtClean="0">
                <a:solidFill>
                  <a:schemeClr val="tx1"/>
                </a:solidFill>
                <a:effectLst/>
                <a:latin typeface="+mn-lt"/>
                <a:ea typeface="+mn-ea"/>
                <a:cs typeface="+mn-cs"/>
              </a:rPr>
              <a:t> and sweating responses (which are other indicators of </a:t>
            </a:r>
            <a:r>
              <a:rPr lang="en-US" sz="1200" kern="1200" dirty="0" err="1" smtClean="0">
                <a:solidFill>
                  <a:schemeClr val="tx1"/>
                </a:solidFill>
                <a:effectLst/>
                <a:latin typeface="+mn-lt"/>
                <a:ea typeface="+mn-ea"/>
                <a:cs typeface="+mn-cs"/>
              </a:rPr>
              <a:t>physo</a:t>
            </a:r>
            <a:r>
              <a:rPr lang="en-US" sz="1200" kern="1200" dirty="0" smtClean="0">
                <a:solidFill>
                  <a:schemeClr val="tx1"/>
                </a:solidFill>
                <a:effectLst/>
                <a:latin typeface="+mn-lt"/>
                <a:ea typeface="+mn-ea"/>
                <a:cs typeface="+mn-cs"/>
              </a:rPr>
              <a:t> arousal). </a:t>
            </a:r>
          </a:p>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18</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19</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(Psychological flexibility = more contact with the present moment, cognitive </a:t>
            </a:r>
            <a:r>
              <a:rPr lang="en-US" sz="1200" kern="1200" dirty="0" err="1" smtClean="0">
                <a:solidFill>
                  <a:schemeClr val="tx1"/>
                </a:solidFill>
                <a:effectLst/>
                <a:latin typeface="+mn-lt"/>
                <a:ea typeface="+mn-ea"/>
                <a:cs typeface="+mn-cs"/>
              </a:rPr>
              <a:t>defusion</a:t>
            </a:r>
            <a:r>
              <a:rPr lang="en-US" sz="1200" kern="1200" dirty="0" smtClean="0">
                <a:solidFill>
                  <a:schemeClr val="tx1"/>
                </a:solidFill>
                <a:effectLst/>
                <a:latin typeface="+mn-lt"/>
                <a:ea typeface="+mn-ea"/>
                <a:cs typeface="+mn-cs"/>
              </a:rPr>
              <a:t>, self as context, acceptance, contact with values and committed action)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20</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21</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22</a:t>
            </a:fld>
            <a:endParaRPr lang="en-US"/>
          </a:p>
        </p:txBody>
      </p:sp>
    </p:spTree>
    <p:extLst>
      <p:ext uri="{BB962C8B-B14F-4D97-AF65-F5344CB8AC3E}">
        <p14:creationId xmlns:p14="http://schemas.microsoft.com/office/powerpoint/2010/main" val="254132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7A875-66F6-E242-AF1D-A2D24DF7B024}" type="slidenum">
              <a:rPr lang="en-US" smtClean="0"/>
              <a:t>23</a:t>
            </a:fld>
            <a:endParaRPr lang="en-US"/>
          </a:p>
        </p:txBody>
      </p:sp>
    </p:spTree>
    <p:extLst>
      <p:ext uri="{BB962C8B-B14F-4D97-AF65-F5344CB8AC3E}">
        <p14:creationId xmlns:p14="http://schemas.microsoft.com/office/powerpoint/2010/main" val="2541321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a:t>
            </a:r>
            <a:r>
              <a:rPr lang="en-US" sz="2400" dirty="0" smtClean="0"/>
              <a:t>39</a:t>
            </a:r>
            <a:r>
              <a:rPr lang="en-US" sz="2400" baseline="30000" dirty="0" smtClean="0"/>
              <a:t>th</a:t>
            </a:r>
            <a:r>
              <a:rPr lang="en-US" sz="2400" dirty="0" smtClean="0"/>
              <a:t> </a:t>
            </a:r>
            <a:r>
              <a:rPr lang="en-US" sz="2400" dirty="0"/>
              <a:t>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a:t>
            </a:r>
            <a:r>
              <a:rPr lang="en-US" b="1" dirty="0"/>
              <a:t>Medical College of Wisconsin</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Stephanie_Czech@Brown.edu" TargetMode="External"/><Relationship Id="rId2" Type="http://schemas.openxmlformats.org/officeDocument/2006/relationships/hyperlink" Target="http://resourcelibrary.stfm.org/home" TargetMode="External"/><Relationship Id="rId1" Type="http://schemas.openxmlformats.org/officeDocument/2006/relationships/slideLayout" Target="../slideLayouts/slideLayout1.xml"/><Relationship Id="rId4" Type="http://schemas.openxmlformats.org/officeDocument/2006/relationships/hyperlink" Target="mailto:DMoorhead@gmail.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47800"/>
            <a:ext cx="8610600" cy="1905000"/>
          </a:xfrm>
        </p:spPr>
        <p:txBody>
          <a:bodyPr>
            <a:normAutofit fontScale="90000"/>
          </a:bodyPr>
          <a:lstStyle/>
          <a:p>
            <a:r>
              <a:rPr lang="en" dirty="0"/>
              <a:t>Enhancing Training of </a:t>
            </a:r>
            <a:r>
              <a:rPr lang="en-US" dirty="0" smtClean="0"/>
              <a:t/>
            </a:r>
            <a:br>
              <a:rPr lang="en-US" dirty="0" smtClean="0"/>
            </a:br>
            <a:r>
              <a:rPr lang="en" dirty="0" smtClean="0"/>
              <a:t>Family </a:t>
            </a:r>
            <a:r>
              <a:rPr lang="en" dirty="0"/>
              <a:t>Medicine Residents in </a:t>
            </a:r>
            <a:r>
              <a:rPr lang="en-US" dirty="0" smtClean="0"/>
              <a:t/>
            </a:r>
            <a:br>
              <a:rPr lang="en-US" dirty="0" smtClean="0"/>
            </a:br>
            <a:r>
              <a:rPr lang="en" dirty="0" smtClean="0"/>
              <a:t>CBT </a:t>
            </a:r>
            <a:r>
              <a:rPr lang="en" dirty="0"/>
              <a:t>for </a:t>
            </a:r>
            <a:r>
              <a:rPr lang="en" dirty="0" smtClean="0"/>
              <a:t>Chronic </a:t>
            </a:r>
            <a:r>
              <a:rPr lang="en" dirty="0"/>
              <a:t>Pain Management</a:t>
            </a:r>
            <a:endParaRPr lang="en-US" dirty="0"/>
          </a:p>
        </p:txBody>
      </p:sp>
      <p:sp>
        <p:nvSpPr>
          <p:cNvPr id="3" name="Subtitle 2"/>
          <p:cNvSpPr>
            <a:spLocks noGrp="1"/>
          </p:cNvSpPr>
          <p:nvPr>
            <p:ph type="subTitle" idx="1"/>
          </p:nvPr>
        </p:nvSpPr>
        <p:spPr>
          <a:xfrm>
            <a:off x="685800" y="3505200"/>
            <a:ext cx="8001000" cy="2438400"/>
          </a:xfrm>
        </p:spPr>
        <p:txBody>
          <a:bodyPr>
            <a:normAutofit fontScale="92500"/>
          </a:bodyPr>
          <a:lstStyle/>
          <a:p>
            <a:pPr algn="l"/>
            <a:r>
              <a:rPr lang="en" sz="2800" b="1" dirty="0">
                <a:ea typeface="Calibri"/>
                <a:cs typeface="Calibri"/>
                <a:sym typeface="Calibri"/>
              </a:rPr>
              <a:t>Stephanie J. Czech, </a:t>
            </a:r>
            <a:r>
              <a:rPr lang="en" sz="2800" b="1" dirty="0" smtClean="0">
                <a:ea typeface="Calibri"/>
                <a:cs typeface="Calibri"/>
                <a:sym typeface="Calibri"/>
              </a:rPr>
              <a:t>Ph.D.</a:t>
            </a:r>
            <a:r>
              <a:rPr lang="en-US" sz="2800" b="1" dirty="0" smtClean="0">
                <a:ea typeface="Calibri"/>
                <a:cs typeface="Calibri"/>
                <a:sym typeface="Calibri"/>
              </a:rPr>
              <a:t> </a:t>
            </a:r>
          </a:p>
          <a:p>
            <a:pPr algn="l"/>
            <a:r>
              <a:rPr lang="en" sz="2400" dirty="0" smtClean="0">
                <a:ea typeface="Calibri"/>
                <a:cs typeface="Calibri"/>
                <a:sym typeface="Calibri"/>
              </a:rPr>
              <a:t>Director </a:t>
            </a:r>
            <a:r>
              <a:rPr lang="en" sz="2400" dirty="0">
                <a:ea typeface="Calibri"/>
                <a:cs typeface="Calibri"/>
                <a:sym typeface="Calibri"/>
              </a:rPr>
              <a:t>of Behavioral Health, Brown Medical School, Department of Family Medicine/Kent </a:t>
            </a:r>
            <a:r>
              <a:rPr lang="en" sz="2400" dirty="0" smtClean="0">
                <a:ea typeface="Calibri"/>
                <a:cs typeface="Calibri"/>
                <a:sym typeface="Calibri"/>
              </a:rPr>
              <a:t>Hospital</a:t>
            </a:r>
            <a:endParaRPr lang="en-US" sz="2400" dirty="0" smtClean="0">
              <a:ea typeface="Calibri"/>
              <a:cs typeface="Calibri"/>
              <a:sym typeface="Calibri"/>
            </a:endParaRPr>
          </a:p>
          <a:p>
            <a:pPr algn="l"/>
            <a:r>
              <a:rPr lang="en" sz="2800" b="1" dirty="0">
                <a:ea typeface="Calibri"/>
                <a:cs typeface="Calibri"/>
                <a:sym typeface="Calibri"/>
              </a:rPr>
              <a:t>Debra Moorhead, </a:t>
            </a:r>
            <a:r>
              <a:rPr lang="en-US" sz="2800" b="1" dirty="0" smtClean="0">
                <a:ea typeface="Calibri"/>
                <a:cs typeface="Calibri"/>
                <a:sym typeface="Calibri"/>
              </a:rPr>
              <a:t>LICSW</a:t>
            </a:r>
            <a:r>
              <a:rPr lang="en" sz="2800" b="1" dirty="0" smtClean="0">
                <a:ea typeface="Calibri"/>
                <a:cs typeface="Calibri"/>
                <a:sym typeface="Calibri"/>
              </a:rPr>
              <a:t>, </a:t>
            </a:r>
            <a:r>
              <a:rPr lang="en" sz="2800" b="1" dirty="0">
                <a:ea typeface="Calibri"/>
                <a:cs typeface="Calibri"/>
                <a:sym typeface="Calibri"/>
              </a:rPr>
              <a:t>Ph.D. </a:t>
            </a:r>
            <a:endParaRPr lang="en-US" sz="2800" b="1" dirty="0" smtClean="0">
              <a:ea typeface="Calibri"/>
              <a:cs typeface="Calibri"/>
              <a:sym typeface="Calibri"/>
            </a:endParaRPr>
          </a:p>
          <a:p>
            <a:pPr algn="l"/>
            <a:r>
              <a:rPr lang="en" sz="2400" dirty="0" smtClean="0">
                <a:ea typeface="Calibri"/>
                <a:cs typeface="Calibri"/>
                <a:sym typeface="Calibri"/>
              </a:rPr>
              <a:t>Academic/Clinical </a:t>
            </a:r>
            <a:r>
              <a:rPr lang="en" sz="2400" dirty="0">
                <a:ea typeface="Calibri"/>
                <a:cs typeface="Calibri"/>
                <a:sym typeface="Calibri"/>
              </a:rPr>
              <a:t>Social Worker, Behavioral Health Faculty, Brown Medical School, Department of Family Medicine/Kent Hospital</a:t>
            </a:r>
            <a:endParaRPr lang="en-US" sz="2400" dirty="0"/>
          </a:p>
        </p:txBody>
      </p:sp>
    </p:spTree>
    <p:extLst>
      <p:ext uri="{BB962C8B-B14F-4D97-AF65-F5344CB8AC3E}">
        <p14:creationId xmlns:p14="http://schemas.microsoft.com/office/powerpoint/2010/main" val="101185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pPr lvl="1" algn="l" rtl="0">
              <a:spcBef>
                <a:spcPct val="0"/>
              </a:spcBef>
            </a:pPr>
            <a:r>
              <a:rPr lang="en-US" sz="4400" dirty="0" smtClean="0"/>
              <a:t>CDC Guidelines for Rx Opioids for CP-US, 2016 </a:t>
            </a:r>
            <a:r>
              <a:rPr lang="en-US" sz="2700" dirty="0" smtClean="0"/>
              <a:t>(Dowell et al., 2016) </a:t>
            </a:r>
            <a:r>
              <a:rPr lang="en-US" dirty="0" smtClean="0"/>
              <a:t/>
            </a:r>
            <a:br>
              <a:rPr lang="en-US" dirty="0" smtClean="0"/>
            </a:br>
            <a:endParaRPr lang="en-US" dirty="0"/>
          </a:p>
        </p:txBody>
      </p:sp>
      <p:sp>
        <p:nvSpPr>
          <p:cNvPr id="3" name="Content Placeholder 2"/>
          <p:cNvSpPr>
            <a:spLocks noGrp="1"/>
          </p:cNvSpPr>
          <p:nvPr>
            <p:ph idx="1"/>
          </p:nvPr>
        </p:nvSpPr>
        <p:spPr>
          <a:xfrm>
            <a:off x="304800" y="2133600"/>
            <a:ext cx="8534400" cy="4038600"/>
          </a:xfrm>
        </p:spPr>
        <p:txBody>
          <a:bodyPr>
            <a:normAutofit fontScale="92500" lnSpcReduction="10000"/>
          </a:bodyPr>
          <a:lstStyle/>
          <a:p>
            <a:pPr marL="457200" lvl="1" indent="-457200">
              <a:buFont typeface="Arial"/>
              <a:buChar char="•"/>
            </a:pPr>
            <a:r>
              <a:rPr lang="en-US" dirty="0" smtClean="0"/>
              <a:t>Provides recs for PCPs who </a:t>
            </a:r>
            <a:r>
              <a:rPr lang="en-US" dirty="0" err="1" smtClean="0"/>
              <a:t>rx</a:t>
            </a:r>
            <a:r>
              <a:rPr lang="en-US" dirty="0" smtClean="0"/>
              <a:t> opioids for </a:t>
            </a:r>
            <a:r>
              <a:rPr lang="en-US" dirty="0" err="1" smtClean="0"/>
              <a:t>cp</a:t>
            </a:r>
            <a:r>
              <a:rPr lang="en-US" dirty="0" smtClean="0"/>
              <a:t> in outpatient settings (excluding cancer </a:t>
            </a:r>
            <a:r>
              <a:rPr lang="en-US" dirty="0" err="1" smtClean="0"/>
              <a:t>tx</a:t>
            </a:r>
            <a:r>
              <a:rPr lang="en-US" dirty="0" smtClean="0"/>
              <a:t>, palliative care, end-of-life care)</a:t>
            </a:r>
          </a:p>
          <a:p>
            <a:pPr marL="457200" lvl="1" indent="-457200">
              <a:buFont typeface="Arial"/>
              <a:buChar char="•"/>
            </a:pPr>
            <a:r>
              <a:rPr lang="en-US" i="1" dirty="0" smtClean="0"/>
              <a:t>“</a:t>
            </a:r>
            <a:r>
              <a:rPr lang="en-US" i="1" dirty="0" err="1"/>
              <a:t>N</a:t>
            </a:r>
            <a:r>
              <a:rPr lang="en-US" i="1" dirty="0" err="1" smtClean="0"/>
              <a:t>onpharmacologic</a:t>
            </a:r>
            <a:r>
              <a:rPr lang="en-US" i="1" dirty="0" smtClean="0"/>
              <a:t> </a:t>
            </a:r>
            <a:r>
              <a:rPr lang="en-US" i="1" dirty="0"/>
              <a:t>therapy and </a:t>
            </a:r>
            <a:r>
              <a:rPr lang="en-US" i="1" dirty="0" err="1" smtClean="0"/>
              <a:t>nonopioid</a:t>
            </a:r>
            <a:r>
              <a:rPr lang="en-US" i="1" dirty="0" smtClean="0"/>
              <a:t> </a:t>
            </a:r>
            <a:r>
              <a:rPr lang="en-US" i="1" dirty="0"/>
              <a:t>pharmacologic therapy are preferred for chronic pain. </a:t>
            </a:r>
            <a:r>
              <a:rPr lang="en-US" i="1" dirty="0" smtClean="0"/>
              <a:t>Clinicians </a:t>
            </a:r>
            <a:r>
              <a:rPr lang="en-US" i="1" dirty="0"/>
              <a:t>should consider opioid therapy only if expected benefits for both pain and function are anticipated to outweigh risks to the patient. </a:t>
            </a:r>
            <a:r>
              <a:rPr lang="en-US" i="1" dirty="0" smtClean="0"/>
              <a:t>If </a:t>
            </a:r>
            <a:r>
              <a:rPr lang="en-US" i="1" dirty="0"/>
              <a:t>opioids are used, they should be combined with </a:t>
            </a:r>
            <a:r>
              <a:rPr lang="en-US" i="1" dirty="0" err="1"/>
              <a:t>nonpharmacologic</a:t>
            </a:r>
            <a:r>
              <a:rPr lang="en-US" i="1" dirty="0"/>
              <a:t> therapy and </a:t>
            </a:r>
            <a:r>
              <a:rPr lang="en-US" i="1" dirty="0" err="1"/>
              <a:t>nonopioid</a:t>
            </a:r>
            <a:r>
              <a:rPr lang="en-US" i="1" dirty="0"/>
              <a:t> pharmacologic therapy, as </a:t>
            </a:r>
            <a:r>
              <a:rPr lang="en-US" i="1" dirty="0" smtClean="0"/>
              <a:t>appropriate.” </a:t>
            </a:r>
          </a:p>
          <a:p>
            <a:pPr marL="457200" lvl="1" indent="-457200">
              <a:buFont typeface="Arial"/>
              <a:buChar char="•"/>
            </a:pPr>
            <a:endParaRPr lang="en-US" dirty="0" smtClean="0"/>
          </a:p>
          <a:p>
            <a:pPr marL="0" lvl="1" indent="0">
              <a:buNone/>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4991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pPr lvl="1" algn="l" rtl="0">
              <a:spcBef>
                <a:spcPct val="0"/>
              </a:spcBef>
            </a:pPr>
            <a:r>
              <a:rPr lang="en-US" sz="4400" dirty="0" smtClean="0"/>
              <a:t>Alternative </a:t>
            </a:r>
            <a:r>
              <a:rPr lang="en-US" sz="4400" dirty="0" err="1" smtClean="0"/>
              <a:t>Txs</a:t>
            </a:r>
            <a:r>
              <a:rPr lang="en-US" sz="4400" dirty="0" smtClean="0"/>
              <a:t> </a:t>
            </a:r>
            <a:r>
              <a:rPr lang="en-US" sz="2700" dirty="0" smtClean="0"/>
              <a:t>(</a:t>
            </a:r>
            <a:r>
              <a:rPr lang="en-US" sz="2700" dirty="0" err="1" smtClean="0"/>
              <a:t>Volkow</a:t>
            </a:r>
            <a:r>
              <a:rPr lang="en-US" sz="2700" dirty="0" smtClean="0"/>
              <a:t> &amp; </a:t>
            </a:r>
            <a:r>
              <a:rPr lang="en-US" sz="2700" dirty="0" err="1" smtClean="0"/>
              <a:t>McLellan</a:t>
            </a:r>
            <a:r>
              <a:rPr lang="en-US" sz="2700" dirty="0" smtClean="0"/>
              <a:t>, 2016) </a:t>
            </a:r>
            <a:r>
              <a:rPr lang="en-US" dirty="0" smtClean="0"/>
              <a:t/>
            </a:r>
            <a:br>
              <a:rPr lang="en-US" dirty="0" smtClean="0"/>
            </a:br>
            <a:endParaRPr lang="en-US" dirty="0"/>
          </a:p>
        </p:txBody>
      </p:sp>
      <p:sp>
        <p:nvSpPr>
          <p:cNvPr id="3" name="Content Placeholder 2"/>
          <p:cNvSpPr>
            <a:spLocks noGrp="1"/>
          </p:cNvSpPr>
          <p:nvPr>
            <p:ph idx="1"/>
          </p:nvPr>
        </p:nvSpPr>
        <p:spPr>
          <a:xfrm>
            <a:off x="304800" y="2133600"/>
            <a:ext cx="8534400" cy="4038600"/>
          </a:xfrm>
        </p:spPr>
        <p:txBody>
          <a:bodyPr>
            <a:normAutofit fontScale="92500"/>
          </a:bodyPr>
          <a:lstStyle/>
          <a:p>
            <a:pPr marL="457200" lvl="1" indent="-457200">
              <a:buFont typeface="Arial"/>
              <a:buChar char="•"/>
            </a:pPr>
            <a:r>
              <a:rPr lang="en-US" b="1" dirty="0" err="1" smtClean="0"/>
              <a:t>Nonpharmacological</a:t>
            </a:r>
            <a:r>
              <a:rPr lang="en-US" b="1" dirty="0" smtClean="0"/>
              <a:t>: </a:t>
            </a:r>
            <a:r>
              <a:rPr lang="en-US" dirty="0" smtClean="0"/>
              <a:t>CBT, exercise </a:t>
            </a:r>
            <a:r>
              <a:rPr lang="en-US" dirty="0"/>
              <a:t>t</a:t>
            </a:r>
            <a:r>
              <a:rPr lang="en-US" dirty="0" smtClean="0"/>
              <a:t>herapy, complementary med (ex, yoga, meditation, acupuncture)</a:t>
            </a:r>
          </a:p>
          <a:p>
            <a:pPr marL="457200" lvl="1" indent="-457200">
              <a:buFont typeface="Arial"/>
              <a:buChar char="•"/>
            </a:pPr>
            <a:r>
              <a:rPr lang="en-US" b="1" dirty="0" err="1" smtClean="0"/>
              <a:t>Nonopioid</a:t>
            </a:r>
            <a:r>
              <a:rPr lang="en-US" b="1" dirty="0" smtClean="0"/>
              <a:t> Analgesics: </a:t>
            </a:r>
            <a:r>
              <a:rPr lang="en-US" dirty="0" smtClean="0"/>
              <a:t>acetaminophen, NSAIDs, cyclooxygenase-2 inhibitors, anticonvulsants, antidepressants</a:t>
            </a:r>
          </a:p>
          <a:p>
            <a:pPr marL="457200" lvl="1" indent="-457200">
              <a:buFont typeface="Arial"/>
              <a:buChar char="•"/>
            </a:pPr>
            <a:r>
              <a:rPr lang="en-US" b="1" dirty="0" smtClean="0"/>
              <a:t>Interventional and neural stimulation therapies: </a:t>
            </a:r>
            <a:r>
              <a:rPr lang="en-US" dirty="0" smtClean="0"/>
              <a:t>epidural injection; brain, spinal cord, and nerve </a:t>
            </a:r>
            <a:r>
              <a:rPr lang="en-US" dirty="0" err="1" smtClean="0"/>
              <a:t>stim</a:t>
            </a:r>
            <a:r>
              <a:rPr lang="en-US" dirty="0" smtClean="0"/>
              <a:t> </a:t>
            </a:r>
          </a:p>
          <a:p>
            <a:pPr marL="457200" lvl="1" indent="-457200">
              <a:buFont typeface="Arial"/>
              <a:buChar char="•"/>
            </a:pPr>
            <a:r>
              <a:rPr lang="en-US" b="1" dirty="0" smtClean="0"/>
              <a:t>Biofeedback:  </a:t>
            </a:r>
            <a:r>
              <a:rPr lang="en-US" dirty="0" smtClean="0"/>
              <a:t>EMG and EEG assist </a:t>
            </a:r>
            <a:r>
              <a:rPr lang="en-US" dirty="0" err="1" smtClean="0"/>
              <a:t>pts</a:t>
            </a:r>
            <a:r>
              <a:rPr lang="en-US" dirty="0" smtClean="0"/>
              <a:t> in learning to control muscle tension and brain electrical signals</a:t>
            </a:r>
          </a:p>
          <a:p>
            <a:pPr marL="457200" lvl="1" indent="-457200">
              <a:buFont typeface="Arial"/>
              <a:buChar char="•"/>
            </a:pPr>
            <a:endParaRPr lang="en-US" dirty="0" smtClean="0"/>
          </a:p>
          <a:p>
            <a:pPr marL="0" lvl="1" indent="0">
              <a:buNone/>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3551278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pPr lvl="1" algn="l" rtl="0">
              <a:spcBef>
                <a:spcPct val="0"/>
              </a:spcBef>
            </a:pPr>
            <a:r>
              <a:rPr lang="en-US" sz="4400" dirty="0" smtClean="0"/>
              <a:t>CBT for Chronic Pain </a:t>
            </a:r>
            <a:r>
              <a:rPr lang="en-US" sz="4400" dirty="0" err="1" smtClean="0"/>
              <a:t>Mgmt</a:t>
            </a:r>
            <a:r>
              <a:rPr lang="en-US" sz="4400" dirty="0" smtClean="0"/>
              <a:t> </a:t>
            </a:r>
            <a:endParaRPr lang="en-US" dirty="0"/>
          </a:p>
        </p:txBody>
      </p:sp>
      <p:sp>
        <p:nvSpPr>
          <p:cNvPr id="3" name="Content Placeholder 2"/>
          <p:cNvSpPr>
            <a:spLocks noGrp="1"/>
          </p:cNvSpPr>
          <p:nvPr>
            <p:ph idx="1"/>
          </p:nvPr>
        </p:nvSpPr>
        <p:spPr>
          <a:xfrm>
            <a:off x="304800" y="2133600"/>
            <a:ext cx="8534400" cy="4038600"/>
          </a:xfrm>
        </p:spPr>
        <p:txBody>
          <a:bodyPr>
            <a:normAutofit/>
          </a:bodyPr>
          <a:lstStyle/>
          <a:p>
            <a:pPr marL="457200" lvl="1" indent="-457200">
              <a:buFont typeface="Arial"/>
              <a:buChar char="•"/>
            </a:pPr>
            <a:r>
              <a:rPr lang="en-US" dirty="0" smtClean="0"/>
              <a:t>Strong research support as a </a:t>
            </a:r>
            <a:r>
              <a:rPr lang="en-US" dirty="0" err="1" smtClean="0"/>
              <a:t>nonpharmacologic</a:t>
            </a:r>
            <a:r>
              <a:rPr lang="en-US" dirty="0" smtClean="0"/>
              <a:t> alternative treatment </a:t>
            </a:r>
            <a:r>
              <a:rPr lang="en-US" sz="2400" dirty="0" smtClean="0"/>
              <a:t>(</a:t>
            </a:r>
            <a:r>
              <a:rPr lang="en-US" sz="2400" dirty="0"/>
              <a:t>Morley et al., </a:t>
            </a:r>
            <a:r>
              <a:rPr lang="en-US" sz="2400" dirty="0" smtClean="0"/>
              <a:t>1999; APA </a:t>
            </a:r>
            <a:r>
              <a:rPr lang="en-US" sz="2400" dirty="0" err="1" smtClean="0"/>
              <a:t>Div</a:t>
            </a:r>
            <a:r>
              <a:rPr lang="en-US" sz="2400" dirty="0" smtClean="0"/>
              <a:t> 12)</a:t>
            </a:r>
          </a:p>
          <a:p>
            <a:pPr marL="457200" lvl="1" indent="-457200">
              <a:buFont typeface="Arial"/>
              <a:buChar char="•"/>
            </a:pPr>
            <a:r>
              <a:rPr lang="en-US" dirty="0" smtClean="0"/>
              <a:t>CBT literature tends to be separated into distinct syndromes: </a:t>
            </a:r>
            <a:endParaRPr lang="en-US" dirty="0"/>
          </a:p>
          <a:p>
            <a:pPr marL="857250" lvl="2" indent="-457200">
              <a:buFont typeface="Arial"/>
              <a:buChar char="•"/>
            </a:pPr>
            <a:r>
              <a:rPr lang="en-US" dirty="0" smtClean="0"/>
              <a:t>Multi</a:t>
            </a:r>
            <a:r>
              <a:rPr lang="en-US" dirty="0"/>
              <a:t>-Component CBT for </a:t>
            </a:r>
            <a:r>
              <a:rPr lang="en-US" dirty="0" smtClean="0"/>
              <a:t>Fibromyalgia</a:t>
            </a:r>
          </a:p>
          <a:p>
            <a:pPr marL="857250" lvl="2" indent="-457200">
              <a:buFont typeface="Arial"/>
              <a:buChar char="•"/>
            </a:pPr>
            <a:r>
              <a:rPr lang="en-US" dirty="0" smtClean="0"/>
              <a:t>Behavioral </a:t>
            </a:r>
            <a:r>
              <a:rPr lang="en-US" dirty="0"/>
              <a:t>and CBT for Chronic Low Back </a:t>
            </a:r>
            <a:r>
              <a:rPr lang="en-US" dirty="0" smtClean="0"/>
              <a:t>Pain</a:t>
            </a:r>
          </a:p>
          <a:p>
            <a:pPr marL="857250" lvl="2" indent="-457200">
              <a:buFont typeface="Arial"/>
              <a:buChar char="•"/>
            </a:pPr>
            <a:r>
              <a:rPr lang="en-US" dirty="0" smtClean="0"/>
              <a:t>Multi</a:t>
            </a:r>
            <a:r>
              <a:rPr lang="en-US" dirty="0"/>
              <a:t>-Component CBT for Rheumatologic </a:t>
            </a:r>
            <a:r>
              <a:rPr lang="en-US" dirty="0" smtClean="0"/>
              <a:t>Pain</a:t>
            </a:r>
          </a:p>
          <a:p>
            <a:pPr marL="857250" lvl="2" indent="-457200">
              <a:buFont typeface="Arial"/>
              <a:buChar char="•"/>
            </a:pPr>
            <a:r>
              <a:rPr lang="en-US" dirty="0" smtClean="0"/>
              <a:t>CBT </a:t>
            </a:r>
            <a:r>
              <a:rPr lang="en-US" dirty="0"/>
              <a:t>for Chronic Headache </a:t>
            </a: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15680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pPr lvl="1" algn="l" rtl="0">
              <a:spcBef>
                <a:spcPct val="0"/>
              </a:spcBef>
            </a:pPr>
            <a:r>
              <a:rPr lang="en-US" sz="4400" dirty="0" smtClean="0"/>
              <a:t>CBT for Chronic Pain </a:t>
            </a:r>
            <a:r>
              <a:rPr lang="en-US" sz="4400" dirty="0" err="1" smtClean="0"/>
              <a:t>Mgmt</a:t>
            </a:r>
            <a:r>
              <a:rPr lang="en-US" sz="4400" dirty="0" smtClean="0"/>
              <a:t> </a:t>
            </a:r>
            <a:endParaRPr lang="en-US" dirty="0"/>
          </a:p>
        </p:txBody>
      </p:sp>
      <p:sp>
        <p:nvSpPr>
          <p:cNvPr id="3" name="Content Placeholder 2"/>
          <p:cNvSpPr>
            <a:spLocks noGrp="1"/>
          </p:cNvSpPr>
          <p:nvPr>
            <p:ph idx="1"/>
          </p:nvPr>
        </p:nvSpPr>
        <p:spPr>
          <a:xfrm>
            <a:off x="304800" y="1295400"/>
            <a:ext cx="8534400" cy="4876800"/>
          </a:xfrm>
        </p:spPr>
        <p:txBody>
          <a:bodyPr>
            <a:normAutofit fontScale="92500" lnSpcReduction="10000"/>
          </a:bodyPr>
          <a:lstStyle/>
          <a:p>
            <a:pPr marL="457200" lvl="1" indent="-457200">
              <a:buFont typeface="Arial"/>
              <a:buChar char="•"/>
            </a:pPr>
            <a:r>
              <a:rPr lang="en-US" dirty="0" smtClean="0"/>
              <a:t>Variations in treatment protocol</a:t>
            </a:r>
          </a:p>
          <a:p>
            <a:pPr marL="457200" lvl="1" indent="-457200">
              <a:buFont typeface="Arial"/>
              <a:buChar char="•"/>
            </a:pPr>
            <a:r>
              <a:rPr lang="en-US" dirty="0" smtClean="0"/>
              <a:t>Often multifaceted </a:t>
            </a:r>
            <a:r>
              <a:rPr lang="en-US" dirty="0"/>
              <a:t>(vs. </a:t>
            </a:r>
            <a:r>
              <a:rPr lang="en-US" dirty="0" smtClean="0"/>
              <a:t>focusing only on pain)</a:t>
            </a:r>
          </a:p>
          <a:p>
            <a:pPr marL="457200" lvl="1" indent="-457200">
              <a:buFont typeface="Arial"/>
              <a:buChar char="•"/>
            </a:pPr>
            <a:r>
              <a:rPr lang="en-US" b="1" dirty="0" smtClean="0"/>
              <a:t>Targets:</a:t>
            </a:r>
            <a:r>
              <a:rPr lang="en-US" dirty="0" smtClean="0"/>
              <a:t> </a:t>
            </a:r>
            <a:r>
              <a:rPr lang="en-US" sz="2600" i="1" dirty="0" smtClean="0"/>
              <a:t>experience </a:t>
            </a:r>
            <a:r>
              <a:rPr lang="en-US" sz="2600" i="1" dirty="0"/>
              <a:t>of persistent pain and tenderness, stiffness, fatigue, sleep disturbance, cognitive problems/attitudes and beliefs</a:t>
            </a:r>
            <a:r>
              <a:rPr lang="en-US" sz="2600" i="1" dirty="0" smtClean="0"/>
              <a:t>, problems with mood, unhelpful behavioral patterns (ex, avoidance), psychosocial factors, decreased functional status, work loss and disability</a:t>
            </a:r>
          </a:p>
          <a:p>
            <a:pPr marL="457200" lvl="1" indent="-457200">
              <a:buFont typeface="Arial"/>
              <a:buChar char="•"/>
            </a:pPr>
            <a:r>
              <a:rPr lang="en-US" b="1" dirty="0"/>
              <a:t>B</a:t>
            </a:r>
            <a:r>
              <a:rPr lang="en-US" b="1" dirty="0" smtClean="0"/>
              <a:t>ased on theory: </a:t>
            </a:r>
            <a:r>
              <a:rPr lang="en-US" sz="2600" i="1" dirty="0" smtClean="0"/>
              <a:t>adaptation </a:t>
            </a:r>
            <a:r>
              <a:rPr lang="en-US" sz="2600" i="1" dirty="0"/>
              <a:t>to persistent pain involves personal control over </a:t>
            </a:r>
            <a:r>
              <a:rPr lang="en-US" sz="2600" i="1" dirty="0" smtClean="0"/>
              <a:t>sensory, </a:t>
            </a:r>
            <a:r>
              <a:rPr lang="en-US" sz="2600" i="1" dirty="0"/>
              <a:t>affective, cognitive, and behavioral aspects of the pain experience </a:t>
            </a:r>
            <a:r>
              <a:rPr lang="en-US" sz="2600" i="1" dirty="0" smtClean="0"/>
              <a:t> </a:t>
            </a:r>
          </a:p>
          <a:p>
            <a:pPr marL="457200" lvl="1" indent="-457200">
              <a:buFont typeface="Arial"/>
              <a:buChar char="•"/>
            </a:pPr>
            <a:r>
              <a:rPr lang="en-US" b="1" dirty="0" smtClean="0"/>
              <a:t>Focuses on: </a:t>
            </a:r>
            <a:r>
              <a:rPr lang="en-US" sz="2600" i="1" dirty="0"/>
              <a:t>helping patients reduce pain </a:t>
            </a:r>
            <a:r>
              <a:rPr lang="en-US" sz="2600" i="1" dirty="0" err="1"/>
              <a:t>sx</a:t>
            </a:r>
            <a:r>
              <a:rPr lang="en-US" sz="2600" i="1" dirty="0"/>
              <a:t> intensity, regain functioning, and reduce suffering </a:t>
            </a:r>
            <a:endParaRPr lang="en-US" sz="2600" i="1" dirty="0" smtClean="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537536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pPr lvl="1" algn="l" rtl="0">
              <a:spcBef>
                <a:spcPct val="0"/>
              </a:spcBef>
            </a:pPr>
            <a:r>
              <a:rPr lang="en-US" sz="4400" dirty="0" smtClean="0"/>
              <a:t>CBT for Chronic Pain </a:t>
            </a:r>
            <a:r>
              <a:rPr lang="en-US" sz="4400" dirty="0" err="1" smtClean="0"/>
              <a:t>Mgmt</a:t>
            </a:r>
            <a:r>
              <a:rPr lang="en-US" sz="4400" dirty="0" smtClean="0"/>
              <a:t> </a:t>
            </a:r>
            <a:endParaRPr lang="en-US" dirty="0"/>
          </a:p>
        </p:txBody>
      </p:sp>
      <p:sp>
        <p:nvSpPr>
          <p:cNvPr id="3" name="Content Placeholder 2"/>
          <p:cNvSpPr>
            <a:spLocks noGrp="1"/>
          </p:cNvSpPr>
          <p:nvPr>
            <p:ph idx="1"/>
          </p:nvPr>
        </p:nvSpPr>
        <p:spPr>
          <a:xfrm>
            <a:off x="304800" y="2133600"/>
            <a:ext cx="8534400" cy="4038600"/>
          </a:xfrm>
        </p:spPr>
        <p:txBody>
          <a:bodyPr>
            <a:normAutofit/>
          </a:bodyPr>
          <a:lstStyle/>
          <a:p>
            <a:pPr marL="457200" lvl="1" indent="-457200">
              <a:buFont typeface="Arial"/>
              <a:buChar char="•"/>
            </a:pPr>
            <a:r>
              <a:rPr lang="en-US" dirty="0"/>
              <a:t>M</a:t>
            </a:r>
            <a:r>
              <a:rPr lang="en-US" dirty="0" smtClean="0"/>
              <a:t>ay </a:t>
            </a:r>
            <a:r>
              <a:rPr lang="en-US" dirty="0"/>
              <a:t>be incorporated into a broader medical and/or physical therapeutic program </a:t>
            </a:r>
            <a:endParaRPr lang="en-US" dirty="0" smtClean="0"/>
          </a:p>
          <a:p>
            <a:pPr marL="0" lvl="1" indent="0">
              <a:buNone/>
            </a:pPr>
            <a:endParaRPr lang="en-US" dirty="0" smtClean="0"/>
          </a:p>
          <a:p>
            <a:pPr marL="457200" lvl="1" indent="-457200">
              <a:buFont typeface="Arial"/>
              <a:buChar char="•"/>
            </a:pPr>
            <a:r>
              <a:rPr lang="en-US" dirty="0"/>
              <a:t>C</a:t>
            </a:r>
            <a:r>
              <a:rPr lang="en-US" dirty="0" smtClean="0"/>
              <a:t>an </a:t>
            </a:r>
            <a:r>
              <a:rPr lang="en-US" dirty="0"/>
              <a:t>be administered either individually or in a small group format </a:t>
            </a:r>
            <a:r>
              <a:rPr lang="en-US" dirty="0" smtClean="0"/>
              <a:t>(ex, from 6-12 sessions, depending on the protocol)</a:t>
            </a:r>
          </a:p>
          <a:p>
            <a:pPr marL="457200" lvl="1" indent="-457200">
              <a:buFont typeface="Arial"/>
              <a:buChar char="•"/>
            </a:pPr>
            <a:endParaRPr lang="en-US" dirty="0" smtClean="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722491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lvl="1" algn="l" rtl="0">
              <a:spcBef>
                <a:spcPct val="0"/>
              </a:spcBef>
            </a:pPr>
            <a:r>
              <a:rPr lang="en-US" sz="4400" dirty="0" smtClean="0"/>
              <a:t>CBT for Chronic Pain </a:t>
            </a:r>
            <a:r>
              <a:rPr lang="en-US" sz="4400" dirty="0" err="1" smtClean="0"/>
              <a:t>Mgmt</a:t>
            </a:r>
            <a:r>
              <a:rPr lang="en-US" sz="4400" dirty="0" smtClean="0"/>
              <a:t>: </a:t>
            </a:r>
            <a:br>
              <a:rPr lang="en-US" sz="4400" dirty="0" smtClean="0"/>
            </a:br>
            <a:r>
              <a:rPr lang="en-US" sz="4400" dirty="0" smtClean="0"/>
              <a:t>Interventions</a:t>
            </a:r>
            <a:endParaRPr lang="en-US" dirty="0"/>
          </a:p>
        </p:txBody>
      </p:sp>
      <p:sp>
        <p:nvSpPr>
          <p:cNvPr id="3" name="Content Placeholder 2"/>
          <p:cNvSpPr>
            <a:spLocks noGrp="1"/>
          </p:cNvSpPr>
          <p:nvPr>
            <p:ph idx="1"/>
          </p:nvPr>
        </p:nvSpPr>
        <p:spPr>
          <a:xfrm>
            <a:off x="304800" y="1828800"/>
            <a:ext cx="8534400" cy="4343400"/>
          </a:xfrm>
        </p:spPr>
        <p:txBody>
          <a:bodyPr>
            <a:normAutofit/>
          </a:bodyPr>
          <a:lstStyle/>
          <a:p>
            <a:pPr marL="457200" lvl="1" indent="-457200">
              <a:buFont typeface="Arial"/>
              <a:buChar char="•"/>
            </a:pPr>
            <a:r>
              <a:rPr lang="en-US" dirty="0" smtClean="0"/>
              <a:t>Education </a:t>
            </a:r>
            <a:r>
              <a:rPr lang="en-US" dirty="0"/>
              <a:t>about CP: </a:t>
            </a:r>
            <a:endParaRPr lang="en-US" dirty="0" smtClean="0"/>
          </a:p>
          <a:p>
            <a:pPr marL="857250" lvl="2" indent="-457200">
              <a:buFont typeface="Arial"/>
              <a:buChar char="•"/>
            </a:pPr>
            <a:r>
              <a:rPr lang="en-US" dirty="0" smtClean="0"/>
              <a:t>Nature </a:t>
            </a:r>
            <a:r>
              <a:rPr lang="en-US" dirty="0"/>
              <a:t>of pain, options for treatment, and importance of patients playing an active role in pain </a:t>
            </a:r>
            <a:r>
              <a:rPr lang="en-US" dirty="0" smtClean="0"/>
              <a:t>mgmt.</a:t>
            </a:r>
          </a:p>
          <a:p>
            <a:pPr marL="457200" lvl="1" indent="-457200">
              <a:buFont typeface="Arial"/>
              <a:buChar char="•"/>
            </a:pPr>
            <a:r>
              <a:rPr lang="en-US" dirty="0" smtClean="0"/>
              <a:t>Symptom </a:t>
            </a:r>
            <a:r>
              <a:rPr lang="en-US" dirty="0"/>
              <a:t>self-management skills: target pain, fatigue, sleep, affect, </a:t>
            </a:r>
            <a:r>
              <a:rPr lang="en-US" dirty="0" smtClean="0"/>
              <a:t>functional </a:t>
            </a:r>
            <a:r>
              <a:rPr lang="en-US" dirty="0"/>
              <a:t>status </a:t>
            </a:r>
            <a:endParaRPr lang="en-US" dirty="0" smtClean="0"/>
          </a:p>
          <a:p>
            <a:pPr marL="857250" lvl="2" indent="-457200">
              <a:buFont typeface="Arial"/>
              <a:buChar char="•"/>
            </a:pPr>
            <a:r>
              <a:rPr lang="en-US" dirty="0" smtClean="0"/>
              <a:t>Relaxation techniques</a:t>
            </a:r>
          </a:p>
          <a:p>
            <a:pPr marL="857250" lvl="2" indent="-457200">
              <a:buFont typeface="Arial"/>
              <a:buChar char="•"/>
            </a:pPr>
            <a:r>
              <a:rPr lang="en-US" dirty="0" smtClean="0"/>
              <a:t>Activity Pacing</a:t>
            </a:r>
          </a:p>
          <a:p>
            <a:pPr marL="857250" lvl="2" indent="-457200">
              <a:buFont typeface="Arial"/>
              <a:buChar char="•"/>
            </a:pPr>
            <a:r>
              <a:rPr lang="en-US" dirty="0" smtClean="0"/>
              <a:t>Pleasant/meaningful activity scheduling</a:t>
            </a:r>
          </a:p>
          <a:p>
            <a:pPr marL="857250" lvl="2" indent="-457200">
              <a:buFont typeface="Arial"/>
              <a:buChar char="•"/>
            </a:pPr>
            <a:r>
              <a:rPr lang="en-US" dirty="0" smtClean="0"/>
              <a:t>Sleep hygiene</a:t>
            </a:r>
          </a:p>
          <a:p>
            <a:pPr marL="457200" lvl="1" indent="-457200">
              <a:buFont typeface="Arial"/>
              <a:buChar char="•"/>
            </a:pPr>
            <a:endParaRPr lang="en-US" dirty="0" smtClean="0"/>
          </a:p>
          <a:p>
            <a:pPr marL="457200" lvl="1" indent="-457200">
              <a:buFont typeface="Arial"/>
              <a:buChar char="•"/>
            </a:pPr>
            <a:endParaRPr lang="en-US" dirty="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919118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lvl="1" algn="l" rtl="0">
              <a:spcBef>
                <a:spcPct val="0"/>
              </a:spcBef>
            </a:pPr>
            <a:r>
              <a:rPr lang="en-US" sz="4400" dirty="0" smtClean="0"/>
              <a:t>CBT for Chronic Pain: </a:t>
            </a:r>
            <a:br>
              <a:rPr lang="en-US" sz="4400" dirty="0" smtClean="0"/>
            </a:br>
            <a:r>
              <a:rPr lang="en-US" sz="4400" dirty="0" smtClean="0"/>
              <a:t>Interventions</a:t>
            </a:r>
            <a:endParaRPr lang="en-US" dirty="0"/>
          </a:p>
        </p:txBody>
      </p:sp>
      <p:sp>
        <p:nvSpPr>
          <p:cNvPr id="3" name="Content Placeholder 2"/>
          <p:cNvSpPr>
            <a:spLocks noGrp="1"/>
          </p:cNvSpPr>
          <p:nvPr>
            <p:ph idx="1"/>
          </p:nvPr>
        </p:nvSpPr>
        <p:spPr>
          <a:xfrm>
            <a:off x="304800" y="1828800"/>
            <a:ext cx="8534400" cy="4343400"/>
          </a:xfrm>
        </p:spPr>
        <p:txBody>
          <a:bodyPr>
            <a:normAutofit fontScale="92500"/>
          </a:bodyPr>
          <a:lstStyle/>
          <a:p>
            <a:pPr marL="457200" lvl="1" indent="-457200">
              <a:buFont typeface="Arial"/>
              <a:buChar char="•"/>
            </a:pPr>
            <a:r>
              <a:rPr lang="en-US" dirty="0" smtClean="0"/>
              <a:t>Lifestyle </a:t>
            </a:r>
            <a:r>
              <a:rPr lang="en-US" dirty="0"/>
              <a:t>change promoting coping skills: targets barriers to change, </a:t>
            </a:r>
            <a:r>
              <a:rPr lang="en-US" dirty="0" smtClean="0"/>
              <a:t>cognition/unhelpful </a:t>
            </a:r>
            <a:r>
              <a:rPr lang="en-US" dirty="0"/>
              <a:t>thinking styles, long term maintenance of change/benefit, and relapse prevention. </a:t>
            </a:r>
            <a:endParaRPr lang="en-US" dirty="0" smtClean="0"/>
          </a:p>
          <a:p>
            <a:pPr marL="857250" lvl="2" indent="-457200">
              <a:buFont typeface="Arial"/>
              <a:buChar char="•"/>
            </a:pPr>
            <a:r>
              <a:rPr lang="en-US" dirty="0" smtClean="0"/>
              <a:t>Stress </a:t>
            </a:r>
            <a:r>
              <a:rPr lang="en-US" dirty="0" err="1" smtClean="0"/>
              <a:t>mgmt</a:t>
            </a:r>
            <a:endParaRPr lang="en-US" dirty="0" smtClean="0"/>
          </a:p>
          <a:p>
            <a:pPr marL="857250" lvl="2" indent="-457200">
              <a:buFont typeface="Arial"/>
              <a:buChar char="•"/>
            </a:pPr>
            <a:r>
              <a:rPr lang="en-US" dirty="0" smtClean="0"/>
              <a:t>Goal setting</a:t>
            </a:r>
          </a:p>
          <a:p>
            <a:pPr marL="857250" lvl="2" indent="-457200">
              <a:buFont typeface="Arial"/>
              <a:buChar char="•"/>
            </a:pPr>
            <a:r>
              <a:rPr lang="en-US" dirty="0" smtClean="0"/>
              <a:t>Structured problem solving</a:t>
            </a:r>
          </a:p>
          <a:p>
            <a:pPr marL="857250" lvl="2" indent="-457200">
              <a:buFont typeface="Arial"/>
              <a:buChar char="•"/>
            </a:pPr>
            <a:r>
              <a:rPr lang="en-US" dirty="0"/>
              <a:t>Reframing of affective and cognitive responses</a:t>
            </a:r>
          </a:p>
          <a:p>
            <a:pPr marL="857250" lvl="2" indent="-457200">
              <a:buFont typeface="Arial"/>
              <a:buChar char="•"/>
            </a:pPr>
            <a:r>
              <a:rPr lang="en-US" dirty="0" smtClean="0"/>
              <a:t>Communication skills</a:t>
            </a:r>
          </a:p>
          <a:p>
            <a:pPr marL="857250" lvl="2" indent="-457200">
              <a:buFont typeface="Arial"/>
              <a:buChar char="•"/>
            </a:pPr>
            <a:r>
              <a:rPr lang="en-US" dirty="0" smtClean="0"/>
              <a:t>Spouse/family involvement and reinforcement of adaptive responding</a:t>
            </a:r>
          </a:p>
          <a:p>
            <a:pPr marL="457200" lvl="1" indent="-457200">
              <a:buFont typeface="Arial"/>
              <a:buChar char="•"/>
            </a:pPr>
            <a:endParaRPr lang="en-US" dirty="0" smtClean="0"/>
          </a:p>
          <a:p>
            <a:pPr marL="457200" lvl="1" indent="-457200">
              <a:buFont typeface="Arial"/>
              <a:buChar char="•"/>
            </a:pPr>
            <a:endParaRPr lang="en-US" dirty="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71049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lvl="1" algn="l" rtl="0">
              <a:spcBef>
                <a:spcPct val="0"/>
              </a:spcBef>
            </a:pPr>
            <a:r>
              <a:rPr lang="en-US" sz="4400" dirty="0" smtClean="0"/>
              <a:t>CBT for Chronic Pain: </a:t>
            </a:r>
            <a:br>
              <a:rPr lang="en-US" sz="4400" dirty="0" smtClean="0"/>
            </a:br>
            <a:r>
              <a:rPr lang="en-US" sz="4400" dirty="0" smtClean="0"/>
              <a:t>Interventions </a:t>
            </a:r>
            <a:endParaRPr lang="en-US" dirty="0"/>
          </a:p>
        </p:txBody>
      </p:sp>
      <p:sp>
        <p:nvSpPr>
          <p:cNvPr id="3" name="Content Placeholder 2"/>
          <p:cNvSpPr>
            <a:spLocks noGrp="1"/>
          </p:cNvSpPr>
          <p:nvPr>
            <p:ph idx="1"/>
          </p:nvPr>
        </p:nvSpPr>
        <p:spPr>
          <a:xfrm>
            <a:off x="304800" y="1828800"/>
            <a:ext cx="8534400" cy="4343400"/>
          </a:xfrm>
        </p:spPr>
        <p:txBody>
          <a:bodyPr>
            <a:normAutofit/>
          </a:bodyPr>
          <a:lstStyle/>
          <a:p>
            <a:pPr>
              <a:buFont typeface="Arial"/>
              <a:buChar char="•"/>
            </a:pPr>
            <a:r>
              <a:rPr lang="en-US" dirty="0"/>
              <a:t>CBT also involves interventions to assist in better learning and integrating skills into one’s lifestyle. </a:t>
            </a:r>
          </a:p>
          <a:p>
            <a:pPr lvl="1">
              <a:buFont typeface="Arial"/>
              <a:buChar char="•"/>
            </a:pPr>
            <a:r>
              <a:rPr lang="en-US" dirty="0" smtClean="0"/>
              <a:t>Self</a:t>
            </a:r>
            <a:r>
              <a:rPr lang="en-US" dirty="0"/>
              <a:t>-</a:t>
            </a:r>
            <a:r>
              <a:rPr lang="en-US" dirty="0" smtClean="0"/>
              <a:t>monitoring</a:t>
            </a:r>
          </a:p>
          <a:p>
            <a:pPr lvl="1">
              <a:buFont typeface="Arial"/>
              <a:buChar char="•"/>
            </a:pPr>
            <a:r>
              <a:rPr lang="en-US" dirty="0" smtClean="0"/>
              <a:t>skill rehearsal</a:t>
            </a:r>
          </a:p>
          <a:p>
            <a:pPr lvl="1">
              <a:buFont typeface="Arial"/>
              <a:buChar char="•"/>
            </a:pPr>
            <a:r>
              <a:rPr lang="en-US" dirty="0" smtClean="0"/>
              <a:t>social </a:t>
            </a:r>
            <a:r>
              <a:rPr lang="en-US" dirty="0"/>
              <a:t>reinforcement</a:t>
            </a:r>
          </a:p>
          <a:p>
            <a:pPr marL="457200" lvl="1" indent="-457200">
              <a:buFont typeface="Arial"/>
              <a:buChar char="•"/>
            </a:pPr>
            <a:endParaRPr lang="en-US" dirty="0" smtClean="0"/>
          </a:p>
          <a:p>
            <a:pPr marL="457200" lvl="1" indent="-457200">
              <a:buFont typeface="Arial"/>
              <a:buChar char="•"/>
            </a:pPr>
            <a:endParaRPr lang="en-US" dirty="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3443700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lvl="1" algn="l" rtl="0">
              <a:spcBef>
                <a:spcPct val="0"/>
              </a:spcBef>
            </a:pPr>
            <a:r>
              <a:rPr lang="en-US" sz="4400" dirty="0" smtClean="0"/>
              <a:t>CBT for Chronic Pain: </a:t>
            </a:r>
            <a:br>
              <a:rPr lang="en-US" sz="4400" dirty="0" smtClean="0"/>
            </a:br>
            <a:r>
              <a:rPr lang="en-US" sz="4000" i="1" dirty="0" smtClean="0"/>
              <a:t>Chronic Headache</a:t>
            </a:r>
            <a:endParaRPr lang="en-US" sz="4000" i="1" dirty="0"/>
          </a:p>
        </p:txBody>
      </p:sp>
      <p:sp>
        <p:nvSpPr>
          <p:cNvPr id="3" name="Content Placeholder 2"/>
          <p:cNvSpPr>
            <a:spLocks noGrp="1"/>
          </p:cNvSpPr>
          <p:nvPr>
            <p:ph idx="1"/>
          </p:nvPr>
        </p:nvSpPr>
        <p:spPr>
          <a:xfrm>
            <a:off x="304800" y="1828800"/>
            <a:ext cx="8534400" cy="4343400"/>
          </a:xfrm>
        </p:spPr>
        <p:txBody>
          <a:bodyPr>
            <a:normAutofit fontScale="92500" lnSpcReduction="20000"/>
          </a:bodyPr>
          <a:lstStyle/>
          <a:p>
            <a:pPr>
              <a:buFont typeface="Arial"/>
              <a:buChar char="•"/>
            </a:pPr>
            <a:r>
              <a:rPr lang="en-US" dirty="0" smtClean="0"/>
              <a:t>Headache: pain </a:t>
            </a:r>
            <a:r>
              <a:rPr lang="en-US" dirty="0"/>
              <a:t>that can come from networks of </a:t>
            </a:r>
            <a:r>
              <a:rPr lang="en-US" dirty="0" smtClean="0"/>
              <a:t>nerves, </a:t>
            </a:r>
            <a:r>
              <a:rPr lang="en-US" dirty="0"/>
              <a:t>blood vessels, and muscles extending over the scalp, face, and </a:t>
            </a:r>
            <a:r>
              <a:rPr lang="en-US" dirty="0" smtClean="0"/>
              <a:t>neck.</a:t>
            </a:r>
          </a:p>
          <a:p>
            <a:pPr>
              <a:buFont typeface="Arial"/>
              <a:buChar char="•"/>
            </a:pPr>
            <a:r>
              <a:rPr lang="en-US" dirty="0"/>
              <a:t>CBT </a:t>
            </a:r>
            <a:r>
              <a:rPr lang="en-US" dirty="0" smtClean="0"/>
              <a:t>addresses </a:t>
            </a:r>
            <a:r>
              <a:rPr lang="en-US" i="1" dirty="0"/>
              <a:t>tension headaches</a:t>
            </a:r>
            <a:r>
              <a:rPr lang="en-US" dirty="0"/>
              <a:t> </a:t>
            </a:r>
            <a:r>
              <a:rPr lang="en-US" dirty="0" smtClean="0"/>
              <a:t>(ex, muscular </a:t>
            </a:r>
            <a:r>
              <a:rPr lang="en-US" dirty="0"/>
              <a:t>tension in the face or neck) and </a:t>
            </a:r>
            <a:r>
              <a:rPr lang="en-US" i="1" dirty="0"/>
              <a:t>neurologically driven headaches </a:t>
            </a:r>
            <a:r>
              <a:rPr lang="en-US" dirty="0"/>
              <a:t>(</a:t>
            </a:r>
            <a:r>
              <a:rPr lang="en-US" dirty="0" smtClean="0"/>
              <a:t>ex, </a:t>
            </a:r>
            <a:r>
              <a:rPr lang="en-US" dirty="0"/>
              <a:t>migraine) associated with vascular changes, </a:t>
            </a:r>
            <a:r>
              <a:rPr lang="en-US" dirty="0" smtClean="0"/>
              <a:t>nausea, visual disturbances</a:t>
            </a:r>
          </a:p>
          <a:p>
            <a:pPr>
              <a:buFont typeface="Arial"/>
              <a:buChar char="•"/>
            </a:pPr>
            <a:r>
              <a:rPr lang="en-US" dirty="0" smtClean="0"/>
              <a:t> Interventions: </a:t>
            </a:r>
          </a:p>
          <a:p>
            <a:pPr lvl="1">
              <a:buFont typeface="Arial"/>
              <a:buChar char="•"/>
            </a:pPr>
            <a:r>
              <a:rPr lang="en-US" dirty="0" smtClean="0"/>
              <a:t>relaxation response: PMR, visual imagery, mindfulness, biofeedback</a:t>
            </a:r>
          </a:p>
          <a:p>
            <a:pPr lvl="1">
              <a:buFont typeface="Arial"/>
              <a:buChar char="•"/>
            </a:pPr>
            <a:r>
              <a:rPr lang="en-US" dirty="0" smtClean="0"/>
              <a:t>cognitive coping skills </a:t>
            </a:r>
          </a:p>
          <a:p>
            <a:pPr marL="457200" lvl="1" indent="-457200">
              <a:buFont typeface="Arial"/>
              <a:buChar char="•"/>
            </a:pPr>
            <a:endParaRPr lang="en-US" dirty="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477968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rmAutofit fontScale="90000"/>
          </a:bodyPr>
          <a:lstStyle/>
          <a:p>
            <a:pPr lvl="1" algn="l" rtl="0">
              <a:spcBef>
                <a:spcPct val="0"/>
              </a:spcBef>
            </a:pPr>
            <a:r>
              <a:rPr lang="en-US" sz="4000" dirty="0" smtClean="0"/>
              <a:t>Acceptance &amp; Commitment Therapy (ACT) for Chronic Pain </a:t>
            </a:r>
            <a:r>
              <a:rPr lang="en-US" sz="4400" dirty="0" smtClean="0"/>
              <a:t/>
            </a:r>
            <a:br>
              <a:rPr lang="en-US" sz="4400" dirty="0" smtClean="0"/>
            </a:br>
            <a:endParaRPr lang="en-US" sz="4000" i="1" dirty="0"/>
          </a:p>
        </p:txBody>
      </p:sp>
      <p:sp>
        <p:nvSpPr>
          <p:cNvPr id="3" name="Content Placeholder 2"/>
          <p:cNvSpPr>
            <a:spLocks noGrp="1"/>
          </p:cNvSpPr>
          <p:nvPr>
            <p:ph idx="1"/>
          </p:nvPr>
        </p:nvSpPr>
        <p:spPr>
          <a:xfrm>
            <a:off x="304800" y="1828800"/>
            <a:ext cx="8534400" cy="4343400"/>
          </a:xfrm>
        </p:spPr>
        <p:txBody>
          <a:bodyPr>
            <a:normAutofit/>
          </a:bodyPr>
          <a:lstStyle/>
          <a:p>
            <a:pPr lvl="0">
              <a:buFont typeface="Arial"/>
              <a:buChar char="•"/>
            </a:pPr>
            <a:r>
              <a:rPr lang="en-US" dirty="0" smtClean="0"/>
              <a:t>The </a:t>
            </a:r>
            <a:r>
              <a:rPr lang="en-US" dirty="0"/>
              <a:t>ACT literature </a:t>
            </a:r>
            <a:r>
              <a:rPr lang="en-US" dirty="0" smtClean="0"/>
              <a:t>addresses </a:t>
            </a:r>
            <a:r>
              <a:rPr lang="en-US" dirty="0"/>
              <a:t>the treatment of CP more generally </a:t>
            </a:r>
            <a:r>
              <a:rPr lang="en-US" dirty="0" smtClean="0"/>
              <a:t>(ACT </a:t>
            </a:r>
            <a:r>
              <a:rPr lang="en-US" dirty="0"/>
              <a:t>is designed to be </a:t>
            </a:r>
            <a:r>
              <a:rPr lang="en-US" dirty="0" err="1"/>
              <a:t>transdiagnostic</a:t>
            </a:r>
            <a:r>
              <a:rPr lang="en-US" dirty="0" smtClean="0"/>
              <a:t>)</a:t>
            </a:r>
            <a:endParaRPr lang="en-US" dirty="0"/>
          </a:p>
          <a:p>
            <a:pPr lvl="0">
              <a:buFont typeface="Arial"/>
              <a:buChar char="•"/>
            </a:pPr>
            <a:r>
              <a:rPr lang="en-US" dirty="0"/>
              <a:t>S</a:t>
            </a:r>
            <a:r>
              <a:rPr lang="en-US" dirty="0" smtClean="0"/>
              <a:t>trong research support </a:t>
            </a:r>
            <a:r>
              <a:rPr lang="en-US" sz="2400" dirty="0"/>
              <a:t>(</a:t>
            </a:r>
            <a:r>
              <a:rPr lang="en-US" sz="2400" dirty="0" err="1"/>
              <a:t>Hann</a:t>
            </a:r>
            <a:r>
              <a:rPr lang="en-US" sz="2400" dirty="0"/>
              <a:t> &amp; McCracken, 2014, </a:t>
            </a:r>
            <a:r>
              <a:rPr lang="en-US" sz="2400" dirty="0" err="1"/>
              <a:t>Veehof</a:t>
            </a:r>
            <a:r>
              <a:rPr lang="en-US" sz="2400" dirty="0"/>
              <a:t> et al., 2011, </a:t>
            </a:r>
            <a:r>
              <a:rPr lang="en-US" sz="2400" dirty="0" err="1"/>
              <a:t>Wetherell</a:t>
            </a:r>
            <a:r>
              <a:rPr lang="en-US" sz="2400" dirty="0"/>
              <a:t> et al., 2011)  </a:t>
            </a:r>
            <a:endParaRPr lang="en-US" sz="2400" dirty="0" smtClean="0"/>
          </a:p>
          <a:p>
            <a:pPr>
              <a:buFont typeface="Arial"/>
              <a:buChar char="•"/>
            </a:pPr>
            <a:r>
              <a:rPr lang="en-US" dirty="0" smtClean="0"/>
              <a:t>Basic Premise: </a:t>
            </a:r>
          </a:p>
          <a:p>
            <a:pPr marL="457200" lvl="1" indent="0">
              <a:buNone/>
            </a:pPr>
            <a:r>
              <a:rPr lang="en-US" i="1" dirty="0" smtClean="0"/>
              <a:t>By </a:t>
            </a:r>
            <a:r>
              <a:rPr lang="en-US" i="1" dirty="0"/>
              <a:t>accepting and learning to live with pain, one can limit the control it exerts over a person’s life. </a:t>
            </a:r>
          </a:p>
          <a:p>
            <a:pPr lvl="0">
              <a:buFont typeface="Arial"/>
              <a:buChar char="•"/>
            </a:pPr>
            <a:endParaRPr lang="en-US" dirty="0"/>
          </a:p>
          <a:p>
            <a:pPr>
              <a:buFont typeface="Arial"/>
              <a:buChar char="•"/>
            </a:pPr>
            <a:endParaRPr lang="en-US" dirty="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356903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a:t>Disclosures</a:t>
            </a:r>
          </a:p>
        </p:txBody>
      </p:sp>
      <p:sp>
        <p:nvSpPr>
          <p:cNvPr id="3" name="Subtitle 2"/>
          <p:cNvSpPr>
            <a:spLocks noGrp="1"/>
          </p:cNvSpPr>
          <p:nvPr>
            <p:ph type="subTitle" idx="1"/>
          </p:nvPr>
        </p:nvSpPr>
        <p:spPr>
          <a:xfrm>
            <a:off x="685800" y="1905000"/>
            <a:ext cx="7467600" cy="3657600"/>
          </a:xfrm>
        </p:spPr>
        <p:txBody>
          <a:bodyPr/>
          <a:lstStyle/>
          <a:p>
            <a:pPr marL="114300" lvl="0">
              <a:spcBef>
                <a:spcPts val="1600"/>
              </a:spcBef>
              <a:buClr>
                <a:srgbClr val="000000"/>
              </a:buClr>
              <a:buSzPts val="1800"/>
            </a:pPr>
            <a:endParaRPr lang="en" i="1" dirty="0" smtClean="0">
              <a:solidFill>
                <a:srgbClr val="000000"/>
              </a:solidFill>
              <a:ea typeface="Calibri"/>
              <a:cs typeface="Calibri"/>
              <a:sym typeface="Calibri"/>
            </a:endParaRPr>
          </a:p>
          <a:p>
            <a:pPr marL="114300" lvl="0">
              <a:spcBef>
                <a:spcPts val="1600"/>
              </a:spcBef>
              <a:buClr>
                <a:srgbClr val="000000"/>
              </a:buClr>
              <a:buSzPts val="1800"/>
            </a:pPr>
            <a:r>
              <a:rPr lang="en" i="1" dirty="0" smtClean="0">
                <a:solidFill>
                  <a:srgbClr val="000000"/>
                </a:solidFill>
                <a:ea typeface="Calibri"/>
                <a:cs typeface="Calibri"/>
                <a:sym typeface="Calibri"/>
              </a:rPr>
              <a:t>Presenters have nothing to disclose. Presenters refrain from commercial interests.</a:t>
            </a:r>
            <a:endParaRPr lang="en" i="1" dirty="0">
              <a:solidFill>
                <a:srgbClr val="000000"/>
              </a:solidFill>
              <a:ea typeface="Calibri"/>
              <a:cs typeface="Calibri"/>
              <a:sym typeface="Calibri"/>
            </a:endParaRPr>
          </a:p>
          <a:p>
            <a:pPr marL="114300" lvl="0" algn="l">
              <a:spcBef>
                <a:spcPts val="0"/>
              </a:spcBef>
              <a:buClr>
                <a:srgbClr val="000000"/>
              </a:buClr>
              <a:buSzPts val="1800"/>
            </a:pPr>
            <a:endParaRPr lang="en" dirty="0">
              <a:solidFill>
                <a:srgbClr val="000000"/>
              </a:solidFill>
              <a:ea typeface="Calibri"/>
              <a:cs typeface="Calibri"/>
              <a:sym typeface="Calibri"/>
            </a:endParaRPr>
          </a:p>
          <a:p>
            <a:endParaRPr lang="en-US" dirty="0"/>
          </a:p>
        </p:txBody>
      </p:sp>
    </p:spTree>
    <p:extLst>
      <p:ext uri="{BB962C8B-B14F-4D97-AF65-F5344CB8AC3E}">
        <p14:creationId xmlns:p14="http://schemas.microsoft.com/office/powerpoint/2010/main" val="2127906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dirty="0" smtClean="0"/>
              <a:t>ACT for Chronic Pain:</a:t>
            </a:r>
            <a:br>
              <a:rPr lang="en-US" sz="3600"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4876800"/>
          </a:xfrm>
        </p:spPr>
        <p:txBody>
          <a:bodyPr>
            <a:normAutofit fontScale="85000" lnSpcReduction="10000"/>
          </a:bodyPr>
          <a:lstStyle/>
          <a:p>
            <a:r>
              <a:rPr lang="en-US" dirty="0" smtClean="0"/>
              <a:t>Focuses on: </a:t>
            </a:r>
          </a:p>
          <a:p>
            <a:pPr marL="457200" lvl="1" indent="0">
              <a:buNone/>
            </a:pPr>
            <a:r>
              <a:rPr lang="en-US" dirty="0"/>
              <a:t>A</a:t>
            </a:r>
            <a:r>
              <a:rPr lang="en-US" dirty="0" smtClean="0"/>
              <a:t>ssisting </a:t>
            </a:r>
            <a:r>
              <a:rPr lang="en-US" dirty="0" err="1"/>
              <a:t>pts</a:t>
            </a:r>
            <a:r>
              <a:rPr lang="en-US" dirty="0"/>
              <a:t> in bringing more </a:t>
            </a:r>
            <a:r>
              <a:rPr lang="en-US" i="1" dirty="0"/>
              <a:t>psychological flexibility </a:t>
            </a:r>
            <a:r>
              <a:rPr lang="en-US" dirty="0"/>
              <a:t>to their </a:t>
            </a:r>
            <a:r>
              <a:rPr lang="en-US" dirty="0" smtClean="0"/>
              <a:t>lives, and </a:t>
            </a:r>
            <a:r>
              <a:rPr lang="en-US" dirty="0"/>
              <a:t>learning the futility of control-oriented strategies and the benefits of acceptance-oriented strategies in response to the negative internal experiences such as pain and discomfort </a:t>
            </a:r>
            <a:endParaRPr lang="en-US" dirty="0" smtClean="0"/>
          </a:p>
          <a:p>
            <a:r>
              <a:rPr lang="en-US" dirty="0" smtClean="0"/>
              <a:t>Interventions: </a:t>
            </a:r>
          </a:p>
          <a:p>
            <a:pPr lvl="1">
              <a:buFont typeface="Arial"/>
              <a:buChar char="•"/>
            </a:pPr>
            <a:r>
              <a:rPr lang="en-US" dirty="0" smtClean="0"/>
              <a:t>Acceptance</a:t>
            </a:r>
            <a:r>
              <a:rPr lang="en-US" dirty="0"/>
              <a:t>: changing expectation from elimination of pain to living as well as possible with pain. </a:t>
            </a:r>
            <a:endParaRPr lang="en-US" dirty="0" smtClean="0"/>
          </a:p>
          <a:p>
            <a:pPr lvl="1">
              <a:buFont typeface="Arial"/>
              <a:buChar char="•"/>
            </a:pPr>
            <a:r>
              <a:rPr lang="en-US" dirty="0" smtClean="0"/>
              <a:t>Commitment</a:t>
            </a:r>
            <a:r>
              <a:rPr lang="en-US" dirty="0"/>
              <a:t>: </a:t>
            </a:r>
            <a:r>
              <a:rPr lang="en-US" dirty="0" smtClean="0"/>
              <a:t>exploration of </a:t>
            </a:r>
            <a:r>
              <a:rPr lang="en-US" dirty="0"/>
              <a:t>personal values and set goals consistent with those values in order to improve overall quality of life and functioning. </a:t>
            </a:r>
          </a:p>
          <a:p>
            <a:pPr lvl="1">
              <a:buFont typeface="Arial"/>
              <a:buChar char="•"/>
            </a:pPr>
            <a:r>
              <a:rPr lang="en-US" dirty="0" smtClean="0"/>
              <a:t>mindfulness </a:t>
            </a:r>
            <a:r>
              <a:rPr lang="en-US" dirty="0"/>
              <a:t>exercises, experiential exercises, metaphors, behavioral </a:t>
            </a:r>
            <a:r>
              <a:rPr lang="en-US" dirty="0" smtClean="0"/>
              <a:t>experiments all encourage </a:t>
            </a:r>
            <a:r>
              <a:rPr lang="en-US" i="1" dirty="0" smtClean="0"/>
              <a:t>psych flexibility.</a:t>
            </a:r>
            <a:endParaRPr lang="en-US" i="1" dirty="0"/>
          </a:p>
          <a:p>
            <a:pPr marL="457200" lvl="1" indent="-457200">
              <a:buFont typeface="Arial"/>
              <a:buChar char="•"/>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699646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dirty="0" smtClean="0"/>
              <a:t>CBT for CP: Group Medical Visit at FCC</a:t>
            </a:r>
            <a:br>
              <a:rPr lang="en-US" sz="3600"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5029200"/>
          </a:xfrm>
        </p:spPr>
        <p:txBody>
          <a:bodyPr>
            <a:normAutofit lnSpcReduction="10000"/>
          </a:bodyPr>
          <a:lstStyle/>
          <a:p>
            <a:pPr marL="0" lvl="0" indent="0">
              <a:buNone/>
            </a:pPr>
            <a:r>
              <a:rPr lang="en-US" sz="2800" dirty="0" smtClean="0"/>
              <a:t>In Practice:</a:t>
            </a:r>
          </a:p>
          <a:p>
            <a:pPr lvl="1">
              <a:buFont typeface="Arial"/>
              <a:buChar char="•"/>
            </a:pPr>
            <a:r>
              <a:rPr lang="en-US" sz="2400" dirty="0"/>
              <a:t>G</a:t>
            </a:r>
            <a:r>
              <a:rPr lang="en-US" sz="2400" dirty="0" smtClean="0"/>
              <a:t>roups </a:t>
            </a:r>
            <a:r>
              <a:rPr lang="en-US" sz="2400" dirty="0"/>
              <a:t>often include a heterogeneous </a:t>
            </a:r>
            <a:r>
              <a:rPr lang="en-US" sz="2400" dirty="0" smtClean="0"/>
              <a:t>cohort </a:t>
            </a:r>
            <a:r>
              <a:rPr lang="en-US" sz="2400" dirty="0"/>
              <a:t>of </a:t>
            </a:r>
            <a:r>
              <a:rPr lang="en-US" sz="2400" dirty="0" err="1"/>
              <a:t>pts</a:t>
            </a:r>
            <a:r>
              <a:rPr lang="en-US" sz="2400" dirty="0"/>
              <a:t> with a variety of CP conditions. </a:t>
            </a:r>
            <a:endParaRPr lang="en-US" sz="2400" dirty="0" smtClean="0"/>
          </a:p>
          <a:p>
            <a:pPr lvl="1">
              <a:buFont typeface="Arial"/>
              <a:buChar char="•"/>
            </a:pPr>
            <a:r>
              <a:rPr lang="en-US" sz="2400" dirty="0" smtClean="0"/>
              <a:t>CBT, ACT, and/or other alternative strategies may be combined </a:t>
            </a:r>
            <a:r>
              <a:rPr lang="en-US" sz="2400" dirty="0"/>
              <a:t>to address the general experience of coping with chronic pain. </a:t>
            </a:r>
          </a:p>
          <a:p>
            <a:pPr marL="0" indent="0">
              <a:buNone/>
            </a:pPr>
            <a:r>
              <a:rPr lang="en-US" sz="2800" dirty="0" smtClean="0"/>
              <a:t>At the FCC:</a:t>
            </a:r>
          </a:p>
          <a:p>
            <a:pPr lvl="1">
              <a:buFont typeface="Arial"/>
              <a:buChar char="•"/>
            </a:pPr>
            <a:r>
              <a:rPr lang="en-US" sz="2000" dirty="0" smtClean="0"/>
              <a:t>The FCC serves </a:t>
            </a:r>
            <a:r>
              <a:rPr lang="en-US" sz="2000" dirty="0"/>
              <a:t>a population of underserved patients strongly impacted by social determinants of health. </a:t>
            </a:r>
          </a:p>
          <a:p>
            <a:pPr lvl="1">
              <a:buFont typeface="Arial"/>
              <a:buChar char="•"/>
            </a:pPr>
            <a:r>
              <a:rPr lang="en-US" sz="2000" dirty="0"/>
              <a:t>We </a:t>
            </a:r>
            <a:r>
              <a:rPr lang="en-US" sz="2000" dirty="0" smtClean="0"/>
              <a:t>utilize CBT</a:t>
            </a:r>
            <a:r>
              <a:rPr lang="en-US" sz="2000" dirty="0"/>
              <a:t>, </a:t>
            </a:r>
            <a:r>
              <a:rPr lang="en-US" sz="2000" dirty="0" smtClean="0"/>
              <a:t>ACT, and incorporate family systems strategies as we work with FCC patients with a wide range of </a:t>
            </a:r>
            <a:r>
              <a:rPr lang="en-US" sz="2000" dirty="0" err="1" smtClean="0"/>
              <a:t>cp</a:t>
            </a:r>
            <a:r>
              <a:rPr lang="en-US" sz="2000" dirty="0" smtClean="0"/>
              <a:t> conditions.</a:t>
            </a:r>
          </a:p>
          <a:p>
            <a:pPr lvl="1">
              <a:buFont typeface="Arial"/>
              <a:buChar char="•"/>
            </a:pPr>
            <a:r>
              <a:rPr lang="en-US" sz="2000" dirty="0" smtClean="0"/>
              <a:t>Sessions also address other aspects of </a:t>
            </a:r>
            <a:r>
              <a:rPr lang="en-US" sz="2000" dirty="0" err="1" smtClean="0"/>
              <a:t>biosychosocial</a:t>
            </a:r>
            <a:r>
              <a:rPr lang="en-US" sz="2000" dirty="0" smtClean="0"/>
              <a:t> treatment:</a:t>
            </a:r>
            <a:endParaRPr lang="en-US" sz="2000" dirty="0"/>
          </a:p>
          <a:p>
            <a:pPr lvl="2">
              <a:buFont typeface="Arial"/>
              <a:buChar char="•"/>
            </a:pPr>
            <a:r>
              <a:rPr lang="en-US" sz="2000" dirty="0" smtClean="0"/>
              <a:t>pharmacologic therapies</a:t>
            </a:r>
          </a:p>
          <a:p>
            <a:pPr lvl="2">
              <a:buFont typeface="Arial"/>
              <a:buChar char="•"/>
            </a:pPr>
            <a:r>
              <a:rPr lang="en-US" sz="2000" dirty="0" smtClean="0"/>
              <a:t>alternative treatments</a:t>
            </a:r>
            <a:endParaRPr lang="en-US" sz="2000" dirty="0"/>
          </a:p>
          <a:p>
            <a:pPr lvl="0"/>
            <a:endParaRPr lang="en-US" dirty="0"/>
          </a:p>
          <a:p>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4099181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dirty="0" smtClean="0"/>
              <a:t>CBT for CP: Group Medical Visit at FCC</a:t>
            </a:r>
            <a:br>
              <a:rPr lang="en-US" sz="3600"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5029200"/>
          </a:xfrm>
        </p:spPr>
        <p:txBody>
          <a:bodyPr>
            <a:noAutofit/>
          </a:bodyPr>
          <a:lstStyle/>
          <a:p>
            <a:pPr marL="0" indent="0">
              <a:spcBef>
                <a:spcPts val="0"/>
              </a:spcBef>
              <a:buNone/>
            </a:pPr>
            <a:r>
              <a:rPr lang="en" sz="2800" dirty="0">
                <a:solidFill>
                  <a:srgbClr val="000000"/>
                </a:solidFill>
                <a:ea typeface="Calibri"/>
                <a:cs typeface="Calibri"/>
                <a:sym typeface="Calibri"/>
              </a:rPr>
              <a:t>Group </a:t>
            </a:r>
            <a:r>
              <a:rPr lang="en" sz="2800" dirty="0" smtClean="0">
                <a:solidFill>
                  <a:srgbClr val="000000"/>
                </a:solidFill>
                <a:ea typeface="Calibri"/>
                <a:cs typeface="Calibri"/>
                <a:sym typeface="Calibri"/>
              </a:rPr>
              <a:t>Description</a:t>
            </a:r>
            <a:r>
              <a:rPr lang="en-US" sz="2800" dirty="0" smtClean="0">
                <a:solidFill>
                  <a:srgbClr val="000000"/>
                </a:solidFill>
                <a:ea typeface="Calibri"/>
                <a:cs typeface="Calibri"/>
                <a:sym typeface="Calibri"/>
              </a:rPr>
              <a:t>:</a:t>
            </a:r>
            <a:endParaRPr lang="en-US" sz="1800" dirty="0" smtClean="0">
              <a:solidFill>
                <a:srgbClr val="000000"/>
              </a:solidFill>
              <a:ea typeface="Calibri"/>
              <a:cs typeface="Calibri"/>
              <a:sym typeface="Calibri"/>
            </a:endParaRPr>
          </a:p>
          <a:p>
            <a:pPr marL="0" lvl="0" indent="0">
              <a:spcBef>
                <a:spcPts val="0"/>
              </a:spcBef>
              <a:buNone/>
            </a:pPr>
            <a:r>
              <a:rPr lang="en-US" sz="2400" dirty="0" smtClean="0">
                <a:solidFill>
                  <a:srgbClr val="000000"/>
                </a:solidFill>
                <a:ea typeface="Calibri"/>
                <a:cs typeface="Calibri"/>
                <a:sym typeface="Calibri"/>
              </a:rPr>
              <a:t>Development:</a:t>
            </a:r>
            <a:endParaRPr lang="en-US" sz="2400" dirty="0">
              <a:solidFill>
                <a:srgbClr val="000000"/>
              </a:solidFill>
              <a:ea typeface="Calibri"/>
              <a:cs typeface="Calibri"/>
              <a:sym typeface="Calibri"/>
            </a:endParaRPr>
          </a:p>
          <a:p>
            <a:pPr>
              <a:spcBef>
                <a:spcPts val="0"/>
              </a:spcBef>
            </a:pPr>
            <a:r>
              <a:rPr lang="en" sz="1800" dirty="0" smtClean="0">
                <a:solidFill>
                  <a:srgbClr val="000000"/>
                </a:solidFill>
                <a:ea typeface="Calibri"/>
                <a:cs typeface="Calibri"/>
                <a:sym typeface="Calibri"/>
              </a:rPr>
              <a:t>Started </a:t>
            </a:r>
            <a:r>
              <a:rPr lang="en" sz="1800" dirty="0">
                <a:solidFill>
                  <a:srgbClr val="000000"/>
                </a:solidFill>
                <a:ea typeface="Calibri"/>
                <a:cs typeface="Calibri"/>
                <a:sym typeface="Calibri"/>
              </a:rPr>
              <a:t>5 years </a:t>
            </a:r>
            <a:r>
              <a:rPr lang="en" sz="1800" dirty="0" smtClean="0">
                <a:solidFill>
                  <a:srgbClr val="000000"/>
                </a:solidFill>
                <a:ea typeface="Calibri"/>
                <a:cs typeface="Calibri"/>
                <a:sym typeface="Calibri"/>
              </a:rPr>
              <a:t>ago</a:t>
            </a:r>
            <a:endParaRPr lang="en-US" sz="1800" dirty="0" smtClean="0">
              <a:solidFill>
                <a:srgbClr val="000000"/>
              </a:solidFill>
              <a:ea typeface="Calibri"/>
              <a:cs typeface="Calibri"/>
              <a:sym typeface="Calibri"/>
            </a:endParaRPr>
          </a:p>
          <a:p>
            <a:pPr>
              <a:spcBef>
                <a:spcPts val="0"/>
              </a:spcBef>
            </a:pPr>
            <a:r>
              <a:rPr lang="en" sz="1800" dirty="0" smtClean="0">
                <a:solidFill>
                  <a:srgbClr val="000000"/>
                </a:solidFill>
                <a:ea typeface="Calibri"/>
                <a:cs typeface="Calibri"/>
                <a:sym typeface="Calibri"/>
              </a:rPr>
              <a:t>Developed </a:t>
            </a:r>
            <a:r>
              <a:rPr lang="en" sz="1800" dirty="0">
                <a:solidFill>
                  <a:srgbClr val="000000"/>
                </a:solidFill>
                <a:ea typeface="Calibri"/>
                <a:cs typeface="Calibri"/>
                <a:sym typeface="Calibri"/>
              </a:rPr>
              <a:t>by a psychologist and a faculty physician, both of whom had special interest in patients with chronic pain. </a:t>
            </a:r>
            <a:endParaRPr lang="en-US" sz="1800" dirty="0" smtClean="0">
              <a:solidFill>
                <a:srgbClr val="000000"/>
              </a:solidFill>
              <a:ea typeface="Calibri"/>
              <a:cs typeface="Calibri"/>
              <a:sym typeface="Calibri"/>
            </a:endParaRPr>
          </a:p>
          <a:p>
            <a:pPr>
              <a:spcBef>
                <a:spcPts val="0"/>
              </a:spcBef>
            </a:pPr>
            <a:r>
              <a:rPr lang="en" sz="1800" i="1" dirty="0">
                <a:solidFill>
                  <a:srgbClr val="000000"/>
                </a:solidFill>
                <a:ea typeface="Calibri"/>
                <a:cs typeface="Calibri"/>
                <a:sym typeface="Calibri"/>
              </a:rPr>
              <a:t>Emphasis is on respect, support and </a:t>
            </a:r>
            <a:r>
              <a:rPr lang="en" sz="1800" i="1" dirty="0" smtClean="0">
                <a:solidFill>
                  <a:srgbClr val="000000"/>
                </a:solidFill>
                <a:ea typeface="Calibri"/>
                <a:cs typeface="Calibri"/>
                <a:sym typeface="Calibri"/>
              </a:rPr>
              <a:t>inclusion</a:t>
            </a:r>
            <a:endParaRPr lang="en-US" sz="1800" i="1" dirty="0" smtClean="0">
              <a:solidFill>
                <a:srgbClr val="000000"/>
              </a:solidFill>
              <a:ea typeface="Calibri"/>
              <a:cs typeface="Calibri"/>
              <a:sym typeface="Calibri"/>
            </a:endParaRPr>
          </a:p>
          <a:p>
            <a:pPr marL="0" lvl="0" indent="0">
              <a:spcBef>
                <a:spcPts val="0"/>
              </a:spcBef>
              <a:buNone/>
            </a:pPr>
            <a:endParaRPr lang="en-US" sz="1800" dirty="0" smtClean="0">
              <a:solidFill>
                <a:srgbClr val="000000"/>
              </a:solidFill>
              <a:ea typeface="Calibri"/>
              <a:cs typeface="Calibri"/>
              <a:sym typeface="Calibri"/>
            </a:endParaRPr>
          </a:p>
          <a:p>
            <a:pPr marL="0" lvl="0" indent="0">
              <a:spcBef>
                <a:spcPts val="0"/>
              </a:spcBef>
              <a:buNone/>
            </a:pPr>
            <a:r>
              <a:rPr lang="en-US" sz="2400" dirty="0" smtClean="0">
                <a:solidFill>
                  <a:srgbClr val="000000"/>
                </a:solidFill>
                <a:ea typeface="Calibri"/>
                <a:cs typeface="Calibri"/>
                <a:sym typeface="Calibri"/>
              </a:rPr>
              <a:t>Patients:</a:t>
            </a:r>
            <a:endParaRPr lang="en-US" sz="2400" dirty="0">
              <a:solidFill>
                <a:srgbClr val="000000"/>
              </a:solidFill>
              <a:ea typeface="Calibri"/>
              <a:cs typeface="Calibri"/>
              <a:sym typeface="Calibri"/>
            </a:endParaRPr>
          </a:p>
          <a:p>
            <a:pPr>
              <a:spcBef>
                <a:spcPts val="0"/>
              </a:spcBef>
            </a:pPr>
            <a:r>
              <a:rPr lang="en-US" sz="1800" dirty="0" smtClean="0">
                <a:solidFill>
                  <a:srgbClr val="000000"/>
                </a:solidFill>
                <a:ea typeface="Calibri"/>
                <a:cs typeface="Calibri"/>
                <a:sym typeface="Calibri"/>
              </a:rPr>
              <a:t>Referred to group medical visit by clinic physicians</a:t>
            </a:r>
            <a:endParaRPr lang="en-US" sz="1800" dirty="0">
              <a:solidFill>
                <a:srgbClr val="000000"/>
              </a:solidFill>
              <a:ea typeface="Calibri"/>
              <a:cs typeface="Calibri"/>
              <a:sym typeface="Calibri"/>
            </a:endParaRPr>
          </a:p>
          <a:p>
            <a:pPr>
              <a:spcBef>
                <a:spcPts val="0"/>
              </a:spcBef>
            </a:pPr>
            <a:r>
              <a:rPr lang="en-US" sz="1800" dirty="0" smtClean="0">
                <a:solidFill>
                  <a:srgbClr val="000000"/>
                </a:solidFill>
                <a:ea typeface="Calibri"/>
                <a:cs typeface="Calibri"/>
                <a:sym typeface="Calibri"/>
              </a:rPr>
              <a:t>Include those who are regular attendees as well as individuals who attend only once</a:t>
            </a:r>
          </a:p>
          <a:p>
            <a:pPr>
              <a:spcBef>
                <a:spcPts val="0"/>
              </a:spcBef>
            </a:pPr>
            <a:endParaRPr lang="en-US" sz="1800" dirty="0">
              <a:solidFill>
                <a:srgbClr val="000000"/>
              </a:solidFill>
              <a:ea typeface="Calibri"/>
              <a:cs typeface="Calibri"/>
              <a:sym typeface="Calibri"/>
            </a:endParaRPr>
          </a:p>
          <a:p>
            <a:pPr marL="0" indent="0">
              <a:spcBef>
                <a:spcPts val="0"/>
              </a:spcBef>
              <a:buNone/>
            </a:pPr>
            <a:r>
              <a:rPr lang="en-US" sz="2400" dirty="0" smtClean="0">
                <a:solidFill>
                  <a:srgbClr val="000000"/>
                </a:solidFill>
                <a:ea typeface="Calibri"/>
                <a:cs typeface="Calibri"/>
                <a:sym typeface="Calibri"/>
              </a:rPr>
              <a:t>Providers: </a:t>
            </a:r>
          </a:p>
          <a:p>
            <a:pPr>
              <a:spcBef>
                <a:spcPts val="0"/>
              </a:spcBef>
            </a:pPr>
            <a:r>
              <a:rPr lang="en-US" sz="1800" dirty="0" smtClean="0">
                <a:solidFill>
                  <a:srgbClr val="000000"/>
                </a:solidFill>
                <a:ea typeface="Calibri"/>
                <a:cs typeface="Calibri"/>
                <a:sym typeface="Calibri"/>
              </a:rPr>
              <a:t>Family physician</a:t>
            </a:r>
          </a:p>
          <a:p>
            <a:pPr>
              <a:spcBef>
                <a:spcPts val="0"/>
              </a:spcBef>
            </a:pPr>
            <a:r>
              <a:rPr lang="en-US" sz="1800" dirty="0" smtClean="0">
                <a:solidFill>
                  <a:srgbClr val="000000"/>
                </a:solidFill>
                <a:ea typeface="Calibri"/>
                <a:cs typeface="Calibri"/>
                <a:sym typeface="Calibri"/>
              </a:rPr>
              <a:t>Clinical Psychologist, Clinical Social Worker</a:t>
            </a:r>
          </a:p>
          <a:p>
            <a:pPr>
              <a:spcBef>
                <a:spcPts val="0"/>
              </a:spcBef>
            </a:pPr>
            <a:r>
              <a:rPr lang="en-US" sz="1800" dirty="0" smtClean="0">
                <a:solidFill>
                  <a:srgbClr val="000000"/>
                </a:solidFill>
                <a:ea typeface="Calibri"/>
                <a:cs typeface="Calibri"/>
                <a:sym typeface="Calibri"/>
              </a:rPr>
              <a:t>2 Medical Residents</a:t>
            </a:r>
          </a:p>
          <a:p>
            <a:pPr>
              <a:spcBef>
                <a:spcPts val="0"/>
              </a:spcBef>
            </a:pPr>
            <a:r>
              <a:rPr lang="en-US" sz="1800" dirty="0">
                <a:solidFill>
                  <a:srgbClr val="000000"/>
                </a:solidFill>
                <a:ea typeface="Calibri"/>
                <a:cs typeface="Calibri"/>
                <a:sym typeface="Calibri"/>
              </a:rPr>
              <a:t>I</a:t>
            </a:r>
            <a:r>
              <a:rPr lang="en-US" sz="1800" dirty="0" smtClean="0">
                <a:solidFill>
                  <a:srgbClr val="000000"/>
                </a:solidFill>
                <a:ea typeface="Calibri"/>
                <a:cs typeface="Calibri"/>
                <a:sym typeface="Calibri"/>
              </a:rPr>
              <a:t>nter-professional learners: social work students, pharmacy students, med students</a:t>
            </a:r>
            <a:endParaRPr lang="en-US" sz="1800" dirty="0">
              <a:solidFill>
                <a:srgbClr val="000000"/>
              </a:solidFill>
              <a:ea typeface="Calibri"/>
              <a:cs typeface="Calibri"/>
              <a:sym typeface="Calibri"/>
            </a:endParaRPr>
          </a:p>
          <a:p>
            <a:pPr marL="0" indent="0">
              <a:spcBef>
                <a:spcPts val="0"/>
              </a:spcBef>
              <a:buNone/>
            </a:pPr>
            <a:endParaRPr lang="en-US" sz="1800" dirty="0" smtClean="0">
              <a:solidFill>
                <a:srgbClr val="000000"/>
              </a:solidFill>
              <a:ea typeface="Calibri"/>
              <a:cs typeface="Calibri"/>
              <a:sym typeface="Calibri"/>
            </a:endParaRPr>
          </a:p>
          <a:p>
            <a:pPr marL="0" lvl="0" indent="0">
              <a:buNone/>
            </a:pPr>
            <a:endParaRPr lang="en-US" sz="1800" dirty="0" smtClean="0"/>
          </a:p>
          <a:p>
            <a:pPr marL="857250" lvl="2" indent="-457200">
              <a:buFont typeface="Arial"/>
              <a:buChar char="•"/>
            </a:pPr>
            <a:endParaRPr lang="en-US" sz="1800" dirty="0" smtClean="0"/>
          </a:p>
          <a:p>
            <a:pPr marL="457200" lvl="1" indent="-457200">
              <a:buFont typeface="Arial"/>
              <a:buChar char="•"/>
            </a:pPr>
            <a:endParaRPr lang="en-US" sz="18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434704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dirty="0" smtClean="0"/>
              <a:t>CBT for CP: Group Medical Visit at FCC</a:t>
            </a:r>
            <a:br>
              <a:rPr lang="en-US" sz="3600"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4572000"/>
          </a:xfrm>
        </p:spPr>
        <p:txBody>
          <a:bodyPr>
            <a:normAutofit/>
          </a:bodyPr>
          <a:lstStyle/>
          <a:p>
            <a:pPr marL="114300" lvl="0" indent="0">
              <a:spcBef>
                <a:spcPts val="0"/>
              </a:spcBef>
              <a:buClr>
                <a:srgbClr val="000000"/>
              </a:buClr>
              <a:buSzPts val="1800"/>
              <a:buNone/>
            </a:pPr>
            <a:r>
              <a:rPr lang="en" sz="3000" dirty="0" smtClean="0">
                <a:solidFill>
                  <a:srgbClr val="000000"/>
                </a:solidFill>
                <a:ea typeface="Calibri"/>
                <a:cs typeface="Calibri"/>
                <a:sym typeface="Calibri"/>
              </a:rPr>
              <a:t>How the Group works: </a:t>
            </a:r>
            <a:endParaRPr lang="en-US" sz="3000" dirty="0" smtClean="0">
              <a:solidFill>
                <a:srgbClr val="000000"/>
              </a:solidFill>
              <a:ea typeface="Calibri"/>
              <a:cs typeface="Calibri"/>
              <a:sym typeface="Calibri"/>
            </a:endParaRPr>
          </a:p>
          <a:p>
            <a:pPr marL="114300" lvl="0" indent="0">
              <a:spcBef>
                <a:spcPts val="0"/>
              </a:spcBef>
              <a:buClr>
                <a:srgbClr val="000000"/>
              </a:buClr>
              <a:buSzPts val="1800"/>
              <a:buNone/>
            </a:pPr>
            <a:endParaRPr lang="en" sz="3000" dirty="0" smtClean="0">
              <a:solidFill>
                <a:srgbClr val="000000"/>
              </a:solidFill>
              <a:ea typeface="Calibri"/>
              <a:cs typeface="Calibri"/>
              <a:sym typeface="Calibri"/>
            </a:endParaRPr>
          </a:p>
          <a:p>
            <a:pPr marL="457200" lvl="0">
              <a:spcBef>
                <a:spcPts val="0"/>
              </a:spcBef>
              <a:buClr>
                <a:srgbClr val="000000"/>
              </a:buClr>
              <a:buSzPts val="1800"/>
              <a:buFont typeface="Calibri"/>
              <a:buChar char="●"/>
            </a:pPr>
            <a:r>
              <a:rPr lang="en" sz="2200" dirty="0" smtClean="0">
                <a:solidFill>
                  <a:srgbClr val="000000"/>
                </a:solidFill>
                <a:ea typeface="Calibri"/>
                <a:cs typeface="Calibri"/>
                <a:sym typeface="Calibri"/>
              </a:rPr>
              <a:t>Meets </a:t>
            </a:r>
            <a:r>
              <a:rPr lang="en" sz="2200" dirty="0">
                <a:solidFill>
                  <a:srgbClr val="000000"/>
                </a:solidFill>
                <a:ea typeface="Calibri"/>
                <a:cs typeface="Calibri"/>
                <a:sym typeface="Calibri"/>
              </a:rPr>
              <a:t>on the 3rd Tuesday of each month, 9:30 - 11:30 AM</a:t>
            </a:r>
          </a:p>
          <a:p>
            <a:pPr marL="457200" lvl="0">
              <a:spcBef>
                <a:spcPts val="0"/>
              </a:spcBef>
              <a:buClr>
                <a:srgbClr val="000000"/>
              </a:buClr>
              <a:buSzPts val="1800"/>
              <a:buFont typeface="Calibri"/>
              <a:buChar char="●"/>
            </a:pPr>
            <a:r>
              <a:rPr lang="en" sz="2200" dirty="0">
                <a:solidFill>
                  <a:srgbClr val="000000"/>
                </a:solidFill>
                <a:ea typeface="Calibri"/>
                <a:cs typeface="Calibri"/>
                <a:sym typeface="Calibri"/>
              </a:rPr>
              <a:t>Coffee and donuts included!</a:t>
            </a:r>
          </a:p>
          <a:p>
            <a:pPr marL="457200" lvl="0">
              <a:spcBef>
                <a:spcPts val="0"/>
              </a:spcBef>
              <a:buClr>
                <a:srgbClr val="000000"/>
              </a:buClr>
              <a:buSzPts val="1800"/>
              <a:buFont typeface="Calibri"/>
              <a:buChar char="●"/>
            </a:pPr>
            <a:r>
              <a:rPr lang="en-US" sz="2200" dirty="0" smtClean="0">
                <a:solidFill>
                  <a:srgbClr val="000000"/>
                </a:solidFill>
                <a:ea typeface="Calibri"/>
                <a:cs typeface="Calibri"/>
                <a:sym typeface="Calibri"/>
              </a:rPr>
              <a:t>PHQ-9 depression screening</a:t>
            </a:r>
          </a:p>
          <a:p>
            <a:pPr marL="457200" lvl="0">
              <a:spcBef>
                <a:spcPts val="0"/>
              </a:spcBef>
              <a:buClr>
                <a:srgbClr val="000000"/>
              </a:buClr>
              <a:buSzPts val="1800"/>
              <a:buFont typeface="Calibri"/>
              <a:buChar char="●"/>
            </a:pPr>
            <a:r>
              <a:rPr lang="en" sz="2200" dirty="0" smtClean="0">
                <a:solidFill>
                  <a:srgbClr val="000000"/>
                </a:solidFill>
                <a:ea typeface="Calibri"/>
                <a:cs typeface="Calibri"/>
                <a:sym typeface="Calibri"/>
              </a:rPr>
              <a:t>Orientation </a:t>
            </a:r>
            <a:r>
              <a:rPr lang="en" sz="2200" dirty="0">
                <a:solidFill>
                  <a:srgbClr val="000000"/>
                </a:solidFill>
                <a:ea typeface="Calibri"/>
                <a:cs typeface="Calibri"/>
                <a:sym typeface="Calibri"/>
              </a:rPr>
              <a:t>and ground rules</a:t>
            </a:r>
          </a:p>
          <a:p>
            <a:pPr marL="457200" lvl="0">
              <a:spcBef>
                <a:spcPts val="0"/>
              </a:spcBef>
              <a:buClr>
                <a:srgbClr val="000000"/>
              </a:buClr>
              <a:buSzPts val="1800"/>
              <a:buFont typeface="Calibri"/>
              <a:buChar char="●"/>
            </a:pPr>
            <a:r>
              <a:rPr lang="en" sz="2200" dirty="0">
                <a:solidFill>
                  <a:srgbClr val="000000"/>
                </a:solidFill>
                <a:ea typeface="Calibri"/>
                <a:cs typeface="Calibri"/>
                <a:sym typeface="Calibri"/>
              </a:rPr>
              <a:t>Introductions:  “Tell us your pain story”</a:t>
            </a:r>
          </a:p>
          <a:p>
            <a:pPr marL="457200" lvl="0">
              <a:spcBef>
                <a:spcPts val="0"/>
              </a:spcBef>
              <a:buClr>
                <a:srgbClr val="000000"/>
              </a:buClr>
              <a:buSzPts val="1800"/>
              <a:buFont typeface="Calibri"/>
              <a:buChar char="●"/>
            </a:pPr>
            <a:r>
              <a:rPr lang="en" sz="2200" dirty="0">
                <a:solidFill>
                  <a:srgbClr val="000000"/>
                </a:solidFill>
                <a:ea typeface="Calibri"/>
                <a:cs typeface="Calibri"/>
                <a:sym typeface="Calibri"/>
              </a:rPr>
              <a:t>Presentation on the topic of the month</a:t>
            </a:r>
          </a:p>
          <a:p>
            <a:pPr marL="457200" lvl="0">
              <a:spcBef>
                <a:spcPts val="0"/>
              </a:spcBef>
              <a:buClr>
                <a:srgbClr val="000000"/>
              </a:buClr>
              <a:buSzPts val="1800"/>
              <a:buFont typeface="Calibri"/>
              <a:buChar char="●"/>
            </a:pPr>
            <a:r>
              <a:rPr lang="en" sz="2200" dirty="0" smtClean="0">
                <a:solidFill>
                  <a:srgbClr val="000000"/>
                </a:solidFill>
                <a:ea typeface="Calibri"/>
                <a:cs typeface="Calibri"/>
                <a:sym typeface="Calibri"/>
              </a:rPr>
              <a:t>Wrap-up</a:t>
            </a:r>
            <a:endParaRPr lang="en-US" sz="2400" dirty="0" smtClean="0">
              <a:solidFill>
                <a:srgbClr val="000000"/>
              </a:solidFill>
              <a:ea typeface="Calibri"/>
              <a:cs typeface="Calibri"/>
              <a:sym typeface="Calibri"/>
            </a:endParaRPr>
          </a:p>
          <a:p>
            <a:pPr marL="0" lvl="0" indent="0">
              <a:spcBef>
                <a:spcPts val="1600"/>
              </a:spcBef>
              <a:buNone/>
            </a:pPr>
            <a:r>
              <a:rPr lang="en" sz="2400" i="1" dirty="0" smtClean="0">
                <a:solidFill>
                  <a:srgbClr val="000000"/>
                </a:solidFill>
                <a:ea typeface="Calibri"/>
                <a:cs typeface="Calibri"/>
                <a:sym typeface="Calibri"/>
              </a:rPr>
              <a:t>After </a:t>
            </a:r>
            <a:r>
              <a:rPr lang="en" sz="2400" i="1" dirty="0">
                <a:solidFill>
                  <a:srgbClr val="000000"/>
                </a:solidFill>
                <a:ea typeface="Calibri"/>
                <a:cs typeface="Calibri"/>
                <a:sym typeface="Calibri"/>
              </a:rPr>
              <a:t>group the physicians conduct brief medical exams while the behavioral health staff check-in with individuals as indicated.</a:t>
            </a: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3003061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dirty="0" smtClean="0"/>
              <a:t>CBT for CP: Group Medical Visit at FCC</a:t>
            </a:r>
            <a:br>
              <a:rPr lang="en-US" sz="3600"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4876800"/>
          </a:xfrm>
        </p:spPr>
        <p:txBody>
          <a:bodyPr>
            <a:normAutofit/>
          </a:bodyPr>
          <a:lstStyle/>
          <a:p>
            <a:pPr marL="114300" lvl="0" indent="0">
              <a:spcBef>
                <a:spcPts val="0"/>
              </a:spcBef>
              <a:buClr>
                <a:srgbClr val="000000"/>
              </a:buClr>
              <a:buSzPts val="1800"/>
              <a:buNone/>
            </a:pPr>
            <a:r>
              <a:rPr lang="en-US" sz="2800" dirty="0" smtClean="0">
                <a:solidFill>
                  <a:srgbClr val="000000"/>
                </a:solidFill>
                <a:ea typeface="Calibri"/>
                <a:cs typeface="Calibri"/>
                <a:sym typeface="Calibri"/>
              </a:rPr>
              <a:t>Resident Teaching and Involvement</a:t>
            </a:r>
            <a:r>
              <a:rPr lang="en" sz="2800" dirty="0" smtClean="0">
                <a:solidFill>
                  <a:srgbClr val="000000"/>
                </a:solidFill>
                <a:ea typeface="Calibri"/>
                <a:cs typeface="Calibri"/>
                <a:sym typeface="Calibri"/>
              </a:rPr>
              <a:t>: </a:t>
            </a:r>
            <a:endParaRPr lang="en-US" sz="2800" dirty="0" smtClean="0">
              <a:solidFill>
                <a:srgbClr val="000000"/>
              </a:solidFill>
              <a:ea typeface="Calibri"/>
              <a:cs typeface="Calibri"/>
              <a:sym typeface="Calibri"/>
            </a:endParaRPr>
          </a:p>
          <a:p>
            <a:pPr marL="457200" lvl="0">
              <a:spcBef>
                <a:spcPts val="0"/>
              </a:spcBef>
              <a:buClr>
                <a:srgbClr val="000000"/>
              </a:buClr>
              <a:buSzPts val="1800"/>
              <a:buChar char="●"/>
            </a:pPr>
            <a:r>
              <a:rPr lang="en-US" sz="2200" dirty="0">
                <a:solidFill>
                  <a:srgbClr val="000000"/>
                </a:solidFill>
              </a:rPr>
              <a:t>2nd and 3rd year residents attend group as part of their PCMH rotation</a:t>
            </a:r>
          </a:p>
          <a:p>
            <a:pPr marL="457200" lvl="0">
              <a:spcBef>
                <a:spcPts val="0"/>
              </a:spcBef>
              <a:buClr>
                <a:srgbClr val="000000"/>
              </a:buClr>
              <a:buSzPts val="1800"/>
              <a:buChar char="●"/>
            </a:pPr>
            <a:r>
              <a:rPr lang="en-US" sz="2200" dirty="0">
                <a:solidFill>
                  <a:srgbClr val="000000"/>
                </a:solidFill>
              </a:rPr>
              <a:t>Faculty group leaders meet with the residents on the day before the group</a:t>
            </a:r>
          </a:p>
          <a:p>
            <a:pPr marL="457200" lvl="0">
              <a:spcBef>
                <a:spcPts val="0"/>
              </a:spcBef>
              <a:buClr>
                <a:srgbClr val="000000"/>
              </a:buClr>
              <a:buSzPts val="1800"/>
              <a:buChar char="●"/>
            </a:pPr>
            <a:r>
              <a:rPr lang="en-US" sz="2200" dirty="0">
                <a:solidFill>
                  <a:srgbClr val="000000"/>
                </a:solidFill>
              </a:rPr>
              <a:t>Faculty leaders discuss the topic that has been chosen for the group and distribute the module outline and any handouts that will be used</a:t>
            </a:r>
          </a:p>
          <a:p>
            <a:pPr marL="457200" lvl="0">
              <a:spcBef>
                <a:spcPts val="0"/>
              </a:spcBef>
              <a:buClr>
                <a:srgbClr val="000000"/>
              </a:buClr>
              <a:buSzPts val="1800"/>
              <a:buChar char="●"/>
            </a:pPr>
            <a:r>
              <a:rPr lang="en-US" sz="2200" dirty="0">
                <a:solidFill>
                  <a:srgbClr val="000000"/>
                </a:solidFill>
              </a:rPr>
              <a:t>Residents each choose a role to take in the group</a:t>
            </a:r>
          </a:p>
          <a:p>
            <a:pPr marL="457200" lvl="0">
              <a:spcBef>
                <a:spcPts val="0"/>
              </a:spcBef>
              <a:buClr>
                <a:srgbClr val="000000"/>
              </a:buClr>
              <a:buSzPts val="1800"/>
              <a:buChar char="●"/>
            </a:pPr>
            <a:r>
              <a:rPr lang="en-US" sz="2200" dirty="0">
                <a:solidFill>
                  <a:srgbClr val="000000"/>
                </a:solidFill>
              </a:rPr>
              <a:t>During the group residents participate fully as co-leaders</a:t>
            </a:r>
          </a:p>
          <a:p>
            <a:pPr marL="0" lvl="0" indent="0">
              <a:spcBef>
                <a:spcPts val="1600"/>
              </a:spcBef>
              <a:buNone/>
            </a:pPr>
            <a:r>
              <a:rPr lang="en-US" sz="2800" dirty="0">
                <a:solidFill>
                  <a:srgbClr val="000000"/>
                </a:solidFill>
              </a:rPr>
              <a:t>At the end of group faculty and residents debrief by discussing and evaluating the group and answering any questions that have come up.  </a:t>
            </a:r>
          </a:p>
          <a:p>
            <a:pPr marL="114300" lvl="0" indent="0">
              <a:spcBef>
                <a:spcPts val="0"/>
              </a:spcBef>
              <a:buClr>
                <a:srgbClr val="000000"/>
              </a:buClr>
              <a:buSzPts val="1800"/>
              <a:buNone/>
            </a:pPr>
            <a:endParaRPr lang="en" sz="3500" dirty="0" smtClean="0">
              <a:solidFill>
                <a:srgbClr val="000000"/>
              </a:solidFill>
              <a:ea typeface="Calibri"/>
              <a:cs typeface="Calibri"/>
              <a:sym typeface="Calibri"/>
            </a:endParaRP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01337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4876800"/>
          </a:xfrm>
        </p:spPr>
        <p:txBody>
          <a:bodyPr>
            <a:normAutofit/>
          </a:bodyPr>
          <a:lstStyle/>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
        <p:nvSpPr>
          <p:cNvPr id="6" name="Google Shape;75;p17"/>
          <p:cNvSpPr txBox="1">
            <a:spLocks/>
          </p:cNvSpPr>
          <p:nvPr/>
        </p:nvSpPr>
        <p:spPr>
          <a:xfrm>
            <a:off x="0" y="533400"/>
            <a:ext cx="8972400" cy="6324600"/>
          </a:xfrm>
          <a:prstGeom prst="rect">
            <a:avLst/>
          </a:prstGeom>
        </p:spPr>
        <p:txBody>
          <a:bodyPr spcFirstLastPara="1" vert="horz" wrap="square" lIns="91425" tIns="91425" rIns="91425" bIns="91425"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Clr>
                <a:schemeClr val="dk1"/>
              </a:buClr>
              <a:buSzPts val="1100"/>
              <a:buFont typeface="Arial"/>
              <a:buNone/>
            </a:pPr>
            <a:r>
              <a:rPr lang="en" sz="2400" b="1" dirty="0" smtClean="0">
                <a:solidFill>
                  <a:schemeClr val="dk1"/>
                </a:solidFill>
                <a:latin typeface="Calibri"/>
                <a:ea typeface="Calibri"/>
                <a:cs typeface="Calibri"/>
                <a:sym typeface="Calibri"/>
              </a:rPr>
              <a:t>Group Medical Visit For Chronic Pain</a:t>
            </a:r>
          </a:p>
          <a:p>
            <a:pPr marL="0" indent="0">
              <a:spcBef>
                <a:spcPts val="1600"/>
              </a:spcBef>
              <a:buFont typeface="Arial" panose="020B0604020202020204" pitchFamily="34" charset="0"/>
              <a:buNone/>
            </a:pPr>
            <a:r>
              <a:rPr lang="en" sz="2400" b="1" dirty="0" smtClean="0">
                <a:solidFill>
                  <a:schemeClr val="dk1"/>
                </a:solidFill>
                <a:latin typeface="Calibri"/>
                <a:ea typeface="Calibri"/>
                <a:cs typeface="Calibri"/>
                <a:sym typeface="Calibri"/>
              </a:rPr>
              <a:t>Overview </a:t>
            </a:r>
          </a:p>
          <a:p>
            <a:pPr marL="0" indent="0">
              <a:spcBef>
                <a:spcPts val="1600"/>
              </a:spcBef>
              <a:buFont typeface="Arial" panose="020B0604020202020204" pitchFamily="34" charset="0"/>
              <a:buNone/>
            </a:pPr>
            <a:r>
              <a:rPr lang="en" sz="2400" dirty="0" smtClean="0">
                <a:solidFill>
                  <a:schemeClr val="dk1"/>
                </a:solidFill>
                <a:latin typeface="Calibri"/>
                <a:ea typeface="Calibri"/>
                <a:cs typeface="Calibri"/>
                <a:sym typeface="Calibri"/>
              </a:rPr>
              <a:t>A group medical visit is a shared medical appointment.  The group provides the opportunity for patients with similar conditions to share their experiences and better manage their conditions.</a:t>
            </a:r>
          </a:p>
          <a:p>
            <a:pPr marL="0" indent="0">
              <a:spcBef>
                <a:spcPts val="1600"/>
              </a:spcBef>
              <a:buClr>
                <a:schemeClr val="dk1"/>
              </a:buClr>
              <a:buSzPts val="1100"/>
              <a:buFont typeface="Arial"/>
              <a:buNone/>
            </a:pPr>
            <a:r>
              <a:rPr lang="en" sz="2400" dirty="0" smtClean="0">
                <a:solidFill>
                  <a:schemeClr val="dk1"/>
                </a:solidFill>
                <a:latin typeface="Calibri"/>
                <a:ea typeface="Calibri"/>
                <a:cs typeface="Calibri"/>
                <a:sym typeface="Calibri"/>
              </a:rPr>
              <a:t>The focus of  the group medical visit is on non-medication ways to help patients learn to better manage pain, suffering and activities.</a:t>
            </a:r>
          </a:p>
          <a:p>
            <a:pPr marL="0" indent="0">
              <a:spcBef>
                <a:spcPts val="1600"/>
              </a:spcBef>
              <a:buClr>
                <a:schemeClr val="dk1"/>
              </a:buClr>
              <a:buSzPts val="1100"/>
              <a:buFont typeface="Arial"/>
              <a:buNone/>
            </a:pPr>
            <a:r>
              <a:rPr lang="en" sz="2400" dirty="0" smtClean="0">
                <a:solidFill>
                  <a:schemeClr val="dk1"/>
                </a:solidFill>
                <a:latin typeface="Calibri"/>
                <a:ea typeface="Calibri"/>
                <a:cs typeface="Calibri"/>
                <a:sym typeface="Calibri"/>
              </a:rPr>
              <a:t>We hope that some patients will become less dependent on their medications and better able to use other ways of managing pain.</a:t>
            </a:r>
          </a:p>
          <a:p>
            <a:pPr marL="0" indent="0">
              <a:spcBef>
                <a:spcPts val="1600"/>
              </a:spcBef>
              <a:spcAft>
                <a:spcPts val="1600"/>
              </a:spcAft>
              <a:buFont typeface="Arial" panose="020B0604020202020204" pitchFamily="34" charset="0"/>
              <a:buNone/>
            </a:pPr>
            <a:r>
              <a:rPr lang="en" sz="2400" dirty="0" smtClean="0">
                <a:solidFill>
                  <a:schemeClr val="dk1"/>
                </a:solidFill>
                <a:latin typeface="Calibri"/>
                <a:ea typeface="Calibri"/>
                <a:cs typeface="Calibri"/>
                <a:sym typeface="Calibri"/>
              </a:rPr>
              <a:t>Patients will remain under the care of their primary care doctors who will continue to manage the pain and any related conditions, including the prescription of medication</a:t>
            </a:r>
            <a:endParaRPr lang="en" sz="2400" dirty="0"/>
          </a:p>
        </p:txBody>
      </p:sp>
    </p:spTree>
    <p:extLst>
      <p:ext uri="{BB962C8B-B14F-4D97-AF65-F5344CB8AC3E}">
        <p14:creationId xmlns:p14="http://schemas.microsoft.com/office/powerpoint/2010/main" val="4035646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5943600"/>
          </a:xfrm>
        </p:spPr>
        <p:txBody>
          <a:bodyPr>
            <a:normAutofit/>
          </a:bodyPr>
          <a:lstStyle/>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
        <p:nvSpPr>
          <p:cNvPr id="5" name="Google Shape;80;p18"/>
          <p:cNvSpPr txBox="1">
            <a:spLocks/>
          </p:cNvSpPr>
          <p:nvPr/>
        </p:nvSpPr>
        <p:spPr>
          <a:xfrm>
            <a:off x="0" y="457200"/>
            <a:ext cx="9143900" cy="5791200"/>
          </a:xfrm>
          <a:prstGeom prst="rect">
            <a:avLst/>
          </a:prstGeom>
        </p:spPr>
        <p:txBody>
          <a:bodyPr spcFirstLastPara="1" vert="horz" wrap="square" lIns="91425" tIns="91425" rIns="91425" bIns="91425"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Clr>
                <a:schemeClr val="dk1"/>
              </a:buClr>
              <a:buSzPts val="1100"/>
              <a:buFont typeface="Arial"/>
              <a:buNone/>
            </a:pPr>
            <a:r>
              <a:rPr lang="en" sz="2100" b="1" dirty="0" smtClean="0">
                <a:solidFill>
                  <a:schemeClr val="dk1"/>
                </a:solidFill>
                <a:latin typeface="Calibri"/>
                <a:ea typeface="Calibri"/>
                <a:cs typeface="Calibri"/>
                <a:sym typeface="Calibri"/>
              </a:rPr>
              <a:t>Contract for Participation</a:t>
            </a:r>
          </a:p>
          <a:p>
            <a:pPr marL="0" indent="0">
              <a:spcBef>
                <a:spcPts val="1600"/>
              </a:spcBef>
              <a:buClr>
                <a:schemeClr val="dk1"/>
              </a:buClr>
              <a:buSzPts val="1100"/>
              <a:buFont typeface="Arial"/>
              <a:buNone/>
            </a:pPr>
            <a:r>
              <a:rPr lang="en" sz="2100" dirty="0" smtClean="0">
                <a:solidFill>
                  <a:schemeClr val="dk1"/>
                </a:solidFill>
                <a:latin typeface="Calibri"/>
                <a:ea typeface="Calibri"/>
                <a:cs typeface="Calibri"/>
                <a:sym typeface="Calibri"/>
              </a:rPr>
              <a:t>I agree to meet with a group of patients and the members of the health care team but I  have the option of requesting an individual meeting with the physician during the visit.</a:t>
            </a:r>
          </a:p>
          <a:p>
            <a:pPr marL="0" indent="0">
              <a:spcBef>
                <a:spcPts val="1600"/>
              </a:spcBef>
              <a:buClr>
                <a:schemeClr val="dk1"/>
              </a:buClr>
              <a:buSzPts val="1100"/>
              <a:buFont typeface="Arial"/>
              <a:buNone/>
            </a:pPr>
            <a:r>
              <a:rPr lang="en" sz="2100" dirty="0" smtClean="0">
                <a:solidFill>
                  <a:schemeClr val="dk1"/>
                </a:solidFill>
                <a:latin typeface="Calibri"/>
                <a:ea typeface="Calibri"/>
                <a:cs typeface="Calibri"/>
                <a:sym typeface="Calibri"/>
              </a:rPr>
              <a:t>The information discussed in the group about each of the group members is expected to stay within the group and not discussed elsewhere.  I agree to keep all information about other patients at these visits private and will not discuss the information with others outside of the meetings. </a:t>
            </a:r>
          </a:p>
          <a:p>
            <a:pPr marL="0" indent="0">
              <a:spcBef>
                <a:spcPts val="1600"/>
              </a:spcBef>
              <a:buClr>
                <a:schemeClr val="dk1"/>
              </a:buClr>
              <a:buSzPts val="1100"/>
              <a:buFont typeface="Arial"/>
              <a:buNone/>
            </a:pPr>
            <a:r>
              <a:rPr lang="en" sz="2100" dirty="0" smtClean="0">
                <a:solidFill>
                  <a:schemeClr val="dk1"/>
                </a:solidFill>
                <a:latin typeface="Calibri"/>
                <a:ea typeface="Calibri"/>
                <a:cs typeface="Calibri"/>
                <a:sym typeface="Calibri"/>
              </a:rPr>
              <a:t>In the group we respect the dignity of all members and the views they share, whether we agree or disagree with those views.  In respecting the views of others, we may share a different point of view but do not judge others to be right or wrong.</a:t>
            </a:r>
          </a:p>
          <a:p>
            <a:pPr marL="0" indent="0">
              <a:spcBef>
                <a:spcPts val="1600"/>
              </a:spcBef>
              <a:buClr>
                <a:schemeClr val="dk1"/>
              </a:buClr>
              <a:buSzPts val="1100"/>
              <a:buFont typeface="Arial"/>
              <a:buNone/>
            </a:pPr>
            <a:r>
              <a:rPr lang="en" sz="2100" dirty="0" smtClean="0">
                <a:solidFill>
                  <a:schemeClr val="dk1"/>
                </a:solidFill>
                <a:latin typeface="Calibri"/>
                <a:ea typeface="Calibri"/>
                <a:cs typeface="Calibri"/>
                <a:sym typeface="Calibri"/>
              </a:rPr>
              <a:t>We encourage all members to share their experiences and express their opinions, including what is helpful and harmful in managing pain.  We also recognize that each group member decides how much to participate and speak up in group.  </a:t>
            </a:r>
          </a:p>
          <a:p>
            <a:pPr marL="0" indent="0">
              <a:spcBef>
                <a:spcPts val="1600"/>
              </a:spcBef>
              <a:spcAft>
                <a:spcPts val="1600"/>
              </a:spcAft>
              <a:buFont typeface="Arial" panose="020B0604020202020204" pitchFamily="34" charset="0"/>
              <a:buNone/>
            </a:pPr>
            <a:endParaRPr lang="en" dirty="0"/>
          </a:p>
        </p:txBody>
      </p:sp>
    </p:spTree>
    <p:extLst>
      <p:ext uri="{BB962C8B-B14F-4D97-AF65-F5344CB8AC3E}">
        <p14:creationId xmlns:p14="http://schemas.microsoft.com/office/powerpoint/2010/main" val="412000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of Group Modules</a:t>
            </a:r>
            <a:endParaRPr lang="en-US" dirty="0"/>
          </a:p>
        </p:txBody>
      </p:sp>
    </p:spTree>
    <p:extLst>
      <p:ext uri="{BB962C8B-B14F-4D97-AF65-F5344CB8AC3E}">
        <p14:creationId xmlns:p14="http://schemas.microsoft.com/office/powerpoint/2010/main" val="1367375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4876800"/>
          </a:xfrm>
        </p:spPr>
        <p:txBody>
          <a:bodyPr>
            <a:normAutofit/>
          </a:bodyPr>
          <a:lstStyle/>
          <a:p>
            <a:pPr marL="0" lvl="0" indent="0">
              <a:lnSpc>
                <a:spcPct val="115000"/>
              </a:lnSpc>
              <a:spcBef>
                <a:spcPts val="0"/>
              </a:spcBef>
              <a:buNone/>
            </a:pPr>
            <a:r>
              <a:rPr lang="en" sz="2800" b="1" dirty="0">
                <a:ea typeface="Calibri"/>
                <a:cs typeface="Calibri"/>
                <a:sym typeface="Calibri"/>
              </a:rPr>
              <a:t>Module #2:  </a:t>
            </a:r>
            <a:r>
              <a:rPr lang="en" sz="2800" b="1" dirty="0" smtClean="0">
                <a:ea typeface="Calibri"/>
                <a:cs typeface="Calibri"/>
                <a:sym typeface="Calibri"/>
              </a:rPr>
              <a:t>Values Session Outline</a:t>
            </a:r>
            <a:endParaRPr lang="en" sz="2800" b="1" dirty="0">
              <a:ea typeface="Calibri"/>
              <a:cs typeface="Calibri"/>
              <a:sym typeface="Calibri"/>
            </a:endParaRPr>
          </a:p>
          <a:p>
            <a:pPr marL="0" lvl="0" indent="0">
              <a:spcBef>
                <a:spcPts val="0"/>
              </a:spcBef>
              <a:buNone/>
            </a:pPr>
            <a:r>
              <a:rPr lang="en" sz="2800" dirty="0">
                <a:ea typeface="Calibri"/>
                <a:cs typeface="Calibri"/>
                <a:sym typeface="Calibri"/>
              </a:rPr>
              <a:t> </a:t>
            </a:r>
          </a:p>
          <a:p>
            <a:pPr marL="457200" lvl="0">
              <a:spcBef>
                <a:spcPts val="0"/>
              </a:spcBef>
              <a:buSzPts val="1800"/>
              <a:buFont typeface="Calibri"/>
              <a:buChar char="●"/>
            </a:pPr>
            <a:r>
              <a:rPr lang="en" sz="2800" dirty="0">
                <a:ea typeface="Calibri"/>
                <a:cs typeface="Calibri"/>
                <a:sym typeface="Calibri"/>
              </a:rPr>
              <a:t>Welcome/Orientation to Group/Ground rules</a:t>
            </a:r>
          </a:p>
          <a:p>
            <a:pPr marL="0" lvl="0" indent="0">
              <a:spcBef>
                <a:spcPts val="0"/>
              </a:spcBef>
              <a:buNone/>
            </a:pPr>
            <a:r>
              <a:rPr lang="en" sz="2800" dirty="0">
                <a:ea typeface="Calibri"/>
                <a:cs typeface="Calibri"/>
                <a:sym typeface="Calibri"/>
              </a:rPr>
              <a:t> </a:t>
            </a:r>
          </a:p>
          <a:p>
            <a:pPr marL="457200" lvl="0">
              <a:spcBef>
                <a:spcPts val="0"/>
              </a:spcBef>
              <a:buSzPts val="1800"/>
              <a:buFont typeface="Calibri"/>
              <a:buChar char="●"/>
            </a:pPr>
            <a:r>
              <a:rPr lang="en" sz="2800" dirty="0">
                <a:ea typeface="Calibri"/>
                <a:cs typeface="Calibri"/>
                <a:sym typeface="Calibri"/>
              </a:rPr>
              <a:t>Introduction of Group Members</a:t>
            </a:r>
          </a:p>
          <a:p>
            <a:pPr marL="0" lvl="0" indent="0">
              <a:spcBef>
                <a:spcPts val="0"/>
              </a:spcBef>
              <a:buNone/>
            </a:pPr>
            <a:r>
              <a:rPr lang="en" sz="2800" dirty="0">
                <a:ea typeface="Calibri"/>
                <a:cs typeface="Calibri"/>
                <a:sym typeface="Calibri"/>
              </a:rPr>
              <a:t>        	</a:t>
            </a:r>
          </a:p>
          <a:p>
            <a:pPr marL="0" lvl="0" indent="457200">
              <a:spcBef>
                <a:spcPts val="0"/>
              </a:spcBef>
              <a:buNone/>
            </a:pPr>
            <a:r>
              <a:rPr lang="en" sz="2800" dirty="0">
                <a:ea typeface="Calibri"/>
                <a:cs typeface="Calibri"/>
                <a:sym typeface="Calibri"/>
              </a:rPr>
              <a:t>	Name, tell us your pain story</a:t>
            </a: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788950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50292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#2:  Values Session </a:t>
            </a:r>
            <a:r>
              <a:rPr lang="en" sz="11200" b="1" dirty="0" smtClean="0">
                <a:ea typeface="Calibri"/>
                <a:cs typeface="Calibri"/>
                <a:sym typeface="Calibri"/>
              </a:rPr>
              <a:t>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lnSpc>
                <a:spcPct val="115000"/>
              </a:lnSpc>
              <a:spcBef>
                <a:spcPts val="0"/>
              </a:spcBef>
              <a:buNone/>
            </a:pPr>
            <a:r>
              <a:rPr lang="en" sz="8000" b="1" dirty="0" smtClean="0">
                <a:ea typeface="Calibri"/>
                <a:cs typeface="Calibri"/>
                <a:sym typeface="Calibri"/>
              </a:rPr>
              <a:t>Didactics:</a:t>
            </a:r>
            <a:endParaRPr lang="en" sz="8000" dirty="0">
              <a:ea typeface="Calibri"/>
              <a:cs typeface="Calibri"/>
              <a:sym typeface="Calibri"/>
            </a:endParaRPr>
          </a:p>
          <a:p>
            <a:pPr marL="0" lvl="0" indent="0">
              <a:spcBef>
                <a:spcPts val="0"/>
              </a:spcBef>
              <a:buNone/>
            </a:pPr>
            <a:r>
              <a:rPr lang="en" sz="8000" u="sng" dirty="0">
                <a:ea typeface="Calibri"/>
                <a:cs typeface="Calibri"/>
                <a:sym typeface="Calibri"/>
              </a:rPr>
              <a:t> </a:t>
            </a:r>
          </a:p>
          <a:p>
            <a:pPr marL="457200" lvl="0">
              <a:lnSpc>
                <a:spcPct val="115000"/>
              </a:lnSpc>
              <a:spcBef>
                <a:spcPts val="0"/>
              </a:spcBef>
              <a:buClr>
                <a:srgbClr val="000000"/>
              </a:buClr>
              <a:buSzPts val="1800"/>
              <a:buFont typeface="Calibri"/>
              <a:buAutoNum type="arabicPeriod"/>
            </a:pPr>
            <a:r>
              <a:rPr lang="en" sz="8000" b="1" dirty="0">
                <a:ea typeface="Calibri"/>
                <a:cs typeface="Calibri"/>
                <a:sym typeface="Calibri"/>
              </a:rPr>
              <a:t>Define Values</a:t>
            </a:r>
          </a:p>
          <a:p>
            <a:pPr marL="139700" indent="0">
              <a:lnSpc>
                <a:spcPct val="115000"/>
              </a:lnSpc>
              <a:spcBef>
                <a:spcPts val="0"/>
              </a:spcBef>
              <a:buSzPts val="1400"/>
              <a:buNone/>
            </a:pPr>
            <a:r>
              <a:rPr lang="en-US" sz="8000" i="1" dirty="0" smtClean="0">
                <a:ea typeface="Calibri"/>
                <a:cs typeface="Calibri"/>
                <a:sym typeface="Calibri"/>
              </a:rPr>
              <a:t>    -V</a:t>
            </a:r>
            <a:r>
              <a:rPr lang="en" sz="8000" i="1" dirty="0" smtClean="0">
                <a:ea typeface="Calibri"/>
                <a:cs typeface="Calibri"/>
                <a:sym typeface="Calibri"/>
              </a:rPr>
              <a:t>alues </a:t>
            </a:r>
            <a:r>
              <a:rPr lang="en" sz="8000" i="1" dirty="0">
                <a:ea typeface="Calibri"/>
                <a:cs typeface="Calibri"/>
                <a:sym typeface="Calibri"/>
              </a:rPr>
              <a:t>are the things in life that are important to you</a:t>
            </a:r>
          </a:p>
          <a:p>
            <a:pPr marL="139700" indent="0">
              <a:lnSpc>
                <a:spcPct val="115000"/>
              </a:lnSpc>
              <a:spcBef>
                <a:spcPts val="0"/>
              </a:spcBef>
              <a:buSzPts val="1400"/>
              <a:buNone/>
            </a:pPr>
            <a:r>
              <a:rPr lang="en-US" sz="8000" dirty="0" smtClean="0">
                <a:ea typeface="Calibri"/>
                <a:cs typeface="Calibri"/>
                <a:sym typeface="Calibri"/>
              </a:rPr>
              <a:t>    -V</a:t>
            </a:r>
            <a:r>
              <a:rPr lang="en" sz="8000" dirty="0" smtClean="0">
                <a:ea typeface="Calibri"/>
                <a:cs typeface="Calibri"/>
                <a:sym typeface="Calibri"/>
              </a:rPr>
              <a:t>alues give </a:t>
            </a:r>
            <a:r>
              <a:rPr lang="en" sz="8000" dirty="0">
                <a:ea typeface="Calibri"/>
                <a:cs typeface="Calibri"/>
                <a:sym typeface="Calibri"/>
              </a:rPr>
              <a:t>your life meaning and relevance</a:t>
            </a:r>
          </a:p>
          <a:p>
            <a:pPr marL="139700" lvl="0" indent="0">
              <a:lnSpc>
                <a:spcPct val="115000"/>
              </a:lnSpc>
              <a:spcBef>
                <a:spcPts val="0"/>
              </a:spcBef>
              <a:buSzPts val="1400"/>
              <a:buNone/>
            </a:pPr>
            <a:r>
              <a:rPr lang="en-US" sz="8000" dirty="0" smtClean="0">
                <a:ea typeface="Calibri"/>
                <a:cs typeface="Calibri"/>
                <a:sym typeface="Calibri"/>
              </a:rPr>
              <a:t>    -V</a:t>
            </a:r>
            <a:r>
              <a:rPr lang="en" sz="8000" dirty="0" smtClean="0">
                <a:ea typeface="Calibri"/>
                <a:cs typeface="Calibri"/>
                <a:sym typeface="Calibri"/>
              </a:rPr>
              <a:t>alues develop</a:t>
            </a:r>
            <a:r>
              <a:rPr lang="en-US" sz="8000" dirty="0" smtClean="0">
                <a:ea typeface="Calibri"/>
                <a:cs typeface="Calibri"/>
                <a:sym typeface="Calibri"/>
              </a:rPr>
              <a:t> and may change </a:t>
            </a:r>
            <a:r>
              <a:rPr lang="en" sz="8000" dirty="0" smtClean="0">
                <a:ea typeface="Calibri"/>
                <a:cs typeface="Calibri"/>
                <a:sym typeface="Calibri"/>
              </a:rPr>
              <a:t>over </a:t>
            </a:r>
            <a:r>
              <a:rPr lang="en" sz="8000" dirty="0">
                <a:ea typeface="Calibri"/>
                <a:cs typeface="Calibri"/>
                <a:sym typeface="Calibri"/>
              </a:rPr>
              <a:t>a lifetime and are influenced </a:t>
            </a:r>
            <a:r>
              <a:rPr lang="en" sz="8000" dirty="0" smtClean="0">
                <a:ea typeface="Calibri"/>
                <a:cs typeface="Calibri"/>
                <a:sym typeface="Calibri"/>
              </a:rPr>
              <a:t>by</a:t>
            </a:r>
            <a:endParaRPr lang="en-US" sz="8000" dirty="0" smtClean="0">
              <a:ea typeface="Calibri"/>
              <a:cs typeface="Calibri"/>
              <a:sym typeface="Calibri"/>
            </a:endParaRPr>
          </a:p>
          <a:p>
            <a:pPr marL="139700" lvl="0" indent="0">
              <a:lnSpc>
                <a:spcPct val="115000"/>
              </a:lnSpc>
              <a:spcBef>
                <a:spcPts val="0"/>
              </a:spcBef>
              <a:buSzPts val="1400"/>
              <a:buNone/>
            </a:pPr>
            <a:r>
              <a:rPr lang="en-US" sz="8000" dirty="0">
                <a:ea typeface="Calibri"/>
                <a:cs typeface="Calibri"/>
                <a:sym typeface="Calibri"/>
              </a:rPr>
              <a:t> </a:t>
            </a:r>
            <a:r>
              <a:rPr lang="en-US" sz="8000" dirty="0" smtClean="0">
                <a:ea typeface="Calibri"/>
                <a:cs typeface="Calibri"/>
                <a:sym typeface="Calibri"/>
              </a:rPr>
              <a:t>    </a:t>
            </a:r>
            <a:r>
              <a:rPr lang="en" sz="8000" dirty="0" smtClean="0">
                <a:ea typeface="Calibri"/>
                <a:cs typeface="Calibri"/>
                <a:sym typeface="Calibri"/>
              </a:rPr>
              <a:t> many</a:t>
            </a:r>
            <a:r>
              <a:rPr lang="en-US" sz="8000" dirty="0" smtClean="0">
                <a:ea typeface="Calibri"/>
                <a:cs typeface="Calibri"/>
                <a:sym typeface="Calibri"/>
              </a:rPr>
              <a:t> </a:t>
            </a:r>
            <a:r>
              <a:rPr lang="en" sz="8000" dirty="0" smtClean="0">
                <a:ea typeface="Calibri"/>
                <a:cs typeface="Calibri"/>
                <a:sym typeface="Calibri"/>
              </a:rPr>
              <a:t>different things</a:t>
            </a:r>
            <a:endParaRPr lang="en" sz="8000" dirty="0">
              <a:ea typeface="Calibri"/>
              <a:cs typeface="Calibri"/>
              <a:sym typeface="Calibri"/>
            </a:endParaRPr>
          </a:p>
          <a:p>
            <a:pPr marL="139700" lvl="0" indent="0">
              <a:lnSpc>
                <a:spcPct val="115000"/>
              </a:lnSpc>
              <a:spcBef>
                <a:spcPts val="0"/>
              </a:spcBef>
              <a:buSzPts val="1400"/>
              <a:buNone/>
            </a:pPr>
            <a:r>
              <a:rPr lang="en-US" sz="8000" dirty="0" smtClean="0">
                <a:ea typeface="Calibri"/>
                <a:cs typeface="Calibri"/>
                <a:sym typeface="Calibri"/>
              </a:rPr>
              <a:t>    -</a:t>
            </a:r>
            <a:r>
              <a:rPr lang="en" sz="8000" dirty="0" smtClean="0">
                <a:ea typeface="Calibri"/>
                <a:cs typeface="Calibri"/>
                <a:sym typeface="Calibri"/>
              </a:rPr>
              <a:t>We </a:t>
            </a:r>
            <a:r>
              <a:rPr lang="en" sz="8000" dirty="0">
                <a:ea typeface="Calibri"/>
                <a:cs typeface="Calibri"/>
                <a:sym typeface="Calibri"/>
              </a:rPr>
              <a:t>are often not consciously aware of our values</a:t>
            </a:r>
          </a:p>
          <a:p>
            <a:pPr marL="139700" lvl="0" indent="0">
              <a:lnSpc>
                <a:spcPct val="115000"/>
              </a:lnSpc>
              <a:spcBef>
                <a:spcPts val="0"/>
              </a:spcBef>
              <a:buSzPts val="1400"/>
              <a:buNone/>
            </a:pPr>
            <a:r>
              <a:rPr lang="en-US" sz="8000" dirty="0" smtClean="0">
                <a:ea typeface="Calibri"/>
                <a:cs typeface="Calibri"/>
                <a:sym typeface="Calibri"/>
              </a:rPr>
              <a:t>    -</a:t>
            </a:r>
            <a:r>
              <a:rPr lang="en" sz="8000" dirty="0" smtClean="0">
                <a:ea typeface="Calibri"/>
                <a:cs typeface="Calibri"/>
                <a:sym typeface="Calibri"/>
              </a:rPr>
              <a:t>Everything </a:t>
            </a:r>
            <a:r>
              <a:rPr lang="en" sz="8000" dirty="0">
                <a:ea typeface="Calibri"/>
                <a:cs typeface="Calibri"/>
                <a:sym typeface="Calibri"/>
              </a:rPr>
              <a:t>you do or say tells something about what you value.</a:t>
            </a:r>
          </a:p>
          <a:p>
            <a:pPr marL="139700" lvl="0" indent="0">
              <a:lnSpc>
                <a:spcPct val="115000"/>
              </a:lnSpc>
              <a:spcBef>
                <a:spcPts val="0"/>
              </a:spcBef>
              <a:buSzPts val="1400"/>
              <a:buNone/>
            </a:pPr>
            <a:r>
              <a:rPr lang="en-US" sz="8000" i="1" dirty="0" smtClean="0">
                <a:ea typeface="Calibri"/>
                <a:cs typeface="Calibri"/>
                <a:sym typeface="Calibri"/>
              </a:rPr>
              <a:t>    -Life satisfaction tends to increase when </a:t>
            </a:r>
            <a:r>
              <a:rPr lang="en-US" sz="8000" i="1" dirty="0">
                <a:ea typeface="Calibri"/>
                <a:cs typeface="Calibri"/>
                <a:sym typeface="Calibri"/>
              </a:rPr>
              <a:t>t</a:t>
            </a:r>
            <a:r>
              <a:rPr lang="en" sz="8000" i="1" dirty="0" smtClean="0">
                <a:ea typeface="Calibri"/>
                <a:cs typeface="Calibri"/>
                <a:sym typeface="Calibri"/>
              </a:rPr>
              <a:t>he </a:t>
            </a:r>
            <a:r>
              <a:rPr lang="en" sz="8000" i="1" dirty="0">
                <a:ea typeface="Calibri"/>
                <a:cs typeface="Calibri"/>
                <a:sym typeface="Calibri"/>
              </a:rPr>
              <a:t>choices we make </a:t>
            </a:r>
            <a:r>
              <a:rPr lang="en" sz="8000" i="1" dirty="0" smtClean="0">
                <a:ea typeface="Calibri"/>
                <a:cs typeface="Calibri"/>
                <a:sym typeface="Calibri"/>
              </a:rPr>
              <a:t>in</a:t>
            </a:r>
            <a:endParaRPr lang="en-US" sz="8000" i="1" dirty="0" smtClean="0">
              <a:ea typeface="Calibri"/>
              <a:cs typeface="Calibri"/>
              <a:sym typeface="Calibri"/>
            </a:endParaRPr>
          </a:p>
          <a:p>
            <a:pPr marL="139700" lvl="0" indent="0">
              <a:lnSpc>
                <a:spcPct val="115000"/>
              </a:lnSpc>
              <a:spcBef>
                <a:spcPts val="0"/>
              </a:spcBef>
              <a:buSzPts val="1400"/>
              <a:buNone/>
            </a:pPr>
            <a:r>
              <a:rPr lang="en-US" sz="8000" i="1" dirty="0">
                <a:ea typeface="Calibri"/>
                <a:cs typeface="Calibri"/>
                <a:sym typeface="Calibri"/>
              </a:rPr>
              <a:t> </a:t>
            </a:r>
            <a:r>
              <a:rPr lang="en-US" sz="8000" i="1" dirty="0" smtClean="0">
                <a:ea typeface="Calibri"/>
                <a:cs typeface="Calibri"/>
                <a:sym typeface="Calibri"/>
              </a:rPr>
              <a:t>     </a:t>
            </a:r>
            <a:r>
              <a:rPr lang="en" sz="8000" i="1" dirty="0" smtClean="0">
                <a:ea typeface="Calibri"/>
                <a:cs typeface="Calibri"/>
                <a:sym typeface="Calibri"/>
              </a:rPr>
              <a:t> </a:t>
            </a:r>
            <a:r>
              <a:rPr lang="en" sz="8000" i="1" dirty="0">
                <a:ea typeface="Calibri"/>
                <a:cs typeface="Calibri"/>
                <a:sym typeface="Calibri"/>
              </a:rPr>
              <a:t>life </a:t>
            </a:r>
            <a:r>
              <a:rPr lang="en" sz="8000" i="1" dirty="0" smtClean="0">
                <a:ea typeface="Calibri"/>
                <a:cs typeface="Calibri"/>
                <a:sym typeface="Calibri"/>
              </a:rPr>
              <a:t>are</a:t>
            </a:r>
            <a:r>
              <a:rPr lang="en-US" sz="8000" i="1" dirty="0" smtClean="0">
                <a:ea typeface="Calibri"/>
                <a:cs typeface="Calibri"/>
                <a:sym typeface="Calibri"/>
              </a:rPr>
              <a:t> </a:t>
            </a:r>
            <a:r>
              <a:rPr lang="en" sz="8000" i="1" dirty="0" smtClean="0">
                <a:ea typeface="Calibri"/>
                <a:cs typeface="Calibri"/>
                <a:sym typeface="Calibri"/>
              </a:rPr>
              <a:t>rooted </a:t>
            </a:r>
            <a:r>
              <a:rPr lang="en" sz="8000" i="1" dirty="0">
                <a:ea typeface="Calibri"/>
                <a:cs typeface="Calibri"/>
                <a:sym typeface="Calibri"/>
              </a:rPr>
              <a:t>in our values</a:t>
            </a:r>
          </a:p>
          <a:p>
            <a:pPr marL="139700" lvl="0" indent="0">
              <a:lnSpc>
                <a:spcPct val="115000"/>
              </a:lnSpc>
              <a:spcBef>
                <a:spcPts val="0"/>
              </a:spcBef>
              <a:buSzPts val="1400"/>
              <a:buNone/>
            </a:pPr>
            <a:r>
              <a:rPr lang="en-US" sz="8000" dirty="0" smtClean="0">
                <a:ea typeface="Calibri"/>
                <a:cs typeface="Calibri"/>
                <a:sym typeface="Calibri"/>
              </a:rPr>
              <a:t>    -</a:t>
            </a:r>
            <a:r>
              <a:rPr lang="en" sz="8000" dirty="0" smtClean="0">
                <a:ea typeface="Calibri"/>
                <a:cs typeface="Calibri"/>
                <a:sym typeface="Calibri"/>
              </a:rPr>
              <a:t>The </a:t>
            </a:r>
            <a:r>
              <a:rPr lang="en" sz="8000" dirty="0">
                <a:ea typeface="Calibri"/>
                <a:cs typeface="Calibri"/>
                <a:sym typeface="Calibri"/>
              </a:rPr>
              <a:t>more we understand our values, the more we are able to make </a:t>
            </a:r>
            <a:r>
              <a:rPr lang="en-US" sz="8000" dirty="0" smtClean="0">
                <a:ea typeface="Calibri"/>
                <a:cs typeface="Calibri"/>
                <a:sym typeface="Calibri"/>
              </a:rPr>
              <a:t>values-</a:t>
            </a:r>
          </a:p>
          <a:p>
            <a:pPr marL="139700" lvl="0" indent="0">
              <a:lnSpc>
                <a:spcPct val="115000"/>
              </a:lnSpc>
              <a:spcBef>
                <a:spcPts val="0"/>
              </a:spcBef>
              <a:buSzPts val="1400"/>
              <a:buNone/>
            </a:pPr>
            <a:r>
              <a:rPr lang="en-US" sz="8000" dirty="0" smtClean="0">
                <a:ea typeface="Calibri"/>
                <a:cs typeface="Calibri"/>
                <a:sym typeface="Calibri"/>
              </a:rPr>
              <a:t>      based</a:t>
            </a:r>
            <a:r>
              <a:rPr lang="en" sz="8000" dirty="0" smtClean="0">
                <a:ea typeface="Calibri"/>
                <a:cs typeface="Calibri"/>
                <a:sym typeface="Calibri"/>
              </a:rPr>
              <a:t> </a:t>
            </a:r>
            <a:r>
              <a:rPr lang="en" sz="8000" dirty="0">
                <a:ea typeface="Calibri"/>
                <a:cs typeface="Calibri"/>
                <a:sym typeface="Calibri"/>
              </a:rPr>
              <a:t>choices and take appropriate action.</a:t>
            </a:r>
          </a:p>
          <a:p>
            <a:pPr marL="0" lvl="0" indent="0">
              <a:spcBef>
                <a:spcPts val="0"/>
              </a:spcBef>
              <a:buNone/>
            </a:pPr>
            <a:r>
              <a:rPr lang="en" sz="8000" dirty="0">
                <a:ea typeface="Calibri"/>
                <a:cs typeface="Calibri"/>
                <a:sym typeface="Calibri"/>
              </a:rPr>
              <a:t> </a:t>
            </a:r>
          </a:p>
          <a:p>
            <a:pPr marL="0" lvl="0" indent="0">
              <a:lnSpc>
                <a:spcPct val="115000"/>
              </a:lnSpc>
              <a:spcBef>
                <a:spcPts val="0"/>
              </a:spcBef>
              <a:buNone/>
            </a:pPr>
            <a:r>
              <a:rPr lang="en" sz="8000" dirty="0">
                <a:ea typeface="Calibri"/>
                <a:cs typeface="Calibri"/>
                <a:sym typeface="Calibri"/>
              </a:rPr>
              <a:t>   </a:t>
            </a:r>
            <a:r>
              <a:rPr lang="en" sz="8000" b="1" dirty="0">
                <a:ea typeface="Calibri"/>
                <a:cs typeface="Calibri"/>
                <a:sym typeface="Calibri"/>
              </a:rPr>
              <a:t>2.     Defining Your Values </a:t>
            </a:r>
            <a:r>
              <a:rPr lang="en" sz="8000" dirty="0">
                <a:ea typeface="Calibri"/>
                <a:cs typeface="Calibri"/>
                <a:sym typeface="Calibri"/>
              </a:rPr>
              <a:t> </a:t>
            </a:r>
            <a:r>
              <a:rPr lang="en" sz="8000" dirty="0" smtClean="0">
                <a:ea typeface="Calibri"/>
                <a:cs typeface="Calibri"/>
                <a:sym typeface="Calibri"/>
              </a:rPr>
              <a:t>exercise</a:t>
            </a:r>
            <a:r>
              <a:rPr lang="en-US" sz="8000" dirty="0">
                <a:ea typeface="Calibri"/>
                <a:cs typeface="Calibri"/>
                <a:sym typeface="Calibri"/>
              </a:rPr>
              <a:t>	</a:t>
            </a:r>
            <a:r>
              <a:rPr lang="en-US" sz="8000" b="1" dirty="0" smtClean="0">
                <a:ea typeface="Calibri"/>
                <a:cs typeface="Calibri"/>
                <a:sym typeface="Calibri"/>
              </a:rPr>
              <a:t>3. Values Clarification </a:t>
            </a:r>
            <a:r>
              <a:rPr lang="en-US" sz="8000" dirty="0" smtClean="0">
                <a:ea typeface="Calibri"/>
                <a:cs typeface="Calibri"/>
                <a:sym typeface="Calibri"/>
              </a:rPr>
              <a:t>exercise</a:t>
            </a:r>
            <a:endParaRPr lang="en" sz="8000" dirty="0">
              <a:ea typeface="Calibri"/>
              <a:cs typeface="Calibri"/>
              <a:sym typeface="Calibri"/>
            </a:endParaRPr>
          </a:p>
          <a:p>
            <a:pPr marL="0" lvl="0" indent="0">
              <a:lnSpc>
                <a:spcPct val="115000"/>
              </a:lnSpc>
              <a:spcBef>
                <a:spcPts val="0"/>
              </a:spcBef>
              <a:buNone/>
            </a:pPr>
            <a:endParaRPr lang="en" sz="8000" dirty="0">
              <a:ea typeface="Calibri"/>
              <a:cs typeface="Calibri"/>
              <a:sym typeface="Calibri"/>
            </a:endParaRPr>
          </a:p>
          <a:p>
            <a:pPr marL="0" lvl="0" indent="0">
              <a:lnSpc>
                <a:spcPct val="115000"/>
              </a:lnSpc>
              <a:spcBef>
                <a:spcPts val="0"/>
              </a:spcBef>
              <a:buNone/>
            </a:pPr>
            <a:r>
              <a:rPr lang="en" sz="8000" dirty="0">
                <a:ea typeface="Calibri"/>
                <a:cs typeface="Calibri"/>
                <a:sym typeface="Calibri"/>
              </a:rPr>
              <a:t>    </a:t>
            </a: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43491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smtClean="0"/>
              <a:t>Intended Audience</a:t>
            </a:r>
            <a:endParaRPr lang="en-US" dirty="0"/>
          </a:p>
        </p:txBody>
      </p:sp>
      <p:sp>
        <p:nvSpPr>
          <p:cNvPr id="3" name="Subtitle 2"/>
          <p:cNvSpPr>
            <a:spLocks noGrp="1"/>
          </p:cNvSpPr>
          <p:nvPr>
            <p:ph type="subTitle" idx="1"/>
          </p:nvPr>
        </p:nvSpPr>
        <p:spPr>
          <a:xfrm>
            <a:off x="685800" y="1905000"/>
            <a:ext cx="7467600" cy="3657600"/>
          </a:xfrm>
        </p:spPr>
        <p:txBody>
          <a:bodyPr>
            <a:normAutofit/>
          </a:bodyPr>
          <a:lstStyle/>
          <a:p>
            <a:pPr lvl="0"/>
            <a:endParaRPr lang="en" dirty="0">
              <a:solidFill>
                <a:srgbClr val="000000"/>
              </a:solidFill>
              <a:ea typeface="Calibri"/>
              <a:cs typeface="Calibri"/>
              <a:sym typeface="Calibri"/>
            </a:endParaRPr>
          </a:p>
          <a:p>
            <a:r>
              <a:rPr lang="en-US" i="1" dirty="0" smtClean="0">
                <a:solidFill>
                  <a:srgbClr val="000000"/>
                </a:solidFill>
                <a:ea typeface="Calibri"/>
                <a:cs typeface="Calibri"/>
                <a:sym typeface="Calibri"/>
              </a:rPr>
              <a:t>This session is designed for any behavioral health or medical provider interested in conducting a group medical visit implementing CBT oriented interventions for chronic pain management. </a:t>
            </a:r>
            <a:endParaRPr lang="en-US" dirty="0"/>
          </a:p>
        </p:txBody>
      </p:sp>
    </p:spTree>
    <p:extLst>
      <p:ext uri="{BB962C8B-B14F-4D97-AF65-F5344CB8AC3E}">
        <p14:creationId xmlns:p14="http://schemas.microsoft.com/office/powerpoint/2010/main" val="3184667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143000"/>
            <a:ext cx="8610600" cy="52578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#2:  Values Session </a:t>
            </a:r>
            <a:r>
              <a:rPr lang="en" sz="11200" b="1" dirty="0" smtClean="0">
                <a:ea typeface="Calibri"/>
                <a:cs typeface="Calibri"/>
                <a:sym typeface="Calibri"/>
              </a:rPr>
              <a:t>Outline</a:t>
            </a:r>
            <a:r>
              <a:rPr lang="en-US" sz="11200" b="1" dirty="0" smtClean="0">
                <a:ea typeface="Calibri"/>
                <a:cs typeface="Calibri"/>
                <a:sym typeface="Calibri"/>
              </a:rPr>
              <a:t> (cont’d)</a:t>
            </a:r>
            <a:endParaRPr lang="en" sz="7200" b="1" dirty="0" smtClean="0">
              <a:ea typeface="Calibri"/>
              <a:cs typeface="Calibri"/>
              <a:sym typeface="Calibri"/>
            </a:endParaRPr>
          </a:p>
          <a:p>
            <a:pPr marL="0" lvl="0" indent="0">
              <a:lnSpc>
                <a:spcPct val="115000"/>
              </a:lnSpc>
              <a:spcBef>
                <a:spcPts val="0"/>
              </a:spcBef>
              <a:buNone/>
            </a:pPr>
            <a:r>
              <a:rPr lang="en" sz="7200" b="1" dirty="0" smtClean="0">
                <a:ea typeface="Calibri"/>
                <a:cs typeface="Calibri"/>
                <a:sym typeface="Calibri"/>
              </a:rPr>
              <a:t>4</a:t>
            </a:r>
            <a:r>
              <a:rPr lang="en" sz="8000" b="1" dirty="0" smtClean="0">
                <a:ea typeface="Calibri"/>
                <a:cs typeface="Calibri"/>
                <a:sym typeface="Calibri"/>
              </a:rPr>
              <a:t>.    So </a:t>
            </a:r>
            <a:r>
              <a:rPr lang="en" sz="8000" b="1" dirty="0">
                <a:ea typeface="Calibri"/>
                <a:cs typeface="Calibri"/>
                <a:sym typeface="Calibri"/>
              </a:rPr>
              <a:t>how does this relate to Chronic Pain</a:t>
            </a:r>
            <a:r>
              <a:rPr lang="en" sz="8000" b="1" dirty="0" smtClean="0">
                <a:ea typeface="Calibri"/>
                <a:cs typeface="Calibri"/>
                <a:sym typeface="Calibri"/>
              </a:rPr>
              <a:t>?</a:t>
            </a:r>
            <a:endParaRPr lang="en" sz="8000" dirty="0">
              <a:ea typeface="Calibri"/>
              <a:cs typeface="Calibri"/>
              <a:sym typeface="Calibri"/>
            </a:endParaRPr>
          </a:p>
          <a:p>
            <a:pPr marL="457200" lvl="0" indent="-317500">
              <a:lnSpc>
                <a:spcPct val="115000"/>
              </a:lnSpc>
              <a:spcBef>
                <a:spcPts val="0"/>
              </a:spcBef>
              <a:buSzPts val="1400"/>
              <a:buFont typeface="Calibri"/>
              <a:buChar char="-"/>
            </a:pPr>
            <a:r>
              <a:rPr lang="en" sz="8000" dirty="0">
                <a:ea typeface="Calibri"/>
                <a:cs typeface="Calibri"/>
                <a:sym typeface="Calibri"/>
              </a:rPr>
              <a:t>There is a direct relationship between values and activities</a:t>
            </a:r>
          </a:p>
          <a:p>
            <a:pPr marL="457200" lvl="0" indent="-317500">
              <a:lnSpc>
                <a:spcPct val="115000"/>
              </a:lnSpc>
              <a:spcBef>
                <a:spcPts val="0"/>
              </a:spcBef>
              <a:buSzPts val="1400"/>
              <a:buFont typeface="Calibri"/>
              <a:buChar char="-"/>
            </a:pPr>
            <a:r>
              <a:rPr lang="en" sz="8000" dirty="0">
                <a:ea typeface="Calibri"/>
                <a:cs typeface="Calibri"/>
                <a:sym typeface="Calibri"/>
              </a:rPr>
              <a:t>The activities that we choose to engage in are largely influenced by our values</a:t>
            </a:r>
          </a:p>
          <a:p>
            <a:pPr marL="457200" lvl="0" indent="-317500">
              <a:lnSpc>
                <a:spcPct val="115000"/>
              </a:lnSpc>
              <a:spcBef>
                <a:spcPts val="0"/>
              </a:spcBef>
              <a:buSzPts val="1400"/>
              <a:buFont typeface="Calibri"/>
              <a:buChar char="-"/>
            </a:pPr>
            <a:r>
              <a:rPr lang="en" sz="8000" dirty="0">
                <a:ea typeface="Calibri"/>
                <a:cs typeface="Calibri"/>
                <a:sym typeface="Calibri"/>
              </a:rPr>
              <a:t>The activities that we find pleasure or satisfaction in are value-based</a:t>
            </a:r>
          </a:p>
          <a:p>
            <a:pPr marL="457200" lvl="0" indent="-317500">
              <a:lnSpc>
                <a:spcPct val="115000"/>
              </a:lnSpc>
              <a:spcBef>
                <a:spcPts val="0"/>
              </a:spcBef>
              <a:buSzPts val="1400"/>
              <a:buFont typeface="Calibri"/>
              <a:buChar char="-"/>
            </a:pPr>
            <a:r>
              <a:rPr lang="en" sz="8000" i="1" dirty="0">
                <a:ea typeface="Calibri"/>
                <a:cs typeface="Calibri"/>
                <a:sym typeface="Calibri"/>
              </a:rPr>
              <a:t>Many individuals with chronic pain decrease their engagement in activities that they value or that bring them pleasure and satisfaction  </a:t>
            </a:r>
          </a:p>
          <a:p>
            <a:pPr marL="457200" lvl="0" indent="-317500">
              <a:lnSpc>
                <a:spcPct val="115000"/>
              </a:lnSpc>
              <a:spcBef>
                <a:spcPts val="0"/>
              </a:spcBef>
              <a:buSzPts val="1400"/>
              <a:buFont typeface="Calibri"/>
              <a:buChar char="-"/>
            </a:pPr>
            <a:r>
              <a:rPr lang="en" sz="8000" dirty="0">
                <a:ea typeface="Calibri"/>
                <a:cs typeface="Calibri"/>
                <a:sym typeface="Calibri"/>
              </a:rPr>
              <a:t>How has chronic pain influenced or altered your values</a:t>
            </a:r>
            <a:r>
              <a:rPr lang="en" sz="8000" dirty="0" smtClean="0">
                <a:ea typeface="Calibri"/>
                <a:cs typeface="Calibri"/>
                <a:sym typeface="Calibri"/>
              </a:rPr>
              <a:t>?</a:t>
            </a:r>
            <a:endParaRPr lang="en" sz="8000" dirty="0">
              <a:ea typeface="Calibri"/>
              <a:cs typeface="Calibri"/>
              <a:sym typeface="Calibri"/>
            </a:endParaRPr>
          </a:p>
          <a:p>
            <a:pPr marL="0" lvl="0" indent="0">
              <a:spcBef>
                <a:spcPts val="0"/>
              </a:spcBef>
              <a:buNone/>
            </a:pPr>
            <a:r>
              <a:rPr lang="en" sz="8000" dirty="0">
                <a:ea typeface="Calibri"/>
                <a:cs typeface="Calibri"/>
                <a:sym typeface="Calibri"/>
              </a:rPr>
              <a:t> </a:t>
            </a:r>
          </a:p>
          <a:p>
            <a:pPr marL="0" lvl="0" indent="0">
              <a:spcBef>
                <a:spcPts val="0"/>
              </a:spcBef>
              <a:buNone/>
            </a:pPr>
            <a:r>
              <a:rPr lang="en" sz="8000" b="1" dirty="0" smtClean="0">
                <a:ea typeface="Calibri"/>
                <a:cs typeface="Calibri"/>
                <a:sym typeface="Calibri"/>
              </a:rPr>
              <a:t>5.   Identifying </a:t>
            </a:r>
            <a:r>
              <a:rPr lang="en" sz="8000" b="1" dirty="0">
                <a:ea typeface="Calibri"/>
                <a:cs typeface="Calibri"/>
                <a:sym typeface="Calibri"/>
              </a:rPr>
              <a:t>valued </a:t>
            </a:r>
            <a:r>
              <a:rPr lang="en" sz="8000" b="1" dirty="0" smtClean="0">
                <a:ea typeface="Calibri"/>
                <a:cs typeface="Calibri"/>
                <a:sym typeface="Calibri"/>
              </a:rPr>
              <a:t>activities</a:t>
            </a:r>
            <a:endParaRPr lang="en" sz="8000" dirty="0">
              <a:ea typeface="Calibri"/>
              <a:cs typeface="Calibri"/>
              <a:sym typeface="Calibri"/>
            </a:endParaRPr>
          </a:p>
          <a:p>
            <a:pPr marL="457200" lvl="0" indent="-317500">
              <a:lnSpc>
                <a:spcPct val="115000"/>
              </a:lnSpc>
              <a:spcBef>
                <a:spcPts val="0"/>
              </a:spcBef>
              <a:buSzPts val="1400"/>
              <a:buFont typeface="Calibri"/>
              <a:buChar char="-"/>
            </a:pPr>
            <a:r>
              <a:rPr lang="en" sz="8000" dirty="0">
                <a:ea typeface="Calibri"/>
                <a:cs typeface="Calibri"/>
                <a:sym typeface="Calibri"/>
              </a:rPr>
              <a:t>Go back to the values you identified in the previous exercise</a:t>
            </a:r>
          </a:p>
          <a:p>
            <a:pPr marL="457200" lvl="0" indent="-317500">
              <a:lnSpc>
                <a:spcPct val="115000"/>
              </a:lnSpc>
              <a:spcBef>
                <a:spcPts val="0"/>
              </a:spcBef>
              <a:buSzPts val="1400"/>
              <a:buFont typeface="Calibri"/>
              <a:buChar char="-"/>
            </a:pPr>
            <a:r>
              <a:rPr lang="en" sz="8000" dirty="0">
                <a:ea typeface="Calibri"/>
                <a:cs typeface="Calibri"/>
                <a:sym typeface="Calibri"/>
              </a:rPr>
              <a:t>Look at the ones that you chose as most important and think about how chronic pain has affected them</a:t>
            </a:r>
          </a:p>
          <a:p>
            <a:pPr marL="457200" lvl="0" indent="-317500">
              <a:lnSpc>
                <a:spcPct val="115000"/>
              </a:lnSpc>
              <a:spcBef>
                <a:spcPts val="0"/>
              </a:spcBef>
              <a:buSzPts val="1400"/>
              <a:buFont typeface="Calibri"/>
              <a:buChar char="-"/>
            </a:pPr>
            <a:r>
              <a:rPr lang="en" sz="8000" dirty="0">
                <a:ea typeface="Calibri"/>
                <a:cs typeface="Calibri"/>
                <a:sym typeface="Calibri"/>
              </a:rPr>
              <a:t>For each write down one or two easy, pleasant activities related to it that you could try. </a:t>
            </a:r>
          </a:p>
          <a:p>
            <a:pPr marL="0" lvl="0" indent="0">
              <a:spcBef>
                <a:spcPts val="0"/>
              </a:spcBef>
              <a:buNone/>
            </a:pPr>
            <a:r>
              <a:rPr lang="en" sz="8000" b="1" dirty="0" smtClean="0">
                <a:ea typeface="Calibri"/>
                <a:cs typeface="Calibri"/>
                <a:sym typeface="Calibri"/>
              </a:rPr>
              <a:t>Group Discussion</a:t>
            </a:r>
            <a:r>
              <a:rPr lang="en-US" sz="8000" b="1" dirty="0" smtClean="0">
                <a:ea typeface="Calibri"/>
                <a:cs typeface="Calibri"/>
                <a:sym typeface="Calibri"/>
              </a:rPr>
              <a:t> &amp; </a:t>
            </a:r>
            <a:r>
              <a:rPr lang="en" sz="8000" b="1" dirty="0" smtClean="0">
                <a:ea typeface="Calibri"/>
                <a:cs typeface="Calibri"/>
                <a:sym typeface="Calibri"/>
              </a:rPr>
              <a:t>Wrap-up</a:t>
            </a:r>
            <a:endParaRPr lang="en" sz="8000" b="1" dirty="0">
              <a:ea typeface="Calibri"/>
              <a:cs typeface="Calibri"/>
              <a:sym typeface="Calibri"/>
            </a:endParaRP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4078287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143000"/>
            <a:ext cx="8610600" cy="5257800"/>
          </a:xfrm>
        </p:spPr>
        <p:txBody>
          <a:bodyPr>
            <a:normAutofit fontScale="25000" lnSpcReduction="20000"/>
          </a:bodyPr>
          <a:lstStyle/>
          <a:p>
            <a:pPr marL="0" indent="0">
              <a:lnSpc>
                <a:spcPct val="115000"/>
              </a:lnSpc>
              <a:spcBef>
                <a:spcPts val="0"/>
              </a:spcBef>
              <a:buNone/>
            </a:pPr>
            <a:r>
              <a:rPr lang="en" sz="11200" b="1" dirty="0" smtClean="0">
                <a:ea typeface="Calibri"/>
                <a:cs typeface="Calibri"/>
                <a:sym typeface="Calibri"/>
              </a:rPr>
              <a:t>Module #2:  Values Session </a:t>
            </a:r>
            <a:r>
              <a:rPr lang="en-US" sz="11200" b="1" dirty="0" smtClean="0">
                <a:ea typeface="Calibri"/>
                <a:cs typeface="Calibri"/>
                <a:sym typeface="Calibri"/>
              </a:rPr>
              <a:t>Handout</a:t>
            </a:r>
            <a:endParaRPr lang="en" sz="11200" b="1" dirty="0" smtClean="0">
              <a:ea typeface="Calibri"/>
              <a:cs typeface="Calibri"/>
              <a:sym typeface="Calibri"/>
            </a:endParaRPr>
          </a:p>
          <a:p>
            <a:pPr marL="0" lvl="0" indent="0">
              <a:spcBef>
                <a:spcPts val="2500"/>
              </a:spcBef>
              <a:buNone/>
            </a:pPr>
            <a:r>
              <a:rPr lang="en" sz="9600" b="1" dirty="0" smtClean="0">
                <a:solidFill>
                  <a:srgbClr val="000000"/>
                </a:solidFill>
                <a:highlight>
                  <a:srgbClr val="FBFBFB"/>
                </a:highlight>
                <a:ea typeface="Calibri"/>
                <a:cs typeface="Calibri"/>
                <a:sym typeface="Calibri"/>
              </a:rPr>
              <a:t>VALUES EXERCISE</a:t>
            </a:r>
          </a:p>
          <a:p>
            <a:pPr marL="0" lvl="0" indent="0">
              <a:spcBef>
                <a:spcPts val="2500"/>
              </a:spcBef>
              <a:buClr>
                <a:schemeClr val="dk1"/>
              </a:buClr>
              <a:buSzPts val="1100"/>
              <a:buNone/>
            </a:pPr>
            <a:r>
              <a:rPr lang="en" sz="8000" b="1" dirty="0" smtClean="0">
                <a:solidFill>
                  <a:srgbClr val="000000"/>
                </a:solidFill>
                <a:highlight>
                  <a:srgbClr val="FBFBFB"/>
                </a:highlight>
                <a:ea typeface="Calibri"/>
                <a:cs typeface="Calibri"/>
                <a:sym typeface="Calibri"/>
              </a:rPr>
              <a:t>Defining </a:t>
            </a:r>
            <a:r>
              <a:rPr lang="en" sz="8000" b="1" dirty="0">
                <a:solidFill>
                  <a:srgbClr val="000000"/>
                </a:solidFill>
                <a:highlight>
                  <a:srgbClr val="FBFBFB"/>
                </a:highlight>
                <a:ea typeface="Calibri"/>
                <a:cs typeface="Calibri"/>
                <a:sym typeface="Calibri"/>
              </a:rPr>
              <a:t>Your </a:t>
            </a:r>
            <a:r>
              <a:rPr lang="en" sz="8000" b="1" dirty="0" smtClean="0">
                <a:solidFill>
                  <a:srgbClr val="000000"/>
                </a:solidFill>
                <a:highlight>
                  <a:srgbClr val="FBFBFB"/>
                </a:highlight>
                <a:ea typeface="Calibri"/>
                <a:cs typeface="Calibri"/>
                <a:sym typeface="Calibri"/>
              </a:rPr>
              <a:t>Values:</a:t>
            </a:r>
            <a:endParaRPr lang="en" sz="8000" b="1" dirty="0">
              <a:solidFill>
                <a:srgbClr val="000000"/>
              </a:solidFill>
              <a:highlight>
                <a:srgbClr val="FBFBFB"/>
              </a:highlight>
              <a:ea typeface="Calibri"/>
              <a:cs typeface="Calibri"/>
              <a:sym typeface="Calibri"/>
            </a:endParaRPr>
          </a:p>
          <a:p>
            <a:pPr marL="0" lvl="0" indent="0">
              <a:lnSpc>
                <a:spcPct val="133181"/>
              </a:lnSpc>
              <a:spcBef>
                <a:spcPts val="1500"/>
              </a:spcBef>
              <a:buClr>
                <a:schemeClr val="dk1"/>
              </a:buClr>
              <a:buSzPts val="1100"/>
              <a:buNone/>
            </a:pPr>
            <a:r>
              <a:rPr lang="en" sz="8000" dirty="0">
                <a:solidFill>
                  <a:srgbClr val="000000"/>
                </a:solidFill>
                <a:highlight>
                  <a:srgbClr val="FBFBFB"/>
                </a:highlight>
                <a:ea typeface="Calibri"/>
                <a:cs typeface="Calibri"/>
                <a:sym typeface="Calibri"/>
              </a:rPr>
              <a:t>When you define your personal values, you discover what's truly important to you. A good way of starting to do this is to look back on your life – to identify when you felt really good, and really confident that you were making good choices.</a:t>
            </a:r>
          </a:p>
          <a:p>
            <a:pPr marL="0" lvl="0" indent="0">
              <a:lnSpc>
                <a:spcPct val="133181"/>
              </a:lnSpc>
              <a:spcBef>
                <a:spcPts val="1300"/>
              </a:spcBef>
              <a:buNone/>
            </a:pPr>
            <a:r>
              <a:rPr lang="en" sz="8000" b="1" dirty="0">
                <a:solidFill>
                  <a:srgbClr val="000000"/>
                </a:solidFill>
                <a:highlight>
                  <a:srgbClr val="FBFBFB"/>
                </a:highlight>
                <a:ea typeface="Calibri"/>
                <a:cs typeface="Calibri"/>
                <a:sym typeface="Calibri"/>
              </a:rPr>
              <a:t>Step 1: Identify times when you were happiest:</a:t>
            </a:r>
            <a:endParaRPr lang="en" sz="8000" dirty="0">
              <a:solidFill>
                <a:srgbClr val="000000"/>
              </a:solidFill>
            </a:endParaRPr>
          </a:p>
          <a:p>
            <a:pPr marL="457200" lvl="0" indent="-317500">
              <a:lnSpc>
                <a:spcPct val="150000"/>
              </a:lnSpc>
              <a:spcBef>
                <a:spcPts val="130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What were you doing?</a:t>
            </a:r>
          </a:p>
          <a:p>
            <a:pPr marL="457200" lvl="0" indent="-317500">
              <a:lnSpc>
                <a:spcPct val="150000"/>
              </a:lnSpc>
              <a:spcBef>
                <a:spcPts val="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Were you with other people? Who?</a:t>
            </a:r>
          </a:p>
          <a:p>
            <a:pPr marL="457200" lvl="0" indent="-317500">
              <a:lnSpc>
                <a:spcPct val="150000"/>
              </a:lnSpc>
              <a:spcBef>
                <a:spcPts val="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What other factors contributed to your happiness?</a:t>
            </a:r>
          </a:p>
          <a:p>
            <a:pPr marL="457200" lvl="0" indent="-317500">
              <a:lnSpc>
                <a:spcPct val="115000"/>
              </a:lnSpc>
              <a:spcBef>
                <a:spcPts val="0"/>
              </a:spcBef>
              <a:buSzPts val="1400"/>
              <a:buFont typeface="Calibri"/>
              <a:buChar char="-"/>
            </a:pPr>
            <a:endParaRPr lang="en" sz="7200" dirty="0" smtClean="0">
              <a:ea typeface="Calibri"/>
              <a:cs typeface="Calibri"/>
              <a:sym typeface="Calibri"/>
            </a:endParaRPr>
          </a:p>
          <a:p>
            <a:pPr marL="0" lvl="0" indent="0">
              <a:spcBef>
                <a:spcPts val="0"/>
              </a:spcBef>
              <a:buNone/>
            </a:pPr>
            <a:r>
              <a:rPr lang="en" sz="7200" dirty="0" smtClean="0">
                <a:ea typeface="Calibri"/>
                <a:cs typeface="Calibri"/>
                <a:sym typeface="Calibri"/>
              </a:rPr>
              <a:t> </a:t>
            </a: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966493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143000"/>
            <a:ext cx="8610600" cy="5257800"/>
          </a:xfrm>
        </p:spPr>
        <p:txBody>
          <a:bodyPr>
            <a:normAutofit fontScale="25000" lnSpcReduction="20000"/>
          </a:bodyPr>
          <a:lstStyle/>
          <a:p>
            <a:pPr marL="0" indent="0">
              <a:lnSpc>
                <a:spcPct val="115000"/>
              </a:lnSpc>
              <a:spcBef>
                <a:spcPts val="0"/>
              </a:spcBef>
              <a:buNone/>
            </a:pPr>
            <a:r>
              <a:rPr lang="en" sz="11200" b="1" dirty="0" smtClean="0">
                <a:ea typeface="Calibri"/>
                <a:cs typeface="Calibri"/>
                <a:sym typeface="Calibri"/>
              </a:rPr>
              <a:t>Module #2:  Values Session </a:t>
            </a:r>
            <a:r>
              <a:rPr lang="en-US" sz="11200" b="1" dirty="0" smtClean="0">
                <a:ea typeface="Calibri"/>
                <a:cs typeface="Calibri"/>
                <a:sym typeface="Calibri"/>
              </a:rPr>
              <a:t>Handout (cont’d)</a:t>
            </a:r>
            <a:endParaRPr lang="en" sz="11200" b="1" dirty="0" smtClean="0">
              <a:ea typeface="Calibri"/>
              <a:cs typeface="Calibri"/>
              <a:sym typeface="Calibri"/>
            </a:endParaRPr>
          </a:p>
          <a:p>
            <a:pPr marL="0" lvl="0" indent="0">
              <a:spcBef>
                <a:spcPts val="2500"/>
              </a:spcBef>
              <a:buClr>
                <a:schemeClr val="dk1"/>
              </a:buClr>
              <a:buSzPts val="1100"/>
              <a:buNone/>
            </a:pPr>
            <a:r>
              <a:rPr lang="en" sz="8000" b="1" dirty="0">
                <a:solidFill>
                  <a:srgbClr val="000000"/>
                </a:solidFill>
                <a:highlight>
                  <a:srgbClr val="FBFBFB"/>
                </a:highlight>
                <a:ea typeface="Calibri"/>
                <a:cs typeface="Calibri"/>
                <a:sym typeface="Calibri"/>
              </a:rPr>
              <a:t>Step 2: Identify times when you were most proud:</a:t>
            </a:r>
          </a:p>
          <a:p>
            <a:pPr marL="457200" lvl="0" indent="-317500">
              <a:lnSpc>
                <a:spcPct val="150000"/>
              </a:lnSpc>
              <a:spcBef>
                <a:spcPts val="150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Why were you proud? </a:t>
            </a:r>
          </a:p>
          <a:p>
            <a:pPr marL="457200" lvl="0" indent="-317500">
              <a:lnSpc>
                <a:spcPct val="150000"/>
              </a:lnSpc>
              <a:spcBef>
                <a:spcPts val="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Did other people share your pride? Who?</a:t>
            </a:r>
          </a:p>
          <a:p>
            <a:pPr marL="457200" lvl="0" indent="-317500">
              <a:lnSpc>
                <a:spcPct val="150000"/>
              </a:lnSpc>
              <a:spcBef>
                <a:spcPts val="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What other factors contributed to your feelings of pride?</a:t>
            </a:r>
          </a:p>
          <a:p>
            <a:pPr marL="0" lvl="0" indent="0">
              <a:lnSpc>
                <a:spcPct val="150000"/>
              </a:lnSpc>
              <a:spcBef>
                <a:spcPts val="1000"/>
              </a:spcBef>
              <a:buClr>
                <a:schemeClr val="dk1"/>
              </a:buClr>
              <a:buSzPts val="1100"/>
              <a:buNone/>
            </a:pPr>
            <a:r>
              <a:rPr lang="en" sz="8000" b="1" dirty="0">
                <a:solidFill>
                  <a:srgbClr val="000000"/>
                </a:solidFill>
                <a:highlight>
                  <a:srgbClr val="FBFBFB"/>
                </a:highlight>
                <a:ea typeface="Calibri"/>
                <a:cs typeface="Calibri"/>
                <a:sym typeface="Calibri"/>
              </a:rPr>
              <a:t>Step 3: Identify times when you were most fulfilled and satisfied:</a:t>
            </a:r>
          </a:p>
          <a:p>
            <a:pPr marL="457200" lvl="0" indent="-317500">
              <a:lnSpc>
                <a:spcPct val="150000"/>
              </a:lnSpc>
              <a:spcBef>
                <a:spcPts val="100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 What need or desire was fulfilled?</a:t>
            </a:r>
          </a:p>
          <a:p>
            <a:pPr marL="457200" lvl="0" indent="-317500">
              <a:lnSpc>
                <a:spcPct val="150000"/>
              </a:lnSpc>
              <a:spcBef>
                <a:spcPts val="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How and why did the experience give your life meaning?</a:t>
            </a:r>
          </a:p>
          <a:p>
            <a:pPr marL="457200" lvl="0" indent="-317500">
              <a:lnSpc>
                <a:spcPct val="150000"/>
              </a:lnSpc>
              <a:spcBef>
                <a:spcPts val="0"/>
              </a:spcBef>
              <a:buClr>
                <a:srgbClr val="000000"/>
              </a:buClr>
              <a:buSzPts val="1400"/>
              <a:buFont typeface="Calibri"/>
              <a:buChar char="-"/>
            </a:pPr>
            <a:r>
              <a:rPr lang="en" sz="8000" dirty="0">
                <a:solidFill>
                  <a:srgbClr val="000000"/>
                </a:solidFill>
                <a:highlight>
                  <a:srgbClr val="FBFBFB"/>
                </a:highlight>
                <a:ea typeface="Calibri"/>
                <a:cs typeface="Calibri"/>
                <a:sym typeface="Calibri"/>
              </a:rPr>
              <a:t>What other factors contributed to your feelings of fulfillment?</a:t>
            </a:r>
          </a:p>
          <a:p>
            <a:pPr marL="457200" lvl="0" indent="-317500">
              <a:lnSpc>
                <a:spcPct val="115000"/>
              </a:lnSpc>
              <a:spcBef>
                <a:spcPts val="0"/>
              </a:spcBef>
              <a:buSzPts val="1400"/>
              <a:buFont typeface="Calibri"/>
              <a:buChar char="-"/>
            </a:pPr>
            <a:endParaRPr lang="en" sz="7200" dirty="0" smtClean="0">
              <a:ea typeface="Calibri"/>
              <a:cs typeface="Calibri"/>
              <a:sym typeface="Calibri"/>
            </a:endParaRPr>
          </a:p>
          <a:p>
            <a:pPr marL="0" lvl="0" indent="0">
              <a:spcBef>
                <a:spcPts val="0"/>
              </a:spcBef>
              <a:buNone/>
            </a:pPr>
            <a:r>
              <a:rPr lang="en" sz="7200" dirty="0" smtClean="0">
                <a:ea typeface="Calibri"/>
                <a:cs typeface="Calibri"/>
                <a:sym typeface="Calibri"/>
              </a:rPr>
              <a:t> </a:t>
            </a: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961588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4876800"/>
          </a:xfrm>
        </p:spPr>
        <p:txBody>
          <a:bodyPr>
            <a:normAutofit/>
          </a:bodyPr>
          <a:lstStyle/>
          <a:p>
            <a:pPr marL="0" lvl="0" indent="0">
              <a:lnSpc>
                <a:spcPct val="115000"/>
              </a:lnSpc>
              <a:spcBef>
                <a:spcPts val="0"/>
              </a:spcBef>
              <a:buNone/>
            </a:pPr>
            <a:r>
              <a:rPr lang="en" sz="2800" b="1" dirty="0">
                <a:ea typeface="Calibri"/>
                <a:cs typeface="Calibri"/>
                <a:sym typeface="Calibri"/>
              </a:rPr>
              <a:t>Module </a:t>
            </a:r>
            <a:r>
              <a:rPr lang="en" sz="2800" b="1" dirty="0" smtClean="0">
                <a:ea typeface="Calibri"/>
                <a:cs typeface="Calibri"/>
                <a:sym typeface="Calibri"/>
              </a:rPr>
              <a:t>#3:  Goal Setting Session Outline</a:t>
            </a:r>
            <a:endParaRPr lang="en" sz="2800" b="1" dirty="0">
              <a:ea typeface="Calibri"/>
              <a:cs typeface="Calibri"/>
              <a:sym typeface="Calibri"/>
            </a:endParaRPr>
          </a:p>
          <a:p>
            <a:pPr marL="0" lvl="0" indent="0">
              <a:spcBef>
                <a:spcPts val="0"/>
              </a:spcBef>
              <a:buNone/>
            </a:pPr>
            <a:r>
              <a:rPr lang="en" sz="2800" dirty="0">
                <a:ea typeface="Calibri"/>
                <a:cs typeface="Calibri"/>
                <a:sym typeface="Calibri"/>
              </a:rPr>
              <a:t> </a:t>
            </a:r>
          </a:p>
          <a:p>
            <a:pPr marL="457200" lvl="0">
              <a:spcBef>
                <a:spcPts val="0"/>
              </a:spcBef>
              <a:buSzPts val="1800"/>
              <a:buFont typeface="Calibri"/>
              <a:buChar char="●"/>
            </a:pPr>
            <a:r>
              <a:rPr lang="en" sz="2800" dirty="0">
                <a:ea typeface="Calibri"/>
                <a:cs typeface="Calibri"/>
                <a:sym typeface="Calibri"/>
              </a:rPr>
              <a:t>Welcome/Orientation to Group/Ground rules</a:t>
            </a:r>
          </a:p>
          <a:p>
            <a:pPr marL="0" lvl="0" indent="0">
              <a:spcBef>
                <a:spcPts val="0"/>
              </a:spcBef>
              <a:buNone/>
            </a:pPr>
            <a:r>
              <a:rPr lang="en" sz="2800" dirty="0">
                <a:ea typeface="Calibri"/>
                <a:cs typeface="Calibri"/>
                <a:sym typeface="Calibri"/>
              </a:rPr>
              <a:t> </a:t>
            </a:r>
          </a:p>
          <a:p>
            <a:pPr marL="457200" lvl="0">
              <a:spcBef>
                <a:spcPts val="0"/>
              </a:spcBef>
              <a:buSzPts val="1800"/>
              <a:buFont typeface="Calibri"/>
              <a:buChar char="●"/>
            </a:pPr>
            <a:r>
              <a:rPr lang="en" sz="2800" dirty="0">
                <a:ea typeface="Calibri"/>
                <a:cs typeface="Calibri"/>
                <a:sym typeface="Calibri"/>
              </a:rPr>
              <a:t>Introduction of Group Members</a:t>
            </a:r>
          </a:p>
          <a:p>
            <a:pPr marL="0" lvl="0" indent="0">
              <a:spcBef>
                <a:spcPts val="0"/>
              </a:spcBef>
              <a:buNone/>
            </a:pPr>
            <a:r>
              <a:rPr lang="en" sz="2800" dirty="0">
                <a:ea typeface="Calibri"/>
                <a:cs typeface="Calibri"/>
                <a:sym typeface="Calibri"/>
              </a:rPr>
              <a:t>        	</a:t>
            </a:r>
          </a:p>
          <a:p>
            <a:pPr marL="0" lvl="0" indent="457200">
              <a:spcBef>
                <a:spcPts val="0"/>
              </a:spcBef>
              <a:buNone/>
            </a:pPr>
            <a:r>
              <a:rPr lang="en" sz="2800" dirty="0">
                <a:ea typeface="Calibri"/>
                <a:cs typeface="Calibri"/>
                <a:sym typeface="Calibri"/>
              </a:rPr>
              <a:t>	Name, tell us your pain story</a:t>
            </a: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060437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a:t>
            </a:r>
            <a:r>
              <a:rPr lang="en" sz="11200" b="1" dirty="0" smtClean="0">
                <a:ea typeface="Calibri"/>
                <a:cs typeface="Calibri"/>
                <a:sym typeface="Calibri"/>
              </a:rPr>
              <a:t>#</a:t>
            </a:r>
            <a:r>
              <a:rPr lang="en-US" sz="11200" b="1" dirty="0" smtClean="0">
                <a:ea typeface="Calibri"/>
                <a:cs typeface="Calibri"/>
                <a:sym typeface="Calibri"/>
              </a:rPr>
              <a:t>3</a:t>
            </a:r>
            <a:r>
              <a:rPr lang="en" sz="11200" b="1" dirty="0" smtClean="0">
                <a:ea typeface="Calibri"/>
                <a:cs typeface="Calibri"/>
                <a:sym typeface="Calibri"/>
              </a:rPr>
              <a:t>:  </a:t>
            </a:r>
            <a:r>
              <a:rPr lang="en-US" sz="11200" b="1" dirty="0" smtClean="0">
                <a:ea typeface="Calibri"/>
                <a:cs typeface="Calibri"/>
                <a:sym typeface="Calibri"/>
              </a:rPr>
              <a:t>Goal </a:t>
            </a:r>
            <a:r>
              <a:rPr lang="en-US" sz="11200" b="1" dirty="0" err="1" smtClean="0">
                <a:ea typeface="Calibri"/>
                <a:cs typeface="Calibri"/>
                <a:sym typeface="Calibri"/>
              </a:rPr>
              <a:t>Setti</a:t>
            </a:r>
            <a:r>
              <a:rPr lang="en" sz="11200" b="1" dirty="0" smtClean="0">
                <a:ea typeface="Calibri"/>
                <a:cs typeface="Calibri"/>
                <a:sym typeface="Calibri"/>
              </a:rPr>
              <a:t>n</a:t>
            </a:r>
            <a:r>
              <a:rPr lang="en-US" sz="11200" b="1" dirty="0" smtClean="0">
                <a:ea typeface="Calibri"/>
                <a:cs typeface="Calibri"/>
                <a:sym typeface="Calibri"/>
              </a:rPr>
              <a:t>g Session</a:t>
            </a:r>
            <a:r>
              <a:rPr lang="en" sz="11200" b="1" dirty="0" smtClean="0">
                <a:ea typeface="Calibri"/>
                <a:cs typeface="Calibri"/>
                <a:sym typeface="Calibri"/>
              </a:rPr>
              <a:t> 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lnSpc>
                <a:spcPct val="115000"/>
              </a:lnSpc>
              <a:spcBef>
                <a:spcPts val="0"/>
              </a:spcBef>
              <a:buNone/>
            </a:pPr>
            <a:r>
              <a:rPr lang="en" sz="8000" b="1" dirty="0" smtClean="0">
                <a:ea typeface="Calibri"/>
                <a:cs typeface="Calibri"/>
                <a:sym typeface="Calibri"/>
              </a:rPr>
              <a:t>Didactics:</a:t>
            </a:r>
            <a:endParaRPr lang="en" sz="8000" u="sng" dirty="0">
              <a:ea typeface="Calibri"/>
              <a:cs typeface="Calibri"/>
              <a:sym typeface="Calibri"/>
            </a:endParaRPr>
          </a:p>
          <a:p>
            <a:pPr marL="139700" lvl="0" indent="0">
              <a:lnSpc>
                <a:spcPct val="150000"/>
              </a:lnSpc>
              <a:spcBef>
                <a:spcPts val="1600"/>
              </a:spcBef>
              <a:buSzPts val="1400"/>
              <a:buNone/>
            </a:pPr>
            <a:r>
              <a:rPr lang="en" sz="8000" dirty="0" smtClean="0">
                <a:ea typeface="Calibri"/>
                <a:cs typeface="Calibri"/>
                <a:sym typeface="Calibri"/>
              </a:rPr>
              <a:t>1.  Goal </a:t>
            </a:r>
            <a:r>
              <a:rPr lang="en" sz="8000" dirty="0">
                <a:ea typeface="Calibri"/>
                <a:cs typeface="Calibri"/>
                <a:sym typeface="Calibri"/>
              </a:rPr>
              <a:t>setting starts with </a:t>
            </a:r>
            <a:r>
              <a:rPr lang="en" sz="8000" u="sng" dirty="0">
                <a:ea typeface="Calibri"/>
                <a:cs typeface="Calibri"/>
                <a:sym typeface="Calibri"/>
              </a:rPr>
              <a:t>values</a:t>
            </a:r>
            <a:r>
              <a:rPr lang="en" sz="8000" dirty="0">
                <a:ea typeface="Calibri"/>
                <a:cs typeface="Calibri"/>
                <a:sym typeface="Calibri"/>
              </a:rPr>
              <a:t>:  </a:t>
            </a:r>
          </a:p>
          <a:p>
            <a:pPr marL="914400" lvl="0" indent="-317500">
              <a:lnSpc>
                <a:spcPct val="150000"/>
              </a:lnSpc>
              <a:spcBef>
                <a:spcPts val="0"/>
              </a:spcBef>
              <a:buSzPts val="1400"/>
              <a:buFont typeface="Calibri"/>
              <a:buChar char="-"/>
            </a:pPr>
            <a:r>
              <a:rPr lang="en" sz="8000" dirty="0">
                <a:ea typeface="Calibri"/>
                <a:cs typeface="Calibri"/>
                <a:sym typeface="Calibri"/>
              </a:rPr>
              <a:t>setting goals as a way to accomplish or arraign the things that are important to you</a:t>
            </a:r>
          </a:p>
          <a:p>
            <a:pPr marL="114300" lvl="0" indent="0">
              <a:lnSpc>
                <a:spcPct val="115000"/>
              </a:lnSpc>
              <a:spcBef>
                <a:spcPts val="0"/>
              </a:spcBef>
              <a:buSzPts val="1800"/>
              <a:buNone/>
            </a:pPr>
            <a:r>
              <a:rPr lang="en" sz="8000" dirty="0" smtClean="0">
                <a:ea typeface="Calibri"/>
                <a:cs typeface="Calibri"/>
                <a:sym typeface="Calibri"/>
              </a:rPr>
              <a:t>2.  Why </a:t>
            </a:r>
            <a:r>
              <a:rPr lang="en" sz="8000" dirty="0">
                <a:ea typeface="Calibri"/>
                <a:cs typeface="Calibri"/>
                <a:sym typeface="Calibri"/>
              </a:rPr>
              <a:t>do we set </a:t>
            </a:r>
            <a:r>
              <a:rPr lang="en" sz="8000" dirty="0" smtClean="0">
                <a:ea typeface="Calibri"/>
                <a:cs typeface="Calibri"/>
                <a:sym typeface="Calibri"/>
              </a:rPr>
              <a:t>goals</a:t>
            </a:r>
            <a:r>
              <a:rPr lang="en-US" sz="8000" dirty="0" smtClean="0">
                <a:ea typeface="Calibri"/>
                <a:cs typeface="Calibri"/>
                <a:sym typeface="Calibri"/>
              </a:rPr>
              <a:t>?</a:t>
            </a:r>
            <a:endParaRPr lang="en" sz="8000" dirty="0">
              <a:ea typeface="Calibri"/>
              <a:cs typeface="Calibri"/>
              <a:sym typeface="Calibri"/>
            </a:endParaRPr>
          </a:p>
          <a:p>
            <a:pPr marL="914400" lvl="0" indent="-317500">
              <a:lnSpc>
                <a:spcPct val="150000"/>
              </a:lnSpc>
              <a:spcBef>
                <a:spcPts val="0"/>
              </a:spcBef>
              <a:buSzPts val="1400"/>
              <a:buFont typeface="Calibri"/>
              <a:buChar char="-"/>
            </a:pPr>
            <a:r>
              <a:rPr lang="en" sz="8000" dirty="0">
                <a:ea typeface="Calibri"/>
                <a:cs typeface="Calibri"/>
                <a:sym typeface="Calibri"/>
              </a:rPr>
              <a:t>helps us to focus and organize our thoughts and behaviors</a:t>
            </a:r>
          </a:p>
          <a:p>
            <a:pPr marL="914400" lvl="0" indent="-317500">
              <a:lnSpc>
                <a:spcPct val="150000"/>
              </a:lnSpc>
              <a:spcBef>
                <a:spcPts val="0"/>
              </a:spcBef>
              <a:buSzPts val="1400"/>
              <a:buFont typeface="Calibri"/>
              <a:buChar char="-"/>
            </a:pPr>
            <a:r>
              <a:rPr lang="en" sz="8000" dirty="0">
                <a:ea typeface="Calibri"/>
                <a:cs typeface="Calibri"/>
                <a:sym typeface="Calibri"/>
              </a:rPr>
              <a:t>gives us a direction in which to move</a:t>
            </a:r>
          </a:p>
          <a:p>
            <a:pPr marL="914400" lvl="0" indent="-317500">
              <a:lnSpc>
                <a:spcPct val="150000"/>
              </a:lnSpc>
              <a:spcBef>
                <a:spcPts val="0"/>
              </a:spcBef>
              <a:buSzPts val="1400"/>
              <a:buFont typeface="Calibri"/>
              <a:buChar char="-"/>
            </a:pPr>
            <a:r>
              <a:rPr lang="en" sz="8000" dirty="0">
                <a:ea typeface="Calibri"/>
                <a:cs typeface="Calibri"/>
                <a:sym typeface="Calibri"/>
              </a:rPr>
              <a:t>enables us to make a commitment to success</a:t>
            </a:r>
          </a:p>
          <a:p>
            <a:pPr marL="114300" lvl="0" indent="0">
              <a:lnSpc>
                <a:spcPct val="115000"/>
              </a:lnSpc>
              <a:spcBef>
                <a:spcPts val="0"/>
              </a:spcBef>
              <a:buSzPts val="1800"/>
              <a:buNone/>
            </a:pPr>
            <a:endParaRPr lang="en" sz="8000" dirty="0" smtClean="0">
              <a:ea typeface="Calibri"/>
              <a:cs typeface="Calibri"/>
              <a:sym typeface="Calibri"/>
            </a:endParaRPr>
          </a:p>
          <a:p>
            <a:pPr marL="114300" lvl="0" indent="0">
              <a:lnSpc>
                <a:spcPct val="115000"/>
              </a:lnSpc>
              <a:spcBef>
                <a:spcPts val="0"/>
              </a:spcBef>
              <a:buSzPts val="1800"/>
              <a:buNone/>
            </a:pPr>
            <a:r>
              <a:rPr lang="en" sz="8000" dirty="0" smtClean="0">
                <a:ea typeface="Calibri"/>
                <a:cs typeface="Calibri"/>
                <a:sym typeface="Calibri"/>
              </a:rPr>
              <a:t>3.  What </a:t>
            </a:r>
            <a:r>
              <a:rPr lang="en" sz="8000" dirty="0">
                <a:ea typeface="Calibri"/>
                <a:cs typeface="Calibri"/>
                <a:sym typeface="Calibri"/>
              </a:rPr>
              <a:t>are your experiences with setting goals for yourself?</a:t>
            </a:r>
          </a:p>
          <a:p>
            <a:pPr marL="457200" lvl="0" indent="0">
              <a:lnSpc>
                <a:spcPct val="115000"/>
              </a:lnSpc>
              <a:spcBef>
                <a:spcPts val="0"/>
              </a:spcBef>
              <a:buNone/>
            </a:pPr>
            <a:endParaRPr lang="en" sz="8000" dirty="0">
              <a:ea typeface="Calibri"/>
              <a:cs typeface="Calibri"/>
              <a:sym typeface="Calibri"/>
            </a:endParaRPr>
          </a:p>
          <a:p>
            <a:pPr marL="114300" lvl="0" indent="0">
              <a:lnSpc>
                <a:spcPct val="115000"/>
              </a:lnSpc>
              <a:spcBef>
                <a:spcPts val="0"/>
              </a:spcBef>
              <a:buSzPts val="1800"/>
              <a:buNone/>
            </a:pPr>
            <a:r>
              <a:rPr lang="en" sz="8000" dirty="0" smtClean="0">
                <a:ea typeface="Calibri"/>
                <a:cs typeface="Calibri"/>
                <a:sym typeface="Calibri"/>
              </a:rPr>
              <a:t>4.  Barriers </a:t>
            </a:r>
            <a:r>
              <a:rPr lang="en" sz="8000" dirty="0">
                <a:ea typeface="Calibri"/>
                <a:cs typeface="Calibri"/>
                <a:sym typeface="Calibri"/>
              </a:rPr>
              <a:t>or challenges to accomplishing goals?</a:t>
            </a: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263406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a:t>
            </a:r>
            <a:r>
              <a:rPr lang="en" sz="11200" b="1" dirty="0" smtClean="0">
                <a:ea typeface="Calibri"/>
                <a:cs typeface="Calibri"/>
                <a:sym typeface="Calibri"/>
              </a:rPr>
              <a:t>#</a:t>
            </a:r>
            <a:r>
              <a:rPr lang="en-US" sz="11200" b="1" dirty="0" smtClean="0">
                <a:ea typeface="Calibri"/>
                <a:cs typeface="Calibri"/>
                <a:sym typeface="Calibri"/>
              </a:rPr>
              <a:t>3</a:t>
            </a:r>
            <a:r>
              <a:rPr lang="en" sz="11200" b="1" dirty="0" smtClean="0">
                <a:ea typeface="Calibri"/>
                <a:cs typeface="Calibri"/>
                <a:sym typeface="Calibri"/>
              </a:rPr>
              <a:t>:  </a:t>
            </a:r>
            <a:r>
              <a:rPr lang="en-US" sz="11200" b="1" dirty="0" smtClean="0">
                <a:ea typeface="Calibri"/>
                <a:cs typeface="Calibri"/>
                <a:sym typeface="Calibri"/>
              </a:rPr>
              <a:t>Goal </a:t>
            </a:r>
            <a:r>
              <a:rPr lang="en-US" sz="11200" b="1" dirty="0" err="1" smtClean="0">
                <a:ea typeface="Calibri"/>
                <a:cs typeface="Calibri"/>
                <a:sym typeface="Calibri"/>
              </a:rPr>
              <a:t>Setti</a:t>
            </a:r>
            <a:r>
              <a:rPr lang="en" sz="11200" b="1" dirty="0" smtClean="0">
                <a:ea typeface="Calibri"/>
                <a:cs typeface="Calibri"/>
                <a:sym typeface="Calibri"/>
              </a:rPr>
              <a:t>n</a:t>
            </a:r>
            <a:r>
              <a:rPr lang="en-US" sz="11200" b="1" dirty="0" smtClean="0">
                <a:ea typeface="Calibri"/>
                <a:cs typeface="Calibri"/>
                <a:sym typeface="Calibri"/>
              </a:rPr>
              <a:t>g Session</a:t>
            </a:r>
            <a:r>
              <a:rPr lang="en" sz="11200" b="1" dirty="0" smtClean="0">
                <a:ea typeface="Calibri"/>
                <a:cs typeface="Calibri"/>
                <a:sym typeface="Calibri"/>
              </a:rPr>
              <a:t> 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spcBef>
                <a:spcPts val="0"/>
              </a:spcBef>
              <a:buClr>
                <a:schemeClr val="dk1"/>
              </a:buClr>
              <a:buSzPts val="1100"/>
              <a:buNone/>
            </a:pPr>
            <a:r>
              <a:rPr lang="en" sz="7200" dirty="0">
                <a:solidFill>
                  <a:schemeClr val="dk1"/>
                </a:solidFill>
                <a:ea typeface="Calibri"/>
                <a:cs typeface="Calibri"/>
                <a:sym typeface="Calibri"/>
              </a:rPr>
              <a:t>5.     </a:t>
            </a:r>
            <a:r>
              <a:rPr lang="en" sz="8000" dirty="0">
                <a:solidFill>
                  <a:schemeClr val="dk1"/>
                </a:solidFill>
                <a:ea typeface="Calibri"/>
                <a:cs typeface="Calibri"/>
                <a:sym typeface="Calibri"/>
              </a:rPr>
              <a:t>Keys to making goals achievable:</a:t>
            </a:r>
            <a:endParaRPr lang="en" sz="8000" u="sng" dirty="0">
              <a:solidFill>
                <a:schemeClr val="dk1"/>
              </a:solidFill>
              <a:ea typeface="Calibri"/>
              <a:cs typeface="Calibri"/>
              <a:sym typeface="Calibri"/>
            </a:endParaRPr>
          </a:p>
          <a:p>
            <a:pPr marL="0" lvl="0" indent="0">
              <a:spcBef>
                <a:spcPts val="0"/>
              </a:spcBef>
              <a:buClr>
                <a:schemeClr val="dk1"/>
              </a:buClr>
              <a:buSzPts val="1100"/>
              <a:buNone/>
            </a:pPr>
            <a:r>
              <a:rPr lang="en" sz="8000" dirty="0">
                <a:solidFill>
                  <a:schemeClr val="dk1"/>
                </a:solidFill>
                <a:ea typeface="Calibri"/>
                <a:cs typeface="Calibri"/>
                <a:sym typeface="Calibri"/>
              </a:rPr>
              <a:t> </a:t>
            </a:r>
          </a:p>
          <a:p>
            <a:pPr marL="0" lvl="0" indent="0">
              <a:spcBef>
                <a:spcPts val="0"/>
              </a:spcBef>
              <a:buNone/>
            </a:pPr>
            <a:r>
              <a:rPr lang="en" sz="8000" b="1" dirty="0">
                <a:solidFill>
                  <a:schemeClr val="dk1"/>
                </a:solidFill>
                <a:ea typeface="Calibri"/>
                <a:cs typeface="Calibri"/>
                <a:sym typeface="Calibri"/>
              </a:rPr>
              <a:t>Motivation</a:t>
            </a:r>
          </a:p>
          <a:p>
            <a:pPr marL="457200" lvl="0" indent="-317500">
              <a:spcBef>
                <a:spcPts val="1600"/>
              </a:spcBef>
              <a:buClr>
                <a:schemeClr val="dk1"/>
              </a:buClr>
              <a:buSzPts val="1400"/>
              <a:buFont typeface="Calibri"/>
              <a:buChar char="-"/>
            </a:pPr>
            <a:r>
              <a:rPr lang="en" sz="8000" dirty="0">
                <a:solidFill>
                  <a:schemeClr val="dk1"/>
                </a:solidFill>
                <a:ea typeface="Calibri"/>
                <a:cs typeface="Calibri"/>
                <a:sym typeface="Calibri"/>
              </a:rPr>
              <a:t>Set goals that motivate you</a:t>
            </a:r>
          </a:p>
          <a:p>
            <a:pPr marL="457200" lvl="0" indent="-317500">
              <a:spcBef>
                <a:spcPts val="0"/>
              </a:spcBef>
              <a:buClr>
                <a:schemeClr val="dk1"/>
              </a:buClr>
              <a:buSzPts val="1400"/>
              <a:buFont typeface="Calibri"/>
              <a:buChar char="-"/>
            </a:pPr>
            <a:r>
              <a:rPr lang="en" sz="8000" dirty="0">
                <a:solidFill>
                  <a:schemeClr val="dk1"/>
                </a:solidFill>
                <a:ea typeface="Calibri"/>
                <a:cs typeface="Calibri"/>
                <a:sym typeface="Calibri"/>
              </a:rPr>
              <a:t>Choose things that are important to you</a:t>
            </a:r>
          </a:p>
          <a:p>
            <a:pPr marL="457200" lvl="0" indent="-317500">
              <a:spcBef>
                <a:spcPts val="0"/>
              </a:spcBef>
              <a:buClr>
                <a:schemeClr val="dk1"/>
              </a:buClr>
              <a:buSzPts val="1400"/>
              <a:buFont typeface="Calibri"/>
              <a:buChar char="-"/>
            </a:pPr>
            <a:r>
              <a:rPr lang="en" sz="8000" dirty="0">
                <a:solidFill>
                  <a:schemeClr val="dk1"/>
                </a:solidFill>
                <a:ea typeface="Calibri"/>
                <a:cs typeface="Calibri"/>
                <a:sym typeface="Calibri"/>
              </a:rPr>
              <a:t>Make it something that you really want to do (not </a:t>
            </a:r>
            <a:r>
              <a:rPr lang="en" sz="8000" u="sng" dirty="0">
                <a:solidFill>
                  <a:schemeClr val="dk1"/>
                </a:solidFill>
                <a:ea typeface="Calibri"/>
                <a:cs typeface="Calibri"/>
                <a:sym typeface="Calibri"/>
              </a:rPr>
              <a:t>should</a:t>
            </a:r>
            <a:r>
              <a:rPr lang="en" sz="8000" dirty="0">
                <a:solidFill>
                  <a:schemeClr val="dk1"/>
                </a:solidFill>
                <a:ea typeface="Calibri"/>
                <a:cs typeface="Calibri"/>
                <a:sym typeface="Calibri"/>
              </a:rPr>
              <a:t> do)</a:t>
            </a:r>
            <a:endParaRPr lang="en" sz="8000" u="sng" dirty="0">
              <a:solidFill>
                <a:schemeClr val="dk1"/>
              </a:solidFill>
              <a:ea typeface="Calibri"/>
              <a:cs typeface="Calibri"/>
              <a:sym typeface="Calibri"/>
            </a:endParaRPr>
          </a:p>
          <a:p>
            <a:pPr marL="0" lvl="0" indent="0">
              <a:spcBef>
                <a:spcPts val="0"/>
              </a:spcBef>
              <a:buClr>
                <a:schemeClr val="dk1"/>
              </a:buClr>
              <a:buSzPts val="1100"/>
              <a:buNone/>
            </a:pPr>
            <a:endParaRPr lang="en" sz="8000" b="1" dirty="0">
              <a:solidFill>
                <a:schemeClr val="dk1"/>
              </a:solidFill>
              <a:ea typeface="Calibri"/>
              <a:cs typeface="Calibri"/>
              <a:sym typeface="Calibri"/>
            </a:endParaRPr>
          </a:p>
          <a:p>
            <a:pPr marL="0" lvl="0" indent="0">
              <a:spcBef>
                <a:spcPts val="0"/>
              </a:spcBef>
              <a:buClr>
                <a:schemeClr val="dk1"/>
              </a:buClr>
              <a:buSzPts val="1100"/>
              <a:buNone/>
            </a:pPr>
            <a:r>
              <a:rPr lang="en" sz="8000" b="1" dirty="0">
                <a:solidFill>
                  <a:schemeClr val="dk1"/>
                </a:solidFill>
                <a:ea typeface="Calibri"/>
                <a:cs typeface="Calibri"/>
                <a:sym typeface="Calibri"/>
              </a:rPr>
              <a:t>SMART Goals</a:t>
            </a:r>
          </a:p>
          <a:p>
            <a:pPr marL="457200" lvl="0" indent="-317500">
              <a:spcBef>
                <a:spcPts val="0"/>
              </a:spcBef>
              <a:buClr>
                <a:schemeClr val="dk1"/>
              </a:buClr>
              <a:buSzPts val="1400"/>
              <a:buFont typeface="Calibri"/>
              <a:buChar char="-"/>
            </a:pPr>
            <a:r>
              <a:rPr lang="en" sz="8000" b="1" dirty="0">
                <a:solidFill>
                  <a:schemeClr val="dk1"/>
                </a:solidFill>
                <a:ea typeface="Calibri"/>
                <a:cs typeface="Calibri"/>
                <a:sym typeface="Calibri"/>
              </a:rPr>
              <a:t>S</a:t>
            </a:r>
            <a:r>
              <a:rPr lang="en" sz="8000" dirty="0">
                <a:solidFill>
                  <a:schemeClr val="dk1"/>
                </a:solidFill>
                <a:ea typeface="Calibri"/>
                <a:cs typeface="Calibri"/>
                <a:sym typeface="Calibri"/>
              </a:rPr>
              <a:t>pecific:  clear and well-defined</a:t>
            </a:r>
          </a:p>
          <a:p>
            <a:pPr marL="457200" lvl="0" indent="-317500">
              <a:spcBef>
                <a:spcPts val="0"/>
              </a:spcBef>
              <a:buClr>
                <a:schemeClr val="dk1"/>
              </a:buClr>
              <a:buSzPts val="1400"/>
              <a:buFont typeface="Calibri"/>
              <a:buChar char="-"/>
            </a:pPr>
            <a:r>
              <a:rPr lang="en" sz="8000" b="1" dirty="0">
                <a:solidFill>
                  <a:schemeClr val="dk1"/>
                </a:solidFill>
                <a:ea typeface="Calibri"/>
                <a:cs typeface="Calibri"/>
                <a:sym typeface="Calibri"/>
              </a:rPr>
              <a:t>M</a:t>
            </a:r>
            <a:r>
              <a:rPr lang="en" sz="8000" dirty="0">
                <a:solidFill>
                  <a:schemeClr val="dk1"/>
                </a:solidFill>
                <a:ea typeface="Calibri"/>
                <a:cs typeface="Calibri"/>
                <a:sym typeface="Calibri"/>
              </a:rPr>
              <a:t>easurable</a:t>
            </a:r>
          </a:p>
          <a:p>
            <a:pPr marL="457200" lvl="0" indent="-317500">
              <a:spcBef>
                <a:spcPts val="0"/>
              </a:spcBef>
              <a:buClr>
                <a:schemeClr val="dk1"/>
              </a:buClr>
              <a:buSzPts val="1400"/>
              <a:buFont typeface="Calibri"/>
              <a:buChar char="-"/>
            </a:pPr>
            <a:r>
              <a:rPr lang="en" sz="8000" b="1" dirty="0">
                <a:solidFill>
                  <a:schemeClr val="dk1"/>
                </a:solidFill>
                <a:ea typeface="Calibri"/>
                <a:cs typeface="Calibri"/>
                <a:sym typeface="Calibri"/>
              </a:rPr>
              <a:t>A</a:t>
            </a:r>
            <a:r>
              <a:rPr lang="en" sz="8000" dirty="0">
                <a:solidFill>
                  <a:schemeClr val="dk1"/>
                </a:solidFill>
                <a:ea typeface="Calibri"/>
                <a:cs typeface="Calibri"/>
                <a:sym typeface="Calibri"/>
              </a:rPr>
              <a:t>ttainable:  something you </a:t>
            </a:r>
            <a:r>
              <a:rPr lang="en" sz="8000" u="sng" dirty="0">
                <a:solidFill>
                  <a:schemeClr val="dk1"/>
                </a:solidFill>
                <a:ea typeface="Calibri"/>
                <a:cs typeface="Calibri"/>
                <a:sym typeface="Calibri"/>
              </a:rPr>
              <a:t>can</a:t>
            </a:r>
            <a:r>
              <a:rPr lang="en" sz="8000" dirty="0">
                <a:solidFill>
                  <a:schemeClr val="dk1"/>
                </a:solidFill>
                <a:ea typeface="Calibri"/>
                <a:cs typeface="Calibri"/>
                <a:sym typeface="Calibri"/>
              </a:rPr>
              <a:t> do (but not too easy)</a:t>
            </a:r>
          </a:p>
          <a:p>
            <a:pPr marL="457200" lvl="0" indent="-317500">
              <a:spcBef>
                <a:spcPts val="0"/>
              </a:spcBef>
              <a:buClr>
                <a:schemeClr val="dk1"/>
              </a:buClr>
              <a:buSzPts val="1400"/>
              <a:buFont typeface="Calibri"/>
              <a:buChar char="-"/>
            </a:pPr>
            <a:r>
              <a:rPr lang="en" sz="8000" b="1" dirty="0">
                <a:solidFill>
                  <a:schemeClr val="dk1"/>
                </a:solidFill>
                <a:ea typeface="Calibri"/>
                <a:cs typeface="Calibri"/>
                <a:sym typeface="Calibri"/>
              </a:rPr>
              <a:t>R</a:t>
            </a:r>
            <a:r>
              <a:rPr lang="en" sz="8000" dirty="0">
                <a:solidFill>
                  <a:schemeClr val="dk1"/>
                </a:solidFill>
                <a:ea typeface="Calibri"/>
                <a:cs typeface="Calibri"/>
                <a:sym typeface="Calibri"/>
              </a:rPr>
              <a:t>ealistic</a:t>
            </a:r>
          </a:p>
          <a:p>
            <a:pPr marL="457200" lvl="0" indent="-317500">
              <a:spcBef>
                <a:spcPts val="0"/>
              </a:spcBef>
              <a:buClr>
                <a:schemeClr val="dk1"/>
              </a:buClr>
              <a:buSzPts val="1400"/>
              <a:buFont typeface="Calibri"/>
              <a:buChar char="-"/>
            </a:pPr>
            <a:r>
              <a:rPr lang="en" sz="8000" b="1" dirty="0">
                <a:solidFill>
                  <a:schemeClr val="dk1"/>
                </a:solidFill>
                <a:ea typeface="Calibri"/>
                <a:cs typeface="Calibri"/>
                <a:sym typeface="Calibri"/>
              </a:rPr>
              <a:t>T</a:t>
            </a:r>
            <a:r>
              <a:rPr lang="en" sz="8000" dirty="0">
                <a:solidFill>
                  <a:schemeClr val="dk1"/>
                </a:solidFill>
                <a:ea typeface="Calibri"/>
                <a:cs typeface="Calibri"/>
                <a:sym typeface="Calibri"/>
              </a:rPr>
              <a:t>ime Bound:  have a finish line</a:t>
            </a:r>
          </a:p>
          <a:p>
            <a:pPr marL="457200" lvl="0" indent="0">
              <a:spcBef>
                <a:spcPts val="0"/>
              </a:spcBef>
              <a:buNone/>
            </a:pPr>
            <a:endParaRPr lang="en" sz="8000" dirty="0">
              <a:solidFill>
                <a:schemeClr val="dk1"/>
              </a:solidFill>
              <a:ea typeface="Calibri"/>
              <a:cs typeface="Calibri"/>
              <a:sym typeface="Calibri"/>
            </a:endParaRPr>
          </a:p>
          <a:p>
            <a:pPr marL="0" lvl="0" indent="0">
              <a:spcBef>
                <a:spcPts val="0"/>
              </a:spcBef>
              <a:buClr>
                <a:schemeClr val="dk1"/>
              </a:buClr>
              <a:buSzPts val="1100"/>
              <a:buNone/>
            </a:pPr>
            <a:r>
              <a:rPr lang="en" sz="8000" b="1" dirty="0">
                <a:solidFill>
                  <a:schemeClr val="dk1"/>
                </a:solidFill>
                <a:ea typeface="Calibri"/>
                <a:cs typeface="Calibri"/>
                <a:sym typeface="Calibri"/>
              </a:rPr>
              <a:t>Put goals in writing</a:t>
            </a:r>
          </a:p>
          <a:p>
            <a:pPr marL="457200" lvl="0" indent="-317500">
              <a:lnSpc>
                <a:spcPct val="114000"/>
              </a:lnSpc>
              <a:spcBef>
                <a:spcPts val="0"/>
              </a:spcBef>
              <a:buClr>
                <a:schemeClr val="dk1"/>
              </a:buClr>
              <a:buSzPts val="1400"/>
              <a:buFont typeface="Calibri"/>
              <a:buChar char="-"/>
            </a:pPr>
            <a:r>
              <a:rPr lang="en" sz="8000" dirty="0">
                <a:solidFill>
                  <a:schemeClr val="dk1"/>
                </a:solidFill>
                <a:ea typeface="Calibri"/>
                <a:cs typeface="Calibri"/>
                <a:sym typeface="Calibri"/>
              </a:rPr>
              <a:t>“Will do”, not “try to” or “would like to”</a:t>
            </a:r>
          </a:p>
          <a:p>
            <a:pPr marL="0" lvl="0" indent="0">
              <a:spcBef>
                <a:spcPts val="0"/>
              </a:spcBef>
              <a:buClr>
                <a:schemeClr val="dk1"/>
              </a:buClr>
              <a:buSzPts val="1100"/>
              <a:buNone/>
            </a:pPr>
            <a:r>
              <a:rPr lang="en" sz="8000" dirty="0">
                <a:solidFill>
                  <a:schemeClr val="dk1"/>
                </a:solidFill>
                <a:ea typeface="Calibri"/>
                <a:cs typeface="Calibri"/>
                <a:sym typeface="Calibri"/>
              </a:rPr>
              <a:t> </a:t>
            </a: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117526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32500" lnSpcReduction="20000"/>
          </a:bodyPr>
          <a:lstStyle/>
          <a:p>
            <a:pPr marL="0" indent="0">
              <a:lnSpc>
                <a:spcPct val="115000"/>
              </a:lnSpc>
              <a:spcBef>
                <a:spcPts val="0"/>
              </a:spcBef>
              <a:buNone/>
            </a:pPr>
            <a:r>
              <a:rPr lang="en" sz="8600" b="1" dirty="0">
                <a:ea typeface="Calibri"/>
                <a:cs typeface="Calibri"/>
                <a:sym typeface="Calibri"/>
              </a:rPr>
              <a:t>Module </a:t>
            </a:r>
            <a:r>
              <a:rPr lang="en" sz="8600" b="1" dirty="0" smtClean="0">
                <a:ea typeface="Calibri"/>
                <a:cs typeface="Calibri"/>
                <a:sym typeface="Calibri"/>
              </a:rPr>
              <a:t>#</a:t>
            </a:r>
            <a:r>
              <a:rPr lang="en-US" sz="8600" b="1" dirty="0" smtClean="0">
                <a:ea typeface="Calibri"/>
                <a:cs typeface="Calibri"/>
                <a:sym typeface="Calibri"/>
              </a:rPr>
              <a:t>3</a:t>
            </a:r>
            <a:r>
              <a:rPr lang="en" sz="8600" b="1" dirty="0" smtClean="0">
                <a:ea typeface="Calibri"/>
                <a:cs typeface="Calibri"/>
                <a:sym typeface="Calibri"/>
              </a:rPr>
              <a:t>:  </a:t>
            </a:r>
            <a:r>
              <a:rPr lang="en-US" sz="8600" b="1" dirty="0" smtClean="0">
                <a:ea typeface="Calibri"/>
                <a:cs typeface="Calibri"/>
                <a:sym typeface="Calibri"/>
              </a:rPr>
              <a:t>Goal </a:t>
            </a:r>
            <a:r>
              <a:rPr lang="en-US" sz="8600" b="1" dirty="0" err="1" smtClean="0">
                <a:ea typeface="Calibri"/>
                <a:cs typeface="Calibri"/>
                <a:sym typeface="Calibri"/>
              </a:rPr>
              <a:t>Setti</a:t>
            </a:r>
            <a:r>
              <a:rPr lang="en" sz="8600" b="1" dirty="0" smtClean="0">
                <a:ea typeface="Calibri"/>
                <a:cs typeface="Calibri"/>
                <a:sym typeface="Calibri"/>
              </a:rPr>
              <a:t>n</a:t>
            </a:r>
            <a:r>
              <a:rPr lang="en-US" sz="8600" b="1" dirty="0" smtClean="0">
                <a:ea typeface="Calibri"/>
                <a:cs typeface="Calibri"/>
                <a:sym typeface="Calibri"/>
              </a:rPr>
              <a:t>g Session</a:t>
            </a:r>
            <a:r>
              <a:rPr lang="en" sz="8600" b="1" dirty="0" smtClean="0">
                <a:ea typeface="Calibri"/>
                <a:cs typeface="Calibri"/>
                <a:sym typeface="Calibri"/>
              </a:rPr>
              <a:t> Outline</a:t>
            </a:r>
            <a:r>
              <a:rPr lang="en-US" sz="8600" b="1" dirty="0" smtClean="0">
                <a:ea typeface="Calibri"/>
                <a:cs typeface="Calibri"/>
                <a:sym typeface="Calibri"/>
              </a:rPr>
              <a:t> (cont’d)</a:t>
            </a:r>
            <a:endParaRPr lang="en" sz="86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spcBef>
                <a:spcPts val="0"/>
              </a:spcBef>
              <a:buClr>
                <a:schemeClr val="dk1"/>
              </a:buClr>
              <a:buSzPts val="1100"/>
              <a:buNone/>
            </a:pPr>
            <a:r>
              <a:rPr lang="en" sz="6200" dirty="0">
                <a:solidFill>
                  <a:schemeClr val="dk1"/>
                </a:solidFill>
                <a:ea typeface="Calibri"/>
                <a:cs typeface="Calibri"/>
                <a:sym typeface="Calibri"/>
              </a:rPr>
              <a:t>5</a:t>
            </a:r>
            <a:r>
              <a:rPr lang="en" sz="7400" dirty="0">
                <a:solidFill>
                  <a:schemeClr val="dk1"/>
                </a:solidFill>
                <a:ea typeface="Calibri"/>
                <a:cs typeface="Calibri"/>
                <a:sym typeface="Calibri"/>
              </a:rPr>
              <a:t>.     Keys to making goals </a:t>
            </a:r>
            <a:r>
              <a:rPr lang="en" sz="7400" dirty="0" smtClean="0">
                <a:solidFill>
                  <a:schemeClr val="dk1"/>
                </a:solidFill>
                <a:ea typeface="Calibri"/>
                <a:cs typeface="Calibri"/>
                <a:sym typeface="Calibri"/>
              </a:rPr>
              <a:t>achievable (cont’d):</a:t>
            </a:r>
            <a:endParaRPr lang="en" sz="7400" u="sng" dirty="0">
              <a:solidFill>
                <a:schemeClr val="dk1"/>
              </a:solidFill>
              <a:ea typeface="Calibri"/>
              <a:cs typeface="Calibri"/>
              <a:sym typeface="Calibri"/>
            </a:endParaRPr>
          </a:p>
          <a:p>
            <a:pPr marL="0" lvl="0" indent="0">
              <a:spcBef>
                <a:spcPts val="0"/>
              </a:spcBef>
              <a:buClr>
                <a:schemeClr val="dk1"/>
              </a:buClr>
              <a:buSzPts val="1100"/>
              <a:buNone/>
            </a:pPr>
            <a:r>
              <a:rPr lang="en" sz="7400" dirty="0">
                <a:solidFill>
                  <a:schemeClr val="dk1"/>
                </a:solidFill>
                <a:ea typeface="Calibri"/>
                <a:cs typeface="Calibri"/>
                <a:sym typeface="Calibri"/>
              </a:rPr>
              <a:t> </a:t>
            </a:r>
          </a:p>
          <a:p>
            <a:pPr marL="0" lvl="0" indent="0">
              <a:spcBef>
                <a:spcPts val="0"/>
              </a:spcBef>
              <a:buClr>
                <a:schemeClr val="dk1"/>
              </a:buClr>
              <a:buSzPts val="1100"/>
              <a:buNone/>
            </a:pPr>
            <a:r>
              <a:rPr lang="en" sz="7400" b="1" dirty="0">
                <a:solidFill>
                  <a:schemeClr val="dk1"/>
                </a:solidFill>
                <a:ea typeface="Calibri"/>
                <a:cs typeface="Calibri"/>
                <a:sym typeface="Calibri"/>
              </a:rPr>
              <a:t>Make an action plan</a:t>
            </a:r>
          </a:p>
          <a:p>
            <a:pPr marL="457200" lvl="0" indent="-317500">
              <a:spcBef>
                <a:spcPts val="1600"/>
              </a:spcBef>
              <a:buClr>
                <a:schemeClr val="dk1"/>
              </a:buClr>
              <a:buSzPts val="1400"/>
              <a:buFont typeface="Calibri"/>
              <a:buChar char="-"/>
            </a:pPr>
            <a:r>
              <a:rPr lang="en" sz="7400" dirty="0">
                <a:solidFill>
                  <a:schemeClr val="dk1"/>
                </a:solidFill>
                <a:ea typeface="Calibri"/>
                <a:cs typeface="Calibri"/>
                <a:sym typeface="Calibri"/>
              </a:rPr>
              <a:t>steps you will take toward achievement</a:t>
            </a:r>
          </a:p>
          <a:p>
            <a:pPr marL="0" lvl="0" indent="0">
              <a:spcBef>
                <a:spcPts val="0"/>
              </a:spcBef>
              <a:buClr>
                <a:schemeClr val="dk1"/>
              </a:buClr>
              <a:buSzPts val="1100"/>
              <a:buNone/>
            </a:pPr>
            <a:r>
              <a:rPr lang="en" sz="7400" dirty="0">
                <a:solidFill>
                  <a:schemeClr val="dk1"/>
                </a:solidFill>
                <a:ea typeface="Calibri"/>
                <a:cs typeface="Calibri"/>
                <a:sym typeface="Calibri"/>
              </a:rPr>
              <a:t> </a:t>
            </a:r>
          </a:p>
          <a:p>
            <a:pPr marL="0" lvl="0" indent="0">
              <a:spcBef>
                <a:spcPts val="0"/>
              </a:spcBef>
              <a:buClr>
                <a:schemeClr val="dk1"/>
              </a:buClr>
              <a:buSzPts val="1100"/>
              <a:buNone/>
            </a:pPr>
            <a:r>
              <a:rPr lang="en" sz="7400" b="1" dirty="0">
                <a:solidFill>
                  <a:schemeClr val="dk1"/>
                </a:solidFill>
                <a:ea typeface="Calibri"/>
                <a:cs typeface="Calibri"/>
                <a:sym typeface="Calibri"/>
              </a:rPr>
              <a:t>Stick with it!</a:t>
            </a:r>
          </a:p>
          <a:p>
            <a:pPr marL="457200" lvl="0" indent="-317500">
              <a:spcBef>
                <a:spcPts val="1600"/>
              </a:spcBef>
              <a:buClr>
                <a:schemeClr val="dk1"/>
              </a:buClr>
              <a:buSzPts val="1400"/>
              <a:buFont typeface="Calibri"/>
              <a:buChar char="-"/>
            </a:pPr>
            <a:r>
              <a:rPr lang="en" sz="7400" dirty="0">
                <a:solidFill>
                  <a:schemeClr val="dk1"/>
                </a:solidFill>
                <a:ea typeface="Calibri"/>
                <a:cs typeface="Calibri"/>
                <a:sym typeface="Calibri"/>
              </a:rPr>
              <a:t>This is an ongoing process, not a one time activity</a:t>
            </a:r>
          </a:p>
          <a:p>
            <a:pPr marL="457200" lvl="0" indent="-317500">
              <a:spcBef>
                <a:spcPts val="0"/>
              </a:spcBef>
              <a:buClr>
                <a:schemeClr val="dk1"/>
              </a:buClr>
              <a:buSzPts val="1400"/>
              <a:buFont typeface="Calibri"/>
              <a:buChar char="-"/>
            </a:pPr>
            <a:r>
              <a:rPr lang="en" sz="7400" dirty="0">
                <a:solidFill>
                  <a:schemeClr val="dk1"/>
                </a:solidFill>
                <a:ea typeface="Calibri"/>
                <a:cs typeface="Calibri"/>
                <a:sym typeface="Calibri"/>
              </a:rPr>
              <a:t>Work through discouragement</a:t>
            </a:r>
          </a:p>
          <a:p>
            <a:pPr marL="457200" lvl="0" indent="-317500">
              <a:spcBef>
                <a:spcPts val="0"/>
              </a:spcBef>
              <a:buClr>
                <a:schemeClr val="dk1"/>
              </a:buClr>
              <a:buSzPts val="1400"/>
              <a:buFont typeface="Calibri"/>
              <a:buChar char="-"/>
            </a:pPr>
            <a:r>
              <a:rPr lang="en" sz="7400" dirty="0">
                <a:solidFill>
                  <a:schemeClr val="dk1"/>
                </a:solidFill>
                <a:ea typeface="Calibri"/>
                <a:cs typeface="Calibri"/>
                <a:sym typeface="Calibri"/>
              </a:rPr>
              <a:t>Non-judgmental!!!</a:t>
            </a:r>
          </a:p>
          <a:p>
            <a:pPr marL="0" lvl="0" indent="0">
              <a:spcBef>
                <a:spcPts val="0"/>
              </a:spcBef>
              <a:buClr>
                <a:schemeClr val="dk1"/>
              </a:buClr>
              <a:buSzPts val="1100"/>
              <a:buNone/>
            </a:pPr>
            <a:r>
              <a:rPr lang="en" sz="7400" dirty="0">
                <a:solidFill>
                  <a:schemeClr val="dk1"/>
                </a:solidFill>
                <a:ea typeface="Calibri"/>
                <a:cs typeface="Calibri"/>
                <a:sym typeface="Calibri"/>
              </a:rPr>
              <a:t> </a:t>
            </a:r>
          </a:p>
          <a:p>
            <a:pPr marL="0" lvl="0" indent="0">
              <a:spcBef>
                <a:spcPts val="0"/>
              </a:spcBef>
              <a:buClr>
                <a:schemeClr val="dk1"/>
              </a:buClr>
              <a:buSzPts val="1100"/>
              <a:buNone/>
            </a:pPr>
            <a:r>
              <a:rPr lang="en" sz="7400" b="1" dirty="0">
                <a:solidFill>
                  <a:schemeClr val="dk1"/>
                </a:solidFill>
                <a:ea typeface="Calibri"/>
                <a:cs typeface="Calibri"/>
                <a:sym typeface="Calibri"/>
              </a:rPr>
              <a:t>Goal-Setting Exercise  and Discussion</a:t>
            </a:r>
          </a:p>
          <a:p>
            <a:pPr marL="0" lvl="0" indent="0">
              <a:spcBef>
                <a:spcPts val="1600"/>
              </a:spcBef>
              <a:buClr>
                <a:schemeClr val="dk1"/>
              </a:buClr>
              <a:buSzPts val="1100"/>
              <a:buNone/>
            </a:pPr>
            <a:r>
              <a:rPr lang="en" sz="7400" b="1" dirty="0">
                <a:solidFill>
                  <a:schemeClr val="dk1"/>
                </a:solidFill>
                <a:ea typeface="Calibri"/>
                <a:cs typeface="Calibri"/>
                <a:sym typeface="Calibri"/>
              </a:rPr>
              <a:t>Wrap-up</a:t>
            </a: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920578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2819400"/>
            <a:ext cx="8610600" cy="1295400"/>
          </a:xfrm>
        </p:spPr>
        <p:txBody>
          <a:bodyPr>
            <a:normAutofit fontScale="32500" lnSpcReduction="20000"/>
          </a:bodyPr>
          <a:lstStyle/>
          <a:p>
            <a:pPr marL="0" indent="0">
              <a:lnSpc>
                <a:spcPct val="115000"/>
              </a:lnSpc>
              <a:spcBef>
                <a:spcPts val="0"/>
              </a:spcBef>
              <a:buNone/>
            </a:pPr>
            <a:r>
              <a:rPr lang="en" sz="8600" b="1" dirty="0" smtClean="0">
                <a:ea typeface="Calibri"/>
                <a:cs typeface="Calibri"/>
                <a:sym typeface="Calibri"/>
              </a:rPr>
              <a:t>Module #</a:t>
            </a:r>
            <a:r>
              <a:rPr lang="en-US" sz="8600" b="1" dirty="0" smtClean="0">
                <a:ea typeface="Calibri"/>
                <a:cs typeface="Calibri"/>
                <a:sym typeface="Calibri"/>
              </a:rPr>
              <a:t>3</a:t>
            </a:r>
            <a:r>
              <a:rPr lang="en" sz="8600" b="1" dirty="0" smtClean="0">
                <a:ea typeface="Calibri"/>
                <a:cs typeface="Calibri"/>
                <a:sym typeface="Calibri"/>
              </a:rPr>
              <a:t>:  </a:t>
            </a:r>
            <a:r>
              <a:rPr lang="en-US" sz="8600" b="1" dirty="0" smtClean="0">
                <a:ea typeface="Calibri"/>
                <a:cs typeface="Calibri"/>
                <a:sym typeface="Calibri"/>
              </a:rPr>
              <a:t>Goal Setting</a:t>
            </a:r>
            <a:r>
              <a:rPr lang="en" sz="8600" b="1" dirty="0" smtClean="0">
                <a:ea typeface="Calibri"/>
                <a:cs typeface="Calibri"/>
                <a:sym typeface="Calibri"/>
              </a:rPr>
              <a:t> Session </a:t>
            </a:r>
            <a:r>
              <a:rPr lang="en-US" sz="8600" b="1" dirty="0" smtClean="0">
                <a:ea typeface="Calibri"/>
                <a:cs typeface="Calibri"/>
                <a:sym typeface="Calibri"/>
              </a:rPr>
              <a:t>Handout</a:t>
            </a:r>
            <a:endParaRPr lang="en" sz="8600" b="1" dirty="0" smtClean="0">
              <a:ea typeface="Calibri"/>
              <a:cs typeface="Calibri"/>
              <a:sym typeface="Calibri"/>
            </a:endParaRPr>
          </a:p>
          <a:p>
            <a:pPr marL="457200" lvl="0" indent="-317500">
              <a:lnSpc>
                <a:spcPct val="115000"/>
              </a:lnSpc>
              <a:spcBef>
                <a:spcPts val="0"/>
              </a:spcBef>
              <a:buSzPts val="1400"/>
              <a:buFont typeface="Calibri"/>
              <a:buChar char="-"/>
            </a:pPr>
            <a:endParaRPr lang="en" sz="7200" dirty="0" smtClean="0">
              <a:ea typeface="Calibri"/>
              <a:cs typeface="Calibri"/>
              <a:sym typeface="Calibri"/>
            </a:endParaRPr>
          </a:p>
          <a:p>
            <a:pPr marL="0" lvl="0" indent="0">
              <a:spcBef>
                <a:spcPts val="0"/>
              </a:spcBef>
              <a:buNone/>
            </a:pPr>
            <a:r>
              <a:rPr lang="en" sz="7200" dirty="0" smtClean="0">
                <a:ea typeface="Calibri"/>
                <a:cs typeface="Calibri"/>
                <a:sym typeface="Calibri"/>
              </a:rPr>
              <a:t> </a:t>
            </a: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659813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5943600"/>
          </a:xfrm>
        </p:spPr>
        <p:txBody>
          <a:bodyPr>
            <a:normAutofit/>
          </a:bodyPr>
          <a:lstStyle/>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
        <p:nvSpPr>
          <p:cNvPr id="5" name="Google Shape;80;p18"/>
          <p:cNvSpPr txBox="1">
            <a:spLocks/>
          </p:cNvSpPr>
          <p:nvPr/>
        </p:nvSpPr>
        <p:spPr>
          <a:xfrm>
            <a:off x="0" y="457200"/>
            <a:ext cx="9143900" cy="5791200"/>
          </a:xfrm>
          <a:prstGeom prst="rect">
            <a:avLst/>
          </a:prstGeom>
        </p:spPr>
        <p:txBody>
          <a:bodyPr spcFirstLastPara="1" vert="horz" wrap="square" lIns="91425" tIns="91425" rIns="91425" bIns="91425"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600"/>
              </a:spcBef>
              <a:spcAft>
                <a:spcPts val="1600"/>
              </a:spcAft>
              <a:buFont typeface="Arial" panose="020B0604020202020204" pitchFamily="34" charset="0"/>
              <a:buNone/>
            </a:pPr>
            <a:endParaRPr lang="en" dirty="0"/>
          </a:p>
        </p:txBody>
      </p:sp>
      <p:sp>
        <p:nvSpPr>
          <p:cNvPr id="6" name="Google Shape;136;p29"/>
          <p:cNvSpPr txBox="1">
            <a:spLocks/>
          </p:cNvSpPr>
          <p:nvPr/>
        </p:nvSpPr>
        <p:spPr>
          <a:xfrm>
            <a:off x="0" y="228600"/>
            <a:ext cx="9144000" cy="6019801"/>
          </a:xfrm>
          <a:prstGeom prst="rect">
            <a:avLst/>
          </a:prstGeom>
        </p:spPr>
        <p:txBody>
          <a:bodyPr spcFirstLastPara="1" vert="horz" wrap="square" lIns="91425" tIns="91425" rIns="91425" bIns="91425"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Clr>
                <a:schemeClr val="dk1"/>
              </a:buClr>
              <a:buSzPts val="1100"/>
              <a:buFont typeface="Arial"/>
              <a:buNone/>
            </a:pPr>
            <a:r>
              <a:rPr lang="en" sz="1400" dirty="0" smtClean="0">
                <a:solidFill>
                  <a:schemeClr val="dk1"/>
                </a:solidFill>
                <a:latin typeface="Calibri"/>
                <a:ea typeface="Calibri"/>
                <a:cs typeface="Calibri"/>
                <a:sym typeface="Calibri"/>
              </a:rPr>
              <a:t> </a:t>
            </a:r>
            <a:endParaRPr lang="en" sz="1400" dirty="0" smtClean="0">
              <a:solidFill>
                <a:srgbClr val="000000"/>
              </a:solidFill>
              <a:latin typeface="Calibri"/>
              <a:ea typeface="Calibri"/>
              <a:cs typeface="Calibri"/>
              <a:sym typeface="Calibri"/>
            </a:endParaRPr>
          </a:p>
          <a:p>
            <a:pPr marL="0" indent="0" algn="ctr">
              <a:spcBef>
                <a:spcPts val="0"/>
              </a:spcBef>
              <a:buClr>
                <a:schemeClr val="dk1"/>
              </a:buClr>
              <a:buSzPts val="1100"/>
              <a:buFont typeface="Arial"/>
              <a:buNone/>
            </a:pPr>
            <a:r>
              <a:rPr lang="en" b="1" dirty="0" smtClean="0">
                <a:solidFill>
                  <a:srgbClr val="000000"/>
                </a:solidFill>
                <a:latin typeface="Calibri"/>
                <a:ea typeface="Calibri"/>
                <a:cs typeface="Calibri"/>
                <a:sym typeface="Calibri"/>
              </a:rPr>
              <a:t>Goal-Setting Exercise</a:t>
            </a:r>
          </a:p>
          <a:p>
            <a:pPr marL="0" indent="0" algn="ctr">
              <a:spcBef>
                <a:spcPts val="0"/>
              </a:spcBef>
              <a:buClr>
                <a:schemeClr val="dk1"/>
              </a:buClr>
              <a:buSzPts val="1100"/>
              <a:buFont typeface="Arial"/>
              <a:buNone/>
            </a:pPr>
            <a:r>
              <a:rPr lang="en" sz="1100" dirty="0" smtClean="0">
                <a:solidFill>
                  <a:srgbClr val="000000"/>
                </a:solidFill>
                <a:latin typeface="Calibri"/>
                <a:ea typeface="Calibri"/>
                <a:cs typeface="Calibri"/>
                <a:sym typeface="Calibri"/>
              </a:rPr>
              <a:t>  </a:t>
            </a:r>
            <a:r>
              <a:rPr lang="en" sz="1800" dirty="0" smtClean="0">
                <a:solidFill>
                  <a:srgbClr val="000000"/>
                </a:solidFill>
                <a:latin typeface="Calibri"/>
                <a:ea typeface="Calibri"/>
                <a:cs typeface="Calibri"/>
                <a:sym typeface="Calibri"/>
              </a:rPr>
              <a:t>Write down three pain-management goals that you would like to accomplish in the next 2-3 months.  If you can, identify concrete steps you could take to reach each goal.</a:t>
            </a:r>
          </a:p>
          <a:p>
            <a:pPr marL="0" indent="0">
              <a:spcBef>
                <a:spcPts val="0"/>
              </a:spcBef>
              <a:buFont typeface="Arial" panose="020B0604020202020204" pitchFamily="34" charset="0"/>
              <a:buNone/>
            </a:pPr>
            <a:r>
              <a:rPr lang="en" sz="1800" dirty="0" smtClean="0">
                <a:solidFill>
                  <a:srgbClr val="000000"/>
                </a:solidFill>
                <a:latin typeface="Calibri"/>
                <a:ea typeface="Calibri"/>
                <a:cs typeface="Calibri"/>
                <a:sym typeface="Calibri"/>
              </a:rPr>
              <a:t> GOAL:</a:t>
            </a:r>
          </a:p>
          <a:p>
            <a:pPr marL="0" indent="0">
              <a:spcBef>
                <a:spcPts val="0"/>
              </a:spcBef>
              <a:buClr>
                <a:schemeClr val="dk1"/>
              </a:buClr>
              <a:buSzPts val="1100"/>
              <a:buFont typeface="Arial"/>
              <a:buNone/>
            </a:pPr>
            <a:endParaRPr lang="en" sz="1800" dirty="0" smtClean="0">
              <a:solidFill>
                <a:srgbClr val="000000"/>
              </a:solidFill>
              <a:latin typeface="Calibri"/>
              <a:ea typeface="Calibri"/>
              <a:cs typeface="Calibri"/>
              <a:sym typeface="Calibri"/>
            </a:endParaRPr>
          </a:p>
          <a:p>
            <a:pPr marL="0" indent="0">
              <a:spcBef>
                <a:spcPts val="0"/>
              </a:spcBef>
              <a:buClr>
                <a:schemeClr val="dk1"/>
              </a:buClr>
              <a:buSzPts val="1100"/>
              <a:buFont typeface="Arial"/>
              <a:buNone/>
            </a:pPr>
            <a:r>
              <a:rPr lang="en" sz="1800" u="sng" dirty="0" smtClean="0">
                <a:solidFill>
                  <a:srgbClr val="000000"/>
                </a:solidFill>
                <a:latin typeface="Calibri"/>
                <a:ea typeface="Calibri"/>
                <a:cs typeface="Calibri"/>
                <a:sym typeface="Calibri"/>
              </a:rPr>
              <a:t>Steps to reach that goal:</a:t>
            </a:r>
            <a:endParaRPr lang="en" sz="1800" dirty="0" smtClean="0">
              <a:solidFill>
                <a:srgbClr val="000000"/>
              </a:solidFill>
              <a:latin typeface="Calibri"/>
              <a:ea typeface="Calibri"/>
              <a:cs typeface="Calibri"/>
              <a:sym typeface="Calibri"/>
            </a:endParaRPr>
          </a:p>
          <a:p>
            <a:pPr marL="0" indent="0">
              <a:spcBef>
                <a:spcPts val="1600"/>
              </a:spcBef>
              <a:buClr>
                <a:schemeClr val="dk1"/>
              </a:buClr>
              <a:buSzPts val="1100"/>
              <a:buFont typeface="Arial"/>
              <a:buNone/>
            </a:pPr>
            <a:r>
              <a:rPr lang="en" sz="1800" dirty="0" smtClean="0">
                <a:solidFill>
                  <a:srgbClr val="000000"/>
                </a:solidFill>
                <a:latin typeface="Calibri"/>
                <a:ea typeface="Calibri"/>
                <a:cs typeface="Calibri"/>
                <a:sym typeface="Calibri"/>
              </a:rPr>
              <a:t>A.____________________________________________________________</a:t>
            </a:r>
          </a:p>
          <a:p>
            <a:pPr marL="0" indent="0">
              <a:spcBef>
                <a:spcPts val="1600"/>
              </a:spcBef>
              <a:buClr>
                <a:schemeClr val="dk1"/>
              </a:buClr>
              <a:buSzPts val="1100"/>
              <a:buFont typeface="Arial"/>
              <a:buNone/>
            </a:pPr>
            <a:r>
              <a:rPr lang="en" sz="1800" dirty="0" smtClean="0">
                <a:solidFill>
                  <a:srgbClr val="000000"/>
                </a:solidFill>
                <a:latin typeface="Calibri"/>
                <a:ea typeface="Calibri"/>
                <a:cs typeface="Calibri"/>
                <a:sym typeface="Calibri"/>
              </a:rPr>
              <a:t>B. ____________________________________________________________</a:t>
            </a:r>
          </a:p>
          <a:p>
            <a:pPr marL="0" indent="0">
              <a:spcBef>
                <a:spcPts val="1600"/>
              </a:spcBef>
              <a:buFont typeface="Arial" panose="020B0604020202020204" pitchFamily="34" charset="0"/>
              <a:buNone/>
            </a:pPr>
            <a:r>
              <a:rPr lang="en" sz="1800" dirty="0" smtClean="0">
                <a:solidFill>
                  <a:srgbClr val="000000"/>
                </a:solidFill>
                <a:latin typeface="Calibri"/>
                <a:ea typeface="Calibri"/>
                <a:cs typeface="Calibri"/>
                <a:sym typeface="Calibri"/>
              </a:rPr>
              <a:t>C._____________________________________________________________</a:t>
            </a:r>
          </a:p>
          <a:p>
            <a:pPr marL="0" indent="0">
              <a:spcBef>
                <a:spcPts val="1600"/>
              </a:spcBef>
              <a:buFont typeface="Arial" panose="020B0604020202020204" pitchFamily="34" charset="0"/>
              <a:buNone/>
            </a:pPr>
            <a:r>
              <a:rPr lang="en" sz="1800" dirty="0" smtClean="0">
                <a:solidFill>
                  <a:srgbClr val="000000"/>
                </a:solidFill>
                <a:latin typeface="Calibri"/>
                <a:ea typeface="Calibri"/>
                <a:cs typeface="Calibri"/>
                <a:sym typeface="Calibri"/>
              </a:rPr>
              <a:t>GOAL:</a:t>
            </a:r>
          </a:p>
          <a:p>
            <a:pPr marL="0" indent="0">
              <a:spcBef>
                <a:spcPts val="1600"/>
              </a:spcBef>
              <a:buFont typeface="Arial" panose="020B0604020202020204" pitchFamily="34" charset="0"/>
              <a:buNone/>
            </a:pPr>
            <a:r>
              <a:rPr lang="en" sz="1800" u="sng" dirty="0" smtClean="0">
                <a:solidFill>
                  <a:srgbClr val="000000"/>
                </a:solidFill>
                <a:latin typeface="Calibri"/>
                <a:ea typeface="Calibri"/>
                <a:cs typeface="Calibri"/>
                <a:sym typeface="Calibri"/>
              </a:rPr>
              <a:t>Steps to reach that goal:</a:t>
            </a:r>
          </a:p>
          <a:p>
            <a:pPr marL="0" indent="0">
              <a:spcBef>
                <a:spcPts val="1600"/>
              </a:spcBef>
              <a:buFont typeface="Arial" panose="020B0604020202020204" pitchFamily="34" charset="0"/>
              <a:buNone/>
            </a:pPr>
            <a:r>
              <a:rPr lang="en" sz="1800" dirty="0" smtClean="0">
                <a:solidFill>
                  <a:srgbClr val="000000"/>
                </a:solidFill>
                <a:latin typeface="Calibri"/>
                <a:ea typeface="Calibri"/>
                <a:cs typeface="Calibri"/>
                <a:sym typeface="Calibri"/>
              </a:rPr>
              <a:t>A_____________________________________________________________</a:t>
            </a:r>
          </a:p>
          <a:p>
            <a:pPr marL="0" indent="0">
              <a:spcBef>
                <a:spcPts val="1600"/>
              </a:spcBef>
              <a:buFont typeface="Arial" panose="020B0604020202020204" pitchFamily="34" charset="0"/>
              <a:buNone/>
            </a:pPr>
            <a:r>
              <a:rPr lang="en" sz="1800" dirty="0" smtClean="0">
                <a:solidFill>
                  <a:srgbClr val="000000"/>
                </a:solidFill>
                <a:latin typeface="Calibri"/>
                <a:ea typeface="Calibri"/>
                <a:cs typeface="Calibri"/>
                <a:sym typeface="Calibri"/>
              </a:rPr>
              <a:t>B._____________________________________________________________</a:t>
            </a:r>
          </a:p>
          <a:p>
            <a:pPr marL="0" indent="0">
              <a:spcBef>
                <a:spcPts val="1600"/>
              </a:spcBef>
              <a:buClr>
                <a:schemeClr val="dk1"/>
              </a:buClr>
              <a:buSzPts val="1100"/>
              <a:buFont typeface="Arial"/>
              <a:buNone/>
            </a:pPr>
            <a:r>
              <a:rPr lang="en" sz="1800" dirty="0" smtClean="0">
                <a:solidFill>
                  <a:srgbClr val="000000"/>
                </a:solidFill>
                <a:latin typeface="Calibri"/>
                <a:ea typeface="Calibri"/>
                <a:cs typeface="Calibri"/>
                <a:sym typeface="Calibri"/>
              </a:rPr>
              <a:t>C._____________________________________________________________</a:t>
            </a:r>
          </a:p>
          <a:p>
            <a:pPr marL="0" indent="0">
              <a:spcBef>
                <a:spcPts val="1600"/>
              </a:spcBef>
              <a:spcAft>
                <a:spcPts val="1600"/>
              </a:spcAft>
              <a:buFont typeface="Arial" panose="020B0604020202020204" pitchFamily="34" charset="0"/>
              <a:buNone/>
            </a:pPr>
            <a:endParaRPr lang="en" dirty="0"/>
          </a:p>
        </p:txBody>
      </p:sp>
    </p:spTree>
    <p:extLst>
      <p:ext uri="{BB962C8B-B14F-4D97-AF65-F5344CB8AC3E}">
        <p14:creationId xmlns:p14="http://schemas.microsoft.com/office/powerpoint/2010/main" val="834032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95400"/>
            <a:ext cx="8534400" cy="4876800"/>
          </a:xfrm>
        </p:spPr>
        <p:txBody>
          <a:bodyPr>
            <a:normAutofit/>
          </a:bodyPr>
          <a:lstStyle/>
          <a:p>
            <a:pPr marL="0" lvl="0" indent="0">
              <a:lnSpc>
                <a:spcPct val="115000"/>
              </a:lnSpc>
              <a:spcBef>
                <a:spcPts val="0"/>
              </a:spcBef>
              <a:buNone/>
            </a:pPr>
            <a:r>
              <a:rPr lang="en" sz="2800" b="1" dirty="0">
                <a:ea typeface="Calibri"/>
                <a:cs typeface="Calibri"/>
                <a:sym typeface="Calibri"/>
              </a:rPr>
              <a:t>Module </a:t>
            </a:r>
            <a:r>
              <a:rPr lang="en" sz="2800" b="1" dirty="0" smtClean="0">
                <a:ea typeface="Calibri"/>
                <a:cs typeface="Calibri"/>
                <a:sym typeface="Calibri"/>
              </a:rPr>
              <a:t>#</a:t>
            </a:r>
            <a:r>
              <a:rPr lang="en-US" sz="2800" b="1" dirty="0" smtClean="0">
                <a:ea typeface="Calibri"/>
                <a:cs typeface="Calibri"/>
                <a:sym typeface="Calibri"/>
              </a:rPr>
              <a:t>6</a:t>
            </a:r>
            <a:r>
              <a:rPr lang="en" sz="2800" b="1" dirty="0" smtClean="0">
                <a:ea typeface="Calibri"/>
                <a:cs typeface="Calibri"/>
                <a:sym typeface="Calibri"/>
              </a:rPr>
              <a:t>:  </a:t>
            </a:r>
            <a:r>
              <a:rPr lang="en-US" sz="2800" b="1" dirty="0" smtClean="0">
                <a:ea typeface="Calibri"/>
                <a:cs typeface="Calibri"/>
                <a:sym typeface="Calibri"/>
              </a:rPr>
              <a:t>Activity Pacing</a:t>
            </a:r>
            <a:r>
              <a:rPr lang="en" sz="2800" b="1" dirty="0" smtClean="0">
                <a:ea typeface="Calibri"/>
                <a:cs typeface="Calibri"/>
                <a:sym typeface="Calibri"/>
              </a:rPr>
              <a:t> Session Outline</a:t>
            </a:r>
            <a:endParaRPr lang="en" sz="2800" b="1" dirty="0">
              <a:ea typeface="Calibri"/>
              <a:cs typeface="Calibri"/>
              <a:sym typeface="Calibri"/>
            </a:endParaRPr>
          </a:p>
          <a:p>
            <a:pPr marL="0" lvl="0" indent="0">
              <a:spcBef>
                <a:spcPts val="0"/>
              </a:spcBef>
              <a:buNone/>
            </a:pPr>
            <a:r>
              <a:rPr lang="en" sz="2800" dirty="0">
                <a:ea typeface="Calibri"/>
                <a:cs typeface="Calibri"/>
                <a:sym typeface="Calibri"/>
              </a:rPr>
              <a:t> </a:t>
            </a:r>
          </a:p>
          <a:p>
            <a:pPr marL="457200" lvl="0">
              <a:spcBef>
                <a:spcPts val="0"/>
              </a:spcBef>
              <a:buSzPts val="1800"/>
              <a:buFont typeface="Calibri"/>
              <a:buChar char="●"/>
            </a:pPr>
            <a:r>
              <a:rPr lang="en" sz="2800" dirty="0">
                <a:ea typeface="Calibri"/>
                <a:cs typeface="Calibri"/>
                <a:sym typeface="Calibri"/>
              </a:rPr>
              <a:t>Welcome/Orientation to Group/Ground rules</a:t>
            </a:r>
          </a:p>
          <a:p>
            <a:pPr marL="0" lvl="0" indent="0">
              <a:spcBef>
                <a:spcPts val="0"/>
              </a:spcBef>
              <a:buNone/>
            </a:pPr>
            <a:r>
              <a:rPr lang="en" sz="2800" dirty="0">
                <a:ea typeface="Calibri"/>
                <a:cs typeface="Calibri"/>
                <a:sym typeface="Calibri"/>
              </a:rPr>
              <a:t> </a:t>
            </a:r>
          </a:p>
          <a:p>
            <a:pPr marL="457200" lvl="0">
              <a:spcBef>
                <a:spcPts val="0"/>
              </a:spcBef>
              <a:buSzPts val="1800"/>
              <a:buFont typeface="Calibri"/>
              <a:buChar char="●"/>
            </a:pPr>
            <a:r>
              <a:rPr lang="en" sz="2800" dirty="0">
                <a:ea typeface="Calibri"/>
                <a:cs typeface="Calibri"/>
                <a:sym typeface="Calibri"/>
              </a:rPr>
              <a:t>Introduction of Group Members</a:t>
            </a:r>
          </a:p>
          <a:p>
            <a:pPr marL="0" lvl="0" indent="0">
              <a:spcBef>
                <a:spcPts val="0"/>
              </a:spcBef>
              <a:buNone/>
            </a:pPr>
            <a:r>
              <a:rPr lang="en" sz="2800" dirty="0">
                <a:ea typeface="Calibri"/>
                <a:cs typeface="Calibri"/>
                <a:sym typeface="Calibri"/>
              </a:rPr>
              <a:t>        	</a:t>
            </a:r>
          </a:p>
          <a:p>
            <a:pPr marL="0" lvl="0" indent="457200">
              <a:spcBef>
                <a:spcPts val="0"/>
              </a:spcBef>
              <a:buNone/>
            </a:pPr>
            <a:r>
              <a:rPr lang="en" sz="2800" dirty="0">
                <a:ea typeface="Calibri"/>
                <a:cs typeface="Calibri"/>
                <a:sym typeface="Calibri"/>
              </a:rPr>
              <a:t>	Name, tell us your pain story</a:t>
            </a:r>
          </a:p>
          <a:p>
            <a:pPr marL="0" lvl="0" indent="0">
              <a:buNone/>
            </a:pPr>
            <a:endParaRPr lang="en-US" dirty="0" smtClean="0"/>
          </a:p>
          <a:p>
            <a:pPr marL="857250" lvl="2" indent="-457200">
              <a:buFont typeface="Arial"/>
              <a:buChar char="•"/>
            </a:pPr>
            <a:endParaRPr lang="en-US" dirty="0" smtClean="0"/>
          </a:p>
          <a:p>
            <a:pPr marL="457200" lvl="1" indent="-457200">
              <a:buFont typeface="Arial"/>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39005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a:bodyPr>
          <a:lstStyle/>
          <a:p>
            <a:r>
              <a:rPr lang="en-US" dirty="0"/>
              <a:t>Goals and Objectives</a:t>
            </a:r>
          </a:p>
        </p:txBody>
      </p:sp>
      <p:sp>
        <p:nvSpPr>
          <p:cNvPr id="3" name="Content Placeholder 2"/>
          <p:cNvSpPr>
            <a:spLocks noGrp="1"/>
          </p:cNvSpPr>
          <p:nvPr>
            <p:ph idx="1"/>
          </p:nvPr>
        </p:nvSpPr>
        <p:spPr>
          <a:xfrm>
            <a:off x="1219200" y="2362200"/>
            <a:ext cx="7086600" cy="3581400"/>
          </a:xfrm>
        </p:spPr>
        <p:txBody>
          <a:bodyPr>
            <a:normAutofit fontScale="92500" lnSpcReduction="10000"/>
          </a:bodyPr>
          <a:lstStyle/>
          <a:p>
            <a:pPr lvl="0"/>
            <a:r>
              <a:rPr lang="en-US" dirty="0"/>
              <a:t>Learn CBT oriented strategies for treating patients with chronic pain</a:t>
            </a:r>
          </a:p>
          <a:p>
            <a:pPr lvl="0"/>
            <a:r>
              <a:rPr lang="en-US" dirty="0"/>
              <a:t>Learn to utilize the inter-professional learning environment as a means of educating medical </a:t>
            </a:r>
            <a:r>
              <a:rPr lang="en-US" dirty="0" smtClean="0"/>
              <a:t>residents</a:t>
            </a:r>
            <a:endParaRPr lang="en-US" dirty="0"/>
          </a:p>
          <a:p>
            <a:pPr lvl="0"/>
            <a:r>
              <a:rPr lang="en-US" dirty="0"/>
              <a:t>Gain understanding of our approach toward coaching residents to present CBT principles during the group therapy </a:t>
            </a:r>
            <a:r>
              <a:rPr lang="en-US" dirty="0" smtClean="0"/>
              <a:t>visit </a:t>
            </a:r>
            <a:endParaRPr lang="en-US" dirty="0"/>
          </a:p>
          <a:p>
            <a:endParaRPr lang="en-US" dirty="0"/>
          </a:p>
        </p:txBody>
      </p:sp>
    </p:spTree>
    <p:extLst>
      <p:ext uri="{BB962C8B-B14F-4D97-AF65-F5344CB8AC3E}">
        <p14:creationId xmlns:p14="http://schemas.microsoft.com/office/powerpoint/2010/main" val="2981187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a:t>
            </a:r>
            <a:r>
              <a:rPr lang="en" sz="11200" b="1" dirty="0" smtClean="0">
                <a:ea typeface="Calibri"/>
                <a:cs typeface="Calibri"/>
                <a:sym typeface="Calibri"/>
              </a:rPr>
              <a:t>#</a:t>
            </a:r>
            <a:r>
              <a:rPr lang="en-US" sz="11200" b="1" dirty="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lnSpc>
                <a:spcPct val="115000"/>
              </a:lnSpc>
              <a:spcBef>
                <a:spcPts val="0"/>
              </a:spcBef>
              <a:buNone/>
            </a:pPr>
            <a:r>
              <a:rPr lang="en" sz="8000" b="1" dirty="0" smtClean="0">
                <a:ea typeface="Calibri"/>
                <a:cs typeface="Calibri"/>
                <a:sym typeface="Calibri"/>
              </a:rPr>
              <a:t>Didactics:</a:t>
            </a:r>
            <a:endParaRPr lang="en" sz="8000" u="sng" dirty="0">
              <a:ea typeface="Calibri"/>
              <a:cs typeface="Calibri"/>
              <a:sym typeface="Calibri"/>
            </a:endParaRPr>
          </a:p>
          <a:p>
            <a:pPr marL="139700" lvl="0" indent="0">
              <a:lnSpc>
                <a:spcPct val="150000"/>
              </a:lnSpc>
              <a:spcBef>
                <a:spcPts val="1600"/>
              </a:spcBef>
              <a:buSzPts val="1400"/>
              <a:buNone/>
            </a:pPr>
            <a:r>
              <a:rPr lang="en" sz="8000" dirty="0" smtClean="0">
                <a:ea typeface="Calibri"/>
                <a:cs typeface="Calibri"/>
                <a:sym typeface="Calibri"/>
              </a:rPr>
              <a:t>1.  </a:t>
            </a:r>
            <a:r>
              <a:rPr lang="en-US" sz="8000" dirty="0" smtClean="0">
                <a:ea typeface="Calibri"/>
                <a:cs typeface="Calibri"/>
                <a:sym typeface="Calibri"/>
              </a:rPr>
              <a:t>How are activity and pain related? </a:t>
            </a:r>
            <a:endParaRPr lang="en" sz="8000" dirty="0">
              <a:ea typeface="Calibri"/>
              <a:cs typeface="Calibri"/>
              <a:sym typeface="Calibri"/>
            </a:endParaRPr>
          </a:p>
          <a:p>
            <a:pPr marL="914400" lvl="0" indent="-317500">
              <a:lnSpc>
                <a:spcPct val="150000"/>
              </a:lnSpc>
              <a:spcBef>
                <a:spcPts val="0"/>
              </a:spcBef>
              <a:buSzPts val="1400"/>
              <a:buFont typeface="Calibri"/>
              <a:buChar char="-"/>
            </a:pPr>
            <a:r>
              <a:rPr lang="en-US" sz="8000" dirty="0" smtClean="0">
                <a:ea typeface="Calibri"/>
                <a:cs typeface="Calibri"/>
                <a:sym typeface="Calibri"/>
              </a:rPr>
              <a:t>Common to avoid activity on ‘bad pain days’ and try to make up for it on “good pain days’</a:t>
            </a:r>
          </a:p>
          <a:p>
            <a:pPr marL="914400" lvl="0" indent="-317500">
              <a:lnSpc>
                <a:spcPct val="150000"/>
              </a:lnSpc>
              <a:spcBef>
                <a:spcPts val="0"/>
              </a:spcBef>
              <a:buSzPts val="1400"/>
              <a:buFont typeface="Calibri"/>
              <a:buChar char="-"/>
            </a:pPr>
            <a:r>
              <a:rPr lang="en-US" sz="8000" dirty="0" smtClean="0">
                <a:ea typeface="Calibri"/>
                <a:cs typeface="Calibri"/>
                <a:sym typeface="Calibri"/>
              </a:rPr>
              <a:t>Cycle of avoiding activity on bad days, making it up on good days and sometimes overdoing it, can lead to pain flare-up, having to set time aside to rest and recover, doing less, and more pain. </a:t>
            </a:r>
          </a:p>
          <a:p>
            <a:pPr marL="914400" lvl="0" indent="-317500">
              <a:lnSpc>
                <a:spcPct val="150000"/>
              </a:lnSpc>
              <a:spcBef>
                <a:spcPts val="0"/>
              </a:spcBef>
              <a:buSzPts val="1400"/>
              <a:buFont typeface="Calibri"/>
              <a:buChar char="-"/>
            </a:pPr>
            <a:r>
              <a:rPr lang="en-US" sz="8000" dirty="0" smtClean="0">
                <a:ea typeface="Calibri"/>
                <a:cs typeface="Calibri"/>
                <a:sym typeface="Calibri"/>
              </a:rPr>
              <a:t>How does this fit or not fit with your experience? </a:t>
            </a:r>
            <a:endParaRPr lang="en-US" sz="8000" dirty="0">
              <a:ea typeface="Calibri"/>
              <a:cs typeface="Calibri"/>
              <a:sym typeface="Calibri"/>
            </a:endParaRPr>
          </a:p>
          <a:p>
            <a:pPr marL="1314450" lvl="1" indent="-317500">
              <a:lnSpc>
                <a:spcPct val="150000"/>
              </a:lnSpc>
              <a:spcBef>
                <a:spcPts val="0"/>
              </a:spcBef>
              <a:buSzPts val="1400"/>
              <a:buFont typeface="Calibri"/>
              <a:buChar char="-"/>
            </a:pPr>
            <a:r>
              <a:rPr lang="en-US" sz="7600" dirty="0" smtClean="0">
                <a:ea typeface="Calibri"/>
                <a:cs typeface="Calibri"/>
                <a:sym typeface="Calibri"/>
              </a:rPr>
              <a:t>What is harder to do now or what postures are harder for you?</a:t>
            </a:r>
          </a:p>
          <a:p>
            <a:pPr marL="1314450" lvl="1" indent="-317500">
              <a:lnSpc>
                <a:spcPct val="150000"/>
              </a:lnSpc>
              <a:spcBef>
                <a:spcPts val="0"/>
              </a:spcBef>
              <a:buSzPts val="1400"/>
              <a:buFont typeface="Calibri"/>
              <a:buChar char="-"/>
            </a:pPr>
            <a:r>
              <a:rPr lang="en-US" sz="7600" dirty="0" smtClean="0">
                <a:ea typeface="Calibri"/>
                <a:cs typeface="Calibri"/>
                <a:sym typeface="Calibri"/>
              </a:rPr>
              <a:t>What activities and postures increase your pain?</a:t>
            </a:r>
          </a:p>
          <a:p>
            <a:pPr marL="1314450" lvl="1" indent="-317500">
              <a:lnSpc>
                <a:spcPct val="150000"/>
              </a:lnSpc>
              <a:spcBef>
                <a:spcPts val="0"/>
              </a:spcBef>
              <a:buSzPts val="1400"/>
              <a:buFont typeface="Calibri"/>
              <a:buChar char="-"/>
            </a:pPr>
            <a:r>
              <a:rPr lang="en-US" sz="7600" dirty="0" smtClean="0">
                <a:ea typeface="Calibri"/>
                <a:cs typeface="Calibri"/>
                <a:sym typeface="Calibri"/>
              </a:rPr>
              <a:t>What do you do after a </a:t>
            </a:r>
            <a:r>
              <a:rPr lang="en-US" sz="7600" dirty="0" err="1" smtClean="0">
                <a:ea typeface="Calibri"/>
                <a:cs typeface="Calibri"/>
                <a:sym typeface="Calibri"/>
              </a:rPr>
              <a:t>flareup</a:t>
            </a:r>
            <a:r>
              <a:rPr lang="en-US" sz="7600" dirty="0" smtClean="0">
                <a:ea typeface="Calibri"/>
                <a:cs typeface="Calibri"/>
                <a:sym typeface="Calibri"/>
              </a:rPr>
              <a:t> from an activity/too long in a posture?</a:t>
            </a:r>
            <a:endParaRPr lang="en" sz="7600" dirty="0">
              <a:ea typeface="Calibri"/>
              <a:cs typeface="Calibri"/>
              <a:sym typeface="Calibri"/>
            </a:endParaRP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3834905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a:t>
            </a:r>
            <a:r>
              <a:rPr lang="en" sz="11200" b="1" dirty="0" smtClean="0">
                <a:ea typeface="Calibri"/>
                <a:cs typeface="Calibri"/>
                <a:sym typeface="Calibri"/>
              </a:rPr>
              <a:t>#</a:t>
            </a:r>
            <a:r>
              <a:rPr lang="en-US" sz="11200" b="1" dirty="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lnSpc>
                <a:spcPct val="115000"/>
              </a:lnSpc>
              <a:spcBef>
                <a:spcPts val="0"/>
              </a:spcBef>
              <a:buNone/>
            </a:pPr>
            <a:r>
              <a:rPr lang="en" sz="8000" b="1" dirty="0" smtClean="0">
                <a:ea typeface="Calibri"/>
                <a:cs typeface="Calibri"/>
                <a:sym typeface="Calibri"/>
              </a:rPr>
              <a:t>Didactics:</a:t>
            </a:r>
            <a:endParaRPr lang="en" sz="8000" u="sng" dirty="0">
              <a:ea typeface="Calibri"/>
              <a:cs typeface="Calibri"/>
              <a:sym typeface="Calibri"/>
            </a:endParaRPr>
          </a:p>
          <a:p>
            <a:pPr marL="139700" lvl="0" indent="0">
              <a:lnSpc>
                <a:spcPct val="150000"/>
              </a:lnSpc>
              <a:spcBef>
                <a:spcPts val="1600"/>
              </a:spcBef>
              <a:buSzPts val="1400"/>
              <a:buNone/>
            </a:pPr>
            <a:r>
              <a:rPr lang="en-US" sz="8000" dirty="0" smtClean="0">
                <a:ea typeface="Calibri"/>
                <a:cs typeface="Calibri"/>
                <a:sym typeface="Calibri"/>
              </a:rPr>
              <a:t>2</a:t>
            </a:r>
            <a:r>
              <a:rPr lang="en" sz="8000" dirty="0" smtClean="0">
                <a:ea typeface="Calibri"/>
                <a:cs typeface="Calibri"/>
                <a:sym typeface="Calibri"/>
              </a:rPr>
              <a:t>.  </a:t>
            </a:r>
            <a:r>
              <a:rPr lang="en-US" sz="8000" dirty="0" smtClean="0">
                <a:ea typeface="Calibri"/>
                <a:cs typeface="Calibri"/>
                <a:sym typeface="Calibri"/>
              </a:rPr>
              <a:t>How do you get out of this cycle? </a:t>
            </a:r>
            <a:endParaRPr lang="en" sz="8000" dirty="0">
              <a:ea typeface="Calibri"/>
              <a:cs typeface="Calibri"/>
              <a:sym typeface="Calibri"/>
            </a:endParaRPr>
          </a:p>
          <a:p>
            <a:pPr marL="914400" lvl="0" indent="-317500">
              <a:lnSpc>
                <a:spcPct val="150000"/>
              </a:lnSpc>
              <a:spcBef>
                <a:spcPts val="0"/>
              </a:spcBef>
              <a:buSzPts val="1400"/>
              <a:buFont typeface="Calibri"/>
              <a:buChar char="-"/>
            </a:pPr>
            <a:r>
              <a:rPr lang="en-US" sz="8000" dirty="0" smtClean="0">
                <a:ea typeface="Calibri"/>
                <a:cs typeface="Calibri"/>
                <a:sym typeface="Calibri"/>
              </a:rPr>
              <a:t>One way is to learn strategies for keeping active even when you are experiencing pain. This often means you work less hard for fewer minutes, but end up staying more active and in less pain over time. </a:t>
            </a:r>
          </a:p>
          <a:p>
            <a:pPr marL="914400" lvl="0" indent="-317500">
              <a:lnSpc>
                <a:spcPct val="150000"/>
              </a:lnSpc>
              <a:spcBef>
                <a:spcPts val="0"/>
              </a:spcBef>
              <a:buSzPts val="1400"/>
              <a:buFont typeface="Calibri"/>
              <a:buChar char="-"/>
            </a:pPr>
            <a:r>
              <a:rPr lang="en-US" sz="8000" dirty="0" smtClean="0">
                <a:ea typeface="Calibri"/>
                <a:cs typeface="Calibri"/>
                <a:sym typeface="Calibri"/>
              </a:rPr>
              <a:t>Three strategies can be helpful: </a:t>
            </a:r>
          </a:p>
          <a:p>
            <a:pPr marL="1314450" lvl="1" indent="-317500">
              <a:lnSpc>
                <a:spcPct val="150000"/>
              </a:lnSpc>
              <a:spcBef>
                <a:spcPts val="0"/>
              </a:spcBef>
              <a:buSzPts val="1400"/>
              <a:buFont typeface="Calibri"/>
              <a:buChar char="-"/>
            </a:pPr>
            <a:r>
              <a:rPr lang="en-US" sz="7600" u="sng" dirty="0" smtClean="0">
                <a:ea typeface="Calibri"/>
                <a:cs typeface="Calibri"/>
                <a:sym typeface="Calibri"/>
              </a:rPr>
              <a:t>Adapting</a:t>
            </a:r>
            <a:r>
              <a:rPr lang="en-US" sz="7600" dirty="0" smtClean="0">
                <a:ea typeface="Calibri"/>
                <a:cs typeface="Calibri"/>
                <a:sym typeface="Calibri"/>
              </a:rPr>
              <a:t>: finding new (less painful) ways to do old tasks.</a:t>
            </a:r>
          </a:p>
          <a:p>
            <a:pPr marL="1314450" lvl="1" indent="-317500">
              <a:lnSpc>
                <a:spcPct val="150000"/>
              </a:lnSpc>
              <a:spcBef>
                <a:spcPts val="0"/>
              </a:spcBef>
              <a:buSzPts val="1400"/>
              <a:buFont typeface="Calibri"/>
              <a:buChar char="-"/>
            </a:pPr>
            <a:r>
              <a:rPr lang="en-US" sz="7600" u="sng" dirty="0" smtClean="0">
                <a:ea typeface="Calibri"/>
                <a:cs typeface="Calibri"/>
                <a:sym typeface="Calibri"/>
              </a:rPr>
              <a:t>Delegation</a:t>
            </a:r>
            <a:r>
              <a:rPr lang="en-US" sz="7600" dirty="0" smtClean="0">
                <a:ea typeface="Calibri"/>
                <a:cs typeface="Calibri"/>
                <a:sym typeface="Calibri"/>
              </a:rPr>
              <a:t>: teaming up with others to spread the work around</a:t>
            </a:r>
          </a:p>
          <a:p>
            <a:pPr marL="1314450" lvl="1" indent="-317500">
              <a:lnSpc>
                <a:spcPct val="150000"/>
              </a:lnSpc>
              <a:spcBef>
                <a:spcPts val="0"/>
              </a:spcBef>
              <a:buSzPts val="1400"/>
              <a:buFont typeface="Calibri"/>
              <a:buChar char="-"/>
            </a:pPr>
            <a:r>
              <a:rPr lang="en-US" sz="7600" u="sng" dirty="0" smtClean="0">
                <a:ea typeface="Calibri"/>
                <a:cs typeface="Calibri"/>
                <a:sym typeface="Calibri"/>
              </a:rPr>
              <a:t>Pacing</a:t>
            </a:r>
            <a:r>
              <a:rPr lang="en-US" sz="7600" dirty="0" smtClean="0">
                <a:ea typeface="Calibri"/>
                <a:cs typeface="Calibri"/>
                <a:sym typeface="Calibri"/>
              </a:rPr>
              <a:t>: protecting your energy in the moment so you can keep it over the long haul. </a:t>
            </a:r>
          </a:p>
          <a:p>
            <a:pPr marL="1714500" lvl="2" indent="-317500">
              <a:lnSpc>
                <a:spcPct val="150000"/>
              </a:lnSpc>
              <a:spcBef>
                <a:spcPts val="0"/>
              </a:spcBef>
              <a:buSzPts val="1400"/>
              <a:buFont typeface="Calibri"/>
              <a:buChar char="-"/>
            </a:pPr>
            <a:r>
              <a:rPr lang="en-US" sz="7600" dirty="0" smtClean="0">
                <a:ea typeface="Calibri"/>
                <a:cs typeface="Calibri"/>
                <a:sym typeface="Calibri"/>
              </a:rPr>
              <a:t>“walk” instead of “sprint;” “work smarter, not harder”</a:t>
            </a: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741106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a:t>
            </a:r>
            <a:r>
              <a:rPr lang="en" sz="11200" b="1" dirty="0" smtClean="0">
                <a:ea typeface="Calibri"/>
                <a:cs typeface="Calibri"/>
                <a:sym typeface="Calibri"/>
              </a:rPr>
              <a:t>#</a:t>
            </a:r>
            <a:r>
              <a:rPr lang="en-US" sz="11200" b="1" dirty="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lnSpc>
                <a:spcPct val="115000"/>
              </a:lnSpc>
              <a:spcBef>
                <a:spcPts val="0"/>
              </a:spcBef>
              <a:buNone/>
            </a:pPr>
            <a:r>
              <a:rPr lang="en" sz="8000" b="1" dirty="0" smtClean="0">
                <a:ea typeface="Calibri"/>
                <a:cs typeface="Calibri"/>
                <a:sym typeface="Calibri"/>
              </a:rPr>
              <a:t>Didactics:</a:t>
            </a:r>
            <a:endParaRPr lang="en" sz="8000" u="sng" dirty="0">
              <a:ea typeface="Calibri"/>
              <a:cs typeface="Calibri"/>
              <a:sym typeface="Calibri"/>
            </a:endParaRPr>
          </a:p>
          <a:p>
            <a:pPr marL="139700" lvl="0" indent="0">
              <a:lnSpc>
                <a:spcPct val="150000"/>
              </a:lnSpc>
              <a:spcBef>
                <a:spcPts val="1600"/>
              </a:spcBef>
              <a:buSzPts val="1400"/>
              <a:buNone/>
            </a:pPr>
            <a:r>
              <a:rPr lang="en-US" sz="8000" dirty="0" smtClean="0">
                <a:ea typeface="Calibri"/>
                <a:cs typeface="Calibri"/>
                <a:sym typeface="Calibri"/>
              </a:rPr>
              <a:t>3</a:t>
            </a:r>
            <a:r>
              <a:rPr lang="en" sz="8000" dirty="0" smtClean="0">
                <a:ea typeface="Calibri"/>
                <a:cs typeface="Calibri"/>
                <a:sym typeface="Calibri"/>
              </a:rPr>
              <a:t>.  </a:t>
            </a:r>
            <a:r>
              <a:rPr lang="en-US" sz="8000" dirty="0" smtClean="0">
                <a:ea typeface="Calibri"/>
                <a:cs typeface="Calibri"/>
                <a:sym typeface="Calibri"/>
              </a:rPr>
              <a:t>Pacing Techniques</a:t>
            </a:r>
            <a:r>
              <a:rPr lang="en-US" sz="8000" dirty="0">
                <a:ea typeface="Calibri"/>
                <a:cs typeface="Calibri"/>
                <a:sym typeface="Calibri"/>
              </a:rPr>
              <a:t>:</a:t>
            </a:r>
            <a:r>
              <a:rPr lang="en-US" sz="8000" dirty="0" smtClean="0">
                <a:ea typeface="Calibri"/>
                <a:cs typeface="Calibri"/>
                <a:sym typeface="Calibri"/>
              </a:rPr>
              <a:t> Involves 2 strategies.</a:t>
            </a:r>
            <a:endParaRPr lang="en" sz="8000" dirty="0">
              <a:ea typeface="Calibri"/>
              <a:cs typeface="Calibri"/>
              <a:sym typeface="Calibri"/>
            </a:endParaRPr>
          </a:p>
          <a:p>
            <a:pPr marL="914400" lvl="0" indent="-317500">
              <a:lnSpc>
                <a:spcPct val="150000"/>
              </a:lnSpc>
              <a:spcBef>
                <a:spcPts val="0"/>
              </a:spcBef>
              <a:buSzPts val="1400"/>
              <a:buFont typeface="Calibri"/>
              <a:buChar char="-"/>
            </a:pPr>
            <a:r>
              <a:rPr lang="en-US" sz="8000" i="1" dirty="0" smtClean="0">
                <a:ea typeface="Calibri"/>
                <a:cs typeface="Calibri"/>
                <a:sym typeface="Calibri"/>
              </a:rPr>
              <a:t>Maintain awareness of your activities and how you do them</a:t>
            </a:r>
          </a:p>
          <a:p>
            <a:pPr marL="1314450" lvl="1" indent="-317500">
              <a:lnSpc>
                <a:spcPct val="150000"/>
              </a:lnSpc>
              <a:spcBef>
                <a:spcPts val="0"/>
              </a:spcBef>
              <a:buSzPts val="1400"/>
              <a:buFont typeface="Calibri"/>
              <a:buChar char="-"/>
            </a:pPr>
            <a:r>
              <a:rPr lang="en-US" sz="7600" dirty="0" smtClean="0">
                <a:ea typeface="Calibri"/>
                <a:cs typeface="Calibri"/>
                <a:sym typeface="Calibri"/>
              </a:rPr>
              <a:t>Become aware of what activities and postures increase your pain after a certain period of time and which do not add to your pain (or even decrease your pain). Observe your limits. </a:t>
            </a:r>
          </a:p>
          <a:p>
            <a:pPr marL="1314450" lvl="1" indent="-317500">
              <a:lnSpc>
                <a:spcPct val="150000"/>
              </a:lnSpc>
              <a:spcBef>
                <a:spcPts val="0"/>
              </a:spcBef>
              <a:buSzPts val="1400"/>
              <a:buFont typeface="Calibri"/>
              <a:buChar char="-"/>
            </a:pPr>
            <a:r>
              <a:rPr lang="en-US" sz="7600" b="1" dirty="0" smtClean="0">
                <a:ea typeface="Calibri"/>
                <a:cs typeface="Calibri"/>
                <a:sym typeface="Calibri"/>
              </a:rPr>
              <a:t>INSTRUCTION</a:t>
            </a:r>
            <a:r>
              <a:rPr lang="en-US" sz="7600" dirty="0" smtClean="0">
                <a:ea typeface="Calibri"/>
                <a:cs typeface="Calibri"/>
                <a:sym typeface="Calibri"/>
              </a:rPr>
              <a:t>S: Rate your pain while doing an activity (0-10). If your pain increases by 2 points it’s time to take a break. Engage in relaxation exercise or do something sedentary until your pain drops to its original level and then continue.  </a:t>
            </a:r>
          </a:p>
          <a:p>
            <a:pPr marL="1314450" lvl="1" indent="-317500">
              <a:lnSpc>
                <a:spcPct val="150000"/>
              </a:lnSpc>
              <a:spcBef>
                <a:spcPts val="0"/>
              </a:spcBef>
              <a:buSzPts val="1400"/>
              <a:buFont typeface="Calibri"/>
              <a:buChar char="-"/>
            </a:pPr>
            <a:r>
              <a:rPr lang="en-US" sz="7600" b="1" i="1" dirty="0" smtClean="0">
                <a:ea typeface="Calibri"/>
                <a:cs typeface="Calibri"/>
                <a:sym typeface="Calibri"/>
              </a:rPr>
              <a:t>See Handout: Rating your pain, Breath Focusing Exercise</a:t>
            </a: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832824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219200"/>
            <a:ext cx="8534400" cy="5105400"/>
          </a:xfrm>
        </p:spPr>
        <p:txBody>
          <a:bodyPr>
            <a:normAutofit fontScale="25000" lnSpcReduction="20000"/>
          </a:bodyPr>
          <a:lstStyle/>
          <a:p>
            <a:pPr marL="0" indent="0">
              <a:lnSpc>
                <a:spcPct val="115000"/>
              </a:lnSpc>
              <a:spcBef>
                <a:spcPts val="0"/>
              </a:spcBef>
              <a:buNone/>
            </a:pPr>
            <a:r>
              <a:rPr lang="en" sz="11200" b="1" dirty="0">
                <a:ea typeface="Calibri"/>
                <a:cs typeface="Calibri"/>
                <a:sym typeface="Calibri"/>
              </a:rPr>
              <a:t>Module </a:t>
            </a:r>
            <a:r>
              <a:rPr lang="en" sz="11200" b="1" dirty="0" smtClean="0">
                <a:ea typeface="Calibri"/>
                <a:cs typeface="Calibri"/>
                <a:sym typeface="Calibri"/>
              </a:rPr>
              <a:t>#</a:t>
            </a:r>
            <a:r>
              <a:rPr lang="en-US" sz="11200" b="1" dirty="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Outline</a:t>
            </a:r>
            <a:r>
              <a:rPr lang="en-US" sz="11200" b="1" dirty="0" smtClean="0">
                <a:ea typeface="Calibri"/>
                <a:cs typeface="Calibri"/>
                <a:sym typeface="Calibri"/>
              </a:rPr>
              <a:t> (cont’d)</a:t>
            </a:r>
            <a:endParaRPr lang="en" sz="11200" b="1" dirty="0">
              <a:ea typeface="Calibri"/>
              <a:cs typeface="Calibri"/>
              <a:sym typeface="Calibri"/>
            </a:endParaRPr>
          </a:p>
          <a:p>
            <a:pPr marL="0" lvl="0" indent="0">
              <a:lnSpc>
                <a:spcPct val="115000"/>
              </a:lnSpc>
              <a:spcBef>
                <a:spcPts val="0"/>
              </a:spcBef>
              <a:buNone/>
            </a:pPr>
            <a:endParaRPr lang="en" sz="7200" b="1" dirty="0">
              <a:ea typeface="Calibri"/>
              <a:cs typeface="Calibri"/>
              <a:sym typeface="Calibri"/>
            </a:endParaRPr>
          </a:p>
          <a:p>
            <a:pPr marL="0" lvl="0" indent="0">
              <a:lnSpc>
                <a:spcPct val="115000"/>
              </a:lnSpc>
              <a:spcBef>
                <a:spcPts val="0"/>
              </a:spcBef>
              <a:buNone/>
            </a:pPr>
            <a:r>
              <a:rPr lang="en" sz="8800" b="1" dirty="0" smtClean="0">
                <a:ea typeface="Calibri"/>
                <a:cs typeface="Calibri"/>
                <a:sym typeface="Calibri"/>
              </a:rPr>
              <a:t>Didactics:</a:t>
            </a:r>
            <a:endParaRPr lang="en" sz="8800" u="sng" dirty="0">
              <a:ea typeface="Calibri"/>
              <a:cs typeface="Calibri"/>
              <a:sym typeface="Calibri"/>
            </a:endParaRPr>
          </a:p>
          <a:p>
            <a:pPr marL="139700" lvl="0" indent="0">
              <a:lnSpc>
                <a:spcPct val="150000"/>
              </a:lnSpc>
              <a:spcBef>
                <a:spcPts val="1600"/>
              </a:spcBef>
              <a:buSzPts val="1400"/>
              <a:buNone/>
            </a:pPr>
            <a:r>
              <a:rPr lang="en-US" sz="8800" dirty="0" smtClean="0">
                <a:ea typeface="Calibri"/>
                <a:cs typeface="Calibri"/>
                <a:sym typeface="Calibri"/>
              </a:rPr>
              <a:t>3</a:t>
            </a:r>
            <a:r>
              <a:rPr lang="en" sz="8800" dirty="0" smtClean="0">
                <a:ea typeface="Calibri"/>
                <a:cs typeface="Calibri"/>
                <a:sym typeface="Calibri"/>
              </a:rPr>
              <a:t>.  </a:t>
            </a:r>
            <a:r>
              <a:rPr lang="en-US" sz="8800" dirty="0" smtClean="0">
                <a:ea typeface="Calibri"/>
                <a:cs typeface="Calibri"/>
                <a:sym typeface="Calibri"/>
              </a:rPr>
              <a:t>Pacing Techniques</a:t>
            </a:r>
            <a:r>
              <a:rPr lang="en-US" sz="8800" dirty="0">
                <a:ea typeface="Calibri"/>
                <a:cs typeface="Calibri"/>
                <a:sym typeface="Calibri"/>
              </a:rPr>
              <a:t>:</a:t>
            </a:r>
            <a:r>
              <a:rPr lang="en-US" sz="8800" dirty="0" smtClean="0">
                <a:ea typeface="Calibri"/>
                <a:cs typeface="Calibri"/>
                <a:sym typeface="Calibri"/>
              </a:rPr>
              <a:t> 2</a:t>
            </a:r>
            <a:r>
              <a:rPr lang="en-US" sz="8800" baseline="30000" dirty="0" smtClean="0">
                <a:ea typeface="Calibri"/>
                <a:cs typeface="Calibri"/>
                <a:sym typeface="Calibri"/>
              </a:rPr>
              <a:t>nd</a:t>
            </a:r>
            <a:r>
              <a:rPr lang="en-US" sz="8800" dirty="0" smtClean="0">
                <a:ea typeface="Calibri"/>
                <a:cs typeface="Calibri"/>
                <a:sym typeface="Calibri"/>
              </a:rPr>
              <a:t> of 2 strategies:</a:t>
            </a:r>
            <a:endParaRPr lang="en" sz="8800" dirty="0">
              <a:ea typeface="Calibri"/>
              <a:cs typeface="Calibri"/>
              <a:sym typeface="Calibri"/>
            </a:endParaRPr>
          </a:p>
          <a:p>
            <a:pPr marL="914400" lvl="0" indent="-317500">
              <a:lnSpc>
                <a:spcPct val="150000"/>
              </a:lnSpc>
              <a:spcBef>
                <a:spcPts val="0"/>
              </a:spcBef>
              <a:buSzPts val="1400"/>
              <a:buFont typeface="Calibri"/>
              <a:buChar char="-"/>
            </a:pPr>
            <a:r>
              <a:rPr lang="en-US" sz="8800" i="1" dirty="0">
                <a:ea typeface="Calibri"/>
                <a:cs typeface="Calibri"/>
                <a:sym typeface="Calibri"/>
              </a:rPr>
              <a:t>Time-based activity pacing </a:t>
            </a:r>
            <a:endParaRPr lang="en-US" sz="8800" i="1" dirty="0" smtClean="0">
              <a:ea typeface="Calibri"/>
              <a:cs typeface="Calibri"/>
              <a:sym typeface="Calibri"/>
            </a:endParaRPr>
          </a:p>
          <a:p>
            <a:pPr marL="1314450" lvl="1" indent="-317500">
              <a:lnSpc>
                <a:spcPct val="150000"/>
              </a:lnSpc>
              <a:spcBef>
                <a:spcPts val="0"/>
              </a:spcBef>
              <a:buSzPts val="1400"/>
              <a:buFont typeface="Calibri"/>
              <a:buChar char="-"/>
            </a:pPr>
            <a:r>
              <a:rPr lang="en-US" sz="8800" dirty="0" smtClean="0">
                <a:ea typeface="Calibri"/>
                <a:cs typeface="Calibri"/>
                <a:sym typeface="Calibri"/>
              </a:rPr>
              <a:t>Activity breaks are on time intervals, not on how much of the job is completed.</a:t>
            </a:r>
          </a:p>
          <a:p>
            <a:pPr marL="1314450" lvl="1" indent="-317500">
              <a:lnSpc>
                <a:spcPct val="150000"/>
              </a:lnSpc>
              <a:spcBef>
                <a:spcPts val="0"/>
              </a:spcBef>
              <a:buSzPts val="1400"/>
              <a:buFont typeface="Calibri"/>
              <a:buChar char="-"/>
            </a:pPr>
            <a:r>
              <a:rPr lang="en-US" sz="8800" dirty="0" smtClean="0">
                <a:ea typeface="Calibri"/>
                <a:cs typeface="Calibri"/>
                <a:sym typeface="Calibri"/>
              </a:rPr>
              <a:t>By taking a break before pain begins, you will be able to return to the activity sooner and will actually get more done. </a:t>
            </a:r>
          </a:p>
          <a:p>
            <a:pPr marL="1314450" lvl="1" indent="-317500">
              <a:lnSpc>
                <a:spcPct val="150000"/>
              </a:lnSpc>
              <a:spcBef>
                <a:spcPts val="0"/>
              </a:spcBef>
              <a:buSzPts val="1400"/>
              <a:buFont typeface="Calibri"/>
              <a:buChar char="-"/>
            </a:pPr>
            <a:r>
              <a:rPr lang="en-US" sz="8800" dirty="0" smtClean="0">
                <a:ea typeface="Calibri"/>
                <a:cs typeface="Calibri"/>
                <a:sym typeface="Calibri"/>
              </a:rPr>
              <a:t>Use TIME rather than PAIN as an indicator. </a:t>
            </a:r>
            <a:endParaRPr lang="en-US" sz="8800" dirty="0">
              <a:ea typeface="Calibri"/>
              <a:cs typeface="Calibri"/>
              <a:sym typeface="Calibri"/>
            </a:endParaRPr>
          </a:p>
          <a:p>
            <a:pPr marL="1314450" lvl="1" indent="-317500">
              <a:lnSpc>
                <a:spcPct val="150000"/>
              </a:lnSpc>
              <a:spcBef>
                <a:spcPts val="0"/>
              </a:spcBef>
              <a:buSzPts val="1400"/>
              <a:buFont typeface="Calibri"/>
              <a:buChar char="-"/>
            </a:pPr>
            <a:r>
              <a:rPr lang="en-US" sz="8800" b="1" i="1" dirty="0">
                <a:ea typeface="Calibri"/>
                <a:cs typeface="Calibri"/>
                <a:sym typeface="Calibri"/>
              </a:rPr>
              <a:t>See Handout: Activity Pacing</a:t>
            </a:r>
          </a:p>
          <a:p>
            <a:pPr marL="914400" lvl="0" indent="-317500">
              <a:lnSpc>
                <a:spcPct val="150000"/>
              </a:lnSpc>
              <a:spcBef>
                <a:spcPts val="0"/>
              </a:spcBef>
              <a:buSzPts val="1400"/>
              <a:buFont typeface="Calibri"/>
              <a:buChar char="-"/>
            </a:pPr>
            <a:endParaRPr lang="en-US" sz="8000" dirty="0" smtClean="0">
              <a:ea typeface="Calibri"/>
              <a:cs typeface="Calibri"/>
              <a:sym typeface="Calibri"/>
            </a:endParaRPr>
          </a:p>
          <a:p>
            <a:pPr marL="0" lvl="0" indent="0">
              <a:buNone/>
            </a:pPr>
            <a:endParaRPr lang="en-US" sz="8000" dirty="0" smtClean="0"/>
          </a:p>
          <a:p>
            <a:pPr marL="857250" lvl="2" indent="-457200">
              <a:buFont typeface="Arial"/>
              <a:buChar char="•"/>
            </a:pPr>
            <a:endParaRPr lang="en-US" sz="8000" dirty="0" smtClean="0"/>
          </a:p>
          <a:p>
            <a:pPr marL="457200" lvl="1" indent="-457200">
              <a:buFont typeface="Arial"/>
              <a:buChar char="•"/>
            </a:pPr>
            <a:endParaRPr lang="en-US" sz="8000"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9915327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143000"/>
            <a:ext cx="8610600" cy="5715000"/>
          </a:xfrm>
        </p:spPr>
        <p:txBody>
          <a:bodyPr>
            <a:normAutofit fontScale="25000" lnSpcReduction="20000"/>
          </a:bodyPr>
          <a:lstStyle/>
          <a:p>
            <a:pPr marL="0" indent="0">
              <a:lnSpc>
                <a:spcPct val="115000"/>
              </a:lnSpc>
              <a:spcBef>
                <a:spcPts val="0"/>
              </a:spcBef>
              <a:buNone/>
            </a:pPr>
            <a:r>
              <a:rPr lang="en" sz="11200" b="1" dirty="0" smtClean="0">
                <a:ea typeface="Calibri"/>
                <a:cs typeface="Calibri"/>
                <a:sym typeface="Calibri"/>
              </a:rPr>
              <a:t>Module #</a:t>
            </a:r>
            <a:r>
              <a:rPr lang="en-US" sz="11200" b="1" dirty="0" smtClean="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a:t>
            </a:r>
            <a:r>
              <a:rPr lang="en-US" sz="11200" b="1" dirty="0" smtClean="0">
                <a:ea typeface="Calibri"/>
                <a:cs typeface="Calibri"/>
                <a:sym typeface="Calibri"/>
              </a:rPr>
              <a:t>Handout</a:t>
            </a:r>
            <a:endParaRPr lang="en" sz="11200" b="1" dirty="0" smtClean="0">
              <a:ea typeface="Calibri"/>
              <a:cs typeface="Calibri"/>
              <a:sym typeface="Calibri"/>
            </a:endParaRPr>
          </a:p>
          <a:p>
            <a:pPr marL="0" lvl="0" indent="0">
              <a:spcBef>
                <a:spcPts val="2500"/>
              </a:spcBef>
              <a:buNone/>
            </a:pPr>
            <a:r>
              <a:rPr lang="en-US" sz="9600" b="1" dirty="0" smtClean="0">
                <a:solidFill>
                  <a:srgbClr val="000000"/>
                </a:solidFill>
                <a:highlight>
                  <a:srgbClr val="FBFBFB"/>
                </a:highlight>
                <a:ea typeface="Calibri"/>
                <a:cs typeface="Calibri"/>
                <a:sym typeface="Calibri"/>
              </a:rPr>
              <a:t>RATING YOUR PAIN </a:t>
            </a:r>
            <a:endParaRPr lang="en" sz="9600" b="1" dirty="0" smtClean="0">
              <a:solidFill>
                <a:srgbClr val="000000"/>
              </a:solidFill>
              <a:highlight>
                <a:srgbClr val="FBFBFB"/>
              </a:highlight>
              <a:ea typeface="Calibri"/>
              <a:cs typeface="Calibri"/>
              <a:sym typeface="Calibri"/>
            </a:endParaRP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The following exercise will help you translate physical pain into numbers. You will use a scale of 1-10 for rating the sensation in making different kinds of fists with 0 being loosest, and 10 being tightest. Read first, then do the exercise. </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1. Make a # 5 fist. How would you describe the sensations? Where do you feel them?</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2. Relax the fist</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3. Make a # 2 fist. What sensations do you feel? Where do you feel them? What makes the #2 feel different from the #5?</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4. Relax the fist</a:t>
            </a:r>
            <a:r>
              <a:rPr lang="mr-IN" sz="8000" dirty="0" smtClean="0">
                <a:solidFill>
                  <a:srgbClr val="000000"/>
                </a:solidFill>
                <a:highlight>
                  <a:srgbClr val="FBFBFB"/>
                </a:highlight>
                <a:ea typeface="Calibri"/>
                <a:cs typeface="Calibri"/>
                <a:sym typeface="Calibri"/>
              </a:rPr>
              <a:t>…</a:t>
            </a:r>
            <a:r>
              <a:rPr lang="en-US" sz="8000" dirty="0" smtClean="0">
                <a:solidFill>
                  <a:srgbClr val="000000"/>
                </a:solidFill>
                <a:highlight>
                  <a:srgbClr val="FBFBFB"/>
                </a:highlight>
                <a:ea typeface="Calibri"/>
                <a:cs typeface="Calibri"/>
                <a:sym typeface="Calibri"/>
              </a:rPr>
              <a:t> make a #9 fist</a:t>
            </a:r>
            <a:r>
              <a:rPr lang="mr-IN" sz="8000" dirty="0" smtClean="0">
                <a:solidFill>
                  <a:srgbClr val="000000"/>
                </a:solidFill>
                <a:highlight>
                  <a:srgbClr val="FBFBFB"/>
                </a:highlight>
                <a:ea typeface="Calibri"/>
                <a:cs typeface="Calibri"/>
                <a:sym typeface="Calibri"/>
              </a:rPr>
              <a:t>…</a:t>
            </a:r>
            <a:r>
              <a:rPr lang="en-US" sz="8000" dirty="0" smtClean="0">
                <a:solidFill>
                  <a:srgbClr val="000000"/>
                </a:solidFill>
                <a:highlight>
                  <a:srgbClr val="FBFBFB"/>
                </a:highlight>
                <a:ea typeface="Calibri"/>
                <a:cs typeface="Calibri"/>
                <a:sym typeface="Calibri"/>
              </a:rPr>
              <a:t>Relax the fist. </a:t>
            </a:r>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238133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143000"/>
            <a:ext cx="8610600" cy="5029200"/>
          </a:xfrm>
        </p:spPr>
        <p:txBody>
          <a:bodyPr>
            <a:normAutofit fontScale="25000" lnSpcReduction="20000"/>
          </a:bodyPr>
          <a:lstStyle/>
          <a:p>
            <a:pPr marL="0" indent="0">
              <a:lnSpc>
                <a:spcPct val="115000"/>
              </a:lnSpc>
              <a:spcBef>
                <a:spcPts val="0"/>
              </a:spcBef>
              <a:buNone/>
            </a:pPr>
            <a:r>
              <a:rPr lang="en" sz="11200" b="1" dirty="0" smtClean="0">
                <a:ea typeface="Calibri"/>
                <a:cs typeface="Calibri"/>
                <a:sym typeface="Calibri"/>
              </a:rPr>
              <a:t>Module #</a:t>
            </a:r>
            <a:r>
              <a:rPr lang="en-US" sz="11200" b="1" dirty="0" smtClean="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a:t>
            </a:r>
            <a:r>
              <a:rPr lang="en-US" sz="11200" b="1" dirty="0" smtClean="0">
                <a:ea typeface="Calibri"/>
                <a:cs typeface="Calibri"/>
                <a:sym typeface="Calibri"/>
              </a:rPr>
              <a:t>Handout</a:t>
            </a:r>
            <a:endParaRPr lang="en" sz="11200" b="1" dirty="0" smtClean="0">
              <a:ea typeface="Calibri"/>
              <a:cs typeface="Calibri"/>
              <a:sym typeface="Calibri"/>
            </a:endParaRPr>
          </a:p>
          <a:p>
            <a:pPr marL="0" lvl="0" indent="0">
              <a:spcBef>
                <a:spcPts val="2500"/>
              </a:spcBef>
              <a:buNone/>
            </a:pPr>
            <a:r>
              <a:rPr lang="en-US" sz="9600" b="1" dirty="0" smtClean="0">
                <a:solidFill>
                  <a:srgbClr val="000000"/>
                </a:solidFill>
                <a:highlight>
                  <a:srgbClr val="FBFBFB"/>
                </a:highlight>
                <a:ea typeface="Calibri"/>
                <a:cs typeface="Calibri"/>
                <a:sym typeface="Calibri"/>
              </a:rPr>
              <a:t>BREATH-FOCUSING EXERCISE</a:t>
            </a:r>
            <a:endParaRPr lang="en" sz="9600" b="1" dirty="0" smtClean="0">
              <a:solidFill>
                <a:srgbClr val="000000"/>
              </a:solidFill>
              <a:highlight>
                <a:srgbClr val="FBFBFB"/>
              </a:highlight>
              <a:ea typeface="Calibri"/>
              <a:cs typeface="Calibri"/>
              <a:sym typeface="Calibri"/>
            </a:endParaRPr>
          </a:p>
          <a:p>
            <a:pPr marL="0" lvl="0" indent="0">
              <a:lnSpc>
                <a:spcPct val="133181"/>
              </a:lnSpc>
              <a:spcBef>
                <a:spcPts val="1500"/>
              </a:spcBef>
              <a:buClr>
                <a:schemeClr val="dk1"/>
              </a:buClr>
              <a:buSzPts val="1100"/>
              <a:buNone/>
            </a:pPr>
            <a:r>
              <a:rPr lang="en-US" sz="7200" dirty="0" smtClean="0">
                <a:solidFill>
                  <a:srgbClr val="000000"/>
                </a:solidFill>
                <a:highlight>
                  <a:srgbClr val="FBFBFB"/>
                </a:highlight>
                <a:ea typeface="Calibri"/>
                <a:cs typeface="Calibri"/>
                <a:sym typeface="Calibri"/>
              </a:rPr>
              <a:t>When pain spreads, it is often </a:t>
            </a:r>
            <a:r>
              <a:rPr lang="en-US" sz="7200" dirty="0" err="1" smtClean="0">
                <a:solidFill>
                  <a:srgbClr val="000000"/>
                </a:solidFill>
                <a:highlight>
                  <a:srgbClr val="FBFBFB"/>
                </a:highlight>
                <a:ea typeface="Calibri"/>
                <a:cs typeface="Calibri"/>
                <a:sym typeface="Calibri"/>
              </a:rPr>
              <a:t>bc</a:t>
            </a:r>
            <a:r>
              <a:rPr lang="en-US" sz="7200" dirty="0" smtClean="0">
                <a:solidFill>
                  <a:srgbClr val="000000"/>
                </a:solidFill>
                <a:highlight>
                  <a:srgbClr val="FBFBFB"/>
                </a:highlight>
                <a:ea typeface="Calibri"/>
                <a:cs typeface="Calibri"/>
                <a:sym typeface="Calibri"/>
              </a:rPr>
              <a:t> of the added tension of holding your breath in response to pain. Breath-focusing can allow you to reduce tension in the moment . </a:t>
            </a:r>
            <a:r>
              <a:rPr lang="en-US" sz="7200" i="1" dirty="0" smtClean="0">
                <a:solidFill>
                  <a:srgbClr val="000000"/>
                </a:solidFill>
                <a:highlight>
                  <a:srgbClr val="FBFBFB"/>
                </a:highlight>
                <a:ea typeface="Calibri"/>
                <a:cs typeface="Calibri"/>
                <a:sym typeface="Calibri"/>
              </a:rPr>
              <a:t>It is hard to maintain tension (stress, pain, anger, anxiety) and keep breathing! </a:t>
            </a:r>
          </a:p>
          <a:p>
            <a:pPr marL="0" lvl="0" indent="0">
              <a:lnSpc>
                <a:spcPct val="133181"/>
              </a:lnSpc>
              <a:spcBef>
                <a:spcPts val="1500"/>
              </a:spcBef>
              <a:buClr>
                <a:schemeClr val="dk1"/>
              </a:buClr>
              <a:buSzPts val="1100"/>
              <a:buNone/>
            </a:pPr>
            <a:r>
              <a:rPr lang="en-US" sz="7200" dirty="0" smtClean="0">
                <a:solidFill>
                  <a:srgbClr val="000000"/>
                </a:solidFill>
                <a:highlight>
                  <a:srgbClr val="FBFBFB"/>
                </a:highlight>
                <a:ea typeface="Calibri"/>
                <a:cs typeface="Calibri"/>
                <a:sym typeface="Calibri"/>
              </a:rPr>
              <a:t>When you experience pain (or increased tension, anger, anxiety, stress), do the following:</a:t>
            </a:r>
          </a:p>
          <a:p>
            <a:pPr marL="0" lvl="0" indent="0">
              <a:lnSpc>
                <a:spcPct val="133181"/>
              </a:lnSpc>
              <a:spcBef>
                <a:spcPts val="1500"/>
              </a:spcBef>
              <a:buClr>
                <a:schemeClr val="dk1"/>
              </a:buClr>
              <a:buSzPts val="1100"/>
              <a:buNone/>
            </a:pPr>
            <a:r>
              <a:rPr lang="en-US" sz="7200" dirty="0" smtClean="0">
                <a:solidFill>
                  <a:srgbClr val="000000"/>
                </a:solidFill>
                <a:highlight>
                  <a:srgbClr val="FBFBFB"/>
                </a:highlight>
                <a:ea typeface="Calibri"/>
                <a:cs typeface="Calibri"/>
                <a:sym typeface="Calibri"/>
              </a:rPr>
              <a:t>1. Purposefully stop and pause</a:t>
            </a:r>
          </a:p>
          <a:p>
            <a:pPr marL="0" lvl="0" indent="0">
              <a:lnSpc>
                <a:spcPct val="133181"/>
              </a:lnSpc>
              <a:spcBef>
                <a:spcPts val="1500"/>
              </a:spcBef>
              <a:buClr>
                <a:schemeClr val="dk1"/>
              </a:buClr>
              <a:buSzPts val="1100"/>
              <a:buNone/>
            </a:pPr>
            <a:r>
              <a:rPr lang="en-US" sz="7200" dirty="0" smtClean="0">
                <a:solidFill>
                  <a:srgbClr val="000000"/>
                </a:solidFill>
                <a:highlight>
                  <a:srgbClr val="FBFBFB"/>
                </a:highlight>
                <a:ea typeface="Calibri"/>
                <a:cs typeface="Calibri"/>
                <a:sym typeface="Calibri"/>
              </a:rPr>
              <a:t>2. Take a slow, deep breath from your diaphragm</a:t>
            </a:r>
          </a:p>
          <a:p>
            <a:pPr marL="0" lvl="0" indent="0">
              <a:lnSpc>
                <a:spcPct val="133181"/>
              </a:lnSpc>
              <a:spcBef>
                <a:spcPts val="1500"/>
              </a:spcBef>
              <a:buClr>
                <a:schemeClr val="dk1"/>
              </a:buClr>
              <a:buSzPts val="1100"/>
              <a:buNone/>
            </a:pPr>
            <a:r>
              <a:rPr lang="en-US" sz="7200" dirty="0" smtClean="0">
                <a:solidFill>
                  <a:srgbClr val="000000"/>
                </a:solidFill>
                <a:highlight>
                  <a:srgbClr val="FBFBFB"/>
                </a:highlight>
                <a:ea typeface="Calibri"/>
                <a:cs typeface="Calibri"/>
                <a:sym typeface="Calibri"/>
              </a:rPr>
              <a:t>3. Focus on what you are doing and how you are feeling. What is the problem? What are your choices? Do you need to continue, or can you change your activity or take a break? Is the situation worth getting upset about at this moment? </a:t>
            </a:r>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2813796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304800" y="1143000"/>
            <a:ext cx="8610600" cy="5029200"/>
          </a:xfrm>
        </p:spPr>
        <p:txBody>
          <a:bodyPr>
            <a:normAutofit fontScale="25000" lnSpcReduction="20000"/>
          </a:bodyPr>
          <a:lstStyle/>
          <a:p>
            <a:pPr marL="0" indent="0">
              <a:lnSpc>
                <a:spcPct val="115000"/>
              </a:lnSpc>
              <a:spcBef>
                <a:spcPts val="0"/>
              </a:spcBef>
              <a:buNone/>
            </a:pPr>
            <a:r>
              <a:rPr lang="en" sz="11200" b="1" dirty="0" smtClean="0">
                <a:ea typeface="Calibri"/>
                <a:cs typeface="Calibri"/>
                <a:sym typeface="Calibri"/>
              </a:rPr>
              <a:t>Module #</a:t>
            </a:r>
            <a:r>
              <a:rPr lang="en-US" sz="11200" b="1" dirty="0" smtClean="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a:t>
            </a:r>
            <a:r>
              <a:rPr lang="en-US" sz="11200" b="1" dirty="0" smtClean="0">
                <a:ea typeface="Calibri"/>
                <a:cs typeface="Calibri"/>
                <a:sym typeface="Calibri"/>
              </a:rPr>
              <a:t>Handout</a:t>
            </a:r>
            <a:endParaRPr lang="en" sz="11200" b="1" dirty="0" smtClean="0">
              <a:ea typeface="Calibri"/>
              <a:cs typeface="Calibri"/>
              <a:sym typeface="Calibri"/>
            </a:endParaRPr>
          </a:p>
          <a:p>
            <a:pPr marL="0" lvl="0" indent="0">
              <a:spcBef>
                <a:spcPts val="2500"/>
              </a:spcBef>
              <a:buNone/>
            </a:pPr>
            <a:r>
              <a:rPr lang="en-US" sz="9600" b="1" dirty="0" smtClean="0">
                <a:solidFill>
                  <a:srgbClr val="000000"/>
                </a:solidFill>
                <a:highlight>
                  <a:srgbClr val="FBFBFB"/>
                </a:highlight>
                <a:ea typeface="Calibri"/>
                <a:cs typeface="Calibri"/>
                <a:sym typeface="Calibri"/>
              </a:rPr>
              <a:t>ACTIVITY PACING WORKSHEET</a:t>
            </a:r>
            <a:endParaRPr lang="en" sz="9600" b="1" dirty="0" smtClean="0">
              <a:solidFill>
                <a:srgbClr val="000000"/>
              </a:solidFill>
              <a:highlight>
                <a:srgbClr val="FBFBFB"/>
              </a:highlight>
              <a:ea typeface="Calibri"/>
              <a:cs typeface="Calibri"/>
              <a:sym typeface="Calibri"/>
            </a:endParaRP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1. Identify a task you do every day that increases your pain. Or think of something you are planning to do with fear of increased pain.</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2. Estimate how long you can do the task safely without creating a pain flare-up; this will be your goal “active time.” (The amount of time should be a few min less than the point when pain begins).</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3. Estimate how long you will need to rest before becoming active again in order to avoid a pain flare-up; this will be your goal “rest time.” </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4. As you perform this activity, record your actual “active” and “rest” times for each day on the Activity Pacing Table below.</a:t>
            </a:r>
          </a:p>
          <a:p>
            <a:pPr marL="0" lvl="0" indent="0">
              <a:lnSpc>
                <a:spcPct val="133181"/>
              </a:lnSpc>
              <a:spcBef>
                <a:spcPts val="1500"/>
              </a:spcBef>
              <a:buClr>
                <a:schemeClr val="dk1"/>
              </a:buClr>
              <a:buSzPts val="1100"/>
              <a:buNone/>
            </a:pPr>
            <a:endParaRPr lang="en-US" sz="7200" dirty="0" smtClean="0">
              <a:solidFill>
                <a:srgbClr val="000000"/>
              </a:solidFill>
              <a:highlight>
                <a:srgbClr val="FBFBFB"/>
              </a:highlight>
              <a:ea typeface="Calibri"/>
              <a:cs typeface="Calibri"/>
              <a:sym typeface="Calibri"/>
            </a:endParaRPr>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967765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152400" y="1143000"/>
            <a:ext cx="8991600" cy="5334000"/>
          </a:xfrm>
        </p:spPr>
        <p:txBody>
          <a:bodyPr>
            <a:normAutofit fontScale="25000" lnSpcReduction="20000"/>
          </a:bodyPr>
          <a:lstStyle/>
          <a:p>
            <a:pPr marL="0" indent="0">
              <a:lnSpc>
                <a:spcPct val="115000"/>
              </a:lnSpc>
              <a:spcBef>
                <a:spcPts val="0"/>
              </a:spcBef>
              <a:buNone/>
            </a:pPr>
            <a:r>
              <a:rPr lang="en" sz="11200" b="1" dirty="0" smtClean="0">
                <a:ea typeface="Calibri"/>
                <a:cs typeface="Calibri"/>
                <a:sym typeface="Calibri"/>
              </a:rPr>
              <a:t>Module #</a:t>
            </a:r>
            <a:r>
              <a:rPr lang="en-US" sz="11200" b="1" dirty="0" smtClean="0">
                <a:ea typeface="Calibri"/>
                <a:cs typeface="Calibri"/>
                <a:sym typeface="Calibri"/>
              </a:rPr>
              <a:t>6</a:t>
            </a:r>
            <a:r>
              <a:rPr lang="en" sz="11200" b="1" dirty="0" smtClean="0">
                <a:ea typeface="Calibri"/>
                <a:cs typeface="Calibri"/>
                <a:sym typeface="Calibri"/>
              </a:rPr>
              <a:t>:  </a:t>
            </a:r>
            <a:r>
              <a:rPr lang="en-US" sz="11200" b="1" dirty="0" smtClean="0">
                <a:ea typeface="Calibri"/>
                <a:cs typeface="Calibri"/>
                <a:sym typeface="Calibri"/>
              </a:rPr>
              <a:t>Activity Pacing Session</a:t>
            </a:r>
            <a:r>
              <a:rPr lang="en" sz="11200" b="1" dirty="0" smtClean="0">
                <a:ea typeface="Calibri"/>
                <a:cs typeface="Calibri"/>
                <a:sym typeface="Calibri"/>
              </a:rPr>
              <a:t> </a:t>
            </a:r>
            <a:r>
              <a:rPr lang="en-US" sz="11200" b="1" dirty="0" smtClean="0">
                <a:ea typeface="Calibri"/>
                <a:cs typeface="Calibri"/>
                <a:sym typeface="Calibri"/>
              </a:rPr>
              <a:t>Handout</a:t>
            </a:r>
            <a:endParaRPr lang="en" sz="11200" b="1" dirty="0" smtClean="0">
              <a:ea typeface="Calibri"/>
              <a:cs typeface="Calibri"/>
              <a:sym typeface="Calibri"/>
            </a:endParaRPr>
          </a:p>
          <a:p>
            <a:pPr marL="0" lvl="0" indent="0">
              <a:spcBef>
                <a:spcPts val="2500"/>
              </a:spcBef>
              <a:buNone/>
            </a:pPr>
            <a:r>
              <a:rPr lang="en-US" sz="9600" b="1" dirty="0" smtClean="0">
                <a:solidFill>
                  <a:srgbClr val="000000"/>
                </a:solidFill>
                <a:highlight>
                  <a:srgbClr val="FBFBFB"/>
                </a:highlight>
                <a:ea typeface="Calibri"/>
                <a:cs typeface="Calibri"/>
                <a:sym typeface="Calibri"/>
              </a:rPr>
              <a:t>ACTIVITY PACING WORKSHEET (cont’d)</a:t>
            </a:r>
            <a:endParaRPr lang="en" sz="9600" b="1" dirty="0" smtClean="0">
              <a:solidFill>
                <a:srgbClr val="000000"/>
              </a:solidFill>
              <a:highlight>
                <a:srgbClr val="FBFBFB"/>
              </a:highlight>
              <a:ea typeface="Calibri"/>
              <a:cs typeface="Calibri"/>
              <a:sym typeface="Calibri"/>
            </a:endParaRP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5. When practicing, keep in mind:</a:t>
            </a:r>
          </a:p>
          <a:p>
            <a:pPr marL="0" lvl="0" indent="0">
              <a:lnSpc>
                <a:spcPct val="133181"/>
              </a:lnSpc>
              <a:spcBef>
                <a:spcPts val="1500"/>
              </a:spcBef>
              <a:buClr>
                <a:schemeClr val="dk1"/>
              </a:buClr>
              <a:buSzPts val="1100"/>
              <a:buNone/>
            </a:pPr>
            <a:r>
              <a:rPr lang="en-US" sz="8000" dirty="0">
                <a:solidFill>
                  <a:srgbClr val="000000"/>
                </a:solidFill>
                <a:highlight>
                  <a:srgbClr val="FBFBFB"/>
                </a:highlight>
                <a:ea typeface="Calibri"/>
                <a:cs typeface="Calibri"/>
                <a:sym typeface="Calibri"/>
              </a:rPr>
              <a:t>-</a:t>
            </a:r>
            <a:r>
              <a:rPr lang="en-US" sz="8000" dirty="0" smtClean="0">
                <a:solidFill>
                  <a:srgbClr val="000000"/>
                </a:solidFill>
                <a:highlight>
                  <a:srgbClr val="FBFBFB"/>
                </a:highlight>
                <a:ea typeface="Calibri"/>
                <a:cs typeface="Calibri"/>
                <a:sym typeface="Calibri"/>
              </a:rPr>
              <a:t>Different types of activities require different activity/rest schedules</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-Estimates are not always accurate the first time. Adjust the schedule as you go. </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-If flare-ups occur, cut the activity level in half at first and over three days build back up to the previous level of activity. </a:t>
            </a:r>
          </a:p>
          <a:p>
            <a:pPr marL="0" lvl="0" indent="0">
              <a:lnSpc>
                <a:spcPct val="133181"/>
              </a:lnSpc>
              <a:spcBef>
                <a:spcPts val="1500"/>
              </a:spcBef>
              <a:buClr>
                <a:schemeClr val="dk1"/>
              </a:buClr>
              <a:buSzPts val="1100"/>
              <a:buNone/>
            </a:pPr>
            <a:r>
              <a:rPr lang="en-US" sz="8000" dirty="0" smtClean="0">
                <a:solidFill>
                  <a:srgbClr val="000000"/>
                </a:solidFill>
                <a:highlight>
                  <a:srgbClr val="FBFBFB"/>
                </a:highlight>
                <a:ea typeface="Calibri"/>
                <a:cs typeface="Calibri"/>
                <a:sym typeface="Calibri"/>
              </a:rPr>
              <a:t>-Do not stop practicing time-based pacing skills even when you feel good or pain-free. </a:t>
            </a:r>
          </a:p>
          <a:p>
            <a:pPr marL="0" lvl="0" indent="0">
              <a:lnSpc>
                <a:spcPct val="133181"/>
              </a:lnSpc>
              <a:spcBef>
                <a:spcPts val="1500"/>
              </a:spcBef>
              <a:buClr>
                <a:schemeClr val="dk1"/>
              </a:buClr>
              <a:buSzPts val="1100"/>
              <a:buNone/>
            </a:pPr>
            <a:r>
              <a:rPr lang="en-US" sz="8000" dirty="0">
                <a:solidFill>
                  <a:srgbClr val="000000"/>
                </a:solidFill>
                <a:highlight>
                  <a:srgbClr val="FBFBFB"/>
                </a:highlight>
                <a:ea typeface="Calibri"/>
                <a:cs typeface="Calibri"/>
                <a:sym typeface="Calibri"/>
              </a:rPr>
              <a:t>-</a:t>
            </a:r>
            <a:r>
              <a:rPr lang="en-US" sz="8000" dirty="0" smtClean="0">
                <a:solidFill>
                  <a:srgbClr val="000000"/>
                </a:solidFill>
                <a:highlight>
                  <a:srgbClr val="FBFBFB"/>
                </a:highlight>
                <a:ea typeface="Calibri"/>
                <a:cs typeface="Calibri"/>
                <a:sym typeface="Calibri"/>
              </a:rPr>
              <a:t>You may want to incorporate mini-sessions of relaxation into planned rest periods at work or at home. </a:t>
            </a:r>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3855802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fontScale="90000"/>
          </a:bodyPr>
          <a:lstStyle/>
          <a:p>
            <a:pPr lvl="1" algn="l" rtl="0">
              <a:spcBef>
                <a:spcPct val="0"/>
              </a:spcBef>
            </a:pPr>
            <a:r>
              <a:rPr lang="en-US" sz="3600" dirty="0" smtClean="0"/>
              <a:t/>
            </a:r>
            <a:br>
              <a:rPr lang="en-US" sz="3600" dirty="0" smtClean="0"/>
            </a:br>
            <a:r>
              <a:rPr lang="en-US" sz="3600" b="1" dirty="0" smtClean="0"/>
              <a:t>Group Medical Visit for CP</a:t>
            </a:r>
            <a:br>
              <a:rPr lang="en-US" sz="3600" b="1" dirty="0" smtClean="0"/>
            </a:br>
            <a:r>
              <a:rPr lang="en-US" sz="3600" dirty="0" smtClean="0"/>
              <a:t> </a:t>
            </a:r>
            <a:endParaRPr lang="en-US" sz="3600" i="1" dirty="0"/>
          </a:p>
        </p:txBody>
      </p:sp>
      <p:sp>
        <p:nvSpPr>
          <p:cNvPr id="3" name="Content Placeholder 2"/>
          <p:cNvSpPr>
            <a:spLocks noGrp="1"/>
          </p:cNvSpPr>
          <p:nvPr>
            <p:ph idx="1"/>
          </p:nvPr>
        </p:nvSpPr>
        <p:spPr>
          <a:xfrm>
            <a:off x="152400" y="1143000"/>
            <a:ext cx="8991600" cy="5334000"/>
          </a:xfrm>
        </p:spPr>
        <p:txBody>
          <a:bodyPr>
            <a:normAutofit/>
          </a:bodyPr>
          <a:lstStyle/>
          <a:p>
            <a:pPr marL="0" indent="0">
              <a:lnSpc>
                <a:spcPct val="115000"/>
              </a:lnSpc>
              <a:spcBef>
                <a:spcPts val="0"/>
              </a:spcBef>
              <a:buNone/>
            </a:pPr>
            <a:r>
              <a:rPr lang="en" sz="2800" b="1" dirty="0" smtClean="0">
                <a:ea typeface="Calibri"/>
                <a:cs typeface="Calibri"/>
                <a:sym typeface="Calibri"/>
              </a:rPr>
              <a:t>Module #</a:t>
            </a:r>
            <a:r>
              <a:rPr lang="en-US" sz="2800" b="1" dirty="0" smtClean="0">
                <a:ea typeface="Calibri"/>
                <a:cs typeface="Calibri"/>
                <a:sym typeface="Calibri"/>
              </a:rPr>
              <a:t>6</a:t>
            </a:r>
            <a:r>
              <a:rPr lang="en" sz="2800" b="1" dirty="0" smtClean="0">
                <a:ea typeface="Calibri"/>
                <a:cs typeface="Calibri"/>
                <a:sym typeface="Calibri"/>
              </a:rPr>
              <a:t>:  </a:t>
            </a:r>
            <a:r>
              <a:rPr lang="en-US" sz="2800" b="1" dirty="0" smtClean="0">
                <a:ea typeface="Calibri"/>
                <a:cs typeface="Calibri"/>
                <a:sym typeface="Calibri"/>
              </a:rPr>
              <a:t>Activity Pacing Session</a:t>
            </a:r>
            <a:r>
              <a:rPr lang="en" sz="2800" b="1" dirty="0" smtClean="0">
                <a:ea typeface="Calibri"/>
                <a:cs typeface="Calibri"/>
                <a:sym typeface="Calibri"/>
              </a:rPr>
              <a:t> </a:t>
            </a:r>
            <a:r>
              <a:rPr lang="en-US" sz="2800" b="1" dirty="0" smtClean="0">
                <a:ea typeface="Calibri"/>
                <a:cs typeface="Calibri"/>
                <a:sym typeface="Calibri"/>
              </a:rPr>
              <a:t>Handout</a:t>
            </a:r>
            <a:endParaRPr lang="en" sz="2800" b="1" dirty="0" smtClean="0">
              <a:ea typeface="Calibri"/>
              <a:cs typeface="Calibri"/>
              <a:sym typeface="Calibri"/>
            </a:endParaRPr>
          </a:p>
          <a:p>
            <a:pPr marL="0" lvl="0" indent="0">
              <a:spcBef>
                <a:spcPts val="2500"/>
              </a:spcBef>
              <a:buNone/>
            </a:pPr>
            <a:r>
              <a:rPr lang="en-US" sz="2400" b="1" dirty="0" smtClean="0">
                <a:solidFill>
                  <a:srgbClr val="000000"/>
                </a:solidFill>
                <a:highlight>
                  <a:srgbClr val="FBFBFB"/>
                </a:highlight>
                <a:ea typeface="Calibri"/>
                <a:cs typeface="Calibri"/>
                <a:sym typeface="Calibri"/>
              </a:rPr>
              <a:t>ACTIVITY PACING WORKSHEET (cont’d)</a:t>
            </a:r>
          </a:p>
          <a:p>
            <a:pPr marL="0" lvl="0" indent="0">
              <a:lnSpc>
                <a:spcPct val="133181"/>
              </a:lnSpc>
              <a:spcBef>
                <a:spcPts val="1500"/>
              </a:spcBef>
              <a:buClr>
                <a:schemeClr val="dk1"/>
              </a:buClr>
              <a:buSzPts val="1100"/>
              <a:buNone/>
            </a:pPr>
            <a:endParaRPr lang="en-US" sz="8000" dirty="0" smtClean="0">
              <a:solidFill>
                <a:srgbClr val="000000"/>
              </a:solidFill>
              <a:highlight>
                <a:srgbClr val="FBFBFB"/>
              </a:highlight>
              <a:ea typeface="Calibri"/>
              <a:cs typeface="Calibri"/>
              <a:sym typeface="Calibri"/>
            </a:endParaRPr>
          </a:p>
        </p:txBody>
      </p:sp>
      <p:graphicFrame>
        <p:nvGraphicFramePr>
          <p:cNvPr id="7" name="Table 6"/>
          <p:cNvGraphicFramePr>
            <a:graphicFrameLocks noGrp="1"/>
          </p:cNvGraphicFramePr>
          <p:nvPr>
            <p:extLst>
              <p:ext uri="{D42A27DB-BD31-4B8C-83A1-F6EECF244321}">
                <p14:modId xmlns:p14="http://schemas.microsoft.com/office/powerpoint/2010/main" val="2133525417"/>
              </p:ext>
            </p:extLst>
          </p:nvPr>
        </p:nvGraphicFramePr>
        <p:xfrm>
          <a:off x="228600" y="2667000"/>
          <a:ext cx="8610597" cy="3439225"/>
        </p:xfrm>
        <a:graphic>
          <a:graphicData uri="http://schemas.openxmlformats.org/drawingml/2006/table">
            <a:tbl>
              <a:tblPr firstRow="1" bandRow="1">
                <a:tableStyleId>{5C22544A-7EE6-4342-B048-85BDC9FD1C3A}</a:tableStyleId>
              </a:tblPr>
              <a:tblGrid>
                <a:gridCol w="956733"/>
                <a:gridCol w="956733"/>
                <a:gridCol w="956733"/>
                <a:gridCol w="956733"/>
                <a:gridCol w="956733"/>
                <a:gridCol w="956733"/>
                <a:gridCol w="956733"/>
                <a:gridCol w="956733"/>
                <a:gridCol w="956733"/>
              </a:tblGrid>
              <a:tr h="513145">
                <a:tc>
                  <a:txBody>
                    <a:bodyPr/>
                    <a:lstStyle/>
                    <a:p>
                      <a:r>
                        <a:rPr lang="en-US" dirty="0" smtClean="0"/>
                        <a:t>Activity</a:t>
                      </a:r>
                      <a:endParaRPr lang="en-US" dirty="0"/>
                    </a:p>
                  </a:txBody>
                  <a:tcPr/>
                </a:tc>
                <a:tc>
                  <a:txBody>
                    <a:bodyPr/>
                    <a:lstStyle/>
                    <a:p>
                      <a:r>
                        <a:rPr lang="en-US" dirty="0" smtClean="0"/>
                        <a:t>GOAL</a:t>
                      </a:r>
                      <a:endParaRPr lang="en-US" dirty="0"/>
                    </a:p>
                  </a:txBody>
                  <a:tcPr/>
                </a:tc>
                <a:tc>
                  <a:txBody>
                    <a:bodyPr/>
                    <a:lstStyle/>
                    <a:p>
                      <a:r>
                        <a:rPr lang="en-US" dirty="0" smtClean="0"/>
                        <a:t>Day 1</a:t>
                      </a:r>
                      <a:endParaRPr lang="en-US" dirty="0"/>
                    </a:p>
                  </a:txBody>
                  <a:tcPr/>
                </a:tc>
                <a:tc>
                  <a:txBody>
                    <a:bodyPr/>
                    <a:lstStyle/>
                    <a:p>
                      <a:r>
                        <a:rPr lang="en-US" dirty="0" smtClean="0"/>
                        <a:t>Day 2</a:t>
                      </a:r>
                      <a:endParaRPr lang="en-US" dirty="0"/>
                    </a:p>
                  </a:txBody>
                  <a:tcPr/>
                </a:tc>
                <a:tc>
                  <a:txBody>
                    <a:bodyPr/>
                    <a:lstStyle/>
                    <a:p>
                      <a:r>
                        <a:rPr lang="en-US" dirty="0" smtClean="0"/>
                        <a:t>Day 3</a:t>
                      </a:r>
                      <a:endParaRPr lang="en-US" dirty="0"/>
                    </a:p>
                  </a:txBody>
                  <a:tcPr/>
                </a:tc>
                <a:tc>
                  <a:txBody>
                    <a:bodyPr/>
                    <a:lstStyle/>
                    <a:p>
                      <a:r>
                        <a:rPr lang="en-US" dirty="0" smtClean="0"/>
                        <a:t>Day 4 </a:t>
                      </a:r>
                      <a:endParaRPr lang="en-US" dirty="0"/>
                    </a:p>
                  </a:txBody>
                  <a:tcPr/>
                </a:tc>
                <a:tc>
                  <a:txBody>
                    <a:bodyPr/>
                    <a:lstStyle/>
                    <a:p>
                      <a:r>
                        <a:rPr lang="en-US" dirty="0" smtClean="0"/>
                        <a:t>Day 5 </a:t>
                      </a:r>
                      <a:endParaRPr lang="en-US" dirty="0"/>
                    </a:p>
                  </a:txBody>
                  <a:tcPr/>
                </a:tc>
                <a:tc>
                  <a:txBody>
                    <a:bodyPr/>
                    <a:lstStyle/>
                    <a:p>
                      <a:r>
                        <a:rPr lang="en-US" dirty="0" smtClean="0"/>
                        <a:t>Day 6 </a:t>
                      </a:r>
                      <a:endParaRPr lang="en-US" dirty="0"/>
                    </a:p>
                  </a:txBody>
                  <a:tcPr/>
                </a:tc>
                <a:tc>
                  <a:txBody>
                    <a:bodyPr/>
                    <a:lstStyle/>
                    <a:p>
                      <a:r>
                        <a:rPr lang="en-US" dirty="0" smtClean="0"/>
                        <a:t>Day 7</a:t>
                      </a:r>
                      <a:endParaRPr lang="en-US" dirty="0"/>
                    </a:p>
                  </a:txBody>
                  <a:tcPr/>
                </a:tc>
              </a:tr>
              <a:tr h="1419828">
                <a:tc>
                  <a:txBody>
                    <a:bodyPr/>
                    <a:lstStyle/>
                    <a:p>
                      <a:r>
                        <a:rPr lang="en-US" b="1" dirty="0" smtClean="0"/>
                        <a:t>Ex:</a:t>
                      </a:r>
                      <a:r>
                        <a:rPr lang="en-US" b="1" baseline="0" dirty="0" smtClean="0"/>
                        <a:t> </a:t>
                      </a:r>
                    </a:p>
                    <a:p>
                      <a:r>
                        <a:rPr lang="en-US" baseline="0" dirty="0" smtClean="0"/>
                        <a:t>Walking</a:t>
                      </a:r>
                      <a:endParaRPr lang="en-US" dirty="0"/>
                    </a:p>
                  </a:txBody>
                  <a:tcPr/>
                </a:tc>
                <a:tc>
                  <a:txBody>
                    <a:bodyPr/>
                    <a:lstStyle/>
                    <a:p>
                      <a:r>
                        <a:rPr lang="en-US" b="1" dirty="0" smtClean="0"/>
                        <a:t>Active:</a:t>
                      </a:r>
                    </a:p>
                    <a:p>
                      <a:r>
                        <a:rPr lang="en-US" b="0" dirty="0" smtClean="0"/>
                        <a:t>7 min</a:t>
                      </a:r>
                    </a:p>
                    <a:p>
                      <a:r>
                        <a:rPr lang="en-US" b="1" dirty="0" smtClean="0"/>
                        <a:t>Resting:</a:t>
                      </a:r>
                    </a:p>
                    <a:p>
                      <a:r>
                        <a:rPr lang="en-US" b="0" dirty="0" smtClean="0"/>
                        <a:t>10</a:t>
                      </a:r>
                      <a:r>
                        <a:rPr lang="en-US" b="0" baseline="0" dirty="0" smtClean="0"/>
                        <a:t> min</a:t>
                      </a:r>
                      <a:endParaRPr lang="en-US" b="0" dirty="0"/>
                    </a:p>
                  </a:txBody>
                  <a:tcPr/>
                </a:tc>
                <a:tc>
                  <a:txBody>
                    <a:bodyPr/>
                    <a:lstStyle/>
                    <a:p>
                      <a:r>
                        <a:rPr lang="en-US" b="1" dirty="0" smtClean="0"/>
                        <a:t>Active:</a:t>
                      </a:r>
                    </a:p>
                    <a:p>
                      <a:r>
                        <a:rPr lang="en-US" b="0" dirty="0" smtClean="0"/>
                        <a:t>4 min</a:t>
                      </a:r>
                    </a:p>
                    <a:p>
                      <a:r>
                        <a:rPr lang="en-US" b="1" dirty="0" smtClean="0"/>
                        <a:t>Resting:</a:t>
                      </a:r>
                    </a:p>
                    <a:p>
                      <a:r>
                        <a:rPr lang="en-US" b="0" dirty="0" smtClean="0"/>
                        <a:t>15 min</a:t>
                      </a:r>
                      <a:endParaRPr lang="en-US" b="0" dirty="0"/>
                    </a:p>
                  </a:txBody>
                  <a:tcPr/>
                </a:tc>
                <a:tc>
                  <a:txBody>
                    <a:bodyPr/>
                    <a:lstStyle/>
                    <a:p>
                      <a:r>
                        <a:rPr lang="en-US" b="1" dirty="0" smtClean="0"/>
                        <a:t>Active:</a:t>
                      </a:r>
                    </a:p>
                    <a:p>
                      <a:r>
                        <a:rPr lang="en-US" b="0" dirty="0" smtClean="0"/>
                        <a:t>5 min</a:t>
                      </a:r>
                    </a:p>
                    <a:p>
                      <a:r>
                        <a:rPr lang="en-US" b="1" dirty="0" smtClean="0"/>
                        <a:t>Resting: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15 min</a:t>
                      </a:r>
                    </a:p>
                  </a:txBody>
                  <a:tcPr/>
                </a:tc>
                <a:tc>
                  <a:txBody>
                    <a:bodyPr/>
                    <a:lstStyle/>
                    <a:p>
                      <a:r>
                        <a:rPr lang="en-US" b="1" dirty="0" smtClean="0"/>
                        <a:t>Active: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9 min</a:t>
                      </a:r>
                      <a:endParaRPr lang="en-US" b="1" dirty="0" smtClean="0"/>
                    </a:p>
                    <a:p>
                      <a:r>
                        <a:rPr lang="en-US" b="1" dirty="0" smtClean="0"/>
                        <a:t>Resting: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12 min</a:t>
                      </a:r>
                    </a:p>
                    <a:p>
                      <a:endParaRPr lang="en-US" b="1" dirty="0"/>
                    </a:p>
                  </a:txBody>
                  <a:tcPr/>
                </a:tc>
                <a:tc>
                  <a:txBody>
                    <a:bodyPr/>
                    <a:lstStyle/>
                    <a:p>
                      <a:r>
                        <a:rPr lang="en-US" b="1" dirty="0" smtClean="0"/>
                        <a:t>Active: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5 min</a:t>
                      </a:r>
                      <a:endParaRPr lang="en-US" b="1" dirty="0" smtClean="0"/>
                    </a:p>
                    <a:p>
                      <a:r>
                        <a:rPr lang="en-US" b="1" dirty="0" smtClean="0"/>
                        <a:t>Resting: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12 min</a:t>
                      </a:r>
                    </a:p>
                    <a:p>
                      <a:endParaRPr lang="en-US" b="1" dirty="0"/>
                    </a:p>
                  </a:txBody>
                  <a:tcPr/>
                </a:tc>
                <a:tc>
                  <a:txBody>
                    <a:bodyPr/>
                    <a:lstStyle/>
                    <a:p>
                      <a:r>
                        <a:rPr lang="en-US" b="1" dirty="0" smtClean="0"/>
                        <a:t>Active: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 6 min</a:t>
                      </a:r>
                      <a:endParaRPr lang="en-US" b="1" dirty="0" smtClean="0"/>
                    </a:p>
                    <a:p>
                      <a:r>
                        <a:rPr lang="en-US" b="1" dirty="0" smtClean="0"/>
                        <a:t>Resting: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12 min</a:t>
                      </a:r>
                    </a:p>
                    <a:p>
                      <a:endParaRPr lang="en-US" b="1" dirty="0"/>
                    </a:p>
                  </a:txBody>
                  <a:tcPr/>
                </a:tc>
                <a:tc>
                  <a:txBody>
                    <a:bodyPr/>
                    <a:lstStyle/>
                    <a:p>
                      <a:r>
                        <a:rPr lang="en-US" b="1" dirty="0" smtClean="0"/>
                        <a:t>Active: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7 min</a:t>
                      </a:r>
                      <a:endParaRPr lang="en-US" b="1" dirty="0" smtClean="0"/>
                    </a:p>
                    <a:p>
                      <a:r>
                        <a:rPr lang="en-US" b="1" dirty="0" smtClean="0"/>
                        <a:t>Resting: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12 min</a:t>
                      </a:r>
                    </a:p>
                    <a:p>
                      <a:endParaRPr lang="en-US" b="1" dirty="0"/>
                    </a:p>
                  </a:txBody>
                  <a:tcPr/>
                </a:tc>
                <a:tc>
                  <a:txBody>
                    <a:bodyPr/>
                    <a:lstStyle/>
                    <a:p>
                      <a:r>
                        <a:rPr lang="en-US" b="1" dirty="0" smtClean="0"/>
                        <a:t>Active: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7 min</a:t>
                      </a:r>
                      <a:endParaRPr lang="en-US" b="1" dirty="0" smtClean="0"/>
                    </a:p>
                    <a:p>
                      <a:r>
                        <a:rPr lang="en-US" b="1" dirty="0" smtClean="0"/>
                        <a:t>Resting: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10 min</a:t>
                      </a:r>
                    </a:p>
                    <a:p>
                      <a:endParaRPr lang="en-US" b="1" dirty="0"/>
                    </a:p>
                  </a:txBody>
                  <a:tcPr/>
                </a:tc>
              </a:tr>
              <a:tr h="1419828">
                <a:tc>
                  <a:txBody>
                    <a:bodyPr/>
                    <a:lstStyle/>
                    <a:p>
                      <a:endParaRPr lang="en-US"/>
                    </a:p>
                  </a:txBody>
                  <a:tcPr/>
                </a:tc>
                <a:tc>
                  <a:txBody>
                    <a:bodyPr/>
                    <a:lstStyle/>
                    <a:p>
                      <a:r>
                        <a:rPr lang="en-US" b="1" dirty="0" smtClean="0"/>
                        <a:t>Active:</a:t>
                      </a:r>
                    </a:p>
                    <a:p>
                      <a:endParaRPr lang="en-US" b="1" dirty="0" smtClean="0"/>
                    </a:p>
                    <a:p>
                      <a:r>
                        <a:rPr lang="en-US" b="1" dirty="0" smtClean="0"/>
                        <a:t>Resting:</a:t>
                      </a:r>
                    </a:p>
                    <a:p>
                      <a:endParaRPr lang="en-US" b="1" dirty="0" smtClean="0"/>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c>
                  <a:txBody>
                    <a:bodyPr/>
                    <a:lstStyle/>
                    <a:p>
                      <a:r>
                        <a:rPr lang="en-US" b="1" dirty="0" smtClean="0"/>
                        <a:t>Active:</a:t>
                      </a:r>
                    </a:p>
                    <a:p>
                      <a:endParaRPr lang="en-US" b="1" dirty="0" smtClean="0"/>
                    </a:p>
                    <a:p>
                      <a:r>
                        <a:rPr lang="en-US" b="1" dirty="0" smtClean="0"/>
                        <a:t>Resting:</a:t>
                      </a:r>
                    </a:p>
                    <a:p>
                      <a:endParaRPr lang="en-US" b="1" dirty="0"/>
                    </a:p>
                  </a:txBody>
                  <a:tcPr/>
                </a:tc>
              </a:tr>
            </a:tbl>
          </a:graphicData>
        </a:graphic>
      </p:graphicFrame>
    </p:spTree>
    <p:extLst>
      <p:ext uri="{BB962C8B-B14F-4D97-AF65-F5344CB8AC3E}">
        <p14:creationId xmlns:p14="http://schemas.microsoft.com/office/powerpoint/2010/main" val="286178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smtClean="0"/>
              <a:t>Discussion</a:t>
            </a:r>
            <a:endParaRPr lang="en-US" dirty="0"/>
          </a:p>
        </p:txBody>
      </p:sp>
      <p:sp>
        <p:nvSpPr>
          <p:cNvPr id="3" name="Subtitle 2"/>
          <p:cNvSpPr>
            <a:spLocks noGrp="1"/>
          </p:cNvSpPr>
          <p:nvPr>
            <p:ph type="subTitle" idx="1"/>
          </p:nvPr>
        </p:nvSpPr>
        <p:spPr>
          <a:xfrm>
            <a:off x="685800" y="1905000"/>
            <a:ext cx="7467600" cy="4191000"/>
          </a:xfrm>
        </p:spPr>
        <p:txBody>
          <a:bodyPr>
            <a:normAutofit lnSpcReduction="10000"/>
          </a:bodyPr>
          <a:lstStyle/>
          <a:p>
            <a:pPr algn="l"/>
            <a:r>
              <a:rPr lang="en-US" dirty="0" smtClean="0">
                <a:solidFill>
                  <a:srgbClr val="000000"/>
                </a:solidFill>
                <a:ea typeface="Calibri"/>
                <a:cs typeface="Calibri"/>
                <a:sym typeface="Calibri"/>
              </a:rPr>
              <a:t>Challenges </a:t>
            </a:r>
          </a:p>
          <a:p>
            <a:pPr algn="l"/>
            <a:endParaRPr lang="en-US" i="1" dirty="0">
              <a:solidFill>
                <a:srgbClr val="000000"/>
              </a:solidFill>
              <a:ea typeface="Calibri"/>
              <a:cs typeface="Calibri"/>
              <a:sym typeface="Calibri"/>
            </a:endParaRPr>
          </a:p>
          <a:p>
            <a:pPr algn="l"/>
            <a:r>
              <a:rPr lang="en-US" dirty="0" smtClean="0">
                <a:solidFill>
                  <a:srgbClr val="000000"/>
                </a:solidFill>
                <a:ea typeface="Calibri"/>
                <a:cs typeface="Calibri"/>
                <a:sym typeface="Calibri"/>
              </a:rPr>
              <a:t>Strategies to overcome barriers and optimize learning</a:t>
            </a:r>
            <a:r>
              <a:rPr lang="en-US" i="1" dirty="0" smtClean="0">
                <a:solidFill>
                  <a:srgbClr val="000000"/>
                </a:solidFill>
                <a:ea typeface="Calibri"/>
                <a:cs typeface="Calibri"/>
                <a:sym typeface="Calibri"/>
              </a:rPr>
              <a:t> </a:t>
            </a:r>
          </a:p>
          <a:p>
            <a:pPr algn="l"/>
            <a:endParaRPr lang="en-US" i="1" dirty="0" smtClean="0">
              <a:solidFill>
                <a:srgbClr val="000000"/>
              </a:solidFill>
              <a:ea typeface="Calibri"/>
              <a:cs typeface="Calibri"/>
              <a:sym typeface="Calibri"/>
            </a:endParaRPr>
          </a:p>
          <a:p>
            <a:pPr algn="l"/>
            <a:r>
              <a:rPr lang="en-US" dirty="0" smtClean="0">
                <a:solidFill>
                  <a:srgbClr val="000000"/>
                </a:solidFill>
                <a:ea typeface="Calibri"/>
                <a:cs typeface="Calibri"/>
                <a:sym typeface="Calibri"/>
              </a:rPr>
              <a:t>Feedback, questions</a:t>
            </a:r>
          </a:p>
          <a:p>
            <a:pPr algn="l"/>
            <a:endParaRPr lang="en-US" dirty="0">
              <a:solidFill>
                <a:srgbClr val="000000"/>
              </a:solidFill>
              <a:ea typeface="Calibri"/>
              <a:cs typeface="Calibri"/>
              <a:sym typeface="Calibri"/>
            </a:endParaRPr>
          </a:p>
          <a:p>
            <a:pPr algn="l"/>
            <a:r>
              <a:rPr lang="en-US" dirty="0" smtClean="0">
                <a:solidFill>
                  <a:srgbClr val="000000"/>
                </a:solidFill>
                <a:ea typeface="Calibri"/>
                <a:cs typeface="Calibri"/>
                <a:sym typeface="Calibri"/>
              </a:rPr>
              <a:t>Thank you </a:t>
            </a:r>
            <a:r>
              <a:rPr lang="en-US" dirty="0" smtClean="0">
                <a:solidFill>
                  <a:srgbClr val="000000"/>
                </a:solidFill>
                <a:ea typeface="Calibri"/>
                <a:cs typeface="Calibri"/>
                <a:sym typeface="Wingdings"/>
              </a:rPr>
              <a:t></a:t>
            </a:r>
            <a:endParaRPr lang="en-US" dirty="0"/>
          </a:p>
        </p:txBody>
      </p:sp>
    </p:spTree>
    <p:extLst>
      <p:ext uri="{BB962C8B-B14F-4D97-AF65-F5344CB8AC3E}">
        <p14:creationId xmlns:p14="http://schemas.microsoft.com/office/powerpoint/2010/main" val="1314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fontScale="90000"/>
          </a:bodyPr>
          <a:lstStyle/>
          <a:p>
            <a:pPr lvl="1" algn="l" rtl="0">
              <a:spcBef>
                <a:spcPct val="0"/>
              </a:spcBef>
            </a:pPr>
            <a:r>
              <a:rPr lang="en-US" sz="4400" dirty="0" smtClean="0"/>
              <a:t>Chronic Pain: Definition</a:t>
            </a:r>
            <a:br>
              <a:rPr lang="en-US" sz="4400" dirty="0" smtClean="0"/>
            </a:br>
            <a:r>
              <a:rPr lang="en-US" sz="2700" dirty="0" smtClean="0"/>
              <a:t>(Dowell et al., 2016)</a:t>
            </a:r>
            <a:r>
              <a:rPr lang="en-US" sz="3100" dirty="0" smtClean="0"/>
              <a:t/>
            </a:r>
            <a:br>
              <a:rPr lang="en-US" sz="3100" dirty="0" smtClean="0"/>
            </a:br>
            <a:r>
              <a:rPr lang="en-US" dirty="0" smtClean="0"/>
              <a:t/>
            </a:r>
            <a:br>
              <a:rPr lang="en-US" dirty="0" smtClean="0"/>
            </a:br>
            <a:endParaRPr lang="en-US" dirty="0"/>
          </a:p>
        </p:txBody>
      </p:sp>
      <p:sp>
        <p:nvSpPr>
          <p:cNvPr id="3" name="Content Placeholder 2"/>
          <p:cNvSpPr>
            <a:spLocks noGrp="1"/>
          </p:cNvSpPr>
          <p:nvPr>
            <p:ph idx="1"/>
          </p:nvPr>
        </p:nvSpPr>
        <p:spPr>
          <a:xfrm>
            <a:off x="1219200" y="2286000"/>
            <a:ext cx="7086600" cy="3505200"/>
          </a:xfrm>
        </p:spPr>
        <p:txBody>
          <a:bodyPr>
            <a:normAutofit lnSpcReduction="10000"/>
          </a:bodyPr>
          <a:lstStyle/>
          <a:p>
            <a:pPr marL="342900" lvl="1" indent="-342900">
              <a:buFont typeface="Arial" panose="020B0604020202020204" pitchFamily="34" charset="0"/>
              <a:buChar char="•"/>
            </a:pPr>
            <a:r>
              <a:rPr lang="en-US" dirty="0"/>
              <a:t>CP has been variably </a:t>
            </a:r>
            <a:r>
              <a:rPr lang="en-US" dirty="0" smtClean="0"/>
              <a:t>defined</a:t>
            </a:r>
          </a:p>
          <a:p>
            <a:pPr marL="342900" lvl="1" indent="-342900">
              <a:buFont typeface="Arial" panose="020B0604020202020204" pitchFamily="34" charset="0"/>
              <a:buChar char="•"/>
            </a:pPr>
            <a:r>
              <a:rPr lang="en-US" dirty="0" smtClean="0"/>
              <a:t>Defined </a:t>
            </a:r>
            <a:r>
              <a:rPr lang="en-US" dirty="0"/>
              <a:t>within the </a:t>
            </a:r>
            <a:r>
              <a:rPr lang="en-US" dirty="0" smtClean="0"/>
              <a:t>CDC </a:t>
            </a:r>
            <a:r>
              <a:rPr lang="en-US" dirty="0"/>
              <a:t>guidelines as pain that typically lasts &gt;3 months or past the time of normal tissue healing. </a:t>
            </a:r>
            <a:endParaRPr lang="en-US" dirty="0" smtClean="0"/>
          </a:p>
          <a:p>
            <a:pPr marL="342900" lvl="1" indent="-342900">
              <a:buFont typeface="Arial" panose="020B0604020202020204" pitchFamily="34" charset="0"/>
              <a:buChar char="•"/>
            </a:pPr>
            <a:r>
              <a:rPr lang="en-US" dirty="0" smtClean="0"/>
              <a:t>CP </a:t>
            </a:r>
            <a:r>
              <a:rPr lang="en-US" dirty="0"/>
              <a:t>can be the result of an underlying medical disease or condition, injury, medical treatment, inflammation, or an unknown </a:t>
            </a:r>
            <a:r>
              <a:rPr lang="en-US" dirty="0" smtClean="0"/>
              <a:t>cause</a:t>
            </a:r>
            <a:r>
              <a:rPr lang="en-US" dirty="0"/>
              <a:t>. </a:t>
            </a:r>
          </a:p>
        </p:txBody>
      </p:sp>
    </p:spTree>
    <p:extLst>
      <p:ext uri="{BB962C8B-B14F-4D97-AF65-F5344CB8AC3E}">
        <p14:creationId xmlns:p14="http://schemas.microsoft.com/office/powerpoint/2010/main" val="29915250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smtClean="0"/>
              <a:t>Resources</a:t>
            </a:r>
            <a:endParaRPr lang="en-US" dirty="0"/>
          </a:p>
        </p:txBody>
      </p:sp>
      <p:sp>
        <p:nvSpPr>
          <p:cNvPr id="3" name="Subtitle 2"/>
          <p:cNvSpPr>
            <a:spLocks noGrp="1"/>
          </p:cNvSpPr>
          <p:nvPr>
            <p:ph type="subTitle" idx="1"/>
          </p:nvPr>
        </p:nvSpPr>
        <p:spPr>
          <a:xfrm>
            <a:off x="685800" y="1905000"/>
            <a:ext cx="7467600" cy="4038600"/>
          </a:xfrm>
        </p:spPr>
        <p:txBody>
          <a:bodyPr>
            <a:normAutofit fontScale="25000" lnSpcReduction="20000"/>
          </a:bodyPr>
          <a:lstStyle/>
          <a:p>
            <a:pPr lvl="0" algn="l"/>
            <a:endParaRPr lang="en-US" dirty="0" smtClean="0">
              <a:solidFill>
                <a:schemeClr val="tx1"/>
              </a:solidFill>
              <a:ea typeface="Calibri"/>
              <a:cs typeface="Calibri"/>
              <a:sym typeface="Calibri"/>
            </a:endParaRPr>
          </a:p>
          <a:p>
            <a:pPr lvl="0" algn="l"/>
            <a:r>
              <a:rPr lang="en-US" sz="8600" dirty="0" smtClean="0">
                <a:solidFill>
                  <a:schemeClr val="tx1"/>
                </a:solidFill>
              </a:rPr>
              <a:t>This presentation </a:t>
            </a:r>
            <a:r>
              <a:rPr lang="en-US" sz="8600" dirty="0">
                <a:solidFill>
                  <a:schemeClr val="tx1"/>
                </a:solidFill>
              </a:rPr>
              <a:t>will </a:t>
            </a:r>
            <a:r>
              <a:rPr lang="en-US" sz="8600" dirty="0" smtClean="0">
                <a:solidFill>
                  <a:schemeClr val="tx1"/>
                </a:solidFill>
              </a:rPr>
              <a:t>be available at: </a:t>
            </a:r>
            <a:r>
              <a:rPr lang="en-US" sz="8600" u="sng" dirty="0">
                <a:solidFill>
                  <a:schemeClr val="tx1"/>
                </a:solidFill>
                <a:hlinkClick r:id="rId2"/>
              </a:rPr>
              <a:t>http://resourcelibrary.stfm.org/</a:t>
            </a:r>
            <a:r>
              <a:rPr lang="en-US" sz="8600" u="sng" dirty="0" smtClean="0">
                <a:solidFill>
                  <a:schemeClr val="tx1"/>
                </a:solidFill>
                <a:hlinkClick r:id="rId2"/>
              </a:rPr>
              <a:t>home</a:t>
            </a:r>
            <a:endParaRPr lang="en-US" sz="8600" u="sng" dirty="0" smtClean="0">
              <a:solidFill>
                <a:schemeClr val="tx1"/>
              </a:solidFill>
            </a:endParaRPr>
          </a:p>
          <a:p>
            <a:pPr lvl="0" algn="l"/>
            <a:endParaRPr lang="en-US" sz="8600" dirty="0">
              <a:solidFill>
                <a:schemeClr val="tx1"/>
              </a:solidFill>
            </a:endParaRPr>
          </a:p>
          <a:p>
            <a:pPr lvl="0" algn="l"/>
            <a:r>
              <a:rPr lang="en-US" sz="8600" dirty="0">
                <a:solidFill>
                  <a:schemeClr val="tx1"/>
                </a:solidFill>
              </a:rPr>
              <a:t>Reference list available </a:t>
            </a:r>
            <a:r>
              <a:rPr lang="en-US" sz="8600" dirty="0" smtClean="0">
                <a:solidFill>
                  <a:schemeClr val="tx1"/>
                </a:solidFill>
              </a:rPr>
              <a:t>today </a:t>
            </a:r>
          </a:p>
          <a:p>
            <a:pPr lvl="0" algn="l"/>
            <a:endParaRPr lang="en-US" sz="8600" dirty="0">
              <a:solidFill>
                <a:schemeClr val="tx1"/>
              </a:solidFill>
            </a:endParaRPr>
          </a:p>
          <a:p>
            <a:pPr lvl="0" algn="l"/>
            <a:r>
              <a:rPr lang="en-US" sz="8600" dirty="0">
                <a:solidFill>
                  <a:schemeClr val="tx1"/>
                </a:solidFill>
              </a:rPr>
              <a:t>We would be happy to share group outlines and handouts, and these are available upon request. </a:t>
            </a:r>
            <a:endParaRPr lang="en-US" sz="8600" dirty="0" smtClean="0">
              <a:solidFill>
                <a:schemeClr val="tx1"/>
              </a:solidFill>
            </a:endParaRPr>
          </a:p>
          <a:p>
            <a:pPr lvl="0" algn="l"/>
            <a:endParaRPr lang="en-US" sz="8600" dirty="0">
              <a:solidFill>
                <a:schemeClr val="tx1"/>
              </a:solidFill>
            </a:endParaRPr>
          </a:p>
          <a:p>
            <a:pPr algn="l"/>
            <a:r>
              <a:rPr lang="en-US" sz="8600" dirty="0">
                <a:solidFill>
                  <a:schemeClr val="tx1"/>
                </a:solidFill>
              </a:rPr>
              <a:t>Contact: </a:t>
            </a:r>
          </a:p>
          <a:p>
            <a:pPr algn="l"/>
            <a:r>
              <a:rPr lang="en-US" sz="8600" dirty="0">
                <a:solidFill>
                  <a:schemeClr val="tx1"/>
                </a:solidFill>
              </a:rPr>
              <a:t>Stephanie Czech, PhD:  </a:t>
            </a:r>
            <a:r>
              <a:rPr lang="en-US" sz="8600" u="sng" dirty="0">
                <a:solidFill>
                  <a:schemeClr val="tx1"/>
                </a:solidFill>
                <a:hlinkClick r:id="rId3"/>
              </a:rPr>
              <a:t>Stephanie_Czech@Brown.edu</a:t>
            </a:r>
            <a:endParaRPr lang="en-US" sz="8600" dirty="0">
              <a:solidFill>
                <a:schemeClr val="tx1"/>
              </a:solidFill>
            </a:endParaRPr>
          </a:p>
          <a:p>
            <a:pPr algn="l"/>
            <a:r>
              <a:rPr lang="en-US" sz="8600" dirty="0">
                <a:solidFill>
                  <a:schemeClr val="tx1"/>
                </a:solidFill>
              </a:rPr>
              <a:t>Debra Moorhead, LICSW, PhD:  </a:t>
            </a:r>
            <a:r>
              <a:rPr lang="en-US" sz="8600" u="sng" dirty="0">
                <a:solidFill>
                  <a:schemeClr val="tx1"/>
                </a:solidFill>
                <a:hlinkClick r:id="rId4"/>
              </a:rPr>
              <a:t>DMoorhead@gmail.com</a:t>
            </a:r>
            <a:endParaRPr lang="en-US" sz="8600" dirty="0">
              <a:solidFill>
                <a:schemeClr val="tx1"/>
              </a:solidFill>
            </a:endParaRPr>
          </a:p>
          <a:p>
            <a:r>
              <a:rPr lang="en-US" sz="8600" dirty="0"/>
              <a:t/>
            </a:r>
            <a:br>
              <a:rPr lang="en-US" sz="8600" dirty="0"/>
            </a:br>
            <a:r>
              <a:rPr lang="en-US" sz="8600" dirty="0"/>
              <a:t> </a:t>
            </a:r>
          </a:p>
          <a:p>
            <a:pPr algn="l"/>
            <a:r>
              <a:rPr lang="en-US" dirty="0" smtClean="0">
                <a:solidFill>
                  <a:srgbClr val="000000"/>
                </a:solidFill>
                <a:ea typeface="Calibri"/>
                <a:cs typeface="Calibri"/>
                <a:sym typeface="Calibri"/>
              </a:rPr>
              <a:t> </a:t>
            </a:r>
          </a:p>
          <a:p>
            <a:pPr algn="l"/>
            <a:endParaRPr lang="en-US" i="1" dirty="0" smtClean="0">
              <a:solidFill>
                <a:srgbClr val="000000"/>
              </a:solidFill>
              <a:ea typeface="Calibri"/>
              <a:cs typeface="Calibri"/>
              <a:sym typeface="Calibri"/>
            </a:endParaRPr>
          </a:p>
        </p:txBody>
      </p:sp>
    </p:spTree>
    <p:extLst>
      <p:ext uri="{BB962C8B-B14F-4D97-AF65-F5344CB8AC3E}">
        <p14:creationId xmlns:p14="http://schemas.microsoft.com/office/powerpoint/2010/main" val="1381303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pPr lvl="1" algn="l" rtl="0">
              <a:spcBef>
                <a:spcPct val="0"/>
              </a:spcBef>
            </a:pPr>
            <a:r>
              <a:rPr lang="en-US" sz="4400" dirty="0" smtClean="0"/>
              <a:t>Chronic Pain: Prevalence</a:t>
            </a:r>
            <a:br>
              <a:rPr lang="en-US" sz="4400" dirty="0" smtClean="0"/>
            </a:br>
            <a:r>
              <a:rPr lang="en-US" sz="2700" dirty="0" smtClean="0"/>
              <a:t>(</a:t>
            </a:r>
            <a:r>
              <a:rPr lang="en-US" sz="2700" dirty="0" err="1" smtClean="0"/>
              <a:t>Volkow</a:t>
            </a:r>
            <a:r>
              <a:rPr lang="en-US" sz="2700" dirty="0" smtClean="0"/>
              <a:t> &amp; </a:t>
            </a:r>
            <a:r>
              <a:rPr lang="en-US" sz="2700" dirty="0" err="1" smtClean="0"/>
              <a:t>McLellan</a:t>
            </a:r>
            <a:r>
              <a:rPr lang="en-US" sz="2700" dirty="0" smtClean="0"/>
              <a:t>, 2016)</a:t>
            </a:r>
            <a:r>
              <a:rPr lang="en-US" dirty="0" smtClean="0"/>
              <a:t/>
            </a:r>
            <a:br>
              <a:rPr lang="en-US" dirty="0" smtClean="0"/>
            </a:br>
            <a:endParaRPr lang="en-US" dirty="0"/>
          </a:p>
        </p:txBody>
      </p:sp>
      <p:sp>
        <p:nvSpPr>
          <p:cNvPr id="3" name="Content Placeholder 2"/>
          <p:cNvSpPr>
            <a:spLocks noGrp="1"/>
          </p:cNvSpPr>
          <p:nvPr>
            <p:ph idx="1"/>
          </p:nvPr>
        </p:nvSpPr>
        <p:spPr>
          <a:xfrm>
            <a:off x="1219200" y="2286000"/>
            <a:ext cx="7086600" cy="3505200"/>
          </a:xfrm>
        </p:spPr>
        <p:txBody>
          <a:bodyPr>
            <a:normAutofit/>
          </a:bodyPr>
          <a:lstStyle/>
          <a:p>
            <a:pPr marL="342900" lvl="1" indent="-342900">
              <a:buFont typeface="Arial" panose="020B0604020202020204" pitchFamily="34" charset="0"/>
              <a:buChar char="•"/>
            </a:pPr>
            <a:r>
              <a:rPr lang="en-US" dirty="0"/>
              <a:t>CP not caused by cancer is among the most prevalent and debilitating medical </a:t>
            </a:r>
            <a:r>
              <a:rPr lang="en-US" dirty="0" smtClean="0"/>
              <a:t>conditions, </a:t>
            </a:r>
            <a:r>
              <a:rPr lang="en-US" dirty="0"/>
              <a:t>but also among the most controversial and complex to manage. </a:t>
            </a:r>
          </a:p>
          <a:p>
            <a:pPr marL="342900" lvl="1" indent="-342900">
              <a:buFont typeface="Arial" panose="020B0604020202020204" pitchFamily="34" charset="0"/>
              <a:buChar char="•"/>
            </a:pPr>
            <a:r>
              <a:rPr lang="en-US" dirty="0"/>
              <a:t>More than 30% of Americans have some form of acute or CP. Among older adults, the prevalence of CP is more than 40% </a:t>
            </a:r>
          </a:p>
          <a:p>
            <a:pPr marL="342900" lvl="1"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14556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pPr lvl="1" algn="l" rtl="0">
              <a:spcBef>
                <a:spcPct val="0"/>
              </a:spcBef>
            </a:pPr>
            <a:r>
              <a:rPr lang="en-US" sz="4400" dirty="0" smtClean="0"/>
              <a:t>Chronic Pain: Prevalence</a:t>
            </a:r>
            <a:br>
              <a:rPr lang="en-US" sz="4400" dirty="0" smtClean="0"/>
            </a:br>
            <a:r>
              <a:rPr lang="en-US" sz="2700" dirty="0" smtClean="0"/>
              <a:t>(Dowell et al., 2016</a:t>
            </a:r>
            <a:r>
              <a:rPr lang="en-US" sz="2700" dirty="0"/>
              <a:t>)</a:t>
            </a:r>
            <a:r>
              <a:rPr lang="en-US" sz="27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382000" cy="4038600"/>
          </a:xfrm>
        </p:spPr>
        <p:txBody>
          <a:bodyPr>
            <a:normAutofit fontScale="92500"/>
          </a:bodyPr>
          <a:lstStyle/>
          <a:p>
            <a:pPr marL="342900" lvl="1" indent="-342900">
              <a:buFont typeface="Arial" panose="020B0604020202020204" pitchFamily="34" charset="0"/>
              <a:buChar char="•"/>
            </a:pPr>
            <a:r>
              <a:rPr lang="en-US" dirty="0"/>
              <a:t>1999-2002 National Health and Nutrition Examination </a:t>
            </a:r>
            <a:r>
              <a:rPr lang="en-US" dirty="0" smtClean="0"/>
              <a:t>Survey: </a:t>
            </a:r>
            <a:r>
              <a:rPr lang="en-US" sz="2600" i="1" dirty="0" smtClean="0"/>
              <a:t>14.6 </a:t>
            </a:r>
            <a:r>
              <a:rPr lang="en-US" sz="2600" i="1" dirty="0"/>
              <a:t>% of adults have current widespread or localized pain lasting at least 3 months. </a:t>
            </a:r>
            <a:endParaRPr lang="en-US" sz="2600" i="1" dirty="0" smtClean="0"/>
          </a:p>
          <a:p>
            <a:pPr marL="342900" lvl="1" indent="-342900">
              <a:buFont typeface="Arial" panose="020B0604020202020204" pitchFamily="34" charset="0"/>
              <a:buChar char="•"/>
            </a:pPr>
            <a:r>
              <a:rPr lang="en-US" dirty="0" smtClean="0"/>
              <a:t>2001</a:t>
            </a:r>
            <a:r>
              <a:rPr lang="en-US" dirty="0"/>
              <a:t>-</a:t>
            </a:r>
            <a:r>
              <a:rPr lang="en-US" dirty="0" smtClean="0"/>
              <a:t>2003 Survey: </a:t>
            </a:r>
            <a:r>
              <a:rPr lang="en-US" sz="2600" i="1" dirty="0" smtClean="0"/>
              <a:t>overall </a:t>
            </a:r>
            <a:r>
              <a:rPr lang="en-US" sz="2600" i="1" dirty="0"/>
              <a:t>prevalence of common, predominantly musculoskeletal pain conditions (ex, arthritis, rheumatism, chronic back or neck problems, and frequent severe headaches) </a:t>
            </a:r>
            <a:r>
              <a:rPr lang="en-US" sz="2600" i="1" dirty="0" smtClean="0"/>
              <a:t>estimated </a:t>
            </a:r>
            <a:r>
              <a:rPr lang="en-US" sz="2600" i="1" dirty="0"/>
              <a:t>at 43% among adults in the US, although minimum duration of </a:t>
            </a:r>
            <a:r>
              <a:rPr lang="en-US" sz="2600" i="1" dirty="0" err="1" smtClean="0"/>
              <a:t>sx</a:t>
            </a:r>
            <a:r>
              <a:rPr lang="en-US" sz="2600" i="1" dirty="0" smtClean="0"/>
              <a:t> not </a:t>
            </a:r>
            <a:r>
              <a:rPr lang="en-US" sz="2600" i="1" dirty="0"/>
              <a:t>specified. </a:t>
            </a:r>
          </a:p>
          <a:p>
            <a:pPr marL="342900" lvl="1" indent="-342900">
              <a:buFont typeface="Arial" panose="020B0604020202020204" pitchFamily="34" charset="0"/>
              <a:buChar char="•"/>
            </a:pPr>
            <a:r>
              <a:rPr lang="en-US" dirty="0" smtClean="0"/>
              <a:t>2012 </a:t>
            </a:r>
            <a:r>
              <a:rPr lang="en-US" dirty="0"/>
              <a:t>National Health Interview </a:t>
            </a:r>
            <a:r>
              <a:rPr lang="en-US" dirty="0" smtClean="0"/>
              <a:t>Study: </a:t>
            </a:r>
            <a:r>
              <a:rPr lang="en-US" sz="2600" i="1" dirty="0" smtClean="0"/>
              <a:t>11.2</a:t>
            </a:r>
            <a:r>
              <a:rPr lang="en-US" sz="2600" i="1" dirty="0"/>
              <a:t>% of adults report having daily pain. </a:t>
            </a:r>
          </a:p>
          <a:p>
            <a:pPr marL="342900" lvl="1" indent="-342900">
              <a:buFont typeface="Arial" panose="020B0604020202020204" pitchFamily="34" charset="0"/>
              <a:buChar char="•"/>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2241450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pPr lvl="1" algn="l" rtl="0">
              <a:spcBef>
                <a:spcPct val="0"/>
              </a:spcBef>
            </a:pPr>
            <a:r>
              <a:rPr lang="en-US" sz="4400" dirty="0" smtClean="0"/>
              <a:t>Chronic Pain &amp; the Opioid Epidemic </a:t>
            </a:r>
            <a:r>
              <a:rPr lang="en-US" sz="2700" dirty="0" smtClean="0"/>
              <a:t>(</a:t>
            </a:r>
            <a:r>
              <a:rPr lang="en-US" sz="2700" dirty="0" err="1" smtClean="0"/>
              <a:t>Volkow</a:t>
            </a:r>
            <a:r>
              <a:rPr lang="en-US" sz="2700" dirty="0" smtClean="0"/>
              <a:t> &amp; </a:t>
            </a:r>
            <a:r>
              <a:rPr lang="en-US" sz="2700" dirty="0" err="1" smtClean="0"/>
              <a:t>McLellan</a:t>
            </a:r>
            <a:r>
              <a:rPr lang="en-US" sz="2700" dirty="0" smtClean="0"/>
              <a:t>, 2016) </a:t>
            </a:r>
            <a:r>
              <a:rPr lang="en-US" dirty="0" smtClean="0"/>
              <a:t/>
            </a:r>
            <a:br>
              <a:rPr lang="en-US" dirty="0" smtClean="0"/>
            </a:br>
            <a:endParaRPr lang="en-US" dirty="0"/>
          </a:p>
        </p:txBody>
      </p:sp>
      <p:sp>
        <p:nvSpPr>
          <p:cNvPr id="3" name="Content Placeholder 2"/>
          <p:cNvSpPr>
            <a:spLocks noGrp="1"/>
          </p:cNvSpPr>
          <p:nvPr>
            <p:ph idx="1"/>
          </p:nvPr>
        </p:nvSpPr>
        <p:spPr>
          <a:xfrm>
            <a:off x="304800" y="2133600"/>
            <a:ext cx="8534400" cy="4114800"/>
          </a:xfrm>
        </p:spPr>
        <p:txBody>
          <a:bodyPr>
            <a:normAutofit lnSpcReduction="10000"/>
          </a:bodyPr>
          <a:lstStyle/>
          <a:p>
            <a:pPr marL="342900" lvl="1" indent="-342900">
              <a:buFont typeface="Arial" panose="020B0604020202020204" pitchFamily="34" charset="0"/>
              <a:buChar char="•"/>
            </a:pPr>
            <a:r>
              <a:rPr lang="en-US" dirty="0" smtClean="0"/>
              <a:t>Opioids are the most commonly prescribed class of meds in the US.</a:t>
            </a:r>
          </a:p>
          <a:p>
            <a:pPr marL="342900" lvl="1" indent="-342900">
              <a:buFont typeface="Arial" panose="020B0604020202020204" pitchFamily="34" charset="0"/>
              <a:buChar char="•"/>
            </a:pPr>
            <a:r>
              <a:rPr lang="en-US" dirty="0" smtClean="0"/>
              <a:t>Overreliance on opioid meds in the US for CP due to:</a:t>
            </a:r>
            <a:endParaRPr lang="en-US" sz="2200" dirty="0"/>
          </a:p>
          <a:p>
            <a:pPr marL="742950" lvl="2" indent="-342900"/>
            <a:r>
              <a:rPr lang="en-US" dirty="0" smtClean="0"/>
              <a:t>Patient need: Urgency for CP relief for </a:t>
            </a:r>
            <a:r>
              <a:rPr lang="en-US" dirty="0" err="1" smtClean="0"/>
              <a:t>pts</a:t>
            </a:r>
            <a:endParaRPr lang="en-US" dirty="0" smtClean="0"/>
          </a:p>
          <a:p>
            <a:pPr marL="742950" lvl="2" indent="-342900"/>
            <a:r>
              <a:rPr lang="en-US" dirty="0" smtClean="0"/>
              <a:t>Limited [awareness of] or availability of therapeutic alternatives for CP </a:t>
            </a:r>
          </a:p>
          <a:p>
            <a:pPr marL="742950" lvl="2" indent="-342900"/>
            <a:r>
              <a:rPr lang="en-US" dirty="0" smtClean="0"/>
              <a:t>Demonstrated effectiveness for the </a:t>
            </a:r>
            <a:r>
              <a:rPr lang="en-US" dirty="0" err="1" smtClean="0"/>
              <a:t>mgmt</a:t>
            </a:r>
            <a:r>
              <a:rPr lang="en-US" dirty="0" smtClean="0"/>
              <a:t> of </a:t>
            </a:r>
            <a:r>
              <a:rPr lang="en-US" i="1" dirty="0" smtClean="0"/>
              <a:t>acute</a:t>
            </a:r>
            <a:r>
              <a:rPr lang="en-US" dirty="0" smtClean="0"/>
              <a:t> pain</a:t>
            </a:r>
          </a:p>
          <a:p>
            <a:pPr marL="457200" lvl="1" indent="-457200">
              <a:buFont typeface="Arial"/>
              <a:buChar char="•"/>
            </a:pPr>
            <a:r>
              <a:rPr lang="en-US" dirty="0" smtClean="0"/>
              <a:t>Questionable </a:t>
            </a:r>
            <a:r>
              <a:rPr lang="en-US" dirty="0"/>
              <a:t>b</a:t>
            </a:r>
            <a:r>
              <a:rPr lang="en-US" dirty="0" smtClean="0"/>
              <a:t>enefits of opioids for &gt; 8 weeks of </a:t>
            </a:r>
            <a:r>
              <a:rPr lang="en-US" dirty="0" err="1" smtClean="0"/>
              <a:t>tx</a:t>
            </a:r>
            <a:r>
              <a:rPr lang="en-US" dirty="0" smtClean="0"/>
              <a:t> </a:t>
            </a:r>
          </a:p>
          <a:p>
            <a:pPr marL="457200" lvl="1" indent="-457200">
              <a:buFont typeface="Arial"/>
              <a:buChar char="•"/>
            </a:pPr>
            <a:r>
              <a:rPr lang="en-US" dirty="0" smtClean="0"/>
              <a:t>Risks of opioids: addiction, diversion, overdose</a:t>
            </a:r>
          </a:p>
          <a:p>
            <a:pPr marL="457200" lvl="1" indent="-457200">
              <a:buFont typeface="Arial"/>
              <a:buChar char="•"/>
            </a:pPr>
            <a:endParaRPr lang="en-US" dirty="0" smtClean="0"/>
          </a:p>
          <a:p>
            <a:pPr marL="0" lvl="1" indent="0">
              <a:buNone/>
            </a:pPr>
            <a:endParaRPr lang="en-US" dirty="0" smtClean="0"/>
          </a:p>
          <a:p>
            <a:pPr marL="0" lvl="1" indent="0">
              <a:buNone/>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171139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pPr lvl="1" algn="l" rtl="0">
              <a:spcBef>
                <a:spcPct val="0"/>
              </a:spcBef>
            </a:pPr>
            <a:r>
              <a:rPr lang="en-US" sz="4400" dirty="0" smtClean="0"/>
              <a:t>Chronic Pain &amp; the Opioid Epidemic </a:t>
            </a:r>
            <a:r>
              <a:rPr lang="en-US" sz="2700" dirty="0" smtClean="0"/>
              <a:t>(</a:t>
            </a:r>
            <a:r>
              <a:rPr lang="en-US" sz="2700" dirty="0" err="1" smtClean="0"/>
              <a:t>Volkow</a:t>
            </a:r>
            <a:r>
              <a:rPr lang="en-US" sz="2700" dirty="0" smtClean="0"/>
              <a:t> &amp; </a:t>
            </a:r>
            <a:r>
              <a:rPr lang="en-US" sz="2700" dirty="0" err="1" smtClean="0"/>
              <a:t>McLellan</a:t>
            </a:r>
            <a:r>
              <a:rPr lang="en-US" sz="2700" dirty="0" smtClean="0"/>
              <a:t>, 2016) </a:t>
            </a:r>
            <a:r>
              <a:rPr lang="en-US" dirty="0" smtClean="0"/>
              <a:t/>
            </a:r>
            <a:br>
              <a:rPr lang="en-US" dirty="0" smtClean="0"/>
            </a:br>
            <a:endParaRPr lang="en-US" dirty="0"/>
          </a:p>
        </p:txBody>
      </p:sp>
      <p:sp>
        <p:nvSpPr>
          <p:cNvPr id="3" name="Content Placeholder 2"/>
          <p:cNvSpPr>
            <a:spLocks noGrp="1"/>
          </p:cNvSpPr>
          <p:nvPr>
            <p:ph idx="1"/>
          </p:nvPr>
        </p:nvSpPr>
        <p:spPr>
          <a:xfrm>
            <a:off x="304800" y="2133600"/>
            <a:ext cx="8534400" cy="4038600"/>
          </a:xfrm>
        </p:spPr>
        <p:txBody>
          <a:bodyPr>
            <a:normAutofit/>
          </a:bodyPr>
          <a:lstStyle/>
          <a:p>
            <a:pPr marL="457200" lvl="1" indent="-457200">
              <a:buFont typeface="Arial"/>
              <a:buChar char="•"/>
            </a:pPr>
            <a:r>
              <a:rPr lang="en-US" dirty="0" smtClean="0"/>
              <a:t>While there are strategies to mitigate risks of opioids, many physicians admit they are not confident about how to safely prescribe opiates, detect abuse or emerging addiction, or discuss these issues with patients. </a:t>
            </a:r>
          </a:p>
          <a:p>
            <a:pPr marL="457200" lvl="1" indent="-457200">
              <a:buFont typeface="Arial"/>
              <a:buChar char="•"/>
            </a:pPr>
            <a:r>
              <a:rPr lang="en-US" dirty="0"/>
              <a:t>B</a:t>
            </a:r>
            <a:r>
              <a:rPr lang="en-US" dirty="0" smtClean="0"/>
              <a:t>etter results can be obtained by using contemporary guidelines for pain mgmt. </a:t>
            </a:r>
          </a:p>
          <a:p>
            <a:pPr marL="0" lvl="1" indent="0">
              <a:buNone/>
            </a:pPr>
            <a:endParaRPr lang="en-US" dirty="0" smtClean="0"/>
          </a:p>
          <a:p>
            <a:pPr marL="0" lvl="1" indent="0">
              <a:buNone/>
            </a:pPr>
            <a:endParaRPr lang="en-US" dirty="0" smtClean="0"/>
          </a:p>
        </p:txBody>
      </p:sp>
      <p:sp>
        <p:nvSpPr>
          <p:cNvPr id="4" name="TextBox 3"/>
          <p:cNvSpPr txBox="1"/>
          <p:nvPr/>
        </p:nvSpPr>
        <p:spPr>
          <a:xfrm>
            <a:off x="-1270119" y="2642808"/>
            <a:ext cx="237640" cy="369332"/>
          </a:xfrm>
          <a:prstGeom prst="rect">
            <a:avLst/>
          </a:prstGeom>
          <a:noFill/>
        </p:spPr>
        <p:txBody>
          <a:bodyPr wrap="none" rtlCol="0">
            <a:spAutoFit/>
          </a:bodyPr>
          <a:lstStyle/>
          <a:p>
            <a:r>
              <a:rPr lang="en-US" dirty="0" err="1" smtClean="0"/>
              <a:t>i</a:t>
            </a:r>
            <a:endParaRPr lang="en-US" dirty="0"/>
          </a:p>
        </p:txBody>
      </p:sp>
    </p:spTree>
    <p:extLst>
      <p:ext uri="{BB962C8B-B14F-4D97-AF65-F5344CB8AC3E}">
        <p14:creationId xmlns:p14="http://schemas.microsoft.com/office/powerpoint/2010/main" val="953084958"/>
      </p:ext>
    </p:extLst>
  </p:cSld>
  <p:clrMapOvr>
    <a:masterClrMapping/>
  </p:clrMapOvr>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775</TotalTime>
  <Words>4357</Words>
  <Application>Microsoft Office PowerPoint</Application>
  <PresentationFormat>On-screen Show (4:3)</PresentationFormat>
  <Paragraphs>598</Paragraphs>
  <Slides>50</Slides>
  <Notes>33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forum2014</vt:lpstr>
      <vt:lpstr>Enhancing Training of  Family Medicine Residents in  CBT for Chronic Pain Management</vt:lpstr>
      <vt:lpstr>Disclosures</vt:lpstr>
      <vt:lpstr>Intended Audience</vt:lpstr>
      <vt:lpstr>Goals and Objectives</vt:lpstr>
      <vt:lpstr>Chronic Pain: Definition (Dowell et al., 2016)  </vt:lpstr>
      <vt:lpstr>Chronic Pain: Prevalence (Volkow &amp; McLellan, 2016) </vt:lpstr>
      <vt:lpstr>Chronic Pain: Prevalence (Dowell et al., 2016)  </vt:lpstr>
      <vt:lpstr>Chronic Pain &amp; the Opioid Epidemic (Volkow &amp; McLellan, 2016)  </vt:lpstr>
      <vt:lpstr>Chronic Pain &amp; the Opioid Epidemic (Volkow &amp; McLellan, 2016)  </vt:lpstr>
      <vt:lpstr>CDC Guidelines for Rx Opioids for CP-US, 2016 (Dowell et al., 2016)  </vt:lpstr>
      <vt:lpstr>Alternative Txs (Volkow &amp; McLellan, 2016)  </vt:lpstr>
      <vt:lpstr>CBT for Chronic Pain Mgmt </vt:lpstr>
      <vt:lpstr>CBT for Chronic Pain Mgmt </vt:lpstr>
      <vt:lpstr>CBT for Chronic Pain Mgmt </vt:lpstr>
      <vt:lpstr>CBT for Chronic Pain Mgmt:  Interventions</vt:lpstr>
      <vt:lpstr>CBT for Chronic Pain:  Interventions</vt:lpstr>
      <vt:lpstr>CBT for Chronic Pain:  Interventions </vt:lpstr>
      <vt:lpstr>CBT for Chronic Pain:  Chronic Headache</vt:lpstr>
      <vt:lpstr>Acceptance &amp; Commitment Therapy (ACT) for Chronic Pain  </vt:lpstr>
      <vt:lpstr> ACT for Chronic Pain:  </vt:lpstr>
      <vt:lpstr> CBT for CP: Group Medical Visit at FCC  </vt:lpstr>
      <vt:lpstr> CBT for CP: Group Medical Visit at FCC  </vt:lpstr>
      <vt:lpstr> CBT for CP: Group Medical Visit at FCC  </vt:lpstr>
      <vt:lpstr> CBT for CP: Group Medical Visit at FCC  </vt:lpstr>
      <vt:lpstr>PowerPoint Presentation</vt:lpstr>
      <vt:lpstr>PowerPoint Presentation</vt:lpstr>
      <vt:lpstr>Examples of Group Modules</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PowerPoint Presentation</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 Group Medical Visit for CP  </vt:lpstr>
      <vt:lpstr>Discussion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Czech, Stephanie</cp:lastModifiedBy>
  <cp:revision>120</cp:revision>
  <dcterms:created xsi:type="dcterms:W3CDTF">2014-07-22T20:27:04Z</dcterms:created>
  <dcterms:modified xsi:type="dcterms:W3CDTF">2018-10-23T15:19:34Z</dcterms:modified>
</cp:coreProperties>
</file>