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1" r:id="rId2"/>
    <p:sldId id="257" r:id="rId3"/>
    <p:sldId id="259" r:id="rId4"/>
    <p:sldId id="262" r:id="rId5"/>
    <p:sldId id="264" r:id="rId6"/>
    <p:sldId id="263" r:id="rId7"/>
    <p:sldId id="265" r:id="rId8"/>
    <p:sldId id="277" r:id="rId9"/>
    <p:sldId id="276" r:id="rId10"/>
    <p:sldId id="268" r:id="rId11"/>
    <p:sldId id="266" r:id="rId12"/>
    <p:sldId id="278" r:id="rId13"/>
    <p:sldId id="271" r:id="rId14"/>
    <p:sldId id="272" r:id="rId15"/>
    <p:sldId id="273" r:id="rId16"/>
    <p:sldId id="274" r:id="rId17"/>
    <p:sldId id="267" r:id="rId18"/>
    <p:sldId id="270" r:id="rId19"/>
    <p:sldId id="275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5C456-A200-4C99-A81E-83CA67D5C36F}" type="datetimeFigureOut">
              <a:rPr lang="en-US" smtClean="0"/>
              <a:pPr/>
              <a:t>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61262-1C72-45A9-926B-35C94B98B4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6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presentation was planned with the idea it would be an interactive format leading to robust discussion. Please feel free to ask questions throughout. Lets talk </a:t>
            </a:r>
            <a:r>
              <a:rPr lang="en-US" baseline="0" smtClean="0"/>
              <a:t>it through.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61262-1C72-45A9-926B-35C94B98B4F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Margit to present</a:t>
            </a:r>
            <a:r>
              <a:rPr lang="en-US" baseline="0" dirty="0" smtClean="0"/>
              <a:t> WSU first. Recap WSU impetus for this presentation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to clerkship director position. Review</a:t>
            </a:r>
            <a:r>
              <a:rPr lang="en-US" baseline="0" dirty="0" smtClean="0"/>
              <a:t> of clerkship goals &amp; objectives. Sound good , but what are we actually teaching ? It quickly became clear our G &amp;O sound great, but the current curriculum needs revision if we want to achieve our desired outcomes. I am restricted on the changes I would like to make by school policies, paucity of resources, and, of course, the most critical factor – the culture of the school.</a:t>
            </a:r>
          </a:p>
          <a:p>
            <a:r>
              <a:rPr lang="en-US" baseline="0" dirty="0" smtClean="0"/>
              <a:t>What is interesting is how reviewing the </a:t>
            </a:r>
            <a:r>
              <a:rPr lang="en-US" baseline="0" dirty="0" err="1" smtClean="0"/>
              <a:t>EPAs</a:t>
            </a:r>
            <a:r>
              <a:rPr lang="en-US" baseline="0" dirty="0" smtClean="0"/>
              <a:t> made we want to change G &amp; Os, in the same vein of the this session, start with the end in mind.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Began using the tool and was able to quickly identify gaps in learning experiences during our clerkship.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Identified gaps in our assessment tool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Began to think about where else students may pick up required experiences during the clerkship year.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Quickly recognized the need for a master clerkship evaluation tool, accessible to all clerkship directors to map EPA’s. Need for dialogue between clerkship directors. ( In fact, one of the guiding principles from the pilot group in recent Academic Medicine publication 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Identified necessary changes to current clerkship as a result of this exercise.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61262-1C72-45A9-926B-35C94B98B4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7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audience</a:t>
            </a:r>
            <a:r>
              <a:rPr lang="en-US" baseline="0" dirty="0" smtClean="0"/>
              <a:t> is doing this as a group activity, should we advise they bring their current G &amp; O to the workshop ?</a:t>
            </a:r>
          </a:p>
          <a:p>
            <a:r>
              <a:rPr lang="en-US" baseline="0" dirty="0" smtClean="0"/>
              <a:t>Margit takes notes of discussion</a:t>
            </a:r>
          </a:p>
          <a:p>
            <a:r>
              <a:rPr lang="en-US" baseline="0" dirty="0" smtClean="0"/>
              <a:t>Will add to slides for disbursement to attendees. Make sure we have attendees provide emails.</a:t>
            </a:r>
          </a:p>
          <a:p>
            <a:endParaRPr lang="en-US" baseline="0" dirty="0" smtClean="0"/>
          </a:p>
          <a:p>
            <a:r>
              <a:rPr lang="en-US" b="1" baseline="0" dirty="0" smtClean="0">
                <a:solidFill>
                  <a:schemeClr val="tx1"/>
                </a:solidFill>
              </a:rPr>
              <a:t>QUESTION: What are the outcomes you are trying to achieve through your curriculum 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61262-1C72-45A9-926B-35C94B98B4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3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Join the </a:t>
            </a:r>
            <a:r>
              <a:rPr lang="en-US" dirty="0" err="1" smtClean="0"/>
              <a:t>listserve</a:t>
            </a:r>
            <a:r>
              <a:rPr lang="en-US" dirty="0" smtClean="0"/>
              <a:t>:</a:t>
            </a:r>
            <a:r>
              <a:rPr lang="en-US" baseline="0" dirty="0" smtClean="0"/>
              <a:t> subscribe-</a:t>
            </a:r>
            <a:r>
              <a:rPr lang="en-US" baseline="0" dirty="0" err="1" smtClean="0"/>
              <a:t>coreepas@lists.aamc.org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Margit will discuss all the different elements that fed into tool.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Kala will talk about resources I needed to educate myself on how to use the tool effectively.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61262-1C72-45A9-926B-35C94B98B4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45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read a lot !</a:t>
            </a:r>
          </a:p>
          <a:p>
            <a:r>
              <a:rPr lang="en-US" dirty="0" smtClean="0"/>
              <a:t>Again keeping</a:t>
            </a:r>
            <a:r>
              <a:rPr lang="en-US" baseline="0" dirty="0" smtClean="0"/>
              <a:t> with the theme of this presentation, readings included how to educate faculty in the concept of entrustment, how to measure entrustment helped me understand </a:t>
            </a:r>
            <a:r>
              <a:rPr lang="en-US" baseline="0" dirty="0" err="1" smtClean="0"/>
              <a:t>EPAs</a:t>
            </a:r>
            <a:r>
              <a:rPr lang="en-US" baseline="0" dirty="0" smtClean="0"/>
              <a:t> better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61262-1C72-45A9-926B-35C94B98B4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we have a</a:t>
            </a:r>
            <a:r>
              <a:rPr lang="en-US" baseline="0" dirty="0" smtClean="0"/>
              <a:t> slide of that shows tool and how we mapped our clerkships ? Add slide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 recent publication in Academic Medicine, the pilot group recommended guiding principles for for institutions that intend to use the Core EPA framework. The first principle is: employ a systematic approach to map educational opportunities and assessments for each EPA.</a:t>
            </a:r>
          </a:p>
          <a:p>
            <a:r>
              <a:rPr lang="en-US" baseline="0" dirty="0" smtClean="0"/>
              <a:t>Add slide with list of guiding principles from Academic Medicine article.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61262-1C72-45A9-926B-35C94B98B4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4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</a:t>
            </a:r>
            <a:r>
              <a:rPr lang="en-US" baseline="0" dirty="0" smtClean="0"/>
              <a:t> on the reflective process, I would reorganize the process I used; make slide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Start with reading the resources.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Sought out </a:t>
            </a:r>
            <a:r>
              <a:rPr lang="en-US" baseline="0" dirty="0" err="1" smtClean="0"/>
              <a:t>fac</a:t>
            </a:r>
            <a:r>
              <a:rPr lang="en-US" baseline="0" dirty="0" smtClean="0"/>
              <a:t> dev opportunities that were occurring around me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Reviewed my clerkship’s goals &amp; objectives as well as the schools G &amp; O. Ours are attitudes, skills and knowledge. Used skills for mapping because I see them as low hanging fruit.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Mapped the tool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Identified gaps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61262-1C72-45A9-926B-35C94B98B4F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smtClean="0"/>
              <a:t>Ours are attitudes, skills and knowledge. Used skills for mapping because I see them as low hanging fruit.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Mapped the tool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Identified gaps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61262-1C72-45A9-926B-35C94B98B4F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 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br>
              <a:rPr lang="en-US" dirty="0" smtClean="0"/>
            </a:br>
            <a:r>
              <a:rPr lang="en-US" dirty="0" smtClean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 With the End in Mind: Designing a </a:t>
            </a:r>
            <a:r>
              <a:rPr lang="en-US" dirty="0" smtClean="0">
                <a:solidFill>
                  <a:srgbClr val="0070C0"/>
                </a:solidFill>
              </a:rPr>
              <a:t>Master Blueprint </a:t>
            </a:r>
            <a:r>
              <a:rPr lang="en-US" dirty="0" smtClean="0"/>
              <a:t>for Your Clerkship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Margit Chadwell, M.D., FAAFP</a:t>
            </a:r>
          </a:p>
          <a:p>
            <a:r>
              <a:rPr lang="en-US" sz="1400" dirty="0" smtClean="0"/>
              <a:t>Wayne State University School of Medicine</a:t>
            </a:r>
          </a:p>
          <a:p>
            <a:endParaRPr lang="en-US" sz="1400" dirty="0" smtClean="0"/>
          </a:p>
          <a:p>
            <a:r>
              <a:rPr lang="en-US" sz="2000" dirty="0" smtClean="0"/>
              <a:t>Srikala Yedavally-Yellayi, D.O., MEd</a:t>
            </a:r>
          </a:p>
          <a:p>
            <a:r>
              <a:rPr lang="en-US" sz="1400" dirty="0" smtClean="0"/>
              <a:t>Oakland University William Beaumont School of Medicine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187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AAMC EPA Curriculum Developer’s Guide</a:t>
            </a:r>
          </a:p>
          <a:p>
            <a:r>
              <a:rPr lang="en-US" dirty="0" smtClean="0"/>
              <a:t>AAMC Annual Meeting</a:t>
            </a:r>
          </a:p>
          <a:p>
            <a:r>
              <a:rPr lang="en-US" dirty="0" smtClean="0"/>
              <a:t>Literature search</a:t>
            </a:r>
          </a:p>
          <a:p>
            <a:r>
              <a:rPr lang="en-US" dirty="0" smtClean="0"/>
              <a:t>Faculty Development Session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A Tool: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FM Clerkship Master Blueprint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42150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Begin with the end in mind: END = EPA’s</a:t>
            </a:r>
          </a:p>
          <a:p>
            <a:endParaRPr lang="en-US" sz="2400" dirty="0" smtClean="0"/>
          </a:p>
          <a:p>
            <a:r>
              <a:rPr lang="en-US" sz="2400" dirty="0" smtClean="0"/>
              <a:t>Work backwards to specific clerkship objectives that drive all activities for students during the rotation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Align with the National Clerkship Curriculum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Superimpose the General Physician Competencies</a:t>
            </a:r>
          </a:p>
          <a:p>
            <a:endParaRPr lang="en-US" dirty="0" smtClean="0"/>
          </a:p>
        </p:txBody>
      </p:sp>
      <p:pic>
        <p:nvPicPr>
          <p:cNvPr id="5122" name="Picture 2" descr="Image result for clip art blue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6" y="813833"/>
            <a:ext cx="1551503" cy="155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lip art the e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48" y="2087047"/>
            <a:ext cx="1102576" cy="119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96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Screen Shot 2017-01-22 at 8.24.4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r="5140"/>
          <a:stretch>
            <a:fillRect/>
          </a:stretch>
        </p:blipFill>
        <p:spPr>
          <a:xfrm>
            <a:off x="89805" y="741679"/>
            <a:ext cx="8954184" cy="5825809"/>
          </a:xfrm>
        </p:spPr>
      </p:pic>
      <p:sp>
        <p:nvSpPr>
          <p:cNvPr id="6" name="TextBox 5"/>
          <p:cNvSpPr txBox="1"/>
          <p:nvPr/>
        </p:nvSpPr>
        <p:spPr>
          <a:xfrm>
            <a:off x="5670499" y="89791"/>
            <a:ext cx="323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Blueprint Tool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202740"/>
              </p:ext>
            </p:extLst>
          </p:nvPr>
        </p:nvGraphicFramePr>
        <p:xfrm>
          <a:off x="457200" y="1333704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FM Clerkship</a:t>
                      </a:r>
                      <a:r>
                        <a:rPr lang="en-US" sz="1200" baseline="0" dirty="0" smtClean="0"/>
                        <a:t> Objectives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Supporting Clerkship</a:t>
                      </a:r>
                      <a:r>
                        <a:rPr lang="en-US" sz="1200" baseline="0" dirty="0" smtClean="0"/>
                        <a:t> Component/Assessment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STFM</a:t>
                      </a:r>
                      <a:r>
                        <a:rPr lang="en-US" sz="1200" baseline="0" dirty="0" smtClean="0"/>
                        <a:t> National Clerkship Curriculum</a:t>
                      </a:r>
                    </a:p>
                    <a:p>
                      <a:r>
                        <a:rPr lang="en-US" sz="1200" baseline="0" dirty="0" smtClean="0"/>
                        <a:t>(NCC)</a:t>
                      </a:r>
                    </a:p>
                    <a:p>
                      <a:r>
                        <a:rPr lang="en-US" sz="1200" baseline="0" dirty="0" smtClean="0"/>
                        <a:t>Element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End of Clerkship Evaluation Question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Corresponding</a:t>
                      </a:r>
                      <a:r>
                        <a:rPr lang="en-US" sz="1200" baseline="0" dirty="0" smtClean="0"/>
                        <a:t> EPA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Corresponding</a:t>
                      </a:r>
                      <a:r>
                        <a:rPr lang="en-US" sz="1200" baseline="0" dirty="0" smtClean="0"/>
                        <a:t> General Physician Competency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Perform a problem-based patient assessment  (including focused history, focused physical exam, and development of assessment and plan) on a variety of common complaints and diagnosis( with emphasis on 12 Core topics )</a:t>
                      </a:r>
                      <a:r>
                        <a:rPr lang="en-US" sz="100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 encounters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Supplemental didactics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FM shelf exam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r>
                        <a:rPr lang="en-US" sz="1000" baseline="0" dirty="0" smtClean="0"/>
                        <a:t> &amp; 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PC 1-6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 their findings, assessment and plan to a supervising physician, emphasizing efficient and complete presentations</a:t>
                      </a:r>
                      <a:r>
                        <a:rPr lang="en-US" sz="1000" dirty="0" smtClean="0"/>
                        <a:t> 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 encounters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PC 1-6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972919"/>
              </p:ext>
            </p:extLst>
          </p:nvPr>
        </p:nvGraphicFramePr>
        <p:xfrm>
          <a:off x="375574" y="1269566"/>
          <a:ext cx="8229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FM Clerkship Objectives</a:t>
                      </a:r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Supporting Clerkship</a:t>
                      </a:r>
                    </a:p>
                    <a:p>
                      <a:r>
                        <a:rPr lang="en-US" sz="1200" dirty="0" smtClean="0"/>
                        <a:t>Component/Assessment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STFM National Clerkship</a:t>
                      </a:r>
                      <a:r>
                        <a:rPr lang="en-US" sz="1200" baseline="0" dirty="0" smtClean="0"/>
                        <a:t> Curriculum (NCC)</a:t>
                      </a:r>
                    </a:p>
                    <a:p>
                      <a:r>
                        <a:rPr lang="en-US" sz="1200" baseline="0" dirty="0" smtClean="0"/>
                        <a:t>Element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End-of</a:t>
                      </a:r>
                      <a:r>
                        <a:rPr lang="en-US" sz="1200" baseline="0" dirty="0" smtClean="0"/>
                        <a:t> Clerkship Evaluation Question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Corresponding EPA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Corresponding General Physician Competency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specific health prevention and screening recommendations for any patient, including adult, pediatric, and women’s health.</a:t>
                      </a:r>
                      <a:r>
                        <a:rPr lang="en-US" sz="100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 encounters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Supplemental didactics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FM shelf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MK 5, IC 5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Record their findings and plan in a complete medical record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Clinical encounters</a:t>
                      </a:r>
                    </a:p>
                    <a:p>
                      <a:r>
                        <a:rPr lang="en-US" sz="1000" dirty="0" smtClean="0"/>
                        <a:t>Practice progress notes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IC 5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Communicate effectively with patients and families, demonstrating sensitivity and building rapport</a:t>
                      </a:r>
                      <a:r>
                        <a:rPr lang="en-US" sz="100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Clinical encounters</a:t>
                      </a:r>
                    </a:p>
                    <a:p>
                      <a:r>
                        <a:rPr lang="en-US" sz="1000" dirty="0" smtClean="0"/>
                        <a:t>OSCE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IC 1-2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098664"/>
              </p:ext>
            </p:extLst>
          </p:nvPr>
        </p:nvGraphicFramePr>
        <p:xfrm>
          <a:off x="457196" y="1077151"/>
          <a:ext cx="8356452" cy="461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742"/>
                <a:gridCol w="1392742"/>
                <a:gridCol w="1392742"/>
                <a:gridCol w="1392742"/>
                <a:gridCol w="1392742"/>
                <a:gridCol w="1392742"/>
              </a:tblGrid>
              <a:tr h="102209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FM Clerkship Objectives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Supporting Clerkship Component/Assessment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STFM National Clerkship Curriculum (NCC) </a:t>
                      </a:r>
                      <a:r>
                        <a:rPr lang="en-US" sz="1200" baseline="0" dirty="0" smtClean="0"/>
                        <a:t> Element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End-of Clerkship Evaluation</a:t>
                      </a:r>
                      <a:r>
                        <a:rPr lang="en-US" sz="1200" baseline="0" dirty="0" smtClean="0"/>
                        <a:t> Question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Corresponding EPA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Corresponding General Physician Competency</a:t>
                      </a:r>
                      <a:endParaRPr lang="en-US" sz="1200" dirty="0"/>
                    </a:p>
                  </a:txBody>
                  <a:tcPr/>
                </a:tc>
              </a:tr>
              <a:tr h="1400644"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Communicate effectively with team members, peers, and other healthcare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providers.</a:t>
                      </a:r>
                      <a:r>
                        <a:rPr lang="en-US" sz="100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 encounters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inpatient and   outpatient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IC 4</a:t>
                      </a:r>
                      <a:endParaRPr lang="en-US" sz="1000" dirty="0"/>
                    </a:p>
                  </a:txBody>
                  <a:tcPr/>
                </a:tc>
              </a:tr>
              <a:tr h="219560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Perform common outpatient procedures , including gynecologic exams with Pap smear, physician performed microscopy, EKG interpretation</a:t>
                      </a:r>
                      <a:r>
                        <a:rPr lang="en-US" sz="1000" dirty="0" smtClean="0"/>
                        <a:t> and dermatologic procedures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Clinical encounters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PC 7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76105"/>
              </p:ext>
            </p:extLst>
          </p:nvPr>
        </p:nvGraphicFramePr>
        <p:xfrm>
          <a:off x="457200" y="1385015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FM</a:t>
                      </a:r>
                      <a:r>
                        <a:rPr lang="en-US" sz="1200" baseline="0" dirty="0" smtClean="0"/>
                        <a:t> Clerkship Objectives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Supporting Clerkship Assessment/Component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STFM National</a:t>
                      </a:r>
                      <a:r>
                        <a:rPr lang="en-US" sz="1200" baseline="0" dirty="0" smtClean="0"/>
                        <a:t> Clerkship Curriculum (NCC)</a:t>
                      </a:r>
                    </a:p>
                    <a:p>
                      <a:r>
                        <a:rPr lang="en-US" sz="1200" baseline="0" dirty="0" smtClean="0"/>
                        <a:t>Element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End-of</a:t>
                      </a:r>
                      <a:r>
                        <a:rPr lang="en-US" sz="1200" baseline="0" dirty="0" smtClean="0"/>
                        <a:t> Clerkship Evaluation </a:t>
                      </a:r>
                      <a:r>
                        <a:rPr lang="en-US" sz="1200" baseline="0" dirty="0" err="1" smtClean="0"/>
                        <a:t>Queston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Corresponding EPA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Corresponding</a:t>
                      </a:r>
                      <a:r>
                        <a:rPr lang="en-US" sz="1200" baseline="0" dirty="0" smtClean="0"/>
                        <a:t> General Physician Competency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Observe ( and perform to level of training O) procedures such as injections, casting and splinting,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colposcopy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IUD placement, etc</a:t>
                      </a:r>
                      <a:r>
                        <a:rPr lang="en-US" sz="100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Clinical encounters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PC 7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Demonstrate an understanding of the rational, cost-effective use of diagnostic laboratory and imaging tests</a:t>
                      </a:r>
                      <a:r>
                        <a:rPr lang="en-US" sz="100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Clinical encounters</a:t>
                      </a:r>
                    </a:p>
                    <a:p>
                      <a:r>
                        <a:rPr lang="en-US" sz="1000" dirty="0" err="1" smtClean="0"/>
                        <a:t>OSCEs</a:t>
                      </a:r>
                      <a:endParaRPr lang="en-US" sz="1000" dirty="0" smtClean="0"/>
                    </a:p>
                    <a:p>
                      <a:r>
                        <a:rPr lang="en-US" sz="1000" dirty="0" err="1" smtClean="0"/>
                        <a:t>fMCases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PC 6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Articulate the importance of family care and continuity care for patients and their families.</a:t>
                      </a:r>
                      <a:r>
                        <a:rPr lang="en-US" sz="100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Clinical encounters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IC 5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Group Activity 2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Does this tool seem applicable for addressing change in your clerkship?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How do you anticipate using this tool?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Sample 5-Step Process for implementation: </a:t>
            </a:r>
            <a:r>
              <a:rPr lang="en-US" sz="2000" i="1" dirty="0" smtClean="0"/>
              <a:t>Dr. </a:t>
            </a:r>
            <a:r>
              <a:rPr lang="en-US" sz="2000" i="1" dirty="0" err="1" smtClean="0"/>
              <a:t>Yedavally-Yellayi</a:t>
            </a:r>
            <a:r>
              <a:rPr lang="en-US" sz="2000" i="1" dirty="0" smtClean="0"/>
              <a:t>, D.O.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8396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 Simple Steps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Reviewed available resources ( updated resources thru </a:t>
            </a:r>
            <a:r>
              <a:rPr lang="en-US" dirty="0" err="1" smtClean="0"/>
              <a:t>listserve</a:t>
            </a:r>
            <a:r>
              <a:rPr lang="en-US" dirty="0" smtClean="0"/>
              <a:t> )</a:t>
            </a:r>
          </a:p>
          <a:p>
            <a:r>
              <a:rPr lang="en-US" dirty="0" smtClean="0"/>
              <a:t>Attend workshops on </a:t>
            </a:r>
            <a:r>
              <a:rPr lang="en-US" dirty="0" err="1" smtClean="0"/>
              <a:t>EPAs</a:t>
            </a:r>
            <a:r>
              <a:rPr lang="en-US" dirty="0" smtClean="0"/>
              <a:t> in your area</a:t>
            </a:r>
          </a:p>
          <a:p>
            <a:r>
              <a:rPr lang="en-US" dirty="0" smtClean="0"/>
              <a:t>Reviewed G &amp; O for FM clerkship as well as for our school</a:t>
            </a:r>
          </a:p>
          <a:p>
            <a:r>
              <a:rPr lang="en-US" dirty="0" smtClean="0"/>
              <a:t>Mapped objectives using the mapping tool</a:t>
            </a:r>
          </a:p>
          <a:p>
            <a:r>
              <a:rPr lang="en-US" dirty="0" smtClean="0"/>
              <a:t>Identified gaps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Core </a:t>
            </a:r>
            <a:r>
              <a:rPr lang="en-US" sz="1400" dirty="0" err="1" smtClean="0"/>
              <a:t>Entrustable</a:t>
            </a:r>
            <a:r>
              <a:rPr lang="en-US" sz="1400" dirty="0" smtClean="0"/>
              <a:t> Professional Activities for Entering Residency, Curriculum Developers’ Guide. AAMC</a:t>
            </a:r>
          </a:p>
          <a:p>
            <a:r>
              <a:rPr lang="en-US" sz="1400" dirty="0" smtClean="0"/>
              <a:t>Implementing an </a:t>
            </a:r>
            <a:r>
              <a:rPr lang="en-US" sz="1400" dirty="0" err="1" smtClean="0"/>
              <a:t>Entrustable</a:t>
            </a:r>
            <a:r>
              <a:rPr lang="en-US" sz="1400" dirty="0" smtClean="0"/>
              <a:t> Professional Activities Framework in Undergraduate Medical Education: Early Lessons From the AAMC Core </a:t>
            </a:r>
            <a:r>
              <a:rPr lang="en-US" sz="1400" dirty="0" err="1" smtClean="0"/>
              <a:t>Entrustable</a:t>
            </a:r>
            <a:r>
              <a:rPr lang="en-US" sz="1400" dirty="0" smtClean="0"/>
              <a:t> Professional Activities for Entering Residency Pilot., Academic Medicine.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10.1097/ACM.0000000000001543.</a:t>
            </a:r>
          </a:p>
          <a:p>
            <a:r>
              <a:rPr lang="en-US" sz="1400" dirty="0" smtClean="0"/>
              <a:t>Is it Time for </a:t>
            </a:r>
            <a:r>
              <a:rPr lang="en-US" sz="1400" dirty="0" err="1" smtClean="0"/>
              <a:t>Entrustable</a:t>
            </a:r>
            <a:r>
              <a:rPr lang="en-US" sz="1400" dirty="0" smtClean="0"/>
              <a:t> Professional Activities for Residency Program Directors?, Academic Medicine.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10.1097/ACM.0000000000001503.</a:t>
            </a:r>
          </a:p>
          <a:p>
            <a:r>
              <a:rPr lang="en-US" sz="1400" dirty="0" smtClean="0"/>
              <a:t>STFM, Family Medicine Clerkship Curriculum.</a:t>
            </a:r>
          </a:p>
          <a:p>
            <a:r>
              <a:rPr lang="en-US" sz="1400" dirty="0" smtClean="0"/>
              <a:t>Constructing a Shared Mental Model for Faculty Development for the Core </a:t>
            </a:r>
            <a:r>
              <a:rPr lang="en-US" sz="1400" dirty="0" err="1" smtClean="0"/>
              <a:t>Entrustable</a:t>
            </a:r>
            <a:r>
              <a:rPr lang="en-US" sz="1400" dirty="0" smtClean="0"/>
              <a:t> Professional Activities for Entering Residency, Academic Medicine.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10.1097/ACM.0000000000001511</a:t>
            </a:r>
          </a:p>
          <a:p>
            <a:r>
              <a:rPr lang="en-US" sz="1400" dirty="0" smtClean="0"/>
              <a:t>Finding a Path to Entrustment in Undergraduate Medical Education: A Progress Report From the AAMC Core </a:t>
            </a:r>
            <a:r>
              <a:rPr lang="en-US" sz="1400" dirty="0" err="1" smtClean="0"/>
              <a:t>Entrustable</a:t>
            </a:r>
            <a:r>
              <a:rPr lang="en-US" sz="1400" dirty="0" smtClean="0"/>
              <a:t> Professional Activities for Entering Residency Entrustment Concept Group. Academic Medicine.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10.1097/ACM.00000000000001544</a:t>
            </a:r>
          </a:p>
          <a:p>
            <a:r>
              <a:rPr lang="en-US" sz="1400" dirty="0" err="1" smtClean="0"/>
              <a:t>Entrustable</a:t>
            </a:r>
            <a:r>
              <a:rPr lang="en-US" sz="1400" dirty="0" smtClean="0"/>
              <a:t> Professional Activities in Family Medicine, Journal of Graduate Medical Education, March 2013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2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69" y="2545080"/>
            <a:ext cx="8400499" cy="17983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</a:t>
            </a:r>
            <a:r>
              <a:rPr lang="en-US" dirty="0" smtClean="0"/>
              <a:t>! Simply </a:t>
            </a:r>
            <a:r>
              <a:rPr lang="en-US" dirty="0"/>
              <a:t>click on the "clipboard" icon </a:t>
            </a:r>
            <a:r>
              <a:rPr lang="en-US" dirty="0" smtClean="0"/>
              <a:t>      on </a:t>
            </a:r>
            <a:r>
              <a:rPr lang="en-US" dirty="0"/>
              <a:t>the presentation page.</a:t>
            </a:r>
          </a:p>
        </p:txBody>
      </p:sp>
      <p:pic>
        <p:nvPicPr>
          <p:cNvPr id="2" name="Picture 1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  <p:pic>
        <p:nvPicPr>
          <p:cNvPr id="4" name="Picture 2" descr="Image result for clip art mini mousethank 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59" y="4201511"/>
            <a:ext cx="4375785" cy="222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9240" y="1465810"/>
            <a:ext cx="6316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Suggestions, Feedback &amp; Wrap-up</a:t>
            </a:r>
          </a:p>
        </p:txBody>
      </p:sp>
    </p:spTree>
    <p:extLst>
      <p:ext uri="{BB962C8B-B14F-4D97-AF65-F5344CB8AC3E}">
        <p14:creationId xmlns:p14="http://schemas.microsoft.com/office/powerpoint/2010/main" val="214790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Impetus for Topic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Presenters Perspectives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Group Activity 1</a:t>
            </a:r>
            <a:r>
              <a:rPr lang="en-US" sz="2400" dirty="0" smtClean="0"/>
              <a:t>: Current challenges with curricular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Overview of guiding resources and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 of the Master Blueprint Tool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Group Activity 2</a:t>
            </a:r>
            <a:r>
              <a:rPr lang="en-US" sz="2400" dirty="0" smtClean="0"/>
              <a:t>: Application of the tool for participants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Feedback &amp; Wrap-Up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958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Background for Topic Selection</a:t>
            </a:r>
            <a:endParaRPr lang="en-US" sz="3200" dirty="0"/>
          </a:p>
        </p:txBody>
      </p:sp>
      <p:pic>
        <p:nvPicPr>
          <p:cNvPr id="1028" name="Picture 4" descr="Scott 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269609"/>
            <a:ext cx="41243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ouwb school of medicin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5467"/>
            <a:ext cx="2926080" cy="203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age result for ouwb school of medi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ouwb school of medic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94" y="5090160"/>
            <a:ext cx="1176096" cy="118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files.graphiq.com/728/media/images/Wayne_State_University_School_of_Medicine_739309_i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802" y="3321744"/>
            <a:ext cx="1324729" cy="132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2269609"/>
            <a:ext cx="4105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Largest Single-Campus Medical School in the 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Approx. 1000 students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150 years old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FM Clerkship 4 weeks in Year 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11% of graduates matched in FM 2016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1620" y="5312012"/>
            <a:ext cx="2994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Inaugural class graduated 2015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Approx. 450 students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FM Clerkship 6 weeks in Year 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1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Presenter Perspectives &amp; Process</a:t>
            </a:r>
            <a:endParaRPr lang="en-US" dirty="0"/>
          </a:p>
        </p:txBody>
      </p:sp>
      <p:sp>
        <p:nvSpPr>
          <p:cNvPr id="6" name="AutoShape 2" descr="Image result for clip art peo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clip art people"/>
          <p:cNvSpPr>
            <a:spLocks noChangeAspect="1" noChangeArrowheads="1"/>
          </p:cNvSpPr>
          <p:nvPr/>
        </p:nvSpPr>
        <p:spPr bwMode="auto">
          <a:xfrm>
            <a:off x="3851275" y="241355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Image result for clip art peop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Addressing Curricular Change:</a:t>
            </a:r>
          </a:p>
          <a:p>
            <a:r>
              <a:rPr lang="en-US" dirty="0" smtClean="0"/>
              <a:t>Collectively</a:t>
            </a:r>
          </a:p>
          <a:p>
            <a:r>
              <a:rPr lang="en-US" dirty="0" smtClean="0"/>
              <a:t>Individually</a:t>
            </a:r>
            <a:endParaRPr lang="en-US" dirty="0"/>
          </a:p>
        </p:txBody>
      </p:sp>
      <p:pic>
        <p:nvPicPr>
          <p:cNvPr id="18" name="Picture 12" descr="Image result for clip art group of people thi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66" y="2870756"/>
            <a:ext cx="3308585" cy="195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clip art individudal person problem solving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114528"/>
            <a:ext cx="1485900" cy="198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89120" y="5410200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Sharing of blog/reflective process: Dr. Yedavally-Yellayi, DO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88186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Group Activity 1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</a:t>
            </a:r>
            <a:r>
              <a:rPr lang="en-US" dirty="0" smtClean="0"/>
              <a:t> are your current </a:t>
            </a:r>
            <a:r>
              <a:rPr lang="en-US" dirty="0"/>
              <a:t>challenges with curricular </a:t>
            </a:r>
            <a:r>
              <a:rPr lang="en-US" dirty="0" smtClean="0"/>
              <a:t>change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What are the outcomes you are trying to achieve through your clerkship curriculum 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AutoShape 2" descr="Image result for clip art ques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395" y="1603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30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Overview of </a:t>
            </a:r>
            <a:br>
              <a:rPr lang="en-US" sz="3200" dirty="0" smtClean="0"/>
            </a:br>
            <a:r>
              <a:rPr lang="en-US" sz="3200" dirty="0" smtClean="0"/>
              <a:t>Guiding Resources &amp; Standards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269609"/>
            <a:ext cx="8641080" cy="3946879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Entrustable</a:t>
            </a:r>
            <a:r>
              <a:rPr lang="en-US" sz="2800" dirty="0" smtClean="0"/>
              <a:t> Professional Activities (EPA’s), </a:t>
            </a:r>
            <a:r>
              <a:rPr lang="en-US" sz="1800" i="1" dirty="0" smtClean="0"/>
              <a:t>EPA listserv</a:t>
            </a:r>
          </a:p>
          <a:p>
            <a:r>
              <a:rPr lang="en-US" sz="2800" dirty="0" smtClean="0"/>
              <a:t>General Physician Competencies (AAMC)</a:t>
            </a:r>
          </a:p>
          <a:p>
            <a:r>
              <a:rPr lang="en-US" sz="2800" dirty="0" smtClean="0"/>
              <a:t>Milestones</a:t>
            </a:r>
          </a:p>
          <a:p>
            <a:r>
              <a:rPr lang="en-US" sz="2800" dirty="0" smtClean="0"/>
              <a:t>LCME</a:t>
            </a:r>
          </a:p>
          <a:p>
            <a:r>
              <a:rPr lang="en-US" sz="2800" dirty="0" smtClean="0"/>
              <a:t>STFM National Clerkship Curriculum (NCC)</a:t>
            </a:r>
          </a:p>
          <a:p>
            <a:r>
              <a:rPr lang="en-US" sz="2800" dirty="0" smtClean="0"/>
              <a:t>NBME/USMLE</a:t>
            </a:r>
          </a:p>
          <a:p>
            <a:r>
              <a:rPr lang="en-US" sz="2800" dirty="0" smtClean="0"/>
              <a:t>Institutional Objectives</a:t>
            </a:r>
            <a:endParaRPr lang="en-US" sz="2800" dirty="0"/>
          </a:p>
        </p:txBody>
      </p:sp>
      <p:pic>
        <p:nvPicPr>
          <p:cNvPr id="4098" name="Picture 2" descr="Image result for clipart bunch of resour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820" y="197812"/>
            <a:ext cx="1896238" cy="198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5036820"/>
            <a:ext cx="1795145" cy="16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4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56" y="153933"/>
            <a:ext cx="3835926" cy="96207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13 EPA’s </a:t>
            </a:r>
            <a:r>
              <a:rPr lang="en-US" sz="2000" dirty="0"/>
              <a:t>for Entering Residency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59" y="1449528"/>
            <a:ext cx="8480090" cy="46051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Gather a history and perform a physical exam</a:t>
            </a:r>
          </a:p>
          <a:p>
            <a:r>
              <a:rPr lang="en-US" dirty="0"/>
              <a:t>Prioritize a differential diagnosis following a clinical encounter</a:t>
            </a:r>
          </a:p>
          <a:p>
            <a:r>
              <a:rPr lang="en-US" dirty="0"/>
              <a:t>Recommend and interpret common diagnostic and screening tests</a:t>
            </a:r>
          </a:p>
          <a:p>
            <a:r>
              <a:rPr lang="en-US" dirty="0"/>
              <a:t>Enter and discuss orders and prescriptions</a:t>
            </a:r>
          </a:p>
          <a:p>
            <a:r>
              <a:rPr lang="en-US" dirty="0"/>
              <a:t>Document a clinical encounter in the patient record</a:t>
            </a:r>
          </a:p>
          <a:p>
            <a:r>
              <a:rPr lang="en-US" dirty="0"/>
              <a:t>Provide an oral presentation of a clinical encounter</a:t>
            </a:r>
          </a:p>
          <a:p>
            <a:r>
              <a:rPr lang="en-US" dirty="0"/>
              <a:t>Form clinical questions and retrieve evidence to advance patient care</a:t>
            </a:r>
          </a:p>
          <a:p>
            <a:r>
              <a:rPr lang="en-US" dirty="0"/>
              <a:t>Give or receive a patient handover to transition care responsibility</a:t>
            </a:r>
          </a:p>
          <a:p>
            <a:r>
              <a:rPr lang="en-US" dirty="0"/>
              <a:t>Collaborate as a member of an </a:t>
            </a:r>
            <a:r>
              <a:rPr lang="en-US" dirty="0" err="1"/>
              <a:t>interprofessional</a:t>
            </a:r>
            <a:r>
              <a:rPr lang="en-US" dirty="0"/>
              <a:t> team</a:t>
            </a:r>
          </a:p>
          <a:p>
            <a:r>
              <a:rPr lang="en-US" dirty="0"/>
              <a:t>Recognize a patient requiring urgent or emergent care and initiate evaluation and management</a:t>
            </a:r>
          </a:p>
          <a:p>
            <a:r>
              <a:rPr lang="en-US" dirty="0"/>
              <a:t>Obtain informed consent for tests and/or procedures</a:t>
            </a:r>
          </a:p>
          <a:p>
            <a:r>
              <a:rPr lang="en-US" dirty="0"/>
              <a:t>Perform general procedures of a physician</a:t>
            </a:r>
          </a:p>
          <a:p>
            <a:r>
              <a:rPr lang="en-US" dirty="0"/>
              <a:t>Identify system failures and contribute to a culture of safety and improvement</a:t>
            </a:r>
          </a:p>
          <a:p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916" y="153933"/>
            <a:ext cx="692773" cy="69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5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Clerkship Curriculu</a:t>
            </a:r>
            <a:r>
              <a:rPr lang="en-US" dirty="0"/>
              <a:t>m</a:t>
            </a:r>
          </a:p>
        </p:txBody>
      </p:sp>
      <p:pic>
        <p:nvPicPr>
          <p:cNvPr id="8" name="Content Placeholder 7" descr="Screen Shot 2017-02-05 at 9.32.0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30" t="16" r="-1784" b="-16"/>
          <a:stretch/>
        </p:blipFill>
        <p:spPr>
          <a:xfrm>
            <a:off x="-808239" y="2087563"/>
            <a:ext cx="9952239" cy="3290887"/>
          </a:xfrm>
        </p:spPr>
      </p:pic>
    </p:spTree>
    <p:extLst>
      <p:ext uri="{BB962C8B-B14F-4D97-AF65-F5344CB8AC3E}">
        <p14:creationId xmlns:p14="http://schemas.microsoft.com/office/powerpoint/2010/main" val="2395966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2762</TotalTime>
  <Words>1624</Words>
  <Application>Microsoft Macintosh PowerPoint</Application>
  <PresentationFormat>On-screen Show (4:3)</PresentationFormat>
  <Paragraphs>213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Start With the End in Mind: Designing a Master Blueprint for Your Clerkship</vt:lpstr>
      <vt:lpstr>Disclosures</vt:lpstr>
      <vt:lpstr>Session Outline</vt:lpstr>
      <vt:lpstr>Background for Topic Selection</vt:lpstr>
      <vt:lpstr>Presenter Perspectives &amp; Process</vt:lpstr>
      <vt:lpstr>Group Activity 1</vt:lpstr>
      <vt:lpstr>Overview of  Guiding Resources &amp; Standards</vt:lpstr>
      <vt:lpstr> 13 EPA’s for Entering Residency</vt:lpstr>
      <vt:lpstr>National Clerkship Curriculum</vt:lpstr>
      <vt:lpstr>Resources</vt:lpstr>
      <vt:lpstr>A Tool: FM Clerkship Master Blueprint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Activity 2</vt:lpstr>
      <vt:lpstr>5 Simple Steps</vt:lpstr>
      <vt:lpstr>References</vt:lpstr>
      <vt:lpstr>PowerPoint Presentation</vt:lpstr>
    </vt:vector>
  </TitlesOfParts>
  <Company>STFM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Margit Chadwell</cp:lastModifiedBy>
  <cp:revision>64</cp:revision>
  <dcterms:created xsi:type="dcterms:W3CDTF">2017-02-04T18:54:20Z</dcterms:created>
  <dcterms:modified xsi:type="dcterms:W3CDTF">2017-02-06T02:50:30Z</dcterms:modified>
</cp:coreProperties>
</file>