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59" r:id="rId5"/>
    <p:sldId id="274" r:id="rId6"/>
    <p:sldId id="261" r:id="rId7"/>
    <p:sldId id="282" r:id="rId8"/>
    <p:sldId id="284" r:id="rId9"/>
    <p:sldId id="285" r:id="rId10"/>
    <p:sldId id="286" r:id="rId11"/>
    <p:sldId id="287" r:id="rId12"/>
    <p:sldId id="288" r:id="rId13"/>
    <p:sldId id="311" r:id="rId14"/>
    <p:sldId id="312" r:id="rId15"/>
    <p:sldId id="314" r:id="rId16"/>
    <p:sldId id="315" r:id="rId17"/>
    <p:sldId id="316" r:id="rId18"/>
    <p:sldId id="317" r:id="rId19"/>
    <p:sldId id="318" r:id="rId20"/>
    <p:sldId id="264" r:id="rId21"/>
    <p:sldId id="319" r:id="rId22"/>
    <p:sldId id="320" r:id="rId23"/>
    <p:sldId id="269" r:id="rId24"/>
    <p:sldId id="270" r:id="rId25"/>
    <p:sldId id="321" r:id="rId26"/>
    <p:sldId id="271" r:id="rId27"/>
    <p:sldId id="26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39C83D-FF01-A307-3941-1DCD18D9967F}" name="Molin Shi" initials="MS" userId="S::Molin.Shi@UTSouthwestern.edu::3c604837-e099-47a2-8eca-924fa2f5ed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039" autoAdjust="0"/>
  </p:normalViewPr>
  <p:slideViewPr>
    <p:cSldViewPr snapToGrid="0">
      <p:cViewPr varScale="1">
        <p:scale>
          <a:sx n="81" d="100"/>
          <a:sy n="81" d="100"/>
        </p:scale>
        <p:origin x="70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6BCAA-3F14-249C-2F29-43AE2D7D74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The 44th Forum for Behavioral Science in Family Medicine</a:t>
            </a:r>
          </a:p>
        </p:txBody>
      </p:sp>
      <p:sp>
        <p:nvSpPr>
          <p:cNvPr id="3" name="Date Placeholder 2">
            <a:extLst>
              <a:ext uri="{FF2B5EF4-FFF2-40B4-BE49-F238E27FC236}">
                <a16:creationId xmlns:a16="http://schemas.microsoft.com/office/drawing/2014/main" id="{9AAF7885-969A-566E-97A3-8840C09828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860A61-9E8B-4F78-ACC8-4A9FA698772F}" type="datetimeFigureOut">
              <a:rPr lang="en-US" smtClean="0"/>
              <a:t>9/5/2023</a:t>
            </a:fld>
            <a:endParaRPr lang="en-US"/>
          </a:p>
        </p:txBody>
      </p:sp>
      <p:sp>
        <p:nvSpPr>
          <p:cNvPr id="4" name="Footer Placeholder 3">
            <a:extLst>
              <a:ext uri="{FF2B5EF4-FFF2-40B4-BE49-F238E27FC236}">
                <a16:creationId xmlns:a16="http://schemas.microsoft.com/office/drawing/2014/main" id="{2BE1299C-9346-58C6-DC20-4AED1CC52D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Sponsored by the Medical College of Wisconsin</a:t>
            </a:r>
          </a:p>
        </p:txBody>
      </p:sp>
      <p:sp>
        <p:nvSpPr>
          <p:cNvPr id="5" name="Slide Number Placeholder 4">
            <a:extLst>
              <a:ext uri="{FF2B5EF4-FFF2-40B4-BE49-F238E27FC236}">
                <a16:creationId xmlns:a16="http://schemas.microsoft.com/office/drawing/2014/main" id="{FF408007-4C50-532E-B929-649F8D91ED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D6F970-8F60-4FE6-ADB7-CFFDF9235849}" type="slidenum">
              <a:rPr lang="en-US" smtClean="0"/>
              <a:t>‹#›</a:t>
            </a:fld>
            <a:endParaRPr lang="en-US"/>
          </a:p>
        </p:txBody>
      </p:sp>
    </p:spTree>
    <p:extLst>
      <p:ext uri="{BB962C8B-B14F-4D97-AF65-F5344CB8AC3E}">
        <p14:creationId xmlns:p14="http://schemas.microsoft.com/office/powerpoint/2010/main" val="37156858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The 44th Forum for Behavioral Science in Family Medicine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A5443-EF8B-4C6A-8AE7-E6013C03E34E}"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Sponsored by the Medical College of Wisconsin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F1BD7-1AA4-47F5-9A90-E877963D879E}" type="slidenum">
              <a:rPr lang="en-US" smtClean="0"/>
              <a:t>‹#›</a:t>
            </a:fld>
            <a:endParaRPr lang="en-US"/>
          </a:p>
        </p:txBody>
      </p:sp>
    </p:spTree>
    <p:extLst>
      <p:ext uri="{BB962C8B-B14F-4D97-AF65-F5344CB8AC3E}">
        <p14:creationId xmlns:p14="http://schemas.microsoft.com/office/powerpoint/2010/main" val="91773623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a:t>
            </a:fld>
            <a:endParaRPr lang="en-US"/>
          </a:p>
        </p:txBody>
      </p:sp>
    </p:spTree>
    <p:extLst>
      <p:ext uri="{BB962C8B-B14F-4D97-AF65-F5344CB8AC3E}">
        <p14:creationId xmlns:p14="http://schemas.microsoft.com/office/powerpoint/2010/main" val="16206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12</a:t>
            </a:fld>
            <a:endParaRPr lang="en-US"/>
          </a:p>
        </p:txBody>
      </p:sp>
    </p:spTree>
    <p:extLst>
      <p:ext uri="{BB962C8B-B14F-4D97-AF65-F5344CB8AC3E}">
        <p14:creationId xmlns:p14="http://schemas.microsoft.com/office/powerpoint/2010/main" val="211017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13</a:t>
            </a:fld>
            <a:endParaRPr lang="en-US"/>
          </a:p>
        </p:txBody>
      </p:sp>
    </p:spTree>
    <p:extLst>
      <p:ext uri="{BB962C8B-B14F-4D97-AF65-F5344CB8AC3E}">
        <p14:creationId xmlns:p14="http://schemas.microsoft.com/office/powerpoint/2010/main" val="268901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14</a:t>
            </a:fld>
            <a:endParaRPr lang="en-US"/>
          </a:p>
        </p:txBody>
      </p:sp>
    </p:spTree>
    <p:extLst>
      <p:ext uri="{BB962C8B-B14F-4D97-AF65-F5344CB8AC3E}">
        <p14:creationId xmlns:p14="http://schemas.microsoft.com/office/powerpoint/2010/main" val="270243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15</a:t>
            </a:fld>
            <a:endParaRPr lang="en-US"/>
          </a:p>
        </p:txBody>
      </p:sp>
    </p:spTree>
    <p:extLst>
      <p:ext uri="{BB962C8B-B14F-4D97-AF65-F5344CB8AC3E}">
        <p14:creationId xmlns:p14="http://schemas.microsoft.com/office/powerpoint/2010/main" val="2855475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sym typeface="Wingdings" panose="05000000000000000000" pitchFamily="2" charset="2"/>
              </a:rPr>
              <a:t>No significant relations between resiliency, perceived social support, with discriminatory experience, health, QOL.</a:t>
            </a:r>
            <a:endParaRPr lang="en-US" dirty="0"/>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16</a:t>
            </a:fld>
            <a:endParaRPr lang="en-US"/>
          </a:p>
        </p:txBody>
      </p:sp>
    </p:spTree>
    <p:extLst>
      <p:ext uri="{BB962C8B-B14F-4D97-AF65-F5344CB8AC3E}">
        <p14:creationId xmlns:p14="http://schemas.microsoft.com/office/powerpoint/2010/main" val="2572940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17</a:t>
            </a:fld>
            <a:endParaRPr lang="en-US"/>
          </a:p>
        </p:txBody>
      </p:sp>
    </p:spTree>
    <p:extLst>
      <p:ext uri="{BB962C8B-B14F-4D97-AF65-F5344CB8AC3E}">
        <p14:creationId xmlns:p14="http://schemas.microsoft.com/office/powerpoint/2010/main" val="3709106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18</a:t>
            </a:fld>
            <a:endParaRPr lang="en-US"/>
          </a:p>
        </p:txBody>
      </p:sp>
    </p:spTree>
    <p:extLst>
      <p:ext uri="{BB962C8B-B14F-4D97-AF65-F5344CB8AC3E}">
        <p14:creationId xmlns:p14="http://schemas.microsoft.com/office/powerpoint/2010/main" val="1688613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number of individuals endorsing adverse childhood experiences, by item.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highest reported was physical abuse, 25 (50%)</a:t>
            </a:r>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19</a:t>
            </a:fld>
            <a:endParaRPr lang="en-US"/>
          </a:p>
        </p:txBody>
      </p:sp>
    </p:spTree>
    <p:extLst>
      <p:ext uri="{BB962C8B-B14F-4D97-AF65-F5344CB8AC3E}">
        <p14:creationId xmlns:p14="http://schemas.microsoft.com/office/powerpoint/2010/main" val="3235282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cs typeface="Calibri"/>
              </a:rPr>
              <a:t>Much information is masked when we use aggregate data. One participant had 20 incidents of </a:t>
            </a:r>
            <a:r>
              <a:rPr lang="en-US" dirty="0"/>
              <a:t>discriminatory experiences with </a:t>
            </a:r>
            <a:r>
              <a:rPr lang="en-US" dirty="0">
                <a:cs typeface="Calibri"/>
              </a:rPr>
              <a:t>law enforcement. And from the narrative data shown earlier, the information could be much more nuanced when we use mixed methods with both quantitative and qualitative data. The low power when we started to look at group difference also meant we couldn't test interaction effects of age and gender given that we were the first use of the PLE with women.</a:t>
            </a:r>
            <a:endParaRPr lang="en-US" dirty="0"/>
          </a:p>
          <a:p>
            <a:pPr marL="228600" indent="-228600">
              <a:buAutoNum type="arabicPeriod"/>
            </a:pPr>
            <a:r>
              <a:rPr lang="en-US" dirty="0">
                <a:cs typeface="Calibri"/>
              </a:rPr>
              <a:t>"past 5 years" of discriminatory experiences with law enforcement – some reported more experiences when they were younger, which possibly would have a more robust relation with ACEs.</a:t>
            </a:r>
          </a:p>
          <a:p>
            <a:pPr marL="228600" indent="-228600">
              <a:buAutoNum type="arabicPeriod"/>
            </a:pPr>
            <a:r>
              <a:rPr lang="en-US" dirty="0">
                <a:cs typeface="Calibri"/>
              </a:rPr>
              <a:t>The lack of diagnoses and high presence of symptoms like PTSD symptoms may reflect access to care. </a:t>
            </a:r>
          </a:p>
          <a:p>
            <a:pPr marL="228600" indent="-228600">
              <a:buAutoNum type="arabicPeriod"/>
            </a:pPr>
            <a:r>
              <a:rPr lang="en-US" dirty="0">
                <a:cs typeface="Calibri"/>
              </a:rPr>
              <a:t>Many research efforts toward neighborhood characteristics and community-level data. Also taking a closer look at substance use data, number of people in home, etc.</a:t>
            </a:r>
            <a:endParaRPr lang="en-US" dirty="0"/>
          </a:p>
          <a:p>
            <a:pPr marL="228600" indent="-228600">
              <a:buAutoNum type="arabicPeriod"/>
            </a:pPr>
            <a:r>
              <a:rPr lang="en-US" dirty="0">
                <a:cs typeface="Calibri"/>
              </a:rPr>
              <a:t>While we set up the study in ways that hopefully reduced barriers to access this research and to discuss these issues, there are still many cultural factors at play in Black folks being willing to seek and report mental health concerns. </a:t>
            </a:r>
          </a:p>
          <a:p>
            <a:pPr marL="228600" indent="-228600">
              <a:buAutoNum type="arabicPeriod"/>
            </a:pPr>
            <a:r>
              <a:rPr lang="en-US" dirty="0">
                <a:cs typeface="Calibri"/>
              </a:rPr>
              <a:t>Several participants expressed they wanted more opportunity to talk about these experiences, especially in a group setting. So we would be interested in running some form of focus group through grants like PCORI that looks at patient experience with historically excluded groups, replication, qualitative data, timeframe of questionnaires, ask about access to care challenges. </a:t>
            </a:r>
          </a:p>
          <a:p>
            <a:pPr marL="228600" indent="-228600">
              <a:buAutoNum type="arabicPeriod"/>
            </a:pPr>
            <a:r>
              <a:rPr lang="en-US" dirty="0">
                <a:cs typeface="Calibri"/>
              </a:rPr>
              <a:t>Replicating with Black adolescents given our older sample.</a:t>
            </a:r>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21</a:t>
            </a:fld>
            <a:endParaRPr lang="en-US"/>
          </a:p>
        </p:txBody>
      </p:sp>
    </p:spTree>
    <p:extLst>
      <p:ext uri="{BB962C8B-B14F-4D97-AF65-F5344CB8AC3E}">
        <p14:creationId xmlns:p14="http://schemas.microsoft.com/office/powerpoint/2010/main" val="4247945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completing the PLE, participants were asked: "Is there anything else you would like to share about your experiences?" </a:t>
            </a:r>
          </a:p>
          <a:p>
            <a:r>
              <a:rPr lang="en-US" dirty="0">
                <a:cs typeface="Calibri"/>
              </a:rPr>
              <a:t>At the very end of the study, participants were asked: "Is there anything else you would like to add about your experiences that we have not already asked about?"</a:t>
            </a:r>
            <a:endParaRPr lang="en-US" dirty="0">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u="sng" dirty="0"/>
              <a:t>Felt really good to talk about this today</a:t>
            </a:r>
            <a:r>
              <a:rPr lang="en-US" i="1" dirty="0"/>
              <a: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Participants expressed it was important and healing to be asked and heard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a unique position in a medical system based on our training to use culturally-informed view of patients we come across. It’s never just about their medical or psychiatric conditions. We get to bring these strengths to working with pts in front of us, and with the various types of colleagues we interface through education. And of course, through training of the next generation of psychologists, which leads us to Dr. Morton’s talk. </a:t>
            </a:r>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22</a:t>
            </a:fld>
            <a:endParaRPr lang="en-US"/>
          </a:p>
        </p:txBody>
      </p:sp>
    </p:spTree>
    <p:extLst>
      <p:ext uri="{BB962C8B-B14F-4D97-AF65-F5344CB8AC3E}">
        <p14:creationId xmlns:p14="http://schemas.microsoft.com/office/powerpoint/2010/main" val="254337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4</a:t>
            </a:fld>
            <a:endParaRPr lang="en-US"/>
          </a:p>
        </p:txBody>
      </p:sp>
    </p:spTree>
    <p:extLst>
      <p:ext uri="{BB962C8B-B14F-4D97-AF65-F5344CB8AC3E}">
        <p14:creationId xmlns:p14="http://schemas.microsoft.com/office/powerpoint/2010/main" val="3837892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small group discussions, we will have a large group discussion. Please be prepared to have one of your group members share what was discussed in your small group with the larger group. </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23</a:t>
            </a:fld>
            <a:endParaRPr lang="en-US"/>
          </a:p>
        </p:txBody>
      </p:sp>
    </p:spTree>
    <p:extLst>
      <p:ext uri="{BB962C8B-B14F-4D97-AF65-F5344CB8AC3E}">
        <p14:creationId xmlns:p14="http://schemas.microsoft.com/office/powerpoint/2010/main" val="3884881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26</a:t>
            </a:fld>
            <a:endParaRPr lang="en-US"/>
          </a:p>
        </p:txBody>
      </p:sp>
    </p:spTree>
    <p:extLst>
      <p:ext uri="{BB962C8B-B14F-4D97-AF65-F5344CB8AC3E}">
        <p14:creationId xmlns:p14="http://schemas.microsoft.com/office/powerpoint/2010/main" val="266304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 5 min</a:t>
            </a:r>
          </a:p>
          <a:p>
            <a:r>
              <a:rPr lang="en-US" dirty="0"/>
              <a:t>Research = 15 min</a:t>
            </a:r>
          </a:p>
          <a:p>
            <a:r>
              <a:rPr lang="en-US" dirty="0"/>
              <a:t>Small group = 20 min</a:t>
            </a:r>
          </a:p>
          <a:p>
            <a:r>
              <a:rPr lang="en-US" dirty="0"/>
              <a:t>Large group = 10 min</a:t>
            </a:r>
          </a:p>
          <a:p>
            <a:r>
              <a:rPr lang="en-US" dirty="0"/>
              <a:t>Q&amp;A = 10 min</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5</a:t>
            </a:fld>
            <a:endParaRPr lang="en-US"/>
          </a:p>
        </p:txBody>
      </p:sp>
    </p:spTree>
    <p:extLst>
      <p:ext uri="{BB962C8B-B14F-4D97-AF65-F5344CB8AC3E}">
        <p14:creationId xmlns:p14="http://schemas.microsoft.com/office/powerpoint/2010/main" val="193039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Include each of our pictures here and we can quickly do the intro</a:t>
            </a:r>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6</a:t>
            </a:fld>
            <a:endParaRPr lang="en-US"/>
          </a:p>
        </p:txBody>
      </p:sp>
    </p:spTree>
    <p:extLst>
      <p:ext uri="{BB962C8B-B14F-4D97-AF65-F5344CB8AC3E}">
        <p14:creationId xmlns:p14="http://schemas.microsoft.com/office/powerpoint/2010/main" val="97391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7</a:t>
            </a:fld>
            <a:endParaRPr lang="en-US"/>
          </a:p>
        </p:txBody>
      </p:sp>
    </p:spTree>
    <p:extLst>
      <p:ext uri="{BB962C8B-B14F-4D97-AF65-F5344CB8AC3E}">
        <p14:creationId xmlns:p14="http://schemas.microsoft.com/office/powerpoint/2010/main" val="41712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Individual characteristics = age, gender, income</a:t>
            </a:r>
          </a:p>
          <a:p>
            <a:r>
              <a:rPr lang="en-US" dirty="0"/>
              <a:t>Mental health number of mental health diagnoses, symptoms endorsed on measures of depression, anxiety, and trauma</a:t>
            </a:r>
            <a:endParaRPr lang="en-US" dirty="0">
              <a:cs typeface="Calibri"/>
            </a:endParaRPr>
          </a:p>
          <a:p>
            <a:r>
              <a:rPr lang="en-US" dirty="0"/>
              <a:t>Physical Health number of medical conditions</a:t>
            </a:r>
            <a:endParaRPr lang="en-US" dirty="0">
              <a:cs typeface="Calibri"/>
            </a:endParaRPr>
          </a:p>
          <a:p>
            <a:r>
              <a:rPr lang="en-US" dirty="0"/>
              <a:t>Quality of Life</a:t>
            </a:r>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Aim 2. Roles in discriminatory experiences, health, and QOL.</a:t>
            </a:r>
          </a:p>
          <a:p>
            <a:endParaRPr lang="en-US" dirty="0"/>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8</a:t>
            </a:fld>
            <a:endParaRPr lang="en-US"/>
          </a:p>
        </p:txBody>
      </p:sp>
    </p:spTree>
    <p:extLst>
      <p:ext uri="{BB962C8B-B14F-4D97-AF65-F5344CB8AC3E}">
        <p14:creationId xmlns:p14="http://schemas.microsoft.com/office/powerpoint/2010/main" val="327429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*partnering with colleagues from other disciplines b/c we had a lot of support from the family medicine colleagues for recruitment. </a:t>
            </a:r>
          </a:p>
          <a:p>
            <a:endParaRPr lang="en-US" dirty="0"/>
          </a:p>
          <a:p>
            <a:r>
              <a:rPr lang="en-US" dirty="0"/>
              <a:t>Special thanks to research assistant Ashley </a:t>
            </a:r>
            <a:r>
              <a:rPr lang="en-US" dirty="0" err="1"/>
              <a:t>Bazier</a:t>
            </a:r>
            <a:r>
              <a:rPr lang="en-US" dirty="0"/>
              <a:t>, who was a doctoral student and now Dr. Ashley </a:t>
            </a:r>
            <a:r>
              <a:rPr lang="en-US" dirty="0" err="1"/>
              <a:t>Bazier</a:t>
            </a:r>
            <a:r>
              <a:rPr lang="en-US" dirty="0"/>
              <a:t>. She made this study possible. </a:t>
            </a:r>
          </a:p>
          <a:p>
            <a:endParaRPr lang="en-US" dirty="0"/>
          </a:p>
          <a:p>
            <a:r>
              <a:rPr lang="en-US" dirty="0"/>
              <a:t>Ashley cold called patients and attended clinic to talk to interested individuals. </a:t>
            </a:r>
          </a:p>
          <a:p>
            <a:endParaRPr lang="en-US" dirty="0"/>
          </a:p>
          <a:p>
            <a:r>
              <a:rPr lang="en-US" dirty="0">
                <a:cs typeface="Calibri"/>
              </a:rPr>
              <a:t>Participants completed measures independently on an iPad. To mitigate impact of limited understanding due to literacy or research language, Ashley helped read study items when a participant requested. Because of her clinical training, Ashley kept a neutral tone and able to make </a:t>
            </a:r>
            <a:r>
              <a:rPr lang="en-US" dirty="0"/>
              <a:t>people feel comfortable with the questions we were asking. </a:t>
            </a:r>
          </a:p>
          <a:p>
            <a:endParaRPr lang="en-US" dirty="0"/>
          </a:p>
          <a:p>
            <a:endParaRPr lang="en-US" dirty="0"/>
          </a:p>
          <a:p>
            <a:endParaRPr lang="en-US" dirty="0">
              <a:cs typeface="Calibri"/>
            </a:endParaRPr>
          </a:p>
          <a:p>
            <a:endParaRPr lang="en-US" dirty="0">
              <a:cs typeface="Calibri"/>
            </a:endParaRPr>
          </a:p>
          <a:p>
            <a:endParaRPr lang="en-US" dirty="0"/>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9</a:t>
            </a:fld>
            <a:endParaRPr lang="en-US"/>
          </a:p>
        </p:txBody>
      </p:sp>
    </p:spTree>
    <p:extLst>
      <p:ext uri="{BB962C8B-B14F-4D97-AF65-F5344CB8AC3E}">
        <p14:creationId xmlns:p14="http://schemas.microsoft.com/office/powerpoint/2010/main" val="173803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mindful of the questions we were asking and had a safety plan if Ashley felt unsafe/emergency services needed. We put a safety protocol in place that covered what the RA should do if a patient endorsed suicidal intent/plan; suicidal ideation (with no intent/plan). How to handle attempts to flee. Guidelines to complete a suicide screen. Also encouraged Ashley to call and/or secure message us at any time if she did not feel comfortable and/or was unsure what to do.</a:t>
            </a:r>
            <a:endParaRPr lang="en-US" dirty="0">
              <a:cs typeface="Calibri"/>
            </a:endParaRP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10</a:t>
            </a:fld>
            <a:endParaRPr lang="en-US"/>
          </a:p>
        </p:txBody>
      </p:sp>
    </p:spTree>
    <p:extLst>
      <p:ext uri="{BB962C8B-B14F-4D97-AF65-F5344CB8AC3E}">
        <p14:creationId xmlns:p14="http://schemas.microsoft.com/office/powerpoint/2010/main" val="378198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11</a:t>
            </a:fld>
            <a:endParaRPr lang="en-US"/>
          </a:p>
        </p:txBody>
      </p:sp>
    </p:spTree>
    <p:extLst>
      <p:ext uri="{BB962C8B-B14F-4D97-AF65-F5344CB8AC3E}">
        <p14:creationId xmlns:p14="http://schemas.microsoft.com/office/powerpoint/2010/main" val="168634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B35805-EEF3-4EB3-A00C-78CFBFFBB53C}" type="datetime1">
              <a:rPr lang="en-US" smtClean="0"/>
              <a:t>9/5/2023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192872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EAE1F-2847-4BAC-B5F7-6F9A3442B8FF}" type="datetime1">
              <a:rPr lang="en-US" smtClean="0"/>
              <a:t>9/5/2023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378822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05047B-8039-48CD-920E-4B9A101EFA8D}" type="datetime1">
              <a:rPr lang="en-US" smtClean="0"/>
              <a:t>9/5/2023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14840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05FD5-0AE8-4E59-9579-484D6E9D02E1}" type="datetime1">
              <a:rPr lang="en-US" smtClean="0"/>
              <a:t>9/5/2023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81303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1362B-7D74-4ED2-8C32-EDB865BE5F43}" type="datetime1">
              <a:rPr lang="en-US" smtClean="0"/>
              <a:t>9/5/2023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162480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10A0BC-123E-40DF-88CD-D62674C8CCA4}" type="datetime1">
              <a:rPr lang="en-US" smtClean="0"/>
              <a:t>9/5/2023</a:t>
            </a:fld>
            <a:endParaRPr lang="en-US"/>
          </a:p>
        </p:txBody>
      </p:sp>
      <p:sp>
        <p:nvSpPr>
          <p:cNvPr id="6" name="Footer Placeholder 5"/>
          <p:cNvSpPr>
            <a:spLocks noGrp="1"/>
          </p:cNvSpPr>
          <p:nvPr>
            <p:ph type="ftr" sz="quarter" idx="11"/>
          </p:nvPr>
        </p:nvSpPr>
        <p:spPr/>
        <p:txBody>
          <a:bodyPr/>
          <a:lstStyle/>
          <a:p>
            <a:r>
              <a:rPr lang="en-US"/>
              <a:t>Sponsored by the Medical College of Wisconsin</a:t>
            </a:r>
          </a:p>
        </p:txBody>
      </p:sp>
      <p:sp>
        <p:nvSpPr>
          <p:cNvPr id="7" name="Slide Number Placeholder 6"/>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60681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E9D24C-015C-41F8-AE1A-623B87161C0E}" type="datetime1">
              <a:rPr lang="en-US" smtClean="0"/>
              <a:t>9/5/2023</a:t>
            </a:fld>
            <a:endParaRPr lang="en-US"/>
          </a:p>
        </p:txBody>
      </p:sp>
      <p:sp>
        <p:nvSpPr>
          <p:cNvPr id="8" name="Footer Placeholder 7"/>
          <p:cNvSpPr>
            <a:spLocks noGrp="1"/>
          </p:cNvSpPr>
          <p:nvPr>
            <p:ph type="ftr" sz="quarter" idx="11"/>
          </p:nvPr>
        </p:nvSpPr>
        <p:spPr/>
        <p:txBody>
          <a:bodyPr/>
          <a:lstStyle/>
          <a:p>
            <a:r>
              <a:rPr lang="en-US"/>
              <a:t>Sponsored by the Medical College of Wisconsin</a:t>
            </a:r>
          </a:p>
        </p:txBody>
      </p:sp>
      <p:sp>
        <p:nvSpPr>
          <p:cNvPr id="9" name="Slide Number Placeholder 8"/>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391410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01B517-7DCB-46E4-94B8-B3DF4E8F27BB}" type="datetime1">
              <a:rPr lang="en-US" smtClean="0"/>
              <a:t>9/5/2023</a:t>
            </a:fld>
            <a:endParaRPr lang="en-US"/>
          </a:p>
        </p:txBody>
      </p:sp>
      <p:sp>
        <p:nvSpPr>
          <p:cNvPr id="4" name="Footer Placeholder 3"/>
          <p:cNvSpPr>
            <a:spLocks noGrp="1"/>
          </p:cNvSpPr>
          <p:nvPr>
            <p:ph type="ftr" sz="quarter" idx="11"/>
          </p:nvPr>
        </p:nvSpPr>
        <p:spPr/>
        <p:txBody>
          <a:bodyPr/>
          <a:lstStyle/>
          <a:p>
            <a:r>
              <a:rPr lang="en-US"/>
              <a:t>Sponsored by the Medical College of Wisconsin</a:t>
            </a:r>
          </a:p>
        </p:txBody>
      </p:sp>
      <p:sp>
        <p:nvSpPr>
          <p:cNvPr id="5" name="Slide Number Placeholder 4"/>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157652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79F5-D53D-4572-BF42-B7CD2AA94A9E}" type="datetime1">
              <a:rPr lang="en-US" smtClean="0"/>
              <a:t>9/5/2023</a:t>
            </a:fld>
            <a:endParaRPr lang="en-US"/>
          </a:p>
        </p:txBody>
      </p:sp>
      <p:sp>
        <p:nvSpPr>
          <p:cNvPr id="3" name="Footer Placeholder 2"/>
          <p:cNvSpPr>
            <a:spLocks noGrp="1"/>
          </p:cNvSpPr>
          <p:nvPr>
            <p:ph type="ftr" sz="quarter" idx="11"/>
          </p:nvPr>
        </p:nvSpPr>
        <p:spPr/>
        <p:txBody>
          <a:bodyPr/>
          <a:lstStyle/>
          <a:p>
            <a:r>
              <a:rPr lang="en-US"/>
              <a:t>Sponsored by the Medical College of Wisconsin</a:t>
            </a:r>
          </a:p>
        </p:txBody>
      </p:sp>
      <p:sp>
        <p:nvSpPr>
          <p:cNvPr id="4" name="Slide Number Placeholder 3"/>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34212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DC7879-CC09-44F9-8017-FB6174AAD0FD}" type="datetime1">
              <a:rPr lang="en-US" smtClean="0"/>
              <a:t>9/5/2023</a:t>
            </a:fld>
            <a:endParaRPr lang="en-US"/>
          </a:p>
        </p:txBody>
      </p:sp>
      <p:sp>
        <p:nvSpPr>
          <p:cNvPr id="6" name="Footer Placeholder 5"/>
          <p:cNvSpPr>
            <a:spLocks noGrp="1"/>
          </p:cNvSpPr>
          <p:nvPr>
            <p:ph type="ftr" sz="quarter" idx="11"/>
          </p:nvPr>
        </p:nvSpPr>
        <p:spPr/>
        <p:txBody>
          <a:bodyPr/>
          <a:lstStyle/>
          <a:p>
            <a:r>
              <a:rPr lang="en-US"/>
              <a:t>Sponsored by the Medical College of Wisconsin</a:t>
            </a:r>
          </a:p>
        </p:txBody>
      </p:sp>
      <p:sp>
        <p:nvSpPr>
          <p:cNvPr id="7" name="Slide Number Placeholder 6"/>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225517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E79CB8-CEF2-4DE9-8AC7-D4D4A1BF3CC1}" type="datetime1">
              <a:rPr lang="en-US" smtClean="0"/>
              <a:t>9/5/2023</a:t>
            </a:fld>
            <a:endParaRPr lang="en-US"/>
          </a:p>
        </p:txBody>
      </p:sp>
      <p:sp>
        <p:nvSpPr>
          <p:cNvPr id="6" name="Footer Placeholder 5"/>
          <p:cNvSpPr>
            <a:spLocks noGrp="1"/>
          </p:cNvSpPr>
          <p:nvPr>
            <p:ph type="ftr" sz="quarter" idx="11"/>
          </p:nvPr>
        </p:nvSpPr>
        <p:spPr/>
        <p:txBody>
          <a:bodyPr/>
          <a:lstStyle/>
          <a:p>
            <a:r>
              <a:rPr lang="en-US"/>
              <a:t>Sponsored by the Medical College of Wisconsin</a:t>
            </a:r>
          </a:p>
        </p:txBody>
      </p:sp>
      <p:sp>
        <p:nvSpPr>
          <p:cNvPr id="7" name="Slide Number Placeholder 6"/>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397601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EE784-8D79-47D6-BBD3-A96962DB5F15}" type="datetime1">
              <a:rPr lang="en-US" smtClean="0"/>
              <a:t>9/5/2023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Sponsored by the Medical College of Wisconsin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9E361-724C-4C2E-B24B-94022B32CB8E}" type="slidenum">
              <a:rPr lang="en-US" smtClean="0"/>
              <a:t>‹#›</a:t>
            </a:fld>
            <a:endParaRPr lang="en-US"/>
          </a:p>
        </p:txBody>
      </p:sp>
    </p:spTree>
    <p:extLst>
      <p:ext uri="{BB962C8B-B14F-4D97-AF65-F5344CB8AC3E}">
        <p14:creationId xmlns:p14="http://schemas.microsoft.com/office/powerpoint/2010/main" val="1997687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vohs@iupui.edu" TargetMode="External"/><Relationship Id="rId5" Type="http://schemas.openxmlformats.org/officeDocument/2006/relationships/hyperlink" Target="mailto:molin.shi@utsouthwestern.edu" TargetMode="External"/><Relationship Id="rId4" Type="http://schemas.openxmlformats.org/officeDocument/2006/relationships/hyperlink" Target="mailto:danihend@iupui.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019C-2EBF-D46D-A9AD-6858CE6227BD}"/>
              </a:ext>
            </a:extLst>
          </p:cNvPr>
          <p:cNvSpPr>
            <a:spLocks noGrp="1"/>
          </p:cNvSpPr>
          <p:nvPr>
            <p:ph type="ctrTitle"/>
          </p:nvPr>
        </p:nvSpPr>
        <p:spPr>
          <a:xfrm>
            <a:off x="745959" y="1465801"/>
            <a:ext cx="10491536" cy="2387600"/>
          </a:xfrm>
        </p:spPr>
        <p:txBody>
          <a:bodyPr>
            <a:noAutofit/>
          </a:bodyPr>
          <a:lstStyle/>
          <a:p>
            <a:r>
              <a:rPr lang="en-US" sz="4800" b="1" dirty="0">
                <a:latin typeface="+mn-lt"/>
              </a:rPr>
              <a:t>How do we better understand and serve Black patients hurt by discriminatory law enforcement practices?</a:t>
            </a:r>
          </a:p>
        </p:txBody>
      </p:sp>
      <p:sp>
        <p:nvSpPr>
          <p:cNvPr id="3" name="Subtitle 2">
            <a:extLst>
              <a:ext uri="{FF2B5EF4-FFF2-40B4-BE49-F238E27FC236}">
                <a16:creationId xmlns:a16="http://schemas.microsoft.com/office/drawing/2014/main" id="{1B3DA649-8E84-8CB1-285E-1DE69FDED234}"/>
              </a:ext>
            </a:extLst>
          </p:cNvPr>
          <p:cNvSpPr>
            <a:spLocks noGrp="1"/>
          </p:cNvSpPr>
          <p:nvPr>
            <p:ph type="subTitle" idx="1"/>
          </p:nvPr>
        </p:nvSpPr>
        <p:spPr>
          <a:xfrm>
            <a:off x="1523998" y="4303325"/>
            <a:ext cx="9144000" cy="1655762"/>
          </a:xfrm>
        </p:spPr>
        <p:txBody>
          <a:bodyPr>
            <a:normAutofit/>
          </a:bodyPr>
          <a:lstStyle/>
          <a:p>
            <a:pPr>
              <a:spcBef>
                <a:spcPts val="600"/>
              </a:spcBef>
            </a:pPr>
            <a:r>
              <a:rPr lang="en-US" sz="2800" i="1" dirty="0"/>
              <a:t>Danielle Henderson, Ph.D. (she/her/</a:t>
            </a:r>
            <a:r>
              <a:rPr lang="en-US" sz="2800" i="1" dirty="0" err="1"/>
              <a:t>ella</a:t>
            </a:r>
            <a:r>
              <a:rPr lang="en-US" sz="2800" i="1" dirty="0"/>
              <a:t>)</a:t>
            </a:r>
          </a:p>
          <a:p>
            <a:pPr>
              <a:spcBef>
                <a:spcPts val="600"/>
              </a:spcBef>
            </a:pPr>
            <a:r>
              <a:rPr lang="en-US" sz="2800" i="1" dirty="0"/>
              <a:t>Molin Shi, Ph.D. (she/her/</a:t>
            </a:r>
            <a:r>
              <a:rPr lang="ja-JP" altLang="en-US" sz="2800" i="1" dirty="0"/>
              <a:t>她</a:t>
            </a:r>
            <a:r>
              <a:rPr lang="en-US" sz="2800" i="1" dirty="0"/>
              <a:t>)</a:t>
            </a:r>
          </a:p>
          <a:p>
            <a:pPr>
              <a:spcBef>
                <a:spcPts val="600"/>
              </a:spcBef>
            </a:pPr>
            <a:r>
              <a:rPr lang="en-US" sz="2800" i="1" dirty="0"/>
              <a:t>Jenifer L. Vohs, Ph.D. (she/her)</a:t>
            </a:r>
          </a:p>
          <a:p>
            <a:pPr>
              <a:spcBef>
                <a:spcPts val="600"/>
              </a:spcBef>
            </a:pPr>
            <a:endParaRPr lang="en-US" sz="2800" i="1" dirty="0"/>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1" y="6356350"/>
            <a:ext cx="12191999"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i="1" dirty="0">
                <a:solidFill>
                  <a:schemeClr val="tx1"/>
                </a:solidFill>
                <a:latin typeface="Franklin Gothic Book" panose="020B0503020102020204" pitchFamily="34" charset="0"/>
              </a:rPr>
              <a:t>Sponsored by the </a:t>
            </a:r>
            <a:r>
              <a:rPr lang="en-US" sz="1600" b="1" i="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115111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799207"/>
            <a:ext cx="10515600" cy="867417"/>
          </a:xfrm>
        </p:spPr>
        <p:txBody>
          <a:bodyPr>
            <a:normAutofit/>
          </a:bodyPr>
          <a:lstStyle/>
          <a:p>
            <a:pPr algn="ctr"/>
            <a:r>
              <a:rPr lang="en-US" sz="5400" b="1" dirty="0"/>
              <a:t>Method</a:t>
            </a:r>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10</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graphicFrame>
        <p:nvGraphicFramePr>
          <p:cNvPr id="9" name="Table 8">
            <a:extLst>
              <a:ext uri="{FF2B5EF4-FFF2-40B4-BE49-F238E27FC236}">
                <a16:creationId xmlns:a16="http://schemas.microsoft.com/office/drawing/2014/main" id="{2BE9510E-B8D3-4020-51EA-C663D609493E}"/>
              </a:ext>
            </a:extLst>
          </p:cNvPr>
          <p:cNvGraphicFramePr>
            <a:graphicFrameLocks noGrp="1"/>
          </p:cNvGraphicFramePr>
          <p:nvPr>
            <p:extLst>
              <p:ext uri="{D42A27DB-BD31-4B8C-83A1-F6EECF244321}">
                <p14:modId xmlns:p14="http://schemas.microsoft.com/office/powerpoint/2010/main" val="1072780916"/>
              </p:ext>
            </p:extLst>
          </p:nvPr>
        </p:nvGraphicFramePr>
        <p:xfrm>
          <a:off x="1968580" y="1600241"/>
          <a:ext cx="9273817" cy="4425135"/>
        </p:xfrm>
        <a:graphic>
          <a:graphicData uri="http://schemas.openxmlformats.org/drawingml/2006/table">
            <a:tbl>
              <a:tblPr firstRow="1" bandRow="1">
                <a:tableStyleId>{5DA37D80-6434-44D0-A028-1B22A696006F}</a:tableStyleId>
              </a:tblPr>
              <a:tblGrid>
                <a:gridCol w="2740701">
                  <a:extLst>
                    <a:ext uri="{9D8B030D-6E8A-4147-A177-3AD203B41FA5}">
                      <a16:colId xmlns:a16="http://schemas.microsoft.com/office/drawing/2014/main" val="2194022148"/>
                    </a:ext>
                  </a:extLst>
                </a:gridCol>
                <a:gridCol w="6533116">
                  <a:extLst>
                    <a:ext uri="{9D8B030D-6E8A-4147-A177-3AD203B41FA5}">
                      <a16:colId xmlns:a16="http://schemas.microsoft.com/office/drawing/2014/main" val="554544465"/>
                    </a:ext>
                  </a:extLst>
                </a:gridCol>
              </a:tblGrid>
              <a:tr h="425171">
                <a:tc>
                  <a:txBody>
                    <a:bodyPr/>
                    <a:lstStyle/>
                    <a:p>
                      <a:pPr lvl="0">
                        <a:buNone/>
                      </a:pPr>
                      <a:r>
                        <a:rPr lang="en-US" sz="2400" b="0" dirty="0"/>
                        <a:t>Discrimination</a:t>
                      </a:r>
                    </a:p>
                  </a:txBody>
                  <a:tcPr/>
                </a:tc>
                <a:tc>
                  <a:txBody>
                    <a:bodyPr/>
                    <a:lstStyle/>
                    <a:p>
                      <a:pPr marL="342900" marR="0" lvl="0" indent="-342900" algn="l">
                        <a:lnSpc>
                          <a:spcPct val="100000"/>
                        </a:lnSpc>
                        <a:spcBef>
                          <a:spcPts val="0"/>
                        </a:spcBef>
                        <a:spcAft>
                          <a:spcPts val="1000"/>
                        </a:spcAft>
                        <a:buClr>
                          <a:srgbClr val="000000"/>
                        </a:buClr>
                        <a:buFont typeface="Arial,Sans-Serif"/>
                        <a:buChar char="•"/>
                      </a:pPr>
                      <a:r>
                        <a:rPr lang="en-US" sz="2000" b="0" u="none" strike="noStrike" noProof="0" dirty="0"/>
                        <a:t>Police and Law Enforcement Scale (PLE)</a:t>
                      </a:r>
                      <a:endParaRPr lang="en-US" sz="2000" b="0" dirty="0"/>
                    </a:p>
                  </a:txBody>
                  <a:tcPr/>
                </a:tc>
                <a:extLst>
                  <a:ext uri="{0D108BD9-81ED-4DB2-BD59-A6C34878D82A}">
                    <a16:rowId xmlns:a16="http://schemas.microsoft.com/office/drawing/2014/main" val="99967137"/>
                  </a:ext>
                </a:extLst>
              </a:tr>
              <a:tr h="1359527">
                <a:tc>
                  <a:txBody>
                    <a:bodyPr/>
                    <a:lstStyle/>
                    <a:p>
                      <a:pPr lvl="0">
                        <a:buNone/>
                      </a:pPr>
                      <a:r>
                        <a:rPr lang="en-US" sz="2400" b="0" dirty="0"/>
                        <a:t>Mental Health</a:t>
                      </a:r>
                    </a:p>
                  </a:txBody>
                  <a:tcPr/>
                </a:tc>
                <a:tc>
                  <a:txBody>
                    <a:bodyPr/>
                    <a:lstStyle/>
                    <a:p>
                      <a:pPr marL="342900" marR="0" lvl="0" indent="-342900" algn="l">
                        <a:lnSpc>
                          <a:spcPct val="100000"/>
                        </a:lnSpc>
                        <a:spcBef>
                          <a:spcPts val="0"/>
                        </a:spcBef>
                        <a:spcAft>
                          <a:spcPts val="0"/>
                        </a:spcAft>
                        <a:buClr>
                          <a:srgbClr val="000000"/>
                        </a:buClr>
                        <a:buFont typeface="Arial,Sans-Serif"/>
                        <a:buChar char="•"/>
                      </a:pPr>
                      <a:r>
                        <a:rPr lang="en-US" sz="2000" b="0" u="none" strike="noStrike" noProof="0" dirty="0"/>
                        <a:t>Beck Anxiety Inventory (BAI)</a:t>
                      </a:r>
                      <a:endParaRPr lang="en-US" sz="2000" b="0" dirty="0"/>
                    </a:p>
                    <a:p>
                      <a:pPr marL="342900" marR="0" lvl="0" indent="-342900" algn="l">
                        <a:lnSpc>
                          <a:spcPct val="100000"/>
                        </a:lnSpc>
                        <a:spcBef>
                          <a:spcPts val="0"/>
                        </a:spcBef>
                        <a:spcAft>
                          <a:spcPts val="0"/>
                        </a:spcAft>
                        <a:buClr>
                          <a:srgbClr val="000000"/>
                        </a:buClr>
                        <a:buFont typeface="Arial,Sans-Serif"/>
                        <a:buChar char="•"/>
                      </a:pPr>
                      <a:r>
                        <a:rPr lang="en-US" sz="2000" b="0" u="none" strike="noStrike" noProof="0" dirty="0"/>
                        <a:t>Beck Depression Inventory (BDI)</a:t>
                      </a:r>
                      <a:endParaRPr lang="en-US" sz="2000" b="0" dirty="0"/>
                    </a:p>
                    <a:p>
                      <a:pPr marL="342900" marR="0" lvl="0" indent="-342900" algn="l">
                        <a:lnSpc>
                          <a:spcPct val="100000"/>
                        </a:lnSpc>
                        <a:spcBef>
                          <a:spcPts val="0"/>
                        </a:spcBef>
                        <a:spcAft>
                          <a:spcPts val="0"/>
                        </a:spcAft>
                        <a:buClr>
                          <a:srgbClr val="000000"/>
                        </a:buClr>
                        <a:buFont typeface="Arial,Sans-Serif"/>
                        <a:buChar char="•"/>
                      </a:pPr>
                      <a:r>
                        <a:rPr lang="en-US" sz="2000" b="0" u="none" strike="noStrike" noProof="0" dirty="0"/>
                        <a:t>PTSD Checklist for DSM-5 (PCL-5)</a:t>
                      </a:r>
                      <a:endParaRPr lang="en-US" sz="2000" b="0" dirty="0"/>
                    </a:p>
                    <a:p>
                      <a:pPr marL="342900" marR="0" lvl="0" indent="-342900" algn="l">
                        <a:lnSpc>
                          <a:spcPct val="100000"/>
                        </a:lnSpc>
                        <a:spcBef>
                          <a:spcPts val="0"/>
                        </a:spcBef>
                        <a:spcAft>
                          <a:spcPts val="0"/>
                        </a:spcAft>
                        <a:buClr>
                          <a:srgbClr val="000000"/>
                        </a:buClr>
                        <a:buFont typeface="Arial,Sans-Serif"/>
                        <a:buChar char="•"/>
                      </a:pPr>
                      <a:r>
                        <a:rPr lang="en-US" sz="2000" b="0" u="none" strike="noStrike" noProof="0" dirty="0"/>
                        <a:t>Self-report of mental health concerns &amp; conditions</a:t>
                      </a:r>
                      <a:endParaRPr lang="en-US" sz="2000" b="0" dirty="0"/>
                    </a:p>
                  </a:txBody>
                  <a:tcPr/>
                </a:tc>
                <a:extLst>
                  <a:ext uri="{0D108BD9-81ED-4DB2-BD59-A6C34878D82A}">
                    <a16:rowId xmlns:a16="http://schemas.microsoft.com/office/drawing/2014/main" val="2431434393"/>
                  </a:ext>
                </a:extLst>
              </a:tr>
              <a:tr h="425171">
                <a:tc>
                  <a:txBody>
                    <a:bodyPr/>
                    <a:lstStyle/>
                    <a:p>
                      <a:pPr lvl="0">
                        <a:buNone/>
                      </a:pPr>
                      <a:r>
                        <a:rPr lang="en-US" sz="2400" dirty="0"/>
                        <a:t>Physical Health</a:t>
                      </a:r>
                    </a:p>
                  </a:txBody>
                  <a:tcPr/>
                </a:tc>
                <a:tc>
                  <a:txBody>
                    <a:bodyPr/>
                    <a:lstStyle/>
                    <a:p>
                      <a:pPr marL="342900" lvl="0" indent="-342900" algn="l">
                        <a:lnSpc>
                          <a:spcPct val="100000"/>
                        </a:lnSpc>
                        <a:spcBef>
                          <a:spcPts val="0"/>
                        </a:spcBef>
                        <a:spcAft>
                          <a:spcPts val="1000"/>
                        </a:spcAft>
                        <a:buFont typeface="Arial,Sans-Serif"/>
                        <a:buChar char="•"/>
                      </a:pPr>
                      <a:r>
                        <a:rPr lang="en-US" sz="2000" u="none" strike="noStrike" noProof="0" dirty="0"/>
                        <a:t>Self-report of physical health concerns &amp; conditions</a:t>
                      </a:r>
                      <a:endParaRPr lang="en-US" sz="2000" dirty="0"/>
                    </a:p>
                  </a:txBody>
                  <a:tcPr/>
                </a:tc>
                <a:extLst>
                  <a:ext uri="{0D108BD9-81ED-4DB2-BD59-A6C34878D82A}">
                    <a16:rowId xmlns:a16="http://schemas.microsoft.com/office/drawing/2014/main" val="709157123"/>
                  </a:ext>
                </a:extLst>
              </a:tr>
              <a:tr h="529390">
                <a:tc>
                  <a:txBody>
                    <a:bodyPr/>
                    <a:lstStyle/>
                    <a:p>
                      <a:pPr lvl="0">
                        <a:buNone/>
                      </a:pPr>
                      <a:r>
                        <a:rPr lang="en-US" sz="2400" dirty="0"/>
                        <a:t>Quality of Life</a:t>
                      </a:r>
                    </a:p>
                  </a:txBody>
                  <a:tcPr/>
                </a:tc>
                <a:tc>
                  <a:txBody>
                    <a:bodyPr/>
                    <a:lstStyle/>
                    <a:p>
                      <a:pPr marL="342900" marR="0" lvl="0" indent="-342900" algn="l">
                        <a:lnSpc>
                          <a:spcPct val="100000"/>
                        </a:lnSpc>
                        <a:spcBef>
                          <a:spcPts val="0"/>
                        </a:spcBef>
                        <a:spcAft>
                          <a:spcPts val="1000"/>
                        </a:spcAft>
                        <a:buClr>
                          <a:srgbClr val="000000"/>
                        </a:buClr>
                        <a:buFont typeface="Arial,Sans-Serif"/>
                        <a:buChar char="•"/>
                      </a:pPr>
                      <a:r>
                        <a:rPr lang="en-US" sz="2000" u="none" strike="noStrike" noProof="0" dirty="0"/>
                        <a:t>World Health Organization Quality of Life (WHOQL-BREF)</a:t>
                      </a:r>
                      <a:endParaRPr lang="en-US" sz="2000" dirty="0"/>
                    </a:p>
                  </a:txBody>
                  <a:tcPr/>
                </a:tc>
                <a:extLst>
                  <a:ext uri="{0D108BD9-81ED-4DB2-BD59-A6C34878D82A}">
                    <a16:rowId xmlns:a16="http://schemas.microsoft.com/office/drawing/2014/main" val="3962510839"/>
                  </a:ext>
                </a:extLst>
              </a:tr>
              <a:tr h="1164618">
                <a:tc>
                  <a:txBody>
                    <a:bodyPr/>
                    <a:lstStyle/>
                    <a:p>
                      <a:pPr lvl="0">
                        <a:buNone/>
                      </a:pPr>
                      <a:r>
                        <a:rPr lang="en-US" sz="2400" dirty="0"/>
                        <a:t>Resiliency Factors</a:t>
                      </a:r>
                    </a:p>
                  </a:txBody>
                  <a:tcPr/>
                </a:tc>
                <a:tc>
                  <a:txBody>
                    <a:bodyPr/>
                    <a:lstStyle/>
                    <a:p>
                      <a:pPr marL="342900" marR="0" lvl="0" indent="-342900" algn="l">
                        <a:lnSpc>
                          <a:spcPct val="100000"/>
                        </a:lnSpc>
                        <a:spcBef>
                          <a:spcPts val="0"/>
                        </a:spcBef>
                        <a:spcAft>
                          <a:spcPts val="0"/>
                        </a:spcAft>
                        <a:buClr>
                          <a:srgbClr val="000000"/>
                        </a:buClr>
                        <a:buFont typeface="Arial,Sans-Serif"/>
                        <a:buChar char="•"/>
                      </a:pPr>
                      <a:r>
                        <a:rPr lang="en-US" sz="2000" u="none" strike="noStrike" noProof="0" dirty="0"/>
                        <a:t>Spiritual Involvement and Beliefs Scale (SIBS)</a:t>
                      </a:r>
                      <a:endParaRPr lang="en-US" sz="2000" dirty="0"/>
                    </a:p>
                    <a:p>
                      <a:pPr marL="342900" marR="0" lvl="0" indent="-342900" algn="l">
                        <a:lnSpc>
                          <a:spcPct val="100000"/>
                        </a:lnSpc>
                        <a:spcBef>
                          <a:spcPts val="0"/>
                        </a:spcBef>
                        <a:spcAft>
                          <a:spcPts val="0"/>
                        </a:spcAft>
                        <a:buClr>
                          <a:srgbClr val="000000"/>
                        </a:buClr>
                        <a:buFont typeface="Arial,Sans-Serif"/>
                        <a:buChar char="•"/>
                      </a:pPr>
                      <a:r>
                        <a:rPr lang="en-US" sz="2000" u="none" strike="noStrike" noProof="0" dirty="0"/>
                        <a:t>Brief Resilient Coping Scale (BRCS)</a:t>
                      </a:r>
                      <a:endParaRPr lang="en-US" sz="2000" dirty="0"/>
                    </a:p>
                    <a:p>
                      <a:pPr marL="342900" marR="0" lvl="0" indent="-342900" algn="l">
                        <a:lnSpc>
                          <a:spcPct val="100000"/>
                        </a:lnSpc>
                        <a:spcBef>
                          <a:spcPts val="0"/>
                        </a:spcBef>
                        <a:spcAft>
                          <a:spcPts val="0"/>
                        </a:spcAft>
                        <a:buClr>
                          <a:srgbClr val="000000"/>
                        </a:buClr>
                        <a:buFont typeface="Arial,Sans-Serif"/>
                        <a:buChar char="•"/>
                      </a:pPr>
                      <a:r>
                        <a:rPr lang="en-US" sz="2000" u="none" strike="noStrike" noProof="0" dirty="0"/>
                        <a:t>Social Provisions Scale (SPS)</a:t>
                      </a:r>
                      <a:endParaRPr lang="en-US" sz="2000" dirty="0"/>
                    </a:p>
                  </a:txBody>
                  <a:tcPr/>
                </a:tc>
                <a:extLst>
                  <a:ext uri="{0D108BD9-81ED-4DB2-BD59-A6C34878D82A}">
                    <a16:rowId xmlns:a16="http://schemas.microsoft.com/office/drawing/2014/main" val="3104966475"/>
                  </a:ext>
                </a:extLst>
              </a:tr>
              <a:tr h="425171">
                <a:tc>
                  <a:txBody>
                    <a:bodyPr/>
                    <a:lstStyle/>
                    <a:p>
                      <a:pPr lvl="0">
                        <a:buNone/>
                      </a:pPr>
                      <a:r>
                        <a:rPr lang="en-US" sz="2400" b="0" dirty="0"/>
                        <a:t>Childhood Adversity</a:t>
                      </a:r>
                    </a:p>
                  </a:txBody>
                  <a:tcPr/>
                </a:tc>
                <a:tc>
                  <a:txBody>
                    <a:bodyPr/>
                    <a:lstStyle/>
                    <a:p>
                      <a:pPr marL="342900" marR="0" lvl="0" indent="-342900" algn="l">
                        <a:lnSpc>
                          <a:spcPct val="100000"/>
                        </a:lnSpc>
                        <a:spcBef>
                          <a:spcPts val="0"/>
                        </a:spcBef>
                        <a:spcAft>
                          <a:spcPts val="1000"/>
                        </a:spcAft>
                        <a:buClr>
                          <a:srgbClr val="000000"/>
                        </a:buClr>
                        <a:buFont typeface="Arial,Sans-Serif"/>
                        <a:buChar char="•"/>
                      </a:pPr>
                      <a:r>
                        <a:rPr lang="en-US" sz="2000" b="0" u="none" strike="noStrike" noProof="0" dirty="0"/>
                        <a:t>Adverse Childhood Experiences (ACEs)</a:t>
                      </a:r>
                    </a:p>
                  </a:txBody>
                  <a:tcPr/>
                </a:tc>
                <a:extLst>
                  <a:ext uri="{0D108BD9-81ED-4DB2-BD59-A6C34878D82A}">
                    <a16:rowId xmlns:a16="http://schemas.microsoft.com/office/drawing/2014/main" val="4243164354"/>
                  </a:ext>
                </a:extLst>
              </a:tr>
            </a:tbl>
          </a:graphicData>
        </a:graphic>
      </p:graphicFrame>
    </p:spTree>
    <p:extLst>
      <p:ext uri="{BB962C8B-B14F-4D97-AF65-F5344CB8AC3E}">
        <p14:creationId xmlns:p14="http://schemas.microsoft.com/office/powerpoint/2010/main" val="65672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859367"/>
            <a:ext cx="10515600" cy="867417"/>
          </a:xfrm>
        </p:spPr>
        <p:txBody>
          <a:bodyPr>
            <a:normAutofit/>
          </a:bodyPr>
          <a:lstStyle/>
          <a:p>
            <a:pPr algn="ctr"/>
            <a:r>
              <a:rPr lang="en-US" sz="5400" b="1" dirty="0"/>
              <a:t>Selected Results</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a:xfrm>
            <a:off x="1792705" y="1825625"/>
            <a:ext cx="9561094" cy="4447984"/>
          </a:xfrm>
        </p:spPr>
        <p:txBody>
          <a:bodyPr>
            <a:normAutofit fontScale="92500" lnSpcReduction="20000"/>
          </a:bodyPr>
          <a:lstStyle/>
          <a:p>
            <a:r>
              <a:rPr lang="en-US" sz="3000" b="0" dirty="0"/>
              <a:t>   </a:t>
            </a:r>
            <a:r>
              <a:rPr lang="en-US" sz="3500" b="0" dirty="0"/>
              <a:t>50 Black adults (</a:t>
            </a:r>
            <a:r>
              <a:rPr lang="en-US" sz="3500" b="0" i="1" dirty="0"/>
              <a:t>M</a:t>
            </a:r>
            <a:r>
              <a:rPr lang="en-US" sz="3500" b="0" i="1" baseline="-25000" dirty="0"/>
              <a:t>age</a:t>
            </a:r>
            <a:r>
              <a:rPr lang="en-US" sz="3500" b="0" dirty="0"/>
              <a:t> = 52.04 years, </a:t>
            </a:r>
            <a:r>
              <a:rPr lang="en-US" sz="3500" b="0" i="1" dirty="0"/>
              <a:t>SD</a:t>
            </a:r>
            <a:r>
              <a:rPr lang="en-US" sz="3500" b="0" dirty="0"/>
              <a:t> = 13.2) </a:t>
            </a:r>
          </a:p>
          <a:p>
            <a:pPr marL="457200" indent="-457200">
              <a:buFont typeface="Arial" panose="020B0604020202020204" pitchFamily="34" charset="0"/>
              <a:buChar char="•"/>
            </a:pPr>
            <a:r>
              <a:rPr lang="en-US" sz="3500" b="0" dirty="0"/>
              <a:t>female (60%)</a:t>
            </a:r>
          </a:p>
          <a:p>
            <a:pPr marL="457200" indent="-457200">
              <a:buFont typeface="Arial" panose="020B0604020202020204" pitchFamily="34" charset="0"/>
              <a:buChar char="•"/>
            </a:pPr>
            <a:r>
              <a:rPr lang="en-US" sz="3500" b="0" dirty="0"/>
              <a:t>unemployed (66%)</a:t>
            </a:r>
          </a:p>
          <a:p>
            <a:pPr marL="457200" indent="-457200">
              <a:buFont typeface="Arial" panose="020B0604020202020204" pitchFamily="34" charset="0"/>
              <a:buChar char="•"/>
            </a:pPr>
            <a:r>
              <a:rPr lang="en-US" sz="3500" b="0" dirty="0"/>
              <a:t>unmarried (70%)</a:t>
            </a:r>
          </a:p>
          <a:p>
            <a:pPr marL="457200" indent="-457200">
              <a:buFont typeface="Arial" panose="020B0604020202020204" pitchFamily="34" charset="0"/>
              <a:buChar char="•"/>
            </a:pPr>
            <a:r>
              <a:rPr lang="en-US" sz="3500" b="0" dirty="0"/>
              <a:t>with hypertension (64%)</a:t>
            </a:r>
          </a:p>
          <a:p>
            <a:pPr marL="457200" indent="-457200">
              <a:buFont typeface="Arial" panose="020B0604020202020204" pitchFamily="34" charset="0"/>
              <a:buChar char="•"/>
            </a:pPr>
            <a:r>
              <a:rPr lang="en-US" sz="3500" b="0" dirty="0"/>
              <a:t>with lifetime mental health dx (58%) </a:t>
            </a:r>
          </a:p>
          <a:p>
            <a:endParaRPr lang="en-US" sz="3200" b="0" dirty="0"/>
          </a:p>
          <a:p>
            <a:r>
              <a:rPr lang="en-US" sz="4000" b="1" dirty="0"/>
              <a:t> 46% </a:t>
            </a:r>
            <a:r>
              <a:rPr lang="en-US" sz="3600" b="1" dirty="0"/>
              <a:t>had discriminatory experiences</a:t>
            </a:r>
            <a:r>
              <a:rPr lang="en-US" sz="3200" b="0" dirty="0"/>
              <a:t> with law enforcement in past 5 years. </a:t>
            </a:r>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11</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181608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823271"/>
            <a:ext cx="10515600" cy="867417"/>
          </a:xfrm>
        </p:spPr>
        <p:txBody>
          <a:bodyPr>
            <a:normAutofit fontScale="90000"/>
          </a:bodyPr>
          <a:lstStyle/>
          <a:p>
            <a:pPr algn="ctr"/>
            <a:r>
              <a:rPr lang="en-US" sz="6000" b="1" dirty="0"/>
              <a:t>Aim 1</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a:xfrm>
            <a:off x="1576136" y="1825625"/>
            <a:ext cx="9777663" cy="4351338"/>
          </a:xfrm>
        </p:spPr>
        <p:txBody>
          <a:bodyPr/>
          <a:lstStyle/>
          <a:p>
            <a:pPr marL="342900" indent="-342900">
              <a:buAutoNum type="arabicPeriod"/>
            </a:pPr>
            <a:r>
              <a:rPr lang="en-US" sz="3200" dirty="0"/>
              <a:t>Discriminatory experience by law enforcement reported significantly more by:</a:t>
            </a:r>
          </a:p>
          <a:p>
            <a:pPr marL="740664" lvl="1" indent="-457200"/>
            <a:r>
              <a:rPr lang="en-US" sz="3600" b="1" dirty="0"/>
              <a:t>Younger</a:t>
            </a:r>
            <a:r>
              <a:rPr lang="en-US" sz="3600" dirty="0"/>
              <a:t> Black adults with </a:t>
            </a:r>
            <a:r>
              <a:rPr lang="en-US" sz="3600" b="1" dirty="0"/>
              <a:t>higher-income, fewer medical conditions</a:t>
            </a:r>
            <a:r>
              <a:rPr lang="en-US" sz="3600" dirty="0"/>
              <a:t>, and </a:t>
            </a:r>
            <a:r>
              <a:rPr lang="en-US" sz="3600" b="1" dirty="0"/>
              <a:t>more trauma symptoms </a:t>
            </a:r>
            <a:r>
              <a:rPr lang="en-US" sz="3600" dirty="0"/>
              <a:t>than those without PLEs</a:t>
            </a:r>
          </a:p>
          <a:p>
            <a:pPr marL="342900" indent="-342900">
              <a:buAutoNum type="arabicPeriod"/>
            </a:pPr>
            <a:endParaRPr lang="en-US" sz="1600" b="1" dirty="0"/>
          </a:p>
          <a:p>
            <a:pPr marL="342900" indent="-342900">
              <a:buAutoNum type="arabicPeriod"/>
            </a:pPr>
            <a:r>
              <a:rPr lang="en-US" sz="2400" dirty="0">
                <a:solidFill>
                  <a:schemeClr val="bg2">
                    <a:lumMod val="75000"/>
                  </a:schemeClr>
                </a:solidFill>
              </a:rPr>
              <a:t>Roles of religiosity, resiliency, perceived social support</a:t>
            </a:r>
          </a:p>
          <a:p>
            <a:pPr marL="342900" indent="-342900">
              <a:buAutoNum type="arabicPeriod"/>
            </a:pPr>
            <a:r>
              <a:rPr lang="en-US" sz="2400" dirty="0">
                <a:solidFill>
                  <a:schemeClr val="bg2">
                    <a:lumMod val="75000"/>
                  </a:schemeClr>
                </a:solidFill>
              </a:rPr>
              <a:t>Relations between childhood trauma and health, QOL, discriminatory experiences</a:t>
            </a:r>
          </a:p>
          <a:p>
            <a:endParaRPr lang="en-US" dirty="0"/>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12</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806412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403582" y="823271"/>
            <a:ext cx="11652059" cy="867417"/>
          </a:xfrm>
        </p:spPr>
        <p:txBody>
          <a:bodyPr>
            <a:noAutofit/>
          </a:bodyPr>
          <a:lstStyle/>
          <a:p>
            <a:r>
              <a:rPr lang="en-US" sz="4000" b="1" dirty="0">
                <a:latin typeface="+mn-lt"/>
              </a:rPr>
              <a:t>Endorsed Law Enforcement Discriminatory Experience</a:t>
            </a:r>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13</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pic>
        <p:nvPicPr>
          <p:cNvPr id="9" name="Picture 11" descr="Chart, bubble chart&#10;&#10;Description automatically generated">
            <a:extLst>
              <a:ext uri="{FF2B5EF4-FFF2-40B4-BE49-F238E27FC236}">
                <a16:creationId xmlns:a16="http://schemas.microsoft.com/office/drawing/2014/main" id="{D763A795-D3FF-13DA-A785-9995317E0616}"/>
              </a:ext>
            </a:extLst>
          </p:cNvPr>
          <p:cNvPicPr>
            <a:picLocks noChangeAspect="1"/>
          </p:cNvPicPr>
          <p:nvPr/>
        </p:nvPicPr>
        <p:blipFill>
          <a:blip r:embed="rId5"/>
          <a:stretch>
            <a:fillRect/>
          </a:stretch>
        </p:blipFill>
        <p:spPr>
          <a:xfrm>
            <a:off x="1699129" y="1555102"/>
            <a:ext cx="8793741" cy="4664441"/>
          </a:xfrm>
          <a:prstGeom prst="rect">
            <a:avLst/>
          </a:prstGeom>
        </p:spPr>
      </p:pic>
    </p:spTree>
    <p:extLst>
      <p:ext uri="{BB962C8B-B14F-4D97-AF65-F5344CB8AC3E}">
        <p14:creationId xmlns:p14="http://schemas.microsoft.com/office/powerpoint/2010/main" val="229431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a:xfrm>
            <a:off x="9380624" y="6356350"/>
            <a:ext cx="2743200" cy="365125"/>
          </a:xfrm>
        </p:spPr>
        <p:txBody>
          <a:bodyPr/>
          <a:lstStyle/>
          <a:p>
            <a:fld id="{4D89E361-724C-4C2E-B24B-94022B32CB8E}" type="slidenum">
              <a:rPr lang="en-US" smtClean="0"/>
              <a:t>14</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pic>
        <p:nvPicPr>
          <p:cNvPr id="12" name="Picture 5" descr="Chart, histogram&#10;&#10;Description automatically generated">
            <a:extLst>
              <a:ext uri="{FF2B5EF4-FFF2-40B4-BE49-F238E27FC236}">
                <a16:creationId xmlns:a16="http://schemas.microsoft.com/office/drawing/2014/main" id="{5F7EB33E-A1E0-D780-6D7E-99475F292779}"/>
              </a:ext>
            </a:extLst>
          </p:cNvPr>
          <p:cNvPicPr>
            <a:picLocks noGrp="1" noChangeAspect="1"/>
          </p:cNvPicPr>
          <p:nvPr>
            <p:ph idx="1"/>
          </p:nvPr>
        </p:nvPicPr>
        <p:blipFill rotWithShape="1">
          <a:blip r:embed="rId5"/>
          <a:srcRect t="2610"/>
          <a:stretch/>
        </p:blipFill>
        <p:spPr>
          <a:xfrm>
            <a:off x="2177913" y="1227221"/>
            <a:ext cx="4791486" cy="4271706"/>
          </a:xfrm>
        </p:spPr>
      </p:pic>
      <p:sp>
        <p:nvSpPr>
          <p:cNvPr id="15" name="TextBox 14">
            <a:extLst>
              <a:ext uri="{FF2B5EF4-FFF2-40B4-BE49-F238E27FC236}">
                <a16:creationId xmlns:a16="http://schemas.microsoft.com/office/drawing/2014/main" id="{6FDF5AE5-6302-48BB-4302-2C45C2D52B2C}"/>
              </a:ext>
            </a:extLst>
          </p:cNvPr>
          <p:cNvSpPr txBox="1"/>
          <p:nvPr/>
        </p:nvSpPr>
        <p:spPr>
          <a:xfrm>
            <a:off x="7832660" y="2694032"/>
            <a:ext cx="43628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Arial"/>
              </a:rPr>
              <a:t>31-33: </a:t>
            </a:r>
            <a:r>
              <a:rPr lang="en-US" sz="2000" b="1" dirty="0">
                <a:cs typeface="Arial"/>
              </a:rPr>
              <a:t>clinically meaningful score</a:t>
            </a:r>
          </a:p>
        </p:txBody>
      </p:sp>
      <p:sp>
        <p:nvSpPr>
          <p:cNvPr id="18" name="Speech Bubble: Rectangle with Corners Rounded 17">
            <a:extLst>
              <a:ext uri="{FF2B5EF4-FFF2-40B4-BE49-F238E27FC236}">
                <a16:creationId xmlns:a16="http://schemas.microsoft.com/office/drawing/2014/main" id="{5380D539-1760-181B-2B25-AD7CE6A3E0CF}"/>
              </a:ext>
            </a:extLst>
          </p:cNvPr>
          <p:cNvSpPr/>
          <p:nvPr/>
        </p:nvSpPr>
        <p:spPr>
          <a:xfrm>
            <a:off x="6713465" y="2956482"/>
            <a:ext cx="892524" cy="43764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rPr>
              <a:t>30.09</a:t>
            </a:r>
            <a:endParaRPr lang="en-US" dirty="0"/>
          </a:p>
        </p:txBody>
      </p:sp>
      <p:sp>
        <p:nvSpPr>
          <p:cNvPr id="19" name="Speech Bubble: Rectangle with Corners Rounded 18">
            <a:extLst>
              <a:ext uri="{FF2B5EF4-FFF2-40B4-BE49-F238E27FC236}">
                <a16:creationId xmlns:a16="http://schemas.microsoft.com/office/drawing/2014/main" id="{5ECA760D-F85D-FCA7-C60B-9A8AE6CAA21D}"/>
              </a:ext>
            </a:extLst>
          </p:cNvPr>
          <p:cNvSpPr/>
          <p:nvPr/>
        </p:nvSpPr>
        <p:spPr>
          <a:xfrm>
            <a:off x="4143395" y="3529878"/>
            <a:ext cx="892524" cy="437642"/>
          </a:xfrm>
          <a:prstGeom prst="wedgeRoundRectCallou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cs typeface="Arial"/>
              </a:rPr>
              <a:t>19.59</a:t>
            </a:r>
            <a:endParaRPr lang="en-US" dirty="0"/>
          </a:p>
        </p:txBody>
      </p:sp>
      <p:sp>
        <p:nvSpPr>
          <p:cNvPr id="3" name="TextBox 2">
            <a:extLst>
              <a:ext uri="{FF2B5EF4-FFF2-40B4-BE49-F238E27FC236}">
                <a16:creationId xmlns:a16="http://schemas.microsoft.com/office/drawing/2014/main" id="{41DEC7AF-C779-C6E3-3D01-E6AAB1078253}"/>
              </a:ext>
            </a:extLst>
          </p:cNvPr>
          <p:cNvSpPr txBox="1"/>
          <p:nvPr/>
        </p:nvSpPr>
        <p:spPr>
          <a:xfrm>
            <a:off x="3220213" y="5353423"/>
            <a:ext cx="4791486" cy="84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       </a:t>
            </a:r>
            <a:r>
              <a:rPr lang="en-US" sz="2000" dirty="0">
                <a:solidFill>
                  <a:schemeClr val="bg2">
                    <a:lumMod val="25000"/>
                  </a:schemeClr>
                </a:solidFill>
                <a:latin typeface="Amasis MT Pro Black" panose="020F0502020204030204" pitchFamily="18" charset="0"/>
                <a:cs typeface="Arial"/>
              </a:rPr>
              <a:t>NO</a:t>
            </a:r>
            <a:r>
              <a:rPr lang="en-US" sz="2000" b="1" dirty="0">
                <a:solidFill>
                  <a:schemeClr val="bg2">
                    <a:lumMod val="25000"/>
                  </a:schemeClr>
                </a:solidFill>
                <a:cs typeface="Arial"/>
              </a:rPr>
              <a:t>                    	          </a:t>
            </a:r>
            <a:r>
              <a:rPr lang="en-US" sz="2000" dirty="0">
                <a:solidFill>
                  <a:schemeClr val="bg2">
                    <a:lumMod val="25000"/>
                  </a:schemeClr>
                </a:solidFill>
                <a:latin typeface="Amasis MT Pro Black" panose="02040A04050005020304" pitchFamily="18" charset="0"/>
                <a:cs typeface="Arial"/>
              </a:rPr>
              <a:t>YES</a:t>
            </a:r>
          </a:p>
          <a:p>
            <a:endParaRPr lang="en-US" sz="500" b="1" dirty="0">
              <a:cs typeface="Arial"/>
            </a:endParaRPr>
          </a:p>
          <a:p>
            <a:r>
              <a:rPr lang="en-US" sz="2400" b="1" dirty="0">
                <a:latin typeface="Arial" panose="020B0604020202020204" pitchFamily="34" charset="0"/>
                <a:cs typeface="Arial" panose="020B0604020202020204" pitchFamily="34" charset="0"/>
              </a:rPr>
              <a:t>Discriminatory Experiences</a:t>
            </a:r>
          </a:p>
        </p:txBody>
      </p:sp>
      <p:sp>
        <p:nvSpPr>
          <p:cNvPr id="8" name="TextBox 7">
            <a:extLst>
              <a:ext uri="{FF2B5EF4-FFF2-40B4-BE49-F238E27FC236}">
                <a16:creationId xmlns:a16="http://schemas.microsoft.com/office/drawing/2014/main" id="{65611CEC-C3CC-1D30-3A6F-D7B832DF23DC}"/>
              </a:ext>
            </a:extLst>
          </p:cNvPr>
          <p:cNvSpPr txBox="1"/>
          <p:nvPr/>
        </p:nvSpPr>
        <p:spPr>
          <a:xfrm>
            <a:off x="0" y="6123664"/>
            <a:ext cx="2074607" cy="430887"/>
          </a:xfrm>
          <a:prstGeom prst="rect">
            <a:avLst/>
          </a:prstGeom>
          <a:noFill/>
        </p:spPr>
        <p:txBody>
          <a:bodyPr wrap="none" rtlCol="0">
            <a:spAutoFit/>
          </a:bodyPr>
          <a:lstStyle/>
          <a:p>
            <a:r>
              <a:rPr lang="en-US" sz="1100" b="0" u="none" strike="noStrike" noProof="0" dirty="0"/>
              <a:t>PTSD Checklist for DSM-5 (PCL-5)</a:t>
            </a:r>
            <a:endParaRPr lang="en-US" sz="1100" b="0" dirty="0"/>
          </a:p>
          <a:p>
            <a:endParaRPr lang="en-US" sz="1100" dirty="0"/>
          </a:p>
        </p:txBody>
      </p:sp>
    </p:spTree>
    <p:extLst>
      <p:ext uri="{BB962C8B-B14F-4D97-AF65-F5344CB8AC3E}">
        <p14:creationId xmlns:p14="http://schemas.microsoft.com/office/powerpoint/2010/main" val="102354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a:xfrm>
            <a:off x="9357851" y="6356350"/>
            <a:ext cx="2743200" cy="365125"/>
          </a:xfrm>
        </p:spPr>
        <p:txBody>
          <a:bodyPr/>
          <a:lstStyle/>
          <a:p>
            <a:fld id="{4D89E361-724C-4C2E-B24B-94022B32CB8E}" type="slidenum">
              <a:rPr lang="en-US" smtClean="0"/>
              <a:t>15</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pic>
        <p:nvPicPr>
          <p:cNvPr id="9" name="Picture 11">
            <a:extLst>
              <a:ext uri="{FF2B5EF4-FFF2-40B4-BE49-F238E27FC236}">
                <a16:creationId xmlns:a16="http://schemas.microsoft.com/office/drawing/2014/main" id="{6B85F65A-FC98-8CB0-5C40-2385BBFEC541}"/>
              </a:ext>
            </a:extLst>
          </p:cNvPr>
          <p:cNvPicPr>
            <a:picLocks noGrp="1" noChangeAspect="1"/>
          </p:cNvPicPr>
          <p:nvPr>
            <p:ph idx="1"/>
          </p:nvPr>
        </p:nvPicPr>
        <p:blipFill>
          <a:blip r:embed="rId5"/>
          <a:stretch>
            <a:fillRect/>
          </a:stretch>
        </p:blipFill>
        <p:spPr>
          <a:xfrm>
            <a:off x="2307411" y="900225"/>
            <a:ext cx="5141958" cy="4573518"/>
          </a:xfrm>
        </p:spPr>
      </p:pic>
      <p:sp>
        <p:nvSpPr>
          <p:cNvPr id="10" name="TextBox 9">
            <a:extLst>
              <a:ext uri="{FF2B5EF4-FFF2-40B4-BE49-F238E27FC236}">
                <a16:creationId xmlns:a16="http://schemas.microsoft.com/office/drawing/2014/main" id="{EC589114-933A-5EA3-2D13-5A91CDFC5901}"/>
              </a:ext>
            </a:extLst>
          </p:cNvPr>
          <p:cNvSpPr txBox="1"/>
          <p:nvPr/>
        </p:nvSpPr>
        <p:spPr>
          <a:xfrm>
            <a:off x="3068054" y="5449679"/>
            <a:ext cx="4943646" cy="84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    </a:t>
            </a:r>
            <a:r>
              <a:rPr lang="en-US" sz="2000" dirty="0">
                <a:solidFill>
                  <a:schemeClr val="bg2">
                    <a:lumMod val="25000"/>
                  </a:schemeClr>
                </a:solidFill>
                <a:latin typeface="Amasis MT Pro Black" panose="020F0502020204030204" pitchFamily="18" charset="0"/>
                <a:cs typeface="Arial"/>
              </a:rPr>
              <a:t>NO</a:t>
            </a:r>
            <a:r>
              <a:rPr lang="en-US" sz="2000" b="1" dirty="0">
                <a:solidFill>
                  <a:schemeClr val="bg2">
                    <a:lumMod val="25000"/>
                  </a:schemeClr>
                </a:solidFill>
                <a:cs typeface="Arial"/>
              </a:rPr>
              <a:t>                        		 	 </a:t>
            </a:r>
            <a:r>
              <a:rPr lang="en-US" sz="2000" dirty="0">
                <a:solidFill>
                  <a:schemeClr val="bg2">
                    <a:lumMod val="25000"/>
                  </a:schemeClr>
                </a:solidFill>
                <a:latin typeface="Amasis MT Pro Black" panose="02040A04050005020304" pitchFamily="18" charset="0"/>
                <a:cs typeface="Arial"/>
              </a:rPr>
              <a:t>YES</a:t>
            </a:r>
          </a:p>
          <a:p>
            <a:endParaRPr lang="en-US" sz="500" b="1" dirty="0">
              <a:cs typeface="Arial"/>
            </a:endParaRPr>
          </a:p>
          <a:p>
            <a:r>
              <a:rPr lang="en-US" sz="2400" dirty="0">
                <a:latin typeface="Arial" panose="020B0604020202020204" pitchFamily="34" charset="0"/>
                <a:cs typeface="Arial" panose="020B0604020202020204" pitchFamily="34" charset="0"/>
              </a:rPr>
              <a:t> Discriminatory Experiences</a:t>
            </a:r>
          </a:p>
        </p:txBody>
      </p:sp>
      <p:sp>
        <p:nvSpPr>
          <p:cNvPr id="11" name="Speech Bubble: Rectangle with Corners Rounded 10">
            <a:extLst>
              <a:ext uri="{FF2B5EF4-FFF2-40B4-BE49-F238E27FC236}">
                <a16:creationId xmlns:a16="http://schemas.microsoft.com/office/drawing/2014/main" id="{28EF2C86-E012-35E1-B64F-F1CAD9439DC5}"/>
              </a:ext>
            </a:extLst>
          </p:cNvPr>
          <p:cNvSpPr/>
          <p:nvPr/>
        </p:nvSpPr>
        <p:spPr>
          <a:xfrm>
            <a:off x="6866521" y="3218274"/>
            <a:ext cx="892524" cy="437642"/>
          </a:xfrm>
          <a:prstGeom prst="wedgeRoundRectCallou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cs typeface="Arial"/>
              </a:rPr>
              <a:t>20.0</a:t>
            </a:r>
            <a:endParaRPr lang="en-US" dirty="0"/>
          </a:p>
        </p:txBody>
      </p:sp>
      <p:sp>
        <p:nvSpPr>
          <p:cNvPr id="20" name="Speech Bubble: Rectangle with Corners Rounded 19">
            <a:extLst>
              <a:ext uri="{FF2B5EF4-FFF2-40B4-BE49-F238E27FC236}">
                <a16:creationId xmlns:a16="http://schemas.microsoft.com/office/drawing/2014/main" id="{D8CDF2E3-3A92-6476-1FB3-B925619F0E15}"/>
              </a:ext>
            </a:extLst>
          </p:cNvPr>
          <p:cNvSpPr/>
          <p:nvPr/>
        </p:nvSpPr>
        <p:spPr>
          <a:xfrm>
            <a:off x="3628203" y="4000694"/>
            <a:ext cx="892524" cy="437642"/>
          </a:xfrm>
          <a:prstGeom prst="wedgeRoundRectCallou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cs typeface="Arial"/>
              </a:rPr>
              <a:t>14.0</a:t>
            </a:r>
            <a:endParaRPr lang="en-US"/>
          </a:p>
        </p:txBody>
      </p:sp>
      <p:sp>
        <p:nvSpPr>
          <p:cNvPr id="21" name="TextBox 20">
            <a:extLst>
              <a:ext uri="{FF2B5EF4-FFF2-40B4-BE49-F238E27FC236}">
                <a16:creationId xmlns:a16="http://schemas.microsoft.com/office/drawing/2014/main" id="{830F7707-C7B1-CC4D-8E84-DF1563C0AB6D}"/>
              </a:ext>
            </a:extLst>
          </p:cNvPr>
          <p:cNvSpPr txBox="1"/>
          <p:nvPr/>
        </p:nvSpPr>
        <p:spPr>
          <a:xfrm>
            <a:off x="7828675" y="3980138"/>
            <a:ext cx="41960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t>11-16: mild mood disturbance </a:t>
            </a:r>
            <a:endParaRPr lang="en-US" sz="2000" dirty="0"/>
          </a:p>
        </p:txBody>
      </p:sp>
      <p:sp>
        <p:nvSpPr>
          <p:cNvPr id="22" name="TextBox 21">
            <a:extLst>
              <a:ext uri="{FF2B5EF4-FFF2-40B4-BE49-F238E27FC236}">
                <a16:creationId xmlns:a16="http://schemas.microsoft.com/office/drawing/2014/main" id="{34D03CC5-EF3A-F269-B241-8F2E257C584B}"/>
              </a:ext>
            </a:extLst>
          </p:cNvPr>
          <p:cNvSpPr txBox="1"/>
          <p:nvPr/>
        </p:nvSpPr>
        <p:spPr>
          <a:xfrm>
            <a:off x="7828675" y="3293244"/>
            <a:ext cx="39503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ea typeface="+mn-lt"/>
                <a:cs typeface="+mn-lt"/>
              </a:rPr>
              <a:t>17-20: borderline clinical depression</a:t>
            </a:r>
            <a:endParaRPr lang="en-US" sz="2000" dirty="0"/>
          </a:p>
        </p:txBody>
      </p:sp>
    </p:spTree>
    <p:extLst>
      <p:ext uri="{BB962C8B-B14F-4D97-AF65-F5344CB8AC3E}">
        <p14:creationId xmlns:p14="http://schemas.microsoft.com/office/powerpoint/2010/main" val="1918701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823271"/>
            <a:ext cx="10515600" cy="867417"/>
          </a:xfrm>
        </p:spPr>
        <p:txBody>
          <a:bodyPr>
            <a:normAutofit/>
          </a:bodyPr>
          <a:lstStyle/>
          <a:p>
            <a:pPr algn="ctr"/>
            <a:r>
              <a:rPr lang="en-US" sz="5400" b="1" dirty="0"/>
              <a:t>Aim 2</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a:xfrm>
            <a:off x="1191126" y="1825625"/>
            <a:ext cx="10162674" cy="4351338"/>
          </a:xfrm>
        </p:spPr>
        <p:txBody>
          <a:bodyPr>
            <a:normAutofit fontScale="85000" lnSpcReduction="20000"/>
          </a:bodyPr>
          <a:lstStyle/>
          <a:p>
            <a:pPr marL="342900" indent="-342900">
              <a:buAutoNum type="arabicPeriod"/>
            </a:pPr>
            <a:r>
              <a:rPr lang="en-US" sz="2400" dirty="0">
                <a:solidFill>
                  <a:schemeClr val="bg2">
                    <a:lumMod val="75000"/>
                  </a:schemeClr>
                </a:solidFill>
              </a:rPr>
              <a:t>Discriminatory experience by law enforcement reported significantly more by</a:t>
            </a:r>
          </a:p>
          <a:p>
            <a:pPr marL="740664" lvl="1" indent="-457200"/>
            <a:r>
              <a:rPr lang="en-US" b="1" dirty="0">
                <a:solidFill>
                  <a:schemeClr val="bg2">
                    <a:lumMod val="75000"/>
                  </a:schemeClr>
                </a:solidFill>
              </a:rPr>
              <a:t>Younger</a:t>
            </a:r>
            <a:r>
              <a:rPr lang="en-US" dirty="0">
                <a:solidFill>
                  <a:schemeClr val="bg2">
                    <a:lumMod val="75000"/>
                  </a:schemeClr>
                </a:solidFill>
              </a:rPr>
              <a:t> Black adults with </a:t>
            </a:r>
            <a:r>
              <a:rPr lang="en-US" b="1" dirty="0">
                <a:solidFill>
                  <a:schemeClr val="bg2">
                    <a:lumMod val="75000"/>
                  </a:schemeClr>
                </a:solidFill>
              </a:rPr>
              <a:t>higher-income, fewer medical conditions</a:t>
            </a:r>
            <a:r>
              <a:rPr lang="en-US" dirty="0">
                <a:solidFill>
                  <a:schemeClr val="bg2">
                    <a:lumMod val="75000"/>
                  </a:schemeClr>
                </a:solidFill>
              </a:rPr>
              <a:t>, and </a:t>
            </a:r>
            <a:r>
              <a:rPr lang="en-US" b="1" dirty="0">
                <a:solidFill>
                  <a:schemeClr val="bg2">
                    <a:lumMod val="75000"/>
                  </a:schemeClr>
                </a:solidFill>
              </a:rPr>
              <a:t>more trauma symptoms </a:t>
            </a:r>
            <a:r>
              <a:rPr lang="en-US" dirty="0">
                <a:solidFill>
                  <a:schemeClr val="bg2">
                    <a:lumMod val="75000"/>
                  </a:schemeClr>
                </a:solidFill>
              </a:rPr>
              <a:t>than those without PLEs</a:t>
            </a:r>
          </a:p>
          <a:p>
            <a:pPr marL="740664" lvl="1" indent="-457200"/>
            <a:endParaRPr lang="en-US" dirty="0">
              <a:solidFill>
                <a:schemeClr val="bg2">
                  <a:lumMod val="75000"/>
                </a:schemeClr>
              </a:solidFill>
            </a:endParaRPr>
          </a:p>
          <a:p>
            <a:pPr marL="548640" indent="-342900">
              <a:buAutoNum type="arabicPeriod"/>
            </a:pPr>
            <a:r>
              <a:rPr lang="en-US" sz="4200" b="1" dirty="0">
                <a:solidFill>
                  <a:schemeClr val="tx1"/>
                </a:solidFill>
              </a:rPr>
              <a:t> Spirituality is </a:t>
            </a:r>
            <a:r>
              <a:rPr lang="en-US" sz="4200" b="1" dirty="0">
                <a:solidFill>
                  <a:schemeClr val="tx1"/>
                </a:solidFill>
                <a:sym typeface="Wingdings" panose="05000000000000000000" pitchFamily="2" charset="2"/>
              </a:rPr>
              <a:t>protective</a:t>
            </a:r>
            <a:r>
              <a:rPr lang="en-US" sz="4200" dirty="0">
                <a:solidFill>
                  <a:schemeClr val="tx1"/>
                </a:solidFill>
                <a:sym typeface="Wingdings" panose="05000000000000000000" pitchFamily="2" charset="2"/>
              </a:rPr>
              <a:t>: </a:t>
            </a:r>
          </a:p>
          <a:p>
            <a:pPr marL="1828800" lvl="1"/>
            <a:r>
              <a:rPr lang="en-US" sz="3800" dirty="0">
                <a:solidFill>
                  <a:schemeClr val="tx1"/>
                </a:solidFill>
                <a:sym typeface="Wingdings" panose="05000000000000000000" pitchFamily="2" charset="2"/>
              </a:rPr>
              <a:t>physical health</a:t>
            </a:r>
          </a:p>
          <a:p>
            <a:pPr marL="1828800" lvl="1"/>
            <a:r>
              <a:rPr lang="en-US" sz="3800" dirty="0">
                <a:solidFill>
                  <a:schemeClr val="tx1"/>
                </a:solidFill>
                <a:sym typeface="Wingdings" panose="05000000000000000000" pitchFamily="2" charset="2"/>
              </a:rPr>
              <a:t>depression</a:t>
            </a:r>
          </a:p>
          <a:p>
            <a:pPr marL="1828800" lvl="1"/>
            <a:r>
              <a:rPr lang="en-US" sz="3800" dirty="0">
                <a:solidFill>
                  <a:schemeClr val="tx1"/>
                </a:solidFill>
                <a:sym typeface="Wingdings" panose="05000000000000000000" pitchFamily="2" charset="2"/>
              </a:rPr>
              <a:t>anxiety</a:t>
            </a:r>
          </a:p>
          <a:p>
            <a:pPr marL="1828800" lvl="1"/>
            <a:r>
              <a:rPr lang="en-US" sz="3800" dirty="0">
                <a:solidFill>
                  <a:schemeClr val="tx1"/>
                </a:solidFill>
                <a:sym typeface="Wingdings" panose="05000000000000000000" pitchFamily="2" charset="2"/>
              </a:rPr>
              <a:t>trauma</a:t>
            </a:r>
          </a:p>
          <a:p>
            <a:pPr marL="1828800" lvl="1"/>
            <a:r>
              <a:rPr lang="en-US" sz="3800" dirty="0">
                <a:solidFill>
                  <a:schemeClr val="tx1"/>
                </a:solidFill>
                <a:sym typeface="Wingdings" panose="05000000000000000000" pitchFamily="2" charset="2"/>
              </a:rPr>
              <a:t>domains of QOL</a:t>
            </a:r>
            <a:r>
              <a:rPr lang="en-US" sz="3800" b="0" dirty="0">
                <a:solidFill>
                  <a:schemeClr val="tx1"/>
                </a:solidFill>
                <a:sym typeface="Wingdings" panose="05000000000000000000" pitchFamily="2" charset="2"/>
              </a:rPr>
              <a:t> </a:t>
            </a:r>
          </a:p>
          <a:p>
            <a:pPr marL="342900" indent="-342900">
              <a:buAutoNum type="arabicPeriod"/>
            </a:pPr>
            <a:endParaRPr lang="en-US" sz="1300" dirty="0">
              <a:solidFill>
                <a:schemeClr val="tx1"/>
              </a:solidFill>
            </a:endParaRPr>
          </a:p>
          <a:p>
            <a:pPr marL="342900" indent="-342900">
              <a:buAutoNum type="arabicPeriod"/>
            </a:pPr>
            <a:r>
              <a:rPr lang="en-US" sz="2400" dirty="0">
                <a:solidFill>
                  <a:schemeClr val="bg2">
                    <a:lumMod val="75000"/>
                  </a:schemeClr>
                </a:solidFill>
              </a:rPr>
              <a:t>Relations between childhood trauma and health, QOL, discriminatory experiences</a:t>
            </a:r>
          </a:p>
          <a:p>
            <a:endParaRPr lang="en-US" dirty="0">
              <a:solidFill>
                <a:schemeClr val="bg2">
                  <a:lumMod val="75000"/>
                </a:schemeClr>
              </a:solidFill>
            </a:endParaRPr>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16</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4032707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C19F43-52C7-B33A-45EE-030FC3113DB1}"/>
              </a:ext>
            </a:extLst>
          </p:cNvPr>
          <p:cNvSpPr>
            <a:spLocks noGrp="1"/>
          </p:cNvSpPr>
          <p:nvPr>
            <p:ph type="title"/>
          </p:nvPr>
        </p:nvSpPr>
        <p:spPr>
          <a:xfrm>
            <a:off x="838200" y="857182"/>
            <a:ext cx="10515600" cy="1043807"/>
          </a:xfrm>
        </p:spPr>
        <p:txBody>
          <a:bodyPr/>
          <a:lstStyle/>
          <a:p>
            <a:pPr algn="ctr"/>
            <a:r>
              <a:rPr lang="en-US" b="1" dirty="0"/>
              <a:t>Religiosity and Quality of Life</a:t>
            </a:r>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400" dirty="0">
                <a:solidFill>
                  <a:schemeClr val="tx1"/>
                </a:solidFill>
                <a:latin typeface="Franklin Gothic Book" panose="020B0503020102020204" pitchFamily="34" charset="0"/>
              </a:rPr>
              <a:t>Sponsored by the </a:t>
            </a:r>
            <a:r>
              <a:rPr lang="en-US" sz="1400" b="1" dirty="0">
                <a:solidFill>
                  <a:schemeClr val="tx1"/>
                </a:solidFill>
                <a:latin typeface="Franklin Gothic Book" panose="020B0503020102020204" pitchFamily="34" charset="0"/>
              </a:rPr>
              <a:t>Medical College of Wisconsin</a:t>
            </a:r>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pic>
        <p:nvPicPr>
          <p:cNvPr id="15" name="Picture 5" descr="Chart, line chart&#10;&#10;Description automatically generated">
            <a:extLst>
              <a:ext uri="{FF2B5EF4-FFF2-40B4-BE49-F238E27FC236}">
                <a16:creationId xmlns:a16="http://schemas.microsoft.com/office/drawing/2014/main" id="{A7A6C1D1-91EC-6A39-F7BF-ADD879EB6E7D}"/>
              </a:ext>
            </a:extLst>
          </p:cNvPr>
          <p:cNvPicPr>
            <a:picLocks noChangeAspect="1"/>
          </p:cNvPicPr>
          <p:nvPr/>
        </p:nvPicPr>
        <p:blipFill rotWithShape="1">
          <a:blip r:embed="rId5"/>
          <a:srcRect b="9147"/>
          <a:stretch/>
        </p:blipFill>
        <p:spPr>
          <a:xfrm>
            <a:off x="1834551" y="1769072"/>
            <a:ext cx="8522897" cy="4499381"/>
          </a:xfrm>
          <a:prstGeom prst="rect">
            <a:avLst/>
          </a:prstGeom>
        </p:spPr>
      </p:pic>
    </p:spTree>
    <p:extLst>
      <p:ext uri="{BB962C8B-B14F-4D97-AF65-F5344CB8AC3E}">
        <p14:creationId xmlns:p14="http://schemas.microsoft.com/office/powerpoint/2010/main" val="390645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823271"/>
            <a:ext cx="10531642" cy="867417"/>
          </a:xfrm>
        </p:spPr>
        <p:txBody>
          <a:bodyPr>
            <a:normAutofit/>
          </a:bodyPr>
          <a:lstStyle/>
          <a:p>
            <a:pPr algn="ctr"/>
            <a:r>
              <a:rPr lang="en-US" sz="5400" b="1" dirty="0"/>
              <a:t>Aim 3</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p:txBody>
          <a:bodyPr>
            <a:normAutofit/>
          </a:bodyPr>
          <a:lstStyle/>
          <a:p>
            <a:pPr marL="342900" indent="-342900">
              <a:buAutoNum type="arabicPeriod"/>
            </a:pPr>
            <a:r>
              <a:rPr lang="en-US" sz="2400" dirty="0">
                <a:solidFill>
                  <a:schemeClr val="bg2">
                    <a:lumMod val="75000"/>
                  </a:schemeClr>
                </a:solidFill>
              </a:rPr>
              <a:t>Discriminatory experience by law enforcement reported significantly more by</a:t>
            </a:r>
          </a:p>
          <a:p>
            <a:pPr marL="740664" lvl="1" indent="-457200"/>
            <a:r>
              <a:rPr lang="en-US" b="1" dirty="0">
                <a:solidFill>
                  <a:schemeClr val="bg2">
                    <a:lumMod val="75000"/>
                  </a:schemeClr>
                </a:solidFill>
              </a:rPr>
              <a:t>Younger</a:t>
            </a:r>
            <a:r>
              <a:rPr lang="en-US" dirty="0">
                <a:solidFill>
                  <a:schemeClr val="bg2">
                    <a:lumMod val="75000"/>
                  </a:schemeClr>
                </a:solidFill>
              </a:rPr>
              <a:t> Black adults with </a:t>
            </a:r>
            <a:r>
              <a:rPr lang="en-US" b="1" dirty="0">
                <a:solidFill>
                  <a:schemeClr val="bg2">
                    <a:lumMod val="75000"/>
                  </a:schemeClr>
                </a:solidFill>
              </a:rPr>
              <a:t>higher-income, fewer medical conditions</a:t>
            </a:r>
            <a:r>
              <a:rPr lang="en-US" dirty="0">
                <a:solidFill>
                  <a:schemeClr val="bg2">
                    <a:lumMod val="75000"/>
                  </a:schemeClr>
                </a:solidFill>
              </a:rPr>
              <a:t>, and </a:t>
            </a:r>
            <a:r>
              <a:rPr lang="en-US" b="1" dirty="0">
                <a:solidFill>
                  <a:schemeClr val="bg2">
                    <a:lumMod val="75000"/>
                  </a:schemeClr>
                </a:solidFill>
              </a:rPr>
              <a:t>more trauma symptoms </a:t>
            </a:r>
            <a:r>
              <a:rPr lang="en-US" dirty="0">
                <a:solidFill>
                  <a:schemeClr val="bg2">
                    <a:lumMod val="75000"/>
                  </a:schemeClr>
                </a:solidFill>
              </a:rPr>
              <a:t>than those without PLEs</a:t>
            </a:r>
          </a:p>
          <a:p>
            <a:pPr marL="342900" indent="-342900">
              <a:buAutoNum type="arabicPeriod"/>
            </a:pPr>
            <a:r>
              <a:rPr lang="en-US" sz="2400" b="1" dirty="0">
                <a:solidFill>
                  <a:schemeClr val="bg2">
                    <a:lumMod val="75000"/>
                  </a:schemeClr>
                </a:solidFill>
              </a:rPr>
              <a:t>Spirituality is </a:t>
            </a:r>
            <a:r>
              <a:rPr lang="en-US" sz="2400" b="1" dirty="0">
                <a:solidFill>
                  <a:schemeClr val="bg2">
                    <a:lumMod val="75000"/>
                  </a:schemeClr>
                </a:solidFill>
                <a:sym typeface="Wingdings" panose="05000000000000000000" pitchFamily="2" charset="2"/>
              </a:rPr>
              <a:t>protective</a:t>
            </a:r>
            <a:r>
              <a:rPr lang="en-US" sz="2400" dirty="0">
                <a:solidFill>
                  <a:schemeClr val="bg2">
                    <a:lumMod val="75000"/>
                  </a:schemeClr>
                </a:solidFill>
                <a:sym typeface="Wingdings" panose="05000000000000000000" pitchFamily="2" charset="2"/>
              </a:rPr>
              <a:t>: physical health, depression, anxiety, trauma, domains of QOL.</a:t>
            </a:r>
            <a:r>
              <a:rPr lang="en-US" sz="2400" b="0" dirty="0">
                <a:solidFill>
                  <a:schemeClr val="bg2">
                    <a:lumMod val="75000"/>
                  </a:schemeClr>
                </a:solidFill>
                <a:sym typeface="Wingdings" panose="05000000000000000000" pitchFamily="2" charset="2"/>
              </a:rPr>
              <a:t> </a:t>
            </a:r>
          </a:p>
          <a:p>
            <a:pPr marL="342900" indent="-342900">
              <a:buAutoNum type="arabicPeriod"/>
            </a:pPr>
            <a:endParaRPr lang="en-US" sz="1200" dirty="0">
              <a:solidFill>
                <a:schemeClr val="bg2">
                  <a:lumMod val="75000"/>
                </a:schemeClr>
              </a:solidFill>
            </a:endParaRPr>
          </a:p>
          <a:p>
            <a:pPr marL="342900" indent="-342900">
              <a:buAutoNum type="arabicPeriod"/>
            </a:pPr>
            <a:r>
              <a:rPr lang="en-US" sz="3600" b="1" dirty="0">
                <a:solidFill>
                  <a:schemeClr val="tx1"/>
                </a:solidFill>
              </a:rPr>
              <a:t>   </a:t>
            </a:r>
            <a:r>
              <a:rPr lang="en-US" sz="3600" b="1" dirty="0">
                <a:solidFill>
                  <a:schemeClr val="bg2">
                    <a:lumMod val="25000"/>
                  </a:schemeClr>
                </a:solidFill>
              </a:rPr>
              <a:t>Significant childhood adverse events: </a:t>
            </a:r>
          </a:p>
          <a:p>
            <a:pPr marL="1828800" lvl="1"/>
            <a:r>
              <a:rPr lang="en-US" sz="3200" b="1" dirty="0">
                <a:solidFill>
                  <a:schemeClr val="tx1"/>
                </a:solidFill>
              </a:rPr>
              <a:t>74% reported caregiver separation</a:t>
            </a:r>
          </a:p>
          <a:p>
            <a:pPr marL="1828800" lvl="1"/>
            <a:r>
              <a:rPr lang="en-US" sz="3200" b="1" dirty="0">
                <a:solidFill>
                  <a:schemeClr val="tx1"/>
                </a:solidFill>
              </a:rPr>
              <a:t>higher ACEs </a:t>
            </a:r>
            <a:r>
              <a:rPr lang="en-US" sz="3200" b="0" dirty="0">
                <a:solidFill>
                  <a:schemeClr val="tx1"/>
                </a:solidFill>
              </a:rPr>
              <a:t>associated with </a:t>
            </a:r>
            <a:r>
              <a:rPr lang="en-US" sz="3200" b="1" dirty="0">
                <a:solidFill>
                  <a:schemeClr val="tx1"/>
                </a:solidFill>
              </a:rPr>
              <a:t>more trauma </a:t>
            </a:r>
            <a:r>
              <a:rPr lang="en-US" sz="3200" dirty="0" err="1">
                <a:solidFill>
                  <a:schemeClr val="tx1"/>
                </a:solidFill>
              </a:rPr>
              <a:t>sx</a:t>
            </a:r>
            <a:r>
              <a:rPr lang="en-US" sz="3200" dirty="0"/>
              <a:t> but n</a:t>
            </a:r>
            <a:r>
              <a:rPr lang="en-US" sz="3200" b="0" dirty="0">
                <a:solidFill>
                  <a:schemeClr val="tx1"/>
                </a:solidFill>
              </a:rPr>
              <a:t>ot other health, QOL, discriminatory experiences</a:t>
            </a:r>
            <a:endParaRPr lang="en-US" sz="3200" dirty="0">
              <a:solidFill>
                <a:schemeClr val="bg2">
                  <a:lumMod val="75000"/>
                </a:schemeClr>
              </a:solidFill>
            </a:endParaRPr>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18</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1882056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C19F43-52C7-B33A-45EE-030FC3113DB1}"/>
              </a:ext>
            </a:extLst>
          </p:cNvPr>
          <p:cNvSpPr>
            <a:spLocks noGrp="1"/>
          </p:cNvSpPr>
          <p:nvPr>
            <p:ph type="title"/>
          </p:nvPr>
        </p:nvSpPr>
        <p:spPr>
          <a:xfrm>
            <a:off x="838200" y="857182"/>
            <a:ext cx="10515600" cy="1325563"/>
          </a:xfrm>
        </p:spPr>
        <p:txBody>
          <a:bodyPr/>
          <a:lstStyle/>
          <a:p>
            <a:r>
              <a:rPr lang="en-US" b="1" dirty="0"/>
              <a:t>Adverse Childhood Experience Scale</a:t>
            </a:r>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pic>
        <p:nvPicPr>
          <p:cNvPr id="2" name="Picture 5" descr="Chart, bar chart, waterfall chart&#10;&#10;Description automatically generated">
            <a:extLst>
              <a:ext uri="{FF2B5EF4-FFF2-40B4-BE49-F238E27FC236}">
                <a16:creationId xmlns:a16="http://schemas.microsoft.com/office/drawing/2014/main" id="{11D222C2-A450-B8DE-3129-6D189451D569}"/>
              </a:ext>
            </a:extLst>
          </p:cNvPr>
          <p:cNvPicPr>
            <a:picLocks noChangeAspect="1"/>
          </p:cNvPicPr>
          <p:nvPr/>
        </p:nvPicPr>
        <p:blipFill>
          <a:blip r:embed="rId5"/>
          <a:stretch>
            <a:fillRect/>
          </a:stretch>
        </p:blipFill>
        <p:spPr>
          <a:xfrm>
            <a:off x="2022764" y="1938761"/>
            <a:ext cx="8146472" cy="4919239"/>
          </a:xfrm>
          <a:prstGeom prst="rect">
            <a:avLst/>
          </a:prstGeom>
        </p:spPr>
      </p:pic>
    </p:spTree>
    <p:extLst>
      <p:ext uri="{BB962C8B-B14F-4D97-AF65-F5344CB8AC3E}">
        <p14:creationId xmlns:p14="http://schemas.microsoft.com/office/powerpoint/2010/main" val="100875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979715"/>
            <a:ext cx="4068147" cy="1077218"/>
          </a:xfrm>
          <a:prstGeom prst="rect">
            <a:avLst/>
          </a:prstGeom>
          <a:noFill/>
        </p:spPr>
        <p:txBody>
          <a:bodyPr wrap="square" rtlCol="0">
            <a:spAutoFit/>
          </a:bodyPr>
          <a:lstStyle/>
          <a:p>
            <a:r>
              <a:rPr lang="en-US" sz="3200" b="1" dirty="0"/>
              <a:t>Please check-in to this session</a:t>
            </a:r>
          </a:p>
        </p:txBody>
      </p:sp>
      <p:sp>
        <p:nvSpPr>
          <p:cNvPr id="8" name="TextBox 7">
            <a:extLst>
              <a:ext uri="{FF2B5EF4-FFF2-40B4-BE49-F238E27FC236}">
                <a16:creationId xmlns:a16="http://schemas.microsoft.com/office/drawing/2014/main" id="{65F9FB0C-D7B6-6DAA-A408-0A0589172081}"/>
              </a:ext>
            </a:extLst>
          </p:cNvPr>
          <p:cNvSpPr txBox="1"/>
          <p:nvPr/>
        </p:nvSpPr>
        <p:spPr>
          <a:xfrm>
            <a:off x="1045031" y="2496869"/>
            <a:ext cx="4147867" cy="3046988"/>
          </a:xfrm>
          <a:prstGeom prst="rect">
            <a:avLst/>
          </a:prstGeom>
          <a:noFill/>
        </p:spPr>
        <p:txBody>
          <a:bodyPr wrap="square" rtlCol="0">
            <a:spAutoFit/>
          </a:bodyPr>
          <a:lstStyle/>
          <a:p>
            <a:r>
              <a:rPr lang="en-US" sz="2400" dirty="0"/>
              <a:t>You can use the QR code to the right which should also be available in written form at the entrance to the room.</a:t>
            </a:r>
          </a:p>
          <a:p>
            <a:endParaRPr lang="en-US" sz="2400" dirty="0"/>
          </a:p>
          <a:p>
            <a:r>
              <a:rPr lang="en-US" sz="2400" dirty="0"/>
              <a:t>You can also use this code in your app.</a:t>
            </a:r>
          </a:p>
          <a:p>
            <a:endParaRPr lang="en-US" sz="2400" dirty="0"/>
          </a:p>
        </p:txBody>
      </p:sp>
      <p:pic>
        <p:nvPicPr>
          <p:cNvPr id="3" name="Picture 2">
            <a:extLst>
              <a:ext uri="{FF2B5EF4-FFF2-40B4-BE49-F238E27FC236}">
                <a16:creationId xmlns:a16="http://schemas.microsoft.com/office/drawing/2014/main" id="{ED787FCF-FD58-1DD4-71A2-D1CC77934FD8}"/>
              </a:ext>
            </a:extLst>
          </p:cNvPr>
          <p:cNvPicPr>
            <a:picLocks noChangeAspect="1"/>
          </p:cNvPicPr>
          <p:nvPr/>
        </p:nvPicPr>
        <p:blipFill>
          <a:blip r:embed="rId5"/>
          <a:stretch>
            <a:fillRect/>
          </a:stretch>
        </p:blipFill>
        <p:spPr>
          <a:xfrm>
            <a:off x="7571073" y="1273176"/>
            <a:ext cx="3307368" cy="3383280"/>
          </a:xfrm>
          <a:prstGeom prst="rect">
            <a:avLst/>
          </a:prstGeom>
        </p:spPr>
      </p:pic>
      <p:sp>
        <p:nvSpPr>
          <p:cNvPr id="10" name="TextBox 9">
            <a:extLst>
              <a:ext uri="{FF2B5EF4-FFF2-40B4-BE49-F238E27FC236}">
                <a16:creationId xmlns:a16="http://schemas.microsoft.com/office/drawing/2014/main" id="{009CC03B-4736-5246-9AC2-1B3C32764A4F}"/>
              </a:ext>
            </a:extLst>
          </p:cNvPr>
          <p:cNvSpPr txBox="1"/>
          <p:nvPr/>
        </p:nvSpPr>
        <p:spPr>
          <a:xfrm>
            <a:off x="7739001" y="5072896"/>
            <a:ext cx="3048000" cy="954107"/>
          </a:xfrm>
          <a:prstGeom prst="rect">
            <a:avLst/>
          </a:prstGeom>
          <a:noFill/>
        </p:spPr>
        <p:txBody>
          <a:bodyPr wrap="square">
            <a:spAutoFit/>
          </a:bodyPr>
          <a:lstStyle/>
          <a:p>
            <a:r>
              <a:rPr lang="en-US" sz="2800" dirty="0"/>
              <a:t>Self Check-In Code: </a:t>
            </a:r>
            <a:r>
              <a:rPr lang="en-US" sz="2800" b="1" dirty="0"/>
              <a:t>W5GQC</a:t>
            </a:r>
            <a:endParaRPr lang="en-US" sz="2800" dirty="0"/>
          </a:p>
        </p:txBody>
      </p:sp>
    </p:spTree>
    <p:extLst>
      <p:ext uri="{BB962C8B-B14F-4D97-AF65-F5344CB8AC3E}">
        <p14:creationId xmlns:p14="http://schemas.microsoft.com/office/powerpoint/2010/main" val="630727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823271"/>
            <a:ext cx="10515600" cy="867417"/>
          </a:xfrm>
        </p:spPr>
        <p:txBody>
          <a:bodyPr>
            <a:normAutofit/>
          </a:bodyPr>
          <a:lstStyle/>
          <a:p>
            <a:pPr algn="ctr"/>
            <a:r>
              <a:rPr lang="en-US" sz="5400" b="1" dirty="0"/>
              <a:t>Summary and Key Takeaways</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a:xfrm>
            <a:off x="1287378" y="1825625"/>
            <a:ext cx="10066421" cy="4351338"/>
          </a:xfrm>
        </p:spPr>
        <p:txBody>
          <a:bodyPr>
            <a:noAutofit/>
          </a:bodyPr>
          <a:lstStyle/>
          <a:p>
            <a:pPr marL="456565" indent="-342900">
              <a:lnSpc>
                <a:spcPct val="100000"/>
              </a:lnSpc>
              <a:spcAft>
                <a:spcPts val="0"/>
              </a:spcAft>
              <a:buClr>
                <a:srgbClr val="808080"/>
              </a:buClr>
              <a:buFont typeface="Arial,Sans-Serif"/>
              <a:buChar char="•"/>
            </a:pPr>
            <a:r>
              <a:rPr lang="en-US" sz="2400" dirty="0"/>
              <a:t>Discriminatory experiences with law enforcement </a:t>
            </a:r>
          </a:p>
          <a:p>
            <a:pPr marL="989965" lvl="1" indent="-380365">
              <a:lnSpc>
                <a:spcPct val="100000"/>
              </a:lnSpc>
              <a:spcAft>
                <a:spcPts val="0"/>
              </a:spcAft>
              <a:buFont typeface="Arial,Sans-Serif"/>
              <a:buChar char="•"/>
            </a:pPr>
            <a:r>
              <a:rPr lang="en-US" dirty="0"/>
              <a:t>Highlighted intersectionality of </a:t>
            </a:r>
            <a:r>
              <a:rPr lang="en-US" b="1" dirty="0"/>
              <a:t>age </a:t>
            </a:r>
            <a:r>
              <a:rPr lang="en-US" dirty="0"/>
              <a:t>and </a:t>
            </a:r>
            <a:r>
              <a:rPr lang="en-US" b="1" dirty="0"/>
              <a:t>income </a:t>
            </a:r>
          </a:p>
          <a:p>
            <a:pPr marL="989965" lvl="1" indent="-380365">
              <a:lnSpc>
                <a:spcPct val="100000"/>
              </a:lnSpc>
              <a:spcAft>
                <a:spcPts val="0"/>
              </a:spcAft>
              <a:buFont typeface="Arial,Sans-Serif"/>
              <a:buChar char="•"/>
            </a:pPr>
            <a:r>
              <a:rPr lang="en-US" dirty="0"/>
              <a:t>Associated with  </a:t>
            </a:r>
            <a:r>
              <a:rPr lang="en-US" b="1" dirty="0"/>
              <a:t>more PTSD and depressive symptoms,</a:t>
            </a:r>
            <a:r>
              <a:rPr lang="en-US" dirty="0"/>
              <a:t> fewer ongoing physical conditions</a:t>
            </a:r>
          </a:p>
          <a:p>
            <a:pPr marL="989965" lvl="1" indent="-380365">
              <a:lnSpc>
                <a:spcPct val="100000"/>
              </a:lnSpc>
              <a:spcAft>
                <a:spcPts val="0"/>
              </a:spcAft>
              <a:buFont typeface="Arial,Sans-Serif"/>
              <a:buChar char="•"/>
            </a:pPr>
            <a:r>
              <a:rPr lang="en-US" dirty="0"/>
              <a:t>Did not differentiate reported # mental health diagnoses or </a:t>
            </a:r>
            <a:r>
              <a:rPr lang="en-US" dirty="0">
                <a:solidFill>
                  <a:schemeClr val="tx1"/>
                </a:solidFill>
              </a:rPr>
              <a:t>QoL</a:t>
            </a:r>
            <a:endParaRPr lang="en-US" dirty="0"/>
          </a:p>
          <a:p>
            <a:pPr marL="456565" indent="-342900">
              <a:lnSpc>
                <a:spcPct val="100000"/>
              </a:lnSpc>
              <a:spcAft>
                <a:spcPts val="0"/>
              </a:spcAft>
              <a:buClr>
                <a:srgbClr val="808080"/>
              </a:buClr>
              <a:buFont typeface="Arial,Sans-Serif"/>
              <a:buChar char="•"/>
            </a:pPr>
            <a:r>
              <a:rPr lang="en-US" sz="2400" dirty="0"/>
              <a:t> ↑ </a:t>
            </a:r>
            <a:r>
              <a:rPr lang="en-US" sz="2400" dirty="0">
                <a:solidFill>
                  <a:schemeClr val="tx1"/>
                </a:solidFill>
              </a:rPr>
              <a:t>Religiosity  </a:t>
            </a:r>
            <a:r>
              <a:rPr lang="en-US" sz="2400" dirty="0"/>
              <a:t>↓ </a:t>
            </a:r>
            <a:r>
              <a:rPr lang="en-US" sz="2400" dirty="0">
                <a:solidFill>
                  <a:schemeClr val="tx1"/>
                </a:solidFill>
              </a:rPr>
              <a:t>medical and mental health symptoms</a:t>
            </a:r>
          </a:p>
          <a:p>
            <a:pPr marL="456565" indent="-342900">
              <a:lnSpc>
                <a:spcPct val="100000"/>
              </a:lnSpc>
              <a:spcAft>
                <a:spcPts val="0"/>
              </a:spcAft>
              <a:buClr>
                <a:srgbClr val="808080"/>
              </a:buClr>
              <a:buFont typeface="Arial,Sans-Serif"/>
              <a:buChar char="•"/>
            </a:pPr>
            <a:r>
              <a:rPr lang="en-US" sz="2400" b="1" dirty="0"/>
              <a:t>Spirituality is protective </a:t>
            </a:r>
            <a:endParaRPr lang="en-US" sz="2400" b="1" dirty="0">
              <a:solidFill>
                <a:schemeClr val="tx1"/>
              </a:solidFill>
            </a:endParaRPr>
          </a:p>
          <a:p>
            <a:pPr marL="456565" indent="-342900">
              <a:lnSpc>
                <a:spcPct val="100000"/>
              </a:lnSpc>
              <a:spcAft>
                <a:spcPts val="0"/>
              </a:spcAft>
              <a:buClr>
                <a:srgbClr val="808080"/>
              </a:buClr>
              <a:buFont typeface="Arial,Sans-Serif"/>
              <a:buChar char="•"/>
            </a:pPr>
            <a:r>
              <a:rPr lang="en-US" sz="2400" dirty="0">
                <a:solidFill>
                  <a:schemeClr val="tx1"/>
                </a:solidFill>
              </a:rPr>
              <a:t>Childhood traumas did not predict number of reported negative experiences with law enforcement</a:t>
            </a:r>
          </a:p>
          <a:p>
            <a:pPr marL="989965" lvl="1" indent="-380365">
              <a:lnSpc>
                <a:spcPct val="100000"/>
              </a:lnSpc>
              <a:spcAft>
                <a:spcPts val="0"/>
              </a:spcAft>
              <a:buFont typeface="Arial,Sans-Serif"/>
              <a:buChar char="•"/>
            </a:pPr>
            <a:r>
              <a:rPr lang="en-US" dirty="0">
                <a:solidFill>
                  <a:schemeClr val="tx1"/>
                </a:solidFill>
              </a:rPr>
              <a:t>This sample endorsed </a:t>
            </a:r>
            <a:r>
              <a:rPr lang="en-US" b="1" dirty="0">
                <a:solidFill>
                  <a:schemeClr val="tx1"/>
                </a:solidFill>
              </a:rPr>
              <a:t>a </a:t>
            </a:r>
            <a:r>
              <a:rPr lang="en-US" b="1" i="1" dirty="0">
                <a:solidFill>
                  <a:schemeClr val="tx1"/>
                </a:solidFill>
              </a:rPr>
              <a:t>high</a:t>
            </a:r>
            <a:r>
              <a:rPr lang="en-US" b="1" dirty="0">
                <a:solidFill>
                  <a:schemeClr val="tx1"/>
                </a:solidFill>
              </a:rPr>
              <a:t> number of childhood traumas</a:t>
            </a:r>
          </a:p>
          <a:p>
            <a:pPr>
              <a:lnSpc>
                <a:spcPct val="100000"/>
              </a:lnSpc>
            </a:pPr>
            <a:endParaRPr lang="en-US" sz="2400" dirty="0"/>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20</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291401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823271"/>
            <a:ext cx="10515600" cy="867417"/>
          </a:xfrm>
        </p:spPr>
        <p:txBody>
          <a:bodyPr>
            <a:normAutofit/>
          </a:bodyPr>
          <a:lstStyle/>
          <a:p>
            <a:pPr algn="ctr"/>
            <a:r>
              <a:rPr lang="en-US" sz="5400" b="1" dirty="0"/>
              <a:t>Limitations	</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a:xfrm>
            <a:off x="1660360" y="1669212"/>
            <a:ext cx="9753600" cy="4351338"/>
          </a:xfrm>
        </p:spPr>
        <p:txBody>
          <a:bodyPr>
            <a:noAutofit/>
          </a:bodyPr>
          <a:lstStyle/>
          <a:p>
            <a:pPr marL="342900" indent="-342900">
              <a:buClr>
                <a:srgbClr val="808080"/>
              </a:buClr>
              <a:buFont typeface="Arial"/>
              <a:buChar char="•"/>
            </a:pPr>
            <a:r>
              <a:rPr lang="en-US" dirty="0"/>
              <a:t>Quantitative/aggregate -&gt; </a:t>
            </a:r>
            <a:r>
              <a:rPr lang="en-US" b="1" dirty="0"/>
              <a:t>qualitative/</a:t>
            </a:r>
            <a:r>
              <a:rPr lang="en-US" dirty="0"/>
              <a:t>narrative data, larger sample sizes</a:t>
            </a:r>
          </a:p>
          <a:p>
            <a:pPr marL="342900" indent="-342900">
              <a:buClr>
                <a:srgbClr val="808080"/>
              </a:buClr>
              <a:buFont typeface="Arial"/>
              <a:buChar char="•"/>
            </a:pPr>
            <a:r>
              <a:rPr lang="en-US" dirty="0"/>
              <a:t>Timeframe of questionnaires -&gt; both proximal and distal data needed </a:t>
            </a:r>
          </a:p>
          <a:p>
            <a:pPr marL="342900" indent="-342900">
              <a:buClr>
                <a:srgbClr val="808080"/>
              </a:buClr>
              <a:buFont typeface="Arial"/>
              <a:buChar char="•"/>
            </a:pPr>
            <a:r>
              <a:rPr lang="en-US" dirty="0"/>
              <a:t>Limitations with diagnoses and access to care </a:t>
            </a:r>
          </a:p>
          <a:p>
            <a:pPr marL="342900" indent="-342900">
              <a:buClr>
                <a:srgbClr val="808080"/>
              </a:buClr>
              <a:buFont typeface="Arial"/>
              <a:buChar char="•"/>
            </a:pPr>
            <a:r>
              <a:rPr lang="en-US" dirty="0"/>
              <a:t>Expanding on SES proxy data -&gt; neighborhood-level data</a:t>
            </a:r>
          </a:p>
          <a:p>
            <a:pPr marL="342900" indent="-342900">
              <a:buClr>
                <a:srgbClr val="808080"/>
              </a:buClr>
              <a:buFont typeface="Arial"/>
              <a:buChar char="•"/>
            </a:pPr>
            <a:r>
              <a:rPr lang="en-US" dirty="0"/>
              <a:t>Cultural factors in seeking and reporting mental health concerns</a:t>
            </a:r>
          </a:p>
          <a:p>
            <a:pPr marL="342900" indent="-342900">
              <a:buClr>
                <a:srgbClr val="808080"/>
              </a:buClr>
              <a:buFont typeface="Arial"/>
              <a:buChar char="•"/>
            </a:pPr>
            <a:r>
              <a:rPr lang="en-US" dirty="0"/>
              <a:t>Process group</a:t>
            </a:r>
          </a:p>
          <a:p>
            <a:pPr marL="342900" indent="-342900">
              <a:buClr>
                <a:srgbClr val="808080"/>
              </a:buClr>
              <a:buFont typeface="Arial"/>
              <a:buChar char="•"/>
            </a:pPr>
            <a:r>
              <a:rPr lang="en-US" dirty="0"/>
              <a:t>Replicate this study among adolescents</a:t>
            </a:r>
          </a:p>
          <a:p>
            <a:pPr marL="342900" indent="-342900">
              <a:buClr>
                <a:srgbClr val="808080"/>
              </a:buClr>
              <a:buFont typeface="Arial"/>
              <a:buChar char="•"/>
            </a:pPr>
            <a:endParaRPr lang="en-US" dirty="0"/>
          </a:p>
          <a:p>
            <a:pPr>
              <a:lnSpc>
                <a:spcPct val="100000"/>
              </a:lnSpc>
            </a:pPr>
            <a:endParaRPr lang="en-US" sz="2400" dirty="0"/>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21</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406578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823271"/>
            <a:ext cx="10515600" cy="867417"/>
          </a:xfrm>
        </p:spPr>
        <p:txBody>
          <a:bodyPr>
            <a:normAutofit/>
          </a:bodyPr>
          <a:lstStyle/>
          <a:p>
            <a:pPr algn="ctr"/>
            <a:r>
              <a:rPr lang="en-US" sz="5400" b="1" dirty="0"/>
              <a:t>Impact and Reflections</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a:xfrm>
            <a:off x="838200" y="1625189"/>
            <a:ext cx="10515600" cy="4551774"/>
          </a:xfrm>
        </p:spPr>
        <p:txBody>
          <a:bodyPr>
            <a:noAutofit/>
          </a:bodyPr>
          <a:lstStyle/>
          <a:p>
            <a:pPr>
              <a:lnSpc>
                <a:spcPct val="100000"/>
              </a:lnSpc>
            </a:pPr>
            <a:r>
              <a:rPr lang="en-US" dirty="0"/>
              <a:t>Importance of including </a:t>
            </a:r>
            <a:r>
              <a:rPr lang="en-US" b="1" dirty="0"/>
              <a:t>law enforcement exposure, spirituality, and using trauma lens</a:t>
            </a:r>
            <a:r>
              <a:rPr lang="en-US" dirty="0"/>
              <a:t> in clinical interview and case conceptualization </a:t>
            </a:r>
          </a:p>
          <a:p>
            <a:pPr>
              <a:lnSpc>
                <a:spcPct val="100000"/>
              </a:lnSpc>
            </a:pPr>
            <a:r>
              <a:rPr lang="en-US" b="1" dirty="0"/>
              <a:t>It is okay to be uncomfortable. </a:t>
            </a:r>
            <a:r>
              <a:rPr lang="en-US" dirty="0"/>
              <a:t>Ask the questions!</a:t>
            </a:r>
          </a:p>
          <a:p>
            <a:pPr>
              <a:lnSpc>
                <a:spcPct val="100000"/>
              </a:lnSpc>
            </a:pPr>
            <a:r>
              <a:rPr lang="en-US" b="1" dirty="0"/>
              <a:t>Break down barriers to access research</a:t>
            </a:r>
            <a:r>
              <a:rPr lang="en-US" dirty="0"/>
              <a:t> as participants:</a:t>
            </a:r>
          </a:p>
          <a:p>
            <a:pPr marL="800100" lvl="1" indent="-342900">
              <a:lnSpc>
                <a:spcPct val="100000"/>
              </a:lnSpc>
              <a:buFontTx/>
              <a:buChar char="-"/>
            </a:pPr>
            <a:r>
              <a:rPr lang="en-US" dirty="0"/>
              <a:t>Including historically excluded and understudied in clinical research (and trials)</a:t>
            </a:r>
          </a:p>
          <a:p>
            <a:pPr marL="800100" lvl="1" indent="-342900">
              <a:lnSpc>
                <a:spcPct val="100000"/>
              </a:lnSpc>
              <a:buFontTx/>
              <a:buChar char="-"/>
            </a:pPr>
            <a:r>
              <a:rPr lang="en-US" dirty="0"/>
              <a:t>RA w/ flexible schedule</a:t>
            </a:r>
          </a:p>
          <a:p>
            <a:pPr marL="800100" lvl="1" indent="-342900">
              <a:lnSpc>
                <a:spcPct val="100000"/>
              </a:lnSpc>
              <a:buFontTx/>
              <a:buChar char="-"/>
            </a:pPr>
            <a:r>
              <a:rPr lang="en-US" dirty="0"/>
              <a:t>Recruited at their medical appt (i.e., point-of-care)</a:t>
            </a:r>
          </a:p>
          <a:p>
            <a:pPr marL="800100" lvl="1" indent="-342900">
              <a:lnSpc>
                <a:spcPct val="100000"/>
              </a:lnSpc>
              <a:buFontTx/>
              <a:buChar char="-"/>
            </a:pPr>
            <a:r>
              <a:rPr lang="en-US" dirty="0"/>
              <a:t>Compensation</a:t>
            </a:r>
          </a:p>
          <a:p>
            <a:pPr>
              <a:lnSpc>
                <a:spcPct val="100000"/>
              </a:lnSpc>
            </a:pPr>
            <a:r>
              <a:rPr lang="en-US" dirty="0"/>
              <a:t>Value of psychologists</a:t>
            </a:r>
          </a:p>
          <a:p>
            <a:pPr>
              <a:lnSpc>
                <a:spcPct val="100000"/>
              </a:lnSpc>
            </a:pPr>
            <a:endParaRPr lang="en-US" dirty="0"/>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22</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156416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839940"/>
            <a:ext cx="10515600" cy="850748"/>
          </a:xfrm>
        </p:spPr>
        <p:txBody>
          <a:bodyPr>
            <a:normAutofit/>
          </a:bodyPr>
          <a:lstStyle/>
          <a:p>
            <a:pPr algn="ctr"/>
            <a:r>
              <a:rPr lang="en-US" sz="5400" b="1" dirty="0"/>
              <a:t>Small Group Discussion</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a:xfrm>
            <a:off x="1540042" y="1825624"/>
            <a:ext cx="9813757" cy="4547967"/>
          </a:xfrm>
        </p:spPr>
        <p:txBody>
          <a:bodyPr>
            <a:normAutofit lnSpcReduction="10000"/>
          </a:bodyPr>
          <a:lstStyle/>
          <a:p>
            <a:pPr>
              <a:spcBef>
                <a:spcPts val="1200"/>
              </a:spcBef>
              <a:spcAft>
                <a:spcPts val="600"/>
              </a:spcAft>
            </a:pPr>
            <a:r>
              <a:rPr lang="en-US" dirty="0">
                <a:solidFill>
                  <a:schemeClr val="accent1">
                    <a:lumMod val="75000"/>
                  </a:schemeClr>
                </a:solidFill>
                <a:latin typeface="Verdana" panose="020B0604030504040204" pitchFamily="34" charset="0"/>
                <a:ea typeface="Times New Roman" panose="02020603050405020304" pitchFamily="18" charset="0"/>
                <a:cs typeface="Calibri" panose="020F0502020204030204" pitchFamily="34" charset="0"/>
              </a:rPr>
              <a:t>What are your reactions to these findings?</a:t>
            </a:r>
          </a:p>
          <a:p>
            <a:pPr>
              <a:spcBef>
                <a:spcPts val="1200"/>
              </a:spcBef>
              <a:spcAft>
                <a:spcPts val="600"/>
              </a:spcAft>
            </a:pPr>
            <a:r>
              <a:rPr lang="en-US" dirty="0">
                <a:solidFill>
                  <a:srgbClr val="000000"/>
                </a:solidFill>
                <a:latin typeface="Verdana" panose="020B0604030504040204" pitchFamily="34" charset="0"/>
                <a:ea typeface="Times New Roman" panose="02020603050405020304" pitchFamily="18" charset="0"/>
                <a:cs typeface="Calibri" panose="020F0502020204030204" pitchFamily="34" charset="0"/>
              </a:rPr>
              <a:t>Do you ask your patients/clients about their spiritual/religious practices? Why?/Why not?</a:t>
            </a:r>
          </a:p>
          <a:p>
            <a:pPr>
              <a:spcBef>
                <a:spcPts val="1200"/>
              </a:spcBef>
              <a:spcAft>
                <a:spcPts val="600"/>
              </a:spcAft>
            </a:pPr>
            <a:r>
              <a:rPr lang="en-US" dirty="0">
                <a:solidFill>
                  <a:schemeClr val="accent1">
                    <a:lumMod val="75000"/>
                  </a:schemeClr>
                </a:solidFill>
                <a:effectLst/>
                <a:latin typeface="Verdana" panose="020B0604030504040204" pitchFamily="34" charset="0"/>
                <a:ea typeface="Times New Roman" panose="02020603050405020304" pitchFamily="18" charset="0"/>
                <a:cs typeface="Calibri" panose="020F0502020204030204" pitchFamily="34" charset="0"/>
              </a:rPr>
              <a:t>What do you know about the law en</a:t>
            </a:r>
            <a:r>
              <a:rPr lang="en-US" dirty="0">
                <a:solidFill>
                  <a:schemeClr val="accent1">
                    <a:lumMod val="75000"/>
                  </a:schemeClr>
                </a:solidFill>
                <a:latin typeface="Verdana" panose="020B0604030504040204" pitchFamily="34" charset="0"/>
                <a:ea typeface="Times New Roman" panose="02020603050405020304" pitchFamily="18" charset="0"/>
                <a:cs typeface="Calibri" panose="020F0502020204030204" pitchFamily="34" charset="0"/>
              </a:rPr>
              <a:t>forcement in your area?</a:t>
            </a:r>
          </a:p>
          <a:p>
            <a:pPr>
              <a:spcBef>
                <a:spcPts val="1200"/>
              </a:spcBef>
              <a:spcAft>
                <a:spcPts val="600"/>
              </a:spcAft>
            </a:pPr>
            <a:r>
              <a:rPr lang="en-US" dirty="0">
                <a:latin typeface="Verdana" panose="020B0604030504040204" pitchFamily="34" charset="0"/>
                <a:cs typeface="Calibri" panose="020F0502020204030204" pitchFamily="34" charset="0"/>
              </a:rPr>
              <a:t>Do you ask your patients/clients about their experiences with discrimination from law enforcement? Why?/Why not?</a:t>
            </a:r>
          </a:p>
          <a:p>
            <a:pPr>
              <a:spcBef>
                <a:spcPts val="1200"/>
              </a:spcBef>
              <a:spcAft>
                <a:spcPts val="600"/>
              </a:spcAft>
            </a:pPr>
            <a:r>
              <a:rPr lang="en-US" sz="2800" dirty="0">
                <a:solidFill>
                  <a:schemeClr val="accent1">
                    <a:lumMod val="75000"/>
                  </a:schemeClr>
                </a:solidFill>
                <a:latin typeface="Verdana" panose="020B0604030504040204" pitchFamily="34" charset="0"/>
                <a:cs typeface="Calibri" panose="020F0502020204030204" pitchFamily="34" charset="0"/>
              </a:rPr>
              <a:t>Do you ask about other forms of discrimination? Why?/Why not?</a:t>
            </a:r>
            <a:endParaRPr lang="en-US" sz="2800" dirty="0">
              <a:solidFill>
                <a:schemeClr val="accent1">
                  <a:lumMod val="75000"/>
                </a:schemeClr>
              </a:solidFill>
            </a:endParaRPr>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23</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267577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839940"/>
            <a:ext cx="10515600" cy="850748"/>
          </a:xfrm>
        </p:spPr>
        <p:txBody>
          <a:bodyPr>
            <a:normAutofit/>
          </a:bodyPr>
          <a:lstStyle/>
          <a:p>
            <a:pPr algn="ctr"/>
            <a:r>
              <a:rPr lang="en-US" sz="5400" b="1" dirty="0"/>
              <a:t>Large Group Discussion</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p:txBody>
          <a:bodyPr>
            <a:normAutofit/>
          </a:bodyPr>
          <a:lstStyle/>
          <a:p>
            <a:r>
              <a:rPr lang="en-US" sz="4000" dirty="0"/>
              <a:t>Call outs from each small group</a:t>
            </a:r>
          </a:p>
          <a:p>
            <a:r>
              <a:rPr lang="en-US" sz="4000" dirty="0">
                <a:solidFill>
                  <a:schemeClr val="accent1"/>
                </a:solidFill>
              </a:rPr>
              <a:t>What is one change you can make to your work with patients?</a:t>
            </a:r>
          </a:p>
          <a:p>
            <a:r>
              <a:rPr lang="en-US" sz="4000" dirty="0"/>
              <a:t>What is one action step you are personally willing to take to improve your understanding of some of the information discussed in today’s presentation?</a:t>
            </a:r>
          </a:p>
          <a:p>
            <a:endParaRPr lang="en-US" sz="4000" dirty="0"/>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24</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249662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1455822"/>
            <a:ext cx="10515600" cy="1668028"/>
          </a:xfrm>
        </p:spPr>
        <p:txBody>
          <a:bodyPr>
            <a:normAutofit fontScale="90000"/>
          </a:bodyPr>
          <a:lstStyle/>
          <a:p>
            <a:pPr algn="ctr"/>
            <a:r>
              <a:rPr lang="en-US" sz="9600" b="1" dirty="0">
                <a:solidFill>
                  <a:srgbClr val="FF0000"/>
                </a:solidFill>
              </a:rPr>
              <a:t>THANK YOU!</a:t>
            </a:r>
            <a:br>
              <a:rPr lang="en-US" sz="9600" b="1" dirty="0">
                <a:solidFill>
                  <a:schemeClr val="tx1">
                    <a:lumMod val="85000"/>
                    <a:lumOff val="15000"/>
                  </a:schemeClr>
                </a:solidFill>
              </a:rPr>
            </a:br>
            <a:r>
              <a:rPr lang="en-US" sz="7300" b="1" dirty="0">
                <a:solidFill>
                  <a:schemeClr val="tx1">
                    <a:lumMod val="85000"/>
                    <a:lumOff val="15000"/>
                  </a:schemeClr>
                </a:solidFill>
              </a:rPr>
              <a:t>Q&amp;A</a:t>
            </a:r>
            <a:endParaRPr lang="en-US" sz="9600" b="1" dirty="0">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25</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9" name="TextBox 8">
            <a:extLst>
              <a:ext uri="{FF2B5EF4-FFF2-40B4-BE49-F238E27FC236}">
                <a16:creationId xmlns:a16="http://schemas.microsoft.com/office/drawing/2014/main" id="{B90AFA9F-442C-ED3B-86F9-50288E03C7DE}"/>
              </a:ext>
            </a:extLst>
          </p:cNvPr>
          <p:cNvSpPr txBox="1"/>
          <p:nvPr/>
        </p:nvSpPr>
        <p:spPr>
          <a:xfrm>
            <a:off x="1537873" y="3673992"/>
            <a:ext cx="9533745" cy="2185214"/>
          </a:xfrm>
          <a:prstGeom prst="rect">
            <a:avLst/>
          </a:prstGeom>
          <a:noFill/>
        </p:spPr>
        <p:txBody>
          <a:bodyPr wrap="square" rtlCol="0">
            <a:spAutoFit/>
          </a:bodyPr>
          <a:lstStyle/>
          <a:p>
            <a:pPr algn="ctr">
              <a:spcBef>
                <a:spcPts val="1200"/>
              </a:spcBef>
              <a:spcAft>
                <a:spcPts val="1200"/>
              </a:spcAft>
            </a:pPr>
            <a:r>
              <a:rPr lang="en-US" sz="3200" dirty="0"/>
              <a:t>Danielle Henderson (</a:t>
            </a:r>
            <a:r>
              <a:rPr lang="en-US" sz="3200" dirty="0">
                <a:hlinkClick r:id="rId4"/>
              </a:rPr>
              <a:t>danihend@iupui.edu</a:t>
            </a:r>
            <a:r>
              <a:rPr lang="en-US" sz="3200" dirty="0"/>
              <a:t>)</a:t>
            </a:r>
          </a:p>
          <a:p>
            <a:pPr algn="ctr">
              <a:spcBef>
                <a:spcPts val="1200"/>
              </a:spcBef>
              <a:spcAft>
                <a:spcPts val="1200"/>
              </a:spcAft>
            </a:pPr>
            <a:r>
              <a:rPr lang="de-DE" sz="3200" dirty="0"/>
              <a:t>Molin Shi (</a:t>
            </a:r>
            <a:r>
              <a:rPr lang="de-DE" sz="3200" dirty="0">
                <a:hlinkClick r:id="rId5"/>
              </a:rPr>
              <a:t>molin.shi@utsouthwestern.edu</a:t>
            </a:r>
            <a:r>
              <a:rPr lang="de-DE" sz="3200" dirty="0"/>
              <a:t>)</a:t>
            </a:r>
          </a:p>
          <a:p>
            <a:pPr algn="ctr">
              <a:spcBef>
                <a:spcPts val="1200"/>
              </a:spcBef>
              <a:spcAft>
                <a:spcPts val="1200"/>
              </a:spcAft>
            </a:pPr>
            <a:r>
              <a:rPr lang="en-US" sz="3200" dirty="0"/>
              <a:t>Jen Vohs (</a:t>
            </a:r>
            <a:r>
              <a:rPr lang="de-DE" sz="3200" dirty="0">
                <a:hlinkClick r:id="rId6"/>
              </a:rPr>
              <a:t>jvohs@iupui.edu</a:t>
            </a:r>
            <a:r>
              <a:rPr lang="de-DE" sz="3200" dirty="0"/>
              <a:t>) </a:t>
            </a:r>
            <a:endParaRPr lang="en-US" sz="3200" dirty="0"/>
          </a:p>
        </p:txBody>
      </p:sp>
    </p:spTree>
    <p:extLst>
      <p:ext uri="{BB962C8B-B14F-4D97-AF65-F5344CB8AC3E}">
        <p14:creationId xmlns:p14="http://schemas.microsoft.com/office/powerpoint/2010/main" val="4290926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726797" y="1019327"/>
            <a:ext cx="10515600" cy="850748"/>
          </a:xfrm>
        </p:spPr>
        <p:txBody>
          <a:bodyPr/>
          <a:lstStyle/>
          <a:p>
            <a:r>
              <a:rPr lang="en-US" b="1" dirty="0"/>
              <a:t>Selected References</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p:txBody>
          <a:bodyPr>
            <a:normAutofit/>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Carson, E.A. (2014).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Prisoners in 2013.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U.S. Department of Justice. https://bjs.ojp.gov/content/pub/pdf/p13.pdf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Edwards, F., Lee, H., &amp; Esposito, M. (2019). Risk of being killed by police use of force in the United States by age, race–ethnicity, and sex.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Proceedings of the National Academy of Sciences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116</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(34), 16793–16798. https://doi.org/10.1073/pnas.1821204116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Geller, A., Fagan, J., Tyler, T., &amp; Link, B. G. (2014). Aggressive Policing and the Mental Health of Young Urban Men.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American Journal of Public Health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104</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(12), 2321–2327. https://doi.org/10.2105/ajph.2014.302046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Sewell, A. A. (2017). The Illness Associations of Police Violence: Differential Relationships by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Ethnoracial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Composition.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Sociological Forum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32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975–997. https://doi.org/10.1111/socf.12361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a:p>
            <a:endParaRPr lang="en-US" sz="2400" dirty="0"/>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26</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4198277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27</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1722780"/>
            <a:ext cx="5302898" cy="707886"/>
          </a:xfrm>
          <a:prstGeom prst="rect">
            <a:avLst/>
          </a:prstGeom>
          <a:noFill/>
        </p:spPr>
        <p:txBody>
          <a:bodyPr wrap="square" rtlCol="0">
            <a:spAutoFit/>
          </a:bodyPr>
          <a:lstStyle/>
          <a:p>
            <a:r>
              <a:rPr lang="en-US" sz="4000" b="1" dirty="0">
                <a:latin typeface="Franklin Gothic Book" panose="020B0503020102020204" pitchFamily="34" charset="0"/>
              </a:rPr>
              <a:t>Session Evaluation</a:t>
            </a:r>
          </a:p>
        </p:txBody>
      </p:sp>
      <p:sp>
        <p:nvSpPr>
          <p:cNvPr id="8" name="TextBox 7">
            <a:extLst>
              <a:ext uri="{FF2B5EF4-FFF2-40B4-BE49-F238E27FC236}">
                <a16:creationId xmlns:a16="http://schemas.microsoft.com/office/drawing/2014/main" id="{65F9FB0C-D7B6-6DAA-A408-0A0589172081}"/>
              </a:ext>
            </a:extLst>
          </p:cNvPr>
          <p:cNvSpPr txBox="1"/>
          <p:nvPr/>
        </p:nvSpPr>
        <p:spPr>
          <a:xfrm>
            <a:off x="793102" y="2313497"/>
            <a:ext cx="4869467" cy="1938992"/>
          </a:xfrm>
          <a:prstGeom prst="rect">
            <a:avLst/>
          </a:prstGeom>
          <a:noFill/>
        </p:spPr>
        <p:txBody>
          <a:bodyPr wrap="square" rtlCol="0">
            <a:spAutoFit/>
          </a:bodyPr>
          <a:lstStyle/>
          <a:p>
            <a:endParaRPr lang="en-US" sz="2400" dirty="0">
              <a:latin typeface="Franklin Gothic Book" panose="020B0503020102020204" pitchFamily="34" charset="0"/>
            </a:endParaRPr>
          </a:p>
          <a:p>
            <a:pPr marL="342900" indent="-342900">
              <a:buFont typeface="Arial" panose="020B0604020202020204" pitchFamily="34" charset="0"/>
              <a:buChar char="•"/>
            </a:pPr>
            <a:r>
              <a:rPr lang="en-US" sz="2400" dirty="0">
                <a:latin typeface="Franklin Gothic Book" panose="020B0503020102020204" pitchFamily="34" charset="0"/>
              </a:rPr>
              <a:t>Please complete an evaluation of this session.  There is a direct link in your conference app.  You can also use this QR code.</a:t>
            </a:r>
          </a:p>
        </p:txBody>
      </p:sp>
      <p:pic>
        <p:nvPicPr>
          <p:cNvPr id="3" name="Picture 2" descr="A qr code on a white background&#10;&#10;Description automatically generated">
            <a:extLst>
              <a:ext uri="{FF2B5EF4-FFF2-40B4-BE49-F238E27FC236}">
                <a16:creationId xmlns:a16="http://schemas.microsoft.com/office/drawing/2014/main" id="{94029A79-26AF-CBA4-7396-6E8185F71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349" y="1047749"/>
            <a:ext cx="4751840" cy="4751840"/>
          </a:xfrm>
          <a:prstGeom prst="rect">
            <a:avLst/>
          </a:prstGeom>
        </p:spPr>
      </p:pic>
    </p:spTree>
    <p:extLst>
      <p:ext uri="{BB962C8B-B14F-4D97-AF65-F5344CB8AC3E}">
        <p14:creationId xmlns:p14="http://schemas.microsoft.com/office/powerpoint/2010/main" val="1427567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3</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979715"/>
            <a:ext cx="10605796" cy="769441"/>
          </a:xfrm>
          <a:prstGeom prst="rect">
            <a:avLst/>
          </a:prstGeom>
          <a:noFill/>
        </p:spPr>
        <p:txBody>
          <a:bodyPr wrap="square" rtlCol="0">
            <a:spAutoFit/>
          </a:bodyPr>
          <a:lstStyle/>
          <a:p>
            <a:pPr algn="ctr"/>
            <a:r>
              <a:rPr lang="en-US" sz="4400" b="1" dirty="0"/>
              <a:t>Disclosures</a:t>
            </a:r>
          </a:p>
        </p:txBody>
      </p:sp>
      <p:sp>
        <p:nvSpPr>
          <p:cNvPr id="8" name="TextBox 7">
            <a:extLst>
              <a:ext uri="{FF2B5EF4-FFF2-40B4-BE49-F238E27FC236}">
                <a16:creationId xmlns:a16="http://schemas.microsoft.com/office/drawing/2014/main" id="{65F9FB0C-D7B6-6DAA-A408-0A0589172081}"/>
              </a:ext>
            </a:extLst>
          </p:cNvPr>
          <p:cNvSpPr txBox="1"/>
          <p:nvPr/>
        </p:nvSpPr>
        <p:spPr>
          <a:xfrm>
            <a:off x="793102" y="2048999"/>
            <a:ext cx="10605796" cy="2862322"/>
          </a:xfrm>
          <a:prstGeom prst="rect">
            <a:avLst/>
          </a:prstGeom>
          <a:noFill/>
        </p:spPr>
        <p:txBody>
          <a:bodyPr wrap="square" rtlCol="0">
            <a:spAutoFit/>
          </a:bodyPr>
          <a:lstStyle/>
          <a:p>
            <a:pPr marL="342900" indent="-342900">
              <a:buFont typeface="Arial" panose="020B0604020202020204" pitchFamily="34" charset="0"/>
              <a:buChar char="•"/>
            </a:pPr>
            <a:r>
              <a:rPr lang="en-US" sz="3600" i="1" dirty="0">
                <a:solidFill>
                  <a:srgbClr val="FF0000"/>
                </a:solidFill>
              </a:rPr>
              <a:t>The speakers have </a:t>
            </a:r>
            <a:r>
              <a:rPr lang="en-US" sz="3600" b="1" i="1" dirty="0">
                <a:solidFill>
                  <a:srgbClr val="FF0000"/>
                </a:solidFill>
              </a:rPr>
              <a:t>no</a:t>
            </a:r>
            <a:r>
              <a:rPr lang="en-US" sz="3600" i="1" dirty="0">
                <a:solidFill>
                  <a:srgbClr val="FF0000"/>
                </a:solidFill>
              </a:rPr>
              <a:t> </a:t>
            </a:r>
            <a:r>
              <a:rPr lang="en-US" sz="3600" b="1" i="1" dirty="0">
                <a:solidFill>
                  <a:srgbClr val="FF0000"/>
                </a:solidFill>
              </a:rPr>
              <a:t>conflicts</a:t>
            </a:r>
            <a:r>
              <a:rPr lang="en-US" sz="3600" i="1" dirty="0">
                <a:solidFill>
                  <a:srgbClr val="FF0000"/>
                </a:solidFill>
              </a:rPr>
              <a:t> of interest to declare.</a:t>
            </a:r>
          </a:p>
          <a:p>
            <a:pPr marL="342900" indent="-342900">
              <a:buFont typeface="Arial" panose="020B0604020202020204" pitchFamily="34" charset="0"/>
              <a:buChar char="•"/>
            </a:pPr>
            <a:endParaRPr lang="en-US" sz="3600" i="1" dirty="0">
              <a:solidFill>
                <a:srgbClr val="FF0000"/>
              </a:solidFill>
            </a:endParaRPr>
          </a:p>
          <a:p>
            <a:pPr marL="342900" indent="-342900">
              <a:buFont typeface="Arial" panose="020B0604020202020204" pitchFamily="34" charset="0"/>
              <a:buChar char="•"/>
            </a:pPr>
            <a:r>
              <a:rPr lang="en-US" sz="3600" i="1" dirty="0">
                <a:solidFill>
                  <a:srgbClr val="FF0000"/>
                </a:solidFill>
              </a:rPr>
              <a:t>Topics discussed may bring up difficult emotions and reactions, </a:t>
            </a:r>
            <a:r>
              <a:rPr lang="en-US" sz="3600" i="1" u="sng" dirty="0">
                <a:solidFill>
                  <a:srgbClr val="FF0000"/>
                </a:solidFill>
              </a:rPr>
              <a:t>please take care of yourself throughout</a:t>
            </a:r>
            <a:r>
              <a:rPr lang="en-US" sz="3600" i="1" dirty="0">
                <a:solidFill>
                  <a:srgbClr val="FF0000"/>
                </a:solidFill>
              </a:rPr>
              <a:t> the course of this Lecture Discussion. </a:t>
            </a:r>
          </a:p>
        </p:txBody>
      </p:sp>
    </p:spTree>
    <p:extLst>
      <p:ext uri="{BB962C8B-B14F-4D97-AF65-F5344CB8AC3E}">
        <p14:creationId xmlns:p14="http://schemas.microsoft.com/office/powerpoint/2010/main" val="418087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4</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871427"/>
            <a:ext cx="10605796" cy="830997"/>
          </a:xfrm>
          <a:prstGeom prst="rect">
            <a:avLst/>
          </a:prstGeom>
          <a:noFill/>
        </p:spPr>
        <p:txBody>
          <a:bodyPr wrap="square" rtlCol="0">
            <a:spAutoFit/>
          </a:bodyPr>
          <a:lstStyle/>
          <a:p>
            <a:pPr algn="ctr"/>
            <a:r>
              <a:rPr lang="en-US" sz="4800" b="1" dirty="0"/>
              <a:t>Goals and Objectives</a:t>
            </a:r>
          </a:p>
        </p:txBody>
      </p:sp>
      <p:sp>
        <p:nvSpPr>
          <p:cNvPr id="8" name="TextBox 7">
            <a:extLst>
              <a:ext uri="{FF2B5EF4-FFF2-40B4-BE49-F238E27FC236}">
                <a16:creationId xmlns:a16="http://schemas.microsoft.com/office/drawing/2014/main" id="{65F9FB0C-D7B6-6DAA-A408-0A0589172081}"/>
              </a:ext>
            </a:extLst>
          </p:cNvPr>
          <p:cNvSpPr txBox="1"/>
          <p:nvPr/>
        </p:nvSpPr>
        <p:spPr>
          <a:xfrm>
            <a:off x="1040772" y="1667999"/>
            <a:ext cx="10605796" cy="4838248"/>
          </a:xfrm>
          <a:prstGeom prst="rect">
            <a:avLst/>
          </a:prstGeom>
          <a:noFill/>
        </p:spPr>
        <p:txBody>
          <a:bodyPr wrap="square" rtlCol="0">
            <a:spAutoFit/>
          </a:bodyPr>
          <a:lstStyle/>
          <a:p>
            <a:pPr marL="0" marR="0">
              <a:lnSpc>
                <a:spcPct val="107000"/>
              </a:lnSpc>
              <a:spcBef>
                <a:spcPts val="0"/>
              </a:spcBef>
              <a:spcAft>
                <a:spcPts val="800"/>
              </a:spcAft>
            </a:pPr>
            <a:r>
              <a:rPr lang="en-US" sz="2800" dirty="0">
                <a:solidFill>
                  <a:schemeClr val="accent1">
                    <a:lumMod val="75000"/>
                  </a:schemeClr>
                </a:solidFill>
                <a:effectLst/>
                <a:ea typeface="Calibri" panose="020F0502020204030204" pitchFamily="34" charset="0"/>
                <a:cs typeface="Times New Roman" panose="02020603050405020304" pitchFamily="18" charset="0"/>
              </a:rPr>
              <a:t>At the end of this presentation, participants will be able to: </a:t>
            </a:r>
          </a:p>
          <a:p>
            <a:pPr marL="0" marR="0">
              <a:lnSpc>
                <a:spcPct val="107000"/>
              </a:lnSpc>
              <a:spcBef>
                <a:spcPts val="0"/>
              </a:spcBef>
              <a:spcAft>
                <a:spcPts val="800"/>
              </a:spcAft>
            </a:pPr>
            <a:endParaRPr lang="en-US" sz="100" dirty="0">
              <a:effectLst/>
              <a:ea typeface="Calibri" panose="020F0502020204030204" pitchFamily="34" charset="0"/>
              <a:cs typeface="Times New Roman" panose="02020603050405020304" pitchFamily="18" charset="0"/>
            </a:endParaRPr>
          </a:p>
          <a:p>
            <a:pPr marL="342900" marR="0" lvl="0" indent="-342900">
              <a:spcBef>
                <a:spcPts val="600"/>
              </a:spcBef>
              <a:spcAft>
                <a:spcPts val="0"/>
              </a:spcAft>
              <a:buFont typeface="+mj-lt"/>
              <a:buAutoNum type="arabicPeriod"/>
              <a:tabLst>
                <a:tab pos="228600" algn="l"/>
              </a:tabLst>
            </a:pPr>
            <a:r>
              <a:rPr lang="en-US" sz="2600" dirty="0">
                <a:solidFill>
                  <a:schemeClr val="bg2">
                    <a:lumMod val="25000"/>
                  </a:schemeClr>
                </a:solidFill>
                <a:effectLst/>
                <a:ea typeface="Calibri" panose="020F0502020204030204" pitchFamily="34" charset="0"/>
                <a:cs typeface="Times New Roman" panose="02020603050405020304" pitchFamily="18" charset="0"/>
              </a:rPr>
              <a:t>Describe the </a:t>
            </a:r>
            <a:r>
              <a:rPr lang="en-US" sz="2600" i="1" dirty="0">
                <a:solidFill>
                  <a:schemeClr val="bg2">
                    <a:lumMod val="25000"/>
                  </a:schemeClr>
                </a:solidFill>
                <a:effectLst/>
                <a:ea typeface="Calibri" panose="020F0502020204030204" pitchFamily="34" charset="0"/>
                <a:cs typeface="Times New Roman" panose="02020603050405020304" pitchFamily="18" charset="0"/>
              </a:rPr>
              <a:t>impact of discrimination experience by law enforcement on physical and mental health and well-being </a:t>
            </a:r>
            <a:r>
              <a:rPr lang="en-US" sz="2600" dirty="0">
                <a:solidFill>
                  <a:schemeClr val="bg2">
                    <a:lumMod val="25000"/>
                  </a:schemeClr>
                </a:solidFill>
                <a:effectLst/>
                <a:ea typeface="Calibri" panose="020F0502020204030204" pitchFamily="34" charset="0"/>
                <a:cs typeface="Times New Roman" panose="02020603050405020304" pitchFamily="18" charset="0"/>
              </a:rPr>
              <a:t>in an adult Black primary care sample. </a:t>
            </a:r>
          </a:p>
          <a:p>
            <a:pPr marL="342900" marR="0" lvl="0" indent="-342900">
              <a:lnSpc>
                <a:spcPct val="107000"/>
              </a:lnSpc>
              <a:spcBef>
                <a:spcPts val="600"/>
              </a:spcBef>
              <a:spcAft>
                <a:spcPts val="0"/>
              </a:spcAft>
              <a:buFont typeface="+mj-lt"/>
              <a:buAutoNum type="arabicPeriod"/>
              <a:tabLst>
                <a:tab pos="228600" algn="l"/>
              </a:tabLst>
            </a:pPr>
            <a:r>
              <a:rPr lang="en-US" sz="2600" dirty="0">
                <a:solidFill>
                  <a:schemeClr val="bg2">
                    <a:lumMod val="25000"/>
                  </a:schemeClr>
                </a:solidFill>
                <a:effectLst/>
                <a:ea typeface="Calibri" panose="020F0502020204030204" pitchFamily="34" charset="0"/>
                <a:cs typeface="Times New Roman" panose="02020603050405020304" pitchFamily="18" charset="0"/>
              </a:rPr>
              <a:t>Describe the </a:t>
            </a:r>
            <a:r>
              <a:rPr lang="en-US" sz="2600" i="1" dirty="0">
                <a:solidFill>
                  <a:schemeClr val="bg2">
                    <a:lumMod val="25000"/>
                  </a:schemeClr>
                </a:solidFill>
                <a:effectLst/>
                <a:ea typeface="Calibri" panose="020F0502020204030204" pitchFamily="34" charset="0"/>
                <a:cs typeface="Times New Roman" panose="02020603050405020304" pitchFamily="18" charset="0"/>
              </a:rPr>
              <a:t>roles of religiosity, resiliency, and perceived social support as potential protective factors </a:t>
            </a:r>
            <a:r>
              <a:rPr lang="en-US" sz="2600" dirty="0">
                <a:solidFill>
                  <a:schemeClr val="bg2">
                    <a:lumMod val="25000"/>
                  </a:schemeClr>
                </a:solidFill>
                <a:effectLst/>
                <a:ea typeface="Calibri" panose="020F0502020204030204" pitchFamily="34" charset="0"/>
                <a:cs typeface="Times New Roman" panose="02020603050405020304" pitchFamily="18" charset="0"/>
              </a:rPr>
              <a:t>for discrimination experience, health, and well-being in a Black adult primary care sample.</a:t>
            </a:r>
          </a:p>
          <a:p>
            <a:pPr marL="342900" marR="0" lvl="0" indent="-342900">
              <a:lnSpc>
                <a:spcPct val="107000"/>
              </a:lnSpc>
              <a:spcBef>
                <a:spcPts val="600"/>
              </a:spcBef>
              <a:spcAft>
                <a:spcPts val="0"/>
              </a:spcAft>
              <a:buFont typeface="+mj-lt"/>
              <a:buAutoNum type="arabicPeriod"/>
              <a:tabLst>
                <a:tab pos="228600" algn="l"/>
              </a:tabLst>
            </a:pPr>
            <a:r>
              <a:rPr lang="en-US" sz="2600" dirty="0">
                <a:solidFill>
                  <a:schemeClr val="bg2">
                    <a:lumMod val="25000"/>
                  </a:schemeClr>
                </a:solidFill>
                <a:effectLst/>
                <a:ea typeface="Calibri" panose="020F0502020204030204" pitchFamily="34" charset="0"/>
                <a:cs typeface="Times New Roman" panose="02020603050405020304" pitchFamily="18" charset="0"/>
              </a:rPr>
              <a:t>Explain relationships among </a:t>
            </a:r>
            <a:r>
              <a:rPr lang="en-US" sz="2600" i="1" dirty="0">
                <a:solidFill>
                  <a:schemeClr val="bg2">
                    <a:lumMod val="25000"/>
                  </a:schemeClr>
                </a:solidFill>
                <a:effectLst/>
                <a:ea typeface="Calibri" panose="020F0502020204030204" pitchFamily="34" charset="0"/>
                <a:cs typeface="Times New Roman" panose="02020603050405020304" pitchFamily="18" charset="0"/>
              </a:rPr>
              <a:t>childhood trauma and measures of health, quality of life, and discriminatory experiences </a:t>
            </a:r>
            <a:r>
              <a:rPr lang="en-US" sz="2600" dirty="0">
                <a:solidFill>
                  <a:schemeClr val="bg2">
                    <a:lumMod val="25000"/>
                  </a:schemeClr>
                </a:solidFill>
                <a:effectLst/>
                <a:ea typeface="Calibri" panose="020F0502020204030204" pitchFamily="34" charset="0"/>
                <a:cs typeface="Times New Roman" panose="02020603050405020304" pitchFamily="18" charset="0"/>
              </a:rPr>
              <a:t>in a Black adult primary care sample. </a:t>
            </a:r>
          </a:p>
        </p:txBody>
      </p:sp>
    </p:spTree>
    <p:extLst>
      <p:ext uri="{BB962C8B-B14F-4D97-AF65-F5344CB8AC3E}">
        <p14:creationId xmlns:p14="http://schemas.microsoft.com/office/powerpoint/2010/main" val="348288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5</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979715"/>
            <a:ext cx="10605796" cy="830997"/>
          </a:xfrm>
          <a:prstGeom prst="rect">
            <a:avLst/>
          </a:prstGeom>
          <a:noFill/>
        </p:spPr>
        <p:txBody>
          <a:bodyPr wrap="square" rtlCol="0">
            <a:spAutoFit/>
          </a:bodyPr>
          <a:lstStyle/>
          <a:p>
            <a:pPr algn="ctr"/>
            <a:r>
              <a:rPr lang="en-US" sz="4800" b="1" dirty="0"/>
              <a:t>	Agenda</a:t>
            </a:r>
          </a:p>
        </p:txBody>
      </p:sp>
      <p:sp>
        <p:nvSpPr>
          <p:cNvPr id="8" name="TextBox 7">
            <a:extLst>
              <a:ext uri="{FF2B5EF4-FFF2-40B4-BE49-F238E27FC236}">
                <a16:creationId xmlns:a16="http://schemas.microsoft.com/office/drawing/2014/main" id="{65F9FB0C-D7B6-6DAA-A408-0A0589172081}"/>
              </a:ext>
            </a:extLst>
          </p:cNvPr>
          <p:cNvSpPr txBox="1"/>
          <p:nvPr/>
        </p:nvSpPr>
        <p:spPr>
          <a:xfrm>
            <a:off x="3818020" y="1744201"/>
            <a:ext cx="7580877" cy="5367816"/>
          </a:xfrm>
          <a:prstGeom prst="rect">
            <a:avLst/>
          </a:prstGeom>
          <a:noFill/>
        </p:spPr>
        <p:txBody>
          <a:bodyPr wrap="square" rtlCol="0">
            <a:spAutoFit/>
          </a:bodyPr>
          <a:lstStyle/>
          <a:p>
            <a:pPr marL="342900" marR="0" lvl="0" indent="-342900">
              <a:lnSpc>
                <a:spcPct val="150000"/>
              </a:lnSpc>
              <a:spcBef>
                <a:spcPts val="0"/>
              </a:spcBef>
              <a:spcAft>
                <a:spcPts val="0"/>
              </a:spcAft>
              <a:buFont typeface="+mj-lt"/>
              <a:buAutoNum type="arabicPeriod"/>
            </a:pPr>
            <a:r>
              <a:rPr lang="en-US" sz="3600" dirty="0">
                <a:ea typeface="Times New Roman" panose="02020603050405020304" pitchFamily="18" charset="0"/>
              </a:rPr>
              <a:t> Brief introduction of speakers</a:t>
            </a:r>
          </a:p>
          <a:p>
            <a:pPr marL="342900" marR="0" lvl="0" indent="-342900">
              <a:lnSpc>
                <a:spcPct val="150000"/>
              </a:lnSpc>
              <a:spcBef>
                <a:spcPts val="0"/>
              </a:spcBef>
              <a:spcAft>
                <a:spcPts val="0"/>
              </a:spcAft>
              <a:buFont typeface="+mj-lt"/>
              <a:buAutoNum type="arabicPeriod"/>
            </a:pPr>
            <a:r>
              <a:rPr lang="en-US" sz="3600" dirty="0">
                <a:ea typeface="Times New Roman" panose="02020603050405020304" pitchFamily="18" charset="0"/>
              </a:rPr>
              <a:t> Presentation on research</a:t>
            </a:r>
          </a:p>
          <a:p>
            <a:pPr marL="342900" marR="0" lvl="0" indent="-342900">
              <a:lnSpc>
                <a:spcPct val="150000"/>
              </a:lnSpc>
              <a:spcBef>
                <a:spcPts val="0"/>
              </a:spcBef>
              <a:spcAft>
                <a:spcPts val="0"/>
              </a:spcAft>
              <a:buFont typeface="+mj-lt"/>
              <a:buAutoNum type="arabicPeriod"/>
            </a:pPr>
            <a:r>
              <a:rPr lang="en-US" sz="3600" dirty="0">
                <a:ea typeface="Times New Roman" panose="02020603050405020304" pitchFamily="18" charset="0"/>
              </a:rPr>
              <a:t> Small group discussion</a:t>
            </a:r>
          </a:p>
          <a:p>
            <a:pPr marL="342900" marR="0" lvl="0" indent="-342900">
              <a:lnSpc>
                <a:spcPct val="150000"/>
              </a:lnSpc>
              <a:spcBef>
                <a:spcPts val="0"/>
              </a:spcBef>
              <a:spcAft>
                <a:spcPts val="0"/>
              </a:spcAft>
              <a:buFont typeface="+mj-lt"/>
              <a:buAutoNum type="arabicPeriod"/>
            </a:pPr>
            <a:r>
              <a:rPr lang="en-US" sz="3600" dirty="0">
                <a:ea typeface="Times New Roman" panose="02020603050405020304" pitchFamily="18" charset="0"/>
              </a:rPr>
              <a:t> Large group discussion</a:t>
            </a:r>
          </a:p>
          <a:p>
            <a:pPr marL="342900" marR="0" lvl="0" indent="-342900">
              <a:lnSpc>
                <a:spcPct val="150000"/>
              </a:lnSpc>
              <a:spcBef>
                <a:spcPts val="0"/>
              </a:spcBef>
              <a:spcAft>
                <a:spcPts val="0"/>
              </a:spcAft>
              <a:buFont typeface="+mj-lt"/>
              <a:buAutoNum type="arabicPeriod"/>
            </a:pPr>
            <a:r>
              <a:rPr lang="en-US" sz="3600" dirty="0">
                <a:ea typeface="Times New Roman" panose="02020603050405020304" pitchFamily="18" charset="0"/>
              </a:rPr>
              <a:t> Q&amp;A opportunity</a:t>
            </a:r>
          </a:p>
          <a:p>
            <a:pPr marL="457200" indent="-457200">
              <a:buFont typeface="+mj-lt"/>
              <a:buAutoNum type="arabicPeriod"/>
            </a:pPr>
            <a:endParaRPr lang="en-US" sz="3600" dirty="0"/>
          </a:p>
          <a:p>
            <a:pPr marL="457200" marR="0" indent="-457200">
              <a:lnSpc>
                <a:spcPct val="107000"/>
              </a:lnSpc>
              <a:spcBef>
                <a:spcPts val="0"/>
              </a:spcBef>
              <a:spcAft>
                <a:spcPts val="800"/>
              </a:spcAft>
              <a:buFont typeface="+mj-lt"/>
              <a:buAutoNum type="arabicPeriod"/>
            </a:pP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97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0" name="Rectangle 103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3151778-61D7-507E-08CE-E28D8CE33D75}"/>
              </a:ext>
            </a:extLst>
          </p:cNvPr>
          <p:cNvSpPr>
            <a:spLocks noGrp="1"/>
          </p:cNvSpPr>
          <p:nvPr>
            <p:ph type="title"/>
          </p:nvPr>
        </p:nvSpPr>
        <p:spPr>
          <a:xfrm>
            <a:off x="476704" y="1925196"/>
            <a:ext cx="4630822" cy="1323439"/>
          </a:xfrm>
        </p:spPr>
        <p:txBody>
          <a:bodyPr vert="horz" lIns="91440" tIns="45720" rIns="91440" bIns="45720" rtlCol="0" anchor="t">
            <a:normAutofit/>
          </a:bodyPr>
          <a:lstStyle/>
          <a:p>
            <a:r>
              <a:rPr lang="en-US" sz="6600" b="1" kern="1200" dirty="0">
                <a:solidFill>
                  <a:schemeClr val="bg1"/>
                </a:solidFill>
                <a:latin typeface="+mj-lt"/>
                <a:ea typeface="+mj-ea"/>
                <a:cs typeface="+mj-cs"/>
              </a:rPr>
              <a:t>Introductions</a:t>
            </a:r>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838201" y="3146400"/>
            <a:ext cx="4394200" cy="2454300"/>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sz="2400" dirty="0">
              <a:solidFill>
                <a:schemeClr val="bg1">
                  <a:alpha val="80000"/>
                </a:schemeClr>
              </a:solidFill>
            </a:endParaRPr>
          </a:p>
          <a:p>
            <a:pPr defTabSz="914400">
              <a:lnSpc>
                <a:spcPct val="90000"/>
              </a:lnSpc>
              <a:spcAft>
                <a:spcPts val="600"/>
              </a:spcAft>
            </a:pPr>
            <a:endParaRPr lang="en-US" sz="2400" dirty="0">
              <a:solidFill>
                <a:schemeClr val="bg1">
                  <a:alpha val="80000"/>
                </a:schemeClr>
              </a:solidFill>
            </a:endParaRPr>
          </a:p>
          <a:p>
            <a:pPr defTabSz="914400">
              <a:lnSpc>
                <a:spcPct val="90000"/>
              </a:lnSpc>
              <a:spcAft>
                <a:spcPts val="600"/>
              </a:spcAft>
            </a:pPr>
            <a:endParaRPr lang="en-US" sz="2400" dirty="0">
              <a:solidFill>
                <a:schemeClr val="bg1">
                  <a:alpha val="80000"/>
                </a:schemeClr>
              </a:solidFill>
            </a:endParaRPr>
          </a:p>
          <a:p>
            <a:pPr defTabSz="914400">
              <a:lnSpc>
                <a:spcPct val="90000"/>
              </a:lnSpc>
              <a:spcAft>
                <a:spcPts val="600"/>
              </a:spcAft>
            </a:pPr>
            <a:r>
              <a:rPr lang="en-US" sz="2400" dirty="0">
                <a:solidFill>
                  <a:schemeClr val="bg1">
                    <a:alpha val="80000"/>
                  </a:schemeClr>
                </a:solidFill>
              </a:rPr>
              <a:t>The 44</a:t>
            </a:r>
            <a:r>
              <a:rPr lang="en-US" sz="2400" baseline="30000" dirty="0">
                <a:solidFill>
                  <a:schemeClr val="bg1">
                    <a:alpha val="80000"/>
                  </a:schemeClr>
                </a:solidFill>
              </a:rPr>
              <a:t>th</a:t>
            </a:r>
            <a:r>
              <a:rPr lang="en-US" sz="2400" dirty="0">
                <a:solidFill>
                  <a:schemeClr val="bg1">
                    <a:alpha val="80000"/>
                  </a:schemeClr>
                </a:solidFill>
              </a:rPr>
              <a:t> Forum for Behavioral Science in Family Medicine</a:t>
            </a:r>
          </a:p>
          <a:p>
            <a:pPr indent="-228600" defTabSz="914400">
              <a:lnSpc>
                <a:spcPct val="90000"/>
              </a:lnSpc>
              <a:spcAft>
                <a:spcPts val="600"/>
              </a:spcAft>
              <a:buFont typeface="Arial" panose="020B0604020202020204" pitchFamily="34" charset="0"/>
              <a:buChar char="•"/>
            </a:pPr>
            <a:endParaRPr lang="en-US" sz="2400" dirty="0">
              <a:solidFill>
                <a:schemeClr val="bg1">
                  <a:alpha val="80000"/>
                </a:schemeClr>
              </a:solidFill>
            </a:endParaRPr>
          </a:p>
          <a:p>
            <a:pPr indent="-228600" defTabSz="914400">
              <a:lnSpc>
                <a:spcPct val="90000"/>
              </a:lnSpc>
              <a:spcAft>
                <a:spcPts val="600"/>
              </a:spcAft>
              <a:buFont typeface="Arial" panose="020B0604020202020204" pitchFamily="34" charset="0"/>
              <a:buChar char="•"/>
            </a:pPr>
            <a:endParaRPr lang="en-US" sz="2400" dirty="0">
              <a:solidFill>
                <a:schemeClr val="bg1">
                  <a:alpha val="80000"/>
                </a:schemeClr>
              </a:solidFill>
            </a:endParaRPr>
          </a:p>
          <a:p>
            <a:pPr indent="-228600" defTabSz="914400">
              <a:lnSpc>
                <a:spcPct val="90000"/>
              </a:lnSpc>
              <a:spcAft>
                <a:spcPts val="600"/>
              </a:spcAft>
              <a:buFont typeface="Arial" panose="020B0604020202020204" pitchFamily="34" charset="0"/>
              <a:buChar char="•"/>
            </a:pPr>
            <a:endParaRPr lang="en-US" sz="2400" dirty="0">
              <a:solidFill>
                <a:schemeClr val="bg1">
                  <a:alpha val="80000"/>
                </a:schemeClr>
              </a:solidFill>
            </a:endParaRPr>
          </a:p>
        </p:txBody>
      </p:sp>
      <p:pic>
        <p:nvPicPr>
          <p:cNvPr id="1026" name="Picture 2" descr="VL">
            <a:extLst>
              <a:ext uri="{FF2B5EF4-FFF2-40B4-BE49-F238E27FC236}">
                <a16:creationId xmlns:a16="http://schemas.microsoft.com/office/drawing/2014/main" id="{DA53FD15-74F3-2820-02B1-5749147752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 r="2501" b="-1"/>
          <a:stretch/>
        </p:blipFill>
        <p:spPr bwMode="auto">
          <a:xfrm>
            <a:off x="5803900" y="10"/>
            <a:ext cx="3250283" cy="3333737"/>
          </a:xfrm>
          <a:custGeom>
            <a:avLst/>
            <a:gdLst/>
            <a:ahLst/>
            <a:cxnLst/>
            <a:rect l="l" t="t" r="r" b="b"/>
            <a:pathLst>
              <a:path w="3250283" h="3333747">
                <a:moveTo>
                  <a:pt x="0" y="0"/>
                </a:moveTo>
                <a:lnTo>
                  <a:pt x="3250283" y="0"/>
                </a:lnTo>
                <a:lnTo>
                  <a:pt x="3250283" y="3333747"/>
                </a:lnTo>
                <a:lnTo>
                  <a:pt x="153881" y="3333747"/>
                </a:lnTo>
                <a:lnTo>
                  <a:pt x="110925" y="3121962"/>
                </a:lnTo>
                <a:cubicBezTo>
                  <a:pt x="7248" y="2570625"/>
                  <a:pt x="-46957" y="1948326"/>
                  <a:pt x="85282" y="1225550"/>
                </a:cubicBezTo>
                <a:cubicBezTo>
                  <a:pt x="7773" y="398992"/>
                  <a:pt x="51080" y="378883"/>
                  <a:pt x="0" y="0"/>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2" descr="A close-up of a person smiling&#10;&#10;Description automatically generated">
            <a:extLst>
              <a:ext uri="{FF2B5EF4-FFF2-40B4-BE49-F238E27FC236}">
                <a16:creationId xmlns:a16="http://schemas.microsoft.com/office/drawing/2014/main" id="{BDCACD81-D3EB-6539-33F1-472BF7F9C813}"/>
              </a:ext>
            </a:extLst>
          </p:cNvPr>
          <p:cNvPicPr>
            <a:picLocks/>
          </p:cNvPicPr>
          <p:nvPr/>
        </p:nvPicPr>
        <p:blipFill rotWithShape="1">
          <a:blip r:embed="rId4"/>
          <a:srcRect t="7217" r="4" b="16719"/>
          <a:stretch/>
        </p:blipFill>
        <p:spPr>
          <a:xfrm>
            <a:off x="9244684" y="10"/>
            <a:ext cx="2947316" cy="3333737"/>
          </a:xfrm>
          <a:custGeom>
            <a:avLst/>
            <a:gdLst/>
            <a:ahLst/>
            <a:cxnLst/>
            <a:rect l="l" t="t" r="r" b="b"/>
            <a:pathLst>
              <a:path w="2947316" h="3333747">
                <a:moveTo>
                  <a:pt x="0" y="0"/>
                </a:moveTo>
                <a:lnTo>
                  <a:pt x="2947316" y="0"/>
                </a:lnTo>
                <a:lnTo>
                  <a:pt x="2947316" y="3333747"/>
                </a:lnTo>
                <a:lnTo>
                  <a:pt x="0" y="3333747"/>
                </a:lnTo>
                <a:close/>
              </a:path>
            </a:pathLst>
          </a:custGeom>
        </p:spPr>
      </p:pic>
      <p:grpSp>
        <p:nvGrpSpPr>
          <p:cNvPr id="1211" name="Group 1032">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1034" name="Freeform: Shape 1033">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2" name="Freeform: Shape 1034">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4" name="Content Placeholder 23" descr="A person smiling at camera&#10;&#10;Description automatically generated">
            <a:extLst>
              <a:ext uri="{FF2B5EF4-FFF2-40B4-BE49-F238E27FC236}">
                <a16:creationId xmlns:a16="http://schemas.microsoft.com/office/drawing/2014/main" id="{4D845CC4-44A3-3717-D6CD-258620E8703E}"/>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5671" r="5917" b="-4"/>
          <a:stretch/>
        </p:blipFill>
        <p:spPr>
          <a:xfrm>
            <a:off x="9244684" y="3524255"/>
            <a:ext cx="2947316" cy="3333745"/>
          </a:xfrm>
          <a:custGeom>
            <a:avLst/>
            <a:gdLst/>
            <a:ahLst/>
            <a:cxnLst/>
            <a:rect l="l" t="t" r="r" b="b"/>
            <a:pathLst>
              <a:path w="2947316" h="3333745">
                <a:moveTo>
                  <a:pt x="0" y="0"/>
                </a:moveTo>
                <a:lnTo>
                  <a:pt x="2947316" y="0"/>
                </a:lnTo>
                <a:lnTo>
                  <a:pt x="2947316" y="3333745"/>
                </a:lnTo>
                <a:lnTo>
                  <a:pt x="0" y="3333745"/>
                </a:lnTo>
                <a:close/>
              </a:path>
            </a:pathLst>
          </a:custGeom>
        </p:spPr>
      </p:pic>
      <p:pic>
        <p:nvPicPr>
          <p:cNvPr id="13" name="Picture 12" descr="A logo for a medical college&#10;&#10;Description automatically generated">
            <a:extLst>
              <a:ext uri="{FF2B5EF4-FFF2-40B4-BE49-F238E27FC236}">
                <a16:creationId xmlns:a16="http://schemas.microsoft.com/office/drawing/2014/main" id="{E89BCB5D-62E3-69E6-3F10-B81E4C4AD376}"/>
              </a:ext>
            </a:extLst>
          </p:cNvPr>
          <p:cNvPicPr>
            <a:picLocks noChangeAspect="1"/>
          </p:cNvPicPr>
          <p:nvPr/>
        </p:nvPicPr>
        <p:blipFill>
          <a:blip r:embed="rId7"/>
          <a:stretch>
            <a:fillRect/>
          </a:stretch>
        </p:blipFill>
        <p:spPr>
          <a:xfrm>
            <a:off x="1474777" y="5228157"/>
            <a:ext cx="2310063" cy="1626510"/>
          </a:xfrm>
          <a:prstGeom prst="rect">
            <a:avLst/>
          </a:prstGeom>
        </p:spPr>
      </p:pic>
      <p:sp>
        <p:nvSpPr>
          <p:cNvPr id="2" name="TextBox 1">
            <a:extLst>
              <a:ext uri="{FF2B5EF4-FFF2-40B4-BE49-F238E27FC236}">
                <a16:creationId xmlns:a16="http://schemas.microsoft.com/office/drawing/2014/main" id="{1A2DFDA4-9167-8473-52BB-477ED93E4E0F}"/>
              </a:ext>
            </a:extLst>
          </p:cNvPr>
          <p:cNvSpPr txBox="1"/>
          <p:nvPr/>
        </p:nvSpPr>
        <p:spPr>
          <a:xfrm>
            <a:off x="6743574" y="4067742"/>
            <a:ext cx="2232278" cy="2246769"/>
          </a:xfrm>
          <a:prstGeom prst="rect">
            <a:avLst/>
          </a:prstGeom>
          <a:noFill/>
        </p:spPr>
        <p:txBody>
          <a:bodyPr wrap="square" rtlCol="0">
            <a:spAutoFit/>
          </a:bodyPr>
          <a:lstStyle/>
          <a:p>
            <a:pPr marL="342900" indent="-342900">
              <a:buAutoNum type="arabicPeriod"/>
            </a:pPr>
            <a:r>
              <a:rPr lang="en-US" sz="1400" dirty="0">
                <a:solidFill>
                  <a:schemeClr val="bg1"/>
                </a:solidFill>
              </a:rPr>
              <a:t>Indiana University School of Medicine, Department of Psychiatry</a:t>
            </a:r>
          </a:p>
          <a:p>
            <a:pPr marL="342900" indent="-342900">
              <a:buAutoNum type="arabicPeriod"/>
            </a:pPr>
            <a:endParaRPr lang="en-US" sz="1400" dirty="0">
              <a:solidFill>
                <a:schemeClr val="bg1"/>
              </a:solidFill>
            </a:endParaRPr>
          </a:p>
          <a:p>
            <a:pPr marL="342900" indent="-342900">
              <a:buAutoNum type="arabicPeriod"/>
            </a:pPr>
            <a:r>
              <a:rPr lang="en-US" sz="1400" b="0" i="0" dirty="0">
                <a:solidFill>
                  <a:schemeClr val="bg1"/>
                </a:solidFill>
                <a:effectLst/>
              </a:rPr>
              <a:t>UT Southwestern Medical Center, Simmons Comprehensive Cancer Center</a:t>
            </a:r>
            <a:endParaRPr lang="en-US" sz="1400" dirty="0">
              <a:solidFill>
                <a:schemeClr val="bg1"/>
              </a:solidFill>
            </a:endParaRPr>
          </a:p>
        </p:txBody>
      </p:sp>
      <p:sp>
        <p:nvSpPr>
          <p:cNvPr id="8" name="TextBox 7">
            <a:extLst>
              <a:ext uri="{FF2B5EF4-FFF2-40B4-BE49-F238E27FC236}">
                <a16:creationId xmlns:a16="http://schemas.microsoft.com/office/drawing/2014/main" id="{43BDE4A3-DEBB-1CCD-1D73-BE1D1326D99F}"/>
              </a:ext>
            </a:extLst>
          </p:cNvPr>
          <p:cNvSpPr txBox="1"/>
          <p:nvPr/>
        </p:nvSpPr>
        <p:spPr>
          <a:xfrm>
            <a:off x="8817436" y="53583"/>
            <a:ext cx="316832" cy="369332"/>
          </a:xfrm>
          <a:prstGeom prst="rect">
            <a:avLst/>
          </a:prstGeom>
          <a:noFill/>
        </p:spPr>
        <p:txBody>
          <a:bodyPr wrap="square" rtlCol="0">
            <a:spAutoFit/>
          </a:bodyPr>
          <a:lstStyle/>
          <a:p>
            <a:r>
              <a:rPr lang="en-US" dirty="0"/>
              <a:t>1</a:t>
            </a:r>
          </a:p>
        </p:txBody>
      </p:sp>
      <p:sp>
        <p:nvSpPr>
          <p:cNvPr id="9" name="TextBox 8">
            <a:extLst>
              <a:ext uri="{FF2B5EF4-FFF2-40B4-BE49-F238E27FC236}">
                <a16:creationId xmlns:a16="http://schemas.microsoft.com/office/drawing/2014/main" id="{C9F19710-FC8F-B0DF-6DA0-A79A0C067985}"/>
              </a:ext>
            </a:extLst>
          </p:cNvPr>
          <p:cNvSpPr txBox="1"/>
          <p:nvPr/>
        </p:nvSpPr>
        <p:spPr>
          <a:xfrm>
            <a:off x="11812003" y="0"/>
            <a:ext cx="316832" cy="369332"/>
          </a:xfrm>
          <a:prstGeom prst="rect">
            <a:avLst/>
          </a:prstGeom>
          <a:noFill/>
        </p:spPr>
        <p:txBody>
          <a:bodyPr wrap="square" rtlCol="0">
            <a:spAutoFit/>
          </a:bodyPr>
          <a:lstStyle/>
          <a:p>
            <a:r>
              <a:rPr lang="en-US" dirty="0"/>
              <a:t>1</a:t>
            </a:r>
          </a:p>
        </p:txBody>
      </p:sp>
      <p:sp>
        <p:nvSpPr>
          <p:cNvPr id="10" name="TextBox 9">
            <a:extLst>
              <a:ext uri="{FF2B5EF4-FFF2-40B4-BE49-F238E27FC236}">
                <a16:creationId xmlns:a16="http://schemas.microsoft.com/office/drawing/2014/main" id="{D66AE046-EEE2-D6FA-CEDE-894AC4E3B062}"/>
              </a:ext>
            </a:extLst>
          </p:cNvPr>
          <p:cNvSpPr txBox="1"/>
          <p:nvPr/>
        </p:nvSpPr>
        <p:spPr>
          <a:xfrm>
            <a:off x="11888203" y="3524254"/>
            <a:ext cx="316832"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56881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823271"/>
            <a:ext cx="10515600" cy="867417"/>
          </a:xfrm>
        </p:spPr>
        <p:txBody>
          <a:bodyPr>
            <a:normAutofit/>
          </a:bodyPr>
          <a:lstStyle/>
          <a:p>
            <a:pPr algn="ctr"/>
            <a:r>
              <a:rPr lang="en-US" sz="5400" b="1" dirty="0"/>
              <a:t>Background</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a:xfrm>
            <a:off x="1106904" y="1825625"/>
            <a:ext cx="10246895" cy="4767680"/>
          </a:xfrm>
        </p:spPr>
        <p:txBody>
          <a:bodyPr>
            <a:normAutofit fontScale="92500" lnSpcReduction="10000"/>
          </a:bodyPr>
          <a:lstStyle/>
          <a:p>
            <a:r>
              <a:rPr lang="en-US" sz="3600" dirty="0"/>
              <a:t>Black people are </a:t>
            </a:r>
            <a:r>
              <a:rPr lang="en-US" sz="3600" b="1" dirty="0"/>
              <a:t>1.3 times more likely </a:t>
            </a:r>
            <a:r>
              <a:rPr lang="en-US" sz="3600" dirty="0"/>
              <a:t>to be unarmed compared to white people yet are </a:t>
            </a:r>
            <a:r>
              <a:rPr lang="en-US" sz="3600" b="1" dirty="0"/>
              <a:t>3 times more likely </a:t>
            </a:r>
            <a:r>
              <a:rPr lang="en-US" sz="3600" dirty="0"/>
              <a:t>to be killed by police.</a:t>
            </a:r>
          </a:p>
          <a:p>
            <a:r>
              <a:rPr lang="en-US" sz="3600" dirty="0">
                <a:solidFill>
                  <a:schemeClr val="bg2">
                    <a:lumMod val="25000"/>
                  </a:schemeClr>
                </a:solidFill>
              </a:rPr>
              <a:t>Compared to other groups in the U.S., Black men more likely to be profiled, targeted, accused, investigated, wrongfully committed, harshly sentenced, and incarcerated for crimes.</a:t>
            </a:r>
          </a:p>
          <a:p>
            <a:r>
              <a:rPr lang="en-US" sz="3600" dirty="0"/>
              <a:t>Impact of discrimination by law enforcement on overall health and wellbeing is </a:t>
            </a:r>
            <a:r>
              <a:rPr lang="en-US" sz="3600" i="1" dirty="0"/>
              <a:t>insufficiently studied, despite these disparate experiences.</a:t>
            </a:r>
          </a:p>
          <a:p>
            <a:endParaRPr lang="en-US" sz="3200" dirty="0"/>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7</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90177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847336"/>
            <a:ext cx="10515600" cy="768902"/>
          </a:xfrm>
        </p:spPr>
        <p:txBody>
          <a:bodyPr>
            <a:normAutofit fontScale="90000"/>
          </a:bodyPr>
          <a:lstStyle/>
          <a:p>
            <a:pPr algn="ctr"/>
            <a:r>
              <a:rPr lang="en-US" sz="6000" b="1" dirty="0"/>
              <a:t>Study Aims</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a:xfrm>
            <a:off x="892343" y="1679360"/>
            <a:ext cx="10880558" cy="4469033"/>
          </a:xfrm>
        </p:spPr>
        <p:txBody>
          <a:bodyPr>
            <a:noAutofit/>
          </a:bodyPr>
          <a:lstStyle/>
          <a:p>
            <a:pPr marL="342900" indent="-342900">
              <a:buAutoNum type="arabicPeriod"/>
            </a:pPr>
            <a:r>
              <a:rPr lang="en-US" sz="3600" dirty="0"/>
              <a:t> Association of </a:t>
            </a:r>
            <a:r>
              <a:rPr lang="en-US" sz="3600" b="1" dirty="0"/>
              <a:t>discriminatory experience by law enforcement </a:t>
            </a:r>
            <a:r>
              <a:rPr lang="en-US" sz="3600" dirty="0"/>
              <a:t>with:</a:t>
            </a:r>
          </a:p>
          <a:p>
            <a:pPr marL="1463040" lvl="1" indent="-457200">
              <a:lnSpc>
                <a:spcPct val="100000"/>
              </a:lnSpc>
              <a:spcBef>
                <a:spcPts val="0"/>
              </a:spcBef>
            </a:pPr>
            <a:r>
              <a:rPr lang="en-US" sz="2800" b="1" dirty="0"/>
              <a:t>Individual characteristics</a:t>
            </a:r>
          </a:p>
          <a:p>
            <a:pPr marL="1463040" lvl="1" indent="-457200">
              <a:lnSpc>
                <a:spcPct val="100000"/>
              </a:lnSpc>
              <a:spcBef>
                <a:spcPts val="0"/>
              </a:spcBef>
            </a:pPr>
            <a:r>
              <a:rPr lang="en-US" sz="2800" b="1" dirty="0"/>
              <a:t>Mental health</a:t>
            </a:r>
          </a:p>
          <a:p>
            <a:pPr marL="1463040" lvl="1" indent="-457200">
              <a:lnSpc>
                <a:spcPct val="100000"/>
              </a:lnSpc>
              <a:spcBef>
                <a:spcPts val="0"/>
              </a:spcBef>
            </a:pPr>
            <a:r>
              <a:rPr lang="en-US" sz="2800" b="1" dirty="0"/>
              <a:t>Physical health</a:t>
            </a:r>
          </a:p>
          <a:p>
            <a:pPr marL="1463040" lvl="1" indent="-457200">
              <a:lnSpc>
                <a:spcPct val="100000"/>
              </a:lnSpc>
              <a:spcBef>
                <a:spcPts val="0"/>
              </a:spcBef>
            </a:pPr>
            <a:r>
              <a:rPr lang="en-US" sz="2800" b="1" dirty="0"/>
              <a:t>Quality of life (QOL)</a:t>
            </a:r>
          </a:p>
          <a:p>
            <a:pPr marL="342900" indent="-342900">
              <a:buAutoNum type="arabicPeriod"/>
            </a:pPr>
            <a:r>
              <a:rPr lang="en-US" sz="3200" dirty="0"/>
              <a:t> </a:t>
            </a:r>
            <a:r>
              <a:rPr lang="en-US" sz="3600" dirty="0"/>
              <a:t>Roles of </a:t>
            </a:r>
            <a:r>
              <a:rPr lang="en-US" sz="3600" b="1" dirty="0"/>
              <a:t>religiosity, resiliency</a:t>
            </a:r>
            <a:r>
              <a:rPr lang="en-US" sz="3600" dirty="0"/>
              <a:t>, </a:t>
            </a:r>
            <a:r>
              <a:rPr lang="en-US" sz="3600" b="1" dirty="0"/>
              <a:t>perceived social support</a:t>
            </a:r>
          </a:p>
          <a:p>
            <a:pPr marL="342900" indent="-342900">
              <a:buAutoNum type="arabicPeriod"/>
            </a:pPr>
            <a:r>
              <a:rPr lang="en-US" sz="3600" b="0" dirty="0"/>
              <a:t> Relations between </a:t>
            </a:r>
            <a:r>
              <a:rPr lang="en-US" sz="3600" b="1" dirty="0"/>
              <a:t>childhood trauma </a:t>
            </a:r>
            <a:r>
              <a:rPr lang="en-US" sz="3600" b="0" dirty="0"/>
              <a:t>and </a:t>
            </a:r>
            <a:r>
              <a:rPr lang="en-US" sz="3600" b="1" dirty="0"/>
              <a:t>health, QOL, discriminatory experiences</a:t>
            </a:r>
            <a:endParaRPr lang="en-US" sz="3600" dirty="0"/>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8</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27910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3AAF76-99F7-96F4-C4AC-D74526B765A8}"/>
              </a:ext>
            </a:extLst>
          </p:cNvPr>
          <p:cNvSpPr>
            <a:spLocks noGrp="1"/>
          </p:cNvSpPr>
          <p:nvPr>
            <p:ph type="title"/>
          </p:nvPr>
        </p:nvSpPr>
        <p:spPr>
          <a:xfrm>
            <a:off x="838200" y="823271"/>
            <a:ext cx="10515600" cy="867417"/>
          </a:xfrm>
        </p:spPr>
        <p:txBody>
          <a:bodyPr>
            <a:normAutofit/>
          </a:bodyPr>
          <a:lstStyle/>
          <a:p>
            <a:pPr algn="ctr"/>
            <a:r>
              <a:rPr lang="en-US" sz="5400" b="1" dirty="0"/>
              <a:t>Method</a:t>
            </a:r>
          </a:p>
        </p:txBody>
      </p:sp>
      <p:sp>
        <p:nvSpPr>
          <p:cNvPr id="8" name="Content Placeholder 7">
            <a:extLst>
              <a:ext uri="{FF2B5EF4-FFF2-40B4-BE49-F238E27FC236}">
                <a16:creationId xmlns:a16="http://schemas.microsoft.com/office/drawing/2014/main" id="{A67153C6-B986-4661-33EC-71E4DF287C9A}"/>
              </a:ext>
            </a:extLst>
          </p:cNvPr>
          <p:cNvSpPr>
            <a:spLocks noGrp="1"/>
          </p:cNvSpPr>
          <p:nvPr>
            <p:ph idx="1"/>
          </p:nvPr>
        </p:nvSpPr>
        <p:spPr>
          <a:xfrm>
            <a:off x="1708484" y="1690688"/>
            <a:ext cx="9645316" cy="4534676"/>
          </a:xfrm>
        </p:spPr>
        <p:txBody>
          <a:bodyPr>
            <a:normAutofit/>
          </a:bodyPr>
          <a:lstStyle/>
          <a:p>
            <a:r>
              <a:rPr lang="en-US" sz="4000" dirty="0"/>
              <a:t> Recruitment      urban family medicine clinic, in large midwestern health system</a:t>
            </a:r>
          </a:p>
          <a:p>
            <a:r>
              <a:rPr lang="en-US" sz="4000" dirty="0">
                <a:solidFill>
                  <a:schemeClr val="tx1">
                    <a:lumMod val="75000"/>
                    <a:lumOff val="25000"/>
                  </a:schemeClr>
                </a:solidFill>
              </a:rPr>
              <a:t> Adult (18+) Black men and women </a:t>
            </a:r>
          </a:p>
          <a:p>
            <a:r>
              <a:rPr lang="en-US" sz="4000" dirty="0"/>
              <a:t> Informed consent</a:t>
            </a:r>
          </a:p>
          <a:p>
            <a:r>
              <a:rPr lang="en-US" sz="4000" dirty="0">
                <a:solidFill>
                  <a:schemeClr val="tx1">
                    <a:lumMod val="75000"/>
                    <a:lumOff val="25000"/>
                  </a:schemeClr>
                </a:solidFill>
              </a:rPr>
              <a:t> Compensation       $50 visa gift card</a:t>
            </a:r>
          </a:p>
          <a:p>
            <a:r>
              <a:rPr lang="en-US" sz="4000" dirty="0"/>
              <a:t> Completed questionnaires on iPad with RA available for questions</a:t>
            </a:r>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9</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cxnSp>
        <p:nvCxnSpPr>
          <p:cNvPr id="3" name="Straight Arrow Connector 2">
            <a:extLst>
              <a:ext uri="{FF2B5EF4-FFF2-40B4-BE49-F238E27FC236}">
                <a16:creationId xmlns:a16="http://schemas.microsoft.com/office/drawing/2014/main" id="{3A71E359-B9A6-F86A-4004-899EFCFEA9EC}"/>
              </a:ext>
            </a:extLst>
          </p:cNvPr>
          <p:cNvCxnSpPr>
            <a:cxnSpLocks/>
          </p:cNvCxnSpPr>
          <p:nvPr/>
        </p:nvCxnSpPr>
        <p:spPr>
          <a:xfrm>
            <a:off x="4812637" y="1997245"/>
            <a:ext cx="49329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A2BAA12-3D3B-B39A-6E3E-360B8C6C69EB}"/>
              </a:ext>
            </a:extLst>
          </p:cNvPr>
          <p:cNvCxnSpPr>
            <a:cxnSpLocks/>
          </p:cNvCxnSpPr>
          <p:nvPr/>
        </p:nvCxnSpPr>
        <p:spPr>
          <a:xfrm>
            <a:off x="5281868" y="4604080"/>
            <a:ext cx="493295" cy="0"/>
          </a:xfrm>
          <a:prstGeom prst="straightConnector1">
            <a:avLst/>
          </a:prstGeom>
          <a:ln w="762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8035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5805090-46D3-4253-A301-9391F93B6C25}" vid="{A46854E2-D94C-41C7-960C-47A8E6C3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44th Forum PPT Template 2023</Template>
  <TotalTime>566</TotalTime>
  <Words>3039</Words>
  <Application>Microsoft Office PowerPoint</Application>
  <PresentationFormat>Widescreen</PresentationFormat>
  <Paragraphs>435</Paragraphs>
  <Slides>27</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Amasis MT Pro Black</vt:lpstr>
      <vt:lpstr>Arial</vt:lpstr>
      <vt:lpstr>Arial,Sans-Serif</vt:lpstr>
      <vt:lpstr>Calibri</vt:lpstr>
      <vt:lpstr>Calibri Light</vt:lpstr>
      <vt:lpstr>Franklin Gothic Book</vt:lpstr>
      <vt:lpstr>Times New Roman</vt:lpstr>
      <vt:lpstr>Verdana</vt:lpstr>
      <vt:lpstr>Office Theme</vt:lpstr>
      <vt:lpstr>How do we better understand and serve Black patients hurt by discriminatory law enforcement practices?</vt:lpstr>
      <vt:lpstr>PowerPoint Presentation</vt:lpstr>
      <vt:lpstr>PowerPoint Presentation</vt:lpstr>
      <vt:lpstr>PowerPoint Presentation</vt:lpstr>
      <vt:lpstr>PowerPoint Presentation</vt:lpstr>
      <vt:lpstr>Introductions</vt:lpstr>
      <vt:lpstr>Background</vt:lpstr>
      <vt:lpstr>Study Aims</vt:lpstr>
      <vt:lpstr>Method</vt:lpstr>
      <vt:lpstr>Method</vt:lpstr>
      <vt:lpstr>Selected Results</vt:lpstr>
      <vt:lpstr>Aim 1</vt:lpstr>
      <vt:lpstr>Endorsed Law Enforcement Discriminatory Experience</vt:lpstr>
      <vt:lpstr>PowerPoint Presentation</vt:lpstr>
      <vt:lpstr>PowerPoint Presentation</vt:lpstr>
      <vt:lpstr>Aim 2</vt:lpstr>
      <vt:lpstr>Religiosity and Quality of Life</vt:lpstr>
      <vt:lpstr>Aim 3</vt:lpstr>
      <vt:lpstr>Adverse Childhood Experience Scale</vt:lpstr>
      <vt:lpstr>Summary and Key Takeaways</vt:lpstr>
      <vt:lpstr>Limitations </vt:lpstr>
      <vt:lpstr>Impact and Reflections</vt:lpstr>
      <vt:lpstr>Small Group Discussion</vt:lpstr>
      <vt:lpstr>Large Group Discussion</vt:lpstr>
      <vt:lpstr>THANK YOU! Q&amp;A</vt:lpstr>
      <vt:lpstr>Selected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Molin Shi</dc:creator>
  <cp:lastModifiedBy>Henderson, Danielle R</cp:lastModifiedBy>
  <cp:revision>62</cp:revision>
  <dcterms:created xsi:type="dcterms:W3CDTF">2023-08-17T20:06:32Z</dcterms:created>
  <dcterms:modified xsi:type="dcterms:W3CDTF">2023-09-05T16:50:47Z</dcterms:modified>
</cp:coreProperties>
</file>