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sldIdLst>
    <p:sldId id="256" r:id="rId5"/>
    <p:sldId id="257" r:id="rId6"/>
    <p:sldId id="261" r:id="rId7"/>
    <p:sldId id="258" r:id="rId8"/>
    <p:sldId id="259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2" r:id="rId17"/>
    <p:sldId id="265" r:id="rId18"/>
    <p:sldId id="271" r:id="rId19"/>
    <p:sldId id="273" r:id="rId20"/>
    <p:sldId id="266" r:id="rId21"/>
    <p:sldId id="274" r:id="rId22"/>
    <p:sldId id="275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Possible</a:t>
            </a:r>
            <a:r>
              <a:rPr lang="en-US" baseline="0" dirty="0"/>
              <a:t> Causes</a:t>
            </a:r>
            <a:endParaRPr lang="en-US" dirty="0"/>
          </a:p>
        </c:rich>
      </c:tx>
      <c:layout>
        <c:manualLayout>
          <c:xMode val="edge"/>
          <c:yMode val="edge"/>
          <c:x val="0.37736363636363635"/>
          <c:y val="1.3477088948787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21-4BE5-9E1D-F62A2E39D8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E21-4BE5-9E1D-F62A2E39D8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21-4BE5-9E1D-F62A2E39D8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E21-4BE5-9E1D-F62A2E39D8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21-4BE5-9E1D-F62A2E39D8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E21-4BE5-9E1D-F62A2E39D8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21-4BE5-9E1D-F62A2E39D8A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21-4BE5-9E1D-F62A2E39D8A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E21-4BE5-9E1D-F62A2E39D8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E21-4BE5-9E1D-F62A2E39D8A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E21-4BE5-9E1D-F62A2E39D8A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E21-4BE5-9E1D-F62A2E39D8A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E21-4BE5-9E1D-F62A2E39D8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E21-4BE5-9E1D-F62A2E39D8A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Genetics</c:v>
                </c:pt>
                <c:pt idx="1">
                  <c:v>Chronic Stress</c:v>
                </c:pt>
                <c:pt idx="2">
                  <c:v>Explicit Bias/System</c:v>
                </c:pt>
                <c:pt idx="3">
                  <c:v>Provider Implicit Bias</c:v>
                </c:pt>
                <c:pt idx="4">
                  <c:v>Patient Trust/Bias</c:v>
                </c:pt>
                <c:pt idx="5">
                  <c:v>Health Behaviors</c:v>
                </c:pt>
                <c:pt idx="6">
                  <c:v>Location/Zip Code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6-4410-AC19-ABAC1F5D814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0DED6-F5C4-424E-BA3F-3B3F1F74343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BE514A-2A42-4506-BC21-4351A0695679}">
      <dgm:prSet/>
      <dgm:spPr/>
      <dgm:t>
        <a:bodyPr/>
        <a:lstStyle/>
        <a:p>
          <a:r>
            <a:rPr lang="en-US" dirty="0"/>
            <a:t>Use narration to understand and connect</a:t>
          </a:r>
        </a:p>
      </dgm:t>
    </dgm:pt>
    <dgm:pt modelId="{0D1ABB04-2DF7-4887-906F-80043FE16C29}" type="parTrans" cxnId="{A92D0A5F-521E-4CF9-A44B-6C221B01331F}">
      <dgm:prSet/>
      <dgm:spPr/>
      <dgm:t>
        <a:bodyPr/>
        <a:lstStyle/>
        <a:p>
          <a:endParaRPr lang="en-US"/>
        </a:p>
      </dgm:t>
    </dgm:pt>
    <dgm:pt modelId="{CDEFCA44-57DD-4EA9-B959-2BBCE68B0D1A}" type="sibTrans" cxnId="{A92D0A5F-521E-4CF9-A44B-6C221B01331F}">
      <dgm:prSet/>
      <dgm:spPr/>
      <dgm:t>
        <a:bodyPr/>
        <a:lstStyle/>
        <a:p>
          <a:endParaRPr lang="en-US"/>
        </a:p>
      </dgm:t>
    </dgm:pt>
    <dgm:pt modelId="{ED9BAD5D-4A76-4DBD-AC02-86D5966538C4}">
      <dgm:prSet/>
      <dgm:spPr/>
      <dgm:t>
        <a:bodyPr/>
        <a:lstStyle/>
        <a:p>
          <a:r>
            <a:rPr lang="en-US" dirty="0"/>
            <a:t>Attention</a:t>
          </a:r>
        </a:p>
      </dgm:t>
    </dgm:pt>
    <dgm:pt modelId="{EABF6952-86B1-4126-A888-F07E0177AC43}" type="parTrans" cxnId="{5E2B746C-F6B2-49A1-BDF5-7771BA69DCEE}">
      <dgm:prSet/>
      <dgm:spPr/>
      <dgm:t>
        <a:bodyPr/>
        <a:lstStyle/>
        <a:p>
          <a:endParaRPr lang="en-US"/>
        </a:p>
      </dgm:t>
    </dgm:pt>
    <dgm:pt modelId="{47CE07BE-3EF5-4ED8-BCE8-C6DA34A0393D}" type="sibTrans" cxnId="{5E2B746C-F6B2-49A1-BDF5-7771BA69DCEE}">
      <dgm:prSet/>
      <dgm:spPr/>
      <dgm:t>
        <a:bodyPr/>
        <a:lstStyle/>
        <a:p>
          <a:endParaRPr lang="en-US"/>
        </a:p>
      </dgm:t>
    </dgm:pt>
    <dgm:pt modelId="{85822228-63DC-4770-99D4-2742B6D9E1A0}">
      <dgm:prSet/>
      <dgm:spPr/>
      <dgm:t>
        <a:bodyPr/>
        <a:lstStyle/>
        <a:p>
          <a:r>
            <a:rPr lang="en-US" dirty="0"/>
            <a:t>Representation</a:t>
          </a:r>
        </a:p>
      </dgm:t>
    </dgm:pt>
    <dgm:pt modelId="{6B219E71-BDF2-4CF4-8B2A-52B726891653}" type="parTrans" cxnId="{9EC4A66C-6F9B-43B9-BC0D-B76EC7324E97}">
      <dgm:prSet/>
      <dgm:spPr/>
      <dgm:t>
        <a:bodyPr/>
        <a:lstStyle/>
        <a:p>
          <a:endParaRPr lang="en-US"/>
        </a:p>
      </dgm:t>
    </dgm:pt>
    <dgm:pt modelId="{C0F79386-67CC-420F-B5C3-B33B4407B1CA}" type="sibTrans" cxnId="{9EC4A66C-6F9B-43B9-BC0D-B76EC7324E97}">
      <dgm:prSet/>
      <dgm:spPr/>
      <dgm:t>
        <a:bodyPr/>
        <a:lstStyle/>
        <a:p>
          <a:endParaRPr lang="en-US"/>
        </a:p>
      </dgm:t>
    </dgm:pt>
    <dgm:pt modelId="{F7A3FA8A-40AE-456A-93D5-59509570E7C7}">
      <dgm:prSet/>
      <dgm:spPr/>
      <dgm:t>
        <a:bodyPr/>
        <a:lstStyle/>
        <a:p>
          <a:r>
            <a:rPr lang="en-US" dirty="0"/>
            <a:t>Affiliation</a:t>
          </a:r>
        </a:p>
      </dgm:t>
    </dgm:pt>
    <dgm:pt modelId="{809F7A44-484C-4A6E-9139-35967FBB6DBF}" type="parTrans" cxnId="{77A3392D-B279-4B4A-BF9C-06955F637B7D}">
      <dgm:prSet/>
      <dgm:spPr/>
      <dgm:t>
        <a:bodyPr/>
        <a:lstStyle/>
        <a:p>
          <a:endParaRPr lang="en-US"/>
        </a:p>
      </dgm:t>
    </dgm:pt>
    <dgm:pt modelId="{3141BEF5-D1D0-497E-B025-9A1D2ED87245}" type="sibTrans" cxnId="{77A3392D-B279-4B4A-BF9C-06955F637B7D}">
      <dgm:prSet/>
      <dgm:spPr/>
      <dgm:t>
        <a:bodyPr/>
        <a:lstStyle/>
        <a:p>
          <a:endParaRPr lang="en-US"/>
        </a:p>
      </dgm:t>
    </dgm:pt>
    <dgm:pt modelId="{79D625FB-DC9A-4250-9BCD-4AA869A5DDE9}" type="pres">
      <dgm:prSet presAssocID="{B4C0DED6-F5C4-424E-BA3F-3B3F1F743435}" presName="outerComposite" presStyleCnt="0">
        <dgm:presLayoutVars>
          <dgm:chMax val="5"/>
          <dgm:dir/>
          <dgm:resizeHandles val="exact"/>
        </dgm:presLayoutVars>
      </dgm:prSet>
      <dgm:spPr/>
    </dgm:pt>
    <dgm:pt modelId="{CDC793C4-4DF9-469A-B6E4-8209248C15A7}" type="pres">
      <dgm:prSet presAssocID="{B4C0DED6-F5C4-424E-BA3F-3B3F1F743435}" presName="dummyMaxCanvas" presStyleCnt="0">
        <dgm:presLayoutVars/>
      </dgm:prSet>
      <dgm:spPr/>
    </dgm:pt>
    <dgm:pt modelId="{1B4DDDB7-74EE-4FC4-ADD3-1F7A703685EF}" type="pres">
      <dgm:prSet presAssocID="{B4C0DED6-F5C4-424E-BA3F-3B3F1F743435}" presName="FourNodes_1" presStyleLbl="node1" presStyleIdx="0" presStyleCnt="4">
        <dgm:presLayoutVars>
          <dgm:bulletEnabled val="1"/>
        </dgm:presLayoutVars>
      </dgm:prSet>
      <dgm:spPr/>
    </dgm:pt>
    <dgm:pt modelId="{62F11BCC-4F1F-4070-8988-7D9AE1D6E8F2}" type="pres">
      <dgm:prSet presAssocID="{B4C0DED6-F5C4-424E-BA3F-3B3F1F743435}" presName="FourNodes_2" presStyleLbl="node1" presStyleIdx="1" presStyleCnt="4">
        <dgm:presLayoutVars>
          <dgm:bulletEnabled val="1"/>
        </dgm:presLayoutVars>
      </dgm:prSet>
      <dgm:spPr/>
    </dgm:pt>
    <dgm:pt modelId="{DE46FA17-8059-49AB-81C0-A2E1B5EB8BE3}" type="pres">
      <dgm:prSet presAssocID="{B4C0DED6-F5C4-424E-BA3F-3B3F1F743435}" presName="FourNodes_3" presStyleLbl="node1" presStyleIdx="2" presStyleCnt="4">
        <dgm:presLayoutVars>
          <dgm:bulletEnabled val="1"/>
        </dgm:presLayoutVars>
      </dgm:prSet>
      <dgm:spPr/>
    </dgm:pt>
    <dgm:pt modelId="{70E47166-CFC5-4234-8D26-D74CA5E74FD4}" type="pres">
      <dgm:prSet presAssocID="{B4C0DED6-F5C4-424E-BA3F-3B3F1F743435}" presName="FourNodes_4" presStyleLbl="node1" presStyleIdx="3" presStyleCnt="4">
        <dgm:presLayoutVars>
          <dgm:bulletEnabled val="1"/>
        </dgm:presLayoutVars>
      </dgm:prSet>
      <dgm:spPr/>
    </dgm:pt>
    <dgm:pt modelId="{8E16ADCE-0BDF-448F-99C5-7D346D08D22D}" type="pres">
      <dgm:prSet presAssocID="{B4C0DED6-F5C4-424E-BA3F-3B3F1F743435}" presName="FourConn_1-2" presStyleLbl="fgAccFollowNode1" presStyleIdx="0" presStyleCnt="3">
        <dgm:presLayoutVars>
          <dgm:bulletEnabled val="1"/>
        </dgm:presLayoutVars>
      </dgm:prSet>
      <dgm:spPr/>
    </dgm:pt>
    <dgm:pt modelId="{F7264DC3-E9AC-4E93-B992-0CFB2C331CCA}" type="pres">
      <dgm:prSet presAssocID="{B4C0DED6-F5C4-424E-BA3F-3B3F1F743435}" presName="FourConn_2-3" presStyleLbl="fgAccFollowNode1" presStyleIdx="1" presStyleCnt="3">
        <dgm:presLayoutVars>
          <dgm:bulletEnabled val="1"/>
        </dgm:presLayoutVars>
      </dgm:prSet>
      <dgm:spPr/>
    </dgm:pt>
    <dgm:pt modelId="{A86BA036-17DA-4968-8FC2-F1807C8BCE54}" type="pres">
      <dgm:prSet presAssocID="{B4C0DED6-F5C4-424E-BA3F-3B3F1F743435}" presName="FourConn_3-4" presStyleLbl="fgAccFollowNode1" presStyleIdx="2" presStyleCnt="3">
        <dgm:presLayoutVars>
          <dgm:bulletEnabled val="1"/>
        </dgm:presLayoutVars>
      </dgm:prSet>
      <dgm:spPr/>
    </dgm:pt>
    <dgm:pt modelId="{DAF2D34B-8E89-4A2B-96F1-1054EEA5EFE4}" type="pres">
      <dgm:prSet presAssocID="{B4C0DED6-F5C4-424E-BA3F-3B3F1F743435}" presName="FourNodes_1_text" presStyleLbl="node1" presStyleIdx="3" presStyleCnt="4">
        <dgm:presLayoutVars>
          <dgm:bulletEnabled val="1"/>
        </dgm:presLayoutVars>
      </dgm:prSet>
      <dgm:spPr/>
    </dgm:pt>
    <dgm:pt modelId="{6FF315A5-C5DD-4664-837A-2D62A8804A91}" type="pres">
      <dgm:prSet presAssocID="{B4C0DED6-F5C4-424E-BA3F-3B3F1F743435}" presName="FourNodes_2_text" presStyleLbl="node1" presStyleIdx="3" presStyleCnt="4">
        <dgm:presLayoutVars>
          <dgm:bulletEnabled val="1"/>
        </dgm:presLayoutVars>
      </dgm:prSet>
      <dgm:spPr/>
    </dgm:pt>
    <dgm:pt modelId="{107C2E08-DC82-4DB4-953A-4DC7BC069727}" type="pres">
      <dgm:prSet presAssocID="{B4C0DED6-F5C4-424E-BA3F-3B3F1F743435}" presName="FourNodes_3_text" presStyleLbl="node1" presStyleIdx="3" presStyleCnt="4">
        <dgm:presLayoutVars>
          <dgm:bulletEnabled val="1"/>
        </dgm:presLayoutVars>
      </dgm:prSet>
      <dgm:spPr/>
    </dgm:pt>
    <dgm:pt modelId="{2BEAEB54-E073-46C0-9430-14A3C3E3D401}" type="pres">
      <dgm:prSet presAssocID="{B4C0DED6-F5C4-424E-BA3F-3B3F1F7434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C10121E-A3FB-465D-A920-14794E4BC859}" type="presOf" srcId="{CDEFCA44-57DD-4EA9-B959-2BBCE68B0D1A}" destId="{8E16ADCE-0BDF-448F-99C5-7D346D08D22D}" srcOrd="0" destOrd="0" presId="urn:microsoft.com/office/officeart/2005/8/layout/vProcess5"/>
    <dgm:cxn modelId="{9F20411E-5AC2-42A0-8E95-A2AA88AA7775}" type="presOf" srcId="{85822228-63DC-4770-99D4-2742B6D9E1A0}" destId="{DE46FA17-8059-49AB-81C0-A2E1B5EB8BE3}" srcOrd="0" destOrd="0" presId="urn:microsoft.com/office/officeart/2005/8/layout/vProcess5"/>
    <dgm:cxn modelId="{EAE3DD2B-DB4D-4037-ABD5-761286C0CE5E}" type="presOf" srcId="{B4C0DED6-F5C4-424E-BA3F-3B3F1F743435}" destId="{79D625FB-DC9A-4250-9BCD-4AA869A5DDE9}" srcOrd="0" destOrd="0" presId="urn:microsoft.com/office/officeart/2005/8/layout/vProcess5"/>
    <dgm:cxn modelId="{77A3392D-B279-4B4A-BF9C-06955F637B7D}" srcId="{B4C0DED6-F5C4-424E-BA3F-3B3F1F743435}" destId="{F7A3FA8A-40AE-456A-93D5-59509570E7C7}" srcOrd="3" destOrd="0" parTransId="{809F7A44-484C-4A6E-9139-35967FBB6DBF}" sibTransId="{3141BEF5-D1D0-497E-B025-9A1D2ED87245}"/>
    <dgm:cxn modelId="{C2C4BB3E-3C3C-4F99-8D7B-ED54F40995D2}" type="presOf" srcId="{85822228-63DC-4770-99D4-2742B6D9E1A0}" destId="{107C2E08-DC82-4DB4-953A-4DC7BC069727}" srcOrd="1" destOrd="0" presId="urn:microsoft.com/office/officeart/2005/8/layout/vProcess5"/>
    <dgm:cxn modelId="{A92D0A5F-521E-4CF9-A44B-6C221B01331F}" srcId="{B4C0DED6-F5C4-424E-BA3F-3B3F1F743435}" destId="{C4BE514A-2A42-4506-BC21-4351A0695679}" srcOrd="0" destOrd="0" parTransId="{0D1ABB04-2DF7-4887-906F-80043FE16C29}" sibTransId="{CDEFCA44-57DD-4EA9-B959-2BBCE68B0D1A}"/>
    <dgm:cxn modelId="{5E2B746C-F6B2-49A1-BDF5-7771BA69DCEE}" srcId="{B4C0DED6-F5C4-424E-BA3F-3B3F1F743435}" destId="{ED9BAD5D-4A76-4DBD-AC02-86D5966538C4}" srcOrd="1" destOrd="0" parTransId="{EABF6952-86B1-4126-A888-F07E0177AC43}" sibTransId="{47CE07BE-3EF5-4ED8-BCE8-C6DA34A0393D}"/>
    <dgm:cxn modelId="{9EC4A66C-6F9B-43B9-BC0D-B76EC7324E97}" srcId="{B4C0DED6-F5C4-424E-BA3F-3B3F1F743435}" destId="{85822228-63DC-4770-99D4-2742B6D9E1A0}" srcOrd="2" destOrd="0" parTransId="{6B219E71-BDF2-4CF4-8B2A-52B726891653}" sibTransId="{C0F79386-67CC-420F-B5C3-B33B4407B1CA}"/>
    <dgm:cxn modelId="{10342381-C0A1-4CA5-AB38-05750BA708CA}" type="presOf" srcId="{47CE07BE-3EF5-4ED8-BCE8-C6DA34A0393D}" destId="{F7264DC3-E9AC-4E93-B992-0CFB2C331CCA}" srcOrd="0" destOrd="0" presId="urn:microsoft.com/office/officeart/2005/8/layout/vProcess5"/>
    <dgm:cxn modelId="{255D0094-9404-48E3-B4AE-242909D15D42}" type="presOf" srcId="{F7A3FA8A-40AE-456A-93D5-59509570E7C7}" destId="{2BEAEB54-E073-46C0-9430-14A3C3E3D401}" srcOrd="1" destOrd="0" presId="urn:microsoft.com/office/officeart/2005/8/layout/vProcess5"/>
    <dgm:cxn modelId="{422AD69D-4E9E-4AB7-A2C6-C59571254631}" type="presOf" srcId="{F7A3FA8A-40AE-456A-93D5-59509570E7C7}" destId="{70E47166-CFC5-4234-8D26-D74CA5E74FD4}" srcOrd="0" destOrd="0" presId="urn:microsoft.com/office/officeart/2005/8/layout/vProcess5"/>
    <dgm:cxn modelId="{8D90E3A9-7E7D-4013-9DEE-E659950117A1}" type="presOf" srcId="{C4BE514A-2A42-4506-BC21-4351A0695679}" destId="{1B4DDDB7-74EE-4FC4-ADD3-1F7A703685EF}" srcOrd="0" destOrd="0" presId="urn:microsoft.com/office/officeart/2005/8/layout/vProcess5"/>
    <dgm:cxn modelId="{EC28A7B6-C397-4DA6-BE39-86A0A9EB81DD}" type="presOf" srcId="{ED9BAD5D-4A76-4DBD-AC02-86D5966538C4}" destId="{62F11BCC-4F1F-4070-8988-7D9AE1D6E8F2}" srcOrd="0" destOrd="0" presId="urn:microsoft.com/office/officeart/2005/8/layout/vProcess5"/>
    <dgm:cxn modelId="{C262F5C5-47DF-4DBD-B274-C248B0CFE9D6}" type="presOf" srcId="{C4BE514A-2A42-4506-BC21-4351A0695679}" destId="{DAF2D34B-8E89-4A2B-96F1-1054EEA5EFE4}" srcOrd="1" destOrd="0" presId="urn:microsoft.com/office/officeart/2005/8/layout/vProcess5"/>
    <dgm:cxn modelId="{8DD486DF-0CB5-4F56-8901-B58817ABE5F2}" type="presOf" srcId="{C0F79386-67CC-420F-B5C3-B33B4407B1CA}" destId="{A86BA036-17DA-4968-8FC2-F1807C8BCE54}" srcOrd="0" destOrd="0" presId="urn:microsoft.com/office/officeart/2005/8/layout/vProcess5"/>
    <dgm:cxn modelId="{05077DFE-87A7-4EAB-B328-9DACA04EF65E}" type="presOf" srcId="{ED9BAD5D-4A76-4DBD-AC02-86D5966538C4}" destId="{6FF315A5-C5DD-4664-837A-2D62A8804A91}" srcOrd="1" destOrd="0" presId="urn:microsoft.com/office/officeart/2005/8/layout/vProcess5"/>
    <dgm:cxn modelId="{3D374FCD-86F7-4E00-9ADD-BB1DE8B60555}" type="presParOf" srcId="{79D625FB-DC9A-4250-9BCD-4AA869A5DDE9}" destId="{CDC793C4-4DF9-469A-B6E4-8209248C15A7}" srcOrd="0" destOrd="0" presId="urn:microsoft.com/office/officeart/2005/8/layout/vProcess5"/>
    <dgm:cxn modelId="{4639E737-E565-4BAF-9146-BC7057B9D620}" type="presParOf" srcId="{79D625FB-DC9A-4250-9BCD-4AA869A5DDE9}" destId="{1B4DDDB7-74EE-4FC4-ADD3-1F7A703685EF}" srcOrd="1" destOrd="0" presId="urn:microsoft.com/office/officeart/2005/8/layout/vProcess5"/>
    <dgm:cxn modelId="{E7691BCD-A102-4A9F-A704-B7FC9475A77A}" type="presParOf" srcId="{79D625FB-DC9A-4250-9BCD-4AA869A5DDE9}" destId="{62F11BCC-4F1F-4070-8988-7D9AE1D6E8F2}" srcOrd="2" destOrd="0" presId="urn:microsoft.com/office/officeart/2005/8/layout/vProcess5"/>
    <dgm:cxn modelId="{66A60A4E-738F-49B0-965E-1F6C8B4BAE3D}" type="presParOf" srcId="{79D625FB-DC9A-4250-9BCD-4AA869A5DDE9}" destId="{DE46FA17-8059-49AB-81C0-A2E1B5EB8BE3}" srcOrd="3" destOrd="0" presId="urn:microsoft.com/office/officeart/2005/8/layout/vProcess5"/>
    <dgm:cxn modelId="{42B34D7E-97F1-4FD7-81FB-43DD2CFE181B}" type="presParOf" srcId="{79D625FB-DC9A-4250-9BCD-4AA869A5DDE9}" destId="{70E47166-CFC5-4234-8D26-D74CA5E74FD4}" srcOrd="4" destOrd="0" presId="urn:microsoft.com/office/officeart/2005/8/layout/vProcess5"/>
    <dgm:cxn modelId="{A1185D26-C546-4120-8DD7-C2F5396999CD}" type="presParOf" srcId="{79D625FB-DC9A-4250-9BCD-4AA869A5DDE9}" destId="{8E16ADCE-0BDF-448F-99C5-7D346D08D22D}" srcOrd="5" destOrd="0" presId="urn:microsoft.com/office/officeart/2005/8/layout/vProcess5"/>
    <dgm:cxn modelId="{1E67A650-2AC7-4C92-9F71-38D8FD87EB8D}" type="presParOf" srcId="{79D625FB-DC9A-4250-9BCD-4AA869A5DDE9}" destId="{F7264DC3-E9AC-4E93-B992-0CFB2C331CCA}" srcOrd="6" destOrd="0" presId="urn:microsoft.com/office/officeart/2005/8/layout/vProcess5"/>
    <dgm:cxn modelId="{6DCE15C5-F474-45A5-B4E7-57C966FB1F1C}" type="presParOf" srcId="{79D625FB-DC9A-4250-9BCD-4AA869A5DDE9}" destId="{A86BA036-17DA-4968-8FC2-F1807C8BCE54}" srcOrd="7" destOrd="0" presId="urn:microsoft.com/office/officeart/2005/8/layout/vProcess5"/>
    <dgm:cxn modelId="{8DF26242-0849-48BC-9C65-ECF0E0AE6CFA}" type="presParOf" srcId="{79D625FB-DC9A-4250-9BCD-4AA869A5DDE9}" destId="{DAF2D34B-8E89-4A2B-96F1-1054EEA5EFE4}" srcOrd="8" destOrd="0" presId="urn:microsoft.com/office/officeart/2005/8/layout/vProcess5"/>
    <dgm:cxn modelId="{2F228648-6461-4E22-B81D-5CE00DB0A9A5}" type="presParOf" srcId="{79D625FB-DC9A-4250-9BCD-4AA869A5DDE9}" destId="{6FF315A5-C5DD-4664-837A-2D62A8804A91}" srcOrd="9" destOrd="0" presId="urn:microsoft.com/office/officeart/2005/8/layout/vProcess5"/>
    <dgm:cxn modelId="{F592B490-BF3B-4502-95EB-2AF92C839058}" type="presParOf" srcId="{79D625FB-DC9A-4250-9BCD-4AA869A5DDE9}" destId="{107C2E08-DC82-4DB4-953A-4DC7BC069727}" srcOrd="10" destOrd="0" presId="urn:microsoft.com/office/officeart/2005/8/layout/vProcess5"/>
    <dgm:cxn modelId="{7367551E-32AE-4C4C-9D21-1BB456AC2294}" type="presParOf" srcId="{79D625FB-DC9A-4250-9BCD-4AA869A5DDE9}" destId="{2BEAEB54-E073-46C0-9430-14A3C3E3D4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DDDB7-74EE-4FC4-ADD3-1F7A703685EF}">
      <dsp:nvSpPr>
        <dsp:cNvPr id="0" name=""/>
        <dsp:cNvSpPr/>
      </dsp:nvSpPr>
      <dsp:spPr>
        <a:xfrm>
          <a:off x="0" y="0"/>
          <a:ext cx="4876800" cy="12035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 narration to understand and connect</a:t>
          </a:r>
        </a:p>
      </dsp:txBody>
      <dsp:txXfrm>
        <a:off x="35250" y="35250"/>
        <a:ext cx="3476415" cy="1133015"/>
      </dsp:txXfrm>
    </dsp:sp>
    <dsp:sp modelId="{62F11BCC-4F1F-4070-8988-7D9AE1D6E8F2}">
      <dsp:nvSpPr>
        <dsp:cNvPr id="0" name=""/>
        <dsp:cNvSpPr/>
      </dsp:nvSpPr>
      <dsp:spPr>
        <a:xfrm>
          <a:off x="408432" y="1422336"/>
          <a:ext cx="4876800" cy="1203515"/>
        </a:xfrm>
        <a:prstGeom prst="roundRect">
          <a:avLst>
            <a:gd name="adj" fmla="val 10000"/>
          </a:avLst>
        </a:prstGeom>
        <a:solidFill>
          <a:schemeClr val="accent2">
            <a:hueOff val="994869"/>
            <a:satOff val="-1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Attention</a:t>
          </a:r>
        </a:p>
      </dsp:txBody>
      <dsp:txXfrm>
        <a:off x="443682" y="1457586"/>
        <a:ext cx="3615582" cy="1133015"/>
      </dsp:txXfrm>
    </dsp:sp>
    <dsp:sp modelId="{DE46FA17-8059-49AB-81C0-A2E1B5EB8BE3}">
      <dsp:nvSpPr>
        <dsp:cNvPr id="0" name=""/>
        <dsp:cNvSpPr/>
      </dsp:nvSpPr>
      <dsp:spPr>
        <a:xfrm>
          <a:off x="810768" y="2844673"/>
          <a:ext cx="4876800" cy="1203515"/>
        </a:xfrm>
        <a:prstGeom prst="roundRect">
          <a:avLst>
            <a:gd name="adj" fmla="val 10000"/>
          </a:avLst>
        </a:prstGeom>
        <a:solidFill>
          <a:schemeClr val="accent2">
            <a:hueOff val="1989737"/>
            <a:satOff val="-29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Representation</a:t>
          </a:r>
        </a:p>
      </dsp:txBody>
      <dsp:txXfrm>
        <a:off x="846018" y="2879923"/>
        <a:ext cx="3621678" cy="1133015"/>
      </dsp:txXfrm>
    </dsp:sp>
    <dsp:sp modelId="{70E47166-CFC5-4234-8D26-D74CA5E74FD4}">
      <dsp:nvSpPr>
        <dsp:cNvPr id="0" name=""/>
        <dsp:cNvSpPr/>
      </dsp:nvSpPr>
      <dsp:spPr>
        <a:xfrm>
          <a:off x="1219200" y="4267009"/>
          <a:ext cx="4876800" cy="1203515"/>
        </a:xfrm>
        <a:prstGeom prst="roundRect">
          <a:avLst>
            <a:gd name="adj" fmla="val 10000"/>
          </a:avLst>
        </a:prstGeom>
        <a:solidFill>
          <a:schemeClr val="accent2">
            <a:hueOff val="2984605"/>
            <a:satOff val="-43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Affiliation</a:t>
          </a:r>
        </a:p>
      </dsp:txBody>
      <dsp:txXfrm>
        <a:off x="1254450" y="4302259"/>
        <a:ext cx="3615582" cy="1133015"/>
      </dsp:txXfrm>
    </dsp:sp>
    <dsp:sp modelId="{8E16ADCE-0BDF-448F-99C5-7D346D08D22D}">
      <dsp:nvSpPr>
        <dsp:cNvPr id="0" name=""/>
        <dsp:cNvSpPr/>
      </dsp:nvSpPr>
      <dsp:spPr>
        <a:xfrm>
          <a:off x="4094514" y="921783"/>
          <a:ext cx="782285" cy="78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70528" y="921783"/>
        <a:ext cx="430257" cy="588669"/>
      </dsp:txXfrm>
    </dsp:sp>
    <dsp:sp modelId="{F7264DC3-E9AC-4E93-B992-0CFB2C331CCA}">
      <dsp:nvSpPr>
        <dsp:cNvPr id="0" name=""/>
        <dsp:cNvSpPr/>
      </dsp:nvSpPr>
      <dsp:spPr>
        <a:xfrm>
          <a:off x="4502946" y="2344119"/>
          <a:ext cx="782285" cy="78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63130"/>
            <a:satOff val="1124"/>
            <a:lumOff val="9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63130"/>
              <a:satOff val="1124"/>
              <a:lumOff val="9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78960" y="2344119"/>
        <a:ext cx="430257" cy="588669"/>
      </dsp:txXfrm>
    </dsp:sp>
    <dsp:sp modelId="{A86BA036-17DA-4968-8FC2-F1807C8BCE54}">
      <dsp:nvSpPr>
        <dsp:cNvPr id="0" name=""/>
        <dsp:cNvSpPr/>
      </dsp:nvSpPr>
      <dsp:spPr>
        <a:xfrm>
          <a:off x="4905282" y="3766456"/>
          <a:ext cx="782285" cy="78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26259"/>
            <a:satOff val="2249"/>
            <a:lumOff val="19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26259"/>
              <a:satOff val="2249"/>
              <a:lumOff val="19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81296" y="3766456"/>
        <a:ext cx="430257" cy="588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8B35-2749-455F-B232-56B454E7EC9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C040-DF22-462E-9725-2843A8D8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7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are doctors perceived?
https://www.polleverywhere.com/free_text_polls/e7KsKABS5j79Ph36C2C6W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C040-DF22-462E-9725-2843A8D82411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41FA4-B1C7-466C-B60B-0D65D5AFBED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words might the people in these studies (or their families) use to describe physicians?
https://www.polleverywhere.com/free_text_polls/uPy3mHz5xbnqNFTuwW4KT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C040-DF22-462E-9725-2843A8D8241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E5AD9-6503-4188-A1CC-293C2D4B670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Causes of Health Disparities
https://www.polleverywhere.com/free_text_polls/JozQCm0ypyqFZeV2ri0E3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C040-DF22-462E-9725-2843A8D82411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478A6-1F7A-47E0-B30C-F3B61608A8E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8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8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uardian.com/world/2011/jun/08/guatemala-victims-us-syphilis-study" TargetMode="External"/><Relationship Id="rId3" Type="http://schemas.openxmlformats.org/officeDocument/2006/relationships/hyperlink" Target="https://www.cdc.gov/tuskegee/timeline.htm" TargetMode="External"/><Relationship Id="rId7" Type="http://schemas.openxmlformats.org/officeDocument/2006/relationships/hyperlink" Target="https://www.aamc.org/media/9596/download" TargetMode="External"/><Relationship Id="rId2" Type="http://schemas.openxmlformats.org/officeDocument/2006/relationships/hyperlink" Target="https://ahrp.org/1944-1956-radioactive-nutrition-experiments-conducted-by-harvard-and-mit-on-disabled-childr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w.stanford.edu/wp-content/uploads/2011/09/EthicallyImpossible_PCSBI_110913.pdf" TargetMode="External"/><Relationship Id="rId5" Type="http://schemas.openxmlformats.org/officeDocument/2006/relationships/hyperlink" Target="https://www.washingtonpost.com/news/retropolis/wp/2017/05/16/youve-got-bad-blood-the-horror-of-the-tuskegee-syphilis-experiment/" TargetMode="External"/><Relationship Id="rId10" Type="http://schemas.openxmlformats.org/officeDocument/2006/relationships/hyperlink" Target="http://dx.doi.org/10.1353/nar.2005.0017" TargetMode="External"/><Relationship Id="rId4" Type="http://schemas.openxmlformats.org/officeDocument/2006/relationships/hyperlink" Target="https://www.infoplease.com/history/black-history/the-tuskegee-syphilis-experiment" TargetMode="External"/><Relationship Id="rId9" Type="http://schemas.openxmlformats.org/officeDocument/2006/relationships/hyperlink" Target="https://www.researchgate.net/journal/Narrative-1538-974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FBD12-FE6C-46CA-9FF2-248AF6801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79" y="1777217"/>
            <a:ext cx="2541564" cy="2108983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2"/>
                </a:solidFill>
              </a:rPr>
              <a:t>Medical Ethics and Health Disparities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D57CC-1671-4AD5-9A50-F052CD845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665" y="4114800"/>
            <a:ext cx="2579077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Kwanza Devlin, MD</a:t>
            </a:r>
          </a:p>
          <a:p>
            <a:r>
              <a:rPr lang="en-US" sz="2000" dirty="0">
                <a:solidFill>
                  <a:schemeClr val="bg1"/>
                </a:solidFill>
              </a:rPr>
              <a:t>FMFH FMRP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4" name="Picture 3" descr="People holding hands">
            <a:extLst>
              <a:ext uri="{FF2B5EF4-FFF2-40B4-BE49-F238E27FC236}">
                <a16:creationId xmlns:a16="http://schemas.microsoft.com/office/drawing/2014/main" id="{516C2907-C94C-BDE9-8A23-BB2390F0A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4" r="14252" b="-1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814E1-107F-426C-8610-78427045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599"/>
            <a:ext cx="8115300" cy="23396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E69A9-D3AD-492C-8EA9-6033D1F5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3896751"/>
            <a:ext cx="8115300" cy="12942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What stood out to you in Marta’s story/her words?</a:t>
            </a:r>
          </a:p>
        </p:txBody>
      </p:sp>
    </p:spTree>
    <p:extLst>
      <p:ext uri="{BB962C8B-B14F-4D97-AF65-F5344CB8AC3E}">
        <p14:creationId xmlns:p14="http://schemas.microsoft.com/office/powerpoint/2010/main" val="27097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680EC-A221-4C02-98B9-3392BC8B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2356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13061-8F13-4276-A8D9-8F148CA6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3962397"/>
            <a:ext cx="8115300" cy="15240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How would you describe Marta’s emotions/thoughts?</a:t>
            </a:r>
          </a:p>
          <a:p>
            <a:r>
              <a:rPr lang="en-US" sz="28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Child Marta </a:t>
            </a:r>
            <a:r>
              <a:rPr lang="en-US" sz="2800" dirty="0">
                <a:solidFill>
                  <a:schemeClr val="bg1"/>
                </a:solidFill>
              </a:rPr>
              <a:t>OR Adult Marta</a:t>
            </a:r>
            <a:endParaRPr lang="en-US" sz="2800" i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FEFA976-0132-4AF3-B3A3-B2D1C89C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9486900" cy="411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4603D-AAAF-47DC-8601-57304405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24493"/>
            <a:ext cx="8115300" cy="17742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Affiliation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BA348-880E-4A91-97E1-BC3C914A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3893906"/>
            <a:ext cx="8115300" cy="1028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Describe a time, that you were aware of, when a patient felt powerless</a:t>
            </a:r>
          </a:p>
        </p:txBody>
      </p:sp>
    </p:spTree>
    <p:extLst>
      <p:ext uri="{BB962C8B-B14F-4D97-AF65-F5344CB8AC3E}">
        <p14:creationId xmlns:p14="http://schemas.microsoft.com/office/powerpoint/2010/main" val="28151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0C4530-2041-4232-842D-3BB63FCE11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9A08C-1106-4C63-832C-1263B94F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37201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 1990, a survey found that 10% of African Americans believed that the U.S. government created AIDS as a plot to exterminate blacks, and another 20% could not rule out the possibility that this might be true.</a:t>
            </a:r>
            <a:endParaRPr lang="en-US" sz="2800" kern="1200" cap="all" spc="3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176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5B7FE2-0AEA-4F56-9261-1F75078F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54786-5910-4562-ADFD-CE91FB4BE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330" y="702778"/>
            <a:ext cx="7711440" cy="54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7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341696-8F3A-427D-A1B5-10BE48C14A3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01564B-739E-4D2B-A216-4F6E638FD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996224"/>
              </p:ext>
            </p:extLst>
          </p:nvPr>
        </p:nvGraphicFramePr>
        <p:xfrm>
          <a:off x="527050" y="685800"/>
          <a:ext cx="11176000" cy="565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38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461C-D382-48A5-B973-D26F4FD5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Nearly 80% of medical students come from families in the top 25%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AB8E-EFC3-42D0-88C0-8882B1C2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A07EA-7B91-450D-A81B-2B4261B8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6407451" cy="4517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802581-1A87-4649-8DC0-1C719B14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51" y="1966397"/>
            <a:ext cx="5822648" cy="47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6C16D-4959-4A3C-88DD-A1484D01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 rules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EFFB-FA36-49D6-B72C-2FDAD145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850" y="2135938"/>
            <a:ext cx="6339840" cy="3439557"/>
          </a:xfrm>
        </p:spPr>
        <p:txBody>
          <a:bodyPr>
            <a:normAutofit/>
          </a:bodyPr>
          <a:lstStyle/>
          <a:p>
            <a:r>
              <a:rPr lang="en-US" b="1" dirty="0"/>
              <a:t>LISTEN</a:t>
            </a:r>
          </a:p>
          <a:p>
            <a:r>
              <a:rPr lang="en-US" dirty="0"/>
              <a:t>You may not always know the whole story</a:t>
            </a:r>
          </a:p>
          <a:p>
            <a:r>
              <a:rPr lang="en-US" dirty="0"/>
              <a:t>Ask for clarification</a:t>
            </a:r>
          </a:p>
          <a:p>
            <a:r>
              <a:rPr lang="en-US" dirty="0"/>
              <a:t>Never assume</a:t>
            </a:r>
          </a:p>
          <a:p>
            <a:endParaRPr lang="en-US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93705B33-4529-7E2D-FBF9-EFD9C94E7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0" y="207645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C836CD-47B2-4287-AE51-D866B869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0CAC8-10E2-4E31-9995-4EF17051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4BD8C-A1BA-4530-ACCC-472C391B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1371600"/>
            <a:ext cx="3870251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56F2-B16A-4B77-9775-EB6E7029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8842"/>
            <a:ext cx="5426845" cy="57734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By the end of this session, participants will: </a:t>
            </a:r>
          </a:p>
          <a:p>
            <a:endParaRPr lang="en-US" dirty="0"/>
          </a:p>
          <a:p>
            <a:r>
              <a:rPr lang="en-US" dirty="0"/>
              <a:t>Have greater awareness of medical ethics failures and their impact on health disparities</a:t>
            </a:r>
          </a:p>
          <a:p>
            <a:r>
              <a:rPr lang="en-US" dirty="0"/>
              <a:t>Have participated in narrative medicine exercise</a:t>
            </a:r>
          </a:p>
        </p:txBody>
      </p:sp>
    </p:spTree>
    <p:extLst>
      <p:ext uri="{BB962C8B-B14F-4D97-AF65-F5344CB8AC3E}">
        <p14:creationId xmlns:p14="http://schemas.microsoft.com/office/powerpoint/2010/main" val="1806343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5280-4845-46D0-8EDB-16A06633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EB52-4739-4355-AA38-EB37E1E6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https://ahrp.org/1944-1956-radioactive-nutrition-experiments-conducted-by-harvard-and-mit-on-disabled-children/</a:t>
            </a:r>
            <a:endParaRPr lang="en-US" dirty="0"/>
          </a:p>
          <a:p>
            <a:r>
              <a:rPr lang="en-US" dirty="0">
                <a:hlinkClick r:id="rId3"/>
              </a:rPr>
              <a:t>https://www.cdc.gov/tuskegee/timeline.htm</a:t>
            </a:r>
            <a:endParaRPr lang="en-US" dirty="0"/>
          </a:p>
          <a:p>
            <a:r>
              <a:rPr lang="en-US" dirty="0">
                <a:hlinkClick r:id="rId4"/>
              </a:rPr>
              <a:t>https://www.infoplease.com/history/black-history/the-tuskegee-syphilis-experiment</a:t>
            </a:r>
            <a:endParaRPr lang="en-US" dirty="0"/>
          </a:p>
          <a:p>
            <a:r>
              <a:rPr lang="en-US" dirty="0">
                <a:hlinkClick r:id="rId5"/>
              </a:rPr>
              <a:t>https://www.washingtonpost.com/news/retropolis/wp/2017/05/16/youve-got-bad-blood-the-horror-of-the-tuskegee-syphilis-experiment/</a:t>
            </a:r>
            <a:endParaRPr lang="en-US" dirty="0"/>
          </a:p>
          <a:p>
            <a:r>
              <a:rPr lang="en-US" dirty="0">
                <a:hlinkClick r:id="rId6"/>
              </a:rPr>
              <a:t>https://law.stanford.edu/wp-content/uploads/2011/09/EthicallyImpossible_PCSBI_110913.pdf</a:t>
            </a:r>
            <a:endParaRPr lang="en-US" dirty="0"/>
          </a:p>
          <a:p>
            <a:r>
              <a:rPr lang="en-US" dirty="0">
                <a:hlinkClick r:id="rId7"/>
              </a:rPr>
              <a:t>https://www.aamc.org/media/9596/download</a:t>
            </a:r>
            <a:endParaRPr lang="en-US" dirty="0"/>
          </a:p>
          <a:p>
            <a:r>
              <a:rPr lang="en-US" dirty="0">
                <a:hlinkClick r:id="rId8"/>
              </a:rPr>
              <a:t>https://www.theguardian.com/world/2011/jun/08/guatemala-victims-us-syphilis-study</a:t>
            </a:r>
            <a:endParaRPr lang="en-US" dirty="0"/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Narrative Medicine: Attention, Representation, Affiliation. </a:t>
            </a:r>
            <a: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October 2005. </a:t>
            </a:r>
            <a:r>
              <a:rPr lang="en-US" b="0" i="0" u="sng" dirty="0">
                <a:solidFill>
                  <a:srgbClr val="555555"/>
                </a:solidFill>
                <a:effectLst/>
                <a:latin typeface="inherit"/>
                <a:hlinkClick r:id="rId9"/>
              </a:rPr>
              <a:t>Narrative</a:t>
            </a:r>
            <a: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 13(3):261-270. DOI:</a:t>
            </a:r>
            <a:r>
              <a:rPr lang="en-US" b="0" i="0" u="sng" dirty="0">
                <a:solidFill>
                  <a:srgbClr val="555555"/>
                </a:solidFill>
                <a:effectLst/>
                <a:latin typeface="inherit"/>
                <a:hlinkClick r:id="rId10"/>
              </a:rPr>
              <a:t>10.1353/nar.2005.0017</a:t>
            </a:r>
            <a:endParaRPr lang="en-US" b="0" i="0" u="sng" dirty="0">
              <a:solidFill>
                <a:srgbClr val="555555"/>
              </a:solidFill>
              <a:effectLst/>
              <a:latin typeface="inherit"/>
            </a:endParaRPr>
          </a:p>
          <a:p>
            <a:pPr algn="l"/>
            <a: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Human Medical Trials (At Issue in History). Kelly Barth. </a:t>
            </a:r>
            <a:r>
              <a:rPr lang="en-US" dirty="0">
                <a:solidFill>
                  <a:srgbClr val="555555"/>
                </a:solidFill>
                <a:latin typeface="Roboto" panose="02000000000000000000" pitchFamily="2" charset="0"/>
              </a:rPr>
              <a:t>Greenhaven.</a:t>
            </a:r>
            <a: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2002.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4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8377F-B661-4BDC-9035-F525E34F7F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80F0B-04D2-4EAE-B7A5-AB7FD112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Medicine is Story-sharing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CD3F-8352-4975-9D34-34CFFABD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Hear – interpret – try to intervene</a:t>
            </a:r>
          </a:p>
          <a:p>
            <a:r>
              <a:rPr lang="en-US" dirty="0"/>
              <a:t>Beyond the words</a:t>
            </a:r>
          </a:p>
          <a:p>
            <a:pPr lvl="1"/>
            <a:r>
              <a:rPr lang="en-US" dirty="0"/>
              <a:t>How does this relate to their beliefs of health and self?</a:t>
            </a:r>
          </a:p>
          <a:p>
            <a:pPr lvl="1"/>
            <a:r>
              <a:rPr lang="en-US" dirty="0"/>
              <a:t>How do our biases impact what we hear?</a:t>
            </a:r>
          </a:p>
          <a:p>
            <a:r>
              <a:rPr lang="en-US" dirty="0"/>
              <a:t>Same for patient as we try to intervene in their story</a:t>
            </a:r>
          </a:p>
          <a:p>
            <a:pPr lvl="1"/>
            <a:r>
              <a:rPr lang="en-US" dirty="0"/>
              <a:t>How do our beliefs and values impact what we say/how we say it?</a:t>
            </a:r>
          </a:p>
          <a:p>
            <a:pPr lvl="1"/>
            <a:r>
              <a:rPr lang="en-US" dirty="0"/>
              <a:t>How do our patients’ biases impact what they hear?</a:t>
            </a:r>
          </a:p>
        </p:txBody>
      </p:sp>
    </p:spTree>
    <p:extLst>
      <p:ext uri="{BB962C8B-B14F-4D97-AF65-F5344CB8AC3E}">
        <p14:creationId xmlns:p14="http://schemas.microsoft.com/office/powerpoint/2010/main" val="7326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F1FCA-DFBE-4DCA-9FFA-83AAF8E0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040"/>
            <a:ext cx="3390900" cy="5486400"/>
          </a:xfrm>
        </p:spPr>
        <p:txBody>
          <a:bodyPr anchor="ctr">
            <a:normAutofit/>
          </a:bodyPr>
          <a:lstStyle/>
          <a:p>
            <a:pPr algn="ctr"/>
            <a:r>
              <a:rPr lang="en-US" sz="2700" dirty="0"/>
              <a:t>Introduction to Narrative Medicine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089C3A-62E0-513F-D384-A7BAC887F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767584"/>
              </p:ext>
            </p:extLst>
          </p:nvPr>
        </p:nvGraphicFramePr>
        <p:xfrm>
          <a:off x="5410200" y="701675"/>
          <a:ext cx="6096000" cy="54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4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4DDDB7-74EE-4FC4-ADD3-1F7A70368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16ADCE-0BDF-448F-99C5-7D346D08D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11BCC-4F1F-4070-8988-7D9AE1D6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64DC3-E9AC-4E93-B992-0CFB2C331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6FA17-8059-49AB-81C0-A2E1B5EB8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6BA036-17DA-4968-8FC2-F1807C8BC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E47166-CFC5-4234-8D26-D74CA5E74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77A259-3CD2-4EF1-A7A6-A9FD7E6E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Fernald School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81E8E3B-78F8-4E52-ACAF-6BBE64C2BF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272" r="3028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A281E6-11ED-4A32-A55E-709258BFE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8995" y="2135939"/>
            <a:ext cx="3572540" cy="38584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1848: Experimental School for Teaching &amp;Training Idiotic Children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1940s/1950s – US Atomic Energy Commission, Harvard, MIT, Quaker Oats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Invites for “smarter kids” to “science club”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Given radioactive calcium and iron in cereal and milk to measure absorption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1993 – school librarian found evidence and reported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1994 – Task Force on Human Subject Research in Mass</a:t>
            </a:r>
          </a:p>
        </p:txBody>
      </p:sp>
    </p:spTree>
    <p:extLst>
      <p:ext uri="{BB962C8B-B14F-4D97-AF65-F5344CB8AC3E}">
        <p14:creationId xmlns:p14="http://schemas.microsoft.com/office/powerpoint/2010/main" val="236329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FAAB919-2CB3-4C63-AEB9-FC71BF0E6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BFFF93-F6E6-406C-AAA2-49F85E4C9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487" y="685800"/>
            <a:ext cx="7452913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10231F6-29F9-4C65-9750-6A5277DC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83" y="965456"/>
            <a:ext cx="6285925" cy="9190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Tuskegee Syphilis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78FE92-5EC9-433B-8933-35F230D4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783" y="2135938"/>
            <a:ext cx="6285925" cy="3465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1932-1973 – US Public Health Services, local providers</a:t>
            </a:r>
          </a:p>
          <a:p>
            <a:pPr>
              <a:lnSpc>
                <a:spcPct val="90000"/>
              </a:lnSpc>
            </a:pPr>
            <a:r>
              <a:rPr lang="en-US" sz="2200"/>
              <a:t>Invites for tests and treatments</a:t>
            </a:r>
          </a:p>
          <a:p>
            <a:pPr>
              <a:lnSpc>
                <a:spcPct val="90000"/>
              </a:lnSpc>
            </a:pPr>
            <a:r>
              <a:rPr lang="en-US" sz="2200"/>
              <a:t>Watch disease progression without treatment</a:t>
            </a:r>
          </a:p>
          <a:p>
            <a:pPr>
              <a:lnSpc>
                <a:spcPct val="90000"/>
              </a:lnSpc>
            </a:pPr>
            <a:r>
              <a:rPr lang="en-US" sz="2200"/>
              <a:t>Selection: Southern Black men due to “excessive sexual desire” and low chance of treatment before dying from disease</a:t>
            </a:r>
          </a:p>
          <a:p>
            <a:pPr>
              <a:lnSpc>
                <a:spcPct val="90000"/>
              </a:lnSpc>
            </a:pPr>
            <a:r>
              <a:rPr lang="en-US" sz="2200"/>
              <a:t>1940s – PCN available, not given</a:t>
            </a:r>
          </a:p>
          <a:p>
            <a:pPr>
              <a:lnSpc>
                <a:spcPct val="90000"/>
              </a:lnSpc>
            </a:pPr>
            <a:r>
              <a:rPr lang="en-US" sz="2200"/>
              <a:t>1972 – Article published. 1973 – experiments halted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BFF305-A0EA-4232-A709-F4CF21AB4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9" t="-1" r="7679" b="-2"/>
          <a:stretch/>
        </p:blipFill>
        <p:spPr>
          <a:xfrm>
            <a:off x="8153400" y="685799"/>
            <a:ext cx="33528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0F0F1F-F04F-4940-9EAA-F5BC0D009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80" b="-3"/>
          <a:stretch/>
        </p:blipFill>
        <p:spPr>
          <a:xfrm>
            <a:off x="8153400" y="34290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B5933-CDB2-403D-A61E-3004AE65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Guatemala 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B158-9023-4BFA-A873-C3B9BA81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Started in Terre Haute penitentiary with Dr. Maloney (Marquette grad)</a:t>
            </a:r>
          </a:p>
          <a:p>
            <a:r>
              <a:rPr lang="en-US" dirty="0"/>
              <a:t>1946-1948 (-1955) – US Public Health Service (Dr. Cutler), Guatemalan gov’t, PASB</a:t>
            </a:r>
          </a:p>
          <a:p>
            <a:r>
              <a:rPr lang="en-US" dirty="0"/>
              <a:t>No invite. Ages 1-72. Soldiers, prisoners, sex workers, psych pts, orphanages, leprosy institutions</a:t>
            </a:r>
          </a:p>
          <a:p>
            <a:r>
              <a:rPr lang="en-US" dirty="0"/>
              <a:t>Test prophylaxis</a:t>
            </a:r>
          </a:p>
          <a:p>
            <a:r>
              <a:rPr lang="en-US" dirty="0"/>
              <a:t>5500 people/1500+ infected – Syphilis, gonorrhea, chancroid – “normal exposure”, injection, pus in urethra, rectum or eyes, penile abrasion inoculation, ingestions, cisternal punctures </a:t>
            </a:r>
          </a:p>
        </p:txBody>
      </p:sp>
    </p:spTree>
    <p:extLst>
      <p:ext uri="{BB962C8B-B14F-4D97-AF65-F5344CB8AC3E}">
        <p14:creationId xmlns:p14="http://schemas.microsoft.com/office/powerpoint/2010/main" val="428482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072C3-F533-4239-9DE0-ACABF995F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754CA-1831-4BE4-A77C-4915672B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41" y="5670550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Marta Orellana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D1DCA-37BF-4D75-B8B1-E4E1D363E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3400" y="5670548"/>
            <a:ext cx="3498772" cy="685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i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72833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e50e030-6536-4c29-8ccc-b3e5c8eff3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ea22d9-cc96-497b-ac21-6df2a426bdb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b6992b4-b514-4f41-b7d7-911cd005d252"/>
</p:tagLst>
</file>

<file path=ppt/theme/theme1.xml><?xml version="1.0" encoding="utf-8"?>
<a:theme xmlns:a="http://schemas.openxmlformats.org/drawingml/2006/main" name="ClassicFrameVTI">
  <a:themeElements>
    <a:clrScheme name="AnalogousFromLightSeed_2SEEDS">
      <a:dk1>
        <a:srgbClr val="000000"/>
      </a:dk1>
      <a:lt1>
        <a:srgbClr val="FFFFFF"/>
      </a:lt1>
      <a:dk2>
        <a:srgbClr val="242B41"/>
      </a:dk2>
      <a:lt2>
        <a:srgbClr val="E8E6E2"/>
      </a:lt2>
      <a:accent1>
        <a:srgbClr val="778DC2"/>
      </a:accent1>
      <a:accent2>
        <a:srgbClr val="73AAC0"/>
      </a:accent2>
      <a:accent3>
        <a:srgbClr val="9790CD"/>
      </a:accent3>
      <a:accent4>
        <a:srgbClr val="C27777"/>
      </a:accent4>
      <a:accent5>
        <a:srgbClr val="C4997B"/>
      </a:accent5>
      <a:accent6>
        <a:srgbClr val="B0A46C"/>
      </a:accent6>
      <a:hlink>
        <a:srgbClr val="928158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B147895049D4B96C4809BFE3CD3C9" ma:contentTypeVersion="40" ma:contentTypeDescription="Create a new document." ma:contentTypeScope="" ma:versionID="a19f64e01118854e6ff6740040825031">
  <xsd:schema xmlns:xsd="http://www.w3.org/2001/XMLSchema" xmlns:xs="http://www.w3.org/2001/XMLSchema" xmlns:p="http://schemas.microsoft.com/office/2006/metadata/properties" xmlns:ns3="e7610ddc-1aaa-4597-a84d-26e2c4a4a8ec" xmlns:ns4="43fc4c28-b721-4f79-84e2-acdb39038645" targetNamespace="http://schemas.microsoft.com/office/2006/metadata/properties" ma:root="true" ma:fieldsID="17365f2c69c387b031e7b91fd6ae4e45" ns3:_="" ns4:_="">
    <xsd:import namespace="e7610ddc-1aaa-4597-a84d-26e2c4a4a8ec"/>
    <xsd:import namespace="43fc4c28-b721-4f79-84e2-acdb390386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10ddc-1aaa-4597-a84d-26e2c4a4a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3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4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c4c28-b721-4f79-84e2-acdb39038645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e7610ddc-1aaa-4597-a84d-26e2c4a4a8ec" xsi:nil="true"/>
    <IsNotebookLocked xmlns="e7610ddc-1aaa-4597-a84d-26e2c4a4a8ec" xsi:nil="true"/>
    <CultureName xmlns="e7610ddc-1aaa-4597-a84d-26e2c4a4a8ec" xsi:nil="true"/>
    <Owner xmlns="e7610ddc-1aaa-4597-a84d-26e2c4a4a8ec">
      <UserInfo>
        <DisplayName/>
        <AccountId xsi:nil="true"/>
        <AccountType/>
      </UserInfo>
    </Owner>
    <Distribution_Groups xmlns="e7610ddc-1aaa-4597-a84d-26e2c4a4a8ec" xsi:nil="true"/>
    <Members xmlns="e7610ddc-1aaa-4597-a84d-26e2c4a4a8ec">
      <UserInfo>
        <DisplayName/>
        <AccountId xsi:nil="true"/>
        <AccountType/>
      </UserInfo>
    </Members>
    <Invited_Teachers xmlns="e7610ddc-1aaa-4597-a84d-26e2c4a4a8ec" xsi:nil="true"/>
    <NotebookType xmlns="e7610ddc-1aaa-4597-a84d-26e2c4a4a8ec" xsi:nil="true"/>
    <Leaders xmlns="e7610ddc-1aaa-4597-a84d-26e2c4a4a8ec">
      <UserInfo>
        <DisplayName/>
        <AccountId xsi:nil="true"/>
        <AccountType/>
      </UserInfo>
    </Leaders>
    <Has_Teacher_Only_SectionGroup xmlns="e7610ddc-1aaa-4597-a84d-26e2c4a4a8ec" xsi:nil="true"/>
    <Member_Groups xmlns="e7610ddc-1aaa-4597-a84d-26e2c4a4a8ec">
      <UserInfo>
        <DisplayName/>
        <AccountId xsi:nil="true"/>
        <AccountType/>
      </UserInfo>
    </Member_Groups>
    <Has_Leaders_Only_SectionGroup xmlns="e7610ddc-1aaa-4597-a84d-26e2c4a4a8ec" xsi:nil="true"/>
    <Is_Collaboration_Space_Locked xmlns="e7610ddc-1aaa-4597-a84d-26e2c4a4a8ec" xsi:nil="true"/>
    <Invited_Students xmlns="e7610ddc-1aaa-4597-a84d-26e2c4a4a8ec" xsi:nil="true"/>
    <Math_Settings xmlns="e7610ddc-1aaa-4597-a84d-26e2c4a4a8ec" xsi:nil="true"/>
    <Templates xmlns="e7610ddc-1aaa-4597-a84d-26e2c4a4a8ec" xsi:nil="true"/>
    <Self_Registration_Enabled xmlns="e7610ddc-1aaa-4597-a84d-26e2c4a4a8ec" xsi:nil="true"/>
    <DefaultSectionNames xmlns="e7610ddc-1aaa-4597-a84d-26e2c4a4a8ec" xsi:nil="true"/>
    <Invited_Members xmlns="e7610ddc-1aaa-4597-a84d-26e2c4a4a8ec" xsi:nil="true"/>
    <AppVersion xmlns="e7610ddc-1aaa-4597-a84d-26e2c4a4a8ec" xsi:nil="true"/>
    <LMS_Mappings xmlns="e7610ddc-1aaa-4597-a84d-26e2c4a4a8ec" xsi:nil="true"/>
    <Invited_Leaders xmlns="e7610ddc-1aaa-4597-a84d-26e2c4a4a8ec" xsi:nil="true"/>
    <FolderType xmlns="e7610ddc-1aaa-4597-a84d-26e2c4a4a8ec" xsi:nil="true"/>
    <Teachers xmlns="e7610ddc-1aaa-4597-a84d-26e2c4a4a8ec">
      <UserInfo>
        <DisplayName/>
        <AccountId xsi:nil="true"/>
        <AccountType/>
      </UserInfo>
    </Teachers>
    <Students xmlns="e7610ddc-1aaa-4597-a84d-26e2c4a4a8ec">
      <UserInfo>
        <DisplayName/>
        <AccountId xsi:nil="true"/>
        <AccountType/>
      </UserInfo>
    </Students>
    <Student_Groups xmlns="e7610ddc-1aaa-4597-a84d-26e2c4a4a8ec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7D4BF86C-039C-4F88-AF3C-C3B93034E1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96C63B-2020-4A1A-9086-66B6D1793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10ddc-1aaa-4597-a84d-26e2c4a4a8ec"/>
    <ds:schemaRef ds:uri="43fc4c28-b721-4f79-84e2-acdb390386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81B6F9-4E9A-4880-91BA-90CBB30F51C7}">
  <ds:schemaRefs>
    <ds:schemaRef ds:uri="http://purl.org/dc/dcmitype/"/>
    <ds:schemaRef ds:uri="e7610ddc-1aaa-4597-a84d-26e2c4a4a8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43fc4c28-b721-4f79-84e2-acdb39038645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787</Words>
  <Application>Microsoft Office PowerPoint</Application>
  <PresentationFormat>Widescreen</PresentationFormat>
  <Paragraphs>80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Goudy Old Style</vt:lpstr>
      <vt:lpstr>inherit</vt:lpstr>
      <vt:lpstr>Roboto</vt:lpstr>
      <vt:lpstr>ClassicFrameVTI</vt:lpstr>
      <vt:lpstr>Medical Ethics and Health Disparities</vt:lpstr>
      <vt:lpstr>Objectives</vt:lpstr>
      <vt:lpstr>PowerPoint Presentation</vt:lpstr>
      <vt:lpstr>Medicine is Story-sharing</vt:lpstr>
      <vt:lpstr>Introduction to Narrative Medicine</vt:lpstr>
      <vt:lpstr>Fernald School</vt:lpstr>
      <vt:lpstr>Tuskegee Syphilis</vt:lpstr>
      <vt:lpstr>Guatemala STI</vt:lpstr>
      <vt:lpstr>Marta Orellana</vt:lpstr>
      <vt:lpstr>Attention</vt:lpstr>
      <vt:lpstr>representation</vt:lpstr>
      <vt:lpstr>Affiliation</vt:lpstr>
      <vt:lpstr>PowerPoint Presentation</vt:lpstr>
      <vt:lpstr>In 1990, a survey found that 10% of African Americans believed that the U.S. government created AIDS as a plot to exterminate blacks, and another 20% could not rule out the possibility that this might be true.</vt:lpstr>
      <vt:lpstr>PowerPoint Presentation</vt:lpstr>
      <vt:lpstr>PowerPoint Presentation</vt:lpstr>
      <vt:lpstr>PowerPoint Presentation</vt:lpstr>
      <vt:lpstr>Nearly 80% of medical students come from families in the top 25% income</vt:lpstr>
      <vt:lpstr>General rules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Devlin, Kwanza</dc:creator>
  <cp:lastModifiedBy>Devlin, Kwanza</cp:lastModifiedBy>
  <cp:revision>2</cp:revision>
  <dcterms:created xsi:type="dcterms:W3CDTF">2022-03-20T14:13:39Z</dcterms:created>
  <dcterms:modified xsi:type="dcterms:W3CDTF">2023-04-19T04:20:42Z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0x0101009C9B147895049D4B96C4809BFE3CD3C9</vt:lpwstr>
  </property>
</Properties>
</file>