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Lst>
  <p:notesMasterIdLst>
    <p:notesMasterId r:id="rId65"/>
  </p:notesMasterIdLst>
  <p:sldIdLst>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71" r:id="rId16"/>
    <p:sldId id="272" r:id="rId17"/>
    <p:sldId id="273" r:id="rId18"/>
    <p:sldId id="274" r:id="rId19"/>
    <p:sldId id="275" r:id="rId20"/>
    <p:sldId id="276" r:id="rId21"/>
    <p:sldId id="278" r:id="rId22"/>
    <p:sldId id="279" r:id="rId23"/>
    <p:sldId id="280" r:id="rId24"/>
    <p:sldId id="281" r:id="rId25"/>
    <p:sldId id="309" r:id="rId26"/>
    <p:sldId id="313"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8" r:id="rId44"/>
    <p:sldId id="346" r:id="rId45"/>
    <p:sldId id="337" r:id="rId46"/>
    <p:sldId id="338" r:id="rId47"/>
    <p:sldId id="339" r:id="rId48"/>
    <p:sldId id="340" r:id="rId49"/>
    <p:sldId id="341" r:id="rId50"/>
    <p:sldId id="342" r:id="rId51"/>
    <p:sldId id="327" r:id="rId52"/>
    <p:sldId id="328" r:id="rId53"/>
    <p:sldId id="329" r:id="rId54"/>
    <p:sldId id="330" r:id="rId55"/>
    <p:sldId id="331" r:id="rId56"/>
    <p:sldId id="334" r:id="rId57"/>
    <p:sldId id="335" r:id="rId58"/>
    <p:sldId id="332" r:id="rId59"/>
    <p:sldId id="333" r:id="rId60"/>
    <p:sldId id="318" r:id="rId61"/>
    <p:sldId id="336" r:id="rId62"/>
    <p:sldId id="319" r:id="rId63"/>
    <p:sldId id="307"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79191" autoAdjust="0"/>
  </p:normalViewPr>
  <p:slideViewPr>
    <p:cSldViewPr snapToGrid="0">
      <p:cViewPr varScale="1">
        <p:scale>
          <a:sx n="57" d="100"/>
          <a:sy n="57" d="100"/>
        </p:scale>
        <p:origin x="1248"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E6E93F-69F1-43D8-BE82-7342CA8D4EFF}" type="doc">
      <dgm:prSet loTypeId="urn:microsoft.com/office/officeart/2005/8/layout/radial1" loCatId="cycle" qsTypeId="urn:microsoft.com/office/officeart/2005/8/quickstyle/3d2" qsCatId="3D" csTypeId="urn:microsoft.com/office/officeart/2005/8/colors/colorful1" csCatId="colorful" phldr="1"/>
      <dgm:spPr/>
      <dgm:t>
        <a:bodyPr/>
        <a:lstStyle/>
        <a:p>
          <a:endParaRPr lang="en-US"/>
        </a:p>
      </dgm:t>
    </dgm:pt>
    <dgm:pt modelId="{CFA65BAD-4405-40F7-AB20-FB274D1C41D0}">
      <dgm:prSet phldrT="[Text]" custT="1"/>
      <dgm:spPr/>
      <dgm:t>
        <a:bodyPr/>
        <a:lstStyle/>
        <a:p>
          <a:r>
            <a:rPr lang="en-US" sz="1500" dirty="0"/>
            <a:t>BEHAVIORAL MEDICINE</a:t>
          </a:r>
        </a:p>
      </dgm:t>
    </dgm:pt>
    <dgm:pt modelId="{1010C95C-637A-4FFD-977B-C60BFA14906E}" type="parTrans" cxnId="{DEFD265D-27CB-4156-9341-B8C7E67B6C91}">
      <dgm:prSet/>
      <dgm:spPr/>
      <dgm:t>
        <a:bodyPr/>
        <a:lstStyle/>
        <a:p>
          <a:endParaRPr lang="en-US"/>
        </a:p>
      </dgm:t>
    </dgm:pt>
    <dgm:pt modelId="{678C6206-35EC-4F54-ACB9-11C24B84FC46}" type="sibTrans" cxnId="{DEFD265D-27CB-4156-9341-B8C7E67B6C91}">
      <dgm:prSet/>
      <dgm:spPr/>
      <dgm:t>
        <a:bodyPr/>
        <a:lstStyle/>
        <a:p>
          <a:endParaRPr lang="en-US"/>
        </a:p>
      </dgm:t>
    </dgm:pt>
    <dgm:pt modelId="{035AB8C1-5193-45BA-8450-58802A654D64}">
      <dgm:prSet phldrT="[Text]" custT="1"/>
      <dgm:spPr/>
      <dgm:t>
        <a:bodyPr/>
        <a:lstStyle/>
        <a:p>
          <a:r>
            <a:rPr lang="en-US" sz="1500" dirty="0"/>
            <a:t>Psychological / Psychiatric Adjustment</a:t>
          </a:r>
        </a:p>
      </dgm:t>
    </dgm:pt>
    <dgm:pt modelId="{A9818D0F-6EC0-4C86-80E9-79BDA88925E0}" type="parTrans" cxnId="{079554E6-467E-43C3-928A-4725FC035EA3}">
      <dgm:prSet/>
      <dgm:spPr/>
      <dgm:t>
        <a:bodyPr/>
        <a:lstStyle/>
        <a:p>
          <a:endParaRPr lang="en-US" dirty="0"/>
        </a:p>
      </dgm:t>
    </dgm:pt>
    <dgm:pt modelId="{4FF4AD10-0FBF-4C0A-B34C-AF35BC18E732}" type="sibTrans" cxnId="{079554E6-467E-43C3-928A-4725FC035EA3}">
      <dgm:prSet/>
      <dgm:spPr/>
      <dgm:t>
        <a:bodyPr/>
        <a:lstStyle/>
        <a:p>
          <a:endParaRPr lang="en-US"/>
        </a:p>
      </dgm:t>
    </dgm:pt>
    <dgm:pt modelId="{BC27498C-EA9D-4C2D-B2F9-FEE6C6B9E524}">
      <dgm:prSet phldrT="[Text]" custT="1"/>
      <dgm:spPr/>
      <dgm:t>
        <a:bodyPr/>
        <a:lstStyle/>
        <a:p>
          <a:r>
            <a:rPr lang="en-US" sz="1500" dirty="0"/>
            <a:t>Behavioral Factors Impacting Adherence</a:t>
          </a:r>
        </a:p>
      </dgm:t>
    </dgm:pt>
    <dgm:pt modelId="{AE68B87A-E4E8-419B-98F8-E36F7519CF2D}" type="parTrans" cxnId="{4FB75F57-6D49-493F-9F74-42D88AF885D4}">
      <dgm:prSet/>
      <dgm:spPr/>
      <dgm:t>
        <a:bodyPr/>
        <a:lstStyle/>
        <a:p>
          <a:endParaRPr lang="en-US" dirty="0"/>
        </a:p>
      </dgm:t>
    </dgm:pt>
    <dgm:pt modelId="{FF9A43C2-22E9-40CA-884D-AB3F91DD57C0}" type="sibTrans" cxnId="{4FB75F57-6D49-493F-9F74-42D88AF885D4}">
      <dgm:prSet/>
      <dgm:spPr/>
      <dgm:t>
        <a:bodyPr/>
        <a:lstStyle/>
        <a:p>
          <a:endParaRPr lang="en-US"/>
        </a:p>
      </dgm:t>
    </dgm:pt>
    <dgm:pt modelId="{CD1A2F1A-1004-4F91-8134-978E0CE98E13}">
      <dgm:prSet phldrT="[Text]" custT="1"/>
      <dgm:spPr/>
      <dgm:t>
        <a:bodyPr/>
        <a:lstStyle/>
        <a:p>
          <a:r>
            <a:rPr lang="en-US" sz="1500" dirty="0"/>
            <a:t>Behavioral Impacts from Comorbid Medical Conditions</a:t>
          </a:r>
        </a:p>
      </dgm:t>
    </dgm:pt>
    <dgm:pt modelId="{8AA21C4F-6FFD-4B3E-89C4-9BFA3482D16F}" type="parTrans" cxnId="{214F505F-60E9-42AC-B73B-C1A995E7BD2D}">
      <dgm:prSet/>
      <dgm:spPr/>
      <dgm:t>
        <a:bodyPr/>
        <a:lstStyle/>
        <a:p>
          <a:endParaRPr lang="en-US" dirty="0"/>
        </a:p>
      </dgm:t>
    </dgm:pt>
    <dgm:pt modelId="{B25CB488-67BA-4046-908C-FD631D8C107C}" type="sibTrans" cxnId="{214F505F-60E9-42AC-B73B-C1A995E7BD2D}">
      <dgm:prSet/>
      <dgm:spPr/>
      <dgm:t>
        <a:bodyPr/>
        <a:lstStyle/>
        <a:p>
          <a:endParaRPr lang="en-US"/>
        </a:p>
      </dgm:t>
    </dgm:pt>
    <dgm:pt modelId="{1132BA6C-A16B-4F92-82F3-7729F990607A}">
      <dgm:prSet phldrT="[Text]" custT="1"/>
      <dgm:spPr/>
      <dgm:t>
        <a:bodyPr/>
        <a:lstStyle/>
        <a:p>
          <a:r>
            <a:rPr lang="en-US" sz="1500" dirty="0"/>
            <a:t>Behavioral Factors Affecting Health</a:t>
          </a:r>
        </a:p>
      </dgm:t>
    </dgm:pt>
    <dgm:pt modelId="{D89C5C8A-82A2-4EB0-8FFF-92B29803F04C}" type="parTrans" cxnId="{376F0101-8B0D-47AE-A4F8-3C069BCEB0F5}">
      <dgm:prSet/>
      <dgm:spPr/>
      <dgm:t>
        <a:bodyPr/>
        <a:lstStyle/>
        <a:p>
          <a:endParaRPr lang="en-US" dirty="0"/>
        </a:p>
      </dgm:t>
    </dgm:pt>
    <dgm:pt modelId="{0B70E220-ECB7-483D-AA93-6347423D00E3}" type="sibTrans" cxnId="{376F0101-8B0D-47AE-A4F8-3C069BCEB0F5}">
      <dgm:prSet/>
      <dgm:spPr/>
      <dgm:t>
        <a:bodyPr/>
        <a:lstStyle/>
        <a:p>
          <a:endParaRPr lang="en-US"/>
        </a:p>
      </dgm:t>
    </dgm:pt>
    <dgm:pt modelId="{9FA476A2-7F0F-4D1E-B9C1-23DCE1F2AC38}">
      <dgm:prSet phldrT="[Text]" custT="1"/>
      <dgm:spPr/>
      <dgm:t>
        <a:bodyPr/>
        <a:lstStyle/>
        <a:p>
          <a:r>
            <a:rPr lang="en-US" sz="1500" dirty="0"/>
            <a:t>Medical Knowledge /  Health Literacy</a:t>
          </a:r>
        </a:p>
      </dgm:t>
    </dgm:pt>
    <dgm:pt modelId="{F21E447B-7266-45B8-AD35-D6C6285C6B70}" type="parTrans" cxnId="{D940A48B-6B1E-4AFA-9817-118968E6DABB}">
      <dgm:prSet/>
      <dgm:spPr/>
      <dgm:t>
        <a:bodyPr/>
        <a:lstStyle/>
        <a:p>
          <a:endParaRPr lang="en-US" dirty="0"/>
        </a:p>
      </dgm:t>
    </dgm:pt>
    <dgm:pt modelId="{9EBAECED-D257-426D-B9B7-FEC6175D6AD7}" type="sibTrans" cxnId="{D940A48B-6B1E-4AFA-9817-118968E6DABB}">
      <dgm:prSet/>
      <dgm:spPr/>
      <dgm:t>
        <a:bodyPr/>
        <a:lstStyle/>
        <a:p>
          <a:endParaRPr lang="en-US"/>
        </a:p>
      </dgm:t>
    </dgm:pt>
    <dgm:pt modelId="{CB446600-8AC0-433B-B225-0CEB9329503A}">
      <dgm:prSet phldrT="[Text]" custT="1"/>
      <dgm:spPr/>
      <dgm:t>
        <a:bodyPr/>
        <a:lstStyle/>
        <a:p>
          <a:r>
            <a:rPr lang="en-US" sz="1400" dirty="0"/>
            <a:t>Physician-Patient Relationship / Communication</a:t>
          </a:r>
        </a:p>
      </dgm:t>
    </dgm:pt>
    <dgm:pt modelId="{5A781449-82B4-4D1F-9C69-97B251F40638}" type="parTrans" cxnId="{6090D39E-6E9B-41AB-B043-D3938656BBBE}">
      <dgm:prSet/>
      <dgm:spPr/>
      <dgm:t>
        <a:bodyPr/>
        <a:lstStyle/>
        <a:p>
          <a:endParaRPr lang="en-US" dirty="0"/>
        </a:p>
      </dgm:t>
    </dgm:pt>
    <dgm:pt modelId="{393911CA-C9A7-4630-B237-2257C567BE8F}" type="sibTrans" cxnId="{6090D39E-6E9B-41AB-B043-D3938656BBBE}">
      <dgm:prSet/>
      <dgm:spPr/>
      <dgm:t>
        <a:bodyPr/>
        <a:lstStyle/>
        <a:p>
          <a:endParaRPr lang="en-US"/>
        </a:p>
      </dgm:t>
    </dgm:pt>
    <dgm:pt modelId="{45DEE68C-7E59-463B-B5F5-54C3CD9AC4FB}">
      <dgm:prSet phldrT="[Text]" custT="1"/>
      <dgm:spPr/>
      <dgm:t>
        <a:bodyPr/>
        <a:lstStyle/>
        <a:p>
          <a:r>
            <a:rPr lang="en-US" sz="1400" dirty="0"/>
            <a:t>Social Cultural / Familial / Environmental Influences</a:t>
          </a:r>
        </a:p>
      </dgm:t>
    </dgm:pt>
    <dgm:pt modelId="{8B8255D9-180A-451A-BA5C-04920CC0543B}" type="parTrans" cxnId="{A2D0B29B-3451-4BFC-942D-F58FD52D84DA}">
      <dgm:prSet/>
      <dgm:spPr/>
      <dgm:t>
        <a:bodyPr/>
        <a:lstStyle/>
        <a:p>
          <a:endParaRPr lang="en-US" dirty="0"/>
        </a:p>
      </dgm:t>
    </dgm:pt>
    <dgm:pt modelId="{8C25F6E1-61EF-4DF6-8D9B-5D82791B2E2E}" type="sibTrans" cxnId="{A2D0B29B-3451-4BFC-942D-F58FD52D84DA}">
      <dgm:prSet/>
      <dgm:spPr/>
      <dgm:t>
        <a:bodyPr/>
        <a:lstStyle/>
        <a:p>
          <a:endParaRPr lang="en-US"/>
        </a:p>
      </dgm:t>
    </dgm:pt>
    <dgm:pt modelId="{A22AF25D-24BB-45D9-BEEF-D1F706EBFFE4}" type="pres">
      <dgm:prSet presAssocID="{5BE6E93F-69F1-43D8-BE82-7342CA8D4EFF}" presName="cycle" presStyleCnt="0">
        <dgm:presLayoutVars>
          <dgm:chMax val="1"/>
          <dgm:dir/>
          <dgm:animLvl val="ctr"/>
          <dgm:resizeHandles val="exact"/>
        </dgm:presLayoutVars>
      </dgm:prSet>
      <dgm:spPr/>
    </dgm:pt>
    <dgm:pt modelId="{9AC70AFB-A838-4BE7-8488-28FA26264D3A}" type="pres">
      <dgm:prSet presAssocID="{CFA65BAD-4405-40F7-AB20-FB274D1C41D0}" presName="centerShape" presStyleLbl="node0" presStyleIdx="0" presStyleCnt="1" custScaleX="116385" custScaleY="116385" custLinFactNeighborX="-8039" custLinFactNeighborY="-2163"/>
      <dgm:spPr/>
    </dgm:pt>
    <dgm:pt modelId="{B0CC16B8-6170-41B2-B34A-A9846FB416E6}" type="pres">
      <dgm:prSet presAssocID="{A9818D0F-6EC0-4C86-80E9-79BDA88925E0}" presName="Name9" presStyleLbl="parChTrans1D2" presStyleIdx="0" presStyleCnt="7"/>
      <dgm:spPr/>
    </dgm:pt>
    <dgm:pt modelId="{5517929C-1A05-4B27-A60B-5FD1A6C123B9}" type="pres">
      <dgm:prSet presAssocID="{A9818D0F-6EC0-4C86-80E9-79BDA88925E0}" presName="connTx" presStyleLbl="parChTrans1D2" presStyleIdx="0" presStyleCnt="7"/>
      <dgm:spPr/>
    </dgm:pt>
    <dgm:pt modelId="{AC8AF69C-825B-49D4-92B1-C803E1DE87FD}" type="pres">
      <dgm:prSet presAssocID="{035AB8C1-5193-45BA-8450-58802A654D64}" presName="node" presStyleLbl="node1" presStyleIdx="0" presStyleCnt="7" custScaleX="116385" custScaleY="116385" custRadScaleRad="103957" custRadScaleInc="-32686">
        <dgm:presLayoutVars>
          <dgm:bulletEnabled val="1"/>
        </dgm:presLayoutVars>
      </dgm:prSet>
      <dgm:spPr/>
    </dgm:pt>
    <dgm:pt modelId="{DBC35DEF-3061-4E7E-B646-D41BFEBBADAB}" type="pres">
      <dgm:prSet presAssocID="{AE68B87A-E4E8-419B-98F8-E36F7519CF2D}" presName="Name9" presStyleLbl="parChTrans1D2" presStyleIdx="1" presStyleCnt="7"/>
      <dgm:spPr/>
    </dgm:pt>
    <dgm:pt modelId="{F0FB1BBE-A604-4FAF-AF34-CCC308F7801E}" type="pres">
      <dgm:prSet presAssocID="{AE68B87A-E4E8-419B-98F8-E36F7519CF2D}" presName="connTx" presStyleLbl="parChTrans1D2" presStyleIdx="1" presStyleCnt="7"/>
      <dgm:spPr/>
    </dgm:pt>
    <dgm:pt modelId="{6B72C452-DD34-46C5-A499-E80420550B0F}" type="pres">
      <dgm:prSet presAssocID="{BC27498C-EA9D-4C2D-B2F9-FEE6C6B9E524}" presName="node" presStyleLbl="node1" presStyleIdx="1" presStyleCnt="7" custScaleX="116385" custScaleY="116385" custRadScaleRad="98041" custRadScaleInc="-39362">
        <dgm:presLayoutVars>
          <dgm:bulletEnabled val="1"/>
        </dgm:presLayoutVars>
      </dgm:prSet>
      <dgm:spPr/>
    </dgm:pt>
    <dgm:pt modelId="{436EA90B-604D-4008-A629-EB1D5A887DCF}" type="pres">
      <dgm:prSet presAssocID="{8AA21C4F-6FFD-4B3E-89C4-9BFA3482D16F}" presName="Name9" presStyleLbl="parChTrans1D2" presStyleIdx="2" presStyleCnt="7"/>
      <dgm:spPr/>
    </dgm:pt>
    <dgm:pt modelId="{01680E48-9B4F-405B-95EE-B226FE44E01E}" type="pres">
      <dgm:prSet presAssocID="{8AA21C4F-6FFD-4B3E-89C4-9BFA3482D16F}" presName="connTx" presStyleLbl="parChTrans1D2" presStyleIdx="2" presStyleCnt="7"/>
      <dgm:spPr/>
    </dgm:pt>
    <dgm:pt modelId="{3049B45E-BF02-403B-AFD8-66AB2538C743}" type="pres">
      <dgm:prSet presAssocID="{CD1A2F1A-1004-4F91-8134-978E0CE98E13}" presName="node" presStyleLbl="node1" presStyleIdx="2" presStyleCnt="7" custScaleX="116385" custScaleY="116189" custRadScaleRad="113306" custRadScaleInc="626373">
        <dgm:presLayoutVars>
          <dgm:bulletEnabled val="1"/>
        </dgm:presLayoutVars>
      </dgm:prSet>
      <dgm:spPr/>
    </dgm:pt>
    <dgm:pt modelId="{1CFDDCCE-7165-40E4-909A-22985C7F2313}" type="pres">
      <dgm:prSet presAssocID="{D89C5C8A-82A2-4EB0-8FFF-92B29803F04C}" presName="Name9" presStyleLbl="parChTrans1D2" presStyleIdx="3" presStyleCnt="7"/>
      <dgm:spPr/>
    </dgm:pt>
    <dgm:pt modelId="{30533C75-D111-4110-A8BE-7FC6DBEADEC4}" type="pres">
      <dgm:prSet presAssocID="{D89C5C8A-82A2-4EB0-8FFF-92B29803F04C}" presName="connTx" presStyleLbl="parChTrans1D2" presStyleIdx="3" presStyleCnt="7"/>
      <dgm:spPr/>
    </dgm:pt>
    <dgm:pt modelId="{8EC005F2-FD03-4A8D-B562-92714A5181C0}" type="pres">
      <dgm:prSet presAssocID="{1132BA6C-A16B-4F92-82F3-7729F990607A}" presName="node" presStyleLbl="node1" presStyleIdx="3" presStyleCnt="7" custScaleX="116385" custScaleY="116385" custRadScaleRad="116586" custRadScaleInc="594170">
        <dgm:presLayoutVars>
          <dgm:bulletEnabled val="1"/>
        </dgm:presLayoutVars>
      </dgm:prSet>
      <dgm:spPr/>
    </dgm:pt>
    <dgm:pt modelId="{0AB820F4-EB43-4E52-9FD3-7A028C75CA6B}" type="pres">
      <dgm:prSet presAssocID="{F21E447B-7266-45B8-AD35-D6C6285C6B70}" presName="Name9" presStyleLbl="parChTrans1D2" presStyleIdx="4" presStyleCnt="7"/>
      <dgm:spPr/>
    </dgm:pt>
    <dgm:pt modelId="{ECBA98B0-654D-43BB-BCB9-AB6DFE2F891C}" type="pres">
      <dgm:prSet presAssocID="{F21E447B-7266-45B8-AD35-D6C6285C6B70}" presName="connTx" presStyleLbl="parChTrans1D2" presStyleIdx="4" presStyleCnt="7"/>
      <dgm:spPr/>
    </dgm:pt>
    <dgm:pt modelId="{7466653A-F635-45F6-B39A-25FDEEC9497A}" type="pres">
      <dgm:prSet presAssocID="{9FA476A2-7F0F-4D1E-B9C1-23DCE1F2AC38}" presName="node" presStyleLbl="node1" presStyleIdx="4" presStyleCnt="7" custScaleX="116385" custScaleY="116385" custRadScaleRad="103275" custRadScaleInc="48360">
        <dgm:presLayoutVars>
          <dgm:bulletEnabled val="1"/>
        </dgm:presLayoutVars>
      </dgm:prSet>
      <dgm:spPr/>
    </dgm:pt>
    <dgm:pt modelId="{0A76C60B-5DB1-4987-89B7-65C5EF51D1E0}" type="pres">
      <dgm:prSet presAssocID="{5A781449-82B4-4D1F-9C69-97B251F40638}" presName="Name9" presStyleLbl="parChTrans1D2" presStyleIdx="5" presStyleCnt="7"/>
      <dgm:spPr/>
    </dgm:pt>
    <dgm:pt modelId="{79393778-CA8A-40B1-9408-5B5AF7274125}" type="pres">
      <dgm:prSet presAssocID="{5A781449-82B4-4D1F-9C69-97B251F40638}" presName="connTx" presStyleLbl="parChTrans1D2" presStyleIdx="5" presStyleCnt="7"/>
      <dgm:spPr/>
    </dgm:pt>
    <dgm:pt modelId="{D33E6743-0187-4EE1-8C59-7E64A7E2244C}" type="pres">
      <dgm:prSet presAssocID="{CB446600-8AC0-433B-B225-0CEB9329503A}" presName="node" presStyleLbl="node1" presStyleIdx="5" presStyleCnt="7" custScaleX="123231" custScaleY="116385" custRadScaleRad="84214" custRadScaleInc="-621927">
        <dgm:presLayoutVars>
          <dgm:bulletEnabled val="1"/>
        </dgm:presLayoutVars>
      </dgm:prSet>
      <dgm:spPr/>
    </dgm:pt>
    <dgm:pt modelId="{9684EB3D-F969-4015-89DD-9C0FB4018D15}" type="pres">
      <dgm:prSet presAssocID="{8B8255D9-180A-451A-BA5C-04920CC0543B}" presName="Name9" presStyleLbl="parChTrans1D2" presStyleIdx="6" presStyleCnt="7"/>
      <dgm:spPr/>
    </dgm:pt>
    <dgm:pt modelId="{86575FC1-15B9-4D17-BB3D-626E14EDF326}" type="pres">
      <dgm:prSet presAssocID="{8B8255D9-180A-451A-BA5C-04920CC0543B}" presName="connTx" presStyleLbl="parChTrans1D2" presStyleIdx="6" presStyleCnt="7"/>
      <dgm:spPr/>
    </dgm:pt>
    <dgm:pt modelId="{F52D4D49-109C-4FA0-BEA5-77EA75BBFB05}" type="pres">
      <dgm:prSet presAssocID="{45DEE68C-7E59-463B-B5F5-54C3CD9AC4FB}" presName="node" presStyleLbl="node1" presStyleIdx="6" presStyleCnt="7" custScaleX="116385" custScaleY="116385" custRadScaleRad="89744" custRadScaleInc="-573536">
        <dgm:presLayoutVars>
          <dgm:bulletEnabled val="1"/>
        </dgm:presLayoutVars>
      </dgm:prSet>
      <dgm:spPr/>
    </dgm:pt>
  </dgm:ptLst>
  <dgm:cxnLst>
    <dgm:cxn modelId="{03F90B00-522A-4522-BDC3-F72E3BD38625}" type="presOf" srcId="{BC27498C-EA9D-4C2D-B2F9-FEE6C6B9E524}" destId="{6B72C452-DD34-46C5-A499-E80420550B0F}" srcOrd="0" destOrd="0" presId="urn:microsoft.com/office/officeart/2005/8/layout/radial1"/>
    <dgm:cxn modelId="{39E92300-366D-47BE-BFE2-8272FDF0F2C5}" type="presOf" srcId="{8B8255D9-180A-451A-BA5C-04920CC0543B}" destId="{86575FC1-15B9-4D17-BB3D-626E14EDF326}" srcOrd="1" destOrd="0" presId="urn:microsoft.com/office/officeart/2005/8/layout/radial1"/>
    <dgm:cxn modelId="{376F0101-8B0D-47AE-A4F8-3C069BCEB0F5}" srcId="{CFA65BAD-4405-40F7-AB20-FB274D1C41D0}" destId="{1132BA6C-A16B-4F92-82F3-7729F990607A}" srcOrd="3" destOrd="0" parTransId="{D89C5C8A-82A2-4EB0-8FFF-92B29803F04C}" sibTransId="{0B70E220-ECB7-483D-AA93-6347423D00E3}"/>
    <dgm:cxn modelId="{F77CDC04-D876-4C9F-AFD3-C8E7662D24A9}" type="presOf" srcId="{A9818D0F-6EC0-4C86-80E9-79BDA88925E0}" destId="{B0CC16B8-6170-41B2-B34A-A9846FB416E6}" srcOrd="0" destOrd="0" presId="urn:microsoft.com/office/officeart/2005/8/layout/radial1"/>
    <dgm:cxn modelId="{16656408-C5B6-4098-AB9E-816360EDE65C}" type="presOf" srcId="{D89C5C8A-82A2-4EB0-8FFF-92B29803F04C}" destId="{1CFDDCCE-7165-40E4-909A-22985C7F2313}" srcOrd="0" destOrd="0" presId="urn:microsoft.com/office/officeart/2005/8/layout/radial1"/>
    <dgm:cxn modelId="{A2EABB0A-2AA2-40E7-8CB5-95B932A6192E}" type="presOf" srcId="{CD1A2F1A-1004-4F91-8134-978E0CE98E13}" destId="{3049B45E-BF02-403B-AFD8-66AB2538C743}" srcOrd="0" destOrd="0" presId="urn:microsoft.com/office/officeart/2005/8/layout/radial1"/>
    <dgm:cxn modelId="{F3F0081D-FD0C-4AA1-89E7-C5A9EC9A7D16}" type="presOf" srcId="{F21E447B-7266-45B8-AD35-D6C6285C6B70}" destId="{0AB820F4-EB43-4E52-9FD3-7A028C75CA6B}" srcOrd="0" destOrd="0" presId="urn:microsoft.com/office/officeart/2005/8/layout/radial1"/>
    <dgm:cxn modelId="{5B981B23-B76C-4444-9486-340B9F322652}" type="presOf" srcId="{F21E447B-7266-45B8-AD35-D6C6285C6B70}" destId="{ECBA98B0-654D-43BB-BCB9-AB6DFE2F891C}" srcOrd="1" destOrd="0" presId="urn:microsoft.com/office/officeart/2005/8/layout/radial1"/>
    <dgm:cxn modelId="{A2F44C28-8AFB-4CA3-A7FF-F8F10E36130B}" type="presOf" srcId="{AE68B87A-E4E8-419B-98F8-E36F7519CF2D}" destId="{F0FB1BBE-A604-4FAF-AF34-CCC308F7801E}" srcOrd="1" destOrd="0" presId="urn:microsoft.com/office/officeart/2005/8/layout/radial1"/>
    <dgm:cxn modelId="{DEA7AB2A-5B19-47F8-83D5-595E1419F451}" type="presOf" srcId="{CFA65BAD-4405-40F7-AB20-FB274D1C41D0}" destId="{9AC70AFB-A838-4BE7-8488-28FA26264D3A}" srcOrd="0" destOrd="0" presId="urn:microsoft.com/office/officeart/2005/8/layout/radial1"/>
    <dgm:cxn modelId="{DBD3152C-DA41-45F6-B5D0-FD95FEDF305A}" type="presOf" srcId="{AE68B87A-E4E8-419B-98F8-E36F7519CF2D}" destId="{DBC35DEF-3061-4E7E-B646-D41BFEBBADAB}" srcOrd="0" destOrd="0" presId="urn:microsoft.com/office/officeart/2005/8/layout/radial1"/>
    <dgm:cxn modelId="{9E30EA39-4827-4506-B4AE-D898EA7FF8B9}" type="presOf" srcId="{8AA21C4F-6FFD-4B3E-89C4-9BFA3482D16F}" destId="{436EA90B-604D-4008-A629-EB1D5A887DCF}" srcOrd="0" destOrd="0" presId="urn:microsoft.com/office/officeart/2005/8/layout/radial1"/>
    <dgm:cxn modelId="{787A3140-FB74-46D4-9543-AFC03F5B5018}" type="presOf" srcId="{5A781449-82B4-4D1F-9C69-97B251F40638}" destId="{0A76C60B-5DB1-4987-89B7-65C5EF51D1E0}" srcOrd="0" destOrd="0" presId="urn:microsoft.com/office/officeart/2005/8/layout/radial1"/>
    <dgm:cxn modelId="{DEFD265D-27CB-4156-9341-B8C7E67B6C91}" srcId="{5BE6E93F-69F1-43D8-BE82-7342CA8D4EFF}" destId="{CFA65BAD-4405-40F7-AB20-FB274D1C41D0}" srcOrd="0" destOrd="0" parTransId="{1010C95C-637A-4FFD-977B-C60BFA14906E}" sibTransId="{678C6206-35EC-4F54-ACB9-11C24B84FC46}"/>
    <dgm:cxn modelId="{214F505F-60E9-42AC-B73B-C1A995E7BD2D}" srcId="{CFA65BAD-4405-40F7-AB20-FB274D1C41D0}" destId="{CD1A2F1A-1004-4F91-8134-978E0CE98E13}" srcOrd="2" destOrd="0" parTransId="{8AA21C4F-6FFD-4B3E-89C4-9BFA3482D16F}" sibTransId="{B25CB488-67BA-4046-908C-FD631D8C107C}"/>
    <dgm:cxn modelId="{285B7664-422C-4BDC-84DC-DE206FEE0B83}" type="presOf" srcId="{9FA476A2-7F0F-4D1E-B9C1-23DCE1F2AC38}" destId="{7466653A-F635-45F6-B39A-25FDEEC9497A}" srcOrd="0" destOrd="0" presId="urn:microsoft.com/office/officeart/2005/8/layout/radial1"/>
    <dgm:cxn modelId="{2D505548-01C9-4C4B-9724-5A885685904C}" type="presOf" srcId="{5BE6E93F-69F1-43D8-BE82-7342CA8D4EFF}" destId="{A22AF25D-24BB-45D9-BEEF-D1F706EBFFE4}" srcOrd="0" destOrd="0" presId="urn:microsoft.com/office/officeart/2005/8/layout/radial1"/>
    <dgm:cxn modelId="{A69B554D-83C3-47C8-A878-206662B096FA}" type="presOf" srcId="{45DEE68C-7E59-463B-B5F5-54C3CD9AC4FB}" destId="{F52D4D49-109C-4FA0-BEA5-77EA75BBFB05}" srcOrd="0" destOrd="0" presId="urn:microsoft.com/office/officeart/2005/8/layout/radial1"/>
    <dgm:cxn modelId="{11FD2B4F-A9A7-4A50-9355-D672C3F77333}" type="presOf" srcId="{A9818D0F-6EC0-4C86-80E9-79BDA88925E0}" destId="{5517929C-1A05-4B27-A60B-5FD1A6C123B9}" srcOrd="1" destOrd="0" presId="urn:microsoft.com/office/officeart/2005/8/layout/radial1"/>
    <dgm:cxn modelId="{4FB75F57-6D49-493F-9F74-42D88AF885D4}" srcId="{CFA65BAD-4405-40F7-AB20-FB274D1C41D0}" destId="{BC27498C-EA9D-4C2D-B2F9-FEE6C6B9E524}" srcOrd="1" destOrd="0" parTransId="{AE68B87A-E4E8-419B-98F8-E36F7519CF2D}" sibTransId="{FF9A43C2-22E9-40CA-884D-AB3F91DD57C0}"/>
    <dgm:cxn modelId="{27F9747D-D7A7-4F40-94C2-9CB2E1B7A32F}" type="presOf" srcId="{035AB8C1-5193-45BA-8450-58802A654D64}" destId="{AC8AF69C-825B-49D4-92B1-C803E1DE87FD}" srcOrd="0" destOrd="0" presId="urn:microsoft.com/office/officeart/2005/8/layout/radial1"/>
    <dgm:cxn modelId="{3ACA1282-0DA1-4F8C-865E-948B9ACE0BD1}" type="presOf" srcId="{8B8255D9-180A-451A-BA5C-04920CC0543B}" destId="{9684EB3D-F969-4015-89DD-9C0FB4018D15}" srcOrd="0" destOrd="0" presId="urn:microsoft.com/office/officeart/2005/8/layout/radial1"/>
    <dgm:cxn modelId="{D940A48B-6B1E-4AFA-9817-118968E6DABB}" srcId="{CFA65BAD-4405-40F7-AB20-FB274D1C41D0}" destId="{9FA476A2-7F0F-4D1E-B9C1-23DCE1F2AC38}" srcOrd="4" destOrd="0" parTransId="{F21E447B-7266-45B8-AD35-D6C6285C6B70}" sibTransId="{9EBAECED-D257-426D-B9B7-FEC6175D6AD7}"/>
    <dgm:cxn modelId="{A2D0B29B-3451-4BFC-942D-F58FD52D84DA}" srcId="{CFA65BAD-4405-40F7-AB20-FB274D1C41D0}" destId="{45DEE68C-7E59-463B-B5F5-54C3CD9AC4FB}" srcOrd="6" destOrd="0" parTransId="{8B8255D9-180A-451A-BA5C-04920CC0543B}" sibTransId="{8C25F6E1-61EF-4DF6-8D9B-5D82791B2E2E}"/>
    <dgm:cxn modelId="{6090D39E-6E9B-41AB-B043-D3938656BBBE}" srcId="{CFA65BAD-4405-40F7-AB20-FB274D1C41D0}" destId="{CB446600-8AC0-433B-B225-0CEB9329503A}" srcOrd="5" destOrd="0" parTransId="{5A781449-82B4-4D1F-9C69-97B251F40638}" sibTransId="{393911CA-C9A7-4630-B237-2257C567BE8F}"/>
    <dgm:cxn modelId="{B3EAD2A6-8DE7-463F-9C69-9974DAD17676}" type="presOf" srcId="{D89C5C8A-82A2-4EB0-8FFF-92B29803F04C}" destId="{30533C75-D111-4110-A8BE-7FC6DBEADEC4}" srcOrd="1" destOrd="0" presId="urn:microsoft.com/office/officeart/2005/8/layout/radial1"/>
    <dgm:cxn modelId="{40D6FBCF-8DD7-499C-9283-A47BBEA22AFE}" type="presOf" srcId="{8AA21C4F-6FFD-4B3E-89C4-9BFA3482D16F}" destId="{01680E48-9B4F-405B-95EE-B226FE44E01E}" srcOrd="1" destOrd="0" presId="urn:microsoft.com/office/officeart/2005/8/layout/radial1"/>
    <dgm:cxn modelId="{9D90B4D0-6FD9-4941-8B20-C364BE4B2B73}" type="presOf" srcId="{1132BA6C-A16B-4F92-82F3-7729F990607A}" destId="{8EC005F2-FD03-4A8D-B562-92714A5181C0}" srcOrd="0" destOrd="0" presId="urn:microsoft.com/office/officeart/2005/8/layout/radial1"/>
    <dgm:cxn modelId="{8E8086E5-2904-4739-A3B8-3EACC25FE660}" type="presOf" srcId="{CB446600-8AC0-433B-B225-0CEB9329503A}" destId="{D33E6743-0187-4EE1-8C59-7E64A7E2244C}" srcOrd="0" destOrd="0" presId="urn:microsoft.com/office/officeart/2005/8/layout/radial1"/>
    <dgm:cxn modelId="{079554E6-467E-43C3-928A-4725FC035EA3}" srcId="{CFA65BAD-4405-40F7-AB20-FB274D1C41D0}" destId="{035AB8C1-5193-45BA-8450-58802A654D64}" srcOrd="0" destOrd="0" parTransId="{A9818D0F-6EC0-4C86-80E9-79BDA88925E0}" sibTransId="{4FF4AD10-0FBF-4C0A-B34C-AF35BC18E732}"/>
    <dgm:cxn modelId="{F15294EA-92C8-48AF-B2E9-E45272D0C94F}" type="presOf" srcId="{5A781449-82B4-4D1F-9C69-97B251F40638}" destId="{79393778-CA8A-40B1-9408-5B5AF7274125}" srcOrd="1" destOrd="0" presId="urn:microsoft.com/office/officeart/2005/8/layout/radial1"/>
    <dgm:cxn modelId="{4101CBF0-6A18-4C43-946D-2E32550E283F}" type="presParOf" srcId="{A22AF25D-24BB-45D9-BEEF-D1F706EBFFE4}" destId="{9AC70AFB-A838-4BE7-8488-28FA26264D3A}" srcOrd="0" destOrd="0" presId="urn:microsoft.com/office/officeart/2005/8/layout/radial1"/>
    <dgm:cxn modelId="{334DB438-5D6F-484C-B2B6-F6033A52AAB8}" type="presParOf" srcId="{A22AF25D-24BB-45D9-BEEF-D1F706EBFFE4}" destId="{B0CC16B8-6170-41B2-B34A-A9846FB416E6}" srcOrd="1" destOrd="0" presId="urn:microsoft.com/office/officeart/2005/8/layout/radial1"/>
    <dgm:cxn modelId="{0C9458AB-5105-4861-8536-2CF6CF6BA543}" type="presParOf" srcId="{B0CC16B8-6170-41B2-B34A-A9846FB416E6}" destId="{5517929C-1A05-4B27-A60B-5FD1A6C123B9}" srcOrd="0" destOrd="0" presId="urn:microsoft.com/office/officeart/2005/8/layout/radial1"/>
    <dgm:cxn modelId="{FE6EAB75-049A-4F24-81CD-17056FD5FB8D}" type="presParOf" srcId="{A22AF25D-24BB-45D9-BEEF-D1F706EBFFE4}" destId="{AC8AF69C-825B-49D4-92B1-C803E1DE87FD}" srcOrd="2" destOrd="0" presId="urn:microsoft.com/office/officeart/2005/8/layout/radial1"/>
    <dgm:cxn modelId="{7F232F1B-94CB-4967-AD50-8F7C8F643781}" type="presParOf" srcId="{A22AF25D-24BB-45D9-BEEF-D1F706EBFFE4}" destId="{DBC35DEF-3061-4E7E-B646-D41BFEBBADAB}" srcOrd="3" destOrd="0" presId="urn:microsoft.com/office/officeart/2005/8/layout/radial1"/>
    <dgm:cxn modelId="{8DB61B72-B795-4FD3-B859-1FD590BE06E3}" type="presParOf" srcId="{DBC35DEF-3061-4E7E-B646-D41BFEBBADAB}" destId="{F0FB1BBE-A604-4FAF-AF34-CCC308F7801E}" srcOrd="0" destOrd="0" presId="urn:microsoft.com/office/officeart/2005/8/layout/radial1"/>
    <dgm:cxn modelId="{0030FA88-0EFA-4F86-8080-46E1A6D24F1E}" type="presParOf" srcId="{A22AF25D-24BB-45D9-BEEF-D1F706EBFFE4}" destId="{6B72C452-DD34-46C5-A499-E80420550B0F}" srcOrd="4" destOrd="0" presId="urn:microsoft.com/office/officeart/2005/8/layout/radial1"/>
    <dgm:cxn modelId="{62DE0568-D286-41E0-8703-CE5429C89B8B}" type="presParOf" srcId="{A22AF25D-24BB-45D9-BEEF-D1F706EBFFE4}" destId="{436EA90B-604D-4008-A629-EB1D5A887DCF}" srcOrd="5" destOrd="0" presId="urn:microsoft.com/office/officeart/2005/8/layout/radial1"/>
    <dgm:cxn modelId="{B4981A5D-0BEB-477C-8239-A06604A6B8B7}" type="presParOf" srcId="{436EA90B-604D-4008-A629-EB1D5A887DCF}" destId="{01680E48-9B4F-405B-95EE-B226FE44E01E}" srcOrd="0" destOrd="0" presId="urn:microsoft.com/office/officeart/2005/8/layout/radial1"/>
    <dgm:cxn modelId="{7D05AE0B-2B42-4AFC-81F2-6506D559EE21}" type="presParOf" srcId="{A22AF25D-24BB-45D9-BEEF-D1F706EBFFE4}" destId="{3049B45E-BF02-403B-AFD8-66AB2538C743}" srcOrd="6" destOrd="0" presId="urn:microsoft.com/office/officeart/2005/8/layout/radial1"/>
    <dgm:cxn modelId="{77419687-9750-4346-8CEA-E06FBEAFDCCD}" type="presParOf" srcId="{A22AF25D-24BB-45D9-BEEF-D1F706EBFFE4}" destId="{1CFDDCCE-7165-40E4-909A-22985C7F2313}" srcOrd="7" destOrd="0" presId="urn:microsoft.com/office/officeart/2005/8/layout/radial1"/>
    <dgm:cxn modelId="{FDE01074-509A-463D-91A8-B9F05F82352C}" type="presParOf" srcId="{1CFDDCCE-7165-40E4-909A-22985C7F2313}" destId="{30533C75-D111-4110-A8BE-7FC6DBEADEC4}" srcOrd="0" destOrd="0" presId="urn:microsoft.com/office/officeart/2005/8/layout/radial1"/>
    <dgm:cxn modelId="{5601C18E-C41D-4620-A9E0-FC1566C68645}" type="presParOf" srcId="{A22AF25D-24BB-45D9-BEEF-D1F706EBFFE4}" destId="{8EC005F2-FD03-4A8D-B562-92714A5181C0}" srcOrd="8" destOrd="0" presId="urn:microsoft.com/office/officeart/2005/8/layout/radial1"/>
    <dgm:cxn modelId="{A1081C78-E0C3-40E7-9249-085C3E061C5A}" type="presParOf" srcId="{A22AF25D-24BB-45D9-BEEF-D1F706EBFFE4}" destId="{0AB820F4-EB43-4E52-9FD3-7A028C75CA6B}" srcOrd="9" destOrd="0" presId="urn:microsoft.com/office/officeart/2005/8/layout/radial1"/>
    <dgm:cxn modelId="{2D839491-5419-47BB-817B-C4164C654DA6}" type="presParOf" srcId="{0AB820F4-EB43-4E52-9FD3-7A028C75CA6B}" destId="{ECBA98B0-654D-43BB-BCB9-AB6DFE2F891C}" srcOrd="0" destOrd="0" presId="urn:microsoft.com/office/officeart/2005/8/layout/radial1"/>
    <dgm:cxn modelId="{184151B4-4D54-467A-8E6F-5F72778C2A7A}" type="presParOf" srcId="{A22AF25D-24BB-45D9-BEEF-D1F706EBFFE4}" destId="{7466653A-F635-45F6-B39A-25FDEEC9497A}" srcOrd="10" destOrd="0" presId="urn:microsoft.com/office/officeart/2005/8/layout/radial1"/>
    <dgm:cxn modelId="{34AC5D90-6414-4B42-A783-817FE64193B9}" type="presParOf" srcId="{A22AF25D-24BB-45D9-BEEF-D1F706EBFFE4}" destId="{0A76C60B-5DB1-4987-89B7-65C5EF51D1E0}" srcOrd="11" destOrd="0" presId="urn:microsoft.com/office/officeart/2005/8/layout/radial1"/>
    <dgm:cxn modelId="{E20FDAEC-9AF5-4C1D-94B5-5DA29DF1A101}" type="presParOf" srcId="{0A76C60B-5DB1-4987-89B7-65C5EF51D1E0}" destId="{79393778-CA8A-40B1-9408-5B5AF7274125}" srcOrd="0" destOrd="0" presId="urn:microsoft.com/office/officeart/2005/8/layout/radial1"/>
    <dgm:cxn modelId="{258B8EFE-7E18-48F2-BB2E-CA8E94FFB239}" type="presParOf" srcId="{A22AF25D-24BB-45D9-BEEF-D1F706EBFFE4}" destId="{D33E6743-0187-4EE1-8C59-7E64A7E2244C}" srcOrd="12" destOrd="0" presId="urn:microsoft.com/office/officeart/2005/8/layout/radial1"/>
    <dgm:cxn modelId="{0EA27BC8-6A4F-402A-A438-DEE34AF1EC82}" type="presParOf" srcId="{A22AF25D-24BB-45D9-BEEF-D1F706EBFFE4}" destId="{9684EB3D-F969-4015-89DD-9C0FB4018D15}" srcOrd="13" destOrd="0" presId="urn:microsoft.com/office/officeart/2005/8/layout/radial1"/>
    <dgm:cxn modelId="{B015FC75-5BF6-4C37-AE14-8499C2EA551D}" type="presParOf" srcId="{9684EB3D-F969-4015-89DD-9C0FB4018D15}" destId="{86575FC1-15B9-4D17-BB3D-626E14EDF326}" srcOrd="0" destOrd="0" presId="urn:microsoft.com/office/officeart/2005/8/layout/radial1"/>
    <dgm:cxn modelId="{1C42DB4E-F100-4D21-9697-EBAC7AC77C96}" type="presParOf" srcId="{A22AF25D-24BB-45D9-BEEF-D1F706EBFFE4}" destId="{F52D4D49-109C-4FA0-BEA5-77EA75BBFB05}" srcOrd="14" destOrd="0" presId="urn:microsoft.com/office/officeart/2005/8/layout/radia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5F6A01-AADB-4868-93E9-4E58DA3D38AC}" type="doc">
      <dgm:prSet loTypeId="urn:microsoft.com/office/officeart/2005/8/layout/process5" loCatId="process" qsTypeId="urn:microsoft.com/office/officeart/2005/8/quickstyle/3d1" qsCatId="3D" csTypeId="urn:microsoft.com/office/officeart/2005/8/colors/accent1_2" csCatId="accent1" phldr="1"/>
      <dgm:spPr/>
      <dgm:t>
        <a:bodyPr/>
        <a:lstStyle/>
        <a:p>
          <a:endParaRPr lang="en-US"/>
        </a:p>
      </dgm:t>
    </dgm:pt>
    <dgm:pt modelId="{DAC75F6F-6B21-4A28-90F1-17439E5FE535}">
      <dgm:prSet phldrT="[Text]" custT="1"/>
      <dgm:spPr/>
      <dgm:t>
        <a:bodyPr/>
        <a:lstStyle/>
        <a:p>
          <a:r>
            <a:rPr lang="en-US" sz="2000" dirty="0"/>
            <a:t>2 Residents</a:t>
          </a:r>
        </a:p>
        <a:p>
          <a:r>
            <a:rPr lang="en-US" sz="2000" dirty="0"/>
            <a:t>(3</a:t>
          </a:r>
          <a:r>
            <a:rPr lang="en-US" sz="2000" baseline="30000" dirty="0"/>
            <a:t>rd</a:t>
          </a:r>
          <a:r>
            <a:rPr lang="en-US" sz="2000" dirty="0"/>
            <a:t> year plus 1</a:t>
          </a:r>
          <a:r>
            <a:rPr lang="en-US" sz="2000" baseline="30000" dirty="0"/>
            <a:t>st</a:t>
          </a:r>
          <a:r>
            <a:rPr lang="en-US" sz="2000" dirty="0"/>
            <a:t> or 2</a:t>
          </a:r>
          <a:r>
            <a:rPr lang="en-US" sz="2000" baseline="30000" dirty="0"/>
            <a:t>nd</a:t>
          </a:r>
          <a:r>
            <a:rPr lang="en-US" sz="2000" dirty="0"/>
            <a:t> year) </a:t>
          </a:r>
        </a:p>
      </dgm:t>
    </dgm:pt>
    <dgm:pt modelId="{A6CA7A2B-C439-47E5-84D9-BC1FA206BE67}" type="parTrans" cxnId="{2F9935D5-C3C6-4DE8-BBCE-623672DF4B67}">
      <dgm:prSet/>
      <dgm:spPr/>
      <dgm:t>
        <a:bodyPr/>
        <a:lstStyle/>
        <a:p>
          <a:endParaRPr lang="en-US"/>
        </a:p>
      </dgm:t>
    </dgm:pt>
    <dgm:pt modelId="{22A50C01-E97E-4B96-946E-B9A0AB8CC6D1}" type="sibTrans" cxnId="{2F9935D5-C3C6-4DE8-BBCE-623672DF4B67}">
      <dgm:prSet/>
      <dgm:spPr/>
      <dgm:t>
        <a:bodyPr/>
        <a:lstStyle/>
        <a:p>
          <a:endParaRPr lang="en-US" dirty="0"/>
        </a:p>
      </dgm:t>
    </dgm:pt>
    <dgm:pt modelId="{00A5942E-D854-4A38-9BBC-368887438281}">
      <dgm:prSet phldrT="[Text]" custT="1"/>
      <dgm:spPr/>
      <dgm:t>
        <a:bodyPr/>
        <a:lstStyle/>
        <a:p>
          <a:r>
            <a:rPr lang="en-US" sz="2000" dirty="0"/>
            <a:t>Pre-stage </a:t>
          </a:r>
          <a:r>
            <a:rPr lang="en-US" sz="2000" dirty="0">
              <a:latin typeface="+mn-lt"/>
            </a:rPr>
            <a:t>consults</a:t>
          </a:r>
          <a:r>
            <a:rPr lang="en-US" sz="2000" dirty="0"/>
            <a:t> – review charts &amp; prior consult notes; receive input from referring physician. </a:t>
          </a:r>
        </a:p>
        <a:p>
          <a:r>
            <a:rPr lang="en-US" sz="2000" dirty="0"/>
            <a:t>Review literature prn</a:t>
          </a:r>
        </a:p>
      </dgm:t>
    </dgm:pt>
    <dgm:pt modelId="{F852FF5A-AC3E-459D-BB7F-B1D9DD058363}" type="parTrans" cxnId="{7685F86D-3E38-461E-AF77-BB7BFC16FAF2}">
      <dgm:prSet/>
      <dgm:spPr/>
      <dgm:t>
        <a:bodyPr/>
        <a:lstStyle/>
        <a:p>
          <a:endParaRPr lang="en-US"/>
        </a:p>
      </dgm:t>
    </dgm:pt>
    <dgm:pt modelId="{D080955B-5336-4EB6-B383-D517FBCFCC7D}" type="sibTrans" cxnId="{7685F86D-3E38-461E-AF77-BB7BFC16FAF2}">
      <dgm:prSet/>
      <dgm:spPr/>
      <dgm:t>
        <a:bodyPr/>
        <a:lstStyle/>
        <a:p>
          <a:endParaRPr lang="en-US" dirty="0"/>
        </a:p>
      </dgm:t>
    </dgm:pt>
    <dgm:pt modelId="{ABB55F23-66E7-41D9-B9E4-7DA3CDCB1EF0}">
      <dgm:prSet phldrT="[Text]" custT="1"/>
      <dgm:spPr/>
      <dgm:t>
        <a:bodyPr/>
        <a:lstStyle/>
        <a:p>
          <a:r>
            <a:rPr lang="en-US" sz="2000" dirty="0"/>
            <a:t>Post-consult: Review outcome; identify strengths and areas for improvement; increased understanding of behavioral consultation</a:t>
          </a:r>
        </a:p>
      </dgm:t>
    </dgm:pt>
    <dgm:pt modelId="{942D90DE-BF45-46C6-8F55-5EA828B908C8}" type="parTrans" cxnId="{684BB7F3-86CB-4A11-BC90-E727226C1CC0}">
      <dgm:prSet/>
      <dgm:spPr/>
      <dgm:t>
        <a:bodyPr/>
        <a:lstStyle/>
        <a:p>
          <a:endParaRPr lang="en-US"/>
        </a:p>
      </dgm:t>
    </dgm:pt>
    <dgm:pt modelId="{CBB7B62F-321A-45DD-8338-56FFA9B5EF26}" type="sibTrans" cxnId="{684BB7F3-86CB-4A11-BC90-E727226C1CC0}">
      <dgm:prSet/>
      <dgm:spPr/>
      <dgm:t>
        <a:bodyPr/>
        <a:lstStyle/>
        <a:p>
          <a:endParaRPr lang="en-US"/>
        </a:p>
      </dgm:t>
    </dgm:pt>
    <dgm:pt modelId="{CA7AC2F9-02ED-4692-A2FB-EA82605BA750}">
      <dgm:prSet phldrT="[Text]" custT="1"/>
      <dgm:spPr/>
      <dgm:t>
        <a:bodyPr/>
        <a:lstStyle/>
        <a:p>
          <a:r>
            <a:rPr lang="en-US" sz="2000" dirty="0"/>
            <a:t>Provide verbal and written feedback to referring physician</a:t>
          </a:r>
        </a:p>
      </dgm:t>
    </dgm:pt>
    <dgm:pt modelId="{A05BF184-7945-498D-9435-F7135999DFB6}" type="sibTrans" cxnId="{8CAA5B33-1489-4613-9D5D-65B6B69B99FA}">
      <dgm:prSet/>
      <dgm:spPr/>
      <dgm:t>
        <a:bodyPr/>
        <a:lstStyle/>
        <a:p>
          <a:endParaRPr lang="en-US" dirty="0"/>
        </a:p>
      </dgm:t>
    </dgm:pt>
    <dgm:pt modelId="{F763BC71-D91D-4C57-AB4B-2D92453DDD45}" type="parTrans" cxnId="{8CAA5B33-1489-4613-9D5D-65B6B69B99FA}">
      <dgm:prSet/>
      <dgm:spPr/>
      <dgm:t>
        <a:bodyPr/>
        <a:lstStyle/>
        <a:p>
          <a:endParaRPr lang="en-US"/>
        </a:p>
      </dgm:t>
    </dgm:pt>
    <dgm:pt modelId="{EE9C578C-29D4-496B-820B-0FA67B0B0AE9}">
      <dgm:prSet phldrT="[Text]" custT="1"/>
      <dgm:spPr/>
      <dgm:t>
        <a:bodyPr/>
        <a:lstStyle/>
        <a:p>
          <a:r>
            <a:rPr lang="en-US" sz="2000" dirty="0"/>
            <a:t>Consults : use behavioral medicine  concepts to interview, assess and intervene </a:t>
          </a:r>
        </a:p>
      </dgm:t>
    </dgm:pt>
    <dgm:pt modelId="{94D6C396-DAA3-4E13-B5F6-9E620705BA05}" type="sibTrans" cxnId="{DA57C382-54ED-4356-A17F-EAA796707586}">
      <dgm:prSet/>
      <dgm:spPr/>
      <dgm:t>
        <a:bodyPr/>
        <a:lstStyle/>
        <a:p>
          <a:endParaRPr lang="en-US" dirty="0"/>
        </a:p>
      </dgm:t>
    </dgm:pt>
    <dgm:pt modelId="{E1706B90-B1B0-4C0F-A15E-11F7C0DD4F67}" type="parTrans" cxnId="{DA57C382-54ED-4356-A17F-EAA796707586}">
      <dgm:prSet/>
      <dgm:spPr/>
      <dgm:t>
        <a:bodyPr/>
        <a:lstStyle/>
        <a:p>
          <a:endParaRPr lang="en-US"/>
        </a:p>
      </dgm:t>
    </dgm:pt>
    <dgm:pt modelId="{53CD76D2-1CF7-4173-B8B7-A09A9B37F668}" type="pres">
      <dgm:prSet presAssocID="{E65F6A01-AADB-4868-93E9-4E58DA3D38AC}" presName="diagram" presStyleCnt="0">
        <dgm:presLayoutVars>
          <dgm:dir/>
          <dgm:resizeHandles val="exact"/>
        </dgm:presLayoutVars>
      </dgm:prSet>
      <dgm:spPr/>
    </dgm:pt>
    <dgm:pt modelId="{6B071C06-87BC-4921-9B71-70002E56F781}" type="pres">
      <dgm:prSet presAssocID="{DAC75F6F-6B21-4A28-90F1-17439E5FE535}" presName="node" presStyleLbl="node1" presStyleIdx="0" presStyleCnt="5" custScaleX="108875" custScaleY="111059" custLinFactX="-36609" custLinFactNeighborX="-100000" custLinFactNeighborY="-8097">
        <dgm:presLayoutVars>
          <dgm:bulletEnabled val="1"/>
        </dgm:presLayoutVars>
      </dgm:prSet>
      <dgm:spPr/>
    </dgm:pt>
    <dgm:pt modelId="{65CDE60D-64A8-48A3-BFA1-75740AC8985C}" type="pres">
      <dgm:prSet presAssocID="{22A50C01-E97E-4B96-946E-B9A0AB8CC6D1}" presName="sibTrans" presStyleLbl="sibTrans2D1" presStyleIdx="0" presStyleCnt="4"/>
      <dgm:spPr/>
    </dgm:pt>
    <dgm:pt modelId="{59A45EE4-82C8-4D42-A835-2BEAFEE4F2E1}" type="pres">
      <dgm:prSet presAssocID="{22A50C01-E97E-4B96-946E-B9A0AB8CC6D1}" presName="connectorText" presStyleLbl="sibTrans2D1" presStyleIdx="0" presStyleCnt="4"/>
      <dgm:spPr/>
    </dgm:pt>
    <dgm:pt modelId="{E3173837-B028-4E46-BC50-05B8D91631DE}" type="pres">
      <dgm:prSet presAssocID="{00A5942E-D854-4A38-9BBC-368887438281}" presName="node" presStyleLbl="node1" presStyleIdx="1" presStyleCnt="5" custScaleX="108971" custScaleY="110446" custLinFactNeighborX="-10536" custLinFactNeighborY="-5280">
        <dgm:presLayoutVars>
          <dgm:bulletEnabled val="1"/>
        </dgm:presLayoutVars>
      </dgm:prSet>
      <dgm:spPr/>
    </dgm:pt>
    <dgm:pt modelId="{91EE40E9-0337-4CAC-B0F1-A6D3593BFAFE}" type="pres">
      <dgm:prSet presAssocID="{D080955B-5336-4EB6-B383-D517FBCFCC7D}" presName="sibTrans" presStyleLbl="sibTrans2D1" presStyleIdx="1" presStyleCnt="4"/>
      <dgm:spPr/>
    </dgm:pt>
    <dgm:pt modelId="{FE9C7776-1C30-43FA-95FD-F449197A83A1}" type="pres">
      <dgm:prSet presAssocID="{D080955B-5336-4EB6-B383-D517FBCFCC7D}" presName="connectorText" presStyleLbl="sibTrans2D1" presStyleIdx="1" presStyleCnt="4"/>
      <dgm:spPr/>
    </dgm:pt>
    <dgm:pt modelId="{142D8F2C-96A0-497D-9EBF-8F39B6E725A7}" type="pres">
      <dgm:prSet presAssocID="{EE9C578C-29D4-496B-820B-0FA67B0B0AE9}" presName="node" presStyleLbl="node1" presStyleIdx="2" presStyleCnt="5" custScaleX="105566" custScaleY="105594" custLinFactNeighborX="-2286" custLinFactNeighborY="-11591">
        <dgm:presLayoutVars>
          <dgm:bulletEnabled val="1"/>
        </dgm:presLayoutVars>
      </dgm:prSet>
      <dgm:spPr/>
    </dgm:pt>
    <dgm:pt modelId="{220EBDAC-9FD3-433E-92F9-2C25E7723E9D}" type="pres">
      <dgm:prSet presAssocID="{94D6C396-DAA3-4E13-B5F6-9E620705BA05}" presName="sibTrans" presStyleLbl="sibTrans2D1" presStyleIdx="2" presStyleCnt="4"/>
      <dgm:spPr/>
    </dgm:pt>
    <dgm:pt modelId="{B39BB113-EFF3-4A32-B8B9-FB1CBE54B967}" type="pres">
      <dgm:prSet presAssocID="{94D6C396-DAA3-4E13-B5F6-9E620705BA05}" presName="connectorText" presStyleLbl="sibTrans2D1" presStyleIdx="2" presStyleCnt="4"/>
      <dgm:spPr/>
    </dgm:pt>
    <dgm:pt modelId="{59A19DB0-0995-4228-96FE-87FED4DDA79C}" type="pres">
      <dgm:prSet presAssocID="{CA7AC2F9-02ED-4692-A2FB-EA82605BA750}" presName="node" presStyleLbl="node1" presStyleIdx="3" presStyleCnt="5" custScaleX="104048" custScaleY="118141" custLinFactNeighborX="-69840" custLinFactNeighborY="-20790">
        <dgm:presLayoutVars>
          <dgm:bulletEnabled val="1"/>
        </dgm:presLayoutVars>
      </dgm:prSet>
      <dgm:spPr/>
    </dgm:pt>
    <dgm:pt modelId="{8D66FCBD-2B67-4929-BF31-CD9B46A69A93}" type="pres">
      <dgm:prSet presAssocID="{A05BF184-7945-498D-9435-F7135999DFB6}" presName="sibTrans" presStyleLbl="sibTrans2D1" presStyleIdx="3" presStyleCnt="4"/>
      <dgm:spPr/>
    </dgm:pt>
    <dgm:pt modelId="{C556B2A6-A8FB-4C90-BF68-DFCF1484FA90}" type="pres">
      <dgm:prSet presAssocID="{A05BF184-7945-498D-9435-F7135999DFB6}" presName="connectorText" presStyleLbl="sibTrans2D1" presStyleIdx="3" presStyleCnt="4"/>
      <dgm:spPr/>
    </dgm:pt>
    <dgm:pt modelId="{3F38EF8E-8C85-4774-B6D8-28A6B7CB7671}" type="pres">
      <dgm:prSet presAssocID="{ABB55F23-66E7-41D9-B9E4-7DA3CDCB1EF0}" presName="node" presStyleLbl="node1" presStyleIdx="4" presStyleCnt="5" custScaleX="126008" custScaleY="113957" custLinFactNeighborX="-72644" custLinFactNeighborY="-21189">
        <dgm:presLayoutVars>
          <dgm:bulletEnabled val="1"/>
        </dgm:presLayoutVars>
      </dgm:prSet>
      <dgm:spPr/>
    </dgm:pt>
  </dgm:ptLst>
  <dgm:cxnLst>
    <dgm:cxn modelId="{8CAA5B33-1489-4613-9D5D-65B6B69B99FA}" srcId="{E65F6A01-AADB-4868-93E9-4E58DA3D38AC}" destId="{CA7AC2F9-02ED-4692-A2FB-EA82605BA750}" srcOrd="3" destOrd="0" parTransId="{F763BC71-D91D-4C57-AB4B-2D92453DDD45}" sibTransId="{A05BF184-7945-498D-9435-F7135999DFB6}"/>
    <dgm:cxn modelId="{A83D8F69-0FEF-4C3C-88C1-2053EB0F0229}" type="presOf" srcId="{DAC75F6F-6B21-4A28-90F1-17439E5FE535}" destId="{6B071C06-87BC-4921-9B71-70002E56F781}" srcOrd="0" destOrd="0" presId="urn:microsoft.com/office/officeart/2005/8/layout/process5"/>
    <dgm:cxn modelId="{1B96616B-2111-4125-A825-D323EB625F2C}" type="presOf" srcId="{94D6C396-DAA3-4E13-B5F6-9E620705BA05}" destId="{B39BB113-EFF3-4A32-B8B9-FB1CBE54B967}" srcOrd="1" destOrd="0" presId="urn:microsoft.com/office/officeart/2005/8/layout/process5"/>
    <dgm:cxn modelId="{7685F86D-3E38-461E-AF77-BB7BFC16FAF2}" srcId="{E65F6A01-AADB-4868-93E9-4E58DA3D38AC}" destId="{00A5942E-D854-4A38-9BBC-368887438281}" srcOrd="1" destOrd="0" parTransId="{F852FF5A-AC3E-459D-BB7F-B1D9DD058363}" sibTransId="{D080955B-5336-4EB6-B383-D517FBCFCC7D}"/>
    <dgm:cxn modelId="{4459E351-1180-4395-8072-1BF83BCD2D8E}" type="presOf" srcId="{22A50C01-E97E-4B96-946E-B9A0AB8CC6D1}" destId="{59A45EE4-82C8-4D42-A835-2BEAFEE4F2E1}" srcOrd="1" destOrd="0" presId="urn:microsoft.com/office/officeart/2005/8/layout/process5"/>
    <dgm:cxn modelId="{AEC6BD53-7DCE-4572-A891-E823B15E47F9}" type="presOf" srcId="{E65F6A01-AADB-4868-93E9-4E58DA3D38AC}" destId="{53CD76D2-1CF7-4173-B8B7-A09A9B37F668}" srcOrd="0" destOrd="0" presId="urn:microsoft.com/office/officeart/2005/8/layout/process5"/>
    <dgm:cxn modelId="{60946975-82D4-40A3-B1CF-F0FE4668DB62}" type="presOf" srcId="{D080955B-5336-4EB6-B383-D517FBCFCC7D}" destId="{91EE40E9-0337-4CAC-B0F1-A6D3593BFAFE}" srcOrd="0" destOrd="0" presId="urn:microsoft.com/office/officeart/2005/8/layout/process5"/>
    <dgm:cxn modelId="{A24F987C-F7FB-48F8-8A8B-484CACF660F1}" type="presOf" srcId="{00A5942E-D854-4A38-9BBC-368887438281}" destId="{E3173837-B028-4E46-BC50-05B8D91631DE}" srcOrd="0" destOrd="0" presId="urn:microsoft.com/office/officeart/2005/8/layout/process5"/>
    <dgm:cxn modelId="{8BF35F7E-D1C1-42A6-804B-82E1214480A3}" type="presOf" srcId="{EE9C578C-29D4-496B-820B-0FA67B0B0AE9}" destId="{142D8F2C-96A0-497D-9EBF-8F39B6E725A7}" srcOrd="0" destOrd="0" presId="urn:microsoft.com/office/officeart/2005/8/layout/process5"/>
    <dgm:cxn modelId="{30C07A81-5846-421A-AE13-DF46BE85E1F9}" type="presOf" srcId="{22A50C01-E97E-4B96-946E-B9A0AB8CC6D1}" destId="{65CDE60D-64A8-48A3-BFA1-75740AC8985C}" srcOrd="0" destOrd="0" presId="urn:microsoft.com/office/officeart/2005/8/layout/process5"/>
    <dgm:cxn modelId="{DA57C382-54ED-4356-A17F-EAA796707586}" srcId="{E65F6A01-AADB-4868-93E9-4E58DA3D38AC}" destId="{EE9C578C-29D4-496B-820B-0FA67B0B0AE9}" srcOrd="2" destOrd="0" parTransId="{E1706B90-B1B0-4C0F-A15E-11F7C0DD4F67}" sibTransId="{94D6C396-DAA3-4E13-B5F6-9E620705BA05}"/>
    <dgm:cxn modelId="{4922368C-930A-4815-AFD5-E32808C51ABC}" type="presOf" srcId="{94D6C396-DAA3-4E13-B5F6-9E620705BA05}" destId="{220EBDAC-9FD3-433E-92F9-2C25E7723E9D}" srcOrd="0" destOrd="0" presId="urn:microsoft.com/office/officeart/2005/8/layout/process5"/>
    <dgm:cxn modelId="{F2759FA1-104B-41EA-894A-A8D4490DA5FC}" type="presOf" srcId="{ABB55F23-66E7-41D9-B9E4-7DA3CDCB1EF0}" destId="{3F38EF8E-8C85-4774-B6D8-28A6B7CB7671}" srcOrd="0" destOrd="0" presId="urn:microsoft.com/office/officeart/2005/8/layout/process5"/>
    <dgm:cxn modelId="{C8CE95A5-F5C3-4528-9CDE-65957EDCF323}" type="presOf" srcId="{A05BF184-7945-498D-9435-F7135999DFB6}" destId="{8D66FCBD-2B67-4929-BF31-CD9B46A69A93}" srcOrd="0" destOrd="0" presId="urn:microsoft.com/office/officeart/2005/8/layout/process5"/>
    <dgm:cxn modelId="{0255FAA9-DD10-4C43-9E02-647C3AC2CDEA}" type="presOf" srcId="{CA7AC2F9-02ED-4692-A2FB-EA82605BA750}" destId="{59A19DB0-0995-4228-96FE-87FED4DDA79C}" srcOrd="0" destOrd="0" presId="urn:microsoft.com/office/officeart/2005/8/layout/process5"/>
    <dgm:cxn modelId="{13F1CBAC-CD85-475F-BE95-655BD25EFF14}" type="presOf" srcId="{D080955B-5336-4EB6-B383-D517FBCFCC7D}" destId="{FE9C7776-1C30-43FA-95FD-F449197A83A1}" srcOrd="1" destOrd="0" presId="urn:microsoft.com/office/officeart/2005/8/layout/process5"/>
    <dgm:cxn modelId="{2F9935D5-C3C6-4DE8-BBCE-623672DF4B67}" srcId="{E65F6A01-AADB-4868-93E9-4E58DA3D38AC}" destId="{DAC75F6F-6B21-4A28-90F1-17439E5FE535}" srcOrd="0" destOrd="0" parTransId="{A6CA7A2B-C439-47E5-84D9-BC1FA206BE67}" sibTransId="{22A50C01-E97E-4B96-946E-B9A0AB8CC6D1}"/>
    <dgm:cxn modelId="{684BB7F3-86CB-4A11-BC90-E727226C1CC0}" srcId="{E65F6A01-AADB-4868-93E9-4E58DA3D38AC}" destId="{ABB55F23-66E7-41D9-B9E4-7DA3CDCB1EF0}" srcOrd="4" destOrd="0" parTransId="{942D90DE-BF45-46C6-8F55-5EA828B908C8}" sibTransId="{CBB7B62F-321A-45DD-8338-56FFA9B5EF26}"/>
    <dgm:cxn modelId="{4D3594F5-B4A8-4C23-8AE4-8BF4B109C774}" type="presOf" srcId="{A05BF184-7945-498D-9435-F7135999DFB6}" destId="{C556B2A6-A8FB-4C90-BF68-DFCF1484FA90}" srcOrd="1" destOrd="0" presId="urn:microsoft.com/office/officeart/2005/8/layout/process5"/>
    <dgm:cxn modelId="{9C8D3A55-BA21-4DF4-B9BC-34EBCB8AAAFE}" type="presParOf" srcId="{53CD76D2-1CF7-4173-B8B7-A09A9B37F668}" destId="{6B071C06-87BC-4921-9B71-70002E56F781}" srcOrd="0" destOrd="0" presId="urn:microsoft.com/office/officeart/2005/8/layout/process5"/>
    <dgm:cxn modelId="{ABEDF8FC-0DDB-4661-97CA-68E5382BEC72}" type="presParOf" srcId="{53CD76D2-1CF7-4173-B8B7-A09A9B37F668}" destId="{65CDE60D-64A8-48A3-BFA1-75740AC8985C}" srcOrd="1" destOrd="0" presId="urn:microsoft.com/office/officeart/2005/8/layout/process5"/>
    <dgm:cxn modelId="{DF76BE4E-9C9D-4FD0-BA27-D35B3F1F760C}" type="presParOf" srcId="{65CDE60D-64A8-48A3-BFA1-75740AC8985C}" destId="{59A45EE4-82C8-4D42-A835-2BEAFEE4F2E1}" srcOrd="0" destOrd="0" presId="urn:microsoft.com/office/officeart/2005/8/layout/process5"/>
    <dgm:cxn modelId="{D430E898-FF6F-4F18-A9C2-9D6C755008FD}" type="presParOf" srcId="{53CD76D2-1CF7-4173-B8B7-A09A9B37F668}" destId="{E3173837-B028-4E46-BC50-05B8D91631DE}" srcOrd="2" destOrd="0" presId="urn:microsoft.com/office/officeart/2005/8/layout/process5"/>
    <dgm:cxn modelId="{6CD4D4DB-BE74-4D76-AD3A-A6D0ACAFA6A7}" type="presParOf" srcId="{53CD76D2-1CF7-4173-B8B7-A09A9B37F668}" destId="{91EE40E9-0337-4CAC-B0F1-A6D3593BFAFE}" srcOrd="3" destOrd="0" presId="urn:microsoft.com/office/officeart/2005/8/layout/process5"/>
    <dgm:cxn modelId="{69F1BCB1-6479-46B0-B962-1D942C472778}" type="presParOf" srcId="{91EE40E9-0337-4CAC-B0F1-A6D3593BFAFE}" destId="{FE9C7776-1C30-43FA-95FD-F449197A83A1}" srcOrd="0" destOrd="0" presId="urn:microsoft.com/office/officeart/2005/8/layout/process5"/>
    <dgm:cxn modelId="{7DEB2670-0A05-4FF3-9B72-F92AD427EFBE}" type="presParOf" srcId="{53CD76D2-1CF7-4173-B8B7-A09A9B37F668}" destId="{142D8F2C-96A0-497D-9EBF-8F39B6E725A7}" srcOrd="4" destOrd="0" presId="urn:microsoft.com/office/officeart/2005/8/layout/process5"/>
    <dgm:cxn modelId="{37C56792-CAEB-4E7F-AFB4-AC85C271B521}" type="presParOf" srcId="{53CD76D2-1CF7-4173-B8B7-A09A9B37F668}" destId="{220EBDAC-9FD3-433E-92F9-2C25E7723E9D}" srcOrd="5" destOrd="0" presId="urn:microsoft.com/office/officeart/2005/8/layout/process5"/>
    <dgm:cxn modelId="{92BC1C8B-6546-4744-AAA4-706CA41E2DF2}" type="presParOf" srcId="{220EBDAC-9FD3-433E-92F9-2C25E7723E9D}" destId="{B39BB113-EFF3-4A32-B8B9-FB1CBE54B967}" srcOrd="0" destOrd="0" presId="urn:microsoft.com/office/officeart/2005/8/layout/process5"/>
    <dgm:cxn modelId="{44802B71-EF6B-4061-B8C2-82EE8DC3D8C7}" type="presParOf" srcId="{53CD76D2-1CF7-4173-B8B7-A09A9B37F668}" destId="{59A19DB0-0995-4228-96FE-87FED4DDA79C}" srcOrd="6" destOrd="0" presId="urn:microsoft.com/office/officeart/2005/8/layout/process5"/>
    <dgm:cxn modelId="{429271EA-692F-4B8E-85FD-23EEF9B0F06F}" type="presParOf" srcId="{53CD76D2-1CF7-4173-B8B7-A09A9B37F668}" destId="{8D66FCBD-2B67-4929-BF31-CD9B46A69A93}" srcOrd="7" destOrd="0" presId="urn:microsoft.com/office/officeart/2005/8/layout/process5"/>
    <dgm:cxn modelId="{C71580A1-2AD5-412C-B5BB-36DBB395470F}" type="presParOf" srcId="{8D66FCBD-2B67-4929-BF31-CD9B46A69A93}" destId="{C556B2A6-A8FB-4C90-BF68-DFCF1484FA90}" srcOrd="0" destOrd="0" presId="urn:microsoft.com/office/officeart/2005/8/layout/process5"/>
    <dgm:cxn modelId="{FA9F0B1C-CB4F-4B63-8173-017FC9F0030C}" type="presParOf" srcId="{53CD76D2-1CF7-4173-B8B7-A09A9B37F668}" destId="{3F38EF8E-8C85-4774-B6D8-28A6B7CB7671}" srcOrd="8"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76D10F-CDD7-4FA9-B257-4497C8B6FE37}"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66C01D9D-431F-4C35-B99F-96615636D747}">
      <dgm:prSet phldrT="[Text]"/>
      <dgm:spPr>
        <a:solidFill>
          <a:srgbClr val="5013FB"/>
        </a:solidFill>
      </dgm:spPr>
      <dgm:t>
        <a:bodyPr/>
        <a:lstStyle/>
        <a:p>
          <a:r>
            <a:rPr lang="en-US" b="1" dirty="0">
              <a:solidFill>
                <a:schemeClr val="tx2"/>
              </a:solidFill>
            </a:rPr>
            <a:t>Recognize Behaviors &amp; Symptoms related to sleep disorders</a:t>
          </a:r>
        </a:p>
      </dgm:t>
    </dgm:pt>
    <dgm:pt modelId="{3D5AC893-7836-4CFB-8D3C-0252427FC09C}" type="parTrans" cxnId="{C4958A38-A734-4817-B7E8-291D3E3F75F4}">
      <dgm:prSet/>
      <dgm:spPr/>
      <dgm:t>
        <a:bodyPr/>
        <a:lstStyle/>
        <a:p>
          <a:endParaRPr lang="en-US"/>
        </a:p>
      </dgm:t>
    </dgm:pt>
    <dgm:pt modelId="{4C8703FE-8063-44C8-A166-D76F7CF35D5C}" type="sibTrans" cxnId="{C4958A38-A734-4817-B7E8-291D3E3F75F4}">
      <dgm:prSet/>
      <dgm:spPr/>
      <dgm:t>
        <a:bodyPr/>
        <a:lstStyle/>
        <a:p>
          <a:endParaRPr lang="en-US"/>
        </a:p>
      </dgm:t>
    </dgm:pt>
    <dgm:pt modelId="{0D801C06-A158-4B05-A3A8-6F8DAF354B54}">
      <dgm:prSet phldrT="[Text]"/>
      <dgm:spPr>
        <a:solidFill>
          <a:srgbClr val="00B050"/>
        </a:solidFill>
      </dgm:spPr>
      <dgm:t>
        <a:bodyPr/>
        <a:lstStyle/>
        <a:p>
          <a:r>
            <a:rPr lang="en-US" b="1" dirty="0">
              <a:solidFill>
                <a:schemeClr val="tx2"/>
              </a:solidFill>
            </a:rPr>
            <a:t>Interview &amp; Evaluate Sleep Related Issues</a:t>
          </a:r>
        </a:p>
      </dgm:t>
    </dgm:pt>
    <dgm:pt modelId="{086C5A95-CAEA-4363-B8D9-1E771E8AF919}" type="parTrans" cxnId="{5C86DA6A-5989-4D4D-ACB7-5D9D8E638604}">
      <dgm:prSet/>
      <dgm:spPr/>
      <dgm:t>
        <a:bodyPr/>
        <a:lstStyle/>
        <a:p>
          <a:endParaRPr lang="en-US"/>
        </a:p>
      </dgm:t>
    </dgm:pt>
    <dgm:pt modelId="{9959784C-4455-4B5D-9725-E9C0A8C36F80}" type="sibTrans" cxnId="{5C86DA6A-5989-4D4D-ACB7-5D9D8E638604}">
      <dgm:prSet/>
      <dgm:spPr/>
      <dgm:t>
        <a:bodyPr/>
        <a:lstStyle/>
        <a:p>
          <a:endParaRPr lang="en-US"/>
        </a:p>
      </dgm:t>
    </dgm:pt>
    <dgm:pt modelId="{2CC25AC5-B816-4E03-AD35-B970F2475DA6}">
      <dgm:prSet phldrT="[Text]"/>
      <dgm:spPr>
        <a:solidFill>
          <a:srgbClr val="FFC819"/>
        </a:solidFill>
      </dgm:spPr>
      <dgm:t>
        <a:bodyPr/>
        <a:lstStyle/>
        <a:p>
          <a:r>
            <a:rPr lang="en-US" b="1" dirty="0">
              <a:solidFill>
                <a:schemeClr val="tx1"/>
              </a:solidFill>
            </a:rPr>
            <a:t>Understand  Relationships between Sleep Disorders and Chronic Health Issues</a:t>
          </a:r>
        </a:p>
      </dgm:t>
    </dgm:pt>
    <dgm:pt modelId="{414B634E-8ACA-43A5-939A-40EFAE9A35EF}" type="parTrans" cxnId="{52C5AC41-C1D5-46EB-B6F6-6105138F44BC}">
      <dgm:prSet/>
      <dgm:spPr/>
      <dgm:t>
        <a:bodyPr/>
        <a:lstStyle/>
        <a:p>
          <a:endParaRPr lang="en-US"/>
        </a:p>
      </dgm:t>
    </dgm:pt>
    <dgm:pt modelId="{493AF7B7-742B-41E2-8459-05F4C920CB3C}" type="sibTrans" cxnId="{52C5AC41-C1D5-46EB-B6F6-6105138F44BC}">
      <dgm:prSet/>
      <dgm:spPr/>
      <dgm:t>
        <a:bodyPr/>
        <a:lstStyle/>
        <a:p>
          <a:endParaRPr lang="en-US"/>
        </a:p>
      </dgm:t>
    </dgm:pt>
    <dgm:pt modelId="{A89AEA33-D90A-4301-8125-3057DC0829C0}">
      <dgm:prSet phldrT="[Text]"/>
      <dgm:spPr>
        <a:solidFill>
          <a:srgbClr val="C00000"/>
        </a:solidFill>
      </dgm:spPr>
      <dgm:t>
        <a:bodyPr/>
        <a:lstStyle/>
        <a:p>
          <a:r>
            <a:rPr lang="en-US" b="1" dirty="0">
              <a:solidFill>
                <a:schemeClr val="tx2"/>
              </a:solidFill>
            </a:rPr>
            <a:t>Recognize Methods &amp; Benefits of Addressing Sleep Disorders in Healthcare</a:t>
          </a:r>
        </a:p>
      </dgm:t>
    </dgm:pt>
    <dgm:pt modelId="{846C600C-5DF3-4C77-8381-1562C2E53EBE}" type="parTrans" cxnId="{A3187C29-3EAB-4027-AEE7-D02D55DC2B3F}">
      <dgm:prSet/>
      <dgm:spPr/>
      <dgm:t>
        <a:bodyPr/>
        <a:lstStyle/>
        <a:p>
          <a:endParaRPr lang="en-US"/>
        </a:p>
      </dgm:t>
    </dgm:pt>
    <dgm:pt modelId="{4B416B11-2A89-4226-AC9E-900D8CDFA54A}" type="sibTrans" cxnId="{A3187C29-3EAB-4027-AEE7-D02D55DC2B3F}">
      <dgm:prSet/>
      <dgm:spPr/>
      <dgm:t>
        <a:bodyPr/>
        <a:lstStyle/>
        <a:p>
          <a:endParaRPr lang="en-US"/>
        </a:p>
      </dgm:t>
    </dgm:pt>
    <dgm:pt modelId="{2FC91397-DB5D-4B66-9F88-6406BBE168B6}" type="pres">
      <dgm:prSet presAssocID="{A476D10F-CDD7-4FA9-B257-4497C8B6FE37}" presName="cycle" presStyleCnt="0">
        <dgm:presLayoutVars>
          <dgm:dir/>
          <dgm:resizeHandles val="exact"/>
        </dgm:presLayoutVars>
      </dgm:prSet>
      <dgm:spPr/>
    </dgm:pt>
    <dgm:pt modelId="{CA465B1D-D0F3-45D0-88AE-D2959FED3CC3}" type="pres">
      <dgm:prSet presAssocID="{66C01D9D-431F-4C35-B99F-96615636D747}" presName="node" presStyleLbl="node1" presStyleIdx="0" presStyleCnt="4" custScaleX="219476" custScaleY="118135">
        <dgm:presLayoutVars>
          <dgm:bulletEnabled val="1"/>
        </dgm:presLayoutVars>
      </dgm:prSet>
      <dgm:spPr/>
    </dgm:pt>
    <dgm:pt modelId="{E84A1F1A-FCCD-412E-A316-18B2A576F072}" type="pres">
      <dgm:prSet presAssocID="{4C8703FE-8063-44C8-A166-D76F7CF35D5C}" presName="sibTrans" presStyleLbl="sibTrans2D1" presStyleIdx="0" presStyleCnt="4"/>
      <dgm:spPr/>
    </dgm:pt>
    <dgm:pt modelId="{A3AFFFAC-53BA-4642-9A4A-E9A82A9EB1C4}" type="pres">
      <dgm:prSet presAssocID="{4C8703FE-8063-44C8-A166-D76F7CF35D5C}" presName="connectorText" presStyleLbl="sibTrans2D1" presStyleIdx="0" presStyleCnt="4"/>
      <dgm:spPr/>
    </dgm:pt>
    <dgm:pt modelId="{94F7841A-53A3-4CB5-A406-8018D12140B3}" type="pres">
      <dgm:prSet presAssocID="{0D801C06-A158-4B05-A3A8-6F8DAF354B54}" presName="node" presStyleLbl="node1" presStyleIdx="1" presStyleCnt="4" custScaleX="221318" custScaleY="131094" custRadScaleRad="100005" custRadScaleInc="-1291">
        <dgm:presLayoutVars>
          <dgm:bulletEnabled val="1"/>
        </dgm:presLayoutVars>
      </dgm:prSet>
      <dgm:spPr/>
    </dgm:pt>
    <dgm:pt modelId="{E5D36D46-10DE-4917-B8EB-63164C1EFF7E}" type="pres">
      <dgm:prSet presAssocID="{9959784C-4455-4B5D-9725-E9C0A8C36F80}" presName="sibTrans" presStyleLbl="sibTrans2D1" presStyleIdx="1" presStyleCnt="4"/>
      <dgm:spPr/>
    </dgm:pt>
    <dgm:pt modelId="{02A345E5-3464-4DFA-BD25-47233FBF62C9}" type="pres">
      <dgm:prSet presAssocID="{9959784C-4455-4B5D-9725-E9C0A8C36F80}" presName="connectorText" presStyleLbl="sibTrans2D1" presStyleIdx="1" presStyleCnt="4"/>
      <dgm:spPr/>
    </dgm:pt>
    <dgm:pt modelId="{25ECFAAE-5299-40BC-BFBF-F64866701026}" type="pres">
      <dgm:prSet presAssocID="{2CC25AC5-B816-4E03-AD35-B970F2475DA6}" presName="node" presStyleLbl="node1" presStyleIdx="2" presStyleCnt="4" custScaleX="227623" custScaleY="114579">
        <dgm:presLayoutVars>
          <dgm:bulletEnabled val="1"/>
        </dgm:presLayoutVars>
      </dgm:prSet>
      <dgm:spPr/>
    </dgm:pt>
    <dgm:pt modelId="{CF3863C4-CBA9-4DD4-B4FA-DAFEF5FDD9CA}" type="pres">
      <dgm:prSet presAssocID="{493AF7B7-742B-41E2-8459-05F4C920CB3C}" presName="sibTrans" presStyleLbl="sibTrans2D1" presStyleIdx="2" presStyleCnt="4"/>
      <dgm:spPr/>
    </dgm:pt>
    <dgm:pt modelId="{399CD8F6-27A8-4C90-92B3-EB04767B1B07}" type="pres">
      <dgm:prSet presAssocID="{493AF7B7-742B-41E2-8459-05F4C920CB3C}" presName="connectorText" presStyleLbl="sibTrans2D1" presStyleIdx="2" presStyleCnt="4"/>
      <dgm:spPr/>
    </dgm:pt>
    <dgm:pt modelId="{38E9962A-11C0-4F31-83A3-497E038379C7}" type="pres">
      <dgm:prSet presAssocID="{A89AEA33-D90A-4301-8125-3057DC0829C0}" presName="node" presStyleLbl="node1" presStyleIdx="3" presStyleCnt="4" custScaleX="225766" custScaleY="123523">
        <dgm:presLayoutVars>
          <dgm:bulletEnabled val="1"/>
        </dgm:presLayoutVars>
      </dgm:prSet>
      <dgm:spPr/>
    </dgm:pt>
    <dgm:pt modelId="{09C68074-E6DD-4BA7-A58A-FEE07C7B190C}" type="pres">
      <dgm:prSet presAssocID="{4B416B11-2A89-4226-AC9E-900D8CDFA54A}" presName="sibTrans" presStyleLbl="sibTrans2D1" presStyleIdx="3" presStyleCnt="4"/>
      <dgm:spPr/>
    </dgm:pt>
    <dgm:pt modelId="{9A1A318E-9DCD-4370-86C3-BD28203AEC2B}" type="pres">
      <dgm:prSet presAssocID="{4B416B11-2A89-4226-AC9E-900D8CDFA54A}" presName="connectorText" presStyleLbl="sibTrans2D1" presStyleIdx="3" presStyleCnt="4"/>
      <dgm:spPr/>
    </dgm:pt>
  </dgm:ptLst>
  <dgm:cxnLst>
    <dgm:cxn modelId="{65D17102-0E90-4D57-A168-133251E03E88}" type="presOf" srcId="{4C8703FE-8063-44C8-A166-D76F7CF35D5C}" destId="{E84A1F1A-FCCD-412E-A316-18B2A576F072}" srcOrd="0" destOrd="0" presId="urn:microsoft.com/office/officeart/2005/8/layout/cycle2"/>
    <dgm:cxn modelId="{9D87780F-98F4-472F-93B0-4FE117805A88}" type="presOf" srcId="{4C8703FE-8063-44C8-A166-D76F7CF35D5C}" destId="{A3AFFFAC-53BA-4642-9A4A-E9A82A9EB1C4}" srcOrd="1" destOrd="0" presId="urn:microsoft.com/office/officeart/2005/8/layout/cycle2"/>
    <dgm:cxn modelId="{3B00D812-A498-4723-9FA3-96EFC6F7E08B}" type="presOf" srcId="{2CC25AC5-B816-4E03-AD35-B970F2475DA6}" destId="{25ECFAAE-5299-40BC-BFBF-F64866701026}" srcOrd="0" destOrd="0" presId="urn:microsoft.com/office/officeart/2005/8/layout/cycle2"/>
    <dgm:cxn modelId="{A3187C29-3EAB-4027-AEE7-D02D55DC2B3F}" srcId="{A476D10F-CDD7-4FA9-B257-4497C8B6FE37}" destId="{A89AEA33-D90A-4301-8125-3057DC0829C0}" srcOrd="3" destOrd="0" parTransId="{846C600C-5DF3-4C77-8381-1562C2E53EBE}" sibTransId="{4B416B11-2A89-4226-AC9E-900D8CDFA54A}"/>
    <dgm:cxn modelId="{63C74035-088E-4513-9C3D-DE3C66B49855}" type="presOf" srcId="{493AF7B7-742B-41E2-8459-05F4C920CB3C}" destId="{399CD8F6-27A8-4C90-92B3-EB04767B1B07}" srcOrd="1" destOrd="0" presId="urn:microsoft.com/office/officeart/2005/8/layout/cycle2"/>
    <dgm:cxn modelId="{98840738-DDA2-45DE-91B9-536D87B42906}" type="presOf" srcId="{66C01D9D-431F-4C35-B99F-96615636D747}" destId="{CA465B1D-D0F3-45D0-88AE-D2959FED3CC3}" srcOrd="0" destOrd="0" presId="urn:microsoft.com/office/officeart/2005/8/layout/cycle2"/>
    <dgm:cxn modelId="{C4958A38-A734-4817-B7E8-291D3E3F75F4}" srcId="{A476D10F-CDD7-4FA9-B257-4497C8B6FE37}" destId="{66C01D9D-431F-4C35-B99F-96615636D747}" srcOrd="0" destOrd="0" parTransId="{3D5AC893-7836-4CFB-8D3C-0252427FC09C}" sibTransId="{4C8703FE-8063-44C8-A166-D76F7CF35D5C}"/>
    <dgm:cxn modelId="{91D80A60-3C18-46AE-950B-237BF8B16205}" type="presOf" srcId="{0D801C06-A158-4B05-A3A8-6F8DAF354B54}" destId="{94F7841A-53A3-4CB5-A406-8018D12140B3}" srcOrd="0" destOrd="0" presId="urn:microsoft.com/office/officeart/2005/8/layout/cycle2"/>
    <dgm:cxn modelId="{52C5AC41-C1D5-46EB-B6F6-6105138F44BC}" srcId="{A476D10F-CDD7-4FA9-B257-4497C8B6FE37}" destId="{2CC25AC5-B816-4E03-AD35-B970F2475DA6}" srcOrd="2" destOrd="0" parTransId="{414B634E-8ACA-43A5-939A-40EFAE9A35EF}" sibTransId="{493AF7B7-742B-41E2-8459-05F4C920CB3C}"/>
    <dgm:cxn modelId="{5C86DA6A-5989-4D4D-ACB7-5D9D8E638604}" srcId="{A476D10F-CDD7-4FA9-B257-4497C8B6FE37}" destId="{0D801C06-A158-4B05-A3A8-6F8DAF354B54}" srcOrd="1" destOrd="0" parTransId="{086C5A95-CAEA-4363-B8D9-1E771E8AF919}" sibTransId="{9959784C-4455-4B5D-9725-E9C0A8C36F80}"/>
    <dgm:cxn modelId="{44DC4255-EA50-4971-9A2D-87B0FED78585}" type="presOf" srcId="{A476D10F-CDD7-4FA9-B257-4497C8B6FE37}" destId="{2FC91397-DB5D-4B66-9F88-6406BBE168B6}" srcOrd="0" destOrd="0" presId="urn:microsoft.com/office/officeart/2005/8/layout/cycle2"/>
    <dgm:cxn modelId="{2C19A059-F541-4573-B88F-7BAC2B922F70}" type="presOf" srcId="{9959784C-4455-4B5D-9725-E9C0A8C36F80}" destId="{E5D36D46-10DE-4917-B8EB-63164C1EFF7E}" srcOrd="0" destOrd="0" presId="urn:microsoft.com/office/officeart/2005/8/layout/cycle2"/>
    <dgm:cxn modelId="{3E4059B5-8377-42C7-A2D9-36C07BC8DCCD}" type="presOf" srcId="{493AF7B7-742B-41E2-8459-05F4C920CB3C}" destId="{CF3863C4-CBA9-4DD4-B4FA-DAFEF5FDD9CA}" srcOrd="0" destOrd="0" presId="urn:microsoft.com/office/officeart/2005/8/layout/cycle2"/>
    <dgm:cxn modelId="{F2F02EBB-E30A-40EE-BB94-0CE3460846D8}" type="presOf" srcId="{A89AEA33-D90A-4301-8125-3057DC0829C0}" destId="{38E9962A-11C0-4F31-83A3-497E038379C7}" srcOrd="0" destOrd="0" presId="urn:microsoft.com/office/officeart/2005/8/layout/cycle2"/>
    <dgm:cxn modelId="{551222CB-A241-4346-AB67-9EAEB06FC30E}" type="presOf" srcId="{4B416B11-2A89-4226-AC9E-900D8CDFA54A}" destId="{09C68074-E6DD-4BA7-A58A-FEE07C7B190C}" srcOrd="0" destOrd="0" presId="urn:microsoft.com/office/officeart/2005/8/layout/cycle2"/>
    <dgm:cxn modelId="{470555CF-31CC-432C-8FA9-35B4DC62CBDE}" type="presOf" srcId="{4B416B11-2A89-4226-AC9E-900D8CDFA54A}" destId="{9A1A318E-9DCD-4370-86C3-BD28203AEC2B}" srcOrd="1" destOrd="0" presId="urn:microsoft.com/office/officeart/2005/8/layout/cycle2"/>
    <dgm:cxn modelId="{5B0A46E7-15D6-4238-B7F3-1AD086A51530}" type="presOf" srcId="{9959784C-4455-4B5D-9725-E9C0A8C36F80}" destId="{02A345E5-3464-4DFA-BD25-47233FBF62C9}" srcOrd="1" destOrd="0" presId="urn:microsoft.com/office/officeart/2005/8/layout/cycle2"/>
    <dgm:cxn modelId="{CC4EDD03-FD44-451A-848A-E13DA696D20D}" type="presParOf" srcId="{2FC91397-DB5D-4B66-9F88-6406BBE168B6}" destId="{CA465B1D-D0F3-45D0-88AE-D2959FED3CC3}" srcOrd="0" destOrd="0" presId="urn:microsoft.com/office/officeart/2005/8/layout/cycle2"/>
    <dgm:cxn modelId="{10594584-CAC5-47D0-BD85-642C34C9300C}" type="presParOf" srcId="{2FC91397-DB5D-4B66-9F88-6406BBE168B6}" destId="{E84A1F1A-FCCD-412E-A316-18B2A576F072}" srcOrd="1" destOrd="0" presId="urn:microsoft.com/office/officeart/2005/8/layout/cycle2"/>
    <dgm:cxn modelId="{F184839C-C35A-49D1-9B11-DE7116489B0F}" type="presParOf" srcId="{E84A1F1A-FCCD-412E-A316-18B2A576F072}" destId="{A3AFFFAC-53BA-4642-9A4A-E9A82A9EB1C4}" srcOrd="0" destOrd="0" presId="urn:microsoft.com/office/officeart/2005/8/layout/cycle2"/>
    <dgm:cxn modelId="{663C8AEC-8AF0-4B75-B18F-8461B4D3B9CF}" type="presParOf" srcId="{2FC91397-DB5D-4B66-9F88-6406BBE168B6}" destId="{94F7841A-53A3-4CB5-A406-8018D12140B3}" srcOrd="2" destOrd="0" presId="urn:microsoft.com/office/officeart/2005/8/layout/cycle2"/>
    <dgm:cxn modelId="{E73130D3-822F-4A88-BBF1-848E68F84EF4}" type="presParOf" srcId="{2FC91397-DB5D-4B66-9F88-6406BBE168B6}" destId="{E5D36D46-10DE-4917-B8EB-63164C1EFF7E}" srcOrd="3" destOrd="0" presId="urn:microsoft.com/office/officeart/2005/8/layout/cycle2"/>
    <dgm:cxn modelId="{214A86EA-4800-45B3-A15A-F35B63AF340C}" type="presParOf" srcId="{E5D36D46-10DE-4917-B8EB-63164C1EFF7E}" destId="{02A345E5-3464-4DFA-BD25-47233FBF62C9}" srcOrd="0" destOrd="0" presId="urn:microsoft.com/office/officeart/2005/8/layout/cycle2"/>
    <dgm:cxn modelId="{91EE9393-5EEC-46D3-94C3-781255A6C7E1}" type="presParOf" srcId="{2FC91397-DB5D-4B66-9F88-6406BBE168B6}" destId="{25ECFAAE-5299-40BC-BFBF-F64866701026}" srcOrd="4" destOrd="0" presId="urn:microsoft.com/office/officeart/2005/8/layout/cycle2"/>
    <dgm:cxn modelId="{0C56F967-A6AE-496E-B205-5B855E160865}" type="presParOf" srcId="{2FC91397-DB5D-4B66-9F88-6406BBE168B6}" destId="{CF3863C4-CBA9-4DD4-B4FA-DAFEF5FDD9CA}" srcOrd="5" destOrd="0" presId="urn:microsoft.com/office/officeart/2005/8/layout/cycle2"/>
    <dgm:cxn modelId="{1D1F36B5-0E9F-4059-850A-82575713A75C}" type="presParOf" srcId="{CF3863C4-CBA9-4DD4-B4FA-DAFEF5FDD9CA}" destId="{399CD8F6-27A8-4C90-92B3-EB04767B1B07}" srcOrd="0" destOrd="0" presId="urn:microsoft.com/office/officeart/2005/8/layout/cycle2"/>
    <dgm:cxn modelId="{6B7CF896-AF9A-4C51-8AAD-43FA8D4E8CD9}" type="presParOf" srcId="{2FC91397-DB5D-4B66-9F88-6406BBE168B6}" destId="{38E9962A-11C0-4F31-83A3-497E038379C7}" srcOrd="6" destOrd="0" presId="urn:microsoft.com/office/officeart/2005/8/layout/cycle2"/>
    <dgm:cxn modelId="{8A9F8D3C-1A95-4958-8F10-E102EC5FCB83}" type="presParOf" srcId="{2FC91397-DB5D-4B66-9F88-6406BBE168B6}" destId="{09C68074-E6DD-4BA7-A58A-FEE07C7B190C}" srcOrd="7" destOrd="0" presId="urn:microsoft.com/office/officeart/2005/8/layout/cycle2"/>
    <dgm:cxn modelId="{94E2ACB6-11D9-46AD-8F27-E97F691CF51C}" type="presParOf" srcId="{09C68074-E6DD-4BA7-A58A-FEE07C7B190C}" destId="{9A1A318E-9DCD-4370-86C3-BD28203AEC2B}"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28A5C63-4F7B-4ECB-98DB-22D50E9753CE}" type="doc">
      <dgm:prSet loTypeId="urn:microsoft.com/office/officeart/2005/8/layout/cycle6" loCatId="cycle" qsTypeId="urn:microsoft.com/office/officeart/2005/8/quickstyle/simple5" qsCatId="simple" csTypeId="urn:microsoft.com/office/officeart/2005/8/colors/accent6_2" csCatId="accent6" phldr="1"/>
      <dgm:spPr/>
      <dgm:t>
        <a:bodyPr/>
        <a:lstStyle/>
        <a:p>
          <a:endParaRPr lang="en-US"/>
        </a:p>
      </dgm:t>
    </dgm:pt>
    <dgm:pt modelId="{F9404164-01D5-43A3-A909-8E0BD0DC0BFB}">
      <dgm:prSet phldrT="[Text]" custT="1"/>
      <dgm:spPr/>
      <dgm:t>
        <a:bodyPr/>
        <a:lstStyle/>
        <a:p>
          <a:r>
            <a:rPr lang="en-US" sz="2800" dirty="0"/>
            <a:t>Preparing for Bed / Initiating Sleep</a:t>
          </a:r>
        </a:p>
      </dgm:t>
    </dgm:pt>
    <dgm:pt modelId="{18723D32-0746-4359-8532-E2A0AEAF3C1E}" type="parTrans" cxnId="{E90E31C7-6E21-420C-B9BB-8DED8A3E03CA}">
      <dgm:prSet/>
      <dgm:spPr/>
      <dgm:t>
        <a:bodyPr/>
        <a:lstStyle/>
        <a:p>
          <a:endParaRPr lang="en-US"/>
        </a:p>
      </dgm:t>
    </dgm:pt>
    <dgm:pt modelId="{49840240-3B40-4D59-93EE-206E3D3B3C89}" type="sibTrans" cxnId="{E90E31C7-6E21-420C-B9BB-8DED8A3E03CA}">
      <dgm:prSet/>
      <dgm:spPr/>
      <dgm:t>
        <a:bodyPr/>
        <a:lstStyle/>
        <a:p>
          <a:endParaRPr lang="en-US"/>
        </a:p>
      </dgm:t>
    </dgm:pt>
    <dgm:pt modelId="{3175F563-DAF4-4E7C-BE4E-9E9C16178057}">
      <dgm:prSet phldrT="[Text]" custT="1"/>
      <dgm:spPr/>
      <dgm:t>
        <a:bodyPr/>
        <a:lstStyle/>
        <a:p>
          <a:r>
            <a:rPr lang="en-US" sz="2800" dirty="0"/>
            <a:t>Maintaining Sleep / Disruptions of Sleep</a:t>
          </a:r>
        </a:p>
      </dgm:t>
    </dgm:pt>
    <dgm:pt modelId="{32E21A4B-42EB-4911-BA21-31FF096A8935}" type="parTrans" cxnId="{6C276E1D-0190-4B61-9D37-2AE4E14A3342}">
      <dgm:prSet/>
      <dgm:spPr/>
      <dgm:t>
        <a:bodyPr/>
        <a:lstStyle/>
        <a:p>
          <a:endParaRPr lang="en-US"/>
        </a:p>
      </dgm:t>
    </dgm:pt>
    <dgm:pt modelId="{3FBF6AFC-7BF1-4A18-B92D-13ED34AA5BEB}" type="sibTrans" cxnId="{6C276E1D-0190-4B61-9D37-2AE4E14A3342}">
      <dgm:prSet/>
      <dgm:spPr/>
      <dgm:t>
        <a:bodyPr/>
        <a:lstStyle/>
        <a:p>
          <a:endParaRPr lang="en-US"/>
        </a:p>
      </dgm:t>
    </dgm:pt>
    <dgm:pt modelId="{CAAE23E4-D7E1-4ACE-B039-00730C6F98BF}">
      <dgm:prSet phldrT="[Text]" custT="1"/>
      <dgm:spPr/>
      <dgm:t>
        <a:bodyPr/>
        <a:lstStyle/>
        <a:p>
          <a:r>
            <a:rPr lang="en-US" sz="2800" dirty="0"/>
            <a:t>Specific Sleep Complaints</a:t>
          </a:r>
        </a:p>
      </dgm:t>
    </dgm:pt>
    <dgm:pt modelId="{CD552163-2141-4D96-9A3E-5B990F9D8AB0}" type="parTrans" cxnId="{E05E8748-0977-458E-BF23-E9F2A007A9C5}">
      <dgm:prSet/>
      <dgm:spPr/>
      <dgm:t>
        <a:bodyPr/>
        <a:lstStyle/>
        <a:p>
          <a:endParaRPr lang="en-US"/>
        </a:p>
      </dgm:t>
    </dgm:pt>
    <dgm:pt modelId="{D8FD63B3-BAD4-4A9A-B6C9-6456B88D525E}" type="sibTrans" cxnId="{E05E8748-0977-458E-BF23-E9F2A007A9C5}">
      <dgm:prSet/>
      <dgm:spPr/>
      <dgm:t>
        <a:bodyPr/>
        <a:lstStyle/>
        <a:p>
          <a:endParaRPr lang="en-US"/>
        </a:p>
      </dgm:t>
    </dgm:pt>
    <dgm:pt modelId="{0EA4F5A1-2A75-49CD-A0F6-5475DE8C08AA}">
      <dgm:prSet phldrT="[Text]" custT="1"/>
      <dgm:spPr/>
      <dgm:t>
        <a:bodyPr/>
        <a:lstStyle/>
        <a:p>
          <a:r>
            <a:rPr lang="en-US" sz="2800" dirty="0"/>
            <a:t>Awakening / Maintaining Daytime Arousal</a:t>
          </a:r>
        </a:p>
      </dgm:t>
    </dgm:pt>
    <dgm:pt modelId="{93786872-A5C3-4D60-A6E2-9D123FC755D3}" type="parTrans" cxnId="{2BB73E55-A34D-41A9-9E5B-C20690F37C20}">
      <dgm:prSet/>
      <dgm:spPr/>
      <dgm:t>
        <a:bodyPr/>
        <a:lstStyle/>
        <a:p>
          <a:endParaRPr lang="en-US"/>
        </a:p>
      </dgm:t>
    </dgm:pt>
    <dgm:pt modelId="{18428008-44A6-4793-8A7B-B1BFF46FF04F}" type="sibTrans" cxnId="{2BB73E55-A34D-41A9-9E5B-C20690F37C20}">
      <dgm:prSet/>
      <dgm:spPr/>
      <dgm:t>
        <a:bodyPr/>
        <a:lstStyle/>
        <a:p>
          <a:endParaRPr lang="en-US"/>
        </a:p>
      </dgm:t>
    </dgm:pt>
    <dgm:pt modelId="{D1E77B4A-B75B-4376-BEC3-723E1C2B9F15}">
      <dgm:prSet phldrT="[Text]" custT="1"/>
      <dgm:spPr/>
      <dgm:t>
        <a:bodyPr/>
        <a:lstStyle/>
        <a:p>
          <a:r>
            <a:rPr lang="en-US" sz="2800" dirty="0"/>
            <a:t>Additional Sleep Related Issues</a:t>
          </a:r>
        </a:p>
      </dgm:t>
    </dgm:pt>
    <dgm:pt modelId="{96048AD7-DA0A-44F5-90F5-3CF0AC6C45EA}" type="parTrans" cxnId="{7CA3F247-1771-4077-A2B7-1BFDADC3B0B5}">
      <dgm:prSet/>
      <dgm:spPr/>
      <dgm:t>
        <a:bodyPr/>
        <a:lstStyle/>
        <a:p>
          <a:endParaRPr lang="en-US"/>
        </a:p>
      </dgm:t>
    </dgm:pt>
    <dgm:pt modelId="{D6C73EF7-F0E8-4534-A74F-53E902239FC4}" type="sibTrans" cxnId="{7CA3F247-1771-4077-A2B7-1BFDADC3B0B5}">
      <dgm:prSet/>
      <dgm:spPr/>
      <dgm:t>
        <a:bodyPr/>
        <a:lstStyle/>
        <a:p>
          <a:endParaRPr lang="en-US"/>
        </a:p>
      </dgm:t>
    </dgm:pt>
    <dgm:pt modelId="{62894878-03B7-49E4-97F6-165AC51CA689}" type="pres">
      <dgm:prSet presAssocID="{828A5C63-4F7B-4ECB-98DB-22D50E9753CE}" presName="cycle" presStyleCnt="0">
        <dgm:presLayoutVars>
          <dgm:dir/>
          <dgm:resizeHandles val="exact"/>
        </dgm:presLayoutVars>
      </dgm:prSet>
      <dgm:spPr/>
    </dgm:pt>
    <dgm:pt modelId="{F0898DF2-4B3D-4FD3-9D86-7392CBC93D13}" type="pres">
      <dgm:prSet presAssocID="{F9404164-01D5-43A3-A909-8E0BD0DC0BFB}" presName="node" presStyleLbl="node1" presStyleIdx="0" presStyleCnt="5" custScaleX="158948" custScaleY="149305" custRadScaleRad="91278" custRadScaleInc="-3803">
        <dgm:presLayoutVars>
          <dgm:bulletEnabled val="1"/>
        </dgm:presLayoutVars>
      </dgm:prSet>
      <dgm:spPr/>
    </dgm:pt>
    <dgm:pt modelId="{CC9DB88E-3C9B-496D-9A15-FA6A0CB11219}" type="pres">
      <dgm:prSet presAssocID="{F9404164-01D5-43A3-A909-8E0BD0DC0BFB}" presName="spNode" presStyleCnt="0"/>
      <dgm:spPr/>
    </dgm:pt>
    <dgm:pt modelId="{25A85729-927F-4FFD-989D-A04E7CB9B2B1}" type="pres">
      <dgm:prSet presAssocID="{49840240-3B40-4D59-93EE-206E3D3B3C89}" presName="sibTrans" presStyleLbl="sibTrans1D1" presStyleIdx="0" presStyleCnt="5"/>
      <dgm:spPr/>
    </dgm:pt>
    <dgm:pt modelId="{389B2C61-4FCA-4479-8FF6-ABE47A633A9A}" type="pres">
      <dgm:prSet presAssocID="{3175F563-DAF4-4E7C-BE4E-9E9C16178057}" presName="node" presStyleLbl="node1" presStyleIdx="1" presStyleCnt="5" custScaleX="147282" custScaleY="153795" custRadScaleRad="97844" custRadScaleInc="45879">
        <dgm:presLayoutVars>
          <dgm:bulletEnabled val="1"/>
        </dgm:presLayoutVars>
      </dgm:prSet>
      <dgm:spPr/>
    </dgm:pt>
    <dgm:pt modelId="{075450A5-70DD-4D90-83F9-38103C86DBEE}" type="pres">
      <dgm:prSet presAssocID="{3175F563-DAF4-4E7C-BE4E-9E9C16178057}" presName="spNode" presStyleCnt="0"/>
      <dgm:spPr/>
    </dgm:pt>
    <dgm:pt modelId="{205B0154-E3B1-4856-8220-CC846E70222D}" type="pres">
      <dgm:prSet presAssocID="{3FBF6AFC-7BF1-4A18-B92D-13ED34AA5BEB}" presName="sibTrans" presStyleLbl="sibTrans1D1" presStyleIdx="1" presStyleCnt="5"/>
      <dgm:spPr/>
    </dgm:pt>
    <dgm:pt modelId="{09449729-C5BC-4535-BA8E-F6470F60EA6B}" type="pres">
      <dgm:prSet presAssocID="{CAAE23E4-D7E1-4ACE-B039-00730C6F98BF}" presName="node" presStyleLbl="node1" presStyleIdx="2" presStyleCnt="5" custScaleX="146582" custScaleY="157310" custRadScaleRad="100851" custRadScaleInc="-10690">
        <dgm:presLayoutVars>
          <dgm:bulletEnabled val="1"/>
        </dgm:presLayoutVars>
      </dgm:prSet>
      <dgm:spPr/>
    </dgm:pt>
    <dgm:pt modelId="{D859E28C-BE6C-4CAE-93B5-BC34A1749EB1}" type="pres">
      <dgm:prSet presAssocID="{CAAE23E4-D7E1-4ACE-B039-00730C6F98BF}" presName="spNode" presStyleCnt="0"/>
      <dgm:spPr/>
    </dgm:pt>
    <dgm:pt modelId="{ACD4EE30-BD14-4CD4-B011-839AFFE06913}" type="pres">
      <dgm:prSet presAssocID="{D8FD63B3-BAD4-4A9A-B6C9-6456B88D525E}" presName="sibTrans" presStyleLbl="sibTrans1D1" presStyleIdx="2" presStyleCnt="5"/>
      <dgm:spPr/>
    </dgm:pt>
    <dgm:pt modelId="{5BBCF0FF-80E5-4BD0-86B6-D420FD24B18A}" type="pres">
      <dgm:prSet presAssocID="{0EA4F5A1-2A75-49CD-A0F6-5475DE8C08AA}" presName="node" presStyleLbl="node1" presStyleIdx="3" presStyleCnt="5" custScaleX="147863" custScaleY="149367" custRadScaleRad="98646" custRadScaleInc="17127">
        <dgm:presLayoutVars>
          <dgm:bulletEnabled val="1"/>
        </dgm:presLayoutVars>
      </dgm:prSet>
      <dgm:spPr/>
    </dgm:pt>
    <dgm:pt modelId="{9E9E06D5-3D01-4469-A09F-0A4E512C9165}" type="pres">
      <dgm:prSet presAssocID="{0EA4F5A1-2A75-49CD-A0F6-5475DE8C08AA}" presName="spNode" presStyleCnt="0"/>
      <dgm:spPr/>
    </dgm:pt>
    <dgm:pt modelId="{89985991-FAA3-49A1-BD7B-0E20BC454442}" type="pres">
      <dgm:prSet presAssocID="{18428008-44A6-4793-8A7B-B1BFF46FF04F}" presName="sibTrans" presStyleLbl="sibTrans1D1" presStyleIdx="3" presStyleCnt="5"/>
      <dgm:spPr/>
    </dgm:pt>
    <dgm:pt modelId="{2D5E0053-354D-47EE-A7A5-98AF6FF6F9B0}" type="pres">
      <dgm:prSet presAssocID="{D1E77B4A-B75B-4376-BEC3-723E1C2B9F15}" presName="node" presStyleLbl="node1" presStyleIdx="4" presStyleCnt="5" custScaleX="150967" custScaleY="151159" custRadScaleRad="100049" custRadScaleInc="-51545">
        <dgm:presLayoutVars>
          <dgm:bulletEnabled val="1"/>
        </dgm:presLayoutVars>
      </dgm:prSet>
      <dgm:spPr/>
    </dgm:pt>
    <dgm:pt modelId="{39A631EF-7795-4FE5-BBA2-357D54C9C240}" type="pres">
      <dgm:prSet presAssocID="{D1E77B4A-B75B-4376-BEC3-723E1C2B9F15}" presName="spNode" presStyleCnt="0"/>
      <dgm:spPr/>
    </dgm:pt>
    <dgm:pt modelId="{323315F7-0961-4EDE-AEB9-3C721E9C3379}" type="pres">
      <dgm:prSet presAssocID="{D6C73EF7-F0E8-4534-A74F-53E902239FC4}" presName="sibTrans" presStyleLbl="sibTrans1D1" presStyleIdx="4" presStyleCnt="5"/>
      <dgm:spPr/>
    </dgm:pt>
  </dgm:ptLst>
  <dgm:cxnLst>
    <dgm:cxn modelId="{E3915C0B-1048-4346-B340-3C8DC94A2C95}" type="presOf" srcId="{D6C73EF7-F0E8-4534-A74F-53E902239FC4}" destId="{323315F7-0961-4EDE-AEB9-3C721E9C3379}" srcOrd="0" destOrd="0" presId="urn:microsoft.com/office/officeart/2005/8/layout/cycle6"/>
    <dgm:cxn modelId="{A9A33515-5F67-443C-A404-8C03A2BE3EE2}" type="presOf" srcId="{3FBF6AFC-7BF1-4A18-B92D-13ED34AA5BEB}" destId="{205B0154-E3B1-4856-8220-CC846E70222D}" srcOrd="0" destOrd="0" presId="urn:microsoft.com/office/officeart/2005/8/layout/cycle6"/>
    <dgm:cxn modelId="{6C276E1D-0190-4B61-9D37-2AE4E14A3342}" srcId="{828A5C63-4F7B-4ECB-98DB-22D50E9753CE}" destId="{3175F563-DAF4-4E7C-BE4E-9E9C16178057}" srcOrd="1" destOrd="0" parTransId="{32E21A4B-42EB-4911-BA21-31FF096A8935}" sibTransId="{3FBF6AFC-7BF1-4A18-B92D-13ED34AA5BEB}"/>
    <dgm:cxn modelId="{5A9C3332-B8A6-47BC-BB42-5954CDF2E74A}" type="presOf" srcId="{D8FD63B3-BAD4-4A9A-B6C9-6456B88D525E}" destId="{ACD4EE30-BD14-4CD4-B011-839AFFE06913}" srcOrd="0" destOrd="0" presId="urn:microsoft.com/office/officeart/2005/8/layout/cycle6"/>
    <dgm:cxn modelId="{C27BAD5E-2FE7-48E6-B973-9A69760AF328}" type="presOf" srcId="{18428008-44A6-4793-8A7B-B1BFF46FF04F}" destId="{89985991-FAA3-49A1-BD7B-0E20BC454442}" srcOrd="0" destOrd="0" presId="urn:microsoft.com/office/officeart/2005/8/layout/cycle6"/>
    <dgm:cxn modelId="{59E0AD60-04D5-4BAC-8B3B-4D6F2BEC99DD}" type="presOf" srcId="{828A5C63-4F7B-4ECB-98DB-22D50E9753CE}" destId="{62894878-03B7-49E4-97F6-165AC51CA689}" srcOrd="0" destOrd="0" presId="urn:microsoft.com/office/officeart/2005/8/layout/cycle6"/>
    <dgm:cxn modelId="{7CA3F247-1771-4077-A2B7-1BFDADC3B0B5}" srcId="{828A5C63-4F7B-4ECB-98DB-22D50E9753CE}" destId="{D1E77B4A-B75B-4376-BEC3-723E1C2B9F15}" srcOrd="4" destOrd="0" parTransId="{96048AD7-DA0A-44F5-90F5-3CF0AC6C45EA}" sibTransId="{D6C73EF7-F0E8-4534-A74F-53E902239FC4}"/>
    <dgm:cxn modelId="{E05E8748-0977-458E-BF23-E9F2A007A9C5}" srcId="{828A5C63-4F7B-4ECB-98DB-22D50E9753CE}" destId="{CAAE23E4-D7E1-4ACE-B039-00730C6F98BF}" srcOrd="2" destOrd="0" parTransId="{CD552163-2141-4D96-9A3E-5B990F9D8AB0}" sibTransId="{D8FD63B3-BAD4-4A9A-B6C9-6456B88D525E}"/>
    <dgm:cxn modelId="{2BB73E55-A34D-41A9-9E5B-C20690F37C20}" srcId="{828A5C63-4F7B-4ECB-98DB-22D50E9753CE}" destId="{0EA4F5A1-2A75-49CD-A0F6-5475DE8C08AA}" srcOrd="3" destOrd="0" parTransId="{93786872-A5C3-4D60-A6E2-9D123FC755D3}" sibTransId="{18428008-44A6-4793-8A7B-B1BFF46FF04F}"/>
    <dgm:cxn modelId="{82F66F86-3F2F-4DBC-9BE2-2B66ED5838AB}" type="presOf" srcId="{3175F563-DAF4-4E7C-BE4E-9E9C16178057}" destId="{389B2C61-4FCA-4479-8FF6-ABE47A633A9A}" srcOrd="0" destOrd="0" presId="urn:microsoft.com/office/officeart/2005/8/layout/cycle6"/>
    <dgm:cxn modelId="{C32BC487-80DC-4DFA-AC63-4B1D93280F9B}" type="presOf" srcId="{D1E77B4A-B75B-4376-BEC3-723E1C2B9F15}" destId="{2D5E0053-354D-47EE-A7A5-98AF6FF6F9B0}" srcOrd="0" destOrd="0" presId="urn:microsoft.com/office/officeart/2005/8/layout/cycle6"/>
    <dgm:cxn modelId="{6EFB6D8B-EC54-466E-8AD6-7A8D640A9C0D}" type="presOf" srcId="{CAAE23E4-D7E1-4ACE-B039-00730C6F98BF}" destId="{09449729-C5BC-4535-BA8E-F6470F60EA6B}" srcOrd="0" destOrd="0" presId="urn:microsoft.com/office/officeart/2005/8/layout/cycle6"/>
    <dgm:cxn modelId="{A7F7CF8C-CE19-4DAA-9FBC-3D7D8FF6DBC0}" type="presOf" srcId="{0EA4F5A1-2A75-49CD-A0F6-5475DE8C08AA}" destId="{5BBCF0FF-80E5-4BD0-86B6-D420FD24B18A}" srcOrd="0" destOrd="0" presId="urn:microsoft.com/office/officeart/2005/8/layout/cycle6"/>
    <dgm:cxn modelId="{B5D75CBD-042A-47E4-85A5-15FCFFEAC59D}" type="presOf" srcId="{49840240-3B40-4D59-93EE-206E3D3B3C89}" destId="{25A85729-927F-4FFD-989D-A04E7CB9B2B1}" srcOrd="0" destOrd="0" presId="urn:microsoft.com/office/officeart/2005/8/layout/cycle6"/>
    <dgm:cxn modelId="{E90E31C7-6E21-420C-B9BB-8DED8A3E03CA}" srcId="{828A5C63-4F7B-4ECB-98DB-22D50E9753CE}" destId="{F9404164-01D5-43A3-A909-8E0BD0DC0BFB}" srcOrd="0" destOrd="0" parTransId="{18723D32-0746-4359-8532-E2A0AEAF3C1E}" sibTransId="{49840240-3B40-4D59-93EE-206E3D3B3C89}"/>
    <dgm:cxn modelId="{89A8D2D5-77EA-45C7-A850-2072DFABB365}" type="presOf" srcId="{F9404164-01D5-43A3-A909-8E0BD0DC0BFB}" destId="{F0898DF2-4B3D-4FD3-9D86-7392CBC93D13}" srcOrd="0" destOrd="0" presId="urn:microsoft.com/office/officeart/2005/8/layout/cycle6"/>
    <dgm:cxn modelId="{A6309B56-E2C2-48B8-822F-BDBAA3F48596}" type="presParOf" srcId="{62894878-03B7-49E4-97F6-165AC51CA689}" destId="{F0898DF2-4B3D-4FD3-9D86-7392CBC93D13}" srcOrd="0" destOrd="0" presId="urn:microsoft.com/office/officeart/2005/8/layout/cycle6"/>
    <dgm:cxn modelId="{15F49811-2DD7-4FB6-AC0D-4E906E2718CD}" type="presParOf" srcId="{62894878-03B7-49E4-97F6-165AC51CA689}" destId="{CC9DB88E-3C9B-496D-9A15-FA6A0CB11219}" srcOrd="1" destOrd="0" presId="urn:microsoft.com/office/officeart/2005/8/layout/cycle6"/>
    <dgm:cxn modelId="{291C2C07-6CBA-456D-AFBC-A7621095079B}" type="presParOf" srcId="{62894878-03B7-49E4-97F6-165AC51CA689}" destId="{25A85729-927F-4FFD-989D-A04E7CB9B2B1}" srcOrd="2" destOrd="0" presId="urn:microsoft.com/office/officeart/2005/8/layout/cycle6"/>
    <dgm:cxn modelId="{1C0CC426-6AF9-425D-9EE5-9A4E9A8DFB1A}" type="presParOf" srcId="{62894878-03B7-49E4-97F6-165AC51CA689}" destId="{389B2C61-4FCA-4479-8FF6-ABE47A633A9A}" srcOrd="3" destOrd="0" presId="urn:microsoft.com/office/officeart/2005/8/layout/cycle6"/>
    <dgm:cxn modelId="{EEA6725C-A135-4413-A4B3-317DCF80BD97}" type="presParOf" srcId="{62894878-03B7-49E4-97F6-165AC51CA689}" destId="{075450A5-70DD-4D90-83F9-38103C86DBEE}" srcOrd="4" destOrd="0" presId="urn:microsoft.com/office/officeart/2005/8/layout/cycle6"/>
    <dgm:cxn modelId="{96810409-E0C9-4F99-B0A2-B9269F5F6460}" type="presParOf" srcId="{62894878-03B7-49E4-97F6-165AC51CA689}" destId="{205B0154-E3B1-4856-8220-CC846E70222D}" srcOrd="5" destOrd="0" presId="urn:microsoft.com/office/officeart/2005/8/layout/cycle6"/>
    <dgm:cxn modelId="{B76D6A2F-2E85-40DC-8706-36334EC28C6A}" type="presParOf" srcId="{62894878-03B7-49E4-97F6-165AC51CA689}" destId="{09449729-C5BC-4535-BA8E-F6470F60EA6B}" srcOrd="6" destOrd="0" presId="urn:microsoft.com/office/officeart/2005/8/layout/cycle6"/>
    <dgm:cxn modelId="{7F574D20-B572-4176-9B37-1BB81115BEE6}" type="presParOf" srcId="{62894878-03B7-49E4-97F6-165AC51CA689}" destId="{D859E28C-BE6C-4CAE-93B5-BC34A1749EB1}" srcOrd="7" destOrd="0" presId="urn:microsoft.com/office/officeart/2005/8/layout/cycle6"/>
    <dgm:cxn modelId="{D76A82C8-5FD4-4275-8A94-85AC3FBCA26E}" type="presParOf" srcId="{62894878-03B7-49E4-97F6-165AC51CA689}" destId="{ACD4EE30-BD14-4CD4-B011-839AFFE06913}" srcOrd="8" destOrd="0" presId="urn:microsoft.com/office/officeart/2005/8/layout/cycle6"/>
    <dgm:cxn modelId="{464704C5-33C1-481B-8567-69B5A1262B12}" type="presParOf" srcId="{62894878-03B7-49E4-97F6-165AC51CA689}" destId="{5BBCF0FF-80E5-4BD0-86B6-D420FD24B18A}" srcOrd="9" destOrd="0" presId="urn:microsoft.com/office/officeart/2005/8/layout/cycle6"/>
    <dgm:cxn modelId="{C0073693-EE62-4F41-A2A6-D75BAE468171}" type="presParOf" srcId="{62894878-03B7-49E4-97F6-165AC51CA689}" destId="{9E9E06D5-3D01-4469-A09F-0A4E512C9165}" srcOrd="10" destOrd="0" presId="urn:microsoft.com/office/officeart/2005/8/layout/cycle6"/>
    <dgm:cxn modelId="{F0F8FBA8-F509-4AB2-87DF-2E6701C1C058}" type="presParOf" srcId="{62894878-03B7-49E4-97F6-165AC51CA689}" destId="{89985991-FAA3-49A1-BD7B-0E20BC454442}" srcOrd="11" destOrd="0" presId="urn:microsoft.com/office/officeart/2005/8/layout/cycle6"/>
    <dgm:cxn modelId="{14657758-8699-41E6-9BDD-6A35820F7EE0}" type="presParOf" srcId="{62894878-03B7-49E4-97F6-165AC51CA689}" destId="{2D5E0053-354D-47EE-A7A5-98AF6FF6F9B0}" srcOrd="12" destOrd="0" presId="urn:microsoft.com/office/officeart/2005/8/layout/cycle6"/>
    <dgm:cxn modelId="{8AF0B2A9-1236-4817-B8F1-C0A306C12969}" type="presParOf" srcId="{62894878-03B7-49E4-97F6-165AC51CA689}" destId="{39A631EF-7795-4FE5-BBA2-357D54C9C240}" srcOrd="13" destOrd="0" presId="urn:microsoft.com/office/officeart/2005/8/layout/cycle6"/>
    <dgm:cxn modelId="{1FDBA77F-5DA2-44B2-98E7-BD7256972D0C}" type="presParOf" srcId="{62894878-03B7-49E4-97F6-165AC51CA689}" destId="{323315F7-0961-4EDE-AEB9-3C721E9C3379}"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C70AFB-A838-4BE7-8488-28FA26264D3A}">
      <dsp:nvSpPr>
        <dsp:cNvPr id="0" name=""/>
        <dsp:cNvSpPr/>
      </dsp:nvSpPr>
      <dsp:spPr>
        <a:xfrm>
          <a:off x="4404802" y="2065285"/>
          <a:ext cx="1773281" cy="1773281"/>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BEHAVIORAL MEDICINE</a:t>
          </a:r>
        </a:p>
      </dsp:txBody>
      <dsp:txXfrm>
        <a:off x="4664493" y="2324976"/>
        <a:ext cx="1253899" cy="1253899"/>
      </dsp:txXfrm>
    </dsp:sp>
    <dsp:sp modelId="{B0CC16B8-6170-41B2-B34A-A9846FB416E6}">
      <dsp:nvSpPr>
        <dsp:cNvPr id="0" name=""/>
        <dsp:cNvSpPr/>
      </dsp:nvSpPr>
      <dsp:spPr>
        <a:xfrm rot="16231717">
          <a:off x="5095798" y="1847435"/>
          <a:ext cx="411447" cy="24345"/>
        </a:xfrm>
        <a:custGeom>
          <a:avLst/>
          <a:gdLst/>
          <a:ahLst/>
          <a:cxnLst/>
          <a:rect l="0" t="0" r="0" b="0"/>
          <a:pathLst>
            <a:path>
              <a:moveTo>
                <a:pt x="0" y="12172"/>
              </a:moveTo>
              <a:lnTo>
                <a:pt x="411447" y="12172"/>
              </a:lnTo>
            </a:path>
          </a:pathLst>
        </a:custGeom>
        <a:noFill/>
        <a:ln w="55000" cap="flat" cmpd="thickThin"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291235" y="1849321"/>
        <a:ext cx="20572" cy="20572"/>
      </dsp:txXfrm>
    </dsp:sp>
    <dsp:sp modelId="{AC8AF69C-825B-49D4-92B1-C803E1DE87FD}">
      <dsp:nvSpPr>
        <dsp:cNvPr id="0" name=""/>
        <dsp:cNvSpPr/>
      </dsp:nvSpPr>
      <dsp:spPr>
        <a:xfrm>
          <a:off x="4424959" y="-119350"/>
          <a:ext cx="1773281" cy="1773281"/>
        </a:xfrm>
        <a:prstGeom prst="ellipse">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Psychological / Psychiatric Adjustment</a:t>
          </a:r>
        </a:p>
      </dsp:txBody>
      <dsp:txXfrm>
        <a:off x="4684650" y="140341"/>
        <a:ext cx="1253899" cy="1253899"/>
      </dsp:txXfrm>
    </dsp:sp>
    <dsp:sp modelId="{DBC35DEF-3061-4E7E-B646-D41BFEBBADAB}">
      <dsp:nvSpPr>
        <dsp:cNvPr id="0" name=""/>
        <dsp:cNvSpPr/>
      </dsp:nvSpPr>
      <dsp:spPr>
        <a:xfrm rot="19162236">
          <a:off x="5885089" y="2148310"/>
          <a:ext cx="657572" cy="24345"/>
        </a:xfrm>
        <a:custGeom>
          <a:avLst/>
          <a:gdLst/>
          <a:ahLst/>
          <a:cxnLst/>
          <a:rect l="0" t="0" r="0" b="0"/>
          <a:pathLst>
            <a:path>
              <a:moveTo>
                <a:pt x="0" y="12172"/>
              </a:moveTo>
              <a:lnTo>
                <a:pt x="657572" y="12172"/>
              </a:lnTo>
            </a:path>
          </a:pathLst>
        </a:custGeom>
        <a:noFill/>
        <a:ln w="55000" cap="flat" cmpd="thickThin"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197436" y="2144044"/>
        <a:ext cx="32878" cy="32878"/>
      </dsp:txXfrm>
    </dsp:sp>
    <dsp:sp modelId="{6B72C452-DD34-46C5-A499-E80420550B0F}">
      <dsp:nvSpPr>
        <dsp:cNvPr id="0" name=""/>
        <dsp:cNvSpPr/>
      </dsp:nvSpPr>
      <dsp:spPr>
        <a:xfrm>
          <a:off x="6249668" y="482401"/>
          <a:ext cx="1773281" cy="1773281"/>
        </a:xfrm>
        <a:prstGeom prst="ellipse">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Behavioral Factors Impacting Adherence</a:t>
          </a:r>
        </a:p>
      </dsp:txBody>
      <dsp:txXfrm>
        <a:off x="6509359" y="742092"/>
        <a:ext cx="1253899" cy="1253899"/>
      </dsp:txXfrm>
    </dsp:sp>
    <dsp:sp modelId="{436EA90B-604D-4008-A629-EB1D5A887DCF}">
      <dsp:nvSpPr>
        <dsp:cNvPr id="0" name=""/>
        <dsp:cNvSpPr/>
      </dsp:nvSpPr>
      <dsp:spPr>
        <a:xfrm rot="10224659">
          <a:off x="3956828" y="3126062"/>
          <a:ext cx="463601" cy="24345"/>
        </a:xfrm>
        <a:custGeom>
          <a:avLst/>
          <a:gdLst/>
          <a:ahLst/>
          <a:cxnLst/>
          <a:rect l="0" t="0" r="0" b="0"/>
          <a:pathLst>
            <a:path>
              <a:moveTo>
                <a:pt x="0" y="12172"/>
              </a:moveTo>
              <a:lnTo>
                <a:pt x="463601" y="12172"/>
              </a:lnTo>
            </a:path>
          </a:pathLst>
        </a:custGeom>
        <a:noFill/>
        <a:ln w="55000" cap="flat" cmpd="thickThin"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10800000">
        <a:off x="4177039" y="3126645"/>
        <a:ext cx="23180" cy="23180"/>
      </dsp:txXfrm>
    </dsp:sp>
    <dsp:sp modelId="{3049B45E-BF02-403B-AFD8-66AB2538C743}">
      <dsp:nvSpPr>
        <dsp:cNvPr id="0" name=""/>
        <dsp:cNvSpPr/>
      </dsp:nvSpPr>
      <dsp:spPr>
        <a:xfrm>
          <a:off x="2199215" y="2439390"/>
          <a:ext cx="1773281" cy="1770294"/>
        </a:xfrm>
        <a:prstGeom prst="ellipse">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Behavioral Impacts from Comorbid Medical Conditions</a:t>
          </a:r>
        </a:p>
      </dsp:txBody>
      <dsp:txXfrm>
        <a:off x="2458906" y="2698644"/>
        <a:ext cx="1253899" cy="1251786"/>
      </dsp:txXfrm>
    </dsp:sp>
    <dsp:sp modelId="{1CFDDCCE-7165-40E4-909A-22985C7F2313}">
      <dsp:nvSpPr>
        <dsp:cNvPr id="0" name=""/>
        <dsp:cNvSpPr/>
      </dsp:nvSpPr>
      <dsp:spPr>
        <a:xfrm rot="13236164">
          <a:off x="4142585" y="2186743"/>
          <a:ext cx="540784" cy="24345"/>
        </a:xfrm>
        <a:custGeom>
          <a:avLst/>
          <a:gdLst/>
          <a:ahLst/>
          <a:cxnLst/>
          <a:rect l="0" t="0" r="0" b="0"/>
          <a:pathLst>
            <a:path>
              <a:moveTo>
                <a:pt x="0" y="12172"/>
              </a:moveTo>
              <a:lnTo>
                <a:pt x="540784" y="12172"/>
              </a:lnTo>
            </a:path>
          </a:pathLst>
        </a:custGeom>
        <a:noFill/>
        <a:ln w="55000" cap="flat" cmpd="thickThin"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10800000">
        <a:off x="4399458" y="2185396"/>
        <a:ext cx="27039" cy="27039"/>
      </dsp:txXfrm>
    </dsp:sp>
    <dsp:sp modelId="{8EC005F2-FD03-4A8D-B562-92714A5181C0}">
      <dsp:nvSpPr>
        <dsp:cNvPr id="0" name=""/>
        <dsp:cNvSpPr/>
      </dsp:nvSpPr>
      <dsp:spPr>
        <a:xfrm>
          <a:off x="2647871" y="559266"/>
          <a:ext cx="1773281" cy="1773281"/>
        </a:xfrm>
        <a:prstGeom prst="ellipse">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Behavioral Factors Affecting Health</a:t>
          </a:r>
        </a:p>
      </dsp:txBody>
      <dsp:txXfrm>
        <a:off x="2907562" y="818957"/>
        <a:ext cx="1253899" cy="1253899"/>
      </dsp:txXfrm>
    </dsp:sp>
    <dsp:sp modelId="{0AB820F4-EB43-4E52-9FD3-7A028C75CA6B}">
      <dsp:nvSpPr>
        <dsp:cNvPr id="0" name=""/>
        <dsp:cNvSpPr/>
      </dsp:nvSpPr>
      <dsp:spPr>
        <a:xfrm rot="7149224">
          <a:off x="4514992" y="3916385"/>
          <a:ext cx="463327" cy="24345"/>
        </a:xfrm>
        <a:custGeom>
          <a:avLst/>
          <a:gdLst/>
          <a:ahLst/>
          <a:cxnLst/>
          <a:rect l="0" t="0" r="0" b="0"/>
          <a:pathLst>
            <a:path>
              <a:moveTo>
                <a:pt x="0" y="12172"/>
              </a:moveTo>
              <a:lnTo>
                <a:pt x="463327" y="12172"/>
              </a:lnTo>
            </a:path>
          </a:pathLst>
        </a:custGeom>
        <a:noFill/>
        <a:ln w="55000" cap="flat" cmpd="thickThin"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10800000">
        <a:off x="4735072" y="3916975"/>
        <a:ext cx="23166" cy="23166"/>
      </dsp:txXfrm>
    </dsp:sp>
    <dsp:sp modelId="{7466653A-F635-45F6-B39A-25FDEEC9497A}">
      <dsp:nvSpPr>
        <dsp:cNvPr id="0" name=""/>
        <dsp:cNvSpPr/>
      </dsp:nvSpPr>
      <dsp:spPr>
        <a:xfrm>
          <a:off x="3315228" y="4018550"/>
          <a:ext cx="1773281" cy="1773281"/>
        </a:xfrm>
        <a:prstGeom prst="ellipse">
          <a:avLst/>
        </a:prstGeom>
        <a:gradFill rotWithShape="0">
          <a:gsLst>
            <a:gs pos="0">
              <a:schemeClr val="accent6">
                <a:hueOff val="0"/>
                <a:satOff val="0"/>
                <a:lumOff val="0"/>
                <a:alphaOff val="0"/>
                <a:shade val="15000"/>
                <a:satMod val="180000"/>
              </a:schemeClr>
            </a:gs>
            <a:gs pos="50000">
              <a:schemeClr val="accent6">
                <a:hueOff val="0"/>
                <a:satOff val="0"/>
                <a:lumOff val="0"/>
                <a:alphaOff val="0"/>
                <a:shade val="45000"/>
                <a:satMod val="170000"/>
              </a:schemeClr>
            </a:gs>
            <a:gs pos="70000">
              <a:schemeClr val="accent6">
                <a:hueOff val="0"/>
                <a:satOff val="0"/>
                <a:lumOff val="0"/>
                <a:alphaOff val="0"/>
                <a:tint val="99000"/>
                <a:shade val="65000"/>
                <a:satMod val="155000"/>
              </a:schemeClr>
            </a:gs>
            <a:gs pos="100000">
              <a:schemeClr val="accent6">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Medical Knowledge /  Health Literacy</a:t>
          </a:r>
        </a:p>
      </dsp:txBody>
      <dsp:txXfrm>
        <a:off x="3574919" y="4278241"/>
        <a:ext cx="1253899" cy="1253899"/>
      </dsp:txXfrm>
    </dsp:sp>
    <dsp:sp modelId="{0A76C60B-5DB1-4987-89B7-65C5EF51D1E0}">
      <dsp:nvSpPr>
        <dsp:cNvPr id="0" name=""/>
        <dsp:cNvSpPr/>
      </dsp:nvSpPr>
      <dsp:spPr>
        <a:xfrm rot="510648">
          <a:off x="6165699" y="3106193"/>
          <a:ext cx="475978" cy="24345"/>
        </a:xfrm>
        <a:custGeom>
          <a:avLst/>
          <a:gdLst/>
          <a:ahLst/>
          <a:cxnLst/>
          <a:rect l="0" t="0" r="0" b="0"/>
          <a:pathLst>
            <a:path>
              <a:moveTo>
                <a:pt x="0" y="12172"/>
              </a:moveTo>
              <a:lnTo>
                <a:pt x="475978" y="12172"/>
              </a:lnTo>
            </a:path>
          </a:pathLst>
        </a:custGeom>
        <a:noFill/>
        <a:ln w="55000" cap="flat" cmpd="thickThin"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391789" y="3106466"/>
        <a:ext cx="23798" cy="23798"/>
      </dsp:txXfrm>
    </dsp:sp>
    <dsp:sp modelId="{D33E6743-0187-4EE1-8C59-7E64A7E2244C}">
      <dsp:nvSpPr>
        <dsp:cNvPr id="0" name=""/>
        <dsp:cNvSpPr/>
      </dsp:nvSpPr>
      <dsp:spPr>
        <a:xfrm>
          <a:off x="6627490" y="2405700"/>
          <a:ext cx="1877588" cy="1773281"/>
        </a:xfrm>
        <a:prstGeom prst="ellipse">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Physician-Patient Relationship / Communication</a:t>
          </a:r>
        </a:p>
      </dsp:txBody>
      <dsp:txXfrm>
        <a:off x="6902456" y="2665391"/>
        <a:ext cx="1327656" cy="1253899"/>
      </dsp:txXfrm>
    </dsp:sp>
    <dsp:sp modelId="{9684EB3D-F969-4015-89DD-9C0FB4018D15}">
      <dsp:nvSpPr>
        <dsp:cNvPr id="0" name=""/>
        <dsp:cNvSpPr/>
      </dsp:nvSpPr>
      <dsp:spPr>
        <a:xfrm rot="3788772">
          <a:off x="5552244" y="3958111"/>
          <a:ext cx="509619" cy="24345"/>
        </a:xfrm>
        <a:custGeom>
          <a:avLst/>
          <a:gdLst/>
          <a:ahLst/>
          <a:cxnLst/>
          <a:rect l="0" t="0" r="0" b="0"/>
          <a:pathLst>
            <a:path>
              <a:moveTo>
                <a:pt x="0" y="12172"/>
              </a:moveTo>
              <a:lnTo>
                <a:pt x="509619" y="12172"/>
              </a:lnTo>
            </a:path>
          </a:pathLst>
        </a:custGeom>
        <a:noFill/>
        <a:ln w="55000" cap="flat" cmpd="thickThin"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794313" y="3957543"/>
        <a:ext cx="25480" cy="25480"/>
      </dsp:txXfrm>
    </dsp:sp>
    <dsp:sp modelId="{F52D4D49-109C-4FA0-BEA5-77EA75BBFB05}">
      <dsp:nvSpPr>
        <dsp:cNvPr id="0" name=""/>
        <dsp:cNvSpPr/>
      </dsp:nvSpPr>
      <dsp:spPr>
        <a:xfrm>
          <a:off x="5436024" y="4102001"/>
          <a:ext cx="1773281" cy="1773281"/>
        </a:xfrm>
        <a:prstGeom prst="ellipse">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Social Cultural / Familial / Environmental Influences</a:t>
          </a:r>
        </a:p>
      </dsp:txBody>
      <dsp:txXfrm>
        <a:off x="5695715" y="4361692"/>
        <a:ext cx="1253899" cy="12538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071C06-87BC-4921-9B71-70002E56F781}">
      <dsp:nvSpPr>
        <dsp:cNvPr id="0" name=""/>
        <dsp:cNvSpPr/>
      </dsp:nvSpPr>
      <dsp:spPr>
        <a:xfrm>
          <a:off x="0" y="557599"/>
          <a:ext cx="2816500" cy="1723799"/>
        </a:xfrm>
        <a:prstGeom prst="roundRect">
          <a:avLst>
            <a:gd name="adj" fmla="val 1000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2 Residents</a:t>
          </a:r>
        </a:p>
        <a:p>
          <a:pPr marL="0" lvl="0" indent="0" algn="ctr" defTabSz="889000">
            <a:lnSpc>
              <a:spcPct val="90000"/>
            </a:lnSpc>
            <a:spcBef>
              <a:spcPct val="0"/>
            </a:spcBef>
            <a:spcAft>
              <a:spcPct val="35000"/>
            </a:spcAft>
            <a:buNone/>
          </a:pPr>
          <a:r>
            <a:rPr lang="en-US" sz="2000" kern="1200" dirty="0"/>
            <a:t>(3</a:t>
          </a:r>
          <a:r>
            <a:rPr lang="en-US" sz="2000" kern="1200" baseline="30000" dirty="0"/>
            <a:t>rd</a:t>
          </a:r>
          <a:r>
            <a:rPr lang="en-US" sz="2000" kern="1200" dirty="0"/>
            <a:t> year plus 1</a:t>
          </a:r>
          <a:r>
            <a:rPr lang="en-US" sz="2000" kern="1200" baseline="30000" dirty="0"/>
            <a:t>st</a:t>
          </a:r>
          <a:r>
            <a:rPr lang="en-US" sz="2000" kern="1200" dirty="0"/>
            <a:t> or 2</a:t>
          </a:r>
          <a:r>
            <a:rPr lang="en-US" sz="2000" kern="1200" baseline="30000" dirty="0"/>
            <a:t>nd</a:t>
          </a:r>
          <a:r>
            <a:rPr lang="en-US" sz="2000" kern="1200" dirty="0"/>
            <a:t> year) </a:t>
          </a:r>
        </a:p>
      </dsp:txBody>
      <dsp:txXfrm>
        <a:off x="50488" y="608087"/>
        <a:ext cx="2715524" cy="1622823"/>
      </dsp:txXfrm>
    </dsp:sp>
    <dsp:sp modelId="{65CDE60D-64A8-48A3-BFA1-75740AC8985C}">
      <dsp:nvSpPr>
        <dsp:cNvPr id="0" name=""/>
        <dsp:cNvSpPr/>
      </dsp:nvSpPr>
      <dsp:spPr>
        <a:xfrm rot="41965">
          <a:off x="2984554" y="1120436"/>
          <a:ext cx="404924" cy="641554"/>
        </a:xfrm>
        <a:prstGeom prst="rightArrow">
          <a:avLst>
            <a:gd name="adj1" fmla="val 60000"/>
            <a:gd name="adj2" fmla="val 50000"/>
          </a:avLst>
        </a:prstGeom>
        <a:gradFill rotWithShape="0">
          <a:gsLst>
            <a:gs pos="0">
              <a:schemeClr val="accent1">
                <a:tint val="60000"/>
                <a:hueOff val="0"/>
                <a:satOff val="0"/>
                <a:lumOff val="0"/>
                <a:alphaOff val="0"/>
                <a:shade val="15000"/>
                <a:satMod val="180000"/>
              </a:schemeClr>
            </a:gs>
            <a:gs pos="50000">
              <a:schemeClr val="accent1">
                <a:tint val="60000"/>
                <a:hueOff val="0"/>
                <a:satOff val="0"/>
                <a:lumOff val="0"/>
                <a:alphaOff val="0"/>
                <a:shade val="45000"/>
                <a:satMod val="170000"/>
              </a:schemeClr>
            </a:gs>
            <a:gs pos="70000">
              <a:schemeClr val="accent1">
                <a:tint val="60000"/>
                <a:hueOff val="0"/>
                <a:satOff val="0"/>
                <a:lumOff val="0"/>
                <a:alphaOff val="0"/>
                <a:tint val="99000"/>
                <a:shade val="65000"/>
                <a:satMod val="155000"/>
              </a:schemeClr>
            </a:gs>
            <a:gs pos="100000">
              <a:schemeClr val="accent1">
                <a:tint val="60000"/>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dirty="0"/>
        </a:p>
      </dsp:txBody>
      <dsp:txXfrm>
        <a:off x="2984559" y="1248006"/>
        <a:ext cx="283447" cy="384932"/>
      </dsp:txXfrm>
    </dsp:sp>
    <dsp:sp modelId="{E3173837-B028-4E46-BC50-05B8D91631DE}">
      <dsp:nvSpPr>
        <dsp:cNvPr id="0" name=""/>
        <dsp:cNvSpPr/>
      </dsp:nvSpPr>
      <dsp:spPr>
        <a:xfrm>
          <a:off x="3580451" y="606080"/>
          <a:ext cx="2818983" cy="1714284"/>
        </a:xfrm>
        <a:prstGeom prst="roundRect">
          <a:avLst>
            <a:gd name="adj" fmla="val 1000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Pre-stage </a:t>
          </a:r>
          <a:r>
            <a:rPr lang="en-US" sz="2000" kern="1200" dirty="0">
              <a:latin typeface="+mn-lt"/>
            </a:rPr>
            <a:t>consults</a:t>
          </a:r>
          <a:r>
            <a:rPr lang="en-US" sz="2000" kern="1200" dirty="0"/>
            <a:t> – review charts &amp; prior consult notes; receive input from referring physician. </a:t>
          </a:r>
        </a:p>
        <a:p>
          <a:pPr marL="0" lvl="0" indent="0" algn="ctr" defTabSz="889000">
            <a:lnSpc>
              <a:spcPct val="90000"/>
            </a:lnSpc>
            <a:spcBef>
              <a:spcPct val="0"/>
            </a:spcBef>
            <a:spcAft>
              <a:spcPct val="35000"/>
            </a:spcAft>
            <a:buNone/>
          </a:pPr>
          <a:r>
            <a:rPr lang="en-US" sz="2000" kern="1200" dirty="0"/>
            <a:t>Review literature prn</a:t>
          </a:r>
        </a:p>
      </dsp:txBody>
      <dsp:txXfrm>
        <a:off x="3630661" y="656290"/>
        <a:ext cx="2718563" cy="1613864"/>
      </dsp:txXfrm>
    </dsp:sp>
    <dsp:sp modelId="{91EE40E9-0337-4CAC-B0F1-A6D3593BFAFE}">
      <dsp:nvSpPr>
        <dsp:cNvPr id="0" name=""/>
        <dsp:cNvSpPr/>
      </dsp:nvSpPr>
      <dsp:spPr>
        <a:xfrm rot="21516313">
          <a:off x="6673937" y="1093387"/>
          <a:ext cx="661734" cy="641554"/>
        </a:xfrm>
        <a:prstGeom prst="rightArrow">
          <a:avLst>
            <a:gd name="adj1" fmla="val 60000"/>
            <a:gd name="adj2" fmla="val 50000"/>
          </a:avLst>
        </a:prstGeom>
        <a:gradFill rotWithShape="0">
          <a:gsLst>
            <a:gs pos="0">
              <a:schemeClr val="accent1">
                <a:tint val="60000"/>
                <a:hueOff val="0"/>
                <a:satOff val="0"/>
                <a:lumOff val="0"/>
                <a:alphaOff val="0"/>
                <a:shade val="15000"/>
                <a:satMod val="180000"/>
              </a:schemeClr>
            </a:gs>
            <a:gs pos="50000">
              <a:schemeClr val="accent1">
                <a:tint val="60000"/>
                <a:hueOff val="0"/>
                <a:satOff val="0"/>
                <a:lumOff val="0"/>
                <a:alphaOff val="0"/>
                <a:shade val="45000"/>
                <a:satMod val="170000"/>
              </a:schemeClr>
            </a:gs>
            <a:gs pos="70000">
              <a:schemeClr val="accent1">
                <a:tint val="60000"/>
                <a:hueOff val="0"/>
                <a:satOff val="0"/>
                <a:lumOff val="0"/>
                <a:alphaOff val="0"/>
                <a:tint val="99000"/>
                <a:shade val="65000"/>
                <a:satMod val="155000"/>
              </a:schemeClr>
            </a:gs>
            <a:gs pos="100000">
              <a:schemeClr val="accent1">
                <a:tint val="60000"/>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dirty="0"/>
        </a:p>
      </dsp:txBody>
      <dsp:txXfrm>
        <a:off x="6673966" y="1224040"/>
        <a:ext cx="469268" cy="384932"/>
      </dsp:txXfrm>
    </dsp:sp>
    <dsp:sp modelId="{142D8F2C-96A0-497D-9EBF-8F39B6E725A7}">
      <dsp:nvSpPr>
        <dsp:cNvPr id="0" name=""/>
        <dsp:cNvSpPr/>
      </dsp:nvSpPr>
      <dsp:spPr>
        <a:xfrm>
          <a:off x="7647620" y="545780"/>
          <a:ext cx="2730899" cy="1638974"/>
        </a:xfrm>
        <a:prstGeom prst="roundRect">
          <a:avLst>
            <a:gd name="adj" fmla="val 1000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Consults : use behavioral medicine  concepts to interview, assess and intervene </a:t>
          </a:r>
        </a:p>
      </dsp:txBody>
      <dsp:txXfrm>
        <a:off x="7695624" y="593784"/>
        <a:ext cx="2634891" cy="1542966"/>
      </dsp:txXfrm>
    </dsp:sp>
    <dsp:sp modelId="{220EBDAC-9FD3-433E-92F9-2C25E7723E9D}">
      <dsp:nvSpPr>
        <dsp:cNvPr id="0" name=""/>
        <dsp:cNvSpPr/>
      </dsp:nvSpPr>
      <dsp:spPr>
        <a:xfrm rot="7374133">
          <a:off x="7894753" y="2317158"/>
          <a:ext cx="589840" cy="641554"/>
        </a:xfrm>
        <a:prstGeom prst="rightArrow">
          <a:avLst>
            <a:gd name="adj1" fmla="val 60000"/>
            <a:gd name="adj2" fmla="val 50000"/>
          </a:avLst>
        </a:prstGeom>
        <a:gradFill rotWithShape="0">
          <a:gsLst>
            <a:gs pos="0">
              <a:schemeClr val="accent1">
                <a:tint val="60000"/>
                <a:hueOff val="0"/>
                <a:satOff val="0"/>
                <a:lumOff val="0"/>
                <a:alphaOff val="0"/>
                <a:shade val="15000"/>
                <a:satMod val="180000"/>
              </a:schemeClr>
            </a:gs>
            <a:gs pos="50000">
              <a:schemeClr val="accent1">
                <a:tint val="60000"/>
                <a:hueOff val="0"/>
                <a:satOff val="0"/>
                <a:lumOff val="0"/>
                <a:alphaOff val="0"/>
                <a:shade val="45000"/>
                <a:satMod val="170000"/>
              </a:schemeClr>
            </a:gs>
            <a:gs pos="70000">
              <a:schemeClr val="accent1">
                <a:tint val="60000"/>
                <a:hueOff val="0"/>
                <a:satOff val="0"/>
                <a:lumOff val="0"/>
                <a:alphaOff val="0"/>
                <a:tint val="99000"/>
                <a:shade val="65000"/>
                <a:satMod val="155000"/>
              </a:schemeClr>
            </a:gs>
            <a:gs pos="100000">
              <a:schemeClr val="accent1">
                <a:tint val="60000"/>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n-US" sz="3000" kern="1200" dirty="0"/>
        </a:p>
      </dsp:txBody>
      <dsp:txXfrm rot="-5400000">
        <a:off x="8045268" y="2357207"/>
        <a:ext cx="384932" cy="412888"/>
      </dsp:txXfrm>
    </dsp:sp>
    <dsp:sp modelId="{59A19DB0-0995-4228-96FE-87FED4DDA79C}">
      <dsp:nvSpPr>
        <dsp:cNvPr id="0" name=""/>
        <dsp:cNvSpPr/>
      </dsp:nvSpPr>
      <dsp:spPr>
        <a:xfrm>
          <a:off x="5939327" y="3119149"/>
          <a:ext cx="2691630" cy="1833722"/>
        </a:xfrm>
        <a:prstGeom prst="roundRect">
          <a:avLst>
            <a:gd name="adj" fmla="val 1000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Provide verbal and written feedback to referring physician</a:t>
          </a:r>
        </a:p>
      </dsp:txBody>
      <dsp:txXfrm>
        <a:off x="5993035" y="3172857"/>
        <a:ext cx="2584214" cy="1726306"/>
      </dsp:txXfrm>
    </dsp:sp>
    <dsp:sp modelId="{8D66FCBD-2B67-4929-BF31-CD9B46A69A93}">
      <dsp:nvSpPr>
        <dsp:cNvPr id="0" name=""/>
        <dsp:cNvSpPr/>
      </dsp:nvSpPr>
      <dsp:spPr>
        <a:xfrm rot="10805214">
          <a:off x="5108850" y="3712377"/>
          <a:ext cx="586870" cy="641554"/>
        </a:xfrm>
        <a:prstGeom prst="rightArrow">
          <a:avLst>
            <a:gd name="adj1" fmla="val 60000"/>
            <a:gd name="adj2" fmla="val 50000"/>
          </a:avLst>
        </a:prstGeom>
        <a:gradFill rotWithShape="0">
          <a:gsLst>
            <a:gs pos="0">
              <a:schemeClr val="accent1">
                <a:tint val="60000"/>
                <a:hueOff val="0"/>
                <a:satOff val="0"/>
                <a:lumOff val="0"/>
                <a:alphaOff val="0"/>
                <a:shade val="15000"/>
                <a:satMod val="180000"/>
              </a:schemeClr>
            </a:gs>
            <a:gs pos="50000">
              <a:schemeClr val="accent1">
                <a:tint val="60000"/>
                <a:hueOff val="0"/>
                <a:satOff val="0"/>
                <a:lumOff val="0"/>
                <a:alphaOff val="0"/>
                <a:shade val="45000"/>
                <a:satMod val="170000"/>
              </a:schemeClr>
            </a:gs>
            <a:gs pos="70000">
              <a:schemeClr val="accent1">
                <a:tint val="60000"/>
                <a:hueOff val="0"/>
                <a:satOff val="0"/>
                <a:lumOff val="0"/>
                <a:alphaOff val="0"/>
                <a:tint val="99000"/>
                <a:shade val="65000"/>
                <a:satMod val="155000"/>
              </a:schemeClr>
            </a:gs>
            <a:gs pos="100000">
              <a:schemeClr val="accent1">
                <a:tint val="60000"/>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dirty="0"/>
        </a:p>
      </dsp:txBody>
      <dsp:txXfrm rot="10800000">
        <a:off x="5284911" y="3840822"/>
        <a:ext cx="410809" cy="384932"/>
      </dsp:txXfrm>
    </dsp:sp>
    <dsp:sp modelId="{3F38EF8E-8C85-4774-B6D8-28A6B7CB7671}">
      <dsp:nvSpPr>
        <dsp:cNvPr id="0" name=""/>
        <dsp:cNvSpPr/>
      </dsp:nvSpPr>
      <dsp:spPr>
        <a:xfrm>
          <a:off x="1572309" y="3145427"/>
          <a:ext cx="3259715" cy="1768780"/>
        </a:xfrm>
        <a:prstGeom prst="roundRect">
          <a:avLst>
            <a:gd name="adj" fmla="val 1000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Post-consult: Review outcome; identify strengths and areas for improvement; increased understanding of behavioral consultation</a:t>
          </a:r>
        </a:p>
      </dsp:txBody>
      <dsp:txXfrm>
        <a:off x="1624115" y="3197233"/>
        <a:ext cx="3156103" cy="16651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465B1D-D0F3-45D0-88AE-D2959FED3CC3}">
      <dsp:nvSpPr>
        <dsp:cNvPr id="0" name=""/>
        <dsp:cNvSpPr/>
      </dsp:nvSpPr>
      <dsp:spPr>
        <a:xfrm>
          <a:off x="1203815" y="-114960"/>
          <a:ext cx="3110285" cy="1674140"/>
        </a:xfrm>
        <a:prstGeom prst="ellipse">
          <a:avLst/>
        </a:prstGeom>
        <a:solidFill>
          <a:srgbClr val="5013FB"/>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2"/>
              </a:solidFill>
            </a:rPr>
            <a:t>Recognize Behaviors &amp; Symptoms related to sleep disorders</a:t>
          </a:r>
        </a:p>
      </dsp:txBody>
      <dsp:txXfrm>
        <a:off x="1659306" y="130212"/>
        <a:ext cx="2199303" cy="1183796"/>
      </dsp:txXfrm>
    </dsp:sp>
    <dsp:sp modelId="{E84A1F1A-FCCD-412E-A316-18B2A576F072}">
      <dsp:nvSpPr>
        <dsp:cNvPr id="0" name=""/>
        <dsp:cNvSpPr/>
      </dsp:nvSpPr>
      <dsp:spPr>
        <a:xfrm rot="13482485">
          <a:off x="3463390" y="1196812"/>
          <a:ext cx="33449" cy="47828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3471973" y="1295999"/>
        <a:ext cx="23414" cy="286971"/>
      </dsp:txXfrm>
    </dsp:sp>
    <dsp:sp modelId="{94F7841A-53A3-4CB5-A406-8018D12140B3}">
      <dsp:nvSpPr>
        <dsp:cNvPr id="0" name=""/>
        <dsp:cNvSpPr/>
      </dsp:nvSpPr>
      <dsp:spPr>
        <a:xfrm>
          <a:off x="2694067" y="1281277"/>
          <a:ext cx="3136389" cy="1857787"/>
        </a:xfrm>
        <a:prstGeom prst="ellipse">
          <a:avLst/>
        </a:prstGeom>
        <a:solidFill>
          <a:srgbClr val="00B05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2"/>
              </a:solidFill>
            </a:rPr>
            <a:t>Interview &amp; Evaluate Sleep Related Issues</a:t>
          </a:r>
        </a:p>
      </dsp:txBody>
      <dsp:txXfrm>
        <a:off x="3153381" y="1553344"/>
        <a:ext cx="2217761" cy="1313653"/>
      </dsp:txXfrm>
    </dsp:sp>
    <dsp:sp modelId="{E5D36D46-10DE-4917-B8EB-63164C1EFF7E}">
      <dsp:nvSpPr>
        <dsp:cNvPr id="0" name=""/>
        <dsp:cNvSpPr/>
      </dsp:nvSpPr>
      <dsp:spPr>
        <a:xfrm rot="18882657">
          <a:off x="3470021" y="2767764"/>
          <a:ext cx="7005" cy="47828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3470332" y="2864168"/>
        <a:ext cx="4904" cy="286971"/>
      </dsp:txXfrm>
    </dsp:sp>
    <dsp:sp modelId="{25ECFAAE-5299-40BC-BFBF-F64866701026}">
      <dsp:nvSpPr>
        <dsp:cNvPr id="0" name=""/>
        <dsp:cNvSpPr/>
      </dsp:nvSpPr>
      <dsp:spPr>
        <a:xfrm>
          <a:off x="1146088" y="2916846"/>
          <a:ext cx="3225739" cy="1623746"/>
        </a:xfrm>
        <a:prstGeom prst="ellipse">
          <a:avLst/>
        </a:prstGeom>
        <a:solidFill>
          <a:srgbClr val="FFC819"/>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Understand  Relationships between Sleep Disorders and Chronic Health Issues</a:t>
          </a:r>
        </a:p>
      </dsp:txBody>
      <dsp:txXfrm>
        <a:off x="1618487" y="3154638"/>
        <a:ext cx="2280941" cy="1148162"/>
      </dsp:txXfrm>
    </dsp:sp>
    <dsp:sp modelId="{CF3863C4-CBA9-4DD4-B4FA-DAFEF5FDD9CA}">
      <dsp:nvSpPr>
        <dsp:cNvPr id="0" name=""/>
        <dsp:cNvSpPr/>
      </dsp:nvSpPr>
      <dsp:spPr>
        <a:xfrm rot="13500000">
          <a:off x="2024931" y="2759405"/>
          <a:ext cx="7712" cy="47828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2026906" y="2855880"/>
        <a:ext cx="5398" cy="286971"/>
      </dsp:txXfrm>
    </dsp:sp>
    <dsp:sp modelId="{38E9962A-11C0-4F31-83A3-497E038379C7}">
      <dsp:nvSpPr>
        <dsp:cNvPr id="0" name=""/>
        <dsp:cNvSpPr/>
      </dsp:nvSpPr>
      <dsp:spPr>
        <a:xfrm>
          <a:off x="-344058" y="1350166"/>
          <a:ext cx="3199423" cy="1750495"/>
        </a:xfrm>
        <a:prstGeom prst="ellipse">
          <a:avLst/>
        </a:prstGeom>
        <a:solidFill>
          <a:srgbClr val="C0000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2"/>
              </a:solidFill>
            </a:rPr>
            <a:t>Recognize Methods &amp; Benefits of Addressing Sleep Disorders in Healthcare</a:t>
          </a:r>
        </a:p>
      </dsp:txBody>
      <dsp:txXfrm>
        <a:off x="124487" y="1606520"/>
        <a:ext cx="2262333" cy="1237787"/>
      </dsp:txXfrm>
    </dsp:sp>
    <dsp:sp modelId="{09C68074-E6DD-4BA7-A58A-FEE07C7B190C}">
      <dsp:nvSpPr>
        <dsp:cNvPr id="0" name=""/>
        <dsp:cNvSpPr/>
      </dsp:nvSpPr>
      <dsp:spPr>
        <a:xfrm rot="8100000">
          <a:off x="2022105" y="1219216"/>
          <a:ext cx="1205" cy="47828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2022413" y="1314745"/>
        <a:ext cx="844" cy="2869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898DF2-4B3D-4FD3-9D86-7392CBC93D13}">
      <dsp:nvSpPr>
        <dsp:cNvPr id="0" name=""/>
        <dsp:cNvSpPr/>
      </dsp:nvSpPr>
      <dsp:spPr>
        <a:xfrm>
          <a:off x="2556184" y="-62832"/>
          <a:ext cx="2733431" cy="1668940"/>
        </a:xfrm>
        <a:prstGeom prst="roundRect">
          <a:avLst/>
        </a:prstGeom>
        <a:gradFill rotWithShape="0">
          <a:gsLst>
            <a:gs pos="0">
              <a:schemeClr val="accent6">
                <a:hueOff val="0"/>
                <a:satOff val="0"/>
                <a:lumOff val="0"/>
                <a:alphaOff val="0"/>
                <a:shade val="15000"/>
                <a:satMod val="180000"/>
              </a:schemeClr>
            </a:gs>
            <a:gs pos="50000">
              <a:schemeClr val="accent6">
                <a:hueOff val="0"/>
                <a:satOff val="0"/>
                <a:lumOff val="0"/>
                <a:alphaOff val="0"/>
                <a:shade val="45000"/>
                <a:satMod val="170000"/>
              </a:schemeClr>
            </a:gs>
            <a:gs pos="70000">
              <a:schemeClr val="accent6">
                <a:hueOff val="0"/>
                <a:satOff val="0"/>
                <a:lumOff val="0"/>
                <a:alphaOff val="0"/>
                <a:tint val="99000"/>
                <a:shade val="65000"/>
                <a:satMod val="155000"/>
              </a:schemeClr>
            </a:gs>
            <a:gs pos="100000">
              <a:schemeClr val="accent6">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6">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Preparing for Bed / Initiating Sleep</a:t>
          </a:r>
        </a:p>
      </dsp:txBody>
      <dsp:txXfrm>
        <a:off x="2637655" y="18639"/>
        <a:ext cx="2570489" cy="1505998"/>
      </dsp:txXfrm>
    </dsp:sp>
    <dsp:sp modelId="{25A85729-927F-4FFD-989D-A04E7CB9B2B1}">
      <dsp:nvSpPr>
        <dsp:cNvPr id="0" name=""/>
        <dsp:cNvSpPr/>
      </dsp:nvSpPr>
      <dsp:spPr>
        <a:xfrm>
          <a:off x="1976175" y="990379"/>
          <a:ext cx="4468036" cy="4468036"/>
        </a:xfrm>
        <a:custGeom>
          <a:avLst/>
          <a:gdLst/>
          <a:ahLst/>
          <a:cxnLst/>
          <a:rect l="0" t="0" r="0" b="0"/>
          <a:pathLst>
            <a:path>
              <a:moveTo>
                <a:pt x="3319403" y="281385"/>
              </a:moveTo>
              <a:arcTo wR="2234018" hR="2234018" stAng="17944069" swAng="1032061"/>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89B2C61-4FCA-4479-8FF6-ABE47A633A9A}">
      <dsp:nvSpPr>
        <dsp:cNvPr id="0" name=""/>
        <dsp:cNvSpPr/>
      </dsp:nvSpPr>
      <dsp:spPr>
        <a:xfrm>
          <a:off x="4858587" y="1685007"/>
          <a:ext cx="2532810" cy="1719129"/>
        </a:xfrm>
        <a:prstGeom prst="roundRect">
          <a:avLst/>
        </a:prstGeom>
        <a:gradFill rotWithShape="0">
          <a:gsLst>
            <a:gs pos="0">
              <a:schemeClr val="accent6">
                <a:hueOff val="0"/>
                <a:satOff val="0"/>
                <a:lumOff val="0"/>
                <a:alphaOff val="0"/>
                <a:shade val="15000"/>
                <a:satMod val="180000"/>
              </a:schemeClr>
            </a:gs>
            <a:gs pos="50000">
              <a:schemeClr val="accent6">
                <a:hueOff val="0"/>
                <a:satOff val="0"/>
                <a:lumOff val="0"/>
                <a:alphaOff val="0"/>
                <a:shade val="45000"/>
                <a:satMod val="170000"/>
              </a:schemeClr>
            </a:gs>
            <a:gs pos="70000">
              <a:schemeClr val="accent6">
                <a:hueOff val="0"/>
                <a:satOff val="0"/>
                <a:lumOff val="0"/>
                <a:alphaOff val="0"/>
                <a:tint val="99000"/>
                <a:shade val="65000"/>
                <a:satMod val="155000"/>
              </a:schemeClr>
            </a:gs>
            <a:gs pos="100000">
              <a:schemeClr val="accent6">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6">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Maintaining Sleep / Disruptions of Sleep</a:t>
          </a:r>
        </a:p>
      </dsp:txBody>
      <dsp:txXfrm>
        <a:off x="4942508" y="1768928"/>
        <a:ext cx="2364968" cy="1551287"/>
      </dsp:txXfrm>
    </dsp:sp>
    <dsp:sp modelId="{205B0154-E3B1-4856-8220-CC846E70222D}">
      <dsp:nvSpPr>
        <dsp:cNvPr id="0" name=""/>
        <dsp:cNvSpPr/>
      </dsp:nvSpPr>
      <dsp:spPr>
        <a:xfrm>
          <a:off x="1592913" y="1079088"/>
          <a:ext cx="4468036" cy="4468036"/>
        </a:xfrm>
        <a:custGeom>
          <a:avLst/>
          <a:gdLst/>
          <a:ahLst/>
          <a:cxnLst/>
          <a:rect l="0" t="0" r="0" b="0"/>
          <a:pathLst>
            <a:path>
              <a:moveTo>
                <a:pt x="4466060" y="2327951"/>
              </a:moveTo>
              <a:arcTo wR="2234018" hR="2234018" stAng="144589" swAng="438334"/>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9449729-C5BC-4535-BA8E-F6470F60EA6B}">
      <dsp:nvSpPr>
        <dsp:cNvPr id="0" name=""/>
        <dsp:cNvSpPr/>
      </dsp:nvSpPr>
      <dsp:spPr>
        <a:xfrm>
          <a:off x="4099558" y="3692968"/>
          <a:ext cx="2520772" cy="1758420"/>
        </a:xfrm>
        <a:prstGeom prst="roundRect">
          <a:avLst/>
        </a:prstGeom>
        <a:gradFill rotWithShape="0">
          <a:gsLst>
            <a:gs pos="0">
              <a:schemeClr val="accent6">
                <a:hueOff val="0"/>
                <a:satOff val="0"/>
                <a:lumOff val="0"/>
                <a:alphaOff val="0"/>
                <a:shade val="15000"/>
                <a:satMod val="180000"/>
              </a:schemeClr>
            </a:gs>
            <a:gs pos="50000">
              <a:schemeClr val="accent6">
                <a:hueOff val="0"/>
                <a:satOff val="0"/>
                <a:lumOff val="0"/>
                <a:alphaOff val="0"/>
                <a:shade val="45000"/>
                <a:satMod val="170000"/>
              </a:schemeClr>
            </a:gs>
            <a:gs pos="70000">
              <a:schemeClr val="accent6">
                <a:hueOff val="0"/>
                <a:satOff val="0"/>
                <a:lumOff val="0"/>
                <a:alphaOff val="0"/>
                <a:tint val="99000"/>
                <a:shade val="65000"/>
                <a:satMod val="155000"/>
              </a:schemeClr>
            </a:gs>
            <a:gs pos="100000">
              <a:schemeClr val="accent6">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6">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Specific Sleep Complaints</a:t>
          </a:r>
        </a:p>
      </dsp:txBody>
      <dsp:txXfrm>
        <a:off x="4185397" y="3778807"/>
        <a:ext cx="2349094" cy="1586742"/>
      </dsp:txXfrm>
    </dsp:sp>
    <dsp:sp modelId="{ACD4EE30-BD14-4CD4-B011-839AFFE06913}">
      <dsp:nvSpPr>
        <dsp:cNvPr id="0" name=""/>
        <dsp:cNvSpPr/>
      </dsp:nvSpPr>
      <dsp:spPr>
        <a:xfrm>
          <a:off x="2092147" y="602444"/>
          <a:ext cx="4468036" cy="4468036"/>
        </a:xfrm>
        <a:custGeom>
          <a:avLst/>
          <a:gdLst/>
          <a:ahLst/>
          <a:cxnLst/>
          <a:rect l="0" t="0" r="0" b="0"/>
          <a:pathLst>
            <a:path>
              <a:moveTo>
                <a:pt x="2004458" y="4456210"/>
              </a:moveTo>
              <a:arcTo wR="2234018" hR="2234018" stAng="5753875" swAng="447870"/>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BBCF0FF-80E5-4BD0-86B6-D420FD24B18A}">
      <dsp:nvSpPr>
        <dsp:cNvPr id="0" name=""/>
        <dsp:cNvSpPr/>
      </dsp:nvSpPr>
      <dsp:spPr>
        <a:xfrm>
          <a:off x="1264173" y="3661180"/>
          <a:ext cx="2542802" cy="1669633"/>
        </a:xfrm>
        <a:prstGeom prst="roundRect">
          <a:avLst/>
        </a:prstGeom>
        <a:gradFill rotWithShape="0">
          <a:gsLst>
            <a:gs pos="0">
              <a:schemeClr val="accent6">
                <a:hueOff val="0"/>
                <a:satOff val="0"/>
                <a:lumOff val="0"/>
                <a:alphaOff val="0"/>
                <a:shade val="15000"/>
                <a:satMod val="180000"/>
              </a:schemeClr>
            </a:gs>
            <a:gs pos="50000">
              <a:schemeClr val="accent6">
                <a:hueOff val="0"/>
                <a:satOff val="0"/>
                <a:lumOff val="0"/>
                <a:alphaOff val="0"/>
                <a:shade val="45000"/>
                <a:satMod val="170000"/>
              </a:schemeClr>
            </a:gs>
            <a:gs pos="70000">
              <a:schemeClr val="accent6">
                <a:hueOff val="0"/>
                <a:satOff val="0"/>
                <a:lumOff val="0"/>
                <a:alphaOff val="0"/>
                <a:tint val="99000"/>
                <a:shade val="65000"/>
                <a:satMod val="155000"/>
              </a:schemeClr>
            </a:gs>
            <a:gs pos="100000">
              <a:schemeClr val="accent6">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6">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Awakening / Maintaining Daytime Arousal</a:t>
          </a:r>
        </a:p>
      </dsp:txBody>
      <dsp:txXfrm>
        <a:off x="1345678" y="3742685"/>
        <a:ext cx="2379792" cy="1506623"/>
      </dsp:txXfrm>
    </dsp:sp>
    <dsp:sp modelId="{89985991-FAA3-49A1-BD7B-0E20BC454442}">
      <dsp:nvSpPr>
        <dsp:cNvPr id="0" name=""/>
        <dsp:cNvSpPr/>
      </dsp:nvSpPr>
      <dsp:spPr>
        <a:xfrm>
          <a:off x="1626007" y="315207"/>
          <a:ext cx="4468036" cy="4468036"/>
        </a:xfrm>
        <a:custGeom>
          <a:avLst/>
          <a:gdLst/>
          <a:ahLst/>
          <a:cxnLst/>
          <a:rect l="0" t="0" r="0" b="0"/>
          <a:pathLst>
            <a:path>
              <a:moveTo>
                <a:pt x="295140" y="3343788"/>
              </a:moveTo>
              <a:arcTo wR="2234018" hR="2234018" stAng="9012848" swAng="379824"/>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D5E0053-354D-47EE-A7A5-98AF6FF6F9B0}">
      <dsp:nvSpPr>
        <dsp:cNvPr id="0" name=""/>
        <dsp:cNvSpPr/>
      </dsp:nvSpPr>
      <dsp:spPr>
        <a:xfrm>
          <a:off x="432957" y="1746471"/>
          <a:ext cx="2596181" cy="1689664"/>
        </a:xfrm>
        <a:prstGeom prst="roundRect">
          <a:avLst/>
        </a:prstGeom>
        <a:gradFill rotWithShape="0">
          <a:gsLst>
            <a:gs pos="0">
              <a:schemeClr val="accent6">
                <a:hueOff val="0"/>
                <a:satOff val="0"/>
                <a:lumOff val="0"/>
                <a:alphaOff val="0"/>
                <a:shade val="15000"/>
                <a:satMod val="180000"/>
              </a:schemeClr>
            </a:gs>
            <a:gs pos="50000">
              <a:schemeClr val="accent6">
                <a:hueOff val="0"/>
                <a:satOff val="0"/>
                <a:lumOff val="0"/>
                <a:alphaOff val="0"/>
                <a:shade val="45000"/>
                <a:satMod val="170000"/>
              </a:schemeClr>
            </a:gs>
            <a:gs pos="70000">
              <a:schemeClr val="accent6">
                <a:hueOff val="0"/>
                <a:satOff val="0"/>
                <a:lumOff val="0"/>
                <a:alphaOff val="0"/>
                <a:tint val="99000"/>
                <a:shade val="65000"/>
                <a:satMod val="155000"/>
              </a:schemeClr>
            </a:gs>
            <a:gs pos="100000">
              <a:schemeClr val="accent6">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6">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Additional Sleep Related Issues</a:t>
          </a:r>
        </a:p>
      </dsp:txBody>
      <dsp:txXfrm>
        <a:off x="515440" y="1828954"/>
        <a:ext cx="2431215" cy="1524698"/>
      </dsp:txXfrm>
    </dsp:sp>
    <dsp:sp modelId="{323315F7-0961-4EDE-AEB9-3C721E9C3379}">
      <dsp:nvSpPr>
        <dsp:cNvPr id="0" name=""/>
        <dsp:cNvSpPr/>
      </dsp:nvSpPr>
      <dsp:spPr>
        <a:xfrm>
          <a:off x="1351638" y="1075818"/>
          <a:ext cx="4468036" cy="4468036"/>
        </a:xfrm>
        <a:custGeom>
          <a:avLst/>
          <a:gdLst/>
          <a:ahLst/>
          <a:cxnLst/>
          <a:rect l="0" t="0" r="0" b="0"/>
          <a:pathLst>
            <a:path>
              <a:moveTo>
                <a:pt x="643110" y="665626"/>
              </a:moveTo>
              <a:arcTo wR="2234018" hR="2234018" stAng="13475500" swAng="1067267"/>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73F124-DE92-4EA3-907E-0592B7899BAB}" type="datetimeFigureOut">
              <a:rPr lang="en-US" smtClean="0"/>
              <a:t>9/17/2017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5337F0-04DE-444A-A95C-C974CEDF4B42}" type="slidenum">
              <a:rPr lang="en-US" smtClean="0"/>
              <a:t>‹#›</a:t>
            </a:fld>
            <a:endParaRPr lang="en-US"/>
          </a:p>
        </p:txBody>
      </p:sp>
    </p:spTree>
    <p:extLst>
      <p:ext uri="{BB962C8B-B14F-4D97-AF65-F5344CB8AC3E}">
        <p14:creationId xmlns:p14="http://schemas.microsoft.com/office/powerpoint/2010/main" val="1165179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a:t>
            </a:r>
            <a:r>
              <a:rPr lang="en-US" baseline="0" dirty="0"/>
              <a:t> is intended to provide information about the role behaviorist can play in assisting to train family medicine residents about the relationship between sleep disordered breathing (SDB) and chronic health conditions. We will look at research demonstrating the some of the impacts of sleep disordered breathing on diabetes and cardiovascular disease.  We will also look some of the methods that have been developed in the Memorial Family Medicine Residency to train residents about behavioral sleep medicine (BSM).</a:t>
            </a:r>
            <a:endParaRPr lang="en-US" dirty="0"/>
          </a:p>
        </p:txBody>
      </p:sp>
      <p:sp>
        <p:nvSpPr>
          <p:cNvPr id="4" name="Slide Number Placeholder 3"/>
          <p:cNvSpPr>
            <a:spLocks noGrp="1"/>
          </p:cNvSpPr>
          <p:nvPr>
            <p:ph type="sldNum" sz="quarter" idx="10"/>
          </p:nvPr>
        </p:nvSpPr>
        <p:spPr/>
        <p:txBody>
          <a:bodyPr/>
          <a:lstStyle/>
          <a:p>
            <a:fld id="{475337F0-04DE-444A-A95C-C974CEDF4B42}" type="slidenum">
              <a:rPr lang="en-US" smtClean="0"/>
              <a:t>1</a:t>
            </a:fld>
            <a:endParaRPr lang="en-US"/>
          </a:p>
        </p:txBody>
      </p:sp>
    </p:spTree>
    <p:extLst>
      <p:ext uri="{BB962C8B-B14F-4D97-AF65-F5344CB8AC3E}">
        <p14:creationId xmlns:p14="http://schemas.microsoft.com/office/powerpoint/2010/main" val="42256353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setting in which this program was being started.</a:t>
            </a:r>
          </a:p>
        </p:txBody>
      </p:sp>
      <p:sp>
        <p:nvSpPr>
          <p:cNvPr id="4" name="Slide Number Placeholder 3"/>
          <p:cNvSpPr>
            <a:spLocks noGrp="1"/>
          </p:cNvSpPr>
          <p:nvPr>
            <p:ph type="sldNum" sz="quarter" idx="10"/>
          </p:nvPr>
        </p:nvSpPr>
        <p:spPr/>
        <p:txBody>
          <a:bodyPr/>
          <a:lstStyle/>
          <a:p>
            <a:fld id="{475337F0-04DE-444A-A95C-C974CEDF4B42}" type="slidenum">
              <a:rPr lang="en-US" smtClean="0"/>
              <a:t>10</a:t>
            </a:fld>
            <a:endParaRPr lang="en-US"/>
          </a:p>
        </p:txBody>
      </p:sp>
    </p:spTree>
    <p:extLst>
      <p:ext uri="{BB962C8B-B14F-4D97-AF65-F5344CB8AC3E}">
        <p14:creationId xmlns:p14="http://schemas.microsoft.com/office/powerpoint/2010/main" val="460725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The</a:t>
            </a:r>
            <a:r>
              <a:rPr lang="en-US" baseline="0" dirty="0"/>
              <a:t> concepts on this slide are basic in BSM. Without training in sleep medicine these concepts, although simple to understand are typically not recognized.  Even so, they are essential to understanding the impact of sleep on health and applying the concepts.  The residents and I go over these concepts to establish a base from which to work.  It also provides a basis from which residents can build a means to communicate with patients about sleep. </a:t>
            </a:r>
          </a:p>
          <a:p>
            <a:r>
              <a:rPr lang="en-US" baseline="0" dirty="0"/>
              <a:t>The last two concepts, Cumulative Sleep Debt, and, especially Sleep Fragmentation are crucial to understanding the relationship between SDB and health consequences of disrupted sleep.  Sleep fragmentation is a central key to an array of bodily responses and outcomes that culminated in adverse health consequences.  As covered in review articles which are given to the residents, sleep fragmentation is associate with various physical and endocrine outcomes that can significantly impact health status.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70E789-CC1D-4E5D-96C3-908348CB3E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6422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To engage</a:t>
            </a:r>
            <a:r>
              <a:rPr lang="en-US" baseline="0" dirty="0"/>
              <a:t> the interest of residents in reaching these goals, they needed to be provided a reason why it was important to the treatment of their patients.  During the Behavioral Medicine rotation, residents are provided information on sleep and its impact on chronic illness and health conditions.  This is provided through presentations, discussions and assigned reading including review articles related to sleep and cardiovascular disease as well as sleep and diabetes.  These review articles are cited in this presentation.  What follows are a subset of slides related to these presentations.  They include some of the slides presented in the earlier presentation given by Dr. Lance which had initiated this area of focus in the Behavioral Medicine curriculum.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70E789-CC1D-4E5D-96C3-908348CB3E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29763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Since these were the known associations and suspected impacts, </a:t>
            </a:r>
            <a:r>
              <a:rPr lang="en-US" dirty="0" err="1"/>
              <a:t>Babu</a:t>
            </a:r>
            <a:r>
              <a:rPr lang="en-US" dirty="0"/>
              <a:t>, et al, wanted</a:t>
            </a:r>
            <a:r>
              <a:rPr lang="en-US" baseline="0" dirty="0"/>
              <a:t> to assess the impact on indicators of diabetic status from treating SDB with Continuous Positive Airway Pressure (CPAP), which is the recommended treatment for these conditions.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70E789-CC1D-4E5D-96C3-908348CB3E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96561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70E789-CC1D-4E5D-96C3-908348CB3E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32672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As presented by Dr. Lance during her lecture at the Memorial Family Medicine residency.</a:t>
            </a:r>
          </a:p>
          <a:p>
            <a:endParaRPr lang="en-US" dirty="0"/>
          </a:p>
        </p:txBody>
      </p:sp>
      <p:sp>
        <p:nvSpPr>
          <p:cNvPr id="4" name="Slide Number Placeholder 3"/>
          <p:cNvSpPr>
            <a:spLocks noGrp="1"/>
          </p:cNvSpPr>
          <p:nvPr>
            <p:ph type="sldNum" sz="quarter" idx="10"/>
          </p:nvPr>
        </p:nvSpPr>
        <p:spPr/>
        <p:txBody>
          <a:bodyPr/>
          <a:lstStyle/>
          <a:p>
            <a:fld id="{475337F0-04DE-444A-A95C-C974CEDF4B42}" type="slidenum">
              <a:rPr lang="en-US" smtClean="0"/>
              <a:t>16</a:t>
            </a:fld>
            <a:endParaRPr lang="en-US"/>
          </a:p>
        </p:txBody>
      </p:sp>
    </p:spTree>
    <p:extLst>
      <p:ext uri="{BB962C8B-B14F-4D97-AF65-F5344CB8AC3E}">
        <p14:creationId xmlns:p14="http://schemas.microsoft.com/office/powerpoint/2010/main" val="42049283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presented by</a:t>
            </a:r>
            <a:r>
              <a:rPr lang="en-US" baseline="0" dirty="0"/>
              <a:t> Dr. Lance during her lecture at the Memorial Family Medicine residency.</a:t>
            </a:r>
            <a:endParaRPr lang="en-US" dirty="0"/>
          </a:p>
        </p:txBody>
      </p:sp>
      <p:sp>
        <p:nvSpPr>
          <p:cNvPr id="4" name="Slide Number Placeholder 3"/>
          <p:cNvSpPr>
            <a:spLocks noGrp="1"/>
          </p:cNvSpPr>
          <p:nvPr>
            <p:ph type="sldNum" sz="quarter" idx="10"/>
          </p:nvPr>
        </p:nvSpPr>
        <p:spPr/>
        <p:txBody>
          <a:bodyPr/>
          <a:lstStyle/>
          <a:p>
            <a:fld id="{475337F0-04DE-444A-A95C-C974CEDF4B42}" type="slidenum">
              <a:rPr lang="en-US" smtClean="0"/>
              <a:t>17</a:t>
            </a:fld>
            <a:endParaRPr lang="en-US"/>
          </a:p>
        </p:txBody>
      </p:sp>
    </p:spTree>
    <p:extLst>
      <p:ext uri="{BB962C8B-B14F-4D97-AF65-F5344CB8AC3E}">
        <p14:creationId xmlns:p14="http://schemas.microsoft.com/office/powerpoint/2010/main" val="35465457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kumimoji="0" lang="en-US" sz="1200" b="0" i="0" u="none" strike="noStrike" kern="1200" cap="none" spc="0" normalizeH="0" baseline="0" noProof="0" dirty="0">
                <a:ln>
                  <a:noFill/>
                </a:ln>
                <a:solidFill>
                  <a:prstClr val="black"/>
                </a:solidFill>
                <a:effectLst/>
                <a:uLnTx/>
                <a:uFillTx/>
                <a:latin typeface="+mn-lt"/>
                <a:ea typeface="+mn-ea"/>
                <a:cs typeface="+mn-cs"/>
              </a:rPr>
              <a:t>In another study, Heffner, et al (2012) looked at the prevalence of a diagnosis of OSA among T2D patients in primary care.  Their sample included more than 16,000 T2D patients from 27 primary care ambulatory clinics with at least one visit in an 18 month period between 2009 and 2010.  The mean BMI was 33.7 (8.3).  The rate of an OSA diagnosis was 18% for the entire sample, and 23% for obese patients (BMI =/&gt; 30).  The authors noted that their finding of a 23% diagnostic prevalence in the obese group was substantially lower than the 87% reported by Foster, et al (2009).  They concluded that OSA is well under-diagnosed in Primary Care settings. </a:t>
            </a:r>
            <a:r>
              <a:rPr lang="en-US" dirty="0"/>
              <a:t>Given</a:t>
            </a:r>
            <a:r>
              <a:rPr lang="en-US" baseline="0" dirty="0"/>
              <a:t> these results, training in recognizing the signs, symptoms, and behaviors of sleep disturbances, and in particular SDB is important.  </a:t>
            </a:r>
            <a:r>
              <a:rPr lang="en-US" dirty="0"/>
              <a:t>These findings while interesting did not resolve the issue of the relevance of treatment with CPAP technology and medical outcome.  </a:t>
            </a:r>
          </a:p>
          <a:p>
            <a:r>
              <a:rPr lang="en-US" dirty="0"/>
              <a:t>  </a:t>
            </a:r>
          </a:p>
          <a:p>
            <a:r>
              <a:rPr lang="en-US" dirty="0"/>
              <a:t>These findings were consistent with rates we found at our own program.  This clearly </a:t>
            </a:r>
            <a:r>
              <a:rPr lang="en-US" baseline="0" dirty="0"/>
              <a:t>suggests a need for further training in Sleep Medicine for Primary Care physicians.  This would require developing interview protocols and intervention techniques intended to assist patients in adhering to evaluative and treatment recommendations.  This, in turn, would seem to suggest a role for Behaviorist with training in BSM to assist in training residents in these areas. </a:t>
            </a:r>
          </a:p>
          <a:p>
            <a:endParaRPr lang="en-US" baseline="0" dirty="0"/>
          </a:p>
          <a:p>
            <a:r>
              <a:rPr lang="en-US" baseline="0" dirty="0"/>
              <a:t>Studies have continued to look at the role of SDB in diabetes as well as the treatment of OSA in improving diabetic symptoms and metabolic status.  The results of have been inconsistent, with some studies demonstrating substantial benefits and others showing little if any impact.  A variety of factors may have accounted for this, including the impact of different comorbidities, level of diabetes, level of OSA, and adherence.  In addition, many studies were observational and/or correlative population studies as opposed to RCTs.   </a:t>
            </a:r>
            <a:endParaRPr lang="en-US" dirty="0"/>
          </a:p>
          <a:p>
            <a:pPr algn="ct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8E01FD-62BB-4B2C-AFCF-21ACFDA917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15447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Despite the findings of </a:t>
            </a:r>
            <a:r>
              <a:rPr lang="en-US" dirty="0" err="1"/>
              <a:t>Babu</a:t>
            </a:r>
            <a:r>
              <a:rPr lang="en-US" dirty="0"/>
              <a:t>,</a:t>
            </a:r>
            <a:r>
              <a:rPr lang="en-US" baseline="0" dirty="0"/>
              <a:t> Foster and others, there were inconsistent findings in the literature.  Some researchers continued to find a significant impact of treatment of OSA by CPAP, while others found only mild impacts or none at all.  There were a variety of design and subject variable differences that were thought to contribute to this inconsistency.  Overall, it appeared that even if treatment could not reliably reverse deficits in glycemic control under all conditions, it did seem to slow down progression.  These studies were primarily observational and correlative, in large part due to ethical concerns.  RCTs had not been widely used.  However, </a:t>
            </a:r>
            <a:r>
              <a:rPr lang="en-US" dirty="0" err="1"/>
              <a:t>Pamidi</a:t>
            </a:r>
            <a:r>
              <a:rPr lang="en-US" dirty="0"/>
              <a:t>,</a:t>
            </a:r>
            <a:r>
              <a:rPr lang="en-US" baseline="0" dirty="0"/>
              <a:t> et al, were able to design an RCT to look at the impact of CPAP on glycemic control in obese pre-diabetic patients.  The findings were strengthened by the RCT design and served to demonstrate that treatment of SDB could have a significant beneficial impact on glucose metabolism in addition to it well established impact on B/P.</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70E789-CC1D-4E5D-96C3-908348CB3E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96577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7525" marR="0" lvl="1" indent="0" algn="l" defTabSz="914363" rtl="0" eaLnBrk="1" fontAlgn="auto" latinLnBrk="0" hangingPunct="1">
              <a:lnSpc>
                <a:spcPct val="90000"/>
              </a:lnSpc>
              <a:spcBef>
                <a:spcPct val="20000"/>
              </a:spcBef>
              <a:spcAft>
                <a:spcPts val="0"/>
              </a:spcAft>
              <a:buClrTx/>
              <a:buSzTx/>
              <a:buFontTx/>
              <a:buNone/>
              <a:tabLst/>
              <a:defRPr/>
            </a:pPr>
            <a:r>
              <a:rPr lang="en-US" sz="1200" dirty="0"/>
              <a:t>By this point in time, the researched supported the development of models</a:t>
            </a:r>
            <a:r>
              <a:rPr lang="en-US" sz="1200" baseline="0" dirty="0"/>
              <a:t> that delineated the pathways of impact for SDB on diabetic status.  The above a</a:t>
            </a:r>
            <a:r>
              <a:rPr lang="en-US" sz="1200" dirty="0"/>
              <a:t>uthors suggested that interacting mechanisms intricately linked with intermittent hypoxia and sleep fragmentation from </a:t>
            </a:r>
            <a:r>
              <a:rPr kumimoji="0" lang="en-US" sz="2800" b="0" i="0" u="none" strike="noStrike" kern="1200" cap="none" spc="0" normalizeH="0" baseline="0" noProof="0" dirty="0">
                <a:ln>
                  <a:noFill/>
                </a:ln>
                <a:solidFill>
                  <a:prstClr val="white"/>
                </a:solidFill>
                <a:effectLst/>
                <a:uLnTx/>
                <a:uFillTx/>
                <a:latin typeface="Cambria"/>
                <a:ea typeface="+mn-ea"/>
                <a:cs typeface="+mn-cs"/>
              </a:rPr>
              <a:t>OSA, contributed to </a:t>
            </a:r>
            <a:r>
              <a:rPr kumimoji="0" lang="en-US" sz="1200" b="0" i="0" u="none" strike="noStrike" kern="1200" cap="none" spc="0" normalizeH="0" baseline="0" noProof="0" dirty="0">
                <a:ln>
                  <a:noFill/>
                </a:ln>
                <a:solidFill>
                  <a:prstClr val="black"/>
                </a:solidFill>
                <a:effectLst/>
                <a:uLnTx/>
                <a:uFillTx/>
                <a:latin typeface="+mn-lt"/>
                <a:ea typeface="+mn-ea"/>
                <a:cs typeface="+mn-cs"/>
              </a:rPr>
              <a:t>sympathetic arousal, hormonal changes, inflammation and oxidative stress, ultimately leading to </a:t>
            </a:r>
            <a:r>
              <a:rPr kumimoji="0" lang="en-US" sz="2800" b="0" i="0" u="none" strike="noStrike" kern="1200" cap="none" spc="0" normalizeH="0" baseline="0" noProof="0" dirty="0">
                <a:ln>
                  <a:noFill/>
                </a:ln>
                <a:solidFill>
                  <a:prstClr val="white"/>
                </a:solidFill>
                <a:effectLst/>
                <a:uLnTx/>
                <a:uFillTx/>
                <a:latin typeface="Cambria"/>
                <a:ea typeface="+mn-ea"/>
                <a:cs typeface="+mn-cs"/>
              </a:rPr>
              <a:t>type 2 diabetes, metabolic dysregulation, and cardiovascular disease. </a:t>
            </a:r>
          </a:p>
          <a:p>
            <a:pPr marL="517525" marR="0" lvl="1" indent="0" algn="l" defTabSz="914363" rtl="0" eaLnBrk="1" fontAlgn="auto" latinLnBrk="0" hangingPunct="1">
              <a:lnSpc>
                <a:spcPct val="90000"/>
              </a:lnSpc>
              <a:spcBef>
                <a:spcPct val="2000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mbria"/>
                <a:ea typeface="+mn-ea"/>
                <a:cs typeface="+mn-cs"/>
              </a:rPr>
              <a:t>In addition to direct impacts from OSA, which involved </a:t>
            </a:r>
            <a:r>
              <a:rPr lang="en-US" dirty="0"/>
              <a:t>changes in, these </a:t>
            </a:r>
            <a:r>
              <a:rPr lang="en-US" dirty="0" err="1"/>
              <a:t>mechancims</a:t>
            </a:r>
            <a:r>
              <a:rPr lang="en-US" dirty="0"/>
              <a:t>[combined</a:t>
            </a:r>
            <a:r>
              <a:rPr lang="en-US" baseline="0" dirty="0"/>
              <a:t> with] rising rates of obesity.</a:t>
            </a:r>
            <a:r>
              <a:rPr lang="en-US" dirty="0"/>
              <a:t> </a:t>
            </a:r>
          </a:p>
          <a:p>
            <a:pPr marL="0" marR="0" lvl="0" indent="0" algn="l" defTabSz="914363" rtl="0" eaLnBrk="1" fontAlgn="auto" latinLnBrk="0" hangingPunct="1">
              <a:lnSpc>
                <a:spcPct val="90000"/>
              </a:lnSpc>
              <a:spcBef>
                <a:spcPct val="2000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mbria"/>
                <a:ea typeface="+mn-ea"/>
                <a:cs typeface="+mn-cs"/>
              </a:rPr>
              <a:t>          Treatment by CPAP as part of a comprehensive regimen including life-style and behavioral changes seen as potentially efficacious.  </a:t>
            </a:r>
          </a:p>
          <a:p>
            <a:pPr marL="517525" marR="0" lvl="1" indent="0" algn="l" defTabSz="914363" rtl="0" eaLnBrk="1" fontAlgn="auto" latinLnBrk="0" hangingPunct="1">
              <a:lnSpc>
                <a:spcPct val="90000"/>
              </a:lnSpc>
              <a:spcBef>
                <a:spcPct val="20000"/>
              </a:spcBef>
              <a:spcAft>
                <a:spcPts val="0"/>
              </a:spcAft>
              <a:buClrTx/>
              <a:buSzTx/>
              <a:buFontTx/>
              <a:buNone/>
              <a:tabLst/>
              <a:defRPr/>
            </a:pPr>
            <a:endParaRPr lang="en-US" dirty="0"/>
          </a:p>
          <a:p>
            <a:pPr lvl="1"/>
            <a:endParaRPr kumimoji="0" lang="en-US" sz="2800" b="0" i="0" u="none" strike="noStrike" kern="1200" cap="none" spc="0" normalizeH="0" baseline="0" noProof="0" dirty="0">
              <a:ln>
                <a:noFill/>
              </a:ln>
              <a:solidFill>
                <a:prstClr val="white"/>
              </a:solidFill>
              <a:effectLst/>
              <a:uLnTx/>
              <a:uFillTx/>
              <a:latin typeface="Cambria"/>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475337F0-04DE-444A-A95C-C974CEDF4B42}" type="slidenum">
              <a:rPr lang="en-US" smtClean="0"/>
              <a:t>20</a:t>
            </a:fld>
            <a:endParaRPr lang="en-US"/>
          </a:p>
        </p:txBody>
      </p:sp>
    </p:spTree>
    <p:extLst>
      <p:ext uri="{BB962C8B-B14F-4D97-AF65-F5344CB8AC3E}">
        <p14:creationId xmlns:p14="http://schemas.microsoft.com/office/powerpoint/2010/main" val="3072726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Prior</a:t>
            </a:r>
            <a:r>
              <a:rPr lang="en-US" baseline="0" dirty="0"/>
              <a:t> to joining the residency program, I was in private practice for a number of years where I became interested in sleep as related to my patients and began to read and study about sleep. It was evident that problems in sleep often occurred independent of a specific psychiatric diagnosis.  As such, problems with sleep often were essentially comorbid conditions and not simply part of a symptom cluster.  When I joined the residency and helped developed curriculum a Sleep Medicine component was added, which included a presentation by a sleep physician, Colleen Lance, M.D.  Her presentation on the relationship between sleep disorders and chronic health conditions was highly informative and served as a base for further program development.  Several slides from her presentation which showed the findings of early studies are incorporated in the current presentation.</a:t>
            </a:r>
            <a:endParaRPr lang="en-US" dirty="0"/>
          </a:p>
        </p:txBody>
      </p:sp>
      <p:sp>
        <p:nvSpPr>
          <p:cNvPr id="4" name="Slide Number Placeholder 3"/>
          <p:cNvSpPr>
            <a:spLocks noGrp="1"/>
          </p:cNvSpPr>
          <p:nvPr>
            <p:ph type="sldNum" sz="quarter" idx="10"/>
          </p:nvPr>
        </p:nvSpPr>
        <p:spPr/>
        <p:txBody>
          <a:bodyPr/>
          <a:lstStyle/>
          <a:p>
            <a:fld id="{475337F0-04DE-444A-A95C-C974CEDF4B42}" type="slidenum">
              <a:rPr lang="en-US" smtClean="0"/>
              <a:t>2</a:t>
            </a:fld>
            <a:endParaRPr lang="en-US"/>
          </a:p>
        </p:txBody>
      </p:sp>
    </p:spTree>
    <p:extLst>
      <p:ext uri="{BB962C8B-B14F-4D97-AF65-F5344CB8AC3E}">
        <p14:creationId xmlns:p14="http://schemas.microsoft.com/office/powerpoint/2010/main" val="24197301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dirty="0"/>
              <a:t>Despite the</a:t>
            </a:r>
            <a:r>
              <a:rPr lang="en-US" baseline="0" dirty="0"/>
              <a:t> </a:t>
            </a:r>
            <a:r>
              <a:rPr lang="en-US" dirty="0"/>
              <a:t>still limited data available, particularly from RCTs, about the consequences of suppressing SDB (e.g. treatment with CPAP), in their</a:t>
            </a:r>
            <a:r>
              <a:rPr lang="en-US" baseline="0" dirty="0"/>
              <a:t> 2016 review article </a:t>
            </a:r>
            <a:r>
              <a:rPr lang="en-US" sz="900" dirty="0"/>
              <a:t>Martinez-</a:t>
            </a:r>
            <a:r>
              <a:rPr lang="en-US" sz="900" dirty="0" err="1"/>
              <a:t>Ceron</a:t>
            </a:r>
            <a:r>
              <a:rPr lang="en-US" sz="900" dirty="0"/>
              <a:t>, et al. concluded that</a:t>
            </a:r>
            <a:r>
              <a:rPr lang="en-US" sz="900" baseline="0" dirty="0"/>
              <a:t> treatment of SDB with CPAP could improve glucose metabolism and was recommended as an important component of treatment, especially in patients with characteristics of those who had appeared to respond best to such treatment.  </a:t>
            </a:r>
            <a:endParaRPr lang="en-US" sz="9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70E789-CC1D-4E5D-96C3-908348CB3E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21095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research into the relationship between CVD and SDB has been more consistent in out</a:t>
            </a:r>
            <a:r>
              <a:rPr lang="en-US" baseline="0" dirty="0"/>
              <a:t>comes and development of conceptual pathways for the impact of sleep disturbances on adverse medical status.</a:t>
            </a:r>
          </a:p>
          <a:p>
            <a:endParaRPr lang="en-US" dirty="0"/>
          </a:p>
        </p:txBody>
      </p:sp>
      <p:sp>
        <p:nvSpPr>
          <p:cNvPr id="4" name="Slide Number Placeholder 3"/>
          <p:cNvSpPr>
            <a:spLocks noGrp="1"/>
          </p:cNvSpPr>
          <p:nvPr>
            <p:ph type="sldNum" sz="quarter" idx="10"/>
          </p:nvPr>
        </p:nvSpPr>
        <p:spPr/>
        <p:txBody>
          <a:bodyPr/>
          <a:lstStyle/>
          <a:p>
            <a:fld id="{475337F0-04DE-444A-A95C-C974CEDF4B42}" type="slidenum">
              <a:rPr lang="en-US" smtClean="0"/>
              <a:t>22</a:t>
            </a:fld>
            <a:endParaRPr lang="en-US"/>
          </a:p>
        </p:txBody>
      </p:sp>
    </p:spTree>
    <p:extLst>
      <p:ext uri="{BB962C8B-B14F-4D97-AF65-F5344CB8AC3E}">
        <p14:creationId xmlns:p14="http://schemas.microsoft.com/office/powerpoint/2010/main" val="33076657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Ohio State University the departments</a:t>
            </a:r>
            <a:r>
              <a:rPr lang="en-US" baseline="0" dirty="0"/>
              <a:t> of Sleep Medicine and Cardiology have worked well together to integrate the treatment of patients manifesting symptoms of both.  In this conceptual drawing the interactive nature of CVD and SDB suggests a bi-directional impact.</a:t>
            </a:r>
            <a:endParaRPr lang="en-US" dirty="0"/>
          </a:p>
        </p:txBody>
      </p:sp>
      <p:sp>
        <p:nvSpPr>
          <p:cNvPr id="4" name="Slide Number Placeholder 3"/>
          <p:cNvSpPr>
            <a:spLocks noGrp="1"/>
          </p:cNvSpPr>
          <p:nvPr>
            <p:ph type="sldNum" sz="quarter" idx="10"/>
          </p:nvPr>
        </p:nvSpPr>
        <p:spPr/>
        <p:txBody>
          <a:bodyPr/>
          <a:lstStyle/>
          <a:p>
            <a:fld id="{475337F0-04DE-444A-A95C-C974CEDF4B42}" type="slidenum">
              <a:rPr lang="en-US" smtClean="0"/>
              <a:t>23</a:t>
            </a:fld>
            <a:endParaRPr lang="en-US"/>
          </a:p>
        </p:txBody>
      </p:sp>
    </p:spTree>
    <p:extLst>
      <p:ext uri="{BB962C8B-B14F-4D97-AF65-F5344CB8AC3E}">
        <p14:creationId xmlns:p14="http://schemas.microsoft.com/office/powerpoint/2010/main" val="26081252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development of this model was supported by the clear association between level of sleep disruption (SDB) and specific adverse outcomes in terms of the development of CVD.</a:t>
            </a:r>
            <a:endParaRPr lang="en-US" dirty="0"/>
          </a:p>
          <a:p>
            <a:endParaRPr lang="en-US" dirty="0"/>
          </a:p>
        </p:txBody>
      </p:sp>
      <p:sp>
        <p:nvSpPr>
          <p:cNvPr id="4" name="Slide Number Placeholder 3"/>
          <p:cNvSpPr>
            <a:spLocks noGrp="1"/>
          </p:cNvSpPr>
          <p:nvPr>
            <p:ph type="sldNum" sz="quarter" idx="10"/>
          </p:nvPr>
        </p:nvSpPr>
        <p:spPr/>
        <p:txBody>
          <a:bodyPr/>
          <a:lstStyle/>
          <a:p>
            <a:fld id="{475337F0-04DE-444A-A95C-C974CEDF4B42}" type="slidenum">
              <a:rPr lang="en-US" smtClean="0"/>
              <a:t>24</a:t>
            </a:fld>
            <a:endParaRPr lang="en-US"/>
          </a:p>
        </p:txBody>
      </p:sp>
    </p:spTree>
    <p:extLst>
      <p:ext uri="{BB962C8B-B14F-4D97-AF65-F5344CB8AC3E}">
        <p14:creationId xmlns:p14="http://schemas.microsoft.com/office/powerpoint/2010/main" val="40585814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Early</a:t>
            </a:r>
            <a:r>
              <a:rPr lang="en-US" baseline="0" dirty="0"/>
              <a:t> on these studies demonstrated a powerful and medically very useful impact through CPAP treatment.  On the left, the blackened bars represent a decrease in B/P for an experimental group with a therapeutic level of treatment with CPAP, while the group with sub-therapeutic treatment (light or white bars) demonstrated no change.  </a:t>
            </a:r>
          </a:p>
          <a:p>
            <a:endParaRPr lang="en-US" baseline="0" dirty="0"/>
          </a:p>
          <a:p>
            <a:r>
              <a:rPr lang="en-US" baseline="0" dirty="0"/>
              <a:t>In a different study, the chart on the right demonstrates a significant change in Left Ventricular Ejection Fraction (LVEF) relative to the control group, after only one month of treatment.  Significant findings also occurred in terms of Fractional Shortening (FS) a measure of change in the left ventricle during contraction, a measure that is related to the ability of the ventricle to pump blood into the circulatory system.  Both of these findings indicated a strong impact through the treatment of SDB.   </a:t>
            </a:r>
            <a:endParaRPr lang="en-US"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Slides previously presented</a:t>
            </a:r>
            <a:r>
              <a:rPr lang="en-US" baseline="0" dirty="0"/>
              <a:t> by Dr. Lance.</a:t>
            </a:r>
            <a:endParaRPr lang="en-US" dirty="0"/>
          </a:p>
          <a:p>
            <a:endParaRPr lang="en-US" dirty="0"/>
          </a:p>
        </p:txBody>
      </p:sp>
      <p:sp>
        <p:nvSpPr>
          <p:cNvPr id="4" name="Slide Number Placeholder 3"/>
          <p:cNvSpPr>
            <a:spLocks noGrp="1"/>
          </p:cNvSpPr>
          <p:nvPr>
            <p:ph type="sldNum" sz="quarter" idx="10"/>
          </p:nvPr>
        </p:nvSpPr>
        <p:spPr/>
        <p:txBody>
          <a:bodyPr/>
          <a:lstStyle/>
          <a:p>
            <a:fld id="{475337F0-04DE-444A-A95C-C974CEDF4B42}" type="slidenum">
              <a:rPr lang="en-US" smtClean="0"/>
              <a:t>25</a:t>
            </a:fld>
            <a:endParaRPr lang="en-US"/>
          </a:p>
        </p:txBody>
      </p:sp>
    </p:spTree>
    <p:extLst>
      <p:ext uri="{BB962C8B-B14F-4D97-AF65-F5344CB8AC3E}">
        <p14:creationId xmlns:p14="http://schemas.microsoft.com/office/powerpoint/2010/main" val="10845880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Recent</a:t>
            </a:r>
            <a:r>
              <a:rPr lang="en-US" baseline="0" dirty="0"/>
              <a:t> review articles summarizes the means through which SDB can adversely impact cardiovascular health.  </a:t>
            </a:r>
          </a:p>
          <a:p>
            <a:endParaRPr lang="en-US" baseline="0" dirty="0"/>
          </a:p>
          <a:p>
            <a:r>
              <a:rPr lang="en-US" baseline="0" dirty="0"/>
              <a:t>Presenting residents with this information often results in an increased interest in sleep medicine, which was the purpose of this approach to their training in this area. </a:t>
            </a:r>
            <a:endParaRPr lang="en-US" dirty="0"/>
          </a:p>
        </p:txBody>
      </p:sp>
      <p:sp>
        <p:nvSpPr>
          <p:cNvPr id="4" name="Slide Number Placeholder 3"/>
          <p:cNvSpPr>
            <a:spLocks noGrp="1"/>
          </p:cNvSpPr>
          <p:nvPr>
            <p:ph type="sldNum" sz="quarter" idx="10"/>
          </p:nvPr>
        </p:nvSpPr>
        <p:spPr/>
        <p:txBody>
          <a:bodyPr/>
          <a:lstStyle/>
          <a:p>
            <a:fld id="{475337F0-04DE-444A-A95C-C974CEDF4B42}" type="slidenum">
              <a:rPr lang="en-US" smtClean="0"/>
              <a:t>26</a:t>
            </a:fld>
            <a:endParaRPr lang="en-US"/>
          </a:p>
        </p:txBody>
      </p:sp>
    </p:spTree>
    <p:extLst>
      <p:ext uri="{BB962C8B-B14F-4D97-AF65-F5344CB8AC3E}">
        <p14:creationId xmlns:p14="http://schemas.microsoft.com/office/powerpoint/2010/main" val="6032606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table was adapted from a review article by </a:t>
            </a:r>
            <a:r>
              <a:rPr lang="en-US" baseline="0" dirty="0" err="1"/>
              <a:t>Khayat</a:t>
            </a:r>
            <a:r>
              <a:rPr lang="en-US" baseline="0" dirty="0"/>
              <a:t> and </a:t>
            </a:r>
            <a:r>
              <a:rPr lang="en-US" baseline="0" dirty="0" err="1"/>
              <a:t>Pleister</a:t>
            </a:r>
            <a:r>
              <a:rPr lang="en-US" baseline="0" dirty="0"/>
              <a:t> (2016), which is the article that is given to residents on the behavioral medicine rotation.  The table summarizes their treatment recommendations in regard to SDB.  It provides more information which the residents can use when working with their patients with CVD and comorbid SDB.</a:t>
            </a:r>
            <a:endParaRPr lang="en-US" dirty="0"/>
          </a:p>
        </p:txBody>
      </p:sp>
      <p:sp>
        <p:nvSpPr>
          <p:cNvPr id="4" name="Slide Number Placeholder 3"/>
          <p:cNvSpPr>
            <a:spLocks noGrp="1"/>
          </p:cNvSpPr>
          <p:nvPr>
            <p:ph type="sldNum" sz="quarter" idx="10"/>
          </p:nvPr>
        </p:nvSpPr>
        <p:spPr/>
        <p:txBody>
          <a:bodyPr/>
          <a:lstStyle/>
          <a:p>
            <a:fld id="{475337F0-04DE-444A-A95C-C974CEDF4B42}" type="slidenum">
              <a:rPr lang="en-US" smtClean="0"/>
              <a:t>27</a:t>
            </a:fld>
            <a:endParaRPr lang="en-US"/>
          </a:p>
        </p:txBody>
      </p:sp>
    </p:spTree>
    <p:extLst>
      <p:ext uri="{BB962C8B-B14F-4D97-AF65-F5344CB8AC3E}">
        <p14:creationId xmlns:p14="http://schemas.microsoft.com/office/powerpoint/2010/main" val="20875247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This is a recent conceptual map (2017)</a:t>
            </a:r>
            <a:r>
              <a:rPr lang="en-US" baseline="0" dirty="0"/>
              <a:t> suggesting the relationship between OSA (SDB) and HTN, CKD, DM, and HF. After review the studies presented here, as well as other, the r</a:t>
            </a:r>
            <a:r>
              <a:rPr lang="en-US" dirty="0"/>
              <a:t>esidents appear more engaged in discussing their patients</a:t>
            </a:r>
            <a:r>
              <a:rPr lang="en-US" baseline="0" dirty="0"/>
              <a:t> and the presence or absence of sleep disorders with their associated risks.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70E789-CC1D-4E5D-96C3-908348CB3E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85385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Consistent with</a:t>
            </a:r>
            <a:r>
              <a:rPr lang="en-US" baseline="0" dirty="0"/>
              <a:t> the educational program being presented her, t</a:t>
            </a:r>
            <a:r>
              <a:rPr lang="en-US" dirty="0"/>
              <a:t>he first</a:t>
            </a:r>
            <a:r>
              <a:rPr lang="en-US" baseline="0" dirty="0"/>
              <a:t> step in training for the residents is aimed at interviewing skills for use during the POD Visits described earlier. Questionnaires are held in abeyance until a basic familiarity with a sleep interview is attained.  Along with training in interview techniques, basic information about sleep and sleep medicine is offered.  For residents with greater interest, advanced text material is offered.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70E789-CC1D-4E5D-96C3-908348CB3E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60055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r>
              <a:rPr lang="en-US" baseline="0" dirty="0"/>
              <a:t> general interview of sleep status uses an a 24 hour format to inquire about sleep and arousal across the circadian cycle. Having the residents consider a 24 hour cycle for the interview can also serve to provide insight into the “Opponent Process” model of sleep and arousal.  The interview is broken into five sections, as shown in the next slide, each of which can be learned and practice individually during the POD Visits.</a:t>
            </a:r>
            <a:endParaRPr lang="en-US" dirty="0"/>
          </a:p>
        </p:txBody>
      </p:sp>
      <p:sp>
        <p:nvSpPr>
          <p:cNvPr id="4" name="Slide Number Placeholder 3"/>
          <p:cNvSpPr>
            <a:spLocks noGrp="1"/>
          </p:cNvSpPr>
          <p:nvPr>
            <p:ph type="sldNum" sz="quarter" idx="10"/>
          </p:nvPr>
        </p:nvSpPr>
        <p:spPr/>
        <p:txBody>
          <a:bodyPr/>
          <a:lstStyle/>
          <a:p>
            <a:fld id="{475337F0-04DE-444A-A95C-C974CEDF4B42}" type="slidenum">
              <a:rPr lang="en-US" smtClean="0"/>
              <a:t>30</a:t>
            </a:fld>
            <a:endParaRPr lang="en-US"/>
          </a:p>
        </p:txBody>
      </p:sp>
    </p:spTree>
    <p:extLst>
      <p:ext uri="{BB962C8B-B14F-4D97-AF65-F5344CB8AC3E}">
        <p14:creationId xmlns:p14="http://schemas.microsoft.com/office/powerpoint/2010/main" val="3309161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8E01FD-62BB-4B2C-AFCF-21ACFDA917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71590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Teaching and training are divided into five “packets” of interviewing skills, which the residents</a:t>
            </a:r>
            <a:r>
              <a:rPr lang="en-US" baseline="0" dirty="0"/>
              <a:t> develop </a:t>
            </a:r>
            <a:r>
              <a:rPr lang="en-US" dirty="0"/>
              <a:t>during </a:t>
            </a:r>
            <a:r>
              <a:rPr lang="en-US" baseline="0" dirty="0"/>
              <a:t>consultations while on the Behavioral Medicine rotation.  Since sleep issues are a common complaint there are ample opportunities for practice. Once they have an initial level of skill they are provided with sleep questionnaires.  The use of questionnaires, which runs the risk of “bottom line score” syndrome” is delayed so that residents will have a better idea of the areas being interviewed.</a:t>
            </a:r>
          </a:p>
          <a:p>
            <a:r>
              <a:rPr lang="en-US" baseline="0" dirty="0"/>
              <a:t>Each of these areas with their sample questions, are presented in a “Supplemental Slides” section after the main presentation, as well as being presented in the handout. </a:t>
            </a:r>
            <a:endParaRPr lang="en-US" dirty="0"/>
          </a:p>
        </p:txBody>
      </p:sp>
      <p:sp>
        <p:nvSpPr>
          <p:cNvPr id="4" name="Slide Number Placeholder 3"/>
          <p:cNvSpPr>
            <a:spLocks noGrp="1"/>
          </p:cNvSpPr>
          <p:nvPr>
            <p:ph type="sldNum" sz="quarter" idx="10"/>
          </p:nvPr>
        </p:nvSpPr>
        <p:spPr/>
        <p:txBody>
          <a:bodyPr/>
          <a:lstStyle/>
          <a:p>
            <a:fld id="{475337F0-04DE-444A-A95C-C974CEDF4B42}" type="slidenum">
              <a:rPr lang="en-US" smtClean="0"/>
              <a:t>31</a:t>
            </a:fld>
            <a:endParaRPr lang="en-US"/>
          </a:p>
        </p:txBody>
      </p:sp>
    </p:spTree>
    <p:extLst>
      <p:ext uri="{BB962C8B-B14F-4D97-AF65-F5344CB8AC3E}">
        <p14:creationId xmlns:p14="http://schemas.microsoft.com/office/powerpoint/2010/main" val="12332495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the residents develop an</a:t>
            </a:r>
            <a:r>
              <a:rPr lang="en-US" baseline="0" dirty="0"/>
              <a:t> initial level of skill with interviewing, as well as evaluating a patient’s status from a review of their chart (i.e. the presence or absence of HTN, patient BMI, age, gender, history of excessive daytime sleepiness, etc.), they are introduced to typical sleep questionnaires and logs.  Residents who express an interest in learning Cognitive Behavioral Treatment for Insomnia (CBT-I) spend more time with these questionnaires.  Again, the goal of training residents about sleep is for them to have the questions occur automatically in their approach to patients rather than simply rely on the questionnaires.     </a:t>
            </a:r>
            <a:endParaRPr lang="en-US" dirty="0"/>
          </a:p>
        </p:txBody>
      </p:sp>
      <p:sp>
        <p:nvSpPr>
          <p:cNvPr id="4" name="Slide Number Placeholder 3"/>
          <p:cNvSpPr>
            <a:spLocks noGrp="1"/>
          </p:cNvSpPr>
          <p:nvPr>
            <p:ph type="sldNum" sz="quarter" idx="10"/>
          </p:nvPr>
        </p:nvSpPr>
        <p:spPr/>
        <p:txBody>
          <a:bodyPr/>
          <a:lstStyle/>
          <a:p>
            <a:fld id="{475337F0-04DE-444A-A95C-C974CEDF4B42}" type="slidenum">
              <a:rPr lang="en-US" smtClean="0"/>
              <a:t>32</a:t>
            </a:fld>
            <a:endParaRPr lang="en-US"/>
          </a:p>
        </p:txBody>
      </p:sp>
    </p:spTree>
    <p:extLst>
      <p:ext uri="{BB962C8B-B14F-4D97-AF65-F5344CB8AC3E}">
        <p14:creationId xmlns:p14="http://schemas.microsoft.com/office/powerpoint/2010/main" val="10515561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part of the training to interview patients about sleep, the resident are given suggestions about how to discuss</a:t>
            </a:r>
            <a:r>
              <a:rPr lang="en-US" baseline="0" dirty="0"/>
              <a:t> with patients</a:t>
            </a:r>
            <a:r>
              <a:rPr lang="en-US" dirty="0"/>
              <a:t> some of the topics we</a:t>
            </a:r>
            <a:r>
              <a:rPr lang="en-US" baseline="0" dirty="0"/>
              <a:t> have covered about sleep at the beginning of this presentation.</a:t>
            </a:r>
            <a:endParaRPr lang="en-US" dirty="0"/>
          </a:p>
        </p:txBody>
      </p:sp>
      <p:sp>
        <p:nvSpPr>
          <p:cNvPr id="4" name="Slide Number Placeholder 3"/>
          <p:cNvSpPr>
            <a:spLocks noGrp="1"/>
          </p:cNvSpPr>
          <p:nvPr>
            <p:ph type="sldNum" sz="quarter" idx="10"/>
          </p:nvPr>
        </p:nvSpPr>
        <p:spPr/>
        <p:txBody>
          <a:bodyPr/>
          <a:lstStyle/>
          <a:p>
            <a:fld id="{475337F0-04DE-444A-A95C-C974CEDF4B42}" type="slidenum">
              <a:rPr lang="en-US" smtClean="0"/>
              <a:t>33</a:t>
            </a:fld>
            <a:endParaRPr lang="en-US"/>
          </a:p>
        </p:txBody>
      </p:sp>
    </p:spTree>
    <p:extLst>
      <p:ext uri="{BB962C8B-B14F-4D97-AF65-F5344CB8AC3E}">
        <p14:creationId xmlns:p14="http://schemas.microsoft.com/office/powerpoint/2010/main" val="782924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The decision to speaking with patients about sleep-based concepts (i.e. Medical Knowledge) is based on the idea that patients who have an understanding of their health issues may find it easier to understand the rationale for their treatment and thereby find</a:t>
            </a:r>
            <a:r>
              <a:rPr lang="en-US" baseline="0" dirty="0"/>
              <a:t> it easier to follow through and </a:t>
            </a:r>
            <a:r>
              <a:rPr lang="en-US" dirty="0"/>
              <a:t>adhere to treatment recommendations. Approaches to this process are discussed</a:t>
            </a:r>
            <a:r>
              <a:rPr lang="en-US" baseline="0" dirty="0"/>
              <a:t> with residents, and suggestions are made as to how to present these concepts.  This  serves to provide a general template about approaching these topics with patients, but it is not intended to be taken as a verbatim presentation. The topical areas on this slide are reframed into more useable formats as shown in the following slides.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70E789-CC1D-4E5D-96C3-908348CB3E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43975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6B9A36AD-CB8F-4AAF-BFD3-1A13369B5AAD}"/>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FB5FE2D1-19BD-423D-9B88-FE4E9471DB1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 initially became interested in sleep while in private practice.  In that setting you cannot help but notice the impact on sleep of stress and psychiatric disorders.  It is an interactive two way street.  I learned to identify sleep disorders both independent of psychiatric issues and as a component of them.  I also had some training and experience in neuropsychology, although I am not a neuropsychologist.  Again the bi-directional relationship was evident.  In learning about sleep you find that the initial concepts are simple; however, it soon becomes obvious that their interrelationships and impact become very complex.  Hence, we will begin with some of the simple concepts of sleep. </a:t>
            </a:r>
          </a:p>
        </p:txBody>
      </p:sp>
      <p:sp>
        <p:nvSpPr>
          <p:cNvPr id="18436" name="Slide Number Placeholder 3">
            <a:extLst>
              <a:ext uri="{FF2B5EF4-FFF2-40B4-BE49-F238E27FC236}">
                <a16:creationId xmlns:a16="http://schemas.microsoft.com/office/drawing/2014/main" id="{2B3F63E6-44CC-4ABF-A43E-7E947BF9ABAA}"/>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54243" indent="-290093" eaLnBrk="0" hangingPunct="0">
              <a:defRPr>
                <a:solidFill>
                  <a:schemeClr val="tx1"/>
                </a:solidFill>
                <a:latin typeface="Calibri" panose="020F0502020204030204" pitchFamily="34" charset="0"/>
                <a:cs typeface="Arial" panose="020B0604020202020204" pitchFamily="34" charset="0"/>
              </a:defRPr>
            </a:lvl2pPr>
            <a:lvl3pPr marL="1160374" indent="-232075" eaLnBrk="0" hangingPunct="0">
              <a:defRPr>
                <a:solidFill>
                  <a:schemeClr val="tx1"/>
                </a:solidFill>
                <a:latin typeface="Calibri" panose="020F0502020204030204" pitchFamily="34" charset="0"/>
                <a:cs typeface="Arial" panose="020B0604020202020204" pitchFamily="34" charset="0"/>
              </a:defRPr>
            </a:lvl3pPr>
            <a:lvl4pPr marL="1624523" indent="-232075" eaLnBrk="0" hangingPunct="0">
              <a:defRPr>
                <a:solidFill>
                  <a:schemeClr val="tx1"/>
                </a:solidFill>
                <a:latin typeface="Calibri" panose="020F0502020204030204" pitchFamily="34" charset="0"/>
                <a:cs typeface="Arial" panose="020B0604020202020204" pitchFamily="34" charset="0"/>
              </a:defRPr>
            </a:lvl4pPr>
            <a:lvl5pPr marL="2088672" indent="-232075" eaLnBrk="0" hangingPunct="0">
              <a:defRPr>
                <a:solidFill>
                  <a:schemeClr val="tx1"/>
                </a:solidFill>
                <a:latin typeface="Calibri" panose="020F0502020204030204" pitchFamily="34" charset="0"/>
                <a:cs typeface="Arial" panose="020B0604020202020204" pitchFamily="34" charset="0"/>
              </a:defRPr>
            </a:lvl5pPr>
            <a:lvl6pPr marL="2552822" indent="-2320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16971" indent="-2320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81121" indent="-2320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45270" indent="-2320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3F7AA8F7-690D-4A7B-A4DB-F155FF95828E}" type="slidenum">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0877356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Why explain opponent process?  Because it helps cast sleep into the role of something useful, necessary, and quite beneficial rather than something desirable but easily put off or ignored. Sleep serves</a:t>
            </a:r>
            <a:r>
              <a:rPr lang="en-US" baseline="0" dirty="0"/>
              <a:t> a vital role in preparing for the next day, and this role is more than just a manner of whether or not you “feel tired”; it is a manner of whether or not your entire system is ready to function.  </a:t>
            </a:r>
          </a:p>
          <a:p>
            <a:endParaRPr lang="en-US" dirty="0"/>
          </a:p>
          <a:p>
            <a:r>
              <a:rPr lang="en-US" dirty="0"/>
              <a:t>Despite the central role of sleep in daily</a:t>
            </a:r>
            <a:r>
              <a:rPr lang="en-US" baseline="0" dirty="0"/>
              <a:t> functioning and health, we can overcome the sleep drive through an alerting response to a wide variety of stimuli, including worry and anxiety which so commonly contribute to insomnia.  As such, it is easy to learn that sleep can be staved off, with fatigue and sleepiness being an inconvenience as opposed to a signal that one’s sleep routine needs to be adjusted.  People can adapt to long term sleepiness and not recognize the deficit and risk it suggests.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8E01FD-62BB-4B2C-AFCF-21ACFDA917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16465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Residents can speak with patients about the 24 hour cycle of sleep and arousal, particularly</a:t>
            </a:r>
            <a:r>
              <a:rPr lang="en-US" baseline="0" dirty="0"/>
              <a:t> as it relates to other systemic-wide processes that change across the cycle, with sleep facilitating the occurrence of some.  This also serves to validate a need for a sleep duration of a specific length which varies across individuals but remains within a general range that is need for health and peak functioning.  This also a good point to talk about melatonin and it natural production in our bodies with a time of release synchronized with the 24 hour diurnal cycle. This lends more credence to the idea that the pacing of sleep is often independent of our social schedules and tasks.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8E01FD-62BB-4B2C-AFCF-21ACFDA917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11491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More information about circadian rhythm as it relates to the establishment of a “habitual cycle” of arousal and sleep periods. The importance of developing these</a:t>
            </a:r>
            <a:r>
              <a:rPr lang="en-US" baseline="0" dirty="0"/>
              <a:t> habits in synchronization with ones bodily cycles and needs can be emphasized here.  It is not uncommon when interviewing patients about sleep to find that their timing of when they begin to try to go to sleep coincides with the conclusion of the nightly news or a favored </a:t>
            </a:r>
            <a:r>
              <a:rPr lang="en-US" baseline="0" dirty="0" err="1"/>
              <a:t>t.v</a:t>
            </a:r>
            <a:r>
              <a:rPr lang="en-US" baseline="0" dirty="0"/>
              <a:t>. show.  Often patients are unable to identify when they usually first begin to feel sleepy in the evening.  Entrainment is the process of one’s cycle of sleep and arousal, as well as an array of other bodily functions, becoming habitually synchronized with a 24 hour of light and darkness.  Very often are sleep and arousal cycle is synchronized with other schedules including work, social activities, and individual response to stress and situational cues.  Circadian Rhythm and Entrainment is about learning that habits are the facilitators of sleep.  </a:t>
            </a:r>
            <a:r>
              <a:rPr lang="en-US" dirty="0"/>
              <a:t>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8E01FD-62BB-4B2C-AFCF-21ACFDA917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52802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9763" y="1162050"/>
            <a:ext cx="5578475" cy="3138488"/>
          </a:xfrm>
        </p:spPr>
      </p:sp>
      <p:sp>
        <p:nvSpPr>
          <p:cNvPr id="3" name="Notes Placeholder 2"/>
          <p:cNvSpPr>
            <a:spLocks noGrp="1"/>
          </p:cNvSpPr>
          <p:nvPr>
            <p:ph type="body" idx="1"/>
          </p:nvPr>
        </p:nvSpPr>
        <p:spPr/>
        <p:txBody>
          <a:bodyPr/>
          <a:lstStyle/>
          <a:p>
            <a:r>
              <a:rPr lang="en-US" dirty="0"/>
              <a:t>This is an example of a list of sleep</a:t>
            </a:r>
            <a:r>
              <a:rPr lang="en-US" baseline="0" dirty="0"/>
              <a:t> hygiene tips, in this cased one provided by the University of Nebraska at Lincoln.  There are many lists of suggestions for sleep hygiene.  The goal is to establish a regular schedule that facilitates a gradual “winding down” of activation and arousal to prepare for sleep. Having a simple list may be more readily adopted by many patients.</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8E01FD-62BB-4B2C-AFCF-21ACFDA917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61328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concepts of sleep disruption, deprivation, cumulative</a:t>
            </a:r>
            <a:r>
              <a:rPr lang="en-US" baseline="0" dirty="0"/>
              <a:t> sleep debt and deficit are crucially importance to health care concerns.  Sleep disruption, resulting in sleep fragmentation, is thought to be source of much of the adverse impacts on health from sleep disorders.  Once chronic, a sleep deficit is more than simply being tired. This can be presented to patients in terms of an aspirational goal rather than a potential threat of further health deficit or loss.  Motivational Interviewing techniques can be used to assist a patient in concluding that they wish to better manage their sleep.  To facilitate this it may be best to present suggestions about sleep in terms of what improved sleep could provide rather than warnings of the consequences that persistent sleep fragmentation and sleep deficit represent. Even so, the potentially adverse side of sleep disruption may be a requisite concept for patients to understand before considering changing their habits or attempting to adhere with a treatment recommendation (e.g. CPAP).</a:t>
            </a:r>
            <a:endParaRPr lang="en-US" dirty="0"/>
          </a:p>
        </p:txBody>
      </p:sp>
      <p:sp>
        <p:nvSpPr>
          <p:cNvPr id="4" name="Slide Number Placeholder 3"/>
          <p:cNvSpPr>
            <a:spLocks noGrp="1"/>
          </p:cNvSpPr>
          <p:nvPr>
            <p:ph type="sldNum" sz="quarter" idx="10"/>
          </p:nvPr>
        </p:nvSpPr>
        <p:spPr/>
        <p:txBody>
          <a:bodyPr/>
          <a:lstStyle/>
          <a:p>
            <a:fld id="{475337F0-04DE-444A-A95C-C974CEDF4B42}" type="slidenum">
              <a:rPr lang="en-US" smtClean="0"/>
              <a:t>40</a:t>
            </a:fld>
            <a:endParaRPr lang="en-US"/>
          </a:p>
        </p:txBody>
      </p:sp>
    </p:spTree>
    <p:extLst>
      <p:ext uri="{BB962C8B-B14F-4D97-AF65-F5344CB8AC3E}">
        <p14:creationId xmlns:p14="http://schemas.microsoft.com/office/powerpoint/2010/main" val="2803155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This</a:t>
            </a:r>
            <a:r>
              <a:rPr lang="en-US" baseline="0" dirty="0"/>
              <a:t> presentation views the practice and teaching of BSM from the perspectives of purpose, value, and process. The Purpose is to provide an introduction to an area of health concern that is typically not well addressed in medical school.  The Value lays in providing some potentially powerful adjunctive treatments to patients with chronic health conditions, as well as helping to facilitate health maintenance in all patients.  The Process involves evaluating resident knowledge, engaging their interest in sleep medicine, and providing information on sleep from the BSM perspective.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70E789-CC1D-4E5D-96C3-908348CB3E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78720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9763" y="1162050"/>
            <a:ext cx="5578475" cy="3138488"/>
          </a:xfrm>
        </p:spPr>
      </p:sp>
      <p:sp>
        <p:nvSpPr>
          <p:cNvPr id="3" name="Notes Placeholder 2"/>
          <p:cNvSpPr>
            <a:spLocks noGrp="1"/>
          </p:cNvSpPr>
          <p:nvPr>
            <p:ph type="body" idx="1"/>
          </p:nvPr>
        </p:nvSpPr>
        <p:spPr/>
        <p:txBody>
          <a:bodyPr/>
          <a:lstStyle/>
          <a:p>
            <a:r>
              <a:rPr lang="en-US" dirty="0"/>
              <a:t>A key concept for residents to understand in working with</a:t>
            </a:r>
            <a:r>
              <a:rPr lang="en-US" baseline="0" dirty="0"/>
              <a:t> patients about their sleep is the significant adverse impact chronic sleep fragmentation can have on a patients health.  While not exhaustive, this slide provides a listing of many of the common sources of arousal, sleep disruption and sleep fragmentation.  One of the goals of training residents about behavioral sleep medicine is for them to wonder about the degree of sleep fragmentation their patient may be experiencing whenever they encounter someone with one or more of the above issues.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8E01FD-62BB-4B2C-AFCF-21ACFDA917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21279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70E789-CC1D-4E5D-96C3-908348CB3E2E}"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323291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About questions: This presentation</a:t>
            </a:r>
            <a:r>
              <a:rPr lang="en-US" baseline="0" dirty="0"/>
              <a:t> essentially makes a case for the importance of BSM in the treatment of chronic health conditions as well as health maintenance, including resident wellbeing.  It emphasizes the role of the behaviorist in teaching interview, assessment, and treatment techniques to residents.  In depth coverage of interventions or treatment techniques will not be presented.  The primary focus is on the process of building a “culture” of inquiry among residents regarding sleep related issues in their patients. As for questions; there are several key concepts that are needed to make the point of this presentation, and we will try to move through them quickly, covering questions and discussions at the conclusion of each section.  If you have had training in BSM, you will readily recognize the sleep related concepts.  I will give a brief description or definition of many of the terms, and if this is insufficient please let me know and I will give more detail.  Even so, the primary focus of this presentation is not on specific BSM concepts or medical conditions, but rather, on the role that BSM can play in 1.) providing training to residents in the management of patients with chronic health concerns, and 2.) assisting residents in working on these issues with patients.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8E01FD-62BB-4B2C-AFCF-21ACFDA917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4552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First, it</a:t>
            </a:r>
            <a:r>
              <a:rPr lang="en-US" baseline="0" dirty="0"/>
              <a:t> will be helpful to briefly review the primary aspect of the Behavioral Medicine program at Memorial Family Medicine Residency. </a:t>
            </a:r>
            <a:endParaRPr lang="en-US" dirty="0"/>
          </a:p>
        </p:txBody>
      </p:sp>
      <p:sp>
        <p:nvSpPr>
          <p:cNvPr id="4" name="Slide Number Placeholder 3"/>
          <p:cNvSpPr>
            <a:spLocks noGrp="1"/>
          </p:cNvSpPr>
          <p:nvPr>
            <p:ph type="sldNum" sz="quarter" idx="10"/>
          </p:nvPr>
        </p:nvSpPr>
        <p:spPr/>
        <p:txBody>
          <a:bodyPr/>
          <a:lstStyle/>
          <a:p>
            <a:fld id="{475337F0-04DE-444A-A95C-C974CEDF4B42}" type="slidenum">
              <a:rPr lang="en-US" smtClean="0"/>
              <a:t>6</a:t>
            </a:fld>
            <a:endParaRPr lang="en-US"/>
          </a:p>
        </p:txBody>
      </p:sp>
    </p:spTree>
    <p:extLst>
      <p:ext uri="{BB962C8B-B14F-4D97-AF65-F5344CB8AC3E}">
        <p14:creationId xmlns:p14="http://schemas.microsoft.com/office/powerpoint/2010/main" val="205276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The Behavioral Medicine rotation at Memorial</a:t>
            </a:r>
            <a:r>
              <a:rPr lang="en-US" baseline="0" dirty="0"/>
              <a:t> Family Medicine Residency is designed around pre-selected areas of focus, each of which relates to the general field of behavioral medicine. Across the three years of the program, residents are expected to develop an understand of and basic skills in these areas. These areas of focus were chosen due to their relevance to patient wellbeing and / or impact on patient participation in their own health maintenance and healthcare, particularly in chronic conditions.  During the Behavioral Medicine rotation, the residents have “off site visits” to community based resources, but their primary training involves participating in Behavioral Medicine consultations in the Family Medicine clinic, which are referred to as “POD Visits.”</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70E789-CC1D-4E5D-96C3-908348CB3E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5266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7525" marR="0" lvl="1" indent="0" algn="l" defTabSz="914363" rtl="0" eaLnBrk="1" fontAlgn="auto" latinLnBrk="0" hangingPunct="1">
              <a:lnSpc>
                <a:spcPct val="90000"/>
              </a:lnSpc>
              <a:spcBef>
                <a:spcPct val="20000"/>
              </a:spcBef>
              <a:spcAft>
                <a:spcPts val="0"/>
              </a:spcAft>
              <a:buClrTx/>
              <a:buSzTx/>
              <a:buFontTx/>
              <a:buNone/>
              <a:tabLst/>
              <a:defRPr/>
            </a:pPr>
            <a:r>
              <a:rPr lang="en-US" dirty="0"/>
              <a:t>“POD Visits” are consultation requests from resident and faculty physicians in the Family Medicine Clinic.  Each consultation takes at least one hour,</a:t>
            </a:r>
            <a:r>
              <a:rPr lang="en-US" baseline="0" dirty="0"/>
              <a:t> which includes the steps noted above.  The actual consult involves the psychologist and one or two residents.  The interview or intervention period is typically at least 40 minutes.  It is intended to respond to the consult question, train the residents on the Behavioral Medicine rotation about the types of information a behavioral consult can produce, and demonstrate the application of concepts in Behavioral Medicine.  In practice residents will not be routinely conducting a 40 – 50 minute interview, but if the residents learn how to formulate a referral question to a behaviorist they will be able to get the information they need to make the best medical decisions.  </a:t>
            </a:r>
            <a:endParaRPr lang="en-US" dirty="0"/>
          </a:p>
          <a:p>
            <a:pPr marL="517525" marR="0" lvl="1" indent="0" algn="l" defTabSz="914363" rtl="0" eaLnBrk="1" fontAlgn="auto" latinLnBrk="0" hangingPunct="1">
              <a:lnSpc>
                <a:spcPct val="90000"/>
              </a:lnSpc>
              <a:spcBef>
                <a:spcPct val="20000"/>
              </a:spcBef>
              <a:spcAft>
                <a:spcPts val="0"/>
              </a:spcAft>
              <a:buClrTx/>
              <a:buSzTx/>
              <a:buFontTx/>
              <a:buNone/>
              <a:tabLst/>
              <a:defRPr/>
            </a:pPr>
            <a:r>
              <a:rPr lang="en-US" dirty="0"/>
              <a:t>Goals for Residents: </a:t>
            </a:r>
          </a:p>
          <a:p>
            <a:pPr marL="517525" marR="0" lvl="1" indent="0" algn="l" defTabSz="914363" rtl="0" eaLnBrk="1" fontAlgn="auto" latinLnBrk="0" hangingPunct="1">
              <a:lnSpc>
                <a:spcPct val="90000"/>
              </a:lnSpc>
              <a:spcBef>
                <a:spcPct val="20000"/>
              </a:spcBef>
              <a:spcAft>
                <a:spcPts val="0"/>
              </a:spcAft>
              <a:buClrTx/>
              <a:buSzTx/>
              <a:buFontTx/>
              <a:buNone/>
              <a:tabLst/>
              <a:defRPr/>
            </a:pPr>
            <a:r>
              <a:rPr lang="en-US" dirty="0"/>
              <a:t>1.) Understand and apply Behavioral Medicine concepts in a Primary Care setting. May involve literature review.</a:t>
            </a:r>
          </a:p>
          <a:p>
            <a:pPr marL="517525" marR="0" lvl="1" indent="0" algn="l" defTabSz="914363" rtl="0" eaLnBrk="1" fontAlgn="auto" latinLnBrk="0" hangingPunct="1">
              <a:lnSpc>
                <a:spcPct val="90000"/>
              </a:lnSpc>
              <a:spcBef>
                <a:spcPct val="20000"/>
              </a:spcBef>
              <a:spcAft>
                <a:spcPts val="0"/>
              </a:spcAft>
              <a:buClrTx/>
              <a:buSzTx/>
              <a:buFontTx/>
              <a:buNone/>
              <a:tabLst/>
              <a:defRPr/>
            </a:pPr>
            <a:r>
              <a:rPr lang="en-US" dirty="0"/>
              <a:t>2.) Identify techniques a physician can perform during typical medical encounters.  </a:t>
            </a:r>
          </a:p>
          <a:p>
            <a:pPr marL="517525" marR="0" lvl="1" indent="0" algn="l" defTabSz="914363" rtl="0" eaLnBrk="1" fontAlgn="auto" latinLnBrk="0" hangingPunct="1">
              <a:lnSpc>
                <a:spcPct val="90000"/>
              </a:lnSpc>
              <a:spcBef>
                <a:spcPct val="20000"/>
              </a:spcBef>
              <a:spcAft>
                <a:spcPts val="0"/>
              </a:spcAft>
              <a:buClrTx/>
              <a:buSzTx/>
              <a:buFontTx/>
              <a:buNone/>
              <a:tabLst/>
              <a:defRPr/>
            </a:pPr>
            <a:r>
              <a:rPr lang="en-US" dirty="0"/>
              <a:t>3.) </a:t>
            </a:r>
            <a:r>
              <a:rPr kumimoji="0" lang="en-US" sz="2800" b="0" i="0" u="none" strike="noStrike" kern="1200" cap="none" spc="0" normalizeH="0" baseline="0" noProof="0" dirty="0">
                <a:ln>
                  <a:noFill/>
                </a:ln>
                <a:solidFill>
                  <a:prstClr val="white"/>
                </a:solidFill>
                <a:effectLst/>
                <a:uLnTx/>
                <a:uFillTx/>
                <a:latin typeface="Cambria"/>
                <a:ea typeface="+mn-ea"/>
                <a:cs typeface="+mn-cs"/>
              </a:rPr>
              <a:t>Learn to formulate questions for use with behavioral consultants to extend the source of the physician’s information gathering.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475337F0-04DE-444A-A95C-C974CEDF4B42}" type="slidenum">
              <a:rPr lang="en-US" smtClean="0"/>
              <a:t>8</a:t>
            </a:fld>
            <a:endParaRPr lang="en-US"/>
          </a:p>
        </p:txBody>
      </p:sp>
    </p:spTree>
    <p:extLst>
      <p:ext uri="{BB962C8B-B14F-4D97-AF65-F5344CB8AC3E}">
        <p14:creationId xmlns:p14="http://schemas.microsoft.com/office/powerpoint/2010/main" val="461878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Previously I had tried to provide this information through lectures and readings, but was unsuccessful. I have adopted a new approach that is heavily based upon teaching during consultations within the Family Medicine clinic  we tried lectures, we tried readings, and now we are trying something else.  I believe the new approach will have better results in terms of engaging and teaching residents. </a:t>
            </a:r>
            <a:endParaRPr lang="en-US" dirty="0"/>
          </a:p>
        </p:txBody>
      </p:sp>
      <p:sp>
        <p:nvSpPr>
          <p:cNvPr id="4" name="Slide Number Placeholder 3"/>
          <p:cNvSpPr>
            <a:spLocks noGrp="1"/>
          </p:cNvSpPr>
          <p:nvPr>
            <p:ph type="sldNum" sz="quarter" idx="10"/>
          </p:nvPr>
        </p:nvSpPr>
        <p:spPr/>
        <p:txBody>
          <a:bodyPr/>
          <a:lstStyle/>
          <a:p>
            <a:fld id="{475337F0-04DE-444A-A95C-C974CEDF4B42}" type="slidenum">
              <a:rPr lang="en-US" smtClean="0"/>
              <a:t>9</a:t>
            </a:fld>
            <a:endParaRPr lang="en-US"/>
          </a:p>
        </p:txBody>
      </p:sp>
    </p:spTree>
    <p:extLst>
      <p:ext uri="{BB962C8B-B14F-4D97-AF65-F5344CB8AC3E}">
        <p14:creationId xmlns:p14="http://schemas.microsoft.com/office/powerpoint/2010/main" val="1583594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3669" y="1905003"/>
            <a:ext cx="10242551" cy="1523495"/>
          </a:xfrm>
        </p:spPr>
        <p:txBody>
          <a:bodyPr>
            <a:noAutofit/>
          </a:bodyPr>
          <a:lstStyle>
            <a:lvl1pPr>
              <a:lnSpc>
                <a:spcPct val="90000"/>
              </a:lnSpc>
              <a:defRPr sz="5400">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973667" y="4344991"/>
            <a:ext cx="10242551"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11968161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043076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9647046"/>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508000" y="1411553"/>
            <a:ext cx="11176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0594343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508000" y="1411553"/>
            <a:ext cx="11176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2" y="6238878"/>
            <a:ext cx="12192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a:t>Edit Master text styles</a:t>
            </a:r>
          </a:p>
        </p:txBody>
      </p:sp>
    </p:spTree>
    <p:extLst>
      <p:ext uri="{BB962C8B-B14F-4D97-AF65-F5344CB8AC3E}">
        <p14:creationId xmlns:p14="http://schemas.microsoft.com/office/powerpoint/2010/main" val="399170559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825625" y="649805"/>
            <a:ext cx="9390944"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825273" y="4344991"/>
            <a:ext cx="9390944"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962732" y="2355850"/>
            <a:ext cx="10253485"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extLst>
      <p:ext uri="{BB962C8B-B14F-4D97-AF65-F5344CB8AC3E}">
        <p14:creationId xmlns:p14="http://schemas.microsoft.com/office/powerpoint/2010/main" val="49260357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C85E34-1D9A-4C69-980D-15C354404B28}" type="datetimeFigureOut">
              <a:rPr lang="en-US" smtClean="0"/>
              <a:t>9/17/2017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553D53-96AE-4241-99C7-5DB5BAA933F6}" type="slidenum">
              <a:rPr lang="en-US" smtClean="0"/>
              <a:t>‹#›</a:t>
            </a:fld>
            <a:endParaRPr lang="en-US"/>
          </a:p>
        </p:txBody>
      </p:sp>
    </p:spTree>
    <p:extLst>
      <p:ext uri="{BB962C8B-B14F-4D97-AF65-F5344CB8AC3E}">
        <p14:creationId xmlns:p14="http://schemas.microsoft.com/office/powerpoint/2010/main" val="414584706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C85E34-1D9A-4C69-980D-15C354404B28}" type="datetimeFigureOut">
              <a:rPr lang="en-US" smtClean="0"/>
              <a:t>9/17/2017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553D53-96AE-4241-99C7-5DB5BAA933F6}" type="slidenum">
              <a:rPr lang="en-US" smtClean="0"/>
              <a:t>‹#›</a:t>
            </a:fld>
            <a:endParaRPr lang="en-US"/>
          </a:p>
        </p:txBody>
      </p:sp>
    </p:spTree>
    <p:extLst>
      <p:ext uri="{BB962C8B-B14F-4D97-AF65-F5344CB8AC3E}">
        <p14:creationId xmlns:p14="http://schemas.microsoft.com/office/powerpoint/2010/main" val="863079162"/>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35F4E45C-EB96-4D3C-A56D-BF68EE3E619A}" type="datetimeFigureOut">
              <a:rPr lang="en-US" smtClean="0"/>
              <a:pPr>
                <a:defRPr/>
              </a:pPr>
              <a:t>9/17/2017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7AA93CD-ABE5-49EA-96FA-A1073ED36BAA}" type="slidenum">
              <a:rPr lang="en-US" altLang="en-US" smtClean="0"/>
              <a:pPr/>
              <a:t>‹#›</a:t>
            </a:fld>
            <a:endParaRPr lang="en-US" altLang="en-US"/>
          </a:p>
        </p:txBody>
      </p:sp>
    </p:spTree>
    <p:extLst>
      <p:ext uri="{BB962C8B-B14F-4D97-AF65-F5344CB8AC3E}">
        <p14:creationId xmlns:p14="http://schemas.microsoft.com/office/powerpoint/2010/main" val="22381627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296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C85E34-1D9A-4C69-980D-15C354404B28}" type="datetimeFigureOut">
              <a:rPr lang="en-US" smtClean="0"/>
              <a:t>9/17/2017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553D53-96AE-4241-99C7-5DB5BAA933F6}" type="slidenum">
              <a:rPr lang="en-US" smtClean="0"/>
              <a:t>‹#›</a:t>
            </a:fld>
            <a:endParaRPr lang="en-US"/>
          </a:p>
        </p:txBody>
      </p:sp>
    </p:spTree>
    <p:extLst>
      <p:ext uri="{BB962C8B-B14F-4D97-AF65-F5344CB8AC3E}">
        <p14:creationId xmlns:p14="http://schemas.microsoft.com/office/powerpoint/2010/main" val="1388943765"/>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C85E34-1D9A-4C69-980D-15C354404B28}" type="datetimeFigureOut">
              <a:rPr lang="en-US" smtClean="0"/>
              <a:t>9/17/2017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553D53-96AE-4241-99C7-5DB5BAA933F6}" type="slidenum">
              <a:rPr lang="en-US" smtClean="0"/>
              <a:t>‹#›</a:t>
            </a:fld>
            <a:endParaRPr lang="en-US"/>
          </a:p>
        </p:txBody>
      </p:sp>
    </p:spTree>
    <p:extLst>
      <p:ext uri="{BB962C8B-B14F-4D97-AF65-F5344CB8AC3E}">
        <p14:creationId xmlns:p14="http://schemas.microsoft.com/office/powerpoint/2010/main" val="324035626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825625" y="649805"/>
            <a:ext cx="9390944"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825273" y="4344991"/>
            <a:ext cx="9390944"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962732" y="2355850"/>
            <a:ext cx="10253485"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extLst>
      <p:ext uri="{BB962C8B-B14F-4D97-AF65-F5344CB8AC3E}">
        <p14:creationId xmlns:p14="http://schemas.microsoft.com/office/powerpoint/2010/main" val="1540729623"/>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C85E34-1D9A-4C69-980D-15C354404B28}" type="datetimeFigureOut">
              <a:rPr lang="en-US" smtClean="0"/>
              <a:t>9/17/2017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553D53-96AE-4241-99C7-5DB5BAA933F6}" type="slidenum">
              <a:rPr lang="en-US" smtClean="0"/>
              <a:t>‹#›</a:t>
            </a:fld>
            <a:endParaRPr lang="en-US"/>
          </a:p>
        </p:txBody>
      </p:sp>
    </p:spTree>
    <p:extLst>
      <p:ext uri="{BB962C8B-B14F-4D97-AF65-F5344CB8AC3E}">
        <p14:creationId xmlns:p14="http://schemas.microsoft.com/office/powerpoint/2010/main" val="2256110678"/>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C85E34-1D9A-4C69-980D-15C354404B28}" type="datetimeFigureOut">
              <a:rPr lang="en-US" smtClean="0"/>
              <a:t>9/17/2017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553D53-96AE-4241-99C7-5DB5BAA933F6}" type="slidenum">
              <a:rPr lang="en-US" smtClean="0"/>
              <a:t>‹#›</a:t>
            </a:fld>
            <a:endParaRPr lang="en-US"/>
          </a:p>
        </p:txBody>
      </p:sp>
    </p:spTree>
    <p:extLst>
      <p:ext uri="{BB962C8B-B14F-4D97-AF65-F5344CB8AC3E}">
        <p14:creationId xmlns:p14="http://schemas.microsoft.com/office/powerpoint/2010/main" val="2629640157"/>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C85E34-1D9A-4C69-980D-15C354404B28}" type="datetimeFigureOut">
              <a:rPr lang="en-US" smtClean="0"/>
              <a:t>9/17/2017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553D53-96AE-4241-99C7-5DB5BAA933F6}" type="slidenum">
              <a:rPr lang="en-US" smtClean="0"/>
              <a:t>‹#›</a:t>
            </a:fld>
            <a:endParaRPr lang="en-US"/>
          </a:p>
        </p:txBody>
      </p:sp>
    </p:spTree>
    <p:extLst>
      <p:ext uri="{BB962C8B-B14F-4D97-AF65-F5344CB8AC3E}">
        <p14:creationId xmlns:p14="http://schemas.microsoft.com/office/powerpoint/2010/main" val="19803300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C85E34-1D9A-4C69-980D-15C354404B28}" type="datetimeFigureOut">
              <a:rPr lang="en-US" smtClean="0"/>
              <a:t>9/17/2017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553D53-96AE-4241-99C7-5DB5BAA933F6}" type="slidenum">
              <a:rPr lang="en-US" smtClean="0"/>
              <a:t>‹#›</a:t>
            </a:fld>
            <a:endParaRPr lang="en-US"/>
          </a:p>
        </p:txBody>
      </p:sp>
    </p:spTree>
    <p:extLst>
      <p:ext uri="{BB962C8B-B14F-4D97-AF65-F5344CB8AC3E}">
        <p14:creationId xmlns:p14="http://schemas.microsoft.com/office/powerpoint/2010/main" val="21632406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C85E34-1D9A-4C69-980D-15C354404B28}" type="datetimeFigureOut">
              <a:rPr lang="en-US" smtClean="0"/>
              <a:t>9/17/2017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553D53-96AE-4241-99C7-5DB5BAA933F6}" type="slidenum">
              <a:rPr lang="en-US" smtClean="0"/>
              <a:t>‹#›</a:t>
            </a:fld>
            <a:endParaRPr lang="en-US"/>
          </a:p>
        </p:txBody>
      </p:sp>
    </p:spTree>
    <p:extLst>
      <p:ext uri="{BB962C8B-B14F-4D97-AF65-F5344CB8AC3E}">
        <p14:creationId xmlns:p14="http://schemas.microsoft.com/office/powerpoint/2010/main" val="22082208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7"/>
            <a:ext cx="36576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274647"/>
            <a:ext cx="10769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C85E34-1D9A-4C69-980D-15C354404B28}" type="datetimeFigureOut">
              <a:rPr lang="en-US" smtClean="0"/>
              <a:t>9/17/2017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553D53-96AE-4241-99C7-5DB5BAA933F6}" type="slidenum">
              <a:rPr lang="en-US" smtClean="0"/>
              <a:t>‹#›</a:t>
            </a:fld>
            <a:endParaRPr lang="en-US"/>
          </a:p>
        </p:txBody>
      </p:sp>
    </p:spTree>
    <p:extLst>
      <p:ext uri="{BB962C8B-B14F-4D97-AF65-F5344CB8AC3E}">
        <p14:creationId xmlns:p14="http://schemas.microsoft.com/office/powerpoint/2010/main" val="14971478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508000" y="1411552"/>
            <a:ext cx="11176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66231607"/>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B6CC0-B8C8-452F-91A0-22411CB5804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3609066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508000" y="1411552"/>
            <a:ext cx="11176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3752054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08000" y="1412875"/>
            <a:ext cx="11176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6635395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8000" y="1411555"/>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411555"/>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5312274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8000" y="175780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Edit Master text styles</a:t>
            </a:r>
          </a:p>
        </p:txBody>
      </p:sp>
      <p:sp>
        <p:nvSpPr>
          <p:cNvPr id="4" name="Content Placeholder 3"/>
          <p:cNvSpPr>
            <a:spLocks noGrp="1"/>
          </p:cNvSpPr>
          <p:nvPr>
            <p:ph sz="half" idx="2"/>
          </p:nvPr>
        </p:nvSpPr>
        <p:spPr>
          <a:xfrm>
            <a:off x="507999" y="2174875"/>
            <a:ext cx="54864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4643" y="1757804"/>
            <a:ext cx="548935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490632"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4822927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B6CC0-B8C8-452F-91A0-22411CB5804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8507224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4A187-AB94-423B-BDD0-E34B680B5A9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2385753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5041697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230191"/>
            <a:ext cx="11176000" cy="664797"/>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508000" y="1412878"/>
            <a:ext cx="11176000" cy="2135969"/>
          </a:xfrm>
          <a:prstGeom prst="rect">
            <a:avLst/>
          </a:prstGeom>
        </p:spPr>
        <p:txBody>
          <a:bodyPr vert="horz" lIns="0" tIns="0" rIns="0" bIns="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3447243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7"/>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8"/>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8"/>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8"/>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8"/>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9"/>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8B091D-1067-4DD4-8943-144E676E1C09}" type="datetimeFigureOut">
              <a:rPr lang="en-US" smtClean="0"/>
              <a:t>9/17/2017</a:t>
            </a:fld>
            <a:endParaRPr lang="en-US"/>
          </a:p>
        </p:txBody>
      </p:sp>
      <p:sp>
        <p:nvSpPr>
          <p:cNvPr id="5" name="Footer Placeholder 4"/>
          <p:cNvSpPr>
            <a:spLocks noGrp="1"/>
          </p:cNvSpPr>
          <p:nvPr>
            <p:ph type="ftr" sz="quarter" idx="3"/>
          </p:nvPr>
        </p:nvSpPr>
        <p:spPr>
          <a:xfrm>
            <a:off x="4165600" y="6356359"/>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9"/>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4BDFEA-8FEF-4FFF-8964-33BA387920B0}" type="slidenum">
              <a:rPr lang="en-US" smtClean="0"/>
              <a:t>‹#›</a:t>
            </a:fld>
            <a:endParaRPr lang="en-US"/>
          </a:p>
        </p:txBody>
      </p:sp>
    </p:spTree>
    <p:extLst>
      <p:ext uri="{BB962C8B-B14F-4D97-AF65-F5344CB8AC3E}">
        <p14:creationId xmlns:p14="http://schemas.microsoft.com/office/powerpoint/2010/main" val="307940946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package" Target="../embeddings/Microsoft_PowerPoint_Slide.sldx"/></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hyperlink" Target="http://psychology.unl.edu/7-principles-good-sleep"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hyperlink" Target="http://www.aasmnet.org/" TargetMode="External"/><Relationship Id="rId2" Type="http://schemas.openxmlformats.org/officeDocument/2006/relationships/hyperlink" Target="http://www.behavioralsleep.org/" TargetMode="External"/><Relationship Id="rId1" Type="http://schemas.openxmlformats.org/officeDocument/2006/relationships/slideLayout" Target="../slideLayouts/slideLayout3.xml"/><Relationship Id="rId5" Type="http://schemas.openxmlformats.org/officeDocument/2006/relationships/hyperlink" Target="http://www.sleepfoundation.org/" TargetMode="External"/><Relationship Id="rId4" Type="http://schemas.openxmlformats.org/officeDocument/2006/relationships/hyperlink" Target="http://www.sleepeducation.org/"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7.xml"/><Relationship Id="rId7" Type="http://schemas.openxmlformats.org/officeDocument/2006/relationships/diagramColors" Target="../diagrams/colors1.xml"/><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1F408-619D-4F5D-8E08-FE2A9BA728E6}"/>
              </a:ext>
            </a:extLst>
          </p:cNvPr>
          <p:cNvSpPr>
            <a:spLocks noGrp="1"/>
          </p:cNvSpPr>
          <p:nvPr>
            <p:ph type="ctrTitle"/>
          </p:nvPr>
        </p:nvSpPr>
        <p:spPr>
          <a:xfrm>
            <a:off x="350521" y="746763"/>
            <a:ext cx="11536680" cy="1523495"/>
          </a:xfrm>
        </p:spPr>
        <p:txBody>
          <a:bodyPr>
            <a:normAutofit fontScale="90000"/>
          </a:bodyPr>
          <a:lstStyle/>
          <a:p>
            <a:pPr algn="ctr"/>
            <a:r>
              <a:rPr lang="en-US" dirty="0"/>
              <a:t>Teaching &amp; Providing Behavioral Sleep Medicine Services in a Family Medicine Residency</a:t>
            </a:r>
          </a:p>
        </p:txBody>
      </p:sp>
      <p:sp>
        <p:nvSpPr>
          <p:cNvPr id="3" name="Subtitle 2">
            <a:extLst>
              <a:ext uri="{FF2B5EF4-FFF2-40B4-BE49-F238E27FC236}">
                <a16:creationId xmlns:a16="http://schemas.microsoft.com/office/drawing/2014/main" id="{F1B863CF-D55F-404A-831F-3071E4CC3E84}"/>
              </a:ext>
            </a:extLst>
          </p:cNvPr>
          <p:cNvSpPr>
            <a:spLocks noGrp="1"/>
          </p:cNvSpPr>
          <p:nvPr>
            <p:ph type="subTitle" idx="1"/>
          </p:nvPr>
        </p:nvSpPr>
        <p:spPr>
          <a:xfrm>
            <a:off x="1595270" y="3602038"/>
            <a:ext cx="9001463" cy="2348596"/>
          </a:xfrm>
        </p:spPr>
        <p:txBody>
          <a:bodyPr>
            <a:normAutofit/>
          </a:bodyPr>
          <a:lstStyle/>
          <a:p>
            <a:r>
              <a:rPr lang="en-US" sz="2800" dirty="0"/>
              <a:t>Gordon A. Bush, Ph.D.</a:t>
            </a:r>
          </a:p>
          <a:p>
            <a:r>
              <a:rPr lang="en-US" sz="2800" dirty="0"/>
              <a:t>Director of Behavioral Medicine</a:t>
            </a:r>
          </a:p>
          <a:p>
            <a:r>
              <a:rPr lang="en-US" sz="2800" dirty="0"/>
              <a:t>Memorial Family Medicine Residency Program</a:t>
            </a:r>
          </a:p>
          <a:p>
            <a:r>
              <a:rPr lang="en-US" sz="2800" dirty="0"/>
              <a:t>Sugar Land, Texas</a:t>
            </a:r>
          </a:p>
          <a:p>
            <a:r>
              <a:rPr lang="en-US" sz="2800" dirty="0"/>
              <a:t>FORUM, Chicago, September 16, 2017 </a:t>
            </a:r>
          </a:p>
        </p:txBody>
      </p:sp>
    </p:spTree>
    <p:extLst>
      <p:ext uri="{BB962C8B-B14F-4D97-AF65-F5344CB8AC3E}">
        <p14:creationId xmlns:p14="http://schemas.microsoft.com/office/powerpoint/2010/main" val="252365640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Starting Point…</a:t>
            </a:r>
          </a:p>
        </p:txBody>
      </p:sp>
      <p:sp>
        <p:nvSpPr>
          <p:cNvPr id="3" name="Content Placeholder 2"/>
          <p:cNvSpPr>
            <a:spLocks noGrp="1"/>
          </p:cNvSpPr>
          <p:nvPr>
            <p:ph idx="1"/>
          </p:nvPr>
        </p:nvSpPr>
        <p:spPr>
          <a:xfrm>
            <a:off x="508000" y="1412876"/>
            <a:ext cx="11176000" cy="5816977"/>
          </a:xfrm>
        </p:spPr>
        <p:txBody>
          <a:bodyPr/>
          <a:lstStyle/>
          <a:p>
            <a:r>
              <a:rPr lang="en-US" dirty="0"/>
              <a:t>Majority of residents had little or no training in sleep medicine.</a:t>
            </a:r>
          </a:p>
          <a:p>
            <a:pPr lvl="1"/>
            <a:r>
              <a:rPr lang="en-US" dirty="0"/>
              <a:t>Even those with experience in a sleep lab had no experience interviewing or intervening with patients regarding sleep.</a:t>
            </a:r>
          </a:p>
          <a:p>
            <a:pPr marL="517525" lvl="1" indent="0">
              <a:buNone/>
            </a:pPr>
            <a:endParaRPr lang="en-US" dirty="0"/>
          </a:p>
          <a:p>
            <a:r>
              <a:rPr lang="en-US" dirty="0"/>
              <a:t>Residents had a basil level of understanding of sleep related issues and their impact on chronic health conditions.</a:t>
            </a:r>
          </a:p>
          <a:p>
            <a:endParaRPr lang="en-US" dirty="0"/>
          </a:p>
          <a:p>
            <a:r>
              <a:rPr lang="en-US" dirty="0"/>
              <a:t>Aside from responding to patient complaints (e.g. insomnia) there was little to motivate further study about sleep.</a:t>
            </a:r>
          </a:p>
          <a:p>
            <a:endParaRPr lang="en-US" dirty="0"/>
          </a:p>
          <a:p>
            <a:endParaRPr lang="en-US" dirty="0"/>
          </a:p>
        </p:txBody>
      </p:sp>
    </p:spTree>
    <p:extLst>
      <p:ext uri="{BB962C8B-B14F-4D97-AF65-F5344CB8AC3E}">
        <p14:creationId xmlns:p14="http://schemas.microsoft.com/office/powerpoint/2010/main" val="24049156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500"/>
                                        <p:tgtEl>
                                          <p:spTgt spid="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1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1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wipe(left)">
                                      <p:cBhvr>
                                        <p:cTn id="20" dur="1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C2DFB-8474-4B58-8D61-0A5F3E5C3041}"/>
              </a:ext>
            </a:extLst>
          </p:cNvPr>
          <p:cNvSpPr>
            <a:spLocks noGrp="1"/>
          </p:cNvSpPr>
          <p:nvPr>
            <p:ph type="title"/>
          </p:nvPr>
        </p:nvSpPr>
        <p:spPr>
          <a:xfrm>
            <a:off x="508000" y="230189"/>
            <a:ext cx="11176000" cy="498598"/>
          </a:xfrm>
        </p:spPr>
        <p:txBody>
          <a:bodyPr/>
          <a:lstStyle/>
          <a:p>
            <a:r>
              <a:rPr lang="en-US" sz="3600" dirty="0"/>
              <a:t>SUMMARY of  BASIC  CONCEPTS and RATIONALE </a:t>
            </a:r>
            <a:r>
              <a:rPr lang="en-US" sz="3200" dirty="0"/>
              <a:t>			</a:t>
            </a:r>
          </a:p>
        </p:txBody>
      </p:sp>
      <p:sp>
        <p:nvSpPr>
          <p:cNvPr id="5" name="Text Placeholder 4">
            <a:extLst>
              <a:ext uri="{FF2B5EF4-FFF2-40B4-BE49-F238E27FC236}">
                <a16:creationId xmlns:a16="http://schemas.microsoft.com/office/drawing/2014/main" id="{D9A31037-C32A-4570-89D7-40B8E1D0B920}"/>
              </a:ext>
            </a:extLst>
          </p:cNvPr>
          <p:cNvSpPr>
            <a:spLocks noGrp="1"/>
          </p:cNvSpPr>
          <p:nvPr>
            <p:ph type="body" idx="1"/>
          </p:nvPr>
        </p:nvSpPr>
        <p:spPr>
          <a:xfrm>
            <a:off x="507999" y="1584679"/>
            <a:ext cx="5486400" cy="346249"/>
          </a:xfrm>
        </p:spPr>
        <p:txBody>
          <a:bodyPr/>
          <a:lstStyle/>
          <a:p>
            <a:pPr algn="ctr"/>
            <a:r>
              <a:rPr lang="en-US" dirty="0"/>
              <a:t>CONCEPT</a:t>
            </a:r>
          </a:p>
        </p:txBody>
      </p:sp>
      <p:sp>
        <p:nvSpPr>
          <p:cNvPr id="6" name="Content Placeholder 5">
            <a:extLst>
              <a:ext uri="{FF2B5EF4-FFF2-40B4-BE49-F238E27FC236}">
                <a16:creationId xmlns:a16="http://schemas.microsoft.com/office/drawing/2014/main" id="{571BA2B8-FD44-4E63-ACB1-FB643AED528A}"/>
              </a:ext>
            </a:extLst>
          </p:cNvPr>
          <p:cNvSpPr>
            <a:spLocks noGrp="1"/>
          </p:cNvSpPr>
          <p:nvPr>
            <p:ph sz="half" idx="2"/>
          </p:nvPr>
        </p:nvSpPr>
        <p:spPr>
          <a:xfrm>
            <a:off x="507999" y="2078220"/>
            <a:ext cx="5486400" cy="3893374"/>
          </a:xfrm>
        </p:spPr>
        <p:txBody>
          <a:bodyPr/>
          <a:lstStyle/>
          <a:p>
            <a:pPr>
              <a:lnSpc>
                <a:spcPct val="100000"/>
              </a:lnSpc>
              <a:spcBef>
                <a:spcPts val="0"/>
              </a:spcBef>
            </a:pPr>
            <a:r>
              <a:rPr lang="en-US" dirty="0"/>
              <a:t>1. Opponent Process Model</a:t>
            </a:r>
          </a:p>
          <a:p>
            <a:pPr>
              <a:lnSpc>
                <a:spcPct val="100000"/>
              </a:lnSpc>
              <a:spcBef>
                <a:spcPts val="0"/>
              </a:spcBef>
            </a:pPr>
            <a:endParaRPr lang="en-US" dirty="0"/>
          </a:p>
          <a:p>
            <a:pPr>
              <a:lnSpc>
                <a:spcPct val="100000"/>
              </a:lnSpc>
              <a:spcBef>
                <a:spcPts val="0"/>
              </a:spcBef>
            </a:pPr>
            <a:r>
              <a:rPr lang="en-US" dirty="0"/>
              <a:t>2. Circadian Rhythm</a:t>
            </a:r>
          </a:p>
          <a:p>
            <a:pPr>
              <a:lnSpc>
                <a:spcPct val="100000"/>
              </a:lnSpc>
              <a:spcBef>
                <a:spcPts val="0"/>
              </a:spcBef>
            </a:pPr>
            <a:endParaRPr lang="en-US" dirty="0"/>
          </a:p>
          <a:p>
            <a:pPr>
              <a:lnSpc>
                <a:spcPct val="100000"/>
              </a:lnSpc>
              <a:spcBef>
                <a:spcPts val="0"/>
              </a:spcBef>
            </a:pPr>
            <a:r>
              <a:rPr lang="en-US" dirty="0"/>
              <a:t>3. Sleep Hygiene</a:t>
            </a:r>
          </a:p>
          <a:p>
            <a:pPr>
              <a:lnSpc>
                <a:spcPct val="100000"/>
              </a:lnSpc>
              <a:spcBef>
                <a:spcPts val="0"/>
              </a:spcBef>
            </a:pPr>
            <a:endParaRPr lang="en-US" dirty="0"/>
          </a:p>
          <a:p>
            <a:pPr>
              <a:lnSpc>
                <a:spcPct val="100000"/>
              </a:lnSpc>
              <a:spcBef>
                <a:spcPts val="0"/>
              </a:spcBef>
            </a:pPr>
            <a:r>
              <a:rPr lang="en-US" dirty="0"/>
              <a:t>4. Stages of Sleep</a:t>
            </a:r>
          </a:p>
          <a:p>
            <a:pPr marL="0" indent="0">
              <a:lnSpc>
                <a:spcPct val="100000"/>
              </a:lnSpc>
              <a:spcBef>
                <a:spcPts val="0"/>
              </a:spcBef>
              <a:buNone/>
            </a:pPr>
            <a:endParaRPr lang="en-US" dirty="0"/>
          </a:p>
          <a:p>
            <a:pPr>
              <a:lnSpc>
                <a:spcPct val="100000"/>
              </a:lnSpc>
              <a:spcBef>
                <a:spcPts val="0"/>
              </a:spcBef>
            </a:pPr>
            <a:r>
              <a:rPr lang="en-US" dirty="0"/>
              <a:t>5. Cumulative Sleep Debt</a:t>
            </a:r>
          </a:p>
          <a:p>
            <a:pPr marL="0" indent="0">
              <a:lnSpc>
                <a:spcPct val="100000"/>
              </a:lnSpc>
              <a:spcBef>
                <a:spcPts val="0"/>
              </a:spcBef>
              <a:buNone/>
            </a:pPr>
            <a:endParaRPr lang="en-US" dirty="0"/>
          </a:p>
          <a:p>
            <a:pPr>
              <a:lnSpc>
                <a:spcPct val="100000"/>
              </a:lnSpc>
              <a:spcBef>
                <a:spcPts val="0"/>
              </a:spcBef>
            </a:pPr>
            <a:r>
              <a:rPr lang="en-US" dirty="0"/>
              <a:t>6. Sleep Fragmentation / Disrupted Sleep	</a:t>
            </a:r>
          </a:p>
        </p:txBody>
      </p:sp>
      <p:sp>
        <p:nvSpPr>
          <p:cNvPr id="7" name="Text Placeholder 6">
            <a:extLst>
              <a:ext uri="{FF2B5EF4-FFF2-40B4-BE49-F238E27FC236}">
                <a16:creationId xmlns:a16="http://schemas.microsoft.com/office/drawing/2014/main" id="{28B46204-F28F-4E35-835F-72AF88597005}"/>
              </a:ext>
            </a:extLst>
          </p:cNvPr>
          <p:cNvSpPr>
            <a:spLocks noGrp="1"/>
          </p:cNvSpPr>
          <p:nvPr>
            <p:ph type="body" sz="quarter" idx="3"/>
          </p:nvPr>
        </p:nvSpPr>
        <p:spPr>
          <a:xfrm>
            <a:off x="6193370" y="1584679"/>
            <a:ext cx="5489359" cy="346249"/>
          </a:xfrm>
        </p:spPr>
        <p:txBody>
          <a:bodyPr/>
          <a:lstStyle/>
          <a:p>
            <a:pPr algn="ctr"/>
            <a:r>
              <a:rPr lang="en-US" dirty="0"/>
              <a:t>RATIONALE</a:t>
            </a:r>
          </a:p>
        </p:txBody>
      </p:sp>
      <p:sp>
        <p:nvSpPr>
          <p:cNvPr id="8" name="Content Placeholder 7">
            <a:extLst>
              <a:ext uri="{FF2B5EF4-FFF2-40B4-BE49-F238E27FC236}">
                <a16:creationId xmlns:a16="http://schemas.microsoft.com/office/drawing/2014/main" id="{A7D58F4C-8027-4D09-B392-C709177DC0B5}"/>
              </a:ext>
            </a:extLst>
          </p:cNvPr>
          <p:cNvSpPr>
            <a:spLocks noGrp="1"/>
          </p:cNvSpPr>
          <p:nvPr>
            <p:ph sz="quarter" idx="4"/>
          </p:nvPr>
        </p:nvSpPr>
        <p:spPr>
          <a:xfrm>
            <a:off x="6060667" y="1590163"/>
            <a:ext cx="5490632" cy="5202963"/>
          </a:xfrm>
        </p:spPr>
        <p:txBody>
          <a:bodyPr/>
          <a:lstStyle/>
          <a:p>
            <a:endParaRPr lang="en-US" dirty="0"/>
          </a:p>
          <a:p>
            <a:r>
              <a:rPr lang="en-US" dirty="0"/>
              <a:t>1. Biological need for, purpose of sleep; importance of a balanced schedule.</a:t>
            </a:r>
          </a:p>
          <a:p>
            <a:r>
              <a:rPr lang="en-US" dirty="0"/>
              <a:t>2. Explains daily fluctuations in arousal and importance of  establishing a “sleep habit”. </a:t>
            </a:r>
          </a:p>
          <a:p>
            <a:r>
              <a:rPr lang="en-US" dirty="0"/>
              <a:t>3. Establishing a routine to manage behavior, stress and facilitate sleep.</a:t>
            </a:r>
          </a:p>
          <a:p>
            <a:r>
              <a:rPr lang="en-US" dirty="0"/>
              <a:t>4. Importance of a full night of sleep to obtain benefit from all aspects of sleep.</a:t>
            </a:r>
          </a:p>
          <a:p>
            <a:r>
              <a:rPr lang="en-US" dirty="0"/>
              <a:t>5. Impact of sacrificing or losing sleep, importance of a stable sleep routine.</a:t>
            </a:r>
          </a:p>
          <a:p>
            <a:r>
              <a:rPr lang="en-US" dirty="0"/>
              <a:t>6. Sleep disruption / fragmentation results in sleep deficits, and is associated with significant health impacts.</a:t>
            </a:r>
          </a:p>
        </p:txBody>
      </p:sp>
      <p:pic>
        <p:nvPicPr>
          <p:cNvPr id="9" name="Content Placeholder 2">
            <a:extLst>
              <a:ext uri="{FF2B5EF4-FFF2-40B4-BE49-F238E27FC236}">
                <a16:creationId xmlns:a16="http://schemas.microsoft.com/office/drawing/2014/main" id="{39F6F7A4-4037-46BC-A83A-7F376DAFA4C8}"/>
              </a:ext>
            </a:extLst>
          </p:cNvPr>
          <p:cNvPicPr>
            <a:picLocks noChangeAspect="1"/>
          </p:cNvPicPr>
          <p:nvPr/>
        </p:nvPicPr>
        <p:blipFill>
          <a:blip r:embed="rId3"/>
          <a:stretch>
            <a:fillRect/>
          </a:stretch>
        </p:blipFill>
        <p:spPr>
          <a:xfrm>
            <a:off x="10151707" y="133703"/>
            <a:ext cx="1399592" cy="1320827"/>
          </a:xfrm>
          <a:prstGeom prst="rect">
            <a:avLst/>
          </a:prstGeom>
        </p:spPr>
      </p:pic>
    </p:spTree>
    <p:extLst>
      <p:ext uri="{BB962C8B-B14F-4D97-AF65-F5344CB8AC3E}">
        <p14:creationId xmlns:p14="http://schemas.microsoft.com/office/powerpoint/2010/main" val="12252666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75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wipe(left)">
                                      <p:cBhvr>
                                        <p:cTn id="22" dur="10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1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
                                            <p:txEl>
                                              <p:pRg st="3" end="3"/>
                                            </p:txEl>
                                          </p:spTgt>
                                        </p:tgtEl>
                                        <p:attrNameLst>
                                          <p:attrName>style.visibility</p:attrName>
                                        </p:attrNameLst>
                                      </p:cBhvr>
                                      <p:to>
                                        <p:strVal val="visible"/>
                                      </p:to>
                                    </p:set>
                                    <p:animEffect transition="in" filter="wipe(left)">
                                      <p:cBhvr>
                                        <p:cTn id="32" dur="500"/>
                                        <p:tgtEl>
                                          <p:spTgt spid="8">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1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8">
                                            <p:txEl>
                                              <p:pRg st="4" end="4"/>
                                            </p:txEl>
                                          </p:spTgt>
                                        </p:tgtEl>
                                        <p:attrNameLst>
                                          <p:attrName>style.visibility</p:attrName>
                                        </p:attrNameLst>
                                      </p:cBhvr>
                                      <p:to>
                                        <p:strVal val="visible"/>
                                      </p:to>
                                    </p:set>
                                    <p:animEffect transition="in" filter="wipe(left)">
                                      <p:cBhvr>
                                        <p:cTn id="42" dur="500"/>
                                        <p:tgtEl>
                                          <p:spTgt spid="8">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fade">
                                      <p:cBhvr>
                                        <p:cTn id="47" dur="1500"/>
                                        <p:tgtEl>
                                          <p:spTgt spid="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8">
                                            <p:txEl>
                                              <p:pRg st="5" end="5"/>
                                            </p:txEl>
                                          </p:spTgt>
                                        </p:tgtEl>
                                        <p:attrNameLst>
                                          <p:attrName>style.visibility</p:attrName>
                                        </p:attrNameLst>
                                      </p:cBhvr>
                                      <p:to>
                                        <p:strVal val="visible"/>
                                      </p:to>
                                    </p:set>
                                    <p:animEffect transition="in" filter="wipe(left)">
                                      <p:cBhvr>
                                        <p:cTn id="52" dur="1000"/>
                                        <p:tgtEl>
                                          <p:spTgt spid="8">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
                                            <p:txEl>
                                              <p:pRg st="10" end="10"/>
                                            </p:txEl>
                                          </p:spTgt>
                                        </p:tgtEl>
                                        <p:attrNameLst>
                                          <p:attrName>style.visibility</p:attrName>
                                        </p:attrNameLst>
                                      </p:cBhvr>
                                      <p:to>
                                        <p:strVal val="visible"/>
                                      </p:to>
                                    </p:set>
                                    <p:animEffect transition="in" filter="fade">
                                      <p:cBhvr>
                                        <p:cTn id="57" dur="1500"/>
                                        <p:tgtEl>
                                          <p:spTgt spid="6">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8">
                                            <p:txEl>
                                              <p:pRg st="6" end="6"/>
                                            </p:txEl>
                                          </p:spTgt>
                                        </p:tgtEl>
                                        <p:attrNameLst>
                                          <p:attrName>style.visibility</p:attrName>
                                        </p:attrNameLst>
                                      </p:cBhvr>
                                      <p:to>
                                        <p:strVal val="visible"/>
                                      </p:to>
                                    </p:set>
                                    <p:animEffect transition="in" filter="wipe(left)">
                                      <p:cBhvr>
                                        <p:cTn id="62" dur="10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8000" y="230190"/>
            <a:ext cx="11176000" cy="1107996"/>
          </a:xfrm>
        </p:spPr>
        <p:txBody>
          <a:bodyPr/>
          <a:lstStyle/>
          <a:p>
            <a:r>
              <a:rPr lang="en-US" sz="4000" dirty="0"/>
              <a:t>Goals for Improving resident understanding, assessment and Intervention in patients with sleep-related issues</a:t>
            </a:r>
          </a:p>
        </p:txBody>
      </p:sp>
      <p:graphicFrame>
        <p:nvGraphicFramePr>
          <p:cNvPr id="4" name="Content Placeholder 3"/>
          <p:cNvGraphicFramePr>
            <a:graphicFrameLocks noGrp="1"/>
          </p:cNvGraphicFramePr>
          <p:nvPr>
            <p:ph sz="half" idx="1"/>
            <p:extLst/>
          </p:nvPr>
        </p:nvGraphicFramePr>
        <p:xfrm>
          <a:off x="492760" y="1639888"/>
          <a:ext cx="5486400" cy="4425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5"/>
          <p:cNvSpPr>
            <a:spLocks noGrp="1"/>
          </p:cNvSpPr>
          <p:nvPr>
            <p:ph sz="half" idx="2"/>
          </p:nvPr>
        </p:nvSpPr>
        <p:spPr>
          <a:xfrm>
            <a:off x="6583680" y="2264994"/>
            <a:ext cx="5359400" cy="3520964"/>
          </a:xfrm>
        </p:spPr>
        <p:txBody>
          <a:bodyPr/>
          <a:lstStyle/>
          <a:p>
            <a:pPr marL="0" lvl="0" indent="0" algn="ctr">
              <a:buNone/>
            </a:pPr>
            <a:r>
              <a:rPr lang="en-US" sz="4400" b="1" i="1" dirty="0">
                <a:solidFill>
                  <a:srgbClr val="B88C00"/>
                </a:solidFill>
                <a:latin typeface="Vrinda" panose="020B0502040204020203" pitchFamily="34" charset="0"/>
                <a:cs typeface="Vrinda" panose="020B0502040204020203" pitchFamily="34" charset="0"/>
              </a:rPr>
              <a:t>Justify it and they will come…Setting the stage &amp; Engaging Residents in Sleep Medicine</a:t>
            </a:r>
          </a:p>
          <a:p>
            <a:endParaRPr lang="en-US" dirty="0">
              <a:solidFill>
                <a:srgbClr val="FFC000"/>
              </a:solidFill>
            </a:endParaRPr>
          </a:p>
        </p:txBody>
      </p:sp>
    </p:spTree>
    <p:extLst>
      <p:ext uri="{BB962C8B-B14F-4D97-AF65-F5344CB8AC3E}">
        <p14:creationId xmlns:p14="http://schemas.microsoft.com/office/powerpoint/2010/main" val="4682006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804C6B-6347-4FCD-9718-CF5956F10941}"/>
              </a:ext>
            </a:extLst>
          </p:cNvPr>
          <p:cNvSpPr>
            <a:spLocks noGrp="1"/>
          </p:cNvSpPr>
          <p:nvPr>
            <p:ph type="title"/>
          </p:nvPr>
        </p:nvSpPr>
        <p:spPr>
          <a:xfrm>
            <a:off x="410347" y="2582773"/>
            <a:ext cx="11176000" cy="1883593"/>
          </a:xfrm>
        </p:spPr>
        <p:txBody>
          <a:bodyPr/>
          <a:lstStyle/>
          <a:p>
            <a:pPr algn="ctr"/>
            <a:r>
              <a:rPr lang="en-US" sz="4400" dirty="0"/>
              <a:t>THE  IMPORTANCE  OF  SLEEP  IN  THE  TREATMENT   OF  CHRONIC  HEALTH  CONDITIONS:</a:t>
            </a:r>
            <a:br>
              <a:rPr lang="en-US" sz="4400" dirty="0"/>
            </a:br>
            <a:r>
              <a:rPr lang="en-US" dirty="0"/>
              <a:t>Obstructive  Sleep  Apnea  and  Diabetes</a:t>
            </a:r>
          </a:p>
        </p:txBody>
      </p:sp>
    </p:spTree>
    <p:extLst>
      <p:ext uri="{BB962C8B-B14F-4D97-AF65-F5344CB8AC3E}">
        <p14:creationId xmlns:p14="http://schemas.microsoft.com/office/powerpoint/2010/main" val="101467295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8000" y="230191"/>
            <a:ext cx="11176000" cy="1329595"/>
          </a:xfrm>
        </p:spPr>
        <p:txBody>
          <a:bodyPr/>
          <a:lstStyle/>
          <a:p>
            <a:pPr algn="ctr"/>
            <a:r>
              <a:rPr lang="en-US" dirty="0"/>
              <a:t>Known Associations between Sleep Disordered Breathing (SDB) &amp; Diabetes</a:t>
            </a:r>
          </a:p>
        </p:txBody>
      </p:sp>
      <p:sp>
        <p:nvSpPr>
          <p:cNvPr id="6" name="Content Placeholder 5"/>
          <p:cNvSpPr>
            <a:spLocks noGrp="1"/>
          </p:cNvSpPr>
          <p:nvPr>
            <p:ph idx="1"/>
          </p:nvPr>
        </p:nvSpPr>
        <p:spPr>
          <a:xfrm>
            <a:off x="523240" y="1671955"/>
            <a:ext cx="11176000" cy="4444294"/>
          </a:xfrm>
        </p:spPr>
        <p:txBody>
          <a:bodyPr/>
          <a:lstStyle/>
          <a:p>
            <a:pPr marL="0" indent="0">
              <a:buNone/>
            </a:pPr>
            <a:endParaRPr lang="en-US" dirty="0"/>
          </a:p>
          <a:p>
            <a:r>
              <a:rPr lang="en-US" dirty="0"/>
              <a:t>Increased sympathetic arousal from Sleep Disordered Breathing (SDB) increases demand on pancreatic function leading to dysfunction.</a:t>
            </a:r>
          </a:p>
          <a:p>
            <a:r>
              <a:rPr lang="en-US" dirty="0"/>
              <a:t>Increased insulin resistance.</a:t>
            </a:r>
          </a:p>
          <a:p>
            <a:r>
              <a:rPr lang="en-US" dirty="0"/>
              <a:t>Hypertension.</a:t>
            </a:r>
          </a:p>
          <a:p>
            <a:r>
              <a:rPr lang="en-US" dirty="0"/>
              <a:t>Obesity.</a:t>
            </a:r>
          </a:p>
          <a:p>
            <a:r>
              <a:rPr lang="en-US" dirty="0"/>
              <a:t>Disruptions in the function of Leptin and Ghrelin.</a:t>
            </a:r>
          </a:p>
          <a:p>
            <a:pPr lvl="2" algn="r"/>
            <a:r>
              <a:rPr lang="en-US" dirty="0" err="1"/>
              <a:t>Babu</a:t>
            </a:r>
            <a:r>
              <a:rPr lang="en-US" dirty="0"/>
              <a:t>, et al 2005; </a:t>
            </a:r>
            <a:r>
              <a:rPr lang="en-US" dirty="0" err="1"/>
              <a:t>Seetho</a:t>
            </a:r>
            <a:r>
              <a:rPr lang="en-US" dirty="0"/>
              <a:t> W, Wilding J. 2014</a:t>
            </a:r>
          </a:p>
        </p:txBody>
      </p:sp>
    </p:spTree>
    <p:extLst>
      <p:ext uri="{BB962C8B-B14F-4D97-AF65-F5344CB8AC3E}">
        <p14:creationId xmlns:p14="http://schemas.microsoft.com/office/powerpoint/2010/main" val="11684030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1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wipe(left)">
                                      <p:cBhvr>
                                        <p:cTn id="17" dur="1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wipe(left)">
                                      <p:cBhvr>
                                        <p:cTn id="22" dur="1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wipe(left)">
                                      <p:cBhvr>
                                        <p:cTn id="27" dur="15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wipe(left)">
                                      <p:cBhvr>
                                        <p:cTn id="32" dur="1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8013" y="108746"/>
            <a:ext cx="8820467" cy="6231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5"/>
          <p:cNvSpPr>
            <a:spLocks noGrp="1"/>
          </p:cNvSpPr>
          <p:nvPr>
            <p:ph type="title"/>
          </p:nvPr>
        </p:nvSpPr>
        <p:spPr>
          <a:xfrm>
            <a:off x="447040" y="6339840"/>
            <a:ext cx="11176000" cy="387798"/>
          </a:xfrm>
        </p:spPr>
        <p:txBody>
          <a:bodyPr/>
          <a:lstStyle/>
          <a:p>
            <a:pPr algn="r"/>
            <a:r>
              <a:rPr lang="en-US" sz="2400" dirty="0"/>
              <a:t>From : </a:t>
            </a:r>
            <a:r>
              <a:rPr lang="en-US" sz="2400" dirty="0" err="1"/>
              <a:t>Surani</a:t>
            </a:r>
            <a:r>
              <a:rPr lang="en-US" sz="2400" dirty="0"/>
              <a:t> S, </a:t>
            </a:r>
            <a:r>
              <a:rPr lang="en-US" sz="2400" dirty="0" err="1"/>
              <a:t>Subramanin</a:t>
            </a:r>
            <a:r>
              <a:rPr lang="en-US" sz="2400" dirty="0"/>
              <a:t> S, 2012</a:t>
            </a:r>
            <a:r>
              <a:rPr lang="en-US" sz="2800" dirty="0"/>
              <a:t> </a:t>
            </a:r>
          </a:p>
        </p:txBody>
      </p:sp>
    </p:spTree>
    <p:extLst>
      <p:ext uri="{BB962C8B-B14F-4D97-AF65-F5344CB8AC3E}">
        <p14:creationId xmlns:p14="http://schemas.microsoft.com/office/powerpoint/2010/main" val="252005874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230191"/>
            <a:ext cx="11176000" cy="664797"/>
          </a:xfrm>
        </p:spPr>
        <p:txBody>
          <a:bodyPr/>
          <a:lstStyle/>
          <a:p>
            <a:r>
              <a:rPr lang="en-US" dirty="0"/>
              <a:t>DIABETES  and OSA – Earlier Studies…</a:t>
            </a:r>
          </a:p>
        </p:txBody>
      </p:sp>
      <p:sp>
        <p:nvSpPr>
          <p:cNvPr id="3" name="Content Placeholder 2"/>
          <p:cNvSpPr>
            <a:spLocks noGrp="1"/>
          </p:cNvSpPr>
          <p:nvPr>
            <p:ph sz="half" idx="1"/>
          </p:nvPr>
        </p:nvSpPr>
        <p:spPr>
          <a:xfrm>
            <a:off x="508000" y="1411553"/>
            <a:ext cx="4673600" cy="4915192"/>
          </a:xfrm>
        </p:spPr>
        <p:txBody>
          <a:bodyPr/>
          <a:lstStyle/>
          <a:p>
            <a:pPr lvl="0"/>
            <a:r>
              <a:rPr lang="en-US" sz="2400" dirty="0">
                <a:solidFill>
                  <a:prstClr val="white"/>
                </a:solidFill>
              </a:rPr>
              <a:t>Twenty-five T2D patients</a:t>
            </a:r>
          </a:p>
          <a:p>
            <a:pPr lvl="1"/>
            <a:r>
              <a:rPr lang="en-US" sz="2100" dirty="0">
                <a:solidFill>
                  <a:prstClr val="white"/>
                </a:solidFill>
              </a:rPr>
              <a:t>Obese (mean BMI 42.7 +/- 8.7). </a:t>
            </a:r>
          </a:p>
          <a:p>
            <a:pPr lvl="1"/>
            <a:r>
              <a:rPr lang="en-US" sz="2100" dirty="0">
                <a:solidFill>
                  <a:prstClr val="white"/>
                </a:solidFill>
              </a:rPr>
              <a:t>Baseline (no CPAP) mean A1c 8.3 +/- 2.2</a:t>
            </a:r>
          </a:p>
          <a:p>
            <a:pPr lvl="1"/>
            <a:r>
              <a:rPr lang="en-US" sz="2100" dirty="0">
                <a:solidFill>
                  <a:prstClr val="white"/>
                </a:solidFill>
              </a:rPr>
              <a:t>CPAP treatment duration mean 83 +/- 50 days</a:t>
            </a:r>
          </a:p>
          <a:p>
            <a:pPr lvl="1"/>
            <a:r>
              <a:rPr lang="en-US" sz="2100" dirty="0">
                <a:solidFill>
                  <a:prstClr val="white"/>
                </a:solidFill>
              </a:rPr>
              <a:t>Post-CPAP F/U mean A1c 7.9 +/- 1.8</a:t>
            </a:r>
          </a:p>
          <a:p>
            <a:pPr lvl="1"/>
            <a:r>
              <a:rPr lang="en-US" sz="2100" dirty="0">
                <a:solidFill>
                  <a:prstClr val="white"/>
                </a:solidFill>
              </a:rPr>
              <a:t>17 pts. at baseline A1c &gt; 7.0   (mean A1c 9.2 +/- 2.0), reduced to mean A1c of 8.6 +/- 1.8 at F/U. (p=.02)</a:t>
            </a:r>
          </a:p>
          <a:p>
            <a:pPr lvl="5"/>
            <a:r>
              <a:rPr lang="en-US" dirty="0" err="1"/>
              <a:t>Babu</a:t>
            </a:r>
            <a:r>
              <a:rPr lang="en-US" dirty="0"/>
              <a:t>, et al 2005</a:t>
            </a:r>
          </a:p>
          <a:p>
            <a:pPr marL="1235555" lvl="4" indent="0">
              <a:buNone/>
            </a:pPr>
            <a:endParaRPr lang="en-US" sz="1500" dirty="0">
              <a:solidFill>
                <a:prstClr val="white"/>
              </a:solidFill>
            </a:endParaRPr>
          </a:p>
          <a:p>
            <a:endParaRPr lang="en-US" dirty="0"/>
          </a:p>
        </p:txBody>
      </p:sp>
      <p:pic>
        <p:nvPicPr>
          <p:cNvPr id="5" name="Content Placeholder 4"/>
          <p:cNvPicPr>
            <a:picLocks noGrp="1" noChangeAspect="1"/>
          </p:cNvPicPr>
          <p:nvPr>
            <p:ph sz="half" idx="2"/>
          </p:nvPr>
        </p:nvPicPr>
        <p:blipFill>
          <a:blip r:embed="rId3"/>
          <a:stretch>
            <a:fillRect/>
          </a:stretch>
        </p:blipFill>
        <p:spPr>
          <a:xfrm>
            <a:off x="5209307" y="1485192"/>
            <a:ext cx="6699587" cy="4443168"/>
          </a:xfrm>
          <a:prstGeom prst="rect">
            <a:avLst/>
          </a:prstGeom>
        </p:spPr>
      </p:pic>
    </p:spTree>
    <p:extLst>
      <p:ext uri="{BB962C8B-B14F-4D97-AF65-F5344CB8AC3E}">
        <p14:creationId xmlns:p14="http://schemas.microsoft.com/office/powerpoint/2010/main" val="2388941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2000"/>
                                        <p:tgtEl>
                                          <p:spTgt spid="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2000"/>
                                        <p:tgtEl>
                                          <p:spTgt spid="3">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2000"/>
                                        <p:tgtEl>
                                          <p:spTgt spid="3">
                                            <p:txEl>
                                              <p:pRg st="2" end="2"/>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20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left)">
                                      <p:cBhvr>
                                        <p:cTn id="21" dur="2000"/>
                                        <p:tgtEl>
                                          <p:spTgt spid="3">
                                            <p:txEl>
                                              <p:pRg st="4" end="4"/>
                                            </p:txEl>
                                          </p:spTgt>
                                        </p:tgtEl>
                                      </p:cBhvr>
                                    </p:animEffect>
                                  </p:childTnLst>
                                </p:cTn>
                              </p:par>
                              <p:par>
                                <p:cTn id="22" presetID="22" presetClass="entr" presetSubtype="8"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left)">
                                      <p:cBhvr>
                                        <p:cTn id="24" dur="2000"/>
                                        <p:tgtEl>
                                          <p:spTgt spid="3">
                                            <p:txEl>
                                              <p:pRg st="5" end="5"/>
                                            </p:txEl>
                                          </p:spTgt>
                                        </p:tgtEl>
                                      </p:cBhvr>
                                    </p:animEffect>
                                  </p:childTnLst>
                                </p:cTn>
                              </p:par>
                              <p:par>
                                <p:cTn id="25" presetID="22" presetClass="entr" presetSubtype="8"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left)">
                                      <p:cBhvr>
                                        <p:cTn id="27" dur="2000"/>
                                        <p:tgtEl>
                                          <p:spTgt spid="3">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230191"/>
            <a:ext cx="11176000" cy="664797"/>
          </a:xfrm>
        </p:spPr>
        <p:txBody>
          <a:bodyPr/>
          <a:lstStyle/>
          <a:p>
            <a:r>
              <a:rPr lang="en-US" dirty="0"/>
              <a:t>DIABETES  and OSA – Earlier Studies…</a:t>
            </a:r>
          </a:p>
        </p:txBody>
      </p:sp>
      <p:sp>
        <p:nvSpPr>
          <p:cNvPr id="3" name="Content Placeholder 2"/>
          <p:cNvSpPr>
            <a:spLocks noGrp="1"/>
          </p:cNvSpPr>
          <p:nvPr>
            <p:ph sz="half" idx="1"/>
          </p:nvPr>
        </p:nvSpPr>
        <p:spPr>
          <a:xfrm>
            <a:off x="462280" y="1563954"/>
            <a:ext cx="4765040" cy="4527393"/>
          </a:xfrm>
        </p:spPr>
        <p:txBody>
          <a:bodyPr/>
          <a:lstStyle/>
          <a:p>
            <a:endParaRPr lang="en-US" dirty="0"/>
          </a:p>
          <a:p>
            <a:r>
              <a:rPr lang="en-US" sz="2600" dirty="0"/>
              <a:t>Foster, et al 2009 used  unattended home sleep tests (HST) to assess SDB in 281 obese (BMI&gt;30; mean 36.5 +/- 5.8) T2D patients, who had no prior diagnosis of OSA or SDB. Mean </a:t>
            </a:r>
            <a:r>
              <a:rPr lang="en-US" sz="2600" dirty="0" err="1"/>
              <a:t>Alc</a:t>
            </a:r>
            <a:r>
              <a:rPr lang="en-US" sz="2600" dirty="0"/>
              <a:t> ( 7.2 +/- 1.1).</a:t>
            </a:r>
          </a:p>
          <a:p>
            <a:r>
              <a:rPr lang="en-US" sz="2600" dirty="0"/>
              <a:t>SDB identified as RDI &gt; 5, RDIs must exhibit ≥ 4%  O2 </a:t>
            </a:r>
            <a:r>
              <a:rPr lang="en-US" sz="2600" dirty="0" err="1"/>
              <a:t>desat</a:t>
            </a:r>
            <a:r>
              <a:rPr lang="en-US" sz="2600" dirty="0"/>
              <a:t>. </a:t>
            </a:r>
          </a:p>
          <a:p>
            <a:r>
              <a:rPr lang="en-US" sz="2400" dirty="0"/>
              <a:t>[RDI= (Respiratory Effort-Related Arousals + AHI]</a:t>
            </a:r>
          </a:p>
        </p:txBody>
      </p:sp>
      <p:graphicFrame>
        <p:nvGraphicFramePr>
          <p:cNvPr id="6" name="Object 5"/>
          <p:cNvGraphicFramePr>
            <a:graphicFrameLocks noGrp="1" noChangeAspect="1"/>
          </p:cNvGraphicFramePr>
          <p:nvPr>
            <p:extLst/>
          </p:nvPr>
        </p:nvGraphicFramePr>
        <p:xfrm>
          <a:off x="5501596" y="1447801"/>
          <a:ext cx="6233205" cy="4674464"/>
        </p:xfrm>
        <a:graphic>
          <a:graphicData uri="http://schemas.openxmlformats.org/presentationml/2006/ole">
            <mc:AlternateContent xmlns:mc="http://schemas.openxmlformats.org/markup-compatibility/2006">
              <mc:Choice xmlns:v="urn:schemas-microsoft-com:vml" Requires="v">
                <p:oleObj spid="_x0000_s1070" name="Slide" r:id="rId4" imgW="4568937" imgH="3426005" progId="PowerPoint.Slide.12">
                  <p:embed/>
                </p:oleObj>
              </mc:Choice>
              <mc:Fallback>
                <p:oleObj name="Slide" r:id="rId4" imgW="4568937" imgH="3426005" progId="PowerPoint.Slide.12">
                  <p:embed/>
                  <p:pic>
                    <p:nvPicPr>
                      <p:cNvPr id="6" name="Object 5"/>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1596" y="1447801"/>
                        <a:ext cx="6233205" cy="4674464"/>
                      </a:xfrm>
                      <a:prstGeom prst="rect">
                        <a:avLst/>
                      </a:prstGeom>
                      <a:noFill/>
                      <a:ln>
                        <a:noFill/>
                      </a:ln>
                    </p:spPr>
                  </p:pic>
                </p:oleObj>
              </mc:Fallback>
            </mc:AlternateContent>
          </a:graphicData>
        </a:graphic>
      </p:graphicFrame>
      <p:sp>
        <p:nvSpPr>
          <p:cNvPr id="4" name="Content Placeholder 3"/>
          <p:cNvSpPr>
            <a:spLocks noGrp="1"/>
          </p:cNvSpPr>
          <p:nvPr>
            <p:ph sz="half" idx="2"/>
          </p:nvPr>
        </p:nvSpPr>
        <p:spPr>
          <a:xfrm>
            <a:off x="6197600" y="1411554"/>
            <a:ext cx="5486400" cy="387798"/>
          </a:xfrm>
        </p:spPr>
        <p:txBody>
          <a:bodyPr/>
          <a:lstStyle/>
          <a:p>
            <a:endParaRPr lang="en-US" dirty="0"/>
          </a:p>
        </p:txBody>
      </p:sp>
    </p:spTree>
    <p:extLst>
      <p:ext uri="{BB962C8B-B14F-4D97-AF65-F5344CB8AC3E}">
        <p14:creationId xmlns:p14="http://schemas.microsoft.com/office/powerpoint/2010/main" val="13895981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75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20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1"/>
            <a:ext cx="8382000" cy="1107996"/>
          </a:xfrm>
        </p:spPr>
        <p:txBody>
          <a:bodyPr/>
          <a:lstStyle/>
          <a:p>
            <a:pPr algn="ctr"/>
            <a:r>
              <a:rPr lang="en-US" sz="4000" dirty="0"/>
              <a:t>Prevalence of OSA diagnoses in </a:t>
            </a:r>
            <a:br>
              <a:rPr lang="en-US" sz="4000" dirty="0"/>
            </a:br>
            <a:r>
              <a:rPr lang="en-US" sz="4000" dirty="0"/>
              <a:t>Type 2 Diabetic Patients in Primary Care</a:t>
            </a:r>
          </a:p>
        </p:txBody>
      </p:sp>
      <p:sp>
        <p:nvSpPr>
          <p:cNvPr id="3" name="Content Placeholder 2"/>
          <p:cNvSpPr>
            <a:spLocks noGrp="1"/>
          </p:cNvSpPr>
          <p:nvPr>
            <p:ph sz="half" idx="1"/>
          </p:nvPr>
        </p:nvSpPr>
        <p:spPr>
          <a:xfrm>
            <a:off x="378374" y="1639616"/>
            <a:ext cx="4353911" cy="4745915"/>
          </a:xfrm>
        </p:spPr>
        <p:txBody>
          <a:bodyPr/>
          <a:lstStyle/>
          <a:p>
            <a:r>
              <a:rPr lang="en-US" dirty="0"/>
              <a:t>Heffner, et al 2012 </a:t>
            </a:r>
          </a:p>
          <a:p>
            <a:pPr lvl="1"/>
            <a:r>
              <a:rPr lang="en-US" dirty="0"/>
              <a:t>16,000 primary care </a:t>
            </a:r>
            <a:r>
              <a:rPr lang="en-US" dirty="0" err="1"/>
              <a:t>pts</a:t>
            </a:r>
            <a:r>
              <a:rPr lang="en-US" dirty="0"/>
              <a:t>, 27 clinics in Oregon.</a:t>
            </a:r>
          </a:p>
          <a:p>
            <a:pPr lvl="1"/>
            <a:r>
              <a:rPr lang="en-US" dirty="0"/>
              <a:t>BMI mean 33.7 (8.3); Obese (≥ 30)</a:t>
            </a:r>
          </a:p>
          <a:p>
            <a:pPr lvl="1"/>
            <a:r>
              <a:rPr lang="en-US" dirty="0"/>
              <a:t>RDI Mild ≥ 5; Mod-Severe ≥ 15. </a:t>
            </a:r>
          </a:p>
          <a:p>
            <a:pPr lvl="1"/>
            <a:r>
              <a:rPr lang="en-US" dirty="0">
                <a:solidFill>
                  <a:prstClr val="white"/>
                </a:solidFill>
              </a:rPr>
              <a:t>Prevalence of OSA diagnosis  in Primary Care 18%  (23% of Obese pts.).</a:t>
            </a:r>
          </a:p>
          <a:p>
            <a:pPr lvl="1"/>
            <a:r>
              <a:rPr lang="en-US" dirty="0"/>
              <a:t>Compared to 8 specialty settings with a combined rate of 82.6%.</a:t>
            </a:r>
          </a:p>
        </p:txBody>
      </p:sp>
      <p:pic>
        <p:nvPicPr>
          <p:cNvPr id="2050"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5204263" y="1686910"/>
            <a:ext cx="6549388" cy="4713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58391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1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8000" y="230190"/>
            <a:ext cx="11176000" cy="1107996"/>
          </a:xfrm>
        </p:spPr>
        <p:txBody>
          <a:bodyPr/>
          <a:lstStyle/>
          <a:p>
            <a:pPr algn="ctr"/>
            <a:r>
              <a:rPr lang="en-US" sz="4400" dirty="0"/>
              <a:t>Pre-diabetics &amp; Glycemic Control; an RCT</a:t>
            </a:r>
            <a:br>
              <a:rPr lang="en-US" dirty="0"/>
            </a:br>
            <a:r>
              <a:rPr lang="en-US" sz="3600" dirty="0" err="1"/>
              <a:t>Pamidi</a:t>
            </a:r>
            <a:r>
              <a:rPr lang="en-US" sz="3600" dirty="0"/>
              <a:t>, et al 2015</a:t>
            </a:r>
          </a:p>
        </p:txBody>
      </p:sp>
      <p:sp>
        <p:nvSpPr>
          <p:cNvPr id="6" name="Text Placeholder 5"/>
          <p:cNvSpPr>
            <a:spLocks noGrp="1"/>
          </p:cNvSpPr>
          <p:nvPr>
            <p:ph type="body" sz="quarter" idx="10"/>
          </p:nvPr>
        </p:nvSpPr>
        <p:spPr>
          <a:xfrm>
            <a:off x="508000" y="1411553"/>
            <a:ext cx="11176000" cy="5706177"/>
          </a:xfrm>
        </p:spPr>
        <p:txBody>
          <a:bodyPr/>
          <a:lstStyle/>
          <a:p>
            <a:r>
              <a:rPr lang="en-US" sz="2800" dirty="0"/>
              <a:t>Assessed supervised CPAP adherence in 39 overweight or obese (BMI&gt;25) pre-diabetic, CPAP naïve, patients with SDB (AHI &gt;5).</a:t>
            </a:r>
          </a:p>
          <a:p>
            <a:pPr lvl="1"/>
            <a:r>
              <a:rPr lang="en-US" sz="2400" dirty="0"/>
              <a:t>Prediabetes; FBS 100 – 125; 2hr O-GTT, IV-GTT 140 – 199.</a:t>
            </a:r>
          </a:p>
          <a:p>
            <a:pPr lvl="1"/>
            <a:r>
              <a:rPr lang="en-US" sz="2400" dirty="0"/>
              <a:t>Control group: “sham” CPAP. </a:t>
            </a:r>
          </a:p>
          <a:p>
            <a:pPr lvl="1"/>
            <a:r>
              <a:rPr lang="en-US" sz="2400" dirty="0"/>
              <a:t>Experimental group: titrated to effect.</a:t>
            </a:r>
          </a:p>
          <a:p>
            <a:pPr lvl="1"/>
            <a:r>
              <a:rPr lang="en-US" sz="2400" dirty="0"/>
              <a:t>Duration: Two weeks, with nightly attended polysomnograms  for all subjects.</a:t>
            </a:r>
          </a:p>
          <a:p>
            <a:r>
              <a:rPr lang="en-US" sz="2800" dirty="0"/>
              <a:t>Results: </a:t>
            </a:r>
          </a:p>
          <a:p>
            <a:pPr lvl="1"/>
            <a:r>
              <a:rPr lang="en-US" sz="2400" dirty="0"/>
              <a:t>Experimental group had significant improvement in glucose metabolism (p&lt;0.03), and improved insulin sensitivity (p&lt;0.03), and decreased B/P (p&lt;0.04)</a:t>
            </a:r>
          </a:p>
          <a:p>
            <a:r>
              <a:rPr lang="en-US" sz="2800" dirty="0"/>
              <a:t>Conclusions:</a:t>
            </a:r>
            <a:r>
              <a:rPr lang="en-US" dirty="0"/>
              <a:t> </a:t>
            </a:r>
          </a:p>
          <a:p>
            <a:pPr lvl="1"/>
            <a:r>
              <a:rPr lang="en-US" sz="2400" dirty="0"/>
              <a:t>CPAP associated with improvement in glucose levels. </a:t>
            </a:r>
          </a:p>
          <a:p>
            <a:pPr lvl="1"/>
            <a:r>
              <a:rPr lang="en-US" sz="2400" dirty="0"/>
              <a:t>Incidental finding: enforced adherence may have contributed to results.</a:t>
            </a:r>
          </a:p>
          <a:p>
            <a:endParaRPr lang="en-US" sz="2400" dirty="0"/>
          </a:p>
        </p:txBody>
      </p:sp>
    </p:spTree>
    <p:extLst>
      <p:ext uri="{BB962C8B-B14F-4D97-AF65-F5344CB8AC3E}">
        <p14:creationId xmlns:p14="http://schemas.microsoft.com/office/powerpoint/2010/main" val="1373611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1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1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left)">
                                      <p:cBhvr>
                                        <p:cTn id="32" dur="1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20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wipe(left)">
                                      <p:cBhvr>
                                        <p:cTn id="42" dur="20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fade">
                                      <p:cBhvr>
                                        <p:cTn id="47" dur="2000"/>
                                        <p:tgtEl>
                                          <p:spTgt spid="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xEl>
                                              <p:pRg st="9" end="9"/>
                                            </p:txEl>
                                          </p:spTgt>
                                        </p:tgtEl>
                                        <p:attrNameLst>
                                          <p:attrName>style.visibility</p:attrName>
                                        </p:attrNameLst>
                                      </p:cBhvr>
                                      <p:to>
                                        <p:strVal val="visible"/>
                                      </p:to>
                                    </p:set>
                                    <p:animEffect transition="in" filter="fade">
                                      <p:cBhvr>
                                        <p:cTn id="52" dur="20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DF2FA-2A8C-4C87-BE73-D58F67C08C52}"/>
              </a:ext>
            </a:extLst>
          </p:cNvPr>
          <p:cNvSpPr>
            <a:spLocks noGrp="1"/>
          </p:cNvSpPr>
          <p:nvPr>
            <p:ph type="title"/>
          </p:nvPr>
        </p:nvSpPr>
        <p:spPr/>
        <p:txBody>
          <a:bodyPr>
            <a:normAutofit/>
          </a:bodyPr>
          <a:lstStyle/>
          <a:p>
            <a:pPr algn="l"/>
            <a:r>
              <a:rPr lang="en-US" sz="4000" dirty="0"/>
              <a:t>PRESENTER:</a:t>
            </a:r>
          </a:p>
        </p:txBody>
      </p:sp>
      <p:sp>
        <p:nvSpPr>
          <p:cNvPr id="3" name="Content Placeholder 2">
            <a:extLst>
              <a:ext uri="{FF2B5EF4-FFF2-40B4-BE49-F238E27FC236}">
                <a16:creationId xmlns:a16="http://schemas.microsoft.com/office/drawing/2014/main" id="{D32CFB8B-A3E5-4F9A-A8A7-114326730E41}"/>
              </a:ext>
            </a:extLst>
          </p:cNvPr>
          <p:cNvSpPr>
            <a:spLocks noGrp="1"/>
          </p:cNvSpPr>
          <p:nvPr>
            <p:ph idx="1"/>
          </p:nvPr>
        </p:nvSpPr>
        <p:spPr/>
        <p:txBody>
          <a:bodyPr>
            <a:normAutofit fontScale="25000" lnSpcReduction="20000"/>
          </a:bodyPr>
          <a:lstStyle/>
          <a:p>
            <a:r>
              <a:rPr lang="en-US" sz="12800" dirty="0"/>
              <a:t>Gordon A. Bush, Ph.D., Clinical Psychologist</a:t>
            </a:r>
          </a:p>
          <a:p>
            <a:endParaRPr lang="en-US" sz="12800" dirty="0"/>
          </a:p>
          <a:p>
            <a:r>
              <a:rPr lang="en-US" sz="12800" dirty="0"/>
              <a:t>Memorial Family  Medicine Residency Program</a:t>
            </a:r>
          </a:p>
          <a:p>
            <a:pPr lvl="1"/>
            <a:r>
              <a:rPr lang="en-US" sz="12800" dirty="0"/>
              <a:t>A 14-14-14 unopposed residency in a culturally diverse suburban area outside of Houston, Texas</a:t>
            </a:r>
          </a:p>
          <a:p>
            <a:pPr lvl="1"/>
            <a:r>
              <a:rPr lang="en-US" sz="12800" dirty="0">
                <a:solidFill>
                  <a:srgbClr val="FFFFFF"/>
                </a:solidFill>
              </a:rPr>
              <a:t>Faculty member since 2008</a:t>
            </a:r>
            <a:endParaRPr lang="en-US" sz="12800" dirty="0"/>
          </a:p>
          <a:p>
            <a:endParaRPr lang="en-US" sz="12800" dirty="0"/>
          </a:p>
          <a:p>
            <a:r>
              <a:rPr lang="en-US" sz="12800" dirty="0"/>
              <a:t>Long term interest in Behavioral Sleep Medicine</a:t>
            </a:r>
          </a:p>
          <a:p>
            <a:pPr lvl="1"/>
            <a:r>
              <a:rPr lang="en-US" sz="12800" dirty="0"/>
              <a:t>Providing services, consultation, and teaching</a:t>
            </a:r>
          </a:p>
          <a:p>
            <a:pPr lvl="1"/>
            <a:endParaRPr lang="en-US" sz="2200" dirty="0"/>
          </a:p>
        </p:txBody>
      </p:sp>
    </p:spTree>
    <p:extLst>
      <p:ext uri="{BB962C8B-B14F-4D97-AF65-F5344CB8AC3E}">
        <p14:creationId xmlns:p14="http://schemas.microsoft.com/office/powerpoint/2010/main" val="27827542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5354" y="243841"/>
            <a:ext cx="7227287" cy="636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3751786"/>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520" y="121922"/>
            <a:ext cx="11176000" cy="1883593"/>
          </a:xfrm>
        </p:spPr>
        <p:txBody>
          <a:bodyPr/>
          <a:lstStyle/>
          <a:p>
            <a:r>
              <a:rPr lang="en-US" sz="4000" dirty="0"/>
              <a:t>Literature </a:t>
            </a:r>
            <a:r>
              <a:rPr lang="en-US" sz="4000" dirty="0" err="1"/>
              <a:t>Reivew</a:t>
            </a:r>
            <a:r>
              <a:rPr lang="en-US" sz="4000" dirty="0"/>
              <a:t>:</a:t>
            </a:r>
            <a:br>
              <a:rPr lang="en-US" dirty="0"/>
            </a:br>
            <a:r>
              <a:rPr lang="en-US" dirty="0"/>
              <a:t>	</a:t>
            </a:r>
            <a:r>
              <a:rPr lang="en-US" sz="3600" dirty="0"/>
              <a:t>Martinez-</a:t>
            </a:r>
            <a:r>
              <a:rPr lang="en-US" sz="3600" dirty="0" err="1"/>
              <a:t>Ceron</a:t>
            </a:r>
            <a:r>
              <a:rPr lang="en-US" sz="3600" dirty="0"/>
              <a:t> E, Fernandez-Navarro I, Garcia-Rio F. 2016</a:t>
            </a:r>
            <a:br>
              <a:rPr lang="en-US" dirty="0"/>
            </a:br>
            <a:endParaRPr lang="en-US" dirty="0"/>
          </a:p>
        </p:txBody>
      </p:sp>
      <p:sp>
        <p:nvSpPr>
          <p:cNvPr id="3" name="Content Placeholder 2"/>
          <p:cNvSpPr>
            <a:spLocks noGrp="1"/>
          </p:cNvSpPr>
          <p:nvPr>
            <p:ph idx="1"/>
          </p:nvPr>
        </p:nvSpPr>
        <p:spPr>
          <a:xfrm>
            <a:off x="462280" y="1473836"/>
            <a:ext cx="11176000" cy="5079365"/>
          </a:xfrm>
        </p:spPr>
        <p:txBody>
          <a:bodyPr>
            <a:normAutofit fontScale="25000" lnSpcReduction="20000"/>
          </a:bodyPr>
          <a:lstStyle/>
          <a:p>
            <a:endParaRPr lang="en-US" dirty="0"/>
          </a:p>
          <a:p>
            <a:r>
              <a:rPr lang="en-US" sz="9600" dirty="0"/>
              <a:t>Intermittent hypoxia / Sleep Fragmentation associated with disorders such as:</a:t>
            </a:r>
          </a:p>
          <a:p>
            <a:pPr lvl="1"/>
            <a:r>
              <a:rPr lang="en-US" sz="9200" dirty="0"/>
              <a:t>Sympathetic activation, oxidative stress, systemic inflammation and alterations in appetite-regulating hormones</a:t>
            </a:r>
          </a:p>
          <a:p>
            <a:pPr lvl="1"/>
            <a:r>
              <a:rPr lang="en-US" sz="9200" dirty="0"/>
              <a:t>Representing a plausible relationship with T2D.</a:t>
            </a:r>
          </a:p>
          <a:p>
            <a:pPr marL="517525" lvl="1" indent="0">
              <a:buNone/>
            </a:pPr>
            <a:endParaRPr lang="en-US" sz="9200" dirty="0"/>
          </a:p>
          <a:p>
            <a:pPr lvl="0"/>
            <a:r>
              <a:rPr lang="en-US" sz="10000" dirty="0">
                <a:solidFill>
                  <a:prstClr val="white"/>
                </a:solidFill>
              </a:rPr>
              <a:t>The reviewed studies suggest in pre-diabetic patients with OSA, CPAP could:</a:t>
            </a:r>
          </a:p>
          <a:p>
            <a:pPr lvl="1"/>
            <a:r>
              <a:rPr lang="en-US" sz="9600" dirty="0">
                <a:solidFill>
                  <a:prstClr val="white"/>
                </a:solidFill>
              </a:rPr>
              <a:t>improve insulin resistance, and perhaps glycemic control </a:t>
            </a:r>
          </a:p>
          <a:p>
            <a:pPr marL="517525" lvl="1" indent="0">
              <a:buNone/>
            </a:pPr>
            <a:endParaRPr lang="en-US" sz="9600" dirty="0">
              <a:solidFill>
                <a:prstClr val="white"/>
              </a:solidFill>
            </a:endParaRPr>
          </a:p>
          <a:p>
            <a:r>
              <a:rPr lang="en-US" sz="9600" dirty="0"/>
              <a:t>The effect of CPAP treatment  in T2D may be greater in patients: </a:t>
            </a:r>
          </a:p>
          <a:p>
            <a:pPr lvl="1"/>
            <a:r>
              <a:rPr lang="en-US" sz="9600" dirty="0"/>
              <a:t>with more severe OSA, </a:t>
            </a:r>
          </a:p>
          <a:p>
            <a:pPr lvl="1"/>
            <a:r>
              <a:rPr lang="en-US" sz="9600" dirty="0"/>
              <a:t>with poorer baseline glycemic control</a:t>
            </a:r>
          </a:p>
          <a:p>
            <a:pPr lvl="1"/>
            <a:r>
              <a:rPr lang="en-US" sz="9600" dirty="0"/>
              <a:t>with greater compliance and duration of CPAP treatment.</a:t>
            </a:r>
          </a:p>
          <a:p>
            <a:pPr lvl="1"/>
            <a:endParaRPr lang="en-US" sz="9600" dirty="0"/>
          </a:p>
          <a:p>
            <a:r>
              <a:rPr lang="en-US" sz="9600" dirty="0"/>
              <a:t>Conclusion: despite currently limited information, it appeared “…apnea reversion by means of</a:t>
            </a:r>
            <a:r>
              <a:rPr lang="en-US" sz="8000" dirty="0"/>
              <a:t> </a:t>
            </a:r>
            <a:r>
              <a:rPr lang="en-US" sz="9600" dirty="0"/>
              <a:t>CPAP</a:t>
            </a:r>
            <a:r>
              <a:rPr lang="en-US" sz="8000" dirty="0"/>
              <a:t> </a:t>
            </a:r>
            <a:r>
              <a:rPr lang="en-US" sz="9600" dirty="0"/>
              <a:t>could improve the control of glucose metabolism.</a:t>
            </a:r>
            <a:r>
              <a:rPr lang="en-US" sz="8000" dirty="0"/>
              <a:t>	“		</a:t>
            </a:r>
          </a:p>
        </p:txBody>
      </p:sp>
    </p:spTree>
    <p:extLst>
      <p:ext uri="{BB962C8B-B14F-4D97-AF65-F5344CB8AC3E}">
        <p14:creationId xmlns:p14="http://schemas.microsoft.com/office/powerpoint/2010/main" val="8986629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left)">
                                      <p:cBhvr>
                                        <p:cTn id="22" dur="2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left)">
                                      <p:cBhvr>
                                        <p:cTn id="27" dur="20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wipe(left)">
                                      <p:cBhvr>
                                        <p:cTn id="32" dur="20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20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2000"/>
                                        <p:tgtEl>
                                          <p:spTgt spid="3">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fade">
                                      <p:cBhvr>
                                        <p:cTn id="47" dur="2000"/>
                                        <p:tgtEl>
                                          <p:spTgt spid="3">
                                            <p:txEl>
                                              <p:pRg st="11" end="1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
                                            <p:txEl>
                                              <p:pRg st="13" end="13"/>
                                            </p:txEl>
                                          </p:spTgt>
                                        </p:tgtEl>
                                        <p:attrNameLst>
                                          <p:attrName>style.visibility</p:attrName>
                                        </p:attrNameLst>
                                      </p:cBhvr>
                                      <p:to>
                                        <p:strVal val="visible"/>
                                      </p:to>
                                    </p:set>
                                    <p:animEffect transition="in" filter="wipe(left)">
                                      <p:cBhvr>
                                        <p:cTn id="52" dur="20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804C6B-6347-4FCD-9718-CF5956F10941}"/>
              </a:ext>
            </a:extLst>
          </p:cNvPr>
          <p:cNvSpPr>
            <a:spLocks noGrp="1"/>
          </p:cNvSpPr>
          <p:nvPr>
            <p:ph type="title"/>
          </p:nvPr>
        </p:nvSpPr>
        <p:spPr>
          <a:xfrm>
            <a:off x="394581" y="1699904"/>
            <a:ext cx="11176000" cy="2659190"/>
          </a:xfrm>
        </p:spPr>
        <p:txBody>
          <a:bodyPr/>
          <a:lstStyle/>
          <a:p>
            <a:pPr algn="ctr"/>
            <a:r>
              <a:rPr lang="en-US" dirty="0"/>
              <a:t>THE IMPORTANCE OF SLEEP IN THE TREATMENT OF CHRONIC HEALTH CONDITIONS</a:t>
            </a:r>
            <a:br>
              <a:rPr lang="en-US" dirty="0"/>
            </a:br>
            <a:r>
              <a:rPr lang="en-US" dirty="0"/>
              <a:t>Obstructive Sleep Apnea and Cardiovascular Disease States (CVD)</a:t>
            </a:r>
          </a:p>
        </p:txBody>
      </p:sp>
    </p:spTree>
    <p:extLst>
      <p:ext uri="{BB962C8B-B14F-4D97-AF65-F5344CB8AC3E}">
        <p14:creationId xmlns:p14="http://schemas.microsoft.com/office/powerpoint/2010/main" val="1200802481"/>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BAF33FD-5475-4D65-A1BA-D08ABCEED1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2120" y="130455"/>
            <a:ext cx="8751573" cy="6643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4771281"/>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230191"/>
            <a:ext cx="11176000" cy="1329595"/>
          </a:xfrm>
        </p:spPr>
        <p:txBody>
          <a:bodyPr/>
          <a:lstStyle/>
          <a:p>
            <a:pPr algn="ctr"/>
            <a:r>
              <a:rPr lang="en-US" dirty="0"/>
              <a:t>Association between SDB and Cardiovascular Disease (CVD)</a:t>
            </a:r>
          </a:p>
        </p:txBody>
      </p:sp>
      <p:pic>
        <p:nvPicPr>
          <p:cNvPr id="2055" name="Picture 7"/>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71308" y="1706880"/>
            <a:ext cx="5689600" cy="3855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6003290" y="1722120"/>
            <a:ext cx="6066789"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6116154"/>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 of CPAP on Hypertension and LVEF</a:t>
            </a:r>
          </a:p>
        </p:txBody>
      </p:sp>
      <p:pic>
        <p:nvPicPr>
          <p:cNvPr id="3074"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140155" y="1782662"/>
            <a:ext cx="5595165" cy="4176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5908521" y="1828800"/>
            <a:ext cx="6196325" cy="4145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8277611"/>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74C7C-6C14-4E62-8ECA-2F1280B5FB32}"/>
              </a:ext>
            </a:extLst>
          </p:cNvPr>
          <p:cNvSpPr>
            <a:spLocks noGrp="1"/>
          </p:cNvSpPr>
          <p:nvPr>
            <p:ph type="title"/>
          </p:nvPr>
        </p:nvSpPr>
        <p:spPr>
          <a:xfrm>
            <a:off x="508000" y="230191"/>
            <a:ext cx="11176000" cy="664797"/>
          </a:xfrm>
        </p:spPr>
        <p:txBody>
          <a:bodyPr/>
          <a:lstStyle/>
          <a:p>
            <a:r>
              <a:rPr lang="en-US" dirty="0"/>
              <a:t>Pathways  to cardiovascular effect from SDB</a:t>
            </a:r>
          </a:p>
        </p:txBody>
      </p:sp>
      <p:sp>
        <p:nvSpPr>
          <p:cNvPr id="3" name="Text Placeholder 2">
            <a:extLst>
              <a:ext uri="{FF2B5EF4-FFF2-40B4-BE49-F238E27FC236}">
                <a16:creationId xmlns:a16="http://schemas.microsoft.com/office/drawing/2014/main" id="{59682625-5B05-40F7-938F-A7F97B1D7A28}"/>
              </a:ext>
            </a:extLst>
          </p:cNvPr>
          <p:cNvSpPr>
            <a:spLocks noGrp="1"/>
          </p:cNvSpPr>
          <p:nvPr>
            <p:ph type="body" idx="1"/>
          </p:nvPr>
        </p:nvSpPr>
        <p:spPr>
          <a:xfrm>
            <a:off x="279400" y="1454496"/>
            <a:ext cx="5486400" cy="664797"/>
          </a:xfrm>
        </p:spPr>
        <p:txBody>
          <a:bodyPr/>
          <a:lstStyle/>
          <a:p>
            <a:pPr lvl="1"/>
            <a:r>
              <a:rPr lang="en-US" sz="2400" dirty="0"/>
              <a:t>Intermittent Hypoxia, Sleep Fragmentation:</a:t>
            </a:r>
          </a:p>
        </p:txBody>
      </p:sp>
      <p:sp>
        <p:nvSpPr>
          <p:cNvPr id="4" name="Content Placeholder 3"/>
          <p:cNvSpPr>
            <a:spLocks noGrp="1"/>
          </p:cNvSpPr>
          <p:nvPr>
            <p:ph sz="half" idx="2"/>
          </p:nvPr>
        </p:nvSpPr>
        <p:spPr>
          <a:xfrm>
            <a:off x="507999" y="2174875"/>
            <a:ext cx="5486400" cy="3447098"/>
          </a:xfrm>
        </p:spPr>
        <p:txBody>
          <a:bodyPr/>
          <a:lstStyle/>
          <a:p>
            <a:r>
              <a:rPr lang="en-US" dirty="0"/>
              <a:t>Stimulate carotid chemoreceptors</a:t>
            </a:r>
          </a:p>
          <a:p>
            <a:r>
              <a:rPr lang="en-US" dirty="0"/>
              <a:t>Sympathetic activation with surges in blood pressure. </a:t>
            </a:r>
          </a:p>
          <a:p>
            <a:r>
              <a:rPr lang="en-US" dirty="0"/>
              <a:t>Sympathetic activation persists during the day, inducing vasoconstriction</a:t>
            </a:r>
          </a:p>
          <a:p>
            <a:r>
              <a:rPr lang="en-US" dirty="0"/>
              <a:t>Response to subsequent hypoxic events is augmented.</a:t>
            </a:r>
          </a:p>
          <a:p>
            <a:r>
              <a:rPr lang="en-US" dirty="0"/>
              <a:t>Less drop or “dip” in B/P with sleep.</a:t>
            </a:r>
          </a:p>
          <a:p>
            <a:pPr lvl="1"/>
            <a:r>
              <a:rPr lang="en-US" dirty="0" err="1"/>
              <a:t>Khayat</a:t>
            </a:r>
            <a:r>
              <a:rPr lang="en-US" dirty="0"/>
              <a:t> R,  </a:t>
            </a:r>
            <a:r>
              <a:rPr lang="en-US" dirty="0" err="1"/>
              <a:t>Pleister</a:t>
            </a:r>
            <a:r>
              <a:rPr lang="en-US" dirty="0"/>
              <a:t>, A. </a:t>
            </a:r>
            <a:r>
              <a:rPr lang="en-US" i="1" dirty="0">
                <a:latin typeface="AdvPSA334"/>
              </a:rPr>
              <a:t>Sleep Med </a:t>
            </a:r>
            <a:r>
              <a:rPr lang="en-US" i="1" dirty="0" err="1">
                <a:latin typeface="AdvPSA334"/>
              </a:rPr>
              <a:t>Clin</a:t>
            </a:r>
            <a:r>
              <a:rPr lang="en-US" dirty="0">
                <a:latin typeface="AdvPSA334"/>
              </a:rPr>
              <a:t> 11 (2016) 273–286</a:t>
            </a:r>
            <a:endParaRPr lang="en-US" dirty="0"/>
          </a:p>
        </p:txBody>
      </p:sp>
      <p:sp>
        <p:nvSpPr>
          <p:cNvPr id="5" name="Text Placeholder 4"/>
          <p:cNvSpPr>
            <a:spLocks noGrp="1"/>
          </p:cNvSpPr>
          <p:nvPr>
            <p:ph type="body" sz="quarter" idx="3"/>
          </p:nvPr>
        </p:nvSpPr>
        <p:spPr>
          <a:xfrm>
            <a:off x="6194643" y="1411556"/>
            <a:ext cx="5489359" cy="692497"/>
          </a:xfrm>
        </p:spPr>
        <p:txBody>
          <a:bodyPr/>
          <a:lstStyle/>
          <a:p>
            <a:r>
              <a:rPr lang="en-US" dirty="0"/>
              <a:t>Induces or </a:t>
            </a:r>
          </a:p>
          <a:p>
            <a:r>
              <a:rPr lang="en-US" dirty="0"/>
              <a:t>Contributes to:</a:t>
            </a:r>
          </a:p>
        </p:txBody>
      </p:sp>
      <p:sp>
        <p:nvSpPr>
          <p:cNvPr id="6" name="Content Placeholder 5"/>
          <p:cNvSpPr>
            <a:spLocks noGrp="1"/>
          </p:cNvSpPr>
          <p:nvPr>
            <p:ph sz="quarter" idx="4"/>
          </p:nvPr>
        </p:nvSpPr>
        <p:spPr>
          <a:xfrm>
            <a:off x="6193368" y="2174876"/>
            <a:ext cx="5490632" cy="4368888"/>
          </a:xfrm>
        </p:spPr>
        <p:txBody>
          <a:bodyPr/>
          <a:lstStyle/>
          <a:p>
            <a:pPr marL="281770" lvl="0" indent="-281770"/>
            <a:r>
              <a:rPr lang="en-US" dirty="0">
                <a:solidFill>
                  <a:prstClr val="white"/>
                </a:solidFill>
              </a:rPr>
              <a:t>Systemic hypertension</a:t>
            </a:r>
          </a:p>
          <a:p>
            <a:pPr marL="281770" lvl="0" indent="-281770"/>
            <a:r>
              <a:rPr lang="en-US" dirty="0">
                <a:solidFill>
                  <a:prstClr val="white"/>
                </a:solidFill>
              </a:rPr>
              <a:t>Left ventricular hypertrophy, LVEF reduction, </a:t>
            </a:r>
            <a:r>
              <a:rPr lang="en-US" dirty="0"/>
              <a:t>Atrial Fibrillation, Arrhythmia.</a:t>
            </a:r>
            <a:endParaRPr lang="en-US" dirty="0">
              <a:solidFill>
                <a:prstClr val="white"/>
              </a:solidFill>
            </a:endParaRPr>
          </a:p>
          <a:p>
            <a:pPr marL="281770" lvl="0" indent="-281770"/>
            <a:r>
              <a:rPr lang="en-US" dirty="0">
                <a:solidFill>
                  <a:prstClr val="white"/>
                </a:solidFill>
              </a:rPr>
              <a:t>Endothelial dysfunction, Atherosclerosis</a:t>
            </a:r>
          </a:p>
          <a:p>
            <a:pPr marL="281770" lvl="0" indent="-281770"/>
            <a:r>
              <a:rPr lang="en-US" dirty="0">
                <a:solidFill>
                  <a:prstClr val="white"/>
                </a:solidFill>
              </a:rPr>
              <a:t>Pulmonary Hypertension</a:t>
            </a:r>
          </a:p>
          <a:p>
            <a:pPr marL="281770" lvl="0" indent="-281770"/>
            <a:r>
              <a:rPr lang="en-US" dirty="0">
                <a:solidFill>
                  <a:prstClr val="white"/>
                </a:solidFill>
              </a:rPr>
              <a:t>CVA</a:t>
            </a:r>
          </a:p>
          <a:p>
            <a:pPr marL="281770" lvl="0" indent="-281770"/>
            <a:r>
              <a:rPr lang="en-US" dirty="0">
                <a:solidFill>
                  <a:prstClr val="white"/>
                </a:solidFill>
              </a:rPr>
              <a:t>Heart Failure</a:t>
            </a:r>
          </a:p>
          <a:p>
            <a:pPr marL="555604" lvl="1" indent="-281770"/>
            <a:r>
              <a:rPr lang="en-US" dirty="0">
                <a:solidFill>
                  <a:prstClr val="white"/>
                </a:solidFill>
              </a:rPr>
              <a:t>Life-time risk by age 40 is approximately 20%; Estimated annual mortality from HF is twenty percent (20%). </a:t>
            </a:r>
            <a:r>
              <a:rPr lang="fr-FR" dirty="0">
                <a:solidFill>
                  <a:prstClr val="white"/>
                </a:solidFill>
              </a:rPr>
              <a:t>Lloyd-Jones, et al Circulation 2010;121(7):e46-215</a:t>
            </a:r>
          </a:p>
          <a:p>
            <a:pPr marL="555604" lvl="1" indent="-281770"/>
            <a:r>
              <a:rPr lang="en-US" dirty="0">
                <a:solidFill>
                  <a:prstClr val="white"/>
                </a:solidFill>
              </a:rPr>
              <a:t>SDB in HF estimated 50-70%. </a:t>
            </a:r>
            <a:r>
              <a:rPr lang="da-DK" dirty="0">
                <a:solidFill>
                  <a:prstClr val="white"/>
                </a:solidFill>
              </a:rPr>
              <a:t>Khayat R, et al, J Card Fail, 2009; 15(9): 739-46</a:t>
            </a:r>
            <a:r>
              <a:rPr lang="en-US" dirty="0">
                <a:solidFill>
                  <a:prstClr val="white"/>
                </a:solidFill>
              </a:rPr>
              <a:t> </a:t>
            </a:r>
            <a:endParaRPr lang="en-US" dirty="0"/>
          </a:p>
        </p:txBody>
      </p:sp>
    </p:spTree>
    <p:extLst>
      <p:ext uri="{BB962C8B-B14F-4D97-AF65-F5344CB8AC3E}">
        <p14:creationId xmlns:p14="http://schemas.microsoft.com/office/powerpoint/2010/main" val="24714529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1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1000"/>
                                        <p:tgtEl>
                                          <p:spTgt spid="4">
                                            <p:txEl>
                                              <p:pRg st="4" end="4"/>
                                            </p:txEl>
                                          </p:spTgt>
                                        </p:tgtEl>
                                      </p:cBhvr>
                                    </p:animEffect>
                                  </p:childTnLst>
                                </p:cTn>
                              </p:par>
                              <p:par>
                                <p:cTn id="28" presetID="22" presetClass="entr" presetSubtype="8" fill="hold" nodeType="with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wipe(left)">
                                      <p:cBhvr>
                                        <p:cTn id="30" dur="1000"/>
                                        <p:tgtEl>
                                          <p:spTgt spid="4">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Effect transition="in" filter="wipe(left)">
                                      <p:cBhvr>
                                        <p:cTn id="35" dur="1300"/>
                                        <p:tgtEl>
                                          <p:spTgt spid="6">
                                            <p:txEl>
                                              <p:pRg st="0" end="0"/>
                                            </p:txEl>
                                          </p:spTgt>
                                        </p:tgtEl>
                                      </p:cBhvr>
                                    </p:animEffect>
                                  </p:childTnLst>
                                </p:cTn>
                              </p:par>
                            </p:childTnLst>
                          </p:cTn>
                        </p:par>
                        <p:par>
                          <p:cTn id="36" fill="hold">
                            <p:stCondLst>
                              <p:cond delay="1300"/>
                            </p:stCondLst>
                            <p:childTnLst>
                              <p:par>
                                <p:cTn id="37" presetID="22" presetClass="entr" presetSubtype="8" fill="hold" nodeType="afterEffect">
                                  <p:stCondLst>
                                    <p:cond delay="1000"/>
                                  </p:stCondLst>
                                  <p:childTnLst>
                                    <p:set>
                                      <p:cBhvr>
                                        <p:cTn id="38" dur="1" fill="hold">
                                          <p:stCondLst>
                                            <p:cond delay="0"/>
                                          </p:stCondLst>
                                        </p:cTn>
                                        <p:tgtEl>
                                          <p:spTgt spid="6">
                                            <p:txEl>
                                              <p:pRg st="1" end="1"/>
                                            </p:txEl>
                                          </p:spTgt>
                                        </p:tgtEl>
                                        <p:attrNameLst>
                                          <p:attrName>style.visibility</p:attrName>
                                        </p:attrNameLst>
                                      </p:cBhvr>
                                      <p:to>
                                        <p:strVal val="visible"/>
                                      </p:to>
                                    </p:set>
                                    <p:animEffect transition="in" filter="wipe(left)">
                                      <p:cBhvr>
                                        <p:cTn id="39" dur="1000"/>
                                        <p:tgtEl>
                                          <p:spTgt spid="6">
                                            <p:txEl>
                                              <p:pRg st="1" end="1"/>
                                            </p:txEl>
                                          </p:spTgt>
                                        </p:tgtEl>
                                      </p:cBhvr>
                                    </p:animEffect>
                                  </p:childTnLst>
                                </p:cTn>
                              </p:par>
                            </p:childTnLst>
                          </p:cTn>
                        </p:par>
                        <p:par>
                          <p:cTn id="40" fill="hold">
                            <p:stCondLst>
                              <p:cond delay="3300"/>
                            </p:stCondLst>
                            <p:childTnLst>
                              <p:par>
                                <p:cTn id="41" presetID="22" presetClass="entr" presetSubtype="8" fill="hold" nodeType="after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animEffect transition="in" filter="wipe(left)">
                                      <p:cBhvr>
                                        <p:cTn id="43" dur="1000"/>
                                        <p:tgtEl>
                                          <p:spTgt spid="6">
                                            <p:txEl>
                                              <p:pRg st="2" end="2"/>
                                            </p:txEl>
                                          </p:spTgt>
                                        </p:tgtEl>
                                      </p:cBhvr>
                                    </p:animEffect>
                                  </p:childTnLst>
                                </p:cTn>
                              </p:par>
                            </p:childTnLst>
                          </p:cTn>
                        </p:par>
                        <p:par>
                          <p:cTn id="44" fill="hold">
                            <p:stCondLst>
                              <p:cond delay="4300"/>
                            </p:stCondLst>
                            <p:childTnLst>
                              <p:par>
                                <p:cTn id="45" presetID="22" presetClass="entr" presetSubtype="8" fill="hold" nodeType="after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animEffect transition="in" filter="wipe(left)">
                                      <p:cBhvr>
                                        <p:cTn id="47" dur="1000"/>
                                        <p:tgtEl>
                                          <p:spTgt spid="6">
                                            <p:txEl>
                                              <p:pRg st="3" end="3"/>
                                            </p:txEl>
                                          </p:spTgt>
                                        </p:tgtEl>
                                      </p:cBhvr>
                                    </p:animEffect>
                                  </p:childTnLst>
                                </p:cTn>
                              </p:par>
                            </p:childTnLst>
                          </p:cTn>
                        </p:par>
                        <p:par>
                          <p:cTn id="48" fill="hold">
                            <p:stCondLst>
                              <p:cond delay="5300"/>
                            </p:stCondLst>
                            <p:childTnLst>
                              <p:par>
                                <p:cTn id="49" presetID="22" presetClass="entr" presetSubtype="8" fill="hold" nodeType="afterEffect">
                                  <p:stCondLst>
                                    <p:cond delay="0"/>
                                  </p:stCondLst>
                                  <p:childTnLst>
                                    <p:set>
                                      <p:cBhvr>
                                        <p:cTn id="50" dur="1" fill="hold">
                                          <p:stCondLst>
                                            <p:cond delay="0"/>
                                          </p:stCondLst>
                                        </p:cTn>
                                        <p:tgtEl>
                                          <p:spTgt spid="6">
                                            <p:txEl>
                                              <p:pRg st="4" end="4"/>
                                            </p:txEl>
                                          </p:spTgt>
                                        </p:tgtEl>
                                        <p:attrNameLst>
                                          <p:attrName>style.visibility</p:attrName>
                                        </p:attrNameLst>
                                      </p:cBhvr>
                                      <p:to>
                                        <p:strVal val="visible"/>
                                      </p:to>
                                    </p:set>
                                    <p:animEffect transition="in" filter="wipe(left)">
                                      <p:cBhvr>
                                        <p:cTn id="51" dur="1000"/>
                                        <p:tgtEl>
                                          <p:spTgt spid="6">
                                            <p:txEl>
                                              <p:pRg st="4" end="4"/>
                                            </p:txEl>
                                          </p:spTgt>
                                        </p:tgtEl>
                                      </p:cBhvr>
                                    </p:animEffect>
                                  </p:childTnLst>
                                </p:cTn>
                              </p:par>
                            </p:childTnLst>
                          </p:cTn>
                        </p:par>
                        <p:par>
                          <p:cTn id="52" fill="hold">
                            <p:stCondLst>
                              <p:cond delay="6300"/>
                            </p:stCondLst>
                            <p:childTnLst>
                              <p:par>
                                <p:cTn id="53" presetID="22" presetClass="entr" presetSubtype="8" fill="hold" nodeType="afterEffect">
                                  <p:stCondLst>
                                    <p:cond delay="0"/>
                                  </p:stCondLst>
                                  <p:childTnLst>
                                    <p:set>
                                      <p:cBhvr>
                                        <p:cTn id="54" dur="1" fill="hold">
                                          <p:stCondLst>
                                            <p:cond delay="0"/>
                                          </p:stCondLst>
                                        </p:cTn>
                                        <p:tgtEl>
                                          <p:spTgt spid="6">
                                            <p:txEl>
                                              <p:pRg st="5" end="5"/>
                                            </p:txEl>
                                          </p:spTgt>
                                        </p:tgtEl>
                                        <p:attrNameLst>
                                          <p:attrName>style.visibility</p:attrName>
                                        </p:attrNameLst>
                                      </p:cBhvr>
                                      <p:to>
                                        <p:strVal val="visible"/>
                                      </p:to>
                                    </p:set>
                                    <p:animEffect transition="in" filter="wipe(left)">
                                      <p:cBhvr>
                                        <p:cTn id="55" dur="1000"/>
                                        <p:tgtEl>
                                          <p:spTgt spid="6">
                                            <p:txEl>
                                              <p:pRg st="5" end="5"/>
                                            </p:txEl>
                                          </p:spTgt>
                                        </p:tgtEl>
                                      </p:cBhvr>
                                    </p:animEffect>
                                  </p:childTnLst>
                                </p:cTn>
                              </p:par>
                              <p:par>
                                <p:cTn id="56" presetID="22" presetClass="entr" presetSubtype="4" fill="hold" nodeType="withEffect">
                                  <p:stCondLst>
                                    <p:cond delay="2000"/>
                                  </p:stCondLst>
                                  <p:childTnLst>
                                    <p:set>
                                      <p:cBhvr>
                                        <p:cTn id="57" dur="1" fill="hold">
                                          <p:stCondLst>
                                            <p:cond delay="0"/>
                                          </p:stCondLst>
                                        </p:cTn>
                                        <p:tgtEl>
                                          <p:spTgt spid="6">
                                            <p:txEl>
                                              <p:pRg st="6" end="6"/>
                                            </p:txEl>
                                          </p:spTgt>
                                        </p:tgtEl>
                                        <p:attrNameLst>
                                          <p:attrName>style.visibility</p:attrName>
                                        </p:attrNameLst>
                                      </p:cBhvr>
                                      <p:to>
                                        <p:strVal val="visible"/>
                                      </p:to>
                                    </p:set>
                                    <p:animEffect transition="in" filter="wipe(down)">
                                      <p:cBhvr>
                                        <p:cTn id="58" dur="1000"/>
                                        <p:tgtEl>
                                          <p:spTgt spid="6">
                                            <p:txEl>
                                              <p:pRg st="6" end="6"/>
                                            </p:txEl>
                                          </p:spTgt>
                                        </p:tgtEl>
                                      </p:cBhvr>
                                    </p:animEffect>
                                  </p:childTnLst>
                                </p:cTn>
                              </p:par>
                              <p:par>
                                <p:cTn id="59" presetID="22" presetClass="entr" presetSubtype="4" fill="hold" nodeType="withEffect">
                                  <p:stCondLst>
                                    <p:cond delay="2000"/>
                                  </p:stCondLst>
                                  <p:childTnLst>
                                    <p:set>
                                      <p:cBhvr>
                                        <p:cTn id="60" dur="1" fill="hold">
                                          <p:stCondLst>
                                            <p:cond delay="0"/>
                                          </p:stCondLst>
                                        </p:cTn>
                                        <p:tgtEl>
                                          <p:spTgt spid="6">
                                            <p:txEl>
                                              <p:pRg st="7" end="7"/>
                                            </p:txEl>
                                          </p:spTgt>
                                        </p:tgtEl>
                                        <p:attrNameLst>
                                          <p:attrName>style.visibility</p:attrName>
                                        </p:attrNameLst>
                                      </p:cBhvr>
                                      <p:to>
                                        <p:strVal val="visible"/>
                                      </p:to>
                                    </p:set>
                                    <p:animEffect transition="in" filter="wipe(down)">
                                      <p:cBhvr>
                                        <p:cTn id="61" dur="1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35769E-C6FF-4942-8C93-A190CE2E7519}"/>
              </a:ext>
            </a:extLst>
          </p:cNvPr>
          <p:cNvSpPr>
            <a:spLocks noGrp="1"/>
          </p:cNvSpPr>
          <p:nvPr>
            <p:ph type="title"/>
          </p:nvPr>
        </p:nvSpPr>
        <p:spPr>
          <a:xfrm>
            <a:off x="508000" y="230190"/>
            <a:ext cx="11176000" cy="609398"/>
          </a:xfrm>
        </p:spPr>
        <p:txBody>
          <a:bodyPr/>
          <a:lstStyle/>
          <a:p>
            <a:r>
              <a:rPr lang="en-US" sz="4400" dirty="0"/>
              <a:t>  TREATEMNT OF OSA / SDB; </a:t>
            </a:r>
            <a:r>
              <a:rPr lang="en-US" sz="4400" dirty="0" err="1"/>
              <a:t>Khayat</a:t>
            </a:r>
            <a:r>
              <a:rPr lang="en-US" sz="4400" dirty="0"/>
              <a:t> &amp; </a:t>
            </a:r>
            <a:r>
              <a:rPr lang="en-US" sz="4400" dirty="0" err="1"/>
              <a:t>Pleister</a:t>
            </a:r>
            <a:r>
              <a:rPr lang="en-US" sz="4400" dirty="0"/>
              <a:t>, 2016</a:t>
            </a:r>
          </a:p>
        </p:txBody>
      </p:sp>
      <p:graphicFrame>
        <p:nvGraphicFramePr>
          <p:cNvPr id="6" name="Content Placeholder 5">
            <a:extLst>
              <a:ext uri="{FF2B5EF4-FFF2-40B4-BE49-F238E27FC236}">
                <a16:creationId xmlns:a16="http://schemas.microsoft.com/office/drawing/2014/main" id="{892FA611-5648-44F3-A1E1-C7A7E9C16851}"/>
              </a:ext>
            </a:extLst>
          </p:cNvPr>
          <p:cNvGraphicFramePr>
            <a:graphicFrameLocks noGrp="1"/>
          </p:cNvGraphicFramePr>
          <p:nvPr>
            <p:ph idx="1"/>
            <p:extLst/>
          </p:nvPr>
        </p:nvGraphicFramePr>
        <p:xfrm>
          <a:off x="563883" y="1051561"/>
          <a:ext cx="10911837" cy="5547360"/>
        </p:xfrm>
        <a:graphic>
          <a:graphicData uri="http://schemas.openxmlformats.org/drawingml/2006/table">
            <a:tbl>
              <a:tblPr firstRow="1" bandRow="1">
                <a:tableStyleId>{5C22544A-7EE6-4342-B048-85BDC9FD1C3A}</a:tableStyleId>
              </a:tblPr>
              <a:tblGrid>
                <a:gridCol w="3637279">
                  <a:extLst>
                    <a:ext uri="{9D8B030D-6E8A-4147-A177-3AD203B41FA5}">
                      <a16:colId xmlns:a16="http://schemas.microsoft.com/office/drawing/2014/main" val="112891256"/>
                    </a:ext>
                  </a:extLst>
                </a:gridCol>
                <a:gridCol w="3637279">
                  <a:extLst>
                    <a:ext uri="{9D8B030D-6E8A-4147-A177-3AD203B41FA5}">
                      <a16:colId xmlns:a16="http://schemas.microsoft.com/office/drawing/2014/main" val="1446315380"/>
                    </a:ext>
                  </a:extLst>
                </a:gridCol>
                <a:gridCol w="3637279">
                  <a:extLst>
                    <a:ext uri="{9D8B030D-6E8A-4147-A177-3AD203B41FA5}">
                      <a16:colId xmlns:a16="http://schemas.microsoft.com/office/drawing/2014/main" val="2387147015"/>
                    </a:ext>
                  </a:extLst>
                </a:gridCol>
              </a:tblGrid>
              <a:tr h="393634">
                <a:tc>
                  <a:txBody>
                    <a:bodyPr/>
                    <a:lstStyle/>
                    <a:p>
                      <a:pPr algn="ctr"/>
                      <a:r>
                        <a:rPr lang="en-US" dirty="0"/>
                        <a:t>SDB CONDITION / STATUS</a:t>
                      </a:r>
                    </a:p>
                  </a:txBody>
                  <a:tcPr/>
                </a:tc>
                <a:tc>
                  <a:txBody>
                    <a:bodyPr/>
                    <a:lstStyle/>
                    <a:p>
                      <a:pPr algn="ctr"/>
                      <a:r>
                        <a:rPr lang="en-US" dirty="0"/>
                        <a:t>TREATMENT</a:t>
                      </a:r>
                    </a:p>
                  </a:txBody>
                  <a:tcPr/>
                </a:tc>
                <a:tc>
                  <a:txBody>
                    <a:bodyPr/>
                    <a:lstStyle/>
                    <a:p>
                      <a:pPr algn="ctr"/>
                      <a:r>
                        <a:rPr lang="en-US" dirty="0"/>
                        <a:t>COMMENT</a:t>
                      </a:r>
                    </a:p>
                  </a:txBody>
                  <a:tcPr/>
                </a:tc>
                <a:extLst>
                  <a:ext uri="{0D108BD9-81ED-4DB2-BD59-A6C34878D82A}">
                    <a16:rowId xmlns:a16="http://schemas.microsoft.com/office/drawing/2014/main" val="618124969"/>
                  </a:ext>
                </a:extLst>
              </a:tr>
              <a:tr h="655929">
                <a:tc>
                  <a:txBody>
                    <a:bodyPr/>
                    <a:lstStyle/>
                    <a:p>
                      <a:r>
                        <a:rPr lang="en-US" dirty="0"/>
                        <a:t>MILD OSA – No Additional</a:t>
                      </a:r>
                      <a:r>
                        <a:rPr lang="en-US" baseline="0" dirty="0"/>
                        <a:t> daytime </a:t>
                      </a:r>
                      <a:r>
                        <a:rPr lang="en-US" dirty="0"/>
                        <a:t>Symptoms</a:t>
                      </a:r>
                    </a:p>
                  </a:txBody>
                  <a:tcPr/>
                </a:tc>
                <a:tc>
                  <a:txBody>
                    <a:bodyPr/>
                    <a:lstStyle/>
                    <a:p>
                      <a:r>
                        <a:rPr lang="en-US" dirty="0"/>
                        <a:t>Behavioral / Lifestyle Changes, weight management, exercise</a:t>
                      </a:r>
                    </a:p>
                  </a:txBody>
                  <a:tcPr/>
                </a:tc>
                <a:tc>
                  <a:txBody>
                    <a:bodyPr/>
                    <a:lstStyle/>
                    <a:p>
                      <a:r>
                        <a:rPr lang="en-US" dirty="0"/>
                        <a:t>Only if no CVD is present.</a:t>
                      </a:r>
                    </a:p>
                  </a:txBody>
                  <a:tcPr/>
                </a:tc>
                <a:extLst>
                  <a:ext uri="{0D108BD9-81ED-4DB2-BD59-A6C34878D82A}">
                    <a16:rowId xmlns:a16="http://schemas.microsoft.com/office/drawing/2014/main" val="1965885132"/>
                  </a:ext>
                </a:extLst>
              </a:tr>
              <a:tr h="1218153">
                <a:tc>
                  <a:txBody>
                    <a:bodyPr/>
                    <a:lstStyle/>
                    <a:p>
                      <a:r>
                        <a:rPr lang="en-US" dirty="0"/>
                        <a:t>MILD OSA  with CVD either with or without Additional Symptoms</a:t>
                      </a:r>
                    </a:p>
                  </a:txBody>
                  <a:tcPr/>
                </a:tc>
                <a:tc>
                  <a:txBody>
                    <a:bodyPr/>
                    <a:lstStyle/>
                    <a:p>
                      <a:r>
                        <a:rPr lang="en-US" dirty="0"/>
                        <a:t>CPAP recommended; alternative treatments: Mandibular device, Nasal inserts, Surgical enlargement of airway.  CPAP superior </a:t>
                      </a:r>
                    </a:p>
                  </a:txBody>
                  <a:tcPr/>
                </a:tc>
                <a:tc>
                  <a:txBody>
                    <a:bodyPr/>
                    <a:lstStyle/>
                    <a:p>
                      <a:r>
                        <a:rPr lang="en-US" dirty="0"/>
                        <a:t>Devices not tested in CVD. Authors recommend these devices only if CPAP not tolerated.  Not used in CSA.</a:t>
                      </a:r>
                    </a:p>
                  </a:txBody>
                  <a:tcPr/>
                </a:tc>
                <a:extLst>
                  <a:ext uri="{0D108BD9-81ED-4DB2-BD59-A6C34878D82A}">
                    <a16:rowId xmlns:a16="http://schemas.microsoft.com/office/drawing/2014/main" val="332355313"/>
                  </a:ext>
                </a:extLst>
              </a:tr>
              <a:tr h="2061491">
                <a:tc>
                  <a:txBody>
                    <a:bodyPr/>
                    <a:lstStyle/>
                    <a:p>
                      <a:endParaRPr lang="en-US" dirty="0"/>
                    </a:p>
                    <a:p>
                      <a:r>
                        <a:rPr lang="en-US" dirty="0"/>
                        <a:t>MILD – SEVERE OSA / SDB with or without Additional Symptoms, with CVD</a:t>
                      </a:r>
                    </a:p>
                  </a:txBody>
                  <a:tcPr/>
                </a:tc>
                <a:tc>
                  <a:txBody>
                    <a:bodyPr/>
                    <a:lstStyle/>
                    <a:p>
                      <a:r>
                        <a:rPr lang="en-US" dirty="0"/>
                        <a:t>CPAP, BiPAP, ASV</a:t>
                      </a:r>
                    </a:p>
                  </a:txBody>
                  <a:tcPr/>
                </a:tc>
                <a:tc>
                  <a:txBody>
                    <a:bodyPr/>
                    <a:lstStyle/>
                    <a:p>
                      <a:r>
                        <a:rPr lang="en-US" dirty="0"/>
                        <a:t>CPAP treatment recommended for:</a:t>
                      </a:r>
                    </a:p>
                    <a:p>
                      <a:r>
                        <a:rPr lang="en-US" dirty="0"/>
                        <a:t>Systemic Hypertension (resistant or controlled); Atrial Fibrillation, Pulmonary Hypertension (with COPD, interstitial lung disease, Obesity hypoventilation, mod-severe OSA) </a:t>
                      </a:r>
                    </a:p>
                  </a:txBody>
                  <a:tcPr/>
                </a:tc>
                <a:extLst>
                  <a:ext uri="{0D108BD9-81ED-4DB2-BD59-A6C34878D82A}">
                    <a16:rowId xmlns:a16="http://schemas.microsoft.com/office/drawing/2014/main" val="1383380606"/>
                  </a:ext>
                </a:extLst>
              </a:tr>
              <a:tr h="1218153">
                <a:tc>
                  <a:txBody>
                    <a:bodyPr/>
                    <a:lstStyle/>
                    <a:p>
                      <a:r>
                        <a:rPr lang="en-US" dirty="0"/>
                        <a:t>MILD – SEVERE CSA with additional symptoms and CVD</a:t>
                      </a:r>
                    </a:p>
                  </a:txBody>
                  <a:tcPr/>
                </a:tc>
                <a:tc>
                  <a:txBody>
                    <a:bodyPr/>
                    <a:lstStyle/>
                    <a:p>
                      <a:r>
                        <a:rPr lang="en-US" dirty="0"/>
                        <a:t>CPAP / ASV</a:t>
                      </a:r>
                    </a:p>
                  </a:txBody>
                  <a:tcPr/>
                </a:tc>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lang="en-US" dirty="0"/>
                        <a:t>Although treats CSA, effectiveness of reducing CVD symptoms not yet demonstrated. Failure to treat may exacerbate CSA / CVD symptoms.</a:t>
                      </a:r>
                    </a:p>
                  </a:txBody>
                  <a:tcPr/>
                </a:tc>
                <a:extLst>
                  <a:ext uri="{0D108BD9-81ED-4DB2-BD59-A6C34878D82A}">
                    <a16:rowId xmlns:a16="http://schemas.microsoft.com/office/drawing/2014/main" val="2424475045"/>
                  </a:ext>
                </a:extLst>
              </a:tr>
            </a:tbl>
          </a:graphicData>
        </a:graphic>
      </p:graphicFrame>
    </p:spTree>
    <p:extLst>
      <p:ext uri="{BB962C8B-B14F-4D97-AF65-F5344CB8AC3E}">
        <p14:creationId xmlns:p14="http://schemas.microsoft.com/office/powerpoint/2010/main" val="3186044408"/>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0360" y="6193203"/>
            <a:ext cx="11176000" cy="553998"/>
          </a:xfrm>
        </p:spPr>
        <p:txBody>
          <a:bodyPr/>
          <a:lstStyle/>
          <a:p>
            <a:r>
              <a:rPr lang="en-US" sz="2000" dirty="0"/>
              <a:t>Epidemiology of Sleep-Disordered Breathing and Heart Failure:</a:t>
            </a:r>
            <a:br>
              <a:rPr lang="en-US" sz="2000" dirty="0"/>
            </a:br>
            <a:r>
              <a:rPr lang="en-US" sz="2000" dirty="0"/>
              <a:t>What Drives What.  </a:t>
            </a:r>
            <a:r>
              <a:rPr lang="en-US" sz="2000" dirty="0" err="1"/>
              <a:t>Dharia</a:t>
            </a:r>
            <a:r>
              <a:rPr lang="en-US" sz="2000" dirty="0"/>
              <a:t>  S.M,  Brown L.K  .</a:t>
            </a:r>
            <a:r>
              <a:rPr lang="en-US" sz="2000" i="1" dirty="0"/>
              <a:t>Current  Heart  Failure  Report. 2017</a:t>
            </a:r>
            <a:endParaRPr lang="en-US" sz="20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3857" y="137162"/>
            <a:ext cx="8896985" cy="6059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868894"/>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Resident Skill Development</a:t>
            </a:r>
          </a:p>
        </p:txBody>
      </p:sp>
      <p:sp>
        <p:nvSpPr>
          <p:cNvPr id="6" name="Text Placeholder 5"/>
          <p:cNvSpPr>
            <a:spLocks noGrp="1"/>
          </p:cNvSpPr>
          <p:nvPr>
            <p:ph type="body" sz="quarter" idx="10"/>
          </p:nvPr>
        </p:nvSpPr>
        <p:spPr>
          <a:xfrm>
            <a:off x="477520" y="2722193"/>
            <a:ext cx="11176000" cy="1329595"/>
          </a:xfrm>
        </p:spPr>
        <p:txBody>
          <a:bodyPr/>
          <a:lstStyle/>
          <a:p>
            <a:pPr marL="0" indent="0" algn="ctr">
              <a:buNone/>
            </a:pPr>
            <a:r>
              <a:rPr lang="en-US" sz="4800" dirty="0"/>
              <a:t>Recognizing  Signs, Symptoms and Behaviors; Interviewing  &amp; Intervening</a:t>
            </a:r>
          </a:p>
        </p:txBody>
      </p:sp>
    </p:spTree>
    <p:extLst>
      <p:ext uri="{BB962C8B-B14F-4D97-AF65-F5344CB8AC3E}">
        <p14:creationId xmlns:p14="http://schemas.microsoft.com/office/powerpoint/2010/main" val="43371362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Disclosures</a:t>
            </a:r>
          </a:p>
        </p:txBody>
      </p:sp>
      <p:sp>
        <p:nvSpPr>
          <p:cNvPr id="10" name="Text Placeholder 9"/>
          <p:cNvSpPr>
            <a:spLocks noGrp="1"/>
          </p:cNvSpPr>
          <p:nvPr>
            <p:ph type="body" sz="quarter" idx="10"/>
          </p:nvPr>
        </p:nvSpPr>
        <p:spPr>
          <a:xfrm>
            <a:off x="1905000" y="1411555"/>
            <a:ext cx="8382000" cy="2714589"/>
          </a:xfrm>
        </p:spPr>
        <p:txBody>
          <a:bodyPr/>
          <a:lstStyle/>
          <a:p>
            <a:endParaRPr lang="en-US" sz="3600" dirty="0"/>
          </a:p>
          <a:p>
            <a:endParaRPr lang="en-US" sz="3600" dirty="0"/>
          </a:p>
          <a:p>
            <a:pPr marL="0" indent="0">
              <a:buNone/>
            </a:pPr>
            <a:r>
              <a:rPr lang="en-US" sz="3600" dirty="0"/>
              <a:t>I am not receiving payment or commercial support for this presentation and I have no financial disclosures to make.</a:t>
            </a:r>
          </a:p>
        </p:txBody>
      </p:sp>
    </p:spTree>
    <p:extLst>
      <p:ext uri="{BB962C8B-B14F-4D97-AF65-F5344CB8AC3E}">
        <p14:creationId xmlns:p14="http://schemas.microsoft.com/office/powerpoint/2010/main" val="1458695482"/>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8000" y="230191"/>
            <a:ext cx="11176000" cy="1218795"/>
          </a:xfrm>
        </p:spPr>
        <p:txBody>
          <a:bodyPr/>
          <a:lstStyle/>
          <a:p>
            <a:pPr algn="ctr"/>
            <a:r>
              <a:rPr lang="en-US" sz="4000" dirty="0"/>
              <a:t>Helping Resident Develop Techniques:</a:t>
            </a:r>
            <a:br>
              <a:rPr lang="en-US" sz="4000" dirty="0"/>
            </a:br>
            <a:r>
              <a:rPr lang="en-US" dirty="0"/>
              <a:t> </a:t>
            </a:r>
            <a:r>
              <a:rPr lang="en-US" sz="4000" i="1" dirty="0"/>
              <a:t>General Interview of Sleep Status</a:t>
            </a:r>
            <a:endParaRPr lang="en-US" dirty="0"/>
          </a:p>
        </p:txBody>
      </p:sp>
      <p:sp>
        <p:nvSpPr>
          <p:cNvPr id="6" name="Text Placeholder 5"/>
          <p:cNvSpPr>
            <a:spLocks noGrp="1"/>
          </p:cNvSpPr>
          <p:nvPr>
            <p:ph sz="half" idx="1"/>
          </p:nvPr>
        </p:nvSpPr>
        <p:spPr>
          <a:xfrm>
            <a:off x="508000" y="1411555"/>
            <a:ext cx="5486400" cy="4296561"/>
          </a:xfrm>
        </p:spPr>
        <p:txBody>
          <a:bodyPr/>
          <a:lstStyle/>
          <a:p>
            <a:r>
              <a:rPr lang="en-US" dirty="0"/>
              <a:t>Format</a:t>
            </a:r>
          </a:p>
          <a:p>
            <a:pPr lvl="1"/>
            <a:r>
              <a:rPr lang="en-US" dirty="0"/>
              <a:t>Interview across a 24 hour cycle of Sleep &amp; Arousal</a:t>
            </a:r>
          </a:p>
          <a:p>
            <a:pPr lvl="1"/>
            <a:r>
              <a:rPr lang="en-US" dirty="0"/>
              <a:t>Interview across weekly schedules.</a:t>
            </a:r>
          </a:p>
          <a:p>
            <a:r>
              <a:rPr lang="en-US" dirty="0"/>
              <a:t>Gather detailed descriptions </a:t>
            </a:r>
          </a:p>
          <a:p>
            <a:pPr lvl="1"/>
            <a:r>
              <a:rPr lang="en-US" dirty="0"/>
              <a:t>Behavior, thoughts, feelings</a:t>
            </a:r>
          </a:p>
          <a:p>
            <a:pPr lvl="1"/>
            <a:r>
              <a:rPr lang="en-US" dirty="0"/>
              <a:t>Events related to </a:t>
            </a:r>
            <a:r>
              <a:rPr lang="en-US" i="1" u="sng" dirty="0"/>
              <a:t>going to sleep</a:t>
            </a:r>
            <a:r>
              <a:rPr lang="en-US" dirty="0"/>
              <a:t>, </a:t>
            </a:r>
            <a:r>
              <a:rPr lang="en-US" i="1" u="sng" dirty="0"/>
              <a:t>remaining asleep</a:t>
            </a:r>
            <a:r>
              <a:rPr lang="en-US" dirty="0"/>
              <a:t> or </a:t>
            </a:r>
            <a:r>
              <a:rPr lang="en-US" i="1" u="sng" dirty="0"/>
              <a:t>awakening</a:t>
            </a:r>
            <a:r>
              <a:rPr lang="en-US" dirty="0"/>
              <a:t>.</a:t>
            </a:r>
          </a:p>
          <a:p>
            <a:pPr lvl="1"/>
            <a:r>
              <a:rPr lang="en-US" dirty="0"/>
              <a:t>Day time sleepiness, “energy”, concentration, napping.</a:t>
            </a:r>
          </a:p>
          <a:p>
            <a:pPr lvl="1"/>
            <a:r>
              <a:rPr lang="en-US" dirty="0"/>
              <a:t>Diet and Activities  </a:t>
            </a:r>
          </a:p>
        </p:txBody>
      </p:sp>
      <p:pic>
        <p:nvPicPr>
          <p:cNvPr id="10242" name="Picture 2" descr="C:\Users\e1222209\Pictures\Man Asleep at the wheel images.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157978" y="1996440"/>
            <a:ext cx="5460237" cy="3246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0542853"/>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230191"/>
            <a:ext cx="11176000" cy="664797"/>
          </a:xfrm>
        </p:spPr>
        <p:txBody>
          <a:bodyPr/>
          <a:lstStyle/>
          <a:p>
            <a:r>
              <a:rPr lang="en-US" dirty="0"/>
              <a:t>Residents: Interviewing Sleep Related Issues</a:t>
            </a:r>
          </a:p>
        </p:txBody>
      </p:sp>
      <p:sp>
        <p:nvSpPr>
          <p:cNvPr id="3" name="Text Placeholder 2"/>
          <p:cNvSpPr>
            <a:spLocks noGrp="1"/>
          </p:cNvSpPr>
          <p:nvPr>
            <p:ph type="body" sz="quarter" idx="10"/>
          </p:nvPr>
        </p:nvSpPr>
        <p:spPr>
          <a:xfrm>
            <a:off x="508000" y="1411552"/>
            <a:ext cx="11176000" cy="443198"/>
          </a:xfrm>
        </p:spPr>
        <p:txBody>
          <a:bodyPr/>
          <a:lstStyle/>
          <a:p>
            <a:endParaRPr lang="en-US"/>
          </a:p>
        </p:txBody>
      </p:sp>
      <p:graphicFrame>
        <p:nvGraphicFramePr>
          <p:cNvPr id="5" name="Diagram 4"/>
          <p:cNvGraphicFramePr/>
          <p:nvPr>
            <p:extLst/>
          </p:nvPr>
        </p:nvGraphicFramePr>
        <p:xfrm>
          <a:off x="2164080" y="1207349"/>
          <a:ext cx="7879080" cy="52391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0583872"/>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SLEEP QUESTIONNAIRES &amp; LOGS:</a:t>
            </a:r>
          </a:p>
        </p:txBody>
      </p:sp>
      <p:sp>
        <p:nvSpPr>
          <p:cNvPr id="3" name="Text Placeholder 2"/>
          <p:cNvSpPr>
            <a:spLocks noGrp="1"/>
          </p:cNvSpPr>
          <p:nvPr>
            <p:ph type="body" sz="quarter" idx="10"/>
          </p:nvPr>
        </p:nvSpPr>
        <p:spPr>
          <a:xfrm>
            <a:off x="492760" y="1061032"/>
            <a:ext cx="11176000" cy="1969770"/>
          </a:xfrm>
        </p:spPr>
        <p:txBody>
          <a:bodyPr>
            <a:noAutofit/>
          </a:bodyPr>
          <a:lstStyle/>
          <a:p>
            <a:pPr lvl="0"/>
            <a:r>
              <a:rPr lang="en-US" sz="2800" dirty="0">
                <a:solidFill>
                  <a:prstClr val="white"/>
                </a:solidFill>
              </a:rPr>
              <a:t>Insomnia:</a:t>
            </a:r>
          </a:p>
          <a:p>
            <a:pPr lvl="1"/>
            <a:r>
              <a:rPr lang="en-US" sz="2400" dirty="0">
                <a:solidFill>
                  <a:prstClr val="white"/>
                </a:solidFill>
              </a:rPr>
              <a:t>Insomnia – Pittsburg Sleep Symptoms Question – Insomnia (2009)</a:t>
            </a:r>
          </a:p>
          <a:p>
            <a:pPr lvl="1"/>
            <a:r>
              <a:rPr lang="en-US" sz="2400" dirty="0">
                <a:solidFill>
                  <a:prstClr val="white"/>
                </a:solidFill>
              </a:rPr>
              <a:t>Dysfunction Beliefs and Attitudes about Sleep (DBAS) -16 items. (2007)</a:t>
            </a:r>
          </a:p>
          <a:p>
            <a:pPr lvl="0"/>
            <a:r>
              <a:rPr lang="en-US" sz="2800" dirty="0">
                <a:solidFill>
                  <a:prstClr val="white"/>
                </a:solidFill>
              </a:rPr>
              <a:t>Daytime Sleepiness</a:t>
            </a:r>
          </a:p>
          <a:p>
            <a:pPr lvl="1"/>
            <a:r>
              <a:rPr lang="en-US" sz="2400" dirty="0">
                <a:solidFill>
                  <a:prstClr val="white"/>
                </a:solidFill>
              </a:rPr>
              <a:t>Epworth Sleepiness Scale</a:t>
            </a:r>
          </a:p>
          <a:p>
            <a:pPr lvl="0"/>
            <a:r>
              <a:rPr lang="en-US" sz="2800" dirty="0">
                <a:solidFill>
                  <a:prstClr val="white"/>
                </a:solidFill>
              </a:rPr>
              <a:t>Breathing related difficulties</a:t>
            </a:r>
          </a:p>
          <a:p>
            <a:pPr lvl="1"/>
            <a:r>
              <a:rPr lang="en-US" sz="2400" dirty="0">
                <a:solidFill>
                  <a:prstClr val="white"/>
                </a:solidFill>
              </a:rPr>
              <a:t>Pittsburg Sleep Quality Index (PSQI)</a:t>
            </a:r>
          </a:p>
          <a:p>
            <a:pPr lvl="1"/>
            <a:r>
              <a:rPr lang="en-US" sz="2400" dirty="0">
                <a:solidFill>
                  <a:prstClr val="white"/>
                </a:solidFill>
              </a:rPr>
              <a:t>Berlin Questionnaire</a:t>
            </a:r>
          </a:p>
          <a:p>
            <a:pPr lvl="1"/>
            <a:r>
              <a:rPr lang="en-US" sz="2400" dirty="0">
                <a:solidFill>
                  <a:prstClr val="white"/>
                </a:solidFill>
              </a:rPr>
              <a:t>STOPBANG</a:t>
            </a:r>
          </a:p>
          <a:p>
            <a:pPr lvl="0"/>
            <a:r>
              <a:rPr lang="en-US" sz="2800" dirty="0">
                <a:solidFill>
                  <a:prstClr val="white"/>
                </a:solidFill>
              </a:rPr>
              <a:t>Movement Disorders, Parasomnias, Nightmares</a:t>
            </a:r>
          </a:p>
          <a:p>
            <a:pPr lvl="1"/>
            <a:r>
              <a:rPr lang="en-US" sz="2400" dirty="0">
                <a:solidFill>
                  <a:prstClr val="white"/>
                </a:solidFill>
              </a:rPr>
              <a:t>e.g. Mayo Sleep Questionnaire</a:t>
            </a:r>
          </a:p>
          <a:p>
            <a:pPr lvl="0"/>
            <a:r>
              <a:rPr lang="en-US" sz="2800" dirty="0">
                <a:solidFill>
                  <a:prstClr val="white"/>
                </a:solidFill>
              </a:rPr>
              <a:t>Sleep Log; AASM 24 hour Activity Log</a:t>
            </a:r>
          </a:p>
        </p:txBody>
      </p:sp>
    </p:spTree>
    <p:extLst>
      <p:ext uri="{BB962C8B-B14F-4D97-AF65-F5344CB8AC3E}">
        <p14:creationId xmlns:p14="http://schemas.microsoft.com/office/powerpoint/2010/main" val="1333782828"/>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09B989-89D0-4D6C-BC81-CE6D0D32498A}"/>
              </a:ext>
            </a:extLst>
          </p:cNvPr>
          <p:cNvSpPr>
            <a:spLocks noGrp="1"/>
          </p:cNvSpPr>
          <p:nvPr>
            <p:ph type="ctrTitle"/>
          </p:nvPr>
        </p:nvSpPr>
        <p:spPr>
          <a:xfrm>
            <a:off x="973666" y="2194250"/>
            <a:ext cx="10242551" cy="1108788"/>
          </a:xfrm>
        </p:spPr>
        <p:txBody>
          <a:bodyPr/>
          <a:lstStyle/>
          <a:p>
            <a:pPr algn="ctr"/>
            <a:r>
              <a:rPr lang="en-US" dirty="0"/>
              <a:t>BASIC SLEEP CONCEPTS:</a:t>
            </a:r>
          </a:p>
        </p:txBody>
      </p:sp>
      <p:sp>
        <p:nvSpPr>
          <p:cNvPr id="5" name="Subtitle 4">
            <a:extLst>
              <a:ext uri="{FF2B5EF4-FFF2-40B4-BE49-F238E27FC236}">
                <a16:creationId xmlns:a16="http://schemas.microsoft.com/office/drawing/2014/main" id="{DEA7C0B4-395C-4B71-8FBA-A2B3DD3A2FE9}"/>
              </a:ext>
            </a:extLst>
          </p:cNvPr>
          <p:cNvSpPr>
            <a:spLocks noGrp="1"/>
          </p:cNvSpPr>
          <p:nvPr>
            <p:ph type="subTitle" idx="1"/>
          </p:nvPr>
        </p:nvSpPr>
        <p:spPr>
          <a:xfrm>
            <a:off x="973666" y="3458581"/>
            <a:ext cx="10242551" cy="461665"/>
          </a:xfrm>
        </p:spPr>
        <p:txBody>
          <a:bodyPr/>
          <a:lstStyle/>
          <a:p>
            <a:pPr algn="ctr"/>
            <a:r>
              <a:rPr lang="en-US" dirty="0"/>
              <a:t>BUILDING COMMUNICATION BETWEEN PHYSICIANS, PATIENTS &amp; FAMILIES ABOUT SLEEP</a:t>
            </a:r>
          </a:p>
        </p:txBody>
      </p:sp>
    </p:spTree>
    <p:extLst>
      <p:ext uri="{BB962C8B-B14F-4D97-AF65-F5344CB8AC3E}">
        <p14:creationId xmlns:p14="http://schemas.microsoft.com/office/powerpoint/2010/main" val="3376664908"/>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C2DFB-8474-4B58-8D61-0A5F3E5C3041}"/>
              </a:ext>
            </a:extLst>
          </p:cNvPr>
          <p:cNvSpPr>
            <a:spLocks noGrp="1"/>
          </p:cNvSpPr>
          <p:nvPr>
            <p:ph type="title"/>
          </p:nvPr>
        </p:nvSpPr>
        <p:spPr>
          <a:xfrm>
            <a:off x="508000" y="230189"/>
            <a:ext cx="11176000" cy="997196"/>
          </a:xfrm>
        </p:spPr>
        <p:txBody>
          <a:bodyPr/>
          <a:lstStyle/>
          <a:p>
            <a:r>
              <a:rPr lang="en-US" sz="3600" dirty="0"/>
              <a:t>REVIEW OF SUMMARY of  BASIC  CONCEPTS </a:t>
            </a:r>
            <a:br>
              <a:rPr lang="en-US" sz="3600" dirty="0"/>
            </a:br>
            <a:r>
              <a:rPr lang="en-US" sz="3600" dirty="0"/>
              <a:t>and RATIONALE </a:t>
            </a:r>
            <a:r>
              <a:rPr lang="en-US" sz="3200" dirty="0"/>
              <a:t>			</a:t>
            </a:r>
          </a:p>
        </p:txBody>
      </p:sp>
      <p:sp>
        <p:nvSpPr>
          <p:cNvPr id="5" name="Text Placeholder 4">
            <a:extLst>
              <a:ext uri="{FF2B5EF4-FFF2-40B4-BE49-F238E27FC236}">
                <a16:creationId xmlns:a16="http://schemas.microsoft.com/office/drawing/2014/main" id="{D9A31037-C32A-4570-89D7-40B8E1D0B920}"/>
              </a:ext>
            </a:extLst>
          </p:cNvPr>
          <p:cNvSpPr>
            <a:spLocks noGrp="1"/>
          </p:cNvSpPr>
          <p:nvPr>
            <p:ph type="body" idx="1"/>
          </p:nvPr>
        </p:nvSpPr>
        <p:spPr>
          <a:xfrm>
            <a:off x="507999" y="1584679"/>
            <a:ext cx="5486400" cy="346249"/>
          </a:xfrm>
        </p:spPr>
        <p:txBody>
          <a:bodyPr/>
          <a:lstStyle/>
          <a:p>
            <a:pPr algn="ctr"/>
            <a:r>
              <a:rPr lang="en-US" dirty="0"/>
              <a:t>CONCEPT</a:t>
            </a:r>
          </a:p>
        </p:txBody>
      </p:sp>
      <p:sp>
        <p:nvSpPr>
          <p:cNvPr id="6" name="Content Placeholder 5">
            <a:extLst>
              <a:ext uri="{FF2B5EF4-FFF2-40B4-BE49-F238E27FC236}">
                <a16:creationId xmlns:a16="http://schemas.microsoft.com/office/drawing/2014/main" id="{571BA2B8-FD44-4E63-ACB1-FB643AED528A}"/>
              </a:ext>
            </a:extLst>
          </p:cNvPr>
          <p:cNvSpPr>
            <a:spLocks noGrp="1"/>
          </p:cNvSpPr>
          <p:nvPr>
            <p:ph sz="half" idx="2"/>
          </p:nvPr>
        </p:nvSpPr>
        <p:spPr>
          <a:xfrm>
            <a:off x="507999" y="2078220"/>
            <a:ext cx="5486400" cy="3893374"/>
          </a:xfrm>
        </p:spPr>
        <p:txBody>
          <a:bodyPr/>
          <a:lstStyle/>
          <a:p>
            <a:pPr>
              <a:lnSpc>
                <a:spcPct val="100000"/>
              </a:lnSpc>
              <a:spcBef>
                <a:spcPts val="0"/>
              </a:spcBef>
            </a:pPr>
            <a:r>
              <a:rPr lang="en-US" dirty="0"/>
              <a:t>1. Opponent Process Model</a:t>
            </a:r>
          </a:p>
          <a:p>
            <a:pPr>
              <a:lnSpc>
                <a:spcPct val="100000"/>
              </a:lnSpc>
              <a:spcBef>
                <a:spcPts val="0"/>
              </a:spcBef>
            </a:pPr>
            <a:endParaRPr lang="en-US" dirty="0"/>
          </a:p>
          <a:p>
            <a:pPr>
              <a:lnSpc>
                <a:spcPct val="100000"/>
              </a:lnSpc>
              <a:spcBef>
                <a:spcPts val="0"/>
              </a:spcBef>
            </a:pPr>
            <a:r>
              <a:rPr lang="en-US" dirty="0"/>
              <a:t>2. Circadian Rhythm</a:t>
            </a:r>
          </a:p>
          <a:p>
            <a:pPr>
              <a:lnSpc>
                <a:spcPct val="100000"/>
              </a:lnSpc>
              <a:spcBef>
                <a:spcPts val="0"/>
              </a:spcBef>
            </a:pPr>
            <a:endParaRPr lang="en-US" dirty="0"/>
          </a:p>
          <a:p>
            <a:pPr>
              <a:lnSpc>
                <a:spcPct val="100000"/>
              </a:lnSpc>
              <a:spcBef>
                <a:spcPts val="0"/>
              </a:spcBef>
            </a:pPr>
            <a:r>
              <a:rPr lang="en-US" dirty="0"/>
              <a:t>3. Sleep Hygiene</a:t>
            </a:r>
          </a:p>
          <a:p>
            <a:pPr>
              <a:lnSpc>
                <a:spcPct val="100000"/>
              </a:lnSpc>
              <a:spcBef>
                <a:spcPts val="0"/>
              </a:spcBef>
            </a:pPr>
            <a:endParaRPr lang="en-US" dirty="0"/>
          </a:p>
          <a:p>
            <a:pPr>
              <a:lnSpc>
                <a:spcPct val="100000"/>
              </a:lnSpc>
              <a:spcBef>
                <a:spcPts val="0"/>
              </a:spcBef>
            </a:pPr>
            <a:r>
              <a:rPr lang="en-US" dirty="0"/>
              <a:t>4. Stages of Sleep</a:t>
            </a:r>
          </a:p>
          <a:p>
            <a:pPr marL="0" indent="0">
              <a:lnSpc>
                <a:spcPct val="100000"/>
              </a:lnSpc>
              <a:spcBef>
                <a:spcPts val="0"/>
              </a:spcBef>
              <a:buNone/>
            </a:pPr>
            <a:endParaRPr lang="en-US" dirty="0"/>
          </a:p>
          <a:p>
            <a:pPr>
              <a:lnSpc>
                <a:spcPct val="100000"/>
              </a:lnSpc>
              <a:spcBef>
                <a:spcPts val="0"/>
              </a:spcBef>
            </a:pPr>
            <a:r>
              <a:rPr lang="en-US" dirty="0"/>
              <a:t>5. Cumulative Sleep Debt</a:t>
            </a:r>
          </a:p>
          <a:p>
            <a:pPr marL="0" indent="0">
              <a:lnSpc>
                <a:spcPct val="100000"/>
              </a:lnSpc>
              <a:spcBef>
                <a:spcPts val="0"/>
              </a:spcBef>
              <a:buNone/>
            </a:pPr>
            <a:endParaRPr lang="en-US" dirty="0"/>
          </a:p>
          <a:p>
            <a:pPr>
              <a:lnSpc>
                <a:spcPct val="100000"/>
              </a:lnSpc>
              <a:spcBef>
                <a:spcPts val="0"/>
              </a:spcBef>
            </a:pPr>
            <a:r>
              <a:rPr lang="en-US" dirty="0"/>
              <a:t>6. Sleep Fragmentation / Disrupted Sleep	</a:t>
            </a:r>
          </a:p>
        </p:txBody>
      </p:sp>
      <p:sp>
        <p:nvSpPr>
          <p:cNvPr id="7" name="Text Placeholder 6">
            <a:extLst>
              <a:ext uri="{FF2B5EF4-FFF2-40B4-BE49-F238E27FC236}">
                <a16:creationId xmlns:a16="http://schemas.microsoft.com/office/drawing/2014/main" id="{28B46204-F28F-4E35-835F-72AF88597005}"/>
              </a:ext>
            </a:extLst>
          </p:cNvPr>
          <p:cNvSpPr>
            <a:spLocks noGrp="1"/>
          </p:cNvSpPr>
          <p:nvPr>
            <p:ph type="body" sz="quarter" idx="3"/>
          </p:nvPr>
        </p:nvSpPr>
        <p:spPr>
          <a:xfrm>
            <a:off x="6193370" y="1584679"/>
            <a:ext cx="5489359" cy="346249"/>
          </a:xfrm>
        </p:spPr>
        <p:txBody>
          <a:bodyPr/>
          <a:lstStyle/>
          <a:p>
            <a:pPr algn="ctr"/>
            <a:r>
              <a:rPr lang="en-US" dirty="0"/>
              <a:t>RATIONALE</a:t>
            </a:r>
          </a:p>
        </p:txBody>
      </p:sp>
      <p:sp>
        <p:nvSpPr>
          <p:cNvPr id="8" name="Content Placeholder 7">
            <a:extLst>
              <a:ext uri="{FF2B5EF4-FFF2-40B4-BE49-F238E27FC236}">
                <a16:creationId xmlns:a16="http://schemas.microsoft.com/office/drawing/2014/main" id="{A7D58F4C-8027-4D09-B392-C709177DC0B5}"/>
              </a:ext>
            </a:extLst>
          </p:cNvPr>
          <p:cNvSpPr>
            <a:spLocks noGrp="1"/>
          </p:cNvSpPr>
          <p:nvPr>
            <p:ph sz="quarter" idx="4"/>
          </p:nvPr>
        </p:nvSpPr>
        <p:spPr>
          <a:xfrm>
            <a:off x="6060667" y="1590163"/>
            <a:ext cx="5490632" cy="5202963"/>
          </a:xfrm>
        </p:spPr>
        <p:txBody>
          <a:bodyPr/>
          <a:lstStyle/>
          <a:p>
            <a:endParaRPr lang="en-US" dirty="0"/>
          </a:p>
          <a:p>
            <a:r>
              <a:rPr lang="en-US" dirty="0"/>
              <a:t>1. Biological need for, purpose of sleep; importance of a balanced schedule.</a:t>
            </a:r>
          </a:p>
          <a:p>
            <a:r>
              <a:rPr lang="en-US" dirty="0"/>
              <a:t>2. Explains daily fluctuations in arousal and importance of  establishing a “sleep habit”. </a:t>
            </a:r>
          </a:p>
          <a:p>
            <a:r>
              <a:rPr lang="en-US" dirty="0"/>
              <a:t>3. Establishing a routine to manage behavior, stress and facilitate sleep.</a:t>
            </a:r>
          </a:p>
          <a:p>
            <a:r>
              <a:rPr lang="en-US" dirty="0"/>
              <a:t>4. Importance of a full night of sleep to obtain benefit from all aspects of sleep.</a:t>
            </a:r>
          </a:p>
          <a:p>
            <a:r>
              <a:rPr lang="en-US" dirty="0"/>
              <a:t>5. Impact of sacrificing or losing sleep, importance of a stable sleep routine.</a:t>
            </a:r>
          </a:p>
          <a:p>
            <a:r>
              <a:rPr lang="en-US" dirty="0"/>
              <a:t>6. Sleep disruption / fragmentation results in sleep deficits, and is associated with significant health impacts.</a:t>
            </a:r>
          </a:p>
        </p:txBody>
      </p:sp>
      <p:pic>
        <p:nvPicPr>
          <p:cNvPr id="9" name="Content Placeholder 2">
            <a:extLst>
              <a:ext uri="{FF2B5EF4-FFF2-40B4-BE49-F238E27FC236}">
                <a16:creationId xmlns:a16="http://schemas.microsoft.com/office/drawing/2014/main" id="{39F6F7A4-4037-46BC-A83A-7F376DAFA4C8}"/>
              </a:ext>
            </a:extLst>
          </p:cNvPr>
          <p:cNvPicPr>
            <a:picLocks noChangeAspect="1"/>
          </p:cNvPicPr>
          <p:nvPr/>
        </p:nvPicPr>
        <p:blipFill>
          <a:blip r:embed="rId3"/>
          <a:stretch>
            <a:fillRect/>
          </a:stretch>
        </p:blipFill>
        <p:spPr>
          <a:xfrm>
            <a:off x="10151707" y="133703"/>
            <a:ext cx="1399592" cy="1320827"/>
          </a:xfrm>
          <a:prstGeom prst="rect">
            <a:avLst/>
          </a:prstGeom>
        </p:spPr>
      </p:pic>
    </p:spTree>
    <p:extLst>
      <p:ext uri="{BB962C8B-B14F-4D97-AF65-F5344CB8AC3E}">
        <p14:creationId xmlns:p14="http://schemas.microsoft.com/office/powerpoint/2010/main" val="1106732166"/>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F6F3244-A520-4F3C-A33E-DD062D7100BB}"/>
              </a:ext>
            </a:extLst>
          </p:cNvPr>
          <p:cNvSpPr>
            <a:spLocks noGrp="1"/>
          </p:cNvSpPr>
          <p:nvPr>
            <p:ph type="title"/>
          </p:nvPr>
        </p:nvSpPr>
        <p:spPr>
          <a:xfrm>
            <a:off x="1905000" y="230188"/>
            <a:ext cx="8382000" cy="1219200"/>
          </a:xfrm>
        </p:spPr>
        <p:txBody>
          <a:bodyPr rtlCol="0">
            <a:normAutofit fontScale="90000"/>
          </a:bodyPr>
          <a:lstStyle/>
          <a:p>
            <a:pPr>
              <a:defRPr/>
            </a:pPr>
            <a:r>
              <a:t>Behavioral Sleep Medicine</a:t>
            </a:r>
            <a:br/>
            <a:r>
              <a:t>&amp; Health</a:t>
            </a:r>
            <a:endParaRPr sz="3600"/>
          </a:p>
        </p:txBody>
      </p:sp>
      <p:sp>
        <p:nvSpPr>
          <p:cNvPr id="11267" name="Subtitle 7">
            <a:extLst>
              <a:ext uri="{FF2B5EF4-FFF2-40B4-BE49-F238E27FC236}">
                <a16:creationId xmlns:a16="http://schemas.microsoft.com/office/drawing/2014/main" id="{F67AE2C4-9F0A-4FD2-8B27-DAEAF42E8B57}"/>
              </a:ext>
            </a:extLst>
          </p:cNvPr>
          <p:cNvSpPr>
            <a:spLocks noGrp="1"/>
          </p:cNvSpPr>
          <p:nvPr>
            <p:ph sz="half" idx="1"/>
          </p:nvPr>
        </p:nvSpPr>
        <p:spPr>
          <a:xfrm>
            <a:off x="1905000" y="1911660"/>
            <a:ext cx="4114800" cy="4062413"/>
          </a:xfrm>
        </p:spPr>
        <p:txBody>
          <a:bodyPr rtlCol="0">
            <a:normAutofit lnSpcReduction="10000"/>
          </a:bodyPr>
          <a:lstStyle/>
          <a:p>
            <a:pPr marL="339725" indent="-339725">
              <a:defRPr/>
            </a:pPr>
            <a:r>
              <a:rPr lang="en-US" altLang="en-US" dirty="0"/>
              <a:t>Sleep is a health related Behavior</a:t>
            </a:r>
          </a:p>
          <a:p>
            <a:pPr marL="673100" lvl="1" indent="-323850">
              <a:defRPr/>
            </a:pPr>
            <a:r>
              <a:rPr lang="en-US" altLang="en-US" dirty="0"/>
              <a:t>Important like Diet or Exercise</a:t>
            </a:r>
          </a:p>
          <a:p>
            <a:pPr marL="339725" indent="-339725">
              <a:defRPr/>
            </a:pPr>
            <a:r>
              <a:rPr lang="en-US" altLang="en-US" dirty="0"/>
              <a:t>Essential for</a:t>
            </a:r>
          </a:p>
          <a:p>
            <a:pPr marL="673100" lvl="1" indent="-323850">
              <a:defRPr/>
            </a:pPr>
            <a:r>
              <a:rPr lang="en-US" altLang="en-US" dirty="0"/>
              <a:t>Growth, learning, cognition, memory, emotional vitality</a:t>
            </a:r>
          </a:p>
          <a:p>
            <a:pPr marL="339725" indent="-339725">
              <a:defRPr/>
            </a:pPr>
            <a:r>
              <a:rPr lang="en-US" altLang="en-US" dirty="0"/>
              <a:t>Essential to healthcare and health maintenance</a:t>
            </a:r>
          </a:p>
          <a:p>
            <a:pPr marL="339725" indent="-339725">
              <a:defRPr/>
            </a:pPr>
            <a:r>
              <a:rPr lang="en-US" altLang="en-US" dirty="0"/>
              <a:t>It </a:t>
            </a:r>
            <a:r>
              <a:rPr lang="en-US" altLang="en-US" i="1" u="sng" dirty="0"/>
              <a:t>is not</a:t>
            </a:r>
            <a:r>
              <a:rPr lang="en-US" altLang="en-US" dirty="0"/>
              <a:t> optional </a:t>
            </a:r>
          </a:p>
        </p:txBody>
      </p:sp>
      <p:pic>
        <p:nvPicPr>
          <p:cNvPr id="12292" name="Content Placeholder 2">
            <a:extLst>
              <a:ext uri="{FF2B5EF4-FFF2-40B4-BE49-F238E27FC236}">
                <a16:creationId xmlns:a16="http://schemas.microsoft.com/office/drawing/2014/main" id="{FFA5A9BA-12F2-475F-B530-1D26E057FDF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374168" y="2330620"/>
            <a:ext cx="3243525" cy="3064956"/>
          </a:xfrm>
        </p:spPr>
      </p:pic>
    </p:spTree>
    <p:extLst>
      <p:ext uri="{BB962C8B-B14F-4D97-AF65-F5344CB8AC3E}">
        <p14:creationId xmlns:p14="http://schemas.microsoft.com/office/powerpoint/2010/main" val="937353068"/>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05000" y="230188"/>
            <a:ext cx="8382000" cy="2105192"/>
          </a:xfrm>
        </p:spPr>
        <p:txBody>
          <a:bodyPr/>
          <a:lstStyle/>
          <a:p>
            <a:pPr algn="ctr"/>
            <a:r>
              <a:rPr lang="en-US" sz="4000" dirty="0"/>
              <a:t>SLEEP: An Opponent Process Model; </a:t>
            </a:r>
            <a:br>
              <a:rPr lang="en-US" sz="4000" dirty="0"/>
            </a:br>
            <a:r>
              <a:rPr lang="en-US" sz="4000" dirty="0"/>
              <a:t>An Active Drive</a:t>
            </a:r>
            <a:br>
              <a:rPr lang="en-US" sz="4000" dirty="0"/>
            </a:br>
            <a:r>
              <a:rPr lang="en-US" sz="3200" dirty="0"/>
              <a:t>(Or Why do we Sleep?)</a:t>
            </a:r>
            <a:br>
              <a:rPr lang="en-US" sz="4000" dirty="0"/>
            </a:br>
            <a:endParaRPr lang="en-US" sz="4000" dirty="0"/>
          </a:p>
        </p:txBody>
      </p:sp>
      <p:sp>
        <p:nvSpPr>
          <p:cNvPr id="8" name="Content Placeholder 7"/>
          <p:cNvSpPr>
            <a:spLocks noGrp="1"/>
          </p:cNvSpPr>
          <p:nvPr>
            <p:ph sz="half" idx="1"/>
          </p:nvPr>
        </p:nvSpPr>
        <p:spPr>
          <a:xfrm>
            <a:off x="883920" y="2209801"/>
            <a:ext cx="5135880" cy="3480953"/>
          </a:xfrm>
        </p:spPr>
        <p:txBody>
          <a:bodyPr/>
          <a:lstStyle/>
          <a:p>
            <a:r>
              <a:rPr lang="en-US" sz="2600" dirty="0"/>
              <a:t>Sleep and Awake (Arousal) balance each other.</a:t>
            </a:r>
          </a:p>
          <a:p>
            <a:r>
              <a:rPr lang="en-US" sz="2600" dirty="0"/>
              <a:t>During transition to sleep, areas of your brain (Neuro systems) are activated or become quiet (quiescent).</a:t>
            </a:r>
          </a:p>
          <a:p>
            <a:r>
              <a:rPr lang="en-US" sz="2600" dirty="0"/>
              <a:t>Sleep is </a:t>
            </a:r>
            <a:r>
              <a:rPr lang="en-US" sz="2600" i="1" u="sng" dirty="0"/>
              <a:t>not a passive</a:t>
            </a:r>
            <a:r>
              <a:rPr lang="en-US" sz="2600" dirty="0"/>
              <a:t> </a:t>
            </a:r>
            <a:r>
              <a:rPr lang="en-US" sz="2600" i="1" dirty="0"/>
              <a:t> </a:t>
            </a:r>
            <a:r>
              <a:rPr lang="en-US" sz="2600" dirty="0"/>
              <a:t>process.</a:t>
            </a:r>
          </a:p>
          <a:p>
            <a:r>
              <a:rPr lang="en-US" sz="2600" dirty="0"/>
              <a:t>Sleep is very important (integral) to mental and physical health.</a:t>
            </a:r>
          </a:p>
        </p:txBody>
      </p:sp>
      <p:pic>
        <p:nvPicPr>
          <p:cNvPr id="10" name="Picture 2" descr="Related image"/>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6248401" y="2360780"/>
            <a:ext cx="4229099"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0801463"/>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Circadian Rhythm</a:t>
            </a:r>
          </a:p>
        </p:txBody>
      </p:sp>
      <p:sp>
        <p:nvSpPr>
          <p:cNvPr id="4" name="Content Placeholder 3"/>
          <p:cNvSpPr>
            <a:spLocks noGrp="1"/>
          </p:cNvSpPr>
          <p:nvPr>
            <p:ph sz="half" idx="1"/>
          </p:nvPr>
        </p:nvSpPr>
        <p:spPr>
          <a:xfrm>
            <a:off x="1168400" y="685801"/>
            <a:ext cx="4267200" cy="7337393"/>
          </a:xfrm>
        </p:spPr>
        <p:txBody>
          <a:bodyPr/>
          <a:lstStyle/>
          <a:p>
            <a:endParaRPr lang="en-US" sz="2400" dirty="0"/>
          </a:p>
          <a:p>
            <a:endParaRPr lang="en-US" sz="2400" dirty="0"/>
          </a:p>
          <a:p>
            <a:pPr lvl="0"/>
            <a:r>
              <a:rPr lang="en-US" sz="2400" dirty="0">
                <a:solidFill>
                  <a:prstClr val="white"/>
                </a:solidFill>
              </a:rPr>
              <a:t>Circadian Rhythm - 24 hour sleep-wake cycle.  It also involves  cycles in other bodily functions (e.g. endocrine systems). </a:t>
            </a:r>
          </a:p>
          <a:p>
            <a:pPr marL="347914" lvl="1" indent="0">
              <a:buNone/>
            </a:pPr>
            <a:endParaRPr lang="en-US" sz="2000" dirty="0"/>
          </a:p>
          <a:p>
            <a:r>
              <a:rPr lang="en-US" sz="2400" dirty="0"/>
              <a:t>Sleep ≈ 6 – 9 hours (</a:t>
            </a:r>
            <a:r>
              <a:rPr lang="en-US" sz="2000" dirty="0"/>
              <a:t>at least 7 hrs. recommended for adults. AASM, SRS Consensus Panel Watson, et al 2015.</a:t>
            </a:r>
            <a:r>
              <a:rPr lang="en-US" sz="2400" dirty="0"/>
              <a:t>) Awake ≈ 15 – 18 hours</a:t>
            </a:r>
          </a:p>
          <a:p>
            <a:pPr marL="0" indent="0">
              <a:buNone/>
            </a:pPr>
            <a:endParaRPr lang="en-US" sz="2400" dirty="0"/>
          </a:p>
          <a:p>
            <a:r>
              <a:rPr lang="en-US" sz="2400" dirty="0"/>
              <a:t>Sleep duration is determined by individual  need (physiology), genetics, health and situational issues.</a:t>
            </a:r>
          </a:p>
          <a:p>
            <a:endParaRPr lang="en-US" dirty="0"/>
          </a:p>
          <a:p>
            <a:endParaRPr lang="en-US" dirty="0"/>
          </a:p>
          <a:p>
            <a:endParaRPr lang="en-US" dirty="0"/>
          </a:p>
        </p:txBody>
      </p:sp>
      <p:pic>
        <p:nvPicPr>
          <p:cNvPr id="13" name="Content Placeholder 12"/>
          <p:cNvPicPr>
            <a:picLocks noGrp="1" noChangeAspect="1"/>
          </p:cNvPicPr>
          <p:nvPr>
            <p:ph sz="half" idx="2"/>
          </p:nvPr>
        </p:nvPicPr>
        <p:blipFill>
          <a:blip r:embed="rId3"/>
          <a:stretch>
            <a:fillRect/>
          </a:stretch>
        </p:blipFill>
        <p:spPr>
          <a:xfrm>
            <a:off x="5901799" y="2209800"/>
            <a:ext cx="4348256" cy="3429000"/>
          </a:xfrm>
          <a:prstGeom prst="rect">
            <a:avLst/>
          </a:prstGeom>
        </p:spPr>
      </p:pic>
    </p:spTree>
    <p:extLst>
      <p:ext uri="{BB962C8B-B14F-4D97-AF65-F5344CB8AC3E}">
        <p14:creationId xmlns:p14="http://schemas.microsoft.com/office/powerpoint/2010/main" val="2998834600"/>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Circadian Rhythm &amp; Entrainment</a:t>
            </a:r>
          </a:p>
        </p:txBody>
      </p:sp>
      <p:sp>
        <p:nvSpPr>
          <p:cNvPr id="2" name="Content Placeholder 1"/>
          <p:cNvSpPr>
            <a:spLocks noGrp="1"/>
          </p:cNvSpPr>
          <p:nvPr>
            <p:ph idx="1"/>
          </p:nvPr>
        </p:nvSpPr>
        <p:spPr>
          <a:xfrm>
            <a:off x="1905000" y="1412880"/>
            <a:ext cx="8382000" cy="4789003"/>
          </a:xfrm>
        </p:spPr>
        <p:txBody>
          <a:bodyPr/>
          <a:lstStyle/>
          <a:p>
            <a:r>
              <a:rPr lang="en-US" sz="2800" dirty="0"/>
              <a:t>Phases of Peak Arousal and Rest / Sleepiness.</a:t>
            </a:r>
          </a:p>
          <a:p>
            <a:r>
              <a:rPr lang="en-US" sz="2800" dirty="0"/>
              <a:t>“Entrainment” of phases of sleep &amp; arousal.</a:t>
            </a:r>
          </a:p>
          <a:p>
            <a:r>
              <a:rPr lang="en-US" sz="2800" dirty="0"/>
              <a:t>Melatonin release – prepares the brain for sleep</a:t>
            </a:r>
          </a:p>
          <a:p>
            <a:r>
              <a:rPr lang="en-US" sz="2800" dirty="0"/>
              <a:t>Sleep phase delay or</a:t>
            </a:r>
          </a:p>
          <a:p>
            <a:pPr marL="0" indent="0">
              <a:buNone/>
            </a:pPr>
            <a:r>
              <a:rPr lang="en-US" sz="2800" dirty="0"/>
              <a:t>     advance</a:t>
            </a:r>
            <a:endParaRPr lang="en-US" sz="2400" dirty="0"/>
          </a:p>
          <a:p>
            <a:r>
              <a:rPr lang="en-US" sz="2800" dirty="0"/>
              <a:t>Habits are the</a:t>
            </a:r>
          </a:p>
          <a:p>
            <a:pPr marL="0" indent="0">
              <a:buNone/>
            </a:pPr>
            <a:r>
              <a:rPr lang="en-US" sz="2800" dirty="0"/>
              <a:t>     facilitators of</a:t>
            </a:r>
            <a:endParaRPr lang="en-US" sz="2400" dirty="0"/>
          </a:p>
          <a:p>
            <a:pPr marL="0" indent="0">
              <a:buNone/>
            </a:pPr>
            <a:r>
              <a:rPr lang="en-US" sz="2800" dirty="0"/>
              <a:t>     sleep.</a:t>
            </a:r>
          </a:p>
          <a:p>
            <a:endParaRPr lang="en-US" dirty="0"/>
          </a:p>
          <a:p>
            <a:endParaRPr lang="en-US" dirty="0"/>
          </a:p>
        </p:txBody>
      </p:sp>
      <p:pic>
        <p:nvPicPr>
          <p:cNvPr id="5" name="Content Placeholder 5"/>
          <p:cNvPicPr>
            <a:picLocks noChangeAspect="1"/>
          </p:cNvPicPr>
          <p:nvPr/>
        </p:nvPicPr>
        <p:blipFill>
          <a:blip r:embed="rId3"/>
          <a:stretch>
            <a:fillRect/>
          </a:stretch>
        </p:blipFill>
        <p:spPr>
          <a:xfrm>
            <a:off x="5725162" y="2834642"/>
            <a:ext cx="5998103" cy="3622961"/>
          </a:xfrm>
          <a:prstGeom prst="rect">
            <a:avLst/>
          </a:prstGeom>
        </p:spPr>
      </p:pic>
    </p:spTree>
    <p:extLst>
      <p:ext uri="{BB962C8B-B14F-4D97-AF65-F5344CB8AC3E}">
        <p14:creationId xmlns:p14="http://schemas.microsoft.com/office/powerpoint/2010/main" val="33973642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75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75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75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75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750"/>
                                        <p:tgtEl>
                                          <p:spTgt spid="2">
                                            <p:txEl>
                                              <p:pRg st="5" end="5"/>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fade">
                                      <p:cBhvr>
                                        <p:cTn id="35" dur="750"/>
                                        <p:tgtEl>
                                          <p:spTgt spid="2">
                                            <p:txEl>
                                              <p:pRg st="6" end="6"/>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2">
                                            <p:txEl>
                                              <p:pRg st="7" end="7"/>
                                            </p:txEl>
                                          </p:spTgt>
                                        </p:tgtEl>
                                        <p:attrNameLst>
                                          <p:attrName>style.visibility</p:attrName>
                                        </p:attrNameLst>
                                      </p:cBhvr>
                                      <p:to>
                                        <p:strVal val="visible"/>
                                      </p:to>
                                    </p:set>
                                    <p:animEffect transition="in" filter="fade">
                                      <p:cBhvr>
                                        <p:cTn id="38" dur="75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230188"/>
            <a:ext cx="11176000" cy="1107996"/>
          </a:xfrm>
        </p:spPr>
        <p:txBody>
          <a:bodyPr/>
          <a:lstStyle/>
          <a:p>
            <a:r>
              <a:rPr lang="en-US" dirty="0"/>
              <a:t>Sleep Hygiene – 7 Tips</a:t>
            </a:r>
            <a:br>
              <a:rPr lang="en-US" dirty="0"/>
            </a:br>
            <a:r>
              <a:rPr lang="en-US" sz="3200" dirty="0"/>
              <a:t>University of Nebraska at Lincoln</a:t>
            </a:r>
          </a:p>
        </p:txBody>
      </p:sp>
      <p:sp>
        <p:nvSpPr>
          <p:cNvPr id="3" name="Text Placeholder 2"/>
          <p:cNvSpPr>
            <a:spLocks noGrp="1"/>
          </p:cNvSpPr>
          <p:nvPr>
            <p:ph type="body" sz="quarter" idx="10"/>
          </p:nvPr>
        </p:nvSpPr>
        <p:spPr>
          <a:xfrm>
            <a:off x="508000" y="1338186"/>
            <a:ext cx="11176000" cy="7281993"/>
          </a:xfrm>
        </p:spPr>
        <p:txBody>
          <a:bodyPr/>
          <a:lstStyle/>
          <a:p>
            <a:pPr marL="0" indent="0">
              <a:buNone/>
            </a:pPr>
            <a:endParaRPr lang="en-US" dirty="0"/>
          </a:p>
          <a:p>
            <a:r>
              <a:rPr lang="en-US" dirty="0"/>
              <a:t>1.) Get on a regular (sleep-arousal) schedule</a:t>
            </a:r>
          </a:p>
          <a:p>
            <a:r>
              <a:rPr lang="en-US" dirty="0"/>
              <a:t>2.) Avoid caffeine late in the day</a:t>
            </a:r>
          </a:p>
          <a:p>
            <a:r>
              <a:rPr lang="en-US" dirty="0"/>
              <a:t>3.) Wind down to bedtime</a:t>
            </a:r>
          </a:p>
          <a:p>
            <a:r>
              <a:rPr lang="en-US" dirty="0"/>
              <a:t>4.) Be active during the day</a:t>
            </a:r>
          </a:p>
          <a:p>
            <a:r>
              <a:rPr lang="en-US" dirty="0"/>
              <a:t>5.) Create a comfortable sleep environment</a:t>
            </a:r>
          </a:p>
          <a:p>
            <a:r>
              <a:rPr lang="en-US" dirty="0"/>
              <a:t>6.) Avoid long naps during the day</a:t>
            </a:r>
          </a:p>
          <a:p>
            <a:r>
              <a:rPr lang="en-US" dirty="0"/>
              <a:t>7.) Turn technology off</a:t>
            </a:r>
          </a:p>
          <a:p>
            <a:pPr lvl="1"/>
            <a:endParaRPr lang="en-US" dirty="0">
              <a:hlinkClick r:id="rId3"/>
            </a:endParaRPr>
          </a:p>
          <a:p>
            <a:pPr lvl="1"/>
            <a:r>
              <a:rPr lang="en-US" dirty="0">
                <a:solidFill>
                  <a:srgbClr val="FF0000"/>
                </a:solidFill>
                <a:hlinkClick r:id="rId3"/>
              </a:rPr>
              <a:t>http://psychology.unl.edu/7-principles-good-sleep</a:t>
            </a:r>
            <a:endParaRPr lang="en-US" dirty="0">
              <a:solidFill>
                <a:srgbClr val="FF0000"/>
              </a:solidFill>
            </a:endParaRPr>
          </a:p>
          <a:p>
            <a:pPr marL="517525" lvl="1"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42686080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1000"/>
                                        <p:tgtEl>
                                          <p:spTgt spid="3">
                                            <p:txEl>
                                              <p:pRg st="7" end="7"/>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To Be Covered</a:t>
            </a:r>
          </a:p>
        </p:txBody>
      </p:sp>
      <p:sp>
        <p:nvSpPr>
          <p:cNvPr id="6" name="Text Placeholder 5"/>
          <p:cNvSpPr>
            <a:spLocks noGrp="1"/>
          </p:cNvSpPr>
          <p:nvPr>
            <p:ph type="body" sz="quarter" idx="10"/>
          </p:nvPr>
        </p:nvSpPr>
        <p:spPr>
          <a:xfrm>
            <a:off x="1833979" y="1367165"/>
            <a:ext cx="8382000" cy="5124480"/>
          </a:xfrm>
        </p:spPr>
        <p:txBody>
          <a:bodyPr>
            <a:normAutofit lnSpcReduction="10000"/>
          </a:bodyPr>
          <a:lstStyle/>
          <a:p>
            <a:r>
              <a:rPr lang="en-US" sz="3000" dirty="0"/>
              <a:t>Basic concepts for teaching and providing Behavioral Sleep Medicine (BSM) services.</a:t>
            </a:r>
          </a:p>
          <a:p>
            <a:pPr marL="0" lvl="0" indent="0">
              <a:buNone/>
            </a:pPr>
            <a:endParaRPr lang="en-US" sz="3000" dirty="0">
              <a:solidFill>
                <a:srgbClr val="FFFFFF"/>
              </a:solidFill>
            </a:endParaRPr>
          </a:p>
          <a:p>
            <a:pPr lvl="0"/>
            <a:r>
              <a:rPr lang="en-US" sz="3000" dirty="0">
                <a:solidFill>
                  <a:srgbClr val="FFFFFF"/>
                </a:solidFill>
              </a:rPr>
              <a:t>Emphasis on a strategy for teaching BSM in a Family Medicine Residency.</a:t>
            </a:r>
            <a:endParaRPr lang="en-US" sz="3000" dirty="0"/>
          </a:p>
          <a:p>
            <a:pPr marL="517525" lvl="1" indent="0">
              <a:buNone/>
            </a:pPr>
            <a:endParaRPr lang="en-US" sz="3000" dirty="0"/>
          </a:p>
          <a:p>
            <a:r>
              <a:rPr lang="en-US" sz="3000" dirty="0"/>
              <a:t>The impact of sleep disruptions on chronic health conditions and long term health risks.</a:t>
            </a:r>
          </a:p>
          <a:p>
            <a:pPr marL="0" indent="0">
              <a:buNone/>
            </a:pPr>
            <a:endParaRPr lang="en-US" sz="3000" dirty="0"/>
          </a:p>
          <a:p>
            <a:r>
              <a:rPr lang="en-US" sz="3000" dirty="0"/>
              <a:t>Methods for residents to identify / Assess / and Intervene with Sleep Disturbances in a FM Residency.</a:t>
            </a:r>
            <a:endParaRPr lang="en-US" dirty="0"/>
          </a:p>
        </p:txBody>
      </p:sp>
    </p:spTree>
    <p:extLst>
      <p:ext uri="{BB962C8B-B14F-4D97-AF65-F5344CB8AC3E}">
        <p14:creationId xmlns:p14="http://schemas.microsoft.com/office/powerpoint/2010/main" val="38931020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230191"/>
            <a:ext cx="11176000" cy="1329595"/>
          </a:xfrm>
        </p:spPr>
        <p:txBody>
          <a:bodyPr/>
          <a:lstStyle/>
          <a:p>
            <a:pPr algn="ctr"/>
            <a:r>
              <a:rPr lang="en-US" dirty="0"/>
              <a:t>Sleep Deprivation, Disruption and Cumulative Sleep Debt / Deficit</a:t>
            </a:r>
          </a:p>
        </p:txBody>
      </p:sp>
      <p:sp>
        <p:nvSpPr>
          <p:cNvPr id="3" name="Text Placeholder 2"/>
          <p:cNvSpPr>
            <a:spLocks noGrp="1"/>
          </p:cNvSpPr>
          <p:nvPr>
            <p:ph type="body" sz="quarter" idx="10"/>
          </p:nvPr>
        </p:nvSpPr>
        <p:spPr>
          <a:xfrm>
            <a:off x="508000" y="1676401"/>
            <a:ext cx="10729672" cy="5515356"/>
          </a:xfrm>
        </p:spPr>
        <p:txBody>
          <a:bodyPr/>
          <a:lstStyle/>
          <a:p>
            <a:r>
              <a:rPr lang="en-US" sz="2800" dirty="0"/>
              <a:t>The goal of sleep is restorative rest.</a:t>
            </a:r>
          </a:p>
          <a:p>
            <a:r>
              <a:rPr lang="en-US" sz="2800" dirty="0"/>
              <a:t>Incomplete or Disrupted Sleep accumulates across days or weeks, creating a </a:t>
            </a:r>
            <a:r>
              <a:rPr lang="en-US" sz="2800" i="1" dirty="0"/>
              <a:t>Sleep Debt</a:t>
            </a:r>
            <a:r>
              <a:rPr lang="en-US" sz="2800" dirty="0"/>
              <a:t> or </a:t>
            </a:r>
            <a:r>
              <a:rPr lang="en-US" sz="2800" i="1" dirty="0"/>
              <a:t>Deficit</a:t>
            </a:r>
            <a:r>
              <a:rPr lang="en-US" sz="2800" dirty="0"/>
              <a:t>. This increases the Sleep Drive.</a:t>
            </a:r>
          </a:p>
          <a:p>
            <a:r>
              <a:rPr lang="en-US" sz="2800" dirty="0"/>
              <a:t>Reduces acuity and endurance of cognitive and physical function.</a:t>
            </a:r>
          </a:p>
          <a:p>
            <a:r>
              <a:rPr lang="en-US" sz="2800" dirty="0"/>
              <a:t>It is associated with sleep</a:t>
            </a:r>
          </a:p>
          <a:p>
            <a:pPr marL="0" indent="0">
              <a:buNone/>
            </a:pPr>
            <a:r>
              <a:rPr lang="en-US" sz="2800" dirty="0"/>
              <a:t>     fragmentation which can impact</a:t>
            </a:r>
          </a:p>
          <a:p>
            <a:pPr marL="0" indent="0">
              <a:buNone/>
            </a:pPr>
            <a:r>
              <a:rPr lang="en-US" sz="2800" dirty="0"/>
              <a:t>     functioning and compromise </a:t>
            </a:r>
          </a:p>
          <a:p>
            <a:pPr marL="0" indent="0">
              <a:buNone/>
            </a:pPr>
            <a:r>
              <a:rPr lang="en-US" sz="2800" dirty="0"/>
              <a:t>     health status.</a:t>
            </a:r>
          </a:p>
          <a:p>
            <a:pPr lvl="0"/>
            <a:r>
              <a:rPr lang="en-US" sz="2800" dirty="0">
                <a:solidFill>
                  <a:prstClr val="white"/>
                </a:solidFill>
              </a:rPr>
              <a:t>A </a:t>
            </a:r>
            <a:r>
              <a:rPr lang="en-US" sz="2800" i="1" dirty="0">
                <a:solidFill>
                  <a:prstClr val="white"/>
                </a:solidFill>
              </a:rPr>
              <a:t>Chronic Sleep Deficit </a:t>
            </a:r>
            <a:r>
              <a:rPr lang="en-US" sz="2800" dirty="0">
                <a:solidFill>
                  <a:prstClr val="white"/>
                </a:solidFill>
              </a:rPr>
              <a:t>can have</a:t>
            </a:r>
          </a:p>
          <a:p>
            <a:pPr marL="0" lvl="0" indent="0">
              <a:buNone/>
            </a:pPr>
            <a:r>
              <a:rPr lang="en-US" sz="2800" dirty="0">
                <a:solidFill>
                  <a:prstClr val="white"/>
                </a:solidFill>
              </a:rPr>
              <a:t>     important health consequences.</a:t>
            </a:r>
            <a:endParaRPr lang="en-US" sz="2800" dirty="0"/>
          </a:p>
          <a:p>
            <a:pPr marL="0" indent="0">
              <a:buNone/>
            </a:pPr>
            <a:endParaRPr lang="en-US" sz="2800" dirty="0"/>
          </a:p>
          <a:p>
            <a:pPr marL="0" indent="0">
              <a:buNone/>
            </a:pPr>
            <a:endParaRPr lang="en-US" sz="2800" dirty="0"/>
          </a:p>
        </p:txBody>
      </p:sp>
      <p:pic>
        <p:nvPicPr>
          <p:cNvPr id="3074" name="Picture 2" descr="Image result for images of sleepy fac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3644" y="3489961"/>
            <a:ext cx="5126797" cy="2989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2448762"/>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230188"/>
            <a:ext cx="11176000" cy="997196"/>
          </a:xfrm>
        </p:spPr>
        <p:txBody>
          <a:bodyPr/>
          <a:lstStyle/>
          <a:p>
            <a:pPr algn="ctr"/>
            <a:r>
              <a:rPr lang="en-US" sz="3600" dirty="0"/>
              <a:t>Provider Tip: An important Impact of Sleep Disorders or Disruptions is </a:t>
            </a:r>
            <a:r>
              <a:rPr lang="en-US" sz="3600" i="1" u="sng" dirty="0"/>
              <a:t>Sleep Fragmentation</a:t>
            </a:r>
          </a:p>
        </p:txBody>
      </p:sp>
      <p:sp>
        <p:nvSpPr>
          <p:cNvPr id="5" name="Text Placeholder 4"/>
          <p:cNvSpPr>
            <a:spLocks noGrp="1"/>
          </p:cNvSpPr>
          <p:nvPr>
            <p:ph type="body" idx="1"/>
          </p:nvPr>
        </p:nvSpPr>
        <p:spPr>
          <a:xfrm>
            <a:off x="508000" y="1757805"/>
            <a:ext cx="5486400" cy="346249"/>
          </a:xfrm>
        </p:spPr>
        <p:txBody>
          <a:bodyPr/>
          <a:lstStyle/>
          <a:p>
            <a:pPr algn="ctr"/>
            <a:r>
              <a:rPr lang="en-US" dirty="0"/>
              <a:t>SOURCES</a:t>
            </a:r>
          </a:p>
        </p:txBody>
      </p:sp>
      <p:sp>
        <p:nvSpPr>
          <p:cNvPr id="3" name="Text Placeholder 2"/>
          <p:cNvSpPr>
            <a:spLocks noGrp="1"/>
          </p:cNvSpPr>
          <p:nvPr>
            <p:ph sz="half" idx="2"/>
          </p:nvPr>
        </p:nvSpPr>
        <p:spPr>
          <a:xfrm>
            <a:off x="507999" y="2174875"/>
            <a:ext cx="5486400" cy="4601260"/>
          </a:xfrm>
        </p:spPr>
        <p:txBody>
          <a:bodyPr/>
          <a:lstStyle/>
          <a:p>
            <a:r>
              <a:rPr lang="en-US" dirty="0"/>
              <a:t>Sleep Disordered Breathing (SDB)</a:t>
            </a:r>
          </a:p>
          <a:p>
            <a:r>
              <a:rPr lang="en-US" u="sng" dirty="0"/>
              <a:t>Insomnia</a:t>
            </a:r>
          </a:p>
          <a:p>
            <a:r>
              <a:rPr lang="en-US" dirty="0"/>
              <a:t>Movement Disorders</a:t>
            </a:r>
          </a:p>
          <a:p>
            <a:r>
              <a:rPr lang="en-US" dirty="0"/>
              <a:t>Chronic Pain</a:t>
            </a:r>
          </a:p>
          <a:p>
            <a:r>
              <a:rPr lang="en-US" dirty="0"/>
              <a:t>COPD</a:t>
            </a:r>
          </a:p>
          <a:p>
            <a:r>
              <a:rPr lang="en-US" dirty="0"/>
              <a:t>Neuropathy</a:t>
            </a:r>
          </a:p>
          <a:p>
            <a:r>
              <a:rPr lang="en-US" dirty="0"/>
              <a:t>Renal / Urological issues</a:t>
            </a:r>
          </a:p>
          <a:p>
            <a:r>
              <a:rPr lang="en-US" dirty="0" err="1"/>
              <a:t>Rheumatological</a:t>
            </a:r>
            <a:r>
              <a:rPr lang="en-US" dirty="0"/>
              <a:t> diseases</a:t>
            </a:r>
          </a:p>
          <a:p>
            <a:r>
              <a:rPr lang="en-US" dirty="0"/>
              <a:t>Medication issues</a:t>
            </a:r>
          </a:p>
          <a:p>
            <a:r>
              <a:rPr lang="en-US" dirty="0"/>
              <a:t>Circadian Rhythm disorders</a:t>
            </a:r>
          </a:p>
          <a:p>
            <a:endParaRPr lang="en-US" dirty="0"/>
          </a:p>
          <a:p>
            <a:endParaRPr lang="en-US" dirty="0"/>
          </a:p>
        </p:txBody>
      </p:sp>
      <p:sp>
        <p:nvSpPr>
          <p:cNvPr id="6" name="Text Placeholder 5"/>
          <p:cNvSpPr>
            <a:spLocks noGrp="1"/>
          </p:cNvSpPr>
          <p:nvPr>
            <p:ph type="body" sz="quarter" idx="3"/>
          </p:nvPr>
        </p:nvSpPr>
        <p:spPr>
          <a:xfrm>
            <a:off x="6194643" y="1757805"/>
            <a:ext cx="5489359" cy="346249"/>
          </a:xfrm>
        </p:spPr>
        <p:txBody>
          <a:bodyPr/>
          <a:lstStyle/>
          <a:p>
            <a:pPr algn="ctr"/>
            <a:r>
              <a:rPr lang="en-US" dirty="0"/>
              <a:t>SOURCES</a:t>
            </a:r>
          </a:p>
        </p:txBody>
      </p:sp>
      <p:sp>
        <p:nvSpPr>
          <p:cNvPr id="7" name="Content Placeholder 6"/>
          <p:cNvSpPr>
            <a:spLocks noGrp="1"/>
          </p:cNvSpPr>
          <p:nvPr>
            <p:ph sz="quarter" idx="4"/>
          </p:nvPr>
        </p:nvSpPr>
        <p:spPr>
          <a:xfrm>
            <a:off x="6193368" y="2174875"/>
            <a:ext cx="5490632" cy="4601260"/>
          </a:xfrm>
        </p:spPr>
        <p:txBody>
          <a:bodyPr/>
          <a:lstStyle/>
          <a:p>
            <a:r>
              <a:rPr lang="en-US" dirty="0"/>
              <a:t>Anxiety / Worry</a:t>
            </a:r>
          </a:p>
          <a:p>
            <a:r>
              <a:rPr lang="en-US" dirty="0"/>
              <a:t>Depression – Mood disturbances</a:t>
            </a:r>
          </a:p>
          <a:p>
            <a:r>
              <a:rPr lang="en-US" dirty="0"/>
              <a:t>Trauma / PTSD</a:t>
            </a:r>
          </a:p>
          <a:p>
            <a:r>
              <a:rPr lang="en-US" dirty="0"/>
              <a:t>Nightmares</a:t>
            </a:r>
          </a:p>
          <a:p>
            <a:r>
              <a:rPr lang="en-US" dirty="0"/>
              <a:t>Parasomnias</a:t>
            </a:r>
          </a:p>
          <a:p>
            <a:r>
              <a:rPr lang="en-US" dirty="0"/>
              <a:t>Sleep Hygiene Issues</a:t>
            </a:r>
          </a:p>
          <a:p>
            <a:r>
              <a:rPr lang="en-US" dirty="0"/>
              <a:t>Bed-partner issues (pets included)</a:t>
            </a:r>
          </a:p>
          <a:p>
            <a:r>
              <a:rPr lang="en-US" dirty="0"/>
              <a:t>Situational issues / Changes / losses</a:t>
            </a:r>
          </a:p>
          <a:p>
            <a:r>
              <a:rPr lang="en-US" dirty="0"/>
              <a:t>Sleep Environment</a:t>
            </a:r>
          </a:p>
          <a:p>
            <a:endParaRPr lang="en-US" dirty="0"/>
          </a:p>
          <a:p>
            <a:endParaRPr lang="en-US" dirty="0"/>
          </a:p>
          <a:p>
            <a:endParaRPr lang="en-US" dirty="0"/>
          </a:p>
        </p:txBody>
      </p:sp>
    </p:spTree>
    <p:extLst>
      <p:ext uri="{BB962C8B-B14F-4D97-AF65-F5344CB8AC3E}">
        <p14:creationId xmlns:p14="http://schemas.microsoft.com/office/powerpoint/2010/main" val="4107121987"/>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6019800"/>
            <a:ext cx="11176000" cy="498598"/>
          </a:xfrm>
        </p:spPr>
        <p:txBody>
          <a:bodyPr/>
          <a:lstStyle/>
          <a:p>
            <a:r>
              <a:rPr lang="en-US" sz="3600" dirty="0"/>
              <a:t>    supplemental slides follow                                 </a:t>
            </a:r>
            <a:r>
              <a:rPr lang="en-US" sz="3600" dirty="0" err="1"/>
              <a:t>ZZZ</a:t>
            </a:r>
            <a:r>
              <a:rPr lang="en-US" sz="3200" dirty="0" err="1"/>
              <a:t>zzzz</a:t>
            </a:r>
            <a:r>
              <a:rPr lang="en-US" sz="2800" dirty="0" err="1"/>
              <a:t>zzzzz</a:t>
            </a:r>
            <a:r>
              <a:rPr lang="en-US" sz="2400" dirty="0" err="1"/>
              <a:t>zzz</a:t>
            </a:r>
            <a:r>
              <a:rPr lang="en-US" sz="3600" dirty="0"/>
              <a:t>…</a:t>
            </a:r>
          </a:p>
        </p:txBody>
      </p:sp>
      <p:sp>
        <p:nvSpPr>
          <p:cNvPr id="3" name="Text Placeholder 2"/>
          <p:cNvSpPr>
            <a:spLocks noGrp="1"/>
          </p:cNvSpPr>
          <p:nvPr>
            <p:ph type="body" sz="quarter" idx="10"/>
          </p:nvPr>
        </p:nvSpPr>
        <p:spPr>
          <a:xfrm>
            <a:off x="-253725" y="911489"/>
            <a:ext cx="12426504" cy="443198"/>
          </a:xfrm>
        </p:spPr>
        <p:txBody>
          <a:bodyPr/>
          <a:lstStyle/>
          <a:p>
            <a:endParaRPr lang="en-US" dirty="0"/>
          </a:p>
        </p:txBody>
      </p:sp>
      <p:pic>
        <p:nvPicPr>
          <p:cNvPr id="2050" name="Picture 2" descr="Image result for google images sunri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5200" y="911488"/>
            <a:ext cx="7992533"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59738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a:xfrm>
            <a:off x="508000" y="2569792"/>
            <a:ext cx="11176000" cy="1649682"/>
          </a:xfrm>
        </p:spPr>
        <p:txBody>
          <a:bodyPr/>
          <a:lstStyle/>
          <a:p>
            <a:pPr marL="0" indent="0" algn="ctr">
              <a:buNone/>
            </a:pPr>
            <a:r>
              <a:rPr lang="en-US" sz="4800" dirty="0"/>
              <a:t>SUPPLEMENTAL SLIDES</a:t>
            </a:r>
          </a:p>
          <a:p>
            <a:pPr marL="0" indent="0" algn="ctr">
              <a:buNone/>
            </a:pPr>
            <a:r>
              <a:rPr lang="en-US" dirty="0"/>
              <a:t>Sample Interview Questions – General Sleep Interview; References; Supplemental </a:t>
            </a:r>
            <a:r>
              <a:rPr lang="en-US" dirty="0" err="1"/>
              <a:t>Resoures</a:t>
            </a:r>
            <a:r>
              <a:rPr lang="en-US" dirty="0"/>
              <a:t> </a:t>
            </a:r>
          </a:p>
        </p:txBody>
      </p:sp>
    </p:spTree>
    <p:extLst>
      <p:ext uri="{BB962C8B-B14F-4D97-AF65-F5344CB8AC3E}">
        <p14:creationId xmlns:p14="http://schemas.microsoft.com/office/powerpoint/2010/main" val="3648535986"/>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58800" y="990600"/>
            <a:ext cx="11176000" cy="1255594"/>
          </a:xfrm>
        </p:spPr>
        <p:txBody>
          <a:bodyPr/>
          <a:lstStyle/>
          <a:p>
            <a:pPr algn="ctr"/>
            <a:br>
              <a:rPr lang="en-US" sz="6000" dirty="0"/>
            </a:br>
            <a:r>
              <a:rPr lang="en-US" sz="6000" dirty="0"/>
              <a:t>Tell Me About Your Sleep…</a:t>
            </a:r>
          </a:p>
        </p:txBody>
      </p:sp>
      <p:sp>
        <p:nvSpPr>
          <p:cNvPr id="5" name="Text Placeholder 4"/>
          <p:cNvSpPr>
            <a:spLocks noGrp="1"/>
          </p:cNvSpPr>
          <p:nvPr>
            <p:ph type="body" sz="quarter" idx="10"/>
          </p:nvPr>
        </p:nvSpPr>
        <p:spPr>
          <a:xfrm>
            <a:off x="482600" y="3037152"/>
            <a:ext cx="11176000" cy="2930033"/>
          </a:xfrm>
        </p:spPr>
        <p:txBody>
          <a:bodyPr/>
          <a:lstStyle/>
          <a:p>
            <a:endParaRPr lang="en-US" dirty="0"/>
          </a:p>
          <a:p>
            <a:pPr marL="0" indent="0" algn="ctr">
              <a:buNone/>
            </a:pPr>
            <a:r>
              <a:rPr lang="en-US" sz="2800" dirty="0"/>
              <a:t>Sample Interview Questions for Residents</a:t>
            </a:r>
          </a:p>
          <a:p>
            <a:pPr marL="0" indent="0" algn="ctr">
              <a:buNone/>
            </a:pPr>
            <a:r>
              <a:rPr lang="en-US" sz="2800" dirty="0"/>
              <a:t>In Five Areas:</a:t>
            </a:r>
          </a:p>
          <a:p>
            <a:pPr marL="0" indent="0" algn="ctr">
              <a:buNone/>
            </a:pPr>
            <a:r>
              <a:rPr lang="en-US" sz="2800" dirty="0"/>
              <a:t>Preparing for Bed and Sleep, Maintaining Sleep, Maintaining Daytime Arousal, Sleep Disturbances, Additional Issues. </a:t>
            </a:r>
          </a:p>
          <a:p>
            <a:pPr marL="0" indent="0" algn="ctr">
              <a:buNone/>
            </a:pPr>
            <a:endParaRPr lang="en-US" sz="4000" dirty="0"/>
          </a:p>
        </p:txBody>
      </p:sp>
    </p:spTree>
    <p:extLst>
      <p:ext uri="{BB962C8B-B14F-4D97-AF65-F5344CB8AC3E}">
        <p14:creationId xmlns:p14="http://schemas.microsoft.com/office/powerpoint/2010/main" val="4007473472"/>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230189"/>
            <a:ext cx="11176000" cy="1661993"/>
          </a:xfrm>
        </p:spPr>
        <p:txBody>
          <a:bodyPr/>
          <a:lstStyle/>
          <a:p>
            <a:pPr algn="ctr"/>
            <a:r>
              <a:rPr lang="en-US" dirty="0"/>
              <a:t>Preparing for Bed &amp; Sleep</a:t>
            </a:r>
            <a:br>
              <a:rPr lang="en-US" sz="3600" dirty="0"/>
            </a:br>
            <a:r>
              <a:rPr lang="en-US" sz="3600" dirty="0"/>
              <a:t>Activities, Behaviors, Mood and Thoughts</a:t>
            </a:r>
            <a:br>
              <a:rPr lang="en-US" sz="3600" dirty="0"/>
            </a:br>
            <a:endParaRPr lang="en-US" sz="3600" dirty="0"/>
          </a:p>
        </p:txBody>
      </p:sp>
      <p:sp>
        <p:nvSpPr>
          <p:cNvPr id="3" name="Text Placeholder 2"/>
          <p:cNvSpPr>
            <a:spLocks noGrp="1"/>
          </p:cNvSpPr>
          <p:nvPr>
            <p:ph type="body" sz="quarter" idx="10"/>
          </p:nvPr>
        </p:nvSpPr>
        <p:spPr>
          <a:xfrm>
            <a:off x="508000" y="1589353"/>
            <a:ext cx="11176000" cy="4608247"/>
          </a:xfrm>
        </p:spPr>
        <p:txBody>
          <a:bodyPr/>
          <a:lstStyle/>
          <a:p>
            <a:pPr lvl="0"/>
            <a:r>
              <a:rPr lang="en-US" dirty="0"/>
              <a:t>What are your typical evening activities before preparing for bed? </a:t>
            </a:r>
            <a:r>
              <a:rPr lang="en-US" dirty="0">
                <a:solidFill>
                  <a:prstClr val="white"/>
                </a:solidFill>
              </a:rPr>
              <a:t>Are you aware of becoming tired and, if so, at what time?</a:t>
            </a:r>
          </a:p>
          <a:p>
            <a:r>
              <a:rPr lang="en-US" dirty="0">
                <a:solidFill>
                  <a:prstClr val="white"/>
                </a:solidFill>
              </a:rPr>
              <a:t>At what time do you typically begin to prepare to go to bed and what do you do? </a:t>
            </a:r>
            <a:r>
              <a:rPr lang="en-US" dirty="0"/>
              <a:t>What, if any, medications do you take to help you sleep, including pain medication?</a:t>
            </a:r>
          </a:p>
          <a:p>
            <a:pPr lvl="0"/>
            <a:r>
              <a:rPr lang="en-US" dirty="0">
                <a:solidFill>
                  <a:prstClr val="white"/>
                </a:solidFill>
              </a:rPr>
              <a:t>When do you get into bed? </a:t>
            </a:r>
            <a:r>
              <a:rPr lang="en-US" dirty="0"/>
              <a:t>If you do not immediately prepare to go to sleep, what do you do, and for how long?</a:t>
            </a:r>
          </a:p>
          <a:p>
            <a:r>
              <a:rPr lang="en-US" dirty="0"/>
              <a:t>Once you decide to go to sleep, approximately how long until you fall asleep? Describe what you do while waiting to sleep.</a:t>
            </a:r>
          </a:p>
          <a:p>
            <a:pPr marL="0" indent="0">
              <a:buNone/>
            </a:pPr>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836252906"/>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230189"/>
            <a:ext cx="11176000" cy="1107996"/>
          </a:xfrm>
        </p:spPr>
        <p:txBody>
          <a:bodyPr/>
          <a:lstStyle/>
          <a:p>
            <a:pPr algn="ctr"/>
            <a:r>
              <a:rPr lang="en-US" dirty="0"/>
              <a:t>Interview Format – Continued</a:t>
            </a:r>
            <a:br>
              <a:rPr lang="en-US" dirty="0"/>
            </a:br>
            <a:r>
              <a:rPr lang="en-US" sz="3200" dirty="0"/>
              <a:t>Maintaining Sleep</a:t>
            </a:r>
            <a:endParaRPr lang="en-US" dirty="0"/>
          </a:p>
        </p:txBody>
      </p:sp>
      <p:sp>
        <p:nvSpPr>
          <p:cNvPr id="3" name="Text Placeholder 2"/>
          <p:cNvSpPr>
            <a:spLocks noGrp="1"/>
          </p:cNvSpPr>
          <p:nvPr>
            <p:ph type="body" sz="quarter" idx="10"/>
          </p:nvPr>
        </p:nvSpPr>
        <p:spPr>
          <a:xfrm>
            <a:off x="508000" y="1411552"/>
            <a:ext cx="11176000" cy="4382738"/>
          </a:xfrm>
        </p:spPr>
        <p:txBody>
          <a:bodyPr/>
          <a:lstStyle/>
          <a:p>
            <a:r>
              <a:rPr lang="en-US" dirty="0"/>
              <a:t>Once asleep, how often do you awaken during the night? </a:t>
            </a:r>
          </a:p>
          <a:p>
            <a:r>
              <a:rPr lang="en-US" dirty="0"/>
              <a:t>What causes you to wake up and for how long do you remain awake?</a:t>
            </a:r>
          </a:p>
          <a:p>
            <a:r>
              <a:rPr lang="en-US" dirty="0"/>
              <a:t>If you remain awake for longer that 5 or 10 minutes, what do you do and / or what do you think about? How do you feel?</a:t>
            </a:r>
          </a:p>
          <a:p>
            <a:r>
              <a:rPr lang="en-US" dirty="0"/>
              <a:t>How often are you awakened by dreams or nightmares? Tell me about those.</a:t>
            </a:r>
          </a:p>
          <a:p>
            <a:r>
              <a:rPr lang="en-US" dirty="0"/>
              <a:t>Upon awakening in the morning do you get out of bed or lightly doze? If you doze, for how long?</a:t>
            </a:r>
          </a:p>
        </p:txBody>
      </p:sp>
    </p:spTree>
    <p:extLst>
      <p:ext uri="{BB962C8B-B14F-4D97-AF65-F5344CB8AC3E}">
        <p14:creationId xmlns:p14="http://schemas.microsoft.com/office/powerpoint/2010/main" val="1379626179"/>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230189"/>
            <a:ext cx="11176000" cy="1107996"/>
          </a:xfrm>
        </p:spPr>
        <p:txBody>
          <a:bodyPr/>
          <a:lstStyle/>
          <a:p>
            <a:pPr algn="ctr"/>
            <a:r>
              <a:rPr lang="en-US" dirty="0"/>
              <a:t>Interview  Format – continued</a:t>
            </a:r>
            <a:br>
              <a:rPr lang="en-US" dirty="0"/>
            </a:br>
            <a:r>
              <a:rPr lang="en-US" sz="3200" dirty="0"/>
              <a:t>Maintaining Daytime Arousal</a:t>
            </a:r>
            <a:endParaRPr lang="en-US" dirty="0"/>
          </a:p>
        </p:txBody>
      </p:sp>
      <p:sp>
        <p:nvSpPr>
          <p:cNvPr id="3" name="Text Placeholder 2"/>
          <p:cNvSpPr>
            <a:spLocks noGrp="1"/>
          </p:cNvSpPr>
          <p:nvPr>
            <p:ph type="body" sz="quarter" idx="10"/>
          </p:nvPr>
        </p:nvSpPr>
        <p:spPr>
          <a:xfrm>
            <a:off x="508000" y="1411552"/>
            <a:ext cx="11176000" cy="5269135"/>
          </a:xfrm>
        </p:spPr>
        <p:txBody>
          <a:bodyPr/>
          <a:lstStyle/>
          <a:p>
            <a:pPr lvl="0"/>
            <a:r>
              <a:rPr lang="en-US" dirty="0">
                <a:solidFill>
                  <a:prstClr val="white"/>
                </a:solidFill>
              </a:rPr>
              <a:t>At what time do you awaken to get out of bed? Do you awaken with or without an alarm? How well rested do you feel?</a:t>
            </a:r>
          </a:p>
          <a:p>
            <a:r>
              <a:rPr lang="en-US" dirty="0"/>
              <a:t>Upon awakening, if you feel groggy or tired, how long does that feeling last? What do you take to help you wake up?</a:t>
            </a:r>
          </a:p>
          <a:p>
            <a:r>
              <a:rPr lang="en-US" dirty="0"/>
              <a:t>At what times during the day, if any, do you feel most alert and awake? At what times during the day or evening do you feel more tired or sleepy?</a:t>
            </a:r>
          </a:p>
          <a:p>
            <a:r>
              <a:rPr lang="en-US" dirty="0"/>
              <a:t>How often do you feel as if you could use a nap or rest, and how often do you nap?  Which days during the week?</a:t>
            </a:r>
          </a:p>
          <a:p>
            <a:r>
              <a:rPr lang="en-US" dirty="0"/>
              <a:t>How many caffeinated drinks to you have during the day or evening? </a:t>
            </a:r>
          </a:p>
        </p:txBody>
      </p:sp>
    </p:spTree>
    <p:extLst>
      <p:ext uri="{BB962C8B-B14F-4D97-AF65-F5344CB8AC3E}">
        <p14:creationId xmlns:p14="http://schemas.microsoft.com/office/powerpoint/2010/main" val="2825883393"/>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240" y="169229"/>
            <a:ext cx="11176000" cy="1661993"/>
          </a:xfrm>
        </p:spPr>
        <p:txBody>
          <a:bodyPr/>
          <a:lstStyle/>
          <a:p>
            <a:pPr algn="ctr"/>
            <a:r>
              <a:rPr lang="en-US" sz="4000" dirty="0"/>
              <a:t>Sleep Complaints: Inquiring about Specific </a:t>
            </a:r>
            <a:br>
              <a:rPr lang="en-US" sz="4000" dirty="0"/>
            </a:br>
            <a:r>
              <a:rPr lang="en-US" sz="4000" dirty="0"/>
              <a:t>Sleep Disturbances</a:t>
            </a:r>
            <a:br>
              <a:rPr lang="en-US" sz="4000" dirty="0"/>
            </a:br>
            <a:endParaRPr lang="en-US" sz="4000" dirty="0"/>
          </a:p>
        </p:txBody>
      </p:sp>
      <p:sp>
        <p:nvSpPr>
          <p:cNvPr id="3" name="Text Placeholder 2"/>
          <p:cNvSpPr>
            <a:spLocks noGrp="1"/>
          </p:cNvSpPr>
          <p:nvPr>
            <p:ph type="body" sz="quarter" idx="10"/>
          </p:nvPr>
        </p:nvSpPr>
        <p:spPr>
          <a:xfrm>
            <a:off x="533400" y="1619832"/>
            <a:ext cx="11176000" cy="4924425"/>
          </a:xfrm>
        </p:spPr>
        <p:txBody>
          <a:bodyPr/>
          <a:lstStyle/>
          <a:p>
            <a:r>
              <a:rPr lang="en-US" dirty="0"/>
              <a:t>How often do you snore? Has anyone told you that you snore?</a:t>
            </a:r>
          </a:p>
          <a:p>
            <a:r>
              <a:rPr lang="en-US" dirty="0"/>
              <a:t>How often do you awaken short of breath or awaken because of difficulty breathing? Do you sometime loss bladder control?</a:t>
            </a:r>
          </a:p>
          <a:p>
            <a:r>
              <a:rPr lang="en-US" dirty="0"/>
              <a:t>Has anyone mentioned that you appear to pause or stop breathing while sleeping, or move often, talk  or cry out? </a:t>
            </a:r>
          </a:p>
          <a:p>
            <a:r>
              <a:rPr lang="en-US" dirty="0"/>
              <a:t>How often do you feel a need to move your legs or feet?</a:t>
            </a:r>
          </a:p>
          <a:p>
            <a:r>
              <a:rPr lang="en-US" dirty="0"/>
              <a:t>How often do you experience pain?  Please rate your pain on a ten-point scale. How often does it interfere with your sleep?</a:t>
            </a:r>
          </a:p>
          <a:p>
            <a:r>
              <a:rPr lang="en-US" dirty="0"/>
              <a:t>Which medications do you take for the pain and how often? How much do they help? Do they help throughout your sleep?</a:t>
            </a:r>
          </a:p>
        </p:txBody>
      </p:sp>
    </p:spTree>
    <p:extLst>
      <p:ext uri="{BB962C8B-B14F-4D97-AF65-F5344CB8AC3E}">
        <p14:creationId xmlns:p14="http://schemas.microsoft.com/office/powerpoint/2010/main" val="220462155"/>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230189"/>
            <a:ext cx="11176000" cy="1107996"/>
          </a:xfrm>
        </p:spPr>
        <p:txBody>
          <a:bodyPr/>
          <a:lstStyle/>
          <a:p>
            <a:pPr algn="ctr"/>
            <a:r>
              <a:rPr lang="en-US" dirty="0"/>
              <a:t>Interviewing Other Factors and Behaviors</a:t>
            </a:r>
            <a:br>
              <a:rPr lang="en-US" dirty="0"/>
            </a:br>
            <a:r>
              <a:rPr lang="en-US" sz="3200" dirty="0"/>
              <a:t>Additional Issues</a:t>
            </a:r>
            <a:endParaRPr lang="en-US" dirty="0"/>
          </a:p>
        </p:txBody>
      </p:sp>
      <p:sp>
        <p:nvSpPr>
          <p:cNvPr id="3" name="Text Placeholder 2"/>
          <p:cNvSpPr>
            <a:spLocks noGrp="1"/>
          </p:cNvSpPr>
          <p:nvPr>
            <p:ph type="body" sz="quarter" idx="10"/>
          </p:nvPr>
        </p:nvSpPr>
        <p:spPr>
          <a:xfrm>
            <a:off x="508000" y="1411552"/>
            <a:ext cx="11176000" cy="5109091"/>
          </a:xfrm>
        </p:spPr>
        <p:txBody>
          <a:bodyPr/>
          <a:lstStyle/>
          <a:p>
            <a:r>
              <a:rPr lang="en-US" dirty="0"/>
              <a:t>Tell me about your sleep setting (environment); is it:</a:t>
            </a:r>
          </a:p>
          <a:p>
            <a:pPr lvl="1"/>
            <a:r>
              <a:rPr lang="en-US" dirty="0"/>
              <a:t>Dark enough, quiet enough, the right temperature, noise levels.</a:t>
            </a:r>
          </a:p>
          <a:p>
            <a:pPr lvl="1"/>
            <a:r>
              <a:rPr lang="en-US" dirty="0"/>
              <a:t>Bed partner(s), including “pets”.</a:t>
            </a:r>
          </a:p>
          <a:p>
            <a:pPr lvl="1"/>
            <a:r>
              <a:rPr lang="en-US" dirty="0"/>
              <a:t>Other household issues such as children to care for, neighborhood issues, night time activities by household members.</a:t>
            </a:r>
          </a:p>
          <a:p>
            <a:r>
              <a:rPr lang="en-US" dirty="0"/>
              <a:t>How much alcohol do you typically drink? Do you have a drink to help you relax to sleep? How often do you have problems (e.g. snoring, insufficient rest) after drinking?</a:t>
            </a:r>
          </a:p>
          <a:p>
            <a:r>
              <a:rPr lang="en-US" dirty="0"/>
              <a:t>If you have a CPAP or other device, how often do you use it through out the night? Are you comfortable with it?  What difference does it make in your sleep and amount of rest? </a:t>
            </a:r>
          </a:p>
        </p:txBody>
      </p:sp>
    </p:spTree>
    <p:extLst>
      <p:ext uri="{BB962C8B-B14F-4D97-AF65-F5344CB8AC3E}">
        <p14:creationId xmlns:p14="http://schemas.microsoft.com/office/powerpoint/2010/main" val="359968609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Upon Completion…</a:t>
            </a:r>
          </a:p>
        </p:txBody>
      </p:sp>
      <p:sp>
        <p:nvSpPr>
          <p:cNvPr id="6" name="Text Placeholder 5"/>
          <p:cNvSpPr>
            <a:spLocks noGrp="1"/>
          </p:cNvSpPr>
          <p:nvPr>
            <p:ph type="body" sz="quarter" idx="10"/>
          </p:nvPr>
        </p:nvSpPr>
        <p:spPr>
          <a:xfrm>
            <a:off x="1905000" y="1411552"/>
            <a:ext cx="8382000" cy="6229398"/>
          </a:xfrm>
        </p:spPr>
        <p:txBody>
          <a:bodyPr/>
          <a:lstStyle/>
          <a:p>
            <a:r>
              <a:rPr lang="en-US" dirty="0"/>
              <a:t>Participants should be able to:</a:t>
            </a:r>
          </a:p>
          <a:p>
            <a:pPr lvl="1"/>
            <a:r>
              <a:rPr lang="en-US" sz="2400" dirty="0"/>
              <a:t>Describe potential impacts of persistent sleep disturbances / disorders on chronic health conditions and long term health.</a:t>
            </a:r>
          </a:p>
          <a:p>
            <a:pPr lvl="1"/>
            <a:endParaRPr lang="en-US" sz="2400" dirty="0"/>
          </a:p>
          <a:p>
            <a:pPr lvl="1"/>
            <a:r>
              <a:rPr lang="en-US" sz="2400" dirty="0">
                <a:solidFill>
                  <a:prstClr val="white"/>
                </a:solidFill>
              </a:rPr>
              <a:t>Describe several methods for assessing sleep related issues in primary care, noting the strengths and weaknesses of each. </a:t>
            </a:r>
          </a:p>
          <a:p>
            <a:pPr lvl="1"/>
            <a:endParaRPr lang="en-US" sz="2400" dirty="0">
              <a:solidFill>
                <a:prstClr val="white"/>
              </a:solidFill>
            </a:endParaRPr>
          </a:p>
          <a:p>
            <a:pPr lvl="1"/>
            <a:r>
              <a:rPr lang="en-US" sz="2400" dirty="0"/>
              <a:t>Describe strategies for teaching / enhancing awareness of BSM concepts in a Family Medicine residency.</a:t>
            </a:r>
          </a:p>
          <a:p>
            <a:pPr marL="517525" lvl="1" indent="0">
              <a:buNone/>
            </a:pPr>
            <a:r>
              <a:rPr lang="en-US" sz="2400" dirty="0"/>
              <a:t> </a:t>
            </a:r>
          </a:p>
          <a:p>
            <a:pPr lvl="1"/>
            <a:r>
              <a:rPr lang="en-US" sz="2400" dirty="0"/>
              <a:t>Identify basic sleep related concepts useful in discussions with patients.</a:t>
            </a:r>
          </a:p>
          <a:p>
            <a:pPr lvl="1"/>
            <a:endParaRPr lang="en-US" dirty="0"/>
          </a:p>
          <a:p>
            <a:pPr marL="517525" lvl="1" indent="0">
              <a:buNone/>
            </a:pPr>
            <a:endParaRPr lang="en-US" dirty="0"/>
          </a:p>
        </p:txBody>
      </p:sp>
    </p:spTree>
    <p:extLst>
      <p:ext uri="{BB962C8B-B14F-4D97-AF65-F5344CB8AC3E}">
        <p14:creationId xmlns:p14="http://schemas.microsoft.com/office/powerpoint/2010/main" val="37635368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10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animEffect transition="in" filter="fade">
                                      <p:cBhvr>
                                        <p:cTn id="17" dur="1000"/>
                                        <p:tgtEl>
                                          <p:spTgt spid="6">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7" end="7"/>
                                            </p:txEl>
                                          </p:spTgt>
                                        </p:tgtEl>
                                        <p:attrNameLst>
                                          <p:attrName>style.visibility</p:attrName>
                                        </p:attrNameLst>
                                      </p:cBhvr>
                                      <p:to>
                                        <p:strVal val="visible"/>
                                      </p:to>
                                    </p:set>
                                    <p:animEffect transition="in" filter="fade">
                                      <p:cBhvr>
                                        <p:cTn id="22" dur="1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a:xfrm>
            <a:off x="508000" y="1411552"/>
            <a:ext cx="11176000" cy="1797415"/>
          </a:xfrm>
        </p:spPr>
        <p:txBody>
          <a:bodyPr/>
          <a:lstStyle/>
          <a:p>
            <a:endParaRPr lang="en-US" dirty="0"/>
          </a:p>
          <a:p>
            <a:endParaRPr lang="en-US" dirty="0"/>
          </a:p>
          <a:p>
            <a:pPr marL="0" indent="0" algn="ctr">
              <a:buNone/>
            </a:pPr>
            <a:r>
              <a:rPr lang="en-US" sz="4800" dirty="0"/>
              <a:t>REFERENCES &amp; RESOURCES</a:t>
            </a:r>
          </a:p>
        </p:txBody>
      </p:sp>
    </p:spTree>
    <p:extLst>
      <p:ext uri="{BB962C8B-B14F-4D97-AF65-F5344CB8AC3E}">
        <p14:creationId xmlns:p14="http://schemas.microsoft.com/office/powerpoint/2010/main" val="421434033"/>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Text Placeholder 2"/>
          <p:cNvSpPr>
            <a:spLocks noGrp="1"/>
          </p:cNvSpPr>
          <p:nvPr>
            <p:ph type="body" sz="quarter" idx="10"/>
          </p:nvPr>
        </p:nvSpPr>
        <p:spPr>
          <a:xfrm>
            <a:off x="508000" y="1411552"/>
            <a:ext cx="11176000" cy="5053691"/>
          </a:xfrm>
        </p:spPr>
        <p:txBody>
          <a:bodyPr/>
          <a:lstStyle/>
          <a:p>
            <a:r>
              <a:rPr lang="en-US" sz="2800" dirty="0" err="1">
                <a:latin typeface="Arial" panose="020B0604020202020204" pitchFamily="34" charset="0"/>
                <a:cs typeface="Arial" panose="020B0604020202020204" pitchFamily="34" charset="0"/>
              </a:rPr>
              <a:t>Babu</a:t>
            </a:r>
            <a:r>
              <a:rPr lang="en-US" sz="2800" dirty="0">
                <a:latin typeface="Arial" panose="020B0604020202020204" pitchFamily="34" charset="0"/>
                <a:cs typeface="Arial" panose="020B0604020202020204" pitchFamily="34" charset="0"/>
              </a:rPr>
              <a:t> AR, </a:t>
            </a:r>
            <a:r>
              <a:rPr lang="en-US" sz="2800" dirty="0" err="1">
                <a:latin typeface="Arial" panose="020B0604020202020204" pitchFamily="34" charset="0"/>
                <a:cs typeface="Arial" panose="020B0604020202020204" pitchFamily="34" charset="0"/>
              </a:rPr>
              <a:t>Herdegen</a:t>
            </a:r>
            <a:r>
              <a:rPr lang="en-US" sz="2800" dirty="0">
                <a:latin typeface="Arial" panose="020B0604020202020204" pitchFamily="34" charset="0"/>
                <a:cs typeface="Arial" panose="020B0604020202020204" pitchFamily="34" charset="0"/>
              </a:rPr>
              <a:t> J, </a:t>
            </a:r>
            <a:r>
              <a:rPr lang="en-US" sz="2800" dirty="0" err="1">
                <a:latin typeface="Arial" panose="020B0604020202020204" pitchFamily="34" charset="0"/>
                <a:cs typeface="Arial" panose="020B0604020202020204" pitchFamily="34" charset="0"/>
              </a:rPr>
              <a:t>Fogelfeld</a:t>
            </a:r>
            <a:r>
              <a:rPr lang="en-US" sz="2800" dirty="0">
                <a:latin typeface="Arial" panose="020B0604020202020204" pitchFamily="34" charset="0"/>
                <a:cs typeface="Arial" panose="020B0604020202020204" pitchFamily="34" charset="0"/>
              </a:rPr>
              <a:t> L, </a:t>
            </a:r>
            <a:r>
              <a:rPr lang="en-US" sz="2800" dirty="0" err="1">
                <a:latin typeface="Arial" panose="020B0604020202020204" pitchFamily="34" charset="0"/>
                <a:cs typeface="Arial" panose="020B0604020202020204" pitchFamily="34" charset="0"/>
              </a:rPr>
              <a:t>Shott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STheodore</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Mazzone</a:t>
            </a:r>
            <a:r>
              <a:rPr lang="en-US" sz="2800" dirty="0">
                <a:latin typeface="Arial" panose="020B0604020202020204" pitchFamily="34" charset="0"/>
                <a:cs typeface="Arial" panose="020B0604020202020204" pitchFamily="34" charset="0"/>
              </a:rPr>
              <a:t> T</a:t>
            </a:r>
            <a:r>
              <a:rPr lang="en-US" sz="2800" dirty="0">
                <a:latin typeface="Berkeley-Italic"/>
              </a:rPr>
              <a:t>. </a:t>
            </a:r>
            <a:r>
              <a:rPr lang="en-US" sz="2800" i="1" dirty="0">
                <a:latin typeface="Arial" panose="020B0604020202020204" pitchFamily="34" charset="0"/>
                <a:cs typeface="Arial" panose="020B0604020202020204" pitchFamily="34" charset="0"/>
              </a:rPr>
              <a:t>Type 2 Diabetes, Glycemic Control, and Continuous Positive Airway Pressure in Obstructive Sleep Apnea. </a:t>
            </a:r>
            <a:r>
              <a:rPr lang="en-US" sz="2800" dirty="0">
                <a:latin typeface="Arial" panose="020B0604020202020204" pitchFamily="34" charset="0"/>
                <a:cs typeface="Arial" panose="020B0604020202020204" pitchFamily="34" charset="0"/>
              </a:rPr>
              <a:t>Arch Intern Med. 2005;165:447-452.</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Foster GD, Sanders MH, </a:t>
            </a:r>
            <a:r>
              <a:rPr lang="en-US" sz="2800" dirty="0" err="1">
                <a:latin typeface="Arial" panose="020B0604020202020204" pitchFamily="34" charset="0"/>
                <a:cs typeface="Arial" panose="020B0604020202020204" pitchFamily="34" charset="0"/>
              </a:rPr>
              <a:t>Millman</a:t>
            </a:r>
            <a:r>
              <a:rPr lang="en-US" sz="2800" dirty="0">
                <a:latin typeface="Arial" panose="020B0604020202020204" pitchFamily="34" charset="0"/>
                <a:cs typeface="Arial" panose="020B0604020202020204" pitchFamily="34" charset="0"/>
              </a:rPr>
              <a:t> R, et al. </a:t>
            </a:r>
            <a:r>
              <a:rPr lang="en-US" sz="2800" i="1" dirty="0">
                <a:latin typeface="Arial" panose="020B0604020202020204" pitchFamily="34" charset="0"/>
                <a:cs typeface="Arial" panose="020B0604020202020204" pitchFamily="34" charset="0"/>
              </a:rPr>
              <a:t>Obstructive Sleep Apnea Among Obese Patients With Type 2 Diabetes. </a:t>
            </a:r>
            <a:r>
              <a:rPr lang="en-US" sz="2800" dirty="0">
                <a:latin typeface="Arial" panose="020B0604020202020204" pitchFamily="34" charset="0"/>
                <a:cs typeface="Arial" panose="020B0604020202020204" pitchFamily="34" charset="0"/>
              </a:rPr>
              <a:t>Diabetes Care 2009 32:1017–1019. </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John E. Heffner JE, </a:t>
            </a:r>
            <a:r>
              <a:rPr lang="en-US" sz="2800" dirty="0" err="1">
                <a:latin typeface="Arial" panose="020B0604020202020204" pitchFamily="34" charset="0"/>
                <a:cs typeface="Arial" panose="020B0604020202020204" pitchFamily="34" charset="0"/>
              </a:rPr>
              <a:t>Rozenfeld</a:t>
            </a:r>
            <a:r>
              <a:rPr lang="en-US" sz="2800" dirty="0">
                <a:latin typeface="Arial" panose="020B0604020202020204" pitchFamily="34" charset="0"/>
                <a:cs typeface="Arial" panose="020B0604020202020204" pitchFamily="34" charset="0"/>
              </a:rPr>
              <a:t> Y, Kai M, Stephens EA, Brown LK. </a:t>
            </a:r>
            <a:r>
              <a:rPr lang="en-US" sz="2800" i="1" dirty="0">
                <a:latin typeface="Arial" panose="020B0604020202020204" pitchFamily="34" charset="0"/>
                <a:cs typeface="Arial" panose="020B0604020202020204" pitchFamily="34" charset="0"/>
              </a:rPr>
              <a:t>Prevalence of Diagnosed Sleep Apnea Among Patients With Type 2 Diabetes in Primary Care. </a:t>
            </a:r>
            <a:r>
              <a:rPr lang="en-US" sz="2800" dirty="0">
                <a:latin typeface="Arial" panose="020B0604020202020204" pitchFamily="34" charset="0"/>
                <a:cs typeface="Arial" panose="020B0604020202020204" pitchFamily="34" charset="0"/>
              </a:rPr>
              <a:t>Chest 2012; 141(6):1414–1421.</a:t>
            </a:r>
          </a:p>
        </p:txBody>
      </p:sp>
    </p:spTree>
    <p:extLst>
      <p:ext uri="{BB962C8B-B14F-4D97-AF65-F5344CB8AC3E}">
        <p14:creationId xmlns:p14="http://schemas.microsoft.com/office/powerpoint/2010/main" val="952508653"/>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Text Placeholder 2"/>
          <p:cNvSpPr>
            <a:spLocks noGrp="1"/>
          </p:cNvSpPr>
          <p:nvPr>
            <p:ph type="body" sz="quarter" idx="10"/>
          </p:nvPr>
        </p:nvSpPr>
        <p:spPr>
          <a:xfrm>
            <a:off x="508000" y="1411552"/>
            <a:ext cx="11176000" cy="8014502"/>
          </a:xfrm>
        </p:spPr>
        <p:txBody>
          <a:bodyPr/>
          <a:lstStyle/>
          <a:p>
            <a:r>
              <a:rPr lang="en-US" sz="2800" dirty="0" err="1">
                <a:latin typeface="Arial" panose="020B0604020202020204" pitchFamily="34" charset="0"/>
                <a:cs typeface="Arial" panose="020B0604020202020204" pitchFamily="34" charset="0"/>
              </a:rPr>
              <a:t>Seetho</a:t>
            </a:r>
            <a:r>
              <a:rPr lang="en-US" sz="2800" dirty="0">
                <a:latin typeface="Arial" panose="020B0604020202020204" pitchFamily="34" charset="0"/>
                <a:cs typeface="Arial" panose="020B0604020202020204" pitchFamily="34" charset="0"/>
              </a:rPr>
              <a:t> IW, Wilding J</a:t>
            </a:r>
            <a:r>
              <a:rPr lang="en-US" sz="2800" dirty="0">
                <a:latin typeface="Arabic Typesetting" panose="03020402040406030203" pitchFamily="66" charset="-78"/>
                <a:cs typeface="Arabic Typesetting" panose="03020402040406030203" pitchFamily="66" charset="-78"/>
              </a:rPr>
              <a:t>. </a:t>
            </a:r>
            <a:r>
              <a:rPr lang="en-US" sz="2800" i="1" dirty="0">
                <a:latin typeface="Arial" panose="020B0604020202020204" pitchFamily="34" charset="0"/>
                <a:cs typeface="Arial" panose="020B0604020202020204" pitchFamily="34" charset="0"/>
              </a:rPr>
              <a:t>Sleep-disordered breathing, type 2</a:t>
            </a:r>
          </a:p>
          <a:p>
            <a:pPr marL="0" indent="0">
              <a:buNone/>
            </a:pPr>
            <a:r>
              <a:rPr lang="en-US" sz="2800" i="1" dirty="0">
                <a:latin typeface="Arial" panose="020B0604020202020204" pitchFamily="34" charset="0"/>
                <a:cs typeface="Arial" panose="020B0604020202020204" pitchFamily="34" charset="0"/>
              </a:rPr>
              <a:t>    diabetes and the metabolic syndrome. </a:t>
            </a:r>
            <a:r>
              <a:rPr lang="en-US" sz="2800" dirty="0"/>
              <a:t>Chronic Respiratory Disease</a:t>
            </a:r>
          </a:p>
          <a:p>
            <a:pPr marL="0" indent="0">
              <a:buNone/>
            </a:pPr>
            <a:r>
              <a:rPr lang="en-US" sz="2800" dirty="0"/>
              <a:t>     2014, Vol. 11(4) 257–275.</a:t>
            </a:r>
          </a:p>
          <a:p>
            <a:pPr marL="0" indent="0">
              <a:buNone/>
            </a:pPr>
            <a:endParaRPr lang="en-US" sz="2800" dirty="0"/>
          </a:p>
          <a:p>
            <a:r>
              <a:rPr lang="en-US" sz="2800" dirty="0" err="1">
                <a:latin typeface="Arial" panose="020B0604020202020204" pitchFamily="34" charset="0"/>
                <a:cs typeface="Arial" panose="020B0604020202020204" pitchFamily="34" charset="0"/>
              </a:rPr>
              <a:t>Surani</a:t>
            </a:r>
            <a:r>
              <a:rPr lang="en-US" sz="2800" dirty="0">
                <a:latin typeface="Arial" panose="020B0604020202020204" pitchFamily="34" charset="0"/>
                <a:cs typeface="Arial" panose="020B0604020202020204" pitchFamily="34" charset="0"/>
              </a:rPr>
              <a:t> S, </a:t>
            </a:r>
            <a:r>
              <a:rPr lang="en-US" sz="2800" dirty="0" err="1">
                <a:latin typeface="Arial" panose="020B0604020202020204" pitchFamily="34" charset="0"/>
                <a:cs typeface="Arial" panose="020B0604020202020204" pitchFamily="34" charset="0"/>
              </a:rPr>
              <a:t>Subramanin</a:t>
            </a:r>
            <a:r>
              <a:rPr lang="en-US" sz="2800" dirty="0">
                <a:latin typeface="Arial" panose="020B0604020202020204" pitchFamily="34" charset="0"/>
                <a:cs typeface="Arial" panose="020B0604020202020204" pitchFamily="34" charset="0"/>
              </a:rPr>
              <a:t> S. </a:t>
            </a:r>
            <a:r>
              <a:rPr lang="en-US" sz="2800" i="1" dirty="0">
                <a:latin typeface="Arial" panose="020B0604020202020204" pitchFamily="34" charset="0"/>
                <a:cs typeface="Arial" panose="020B0604020202020204" pitchFamily="34" charset="0"/>
              </a:rPr>
              <a:t>Effect of continuous positive airway pressure therapy on glucose control. </a:t>
            </a:r>
            <a:r>
              <a:rPr lang="en-US" sz="2800" dirty="0">
                <a:latin typeface="Arial" panose="020B0604020202020204" pitchFamily="34" charset="0"/>
                <a:cs typeface="Arial" panose="020B0604020202020204" pitchFamily="34" charset="0"/>
              </a:rPr>
              <a:t>World J Diabetes </a:t>
            </a:r>
            <a:r>
              <a:rPr lang="en-US" sz="2800" dirty="0"/>
              <a:t>2012 April 15; 3(4): 65-70</a:t>
            </a:r>
          </a:p>
          <a:p>
            <a:endParaRPr lang="en-US" sz="2800" i="1"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Martinez-</a:t>
            </a:r>
            <a:r>
              <a:rPr lang="en-US" sz="2800" dirty="0" err="1">
                <a:latin typeface="Arial" panose="020B0604020202020204" pitchFamily="34" charset="0"/>
                <a:cs typeface="Arial" panose="020B0604020202020204" pitchFamily="34" charset="0"/>
              </a:rPr>
              <a:t>Ceron</a:t>
            </a:r>
            <a:r>
              <a:rPr lang="en-US" sz="2800" dirty="0">
                <a:latin typeface="Arial" panose="020B0604020202020204" pitchFamily="34" charset="0"/>
                <a:cs typeface="Arial" panose="020B0604020202020204" pitchFamily="34" charset="0"/>
              </a:rPr>
              <a:t> E, Fernandez-Navarro I, Garcia-Rio F. </a:t>
            </a:r>
            <a:r>
              <a:rPr lang="en-US" sz="2800" i="1" dirty="0">
                <a:latin typeface="Arial" panose="020B0604020202020204" pitchFamily="34" charset="0"/>
                <a:cs typeface="Arial" panose="020B0604020202020204" pitchFamily="34" charset="0"/>
              </a:rPr>
              <a:t>Effects of continuous positive airway pressure treatment on glucose metabolism in patients with obstructive sleep apnea. </a:t>
            </a:r>
            <a:r>
              <a:rPr lang="en-US" sz="2800" dirty="0">
                <a:latin typeface="Arial" panose="020B0604020202020204" pitchFamily="34" charset="0"/>
                <a:cs typeface="Arial" panose="020B0604020202020204" pitchFamily="34" charset="0"/>
              </a:rPr>
              <a:t>Sleep Medicine Reviews 25 (2016) 121-130</a:t>
            </a:r>
          </a:p>
          <a:p>
            <a:endParaRPr lang="en-US" sz="2800" dirty="0">
              <a:latin typeface="Arial" panose="020B0604020202020204" pitchFamily="34" charset="0"/>
              <a:cs typeface="Arial" panose="020B0604020202020204" pitchFamily="34" charset="0"/>
            </a:endParaRPr>
          </a:p>
          <a:p>
            <a:endParaRPr lang="en-US" sz="2800" dirty="0"/>
          </a:p>
          <a:p>
            <a:pPr marL="0" indent="0">
              <a:buNone/>
            </a:pPr>
            <a:endParaRPr lang="en-US" sz="2800" dirty="0"/>
          </a:p>
          <a:p>
            <a:pPr marL="0" indent="0">
              <a:buNone/>
            </a:pPr>
            <a:endParaRPr lang="en-US" sz="2800" dirty="0"/>
          </a:p>
          <a:p>
            <a:pPr marL="0" indent="0">
              <a:buNone/>
            </a:pPr>
            <a:endParaRPr lang="en-US" sz="2800" dirty="0"/>
          </a:p>
          <a:p>
            <a:endParaRPr lang="en-US" sz="28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5499741"/>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Text Placeholder 2"/>
          <p:cNvSpPr>
            <a:spLocks noGrp="1"/>
          </p:cNvSpPr>
          <p:nvPr>
            <p:ph type="body" sz="quarter" idx="10"/>
          </p:nvPr>
        </p:nvSpPr>
        <p:spPr>
          <a:xfrm>
            <a:off x="538480" y="969592"/>
            <a:ext cx="11176000" cy="5712333"/>
          </a:xfrm>
        </p:spPr>
        <p:txBody>
          <a:bodyPr/>
          <a:lstStyle/>
          <a:p>
            <a:r>
              <a:rPr lang="en-US" dirty="0" err="1"/>
              <a:t>Khayat</a:t>
            </a:r>
            <a:r>
              <a:rPr lang="en-US" dirty="0"/>
              <a:t> R, </a:t>
            </a:r>
            <a:r>
              <a:rPr lang="en-US" dirty="0" err="1"/>
              <a:t>Pleister</a:t>
            </a:r>
            <a:r>
              <a:rPr lang="en-US" dirty="0"/>
              <a:t> A. </a:t>
            </a:r>
            <a:r>
              <a:rPr lang="en-US" i="1" dirty="0"/>
              <a:t>Consequences of Obstructive Sleep Apnea Cardiovascular Risk of Obstructive Sleep Apnea and Whether Continuous Positive Airway Pressure Reduces that Risk. </a:t>
            </a:r>
            <a:r>
              <a:rPr lang="en-US" dirty="0"/>
              <a:t>Sleep Med </a:t>
            </a:r>
            <a:r>
              <a:rPr lang="en-US" dirty="0" err="1"/>
              <a:t>Clin</a:t>
            </a:r>
            <a:r>
              <a:rPr lang="en-US" dirty="0"/>
              <a:t> 11 (2016) 273-286.</a:t>
            </a:r>
          </a:p>
          <a:p>
            <a:endParaRPr lang="en-US" i="1" dirty="0"/>
          </a:p>
          <a:p>
            <a:r>
              <a:rPr lang="en-US" dirty="0" err="1"/>
              <a:t>Peppard</a:t>
            </a:r>
            <a:r>
              <a:rPr lang="en-US" dirty="0"/>
              <a:t> PE, Young T, </a:t>
            </a:r>
            <a:r>
              <a:rPr lang="en-US" dirty="0" err="1"/>
              <a:t>Palta</a:t>
            </a:r>
            <a:r>
              <a:rPr lang="en-US" dirty="0"/>
              <a:t> M, </a:t>
            </a:r>
            <a:r>
              <a:rPr lang="en-US" dirty="0" err="1"/>
              <a:t>Skatrud</a:t>
            </a:r>
            <a:r>
              <a:rPr lang="en-US" dirty="0"/>
              <a:t> J. </a:t>
            </a:r>
            <a:r>
              <a:rPr lang="en-US" i="1" dirty="0"/>
              <a:t>Prospective study of the association between sleep-disordered breathing and hypertension</a:t>
            </a:r>
            <a:r>
              <a:rPr lang="en-US" dirty="0"/>
              <a:t>. N </a:t>
            </a:r>
            <a:r>
              <a:rPr lang="en-US" dirty="0" err="1"/>
              <a:t>Engl</a:t>
            </a:r>
            <a:r>
              <a:rPr lang="en-US" dirty="0"/>
              <a:t> J Med. 2000;342:1378–84. </a:t>
            </a:r>
          </a:p>
          <a:p>
            <a:endParaRPr lang="en-US" dirty="0"/>
          </a:p>
          <a:p>
            <a:r>
              <a:rPr lang="en-US" dirty="0" err="1"/>
              <a:t>Peppard</a:t>
            </a:r>
            <a:r>
              <a:rPr lang="en-US" dirty="0"/>
              <a:t> PE, Young T, Barnet JH, </a:t>
            </a:r>
            <a:r>
              <a:rPr lang="en-US" dirty="0" err="1"/>
              <a:t>Palta</a:t>
            </a:r>
            <a:r>
              <a:rPr lang="en-US" dirty="0"/>
              <a:t> M, Hagen E, </a:t>
            </a:r>
            <a:r>
              <a:rPr lang="en-US" dirty="0" err="1"/>
              <a:t>Hla</a:t>
            </a:r>
            <a:r>
              <a:rPr lang="en-US" dirty="0"/>
              <a:t> KM. Increased Prevalence of Sleep-Disordered Breathing in Adults. Am J </a:t>
            </a:r>
            <a:r>
              <a:rPr lang="en-US" dirty="0" err="1"/>
              <a:t>Epidemiol</a:t>
            </a:r>
            <a:r>
              <a:rPr lang="en-US" dirty="0"/>
              <a:t>. 2013;177:1006–14. </a:t>
            </a:r>
          </a:p>
        </p:txBody>
      </p:sp>
    </p:spTree>
    <p:extLst>
      <p:ext uri="{BB962C8B-B14F-4D97-AF65-F5344CB8AC3E}">
        <p14:creationId xmlns:p14="http://schemas.microsoft.com/office/powerpoint/2010/main" val="2616395746"/>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Text Placeholder 2"/>
          <p:cNvSpPr>
            <a:spLocks noGrp="1"/>
          </p:cNvSpPr>
          <p:nvPr>
            <p:ph type="body" sz="quarter" idx="10"/>
          </p:nvPr>
        </p:nvSpPr>
        <p:spPr>
          <a:xfrm>
            <a:off x="508000" y="1411552"/>
            <a:ext cx="11176000" cy="5496889"/>
          </a:xfrm>
        </p:spPr>
        <p:txBody>
          <a:bodyPr/>
          <a:lstStyle/>
          <a:p>
            <a:r>
              <a:rPr lang="en-US" sz="2800" dirty="0" err="1">
                <a:latin typeface="Arial" panose="020B0604020202020204" pitchFamily="34" charset="0"/>
                <a:cs typeface="Arial" panose="020B0604020202020204" pitchFamily="34" charset="0"/>
              </a:rPr>
              <a:t>Shahar</a:t>
            </a:r>
            <a:r>
              <a:rPr lang="en-US" sz="2800" dirty="0">
                <a:latin typeface="Arial" panose="020B0604020202020204" pitchFamily="34" charset="0"/>
                <a:cs typeface="Arial" panose="020B0604020202020204" pitchFamily="34" charset="0"/>
              </a:rPr>
              <a:t> E, Whitney CW, Redline S, et al. </a:t>
            </a:r>
            <a:r>
              <a:rPr lang="en-US" sz="2800" i="1" dirty="0">
                <a:latin typeface="Arial" panose="020B0604020202020204" pitchFamily="34" charset="0"/>
                <a:cs typeface="Arial" panose="020B0604020202020204" pitchFamily="34" charset="0"/>
              </a:rPr>
              <a:t>Sleep-disordered Breathing and Cardiovascular Disease Cross-sectional: Results of the Sleep Heart Health Study.</a:t>
            </a:r>
            <a:r>
              <a:rPr lang="en-US" sz="2800" dirty="0">
                <a:latin typeface="Arial" panose="020B0604020202020204" pitchFamily="34" charset="0"/>
                <a:cs typeface="Arial" panose="020B0604020202020204" pitchFamily="34" charset="0"/>
              </a:rPr>
              <a:t> Am J </a:t>
            </a:r>
            <a:r>
              <a:rPr lang="en-US" sz="2800" dirty="0" err="1">
                <a:latin typeface="Arial" panose="020B0604020202020204" pitchFamily="34" charset="0"/>
                <a:cs typeface="Arial" panose="020B0604020202020204" pitchFamily="34" charset="0"/>
              </a:rPr>
              <a:t>Respir</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Crit</a:t>
            </a:r>
            <a:r>
              <a:rPr lang="en-US" sz="2800" dirty="0">
                <a:latin typeface="Arial" panose="020B0604020202020204" pitchFamily="34" charset="0"/>
                <a:cs typeface="Arial" panose="020B0604020202020204" pitchFamily="34" charset="0"/>
              </a:rPr>
              <a:t> Care Med Vol 163. pp 19–25, 2001.</a:t>
            </a:r>
          </a:p>
          <a:p>
            <a:endParaRPr lang="en-US" sz="2800" dirty="0">
              <a:latin typeface="Arial" panose="020B0604020202020204" pitchFamily="34" charset="0"/>
              <a:cs typeface="Arial" panose="020B0604020202020204" pitchFamily="34" charset="0"/>
            </a:endParaRPr>
          </a:p>
          <a:p>
            <a:r>
              <a:rPr lang="en-US" sz="2800" dirty="0" err="1">
                <a:latin typeface="Arial" panose="020B0604020202020204" pitchFamily="34" charset="0"/>
                <a:cs typeface="Arial" panose="020B0604020202020204" pitchFamily="34" charset="0"/>
              </a:rPr>
              <a:t>Pamid</a:t>
            </a:r>
            <a:r>
              <a:rPr lang="en-US" sz="2800" dirty="0">
                <a:latin typeface="Arial" panose="020B0604020202020204" pitchFamily="34" charset="0"/>
                <a:cs typeface="Arial" panose="020B0604020202020204" pitchFamily="34" charset="0"/>
              </a:rPr>
              <a:t> S, </a:t>
            </a:r>
            <a:r>
              <a:rPr lang="en-US" sz="2800" dirty="0" err="1">
                <a:latin typeface="Arial" panose="020B0604020202020204" pitchFamily="34" charset="0"/>
                <a:cs typeface="Arial" panose="020B0604020202020204" pitchFamily="34" charset="0"/>
              </a:rPr>
              <a:t>Wroblewski</a:t>
            </a:r>
            <a:r>
              <a:rPr lang="en-US" sz="2800" dirty="0">
                <a:latin typeface="Arial" panose="020B0604020202020204" pitchFamily="34" charset="0"/>
                <a:cs typeface="Arial" panose="020B0604020202020204" pitchFamily="34" charset="0"/>
              </a:rPr>
              <a:t> K, </a:t>
            </a:r>
            <a:r>
              <a:rPr lang="en-US" sz="2800" dirty="0" err="1">
                <a:latin typeface="Arial" panose="020B0604020202020204" pitchFamily="34" charset="0"/>
                <a:cs typeface="Arial" panose="020B0604020202020204" pitchFamily="34" charset="0"/>
              </a:rPr>
              <a:t>Stepien</a:t>
            </a:r>
            <a:r>
              <a:rPr lang="en-US" sz="2800" dirty="0">
                <a:latin typeface="Arial" panose="020B0604020202020204" pitchFamily="34" charset="0"/>
                <a:cs typeface="Arial" panose="020B0604020202020204" pitchFamily="34" charset="0"/>
              </a:rPr>
              <a:t> M, Sharif-</a:t>
            </a:r>
            <a:r>
              <a:rPr lang="en-US" sz="2800" dirty="0" err="1">
                <a:latin typeface="Arial" panose="020B0604020202020204" pitchFamily="34" charset="0"/>
                <a:cs typeface="Arial" panose="020B0604020202020204" pitchFamily="34" charset="0"/>
              </a:rPr>
              <a:t>Sidi</a:t>
            </a:r>
            <a:r>
              <a:rPr lang="en-US" sz="2800" dirty="0">
                <a:latin typeface="Arial" panose="020B0604020202020204" pitchFamily="34" charset="0"/>
                <a:cs typeface="Arial" panose="020B0604020202020204" pitchFamily="34" charset="0"/>
              </a:rPr>
              <a:t> K, </a:t>
            </a:r>
            <a:r>
              <a:rPr lang="en-US" sz="2800" dirty="0" err="1">
                <a:latin typeface="Arial" panose="020B0604020202020204" pitchFamily="34" charset="0"/>
                <a:cs typeface="Arial" panose="020B0604020202020204" pitchFamily="34" charset="0"/>
              </a:rPr>
              <a:t>Kilkus</a:t>
            </a:r>
            <a:r>
              <a:rPr lang="en-US" sz="2800" dirty="0">
                <a:latin typeface="Arial" panose="020B0604020202020204" pitchFamily="34" charset="0"/>
                <a:cs typeface="Arial" panose="020B0604020202020204" pitchFamily="34" charset="0"/>
              </a:rPr>
              <a:t> J, Whitmore </a:t>
            </a:r>
            <a:r>
              <a:rPr lang="en-US" sz="2800" dirty="0" err="1">
                <a:latin typeface="Arial" panose="020B0604020202020204" pitchFamily="34" charset="0"/>
                <a:cs typeface="Arial" panose="020B0604020202020204" pitchFamily="34" charset="0"/>
              </a:rPr>
              <a:t>H,and</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Tasalil</a:t>
            </a:r>
            <a:r>
              <a:rPr lang="en-US" sz="2800" dirty="0">
                <a:latin typeface="Arial" panose="020B0604020202020204" pitchFamily="34" charset="0"/>
                <a:cs typeface="Arial" panose="020B0604020202020204" pitchFamily="34" charset="0"/>
              </a:rPr>
              <a:t>, E. </a:t>
            </a:r>
            <a:r>
              <a:rPr lang="en-US" sz="2800" i="1" dirty="0">
                <a:latin typeface="Arial" panose="020B0604020202020204" pitchFamily="34" charset="0"/>
                <a:cs typeface="Arial" panose="020B0604020202020204" pitchFamily="34" charset="0"/>
              </a:rPr>
              <a:t>Eight Hours of Nightly Continuous Positive Airway Pressure Treatment of Obstructive Sleep Apnea Improves Glucose Metabolism in Patients with Prediabetes A Randomized Controlled Trial. </a:t>
            </a:r>
            <a:r>
              <a:rPr lang="en-US" sz="2800" dirty="0"/>
              <a:t>Am J </a:t>
            </a:r>
            <a:r>
              <a:rPr lang="en-US" sz="2800" dirty="0" err="1"/>
              <a:t>Respir</a:t>
            </a:r>
            <a:r>
              <a:rPr lang="en-US" sz="2800" dirty="0"/>
              <a:t> </a:t>
            </a:r>
            <a:r>
              <a:rPr lang="en-US" sz="2800" dirty="0" err="1"/>
              <a:t>Crit</a:t>
            </a:r>
            <a:r>
              <a:rPr lang="en-US" sz="2800" dirty="0"/>
              <a:t> Care Med Vol 192, </a:t>
            </a:r>
            <a:r>
              <a:rPr lang="en-US" sz="2800" dirty="0" err="1"/>
              <a:t>Iss</a:t>
            </a:r>
            <a:r>
              <a:rPr lang="en-US" sz="2800" dirty="0"/>
              <a:t> 1, pp 96–105, Jul 1, 2015.</a:t>
            </a:r>
            <a:endParaRPr lang="en-US" sz="2800" i="1" dirty="0">
              <a:latin typeface="Arial" panose="020B0604020202020204" pitchFamily="34" charset="0"/>
              <a:cs typeface="Arial" panose="020B0604020202020204" pitchFamily="34" charset="0"/>
            </a:endParaRPr>
          </a:p>
          <a:p>
            <a:endParaRPr lang="en-US" sz="2800" i="1"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2429039"/>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Text Placeholder 2"/>
          <p:cNvSpPr>
            <a:spLocks noGrp="1"/>
          </p:cNvSpPr>
          <p:nvPr>
            <p:ph type="body" sz="quarter" idx="10"/>
          </p:nvPr>
        </p:nvSpPr>
        <p:spPr>
          <a:xfrm>
            <a:off x="508000" y="1411552"/>
            <a:ext cx="11176000" cy="5496889"/>
          </a:xfrm>
        </p:spPr>
        <p:txBody>
          <a:bodyPr/>
          <a:lstStyle/>
          <a:p>
            <a:r>
              <a:rPr lang="en-US" sz="2800" dirty="0">
                <a:latin typeface="Arial" panose="020B0604020202020204" pitchFamily="34" charset="0"/>
                <a:cs typeface="Arial" panose="020B0604020202020204" pitchFamily="34" charset="0"/>
              </a:rPr>
              <a:t>Kaneko Y, Floras JS, Phil D, </a:t>
            </a:r>
            <a:r>
              <a:rPr lang="en-US" sz="2800" dirty="0" err="1">
                <a:latin typeface="Arial" panose="020B0604020202020204" pitchFamily="34" charset="0"/>
                <a:cs typeface="Arial" panose="020B0604020202020204" pitchFamily="34" charset="0"/>
              </a:rPr>
              <a:t>Usui</a:t>
            </a:r>
            <a:r>
              <a:rPr lang="en-US" sz="2800" dirty="0">
                <a:latin typeface="Arial" panose="020B0604020202020204" pitchFamily="34" charset="0"/>
                <a:cs typeface="Arial" panose="020B0604020202020204" pitchFamily="34" charset="0"/>
              </a:rPr>
              <a:t> K, et al  </a:t>
            </a:r>
            <a:r>
              <a:rPr lang="en-US" sz="2800" i="1" dirty="0">
                <a:latin typeface="Arial" panose="020B0604020202020204" pitchFamily="34" charset="0"/>
                <a:cs typeface="Arial" panose="020B0604020202020204" pitchFamily="34" charset="0"/>
              </a:rPr>
              <a:t>Cardiovascular Effects of Continuous Positive Airway Pressure in Patients with Heart Failure and Obstructive Sleep Apnea. </a:t>
            </a:r>
            <a:r>
              <a:rPr lang="en-US" sz="2800" dirty="0">
                <a:latin typeface="Arial" panose="020B0604020202020204" pitchFamily="34" charset="0"/>
                <a:cs typeface="Arial" panose="020B0604020202020204" pitchFamily="34" charset="0"/>
              </a:rPr>
              <a:t>N </a:t>
            </a:r>
            <a:r>
              <a:rPr lang="en-US" sz="2800" dirty="0" err="1">
                <a:latin typeface="Arial" panose="020B0604020202020204" pitchFamily="34" charset="0"/>
                <a:cs typeface="Arial" panose="020B0604020202020204" pitchFamily="34" charset="0"/>
              </a:rPr>
              <a:t>Engl</a:t>
            </a:r>
            <a:r>
              <a:rPr lang="en-US" sz="2800" dirty="0">
                <a:latin typeface="Arial" panose="020B0604020202020204" pitchFamily="34" charset="0"/>
                <a:cs typeface="Arial" panose="020B0604020202020204" pitchFamily="34" charset="0"/>
              </a:rPr>
              <a:t> J Med 2003;348:1233-41.</a:t>
            </a:r>
          </a:p>
          <a:p>
            <a:endParaRPr lang="en-US" sz="2800" i="1"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Lloyd-Jones D, Adams RJ, Brown TM. </a:t>
            </a:r>
            <a:r>
              <a:rPr lang="en-US" sz="2800" i="1" dirty="0"/>
              <a:t>Executive Summary: Heart Disease and Stroke Statistics—2010 Update A Report From the American Heart Association.</a:t>
            </a:r>
            <a:r>
              <a:rPr lang="en-US" sz="2800" dirty="0"/>
              <a:t> </a:t>
            </a:r>
            <a:r>
              <a:rPr lang="en-US" sz="2800" dirty="0">
                <a:latin typeface="Arial" panose="020B0604020202020204" pitchFamily="34" charset="0"/>
                <a:cs typeface="Arial" panose="020B0604020202020204" pitchFamily="34" charset="0"/>
              </a:rPr>
              <a:t>Circulation. 2010;121:948-954</a:t>
            </a:r>
            <a:endParaRPr lang="en-US" sz="2800" i="1" dirty="0">
              <a:latin typeface="Arial" panose="020B0604020202020204" pitchFamily="34" charset="0"/>
              <a:cs typeface="Arial" panose="020B0604020202020204" pitchFamily="34" charset="0"/>
            </a:endParaRPr>
          </a:p>
          <a:p>
            <a:endParaRPr lang="en-US" sz="2800" i="1" dirty="0">
              <a:latin typeface="Arial" panose="020B0604020202020204" pitchFamily="34" charset="0"/>
              <a:cs typeface="Arial" panose="020B0604020202020204" pitchFamily="34" charset="0"/>
            </a:endParaRPr>
          </a:p>
          <a:p>
            <a:r>
              <a:rPr lang="en-US" sz="2800" dirty="0" err="1">
                <a:latin typeface="Arial" panose="020B0604020202020204" pitchFamily="34" charset="0"/>
                <a:cs typeface="Arial" panose="020B0604020202020204" pitchFamily="34" charset="0"/>
              </a:rPr>
              <a:t>Khayat</a:t>
            </a:r>
            <a:r>
              <a:rPr lang="en-US" sz="2800" dirty="0">
                <a:latin typeface="Arial" panose="020B0604020202020204" pitchFamily="34" charset="0"/>
                <a:cs typeface="Arial" panose="020B0604020202020204" pitchFamily="34" charset="0"/>
              </a:rPr>
              <a:t> R, </a:t>
            </a:r>
            <a:r>
              <a:rPr lang="en-US" sz="2800" dirty="0" err="1">
                <a:latin typeface="Arial" panose="020B0604020202020204" pitchFamily="34" charset="0"/>
                <a:cs typeface="Arial" panose="020B0604020202020204" pitchFamily="34" charset="0"/>
              </a:rPr>
              <a:t>Jarjoura</a:t>
            </a:r>
            <a:r>
              <a:rPr lang="en-US" sz="2800" dirty="0">
                <a:latin typeface="Arial" panose="020B0604020202020204" pitchFamily="34" charset="0"/>
                <a:cs typeface="Arial" panose="020B0604020202020204" pitchFamily="34" charset="0"/>
              </a:rPr>
              <a:t> D, </a:t>
            </a:r>
            <a:r>
              <a:rPr lang="en-US" sz="2800" dirty="0" err="1">
                <a:latin typeface="Arial" panose="020B0604020202020204" pitchFamily="34" charset="0"/>
                <a:cs typeface="Arial" panose="020B0604020202020204" pitchFamily="34" charset="0"/>
              </a:rPr>
              <a:t>Patt</a:t>
            </a:r>
            <a:r>
              <a:rPr lang="en-US" sz="2800" dirty="0">
                <a:latin typeface="Arial" panose="020B0604020202020204" pitchFamily="34" charset="0"/>
                <a:cs typeface="Arial" panose="020B0604020202020204" pitchFamily="34" charset="0"/>
              </a:rPr>
              <a:t> B, </a:t>
            </a:r>
            <a:r>
              <a:rPr lang="en-US" sz="2800" dirty="0" err="1">
                <a:latin typeface="Arial" panose="020B0604020202020204" pitchFamily="34" charset="0"/>
                <a:cs typeface="Arial" panose="020B0604020202020204" pitchFamily="34" charset="0"/>
              </a:rPr>
              <a:t>Yamokoski</a:t>
            </a:r>
            <a:r>
              <a:rPr lang="en-US" sz="2800" dirty="0">
                <a:latin typeface="Arial" panose="020B0604020202020204" pitchFamily="34" charset="0"/>
                <a:cs typeface="Arial" panose="020B0604020202020204" pitchFamily="34" charset="0"/>
              </a:rPr>
              <a:t> T, and Abraham WT. </a:t>
            </a:r>
            <a:r>
              <a:rPr lang="en-US" sz="2800" i="1" dirty="0">
                <a:latin typeface="Arial" panose="020B0604020202020204" pitchFamily="34" charset="0"/>
                <a:cs typeface="Arial" panose="020B0604020202020204" pitchFamily="34" charset="0"/>
              </a:rPr>
              <a:t>In-hospital Testing for Sleep-disordered Breathing in Hospitalized Patients With Decompensated Heart Failure: Report of Prevalence and Patient Characteristics. </a:t>
            </a:r>
            <a:r>
              <a:rPr lang="en-US" sz="2800" dirty="0">
                <a:latin typeface="Arial" panose="020B0604020202020204" pitchFamily="34" charset="0"/>
                <a:cs typeface="Arial" panose="020B0604020202020204" pitchFamily="34" charset="0"/>
              </a:rPr>
              <a:t>Journal of Cardiac Failure Vol. 15 No. 9 2009</a:t>
            </a:r>
            <a:endParaRPr lang="en-US" sz="28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2289297"/>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Text Placeholder 2"/>
          <p:cNvSpPr>
            <a:spLocks noGrp="1"/>
          </p:cNvSpPr>
          <p:nvPr>
            <p:ph type="body" sz="quarter" idx="10"/>
          </p:nvPr>
        </p:nvSpPr>
        <p:spPr>
          <a:xfrm>
            <a:off x="508000" y="1411552"/>
            <a:ext cx="11176000" cy="1163395"/>
          </a:xfrm>
        </p:spPr>
        <p:txBody>
          <a:bodyPr/>
          <a:lstStyle/>
          <a:p>
            <a:r>
              <a:rPr lang="en-US" sz="2800" dirty="0" err="1">
                <a:latin typeface="Arial" panose="020B0604020202020204" pitchFamily="34" charset="0"/>
                <a:cs typeface="Arial" panose="020B0604020202020204" pitchFamily="34" charset="0"/>
              </a:rPr>
              <a:t>Dharia</a:t>
            </a:r>
            <a:r>
              <a:rPr lang="en-US" sz="2800" dirty="0">
                <a:latin typeface="Arial" panose="020B0604020202020204" pitchFamily="34" charset="0"/>
                <a:cs typeface="Arial" panose="020B0604020202020204" pitchFamily="34" charset="0"/>
              </a:rPr>
              <a:t> SM, Brown LK. </a:t>
            </a:r>
            <a:r>
              <a:rPr lang="en-US" sz="2800" i="1" dirty="0">
                <a:latin typeface="Arial" panose="020B0604020202020204" pitchFamily="34" charset="0"/>
                <a:cs typeface="Arial" panose="020B0604020202020204" pitchFamily="34" charset="0"/>
              </a:rPr>
              <a:t>Epidemiology of Sleep-Disordered Breathing and Heart Failure: What Drives What.</a:t>
            </a:r>
            <a:r>
              <a:rPr lang="en-US" sz="2800" dirty="0">
                <a:latin typeface="Arial" panose="020B0604020202020204" pitchFamily="34" charset="0"/>
                <a:cs typeface="Arial" panose="020B0604020202020204" pitchFamily="34" charset="0"/>
              </a:rPr>
              <a:t> Current Heart Failure Report 2017.</a:t>
            </a:r>
          </a:p>
        </p:txBody>
      </p:sp>
    </p:spTree>
    <p:extLst>
      <p:ext uri="{BB962C8B-B14F-4D97-AF65-F5344CB8AC3E}">
        <p14:creationId xmlns:p14="http://schemas.microsoft.com/office/powerpoint/2010/main" val="3886208364"/>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Supplemental References:</a:t>
            </a:r>
          </a:p>
        </p:txBody>
      </p:sp>
      <p:sp>
        <p:nvSpPr>
          <p:cNvPr id="3" name="Text Placeholder 2"/>
          <p:cNvSpPr>
            <a:spLocks noGrp="1"/>
          </p:cNvSpPr>
          <p:nvPr>
            <p:ph type="body" sz="quarter" idx="10"/>
          </p:nvPr>
        </p:nvSpPr>
        <p:spPr>
          <a:xfrm>
            <a:off x="477520" y="984832"/>
            <a:ext cx="11176000" cy="8346900"/>
          </a:xfrm>
        </p:spPr>
        <p:txBody>
          <a:bodyPr/>
          <a:lstStyle/>
          <a:p>
            <a:r>
              <a:rPr lang="en-US" sz="2800" dirty="0" err="1">
                <a:latin typeface="Arial" panose="020B0604020202020204" pitchFamily="34" charset="0"/>
                <a:cs typeface="Arial" panose="020B0604020202020204" pitchFamily="34" charset="0"/>
              </a:rPr>
              <a:t>Korcarz</a:t>
            </a:r>
            <a:r>
              <a:rPr lang="en-US" sz="2800" dirty="0">
                <a:latin typeface="Arial" panose="020B0604020202020204" pitchFamily="34" charset="0"/>
                <a:cs typeface="Arial" panose="020B0604020202020204" pitchFamily="34" charset="0"/>
              </a:rPr>
              <a:t>, C. E., </a:t>
            </a:r>
            <a:r>
              <a:rPr lang="en-US" sz="2800" dirty="0" err="1">
                <a:latin typeface="Arial" panose="020B0604020202020204" pitchFamily="34" charset="0"/>
                <a:cs typeface="Arial" panose="020B0604020202020204" pitchFamily="34" charset="0"/>
              </a:rPr>
              <a:t>Peppard</a:t>
            </a:r>
            <a:r>
              <a:rPr lang="en-US" sz="2800" dirty="0">
                <a:latin typeface="Arial" panose="020B0604020202020204" pitchFamily="34" charset="0"/>
                <a:cs typeface="Arial" panose="020B0604020202020204" pitchFamily="34" charset="0"/>
              </a:rPr>
              <a:t>, P. E., Young, T. B., Chapman, C. B., </a:t>
            </a:r>
            <a:r>
              <a:rPr lang="en-US" sz="2800" dirty="0" err="1">
                <a:latin typeface="Arial" panose="020B0604020202020204" pitchFamily="34" charset="0"/>
                <a:cs typeface="Arial" panose="020B0604020202020204" pitchFamily="34" charset="0"/>
              </a:rPr>
              <a:t>Hla</a:t>
            </a:r>
            <a:r>
              <a:rPr lang="en-US" sz="2800" dirty="0">
                <a:latin typeface="Arial" panose="020B0604020202020204" pitchFamily="34" charset="0"/>
                <a:cs typeface="Arial" panose="020B0604020202020204" pitchFamily="34" charset="0"/>
              </a:rPr>
              <a:t>, K. M., Barnet, J. H., … Stein, J. H. (2016). Effects of Obstructive Sleep Apnea and Obesity on Cardiac Remodeling: The Wisconsin Sleep Cohort Study. Sleep, 39(6), 1187–1195.</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O'Connor, George T, et al</a:t>
            </a:r>
            <a:r>
              <a:rPr lang="en-US" sz="2800" i="1" dirty="0">
                <a:latin typeface="Arial" panose="020B0604020202020204" pitchFamily="34" charset="0"/>
                <a:cs typeface="Arial" panose="020B0604020202020204" pitchFamily="34" charset="0"/>
              </a:rPr>
              <a:t>. "Prospective study of sleep-disordered breathing and hypertension: the Sleep Heart Health Study." </a:t>
            </a:r>
            <a:r>
              <a:rPr lang="en-US" sz="2800" dirty="0">
                <a:latin typeface="Arial" panose="020B0604020202020204" pitchFamily="34" charset="0"/>
                <a:cs typeface="Arial" panose="020B0604020202020204" pitchFamily="34" charset="0"/>
              </a:rPr>
              <a:t>American Journal of Respiratory and Critical Care Medicine (2009):1159-1164.</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Gilman, M. P., Floras, J. S., </a:t>
            </a:r>
            <a:r>
              <a:rPr lang="en-US" sz="2800" dirty="0" err="1">
                <a:latin typeface="Arial" panose="020B0604020202020204" pitchFamily="34" charset="0"/>
                <a:cs typeface="Arial" panose="020B0604020202020204" pitchFamily="34" charset="0"/>
              </a:rPr>
              <a:t>Usui</a:t>
            </a:r>
            <a:r>
              <a:rPr lang="en-US" sz="2800" dirty="0">
                <a:latin typeface="Arial" panose="020B0604020202020204" pitchFamily="34" charset="0"/>
                <a:cs typeface="Arial" panose="020B0604020202020204" pitchFamily="34" charset="0"/>
              </a:rPr>
              <a:t>, K., Kaneko, Y., Leung, R. S., &amp; Bradley, T. D. (2008). </a:t>
            </a:r>
            <a:r>
              <a:rPr lang="en-US" sz="2800" i="1" dirty="0">
                <a:latin typeface="Arial" panose="020B0604020202020204" pitchFamily="34" charset="0"/>
                <a:cs typeface="Arial" panose="020B0604020202020204" pitchFamily="34" charset="0"/>
              </a:rPr>
              <a:t>Continuous positive airway pressure increases heart rate variability in heart failure patients with obstructive sleep </a:t>
            </a:r>
            <a:r>
              <a:rPr lang="en-US" sz="2800" i="1" dirty="0" err="1">
                <a:latin typeface="Arial" panose="020B0604020202020204" pitchFamily="34" charset="0"/>
                <a:cs typeface="Arial" panose="020B0604020202020204" pitchFamily="34" charset="0"/>
              </a:rPr>
              <a:t>apnoea</a:t>
            </a:r>
            <a:r>
              <a:rPr lang="en-US" sz="2800" dirty="0">
                <a:latin typeface="Arial" panose="020B0604020202020204" pitchFamily="34" charset="0"/>
                <a:cs typeface="Arial" panose="020B0604020202020204" pitchFamily="34" charset="0"/>
              </a:rPr>
              <a:t>. Clinical science, 114(3), 243-249.</a:t>
            </a:r>
          </a:p>
          <a:p>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endParaRPr lang="en-US" dirty="0"/>
          </a:p>
          <a:p>
            <a:endParaRPr lang="en-US" dirty="0"/>
          </a:p>
          <a:p>
            <a:endParaRPr lang="en-US" dirty="0"/>
          </a:p>
        </p:txBody>
      </p:sp>
    </p:spTree>
    <p:extLst>
      <p:ext uri="{BB962C8B-B14F-4D97-AF65-F5344CB8AC3E}">
        <p14:creationId xmlns:p14="http://schemas.microsoft.com/office/powerpoint/2010/main" val="985351543"/>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Supplemental References:</a:t>
            </a:r>
          </a:p>
        </p:txBody>
      </p:sp>
      <p:sp>
        <p:nvSpPr>
          <p:cNvPr id="3" name="Text Placeholder 2"/>
          <p:cNvSpPr>
            <a:spLocks noGrp="1"/>
          </p:cNvSpPr>
          <p:nvPr>
            <p:ph type="body" sz="quarter" idx="10"/>
          </p:nvPr>
        </p:nvSpPr>
        <p:spPr>
          <a:xfrm>
            <a:off x="508000" y="1411552"/>
            <a:ext cx="11176000" cy="3447098"/>
          </a:xfrm>
        </p:spPr>
        <p:txBody>
          <a:bodyPr/>
          <a:lstStyle/>
          <a:p>
            <a:r>
              <a:rPr lang="en-US" sz="2800" dirty="0" err="1">
                <a:latin typeface="Arial" panose="020B0604020202020204" pitchFamily="34" charset="0"/>
                <a:cs typeface="Arial" panose="020B0604020202020204" pitchFamily="34" charset="0"/>
              </a:rPr>
              <a:t>Ruttanaumpawan</a:t>
            </a:r>
            <a:r>
              <a:rPr lang="en-US" sz="2800" dirty="0">
                <a:latin typeface="Arial" panose="020B0604020202020204" pitchFamily="34" charset="0"/>
                <a:cs typeface="Arial" panose="020B0604020202020204" pitchFamily="34" charset="0"/>
              </a:rPr>
              <a:t> P, Gilman MP, </a:t>
            </a:r>
            <a:r>
              <a:rPr lang="en-US" sz="2800" dirty="0" err="1">
                <a:latin typeface="Arial" panose="020B0604020202020204" pitchFamily="34" charset="0"/>
                <a:cs typeface="Arial" panose="020B0604020202020204" pitchFamily="34" charset="0"/>
              </a:rPr>
              <a:t>Usui</a:t>
            </a:r>
            <a:r>
              <a:rPr lang="en-US" sz="2800" dirty="0">
                <a:latin typeface="Arial" panose="020B0604020202020204" pitchFamily="34" charset="0"/>
                <a:cs typeface="Arial" panose="020B0604020202020204" pitchFamily="34" charset="0"/>
              </a:rPr>
              <a:t> K, Floras JS, Bradley TD. </a:t>
            </a:r>
            <a:r>
              <a:rPr lang="en-US" sz="2800" i="1" dirty="0">
                <a:latin typeface="Arial" panose="020B0604020202020204" pitchFamily="34" charset="0"/>
                <a:cs typeface="Arial" panose="020B0604020202020204" pitchFamily="34" charset="0"/>
              </a:rPr>
              <a:t>Sustained effect of continuous positive airway pressure on </a:t>
            </a:r>
            <a:r>
              <a:rPr lang="en-US" sz="2800" i="1" dirty="0" err="1">
                <a:latin typeface="Arial" panose="020B0604020202020204" pitchFamily="34" charset="0"/>
                <a:cs typeface="Arial" panose="020B0604020202020204" pitchFamily="34" charset="0"/>
              </a:rPr>
              <a:t>baroreflex</a:t>
            </a:r>
            <a:r>
              <a:rPr lang="en-US" sz="2800" i="1" dirty="0">
                <a:latin typeface="Arial" panose="020B0604020202020204" pitchFamily="34" charset="0"/>
                <a:cs typeface="Arial" panose="020B0604020202020204" pitchFamily="34" charset="0"/>
              </a:rPr>
              <a:t> sensitivity in congestive heart failure patients with obstructive sleep apnea. </a:t>
            </a:r>
            <a:r>
              <a:rPr lang="en-US" sz="2800" dirty="0">
                <a:latin typeface="Arial" panose="020B0604020202020204" pitchFamily="34" charset="0"/>
                <a:cs typeface="Arial" panose="020B0604020202020204" pitchFamily="34" charset="0"/>
              </a:rPr>
              <a:t>J </a:t>
            </a:r>
            <a:r>
              <a:rPr lang="en-US" sz="2800" dirty="0" err="1">
                <a:latin typeface="Arial" panose="020B0604020202020204" pitchFamily="34" charset="0"/>
                <a:cs typeface="Arial" panose="020B0604020202020204" pitchFamily="34" charset="0"/>
              </a:rPr>
              <a:t>Hypertens</a:t>
            </a:r>
            <a:r>
              <a:rPr lang="en-US" sz="2800" dirty="0">
                <a:latin typeface="Arial" panose="020B0604020202020204" pitchFamily="34" charset="0"/>
                <a:cs typeface="Arial" panose="020B0604020202020204" pitchFamily="34" charset="0"/>
              </a:rPr>
              <a:t> 2008 Jun;26(6):1163-8</a:t>
            </a:r>
          </a:p>
          <a:p>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4619989"/>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Supplemental Resources</a:t>
            </a:r>
          </a:p>
        </p:txBody>
      </p:sp>
      <p:sp>
        <p:nvSpPr>
          <p:cNvPr id="3" name="Text Placeholder 2"/>
          <p:cNvSpPr>
            <a:spLocks noGrp="1"/>
          </p:cNvSpPr>
          <p:nvPr>
            <p:ph type="body" sz="quarter" idx="10"/>
          </p:nvPr>
        </p:nvSpPr>
        <p:spPr>
          <a:xfrm>
            <a:off x="508000" y="1411552"/>
            <a:ext cx="11176000" cy="6567952"/>
          </a:xfrm>
        </p:spPr>
        <p:txBody>
          <a:bodyPr/>
          <a:lstStyle/>
          <a:p>
            <a:r>
              <a:rPr lang="en-US" sz="2800" dirty="0">
                <a:latin typeface="Arial" panose="020B0604020202020204" pitchFamily="34" charset="0"/>
                <a:cs typeface="Arial" panose="020B0604020202020204" pitchFamily="34" charset="0"/>
              </a:rPr>
              <a:t>Society for Behavioral Sleep Medicine.  </a:t>
            </a:r>
            <a:r>
              <a:rPr lang="en-US" sz="2800" dirty="0"/>
              <a:t>(Strongly recommended)</a:t>
            </a:r>
          </a:p>
          <a:p>
            <a:pPr lvl="1"/>
            <a:r>
              <a:rPr lang="en-US" dirty="0">
                <a:latin typeface="Arial" panose="020B0604020202020204" pitchFamily="34" charset="0"/>
                <a:cs typeface="Arial" panose="020B0604020202020204" pitchFamily="34" charset="0"/>
                <a:hlinkClick r:id="rId2"/>
              </a:rPr>
              <a:t>ww.behavioralsleep.org</a:t>
            </a:r>
            <a:r>
              <a:rPr lang="en-US" dirty="0">
                <a:latin typeface="Arial" panose="020B0604020202020204" pitchFamily="34" charset="0"/>
                <a:cs typeface="Arial" panose="020B0604020202020204" pitchFamily="34" charset="0"/>
              </a:rPr>
              <a:t> </a:t>
            </a:r>
          </a:p>
          <a:p>
            <a:pPr lvl="1"/>
            <a:r>
              <a:rPr lang="en-US" dirty="0"/>
              <a:t>Great resource for providers / teachers and the public.</a:t>
            </a:r>
          </a:p>
          <a:p>
            <a:pPr lvl="1"/>
            <a:endParaRPr lang="en-US" dirty="0"/>
          </a:p>
          <a:p>
            <a:r>
              <a:rPr lang="en-US" sz="2800" dirty="0">
                <a:latin typeface="Arial" panose="020B0604020202020204" pitchFamily="34" charset="0"/>
                <a:cs typeface="Arial" panose="020B0604020202020204" pitchFamily="34" charset="0"/>
              </a:rPr>
              <a:t>American Academy of Sleep Medicine (Strongly recommended)</a:t>
            </a:r>
          </a:p>
          <a:p>
            <a:pPr lvl="1"/>
            <a:r>
              <a:rPr lang="en-US" dirty="0">
                <a:latin typeface="Arial" panose="020B0604020202020204" pitchFamily="34" charset="0"/>
                <a:cs typeface="Arial" panose="020B0604020202020204" pitchFamily="34" charset="0"/>
                <a:hlinkClick r:id="rId3"/>
              </a:rPr>
              <a:t>www.aasmnet.org</a:t>
            </a:r>
            <a:r>
              <a:rPr lang="en-US" dirty="0">
                <a:latin typeface="Arial" panose="020B0604020202020204" pitchFamily="34" charset="0"/>
                <a:cs typeface="Arial" panose="020B0604020202020204" pitchFamily="34" charset="0"/>
              </a:rPr>
              <a:t> Membership and professional resource</a:t>
            </a:r>
          </a:p>
          <a:p>
            <a:pPr lvl="1"/>
            <a:r>
              <a:rPr lang="en-US" dirty="0">
                <a:latin typeface="Arial" panose="020B0604020202020204" pitchFamily="34" charset="0"/>
                <a:cs typeface="Arial" panose="020B0604020202020204" pitchFamily="34" charset="0"/>
                <a:hlinkClick r:id="rId4"/>
              </a:rPr>
              <a:t>www.sleepeducation.org</a:t>
            </a:r>
            <a:r>
              <a:rPr lang="en-US" dirty="0">
                <a:latin typeface="Arial" panose="020B0604020202020204" pitchFamily="34" charset="0"/>
                <a:cs typeface="Arial" panose="020B0604020202020204" pitchFamily="34" charset="0"/>
              </a:rPr>
              <a:t> – great public information resource </a:t>
            </a:r>
          </a:p>
          <a:p>
            <a:pPr marL="517525" lvl="1" indent="0">
              <a:buNone/>
            </a:pPr>
            <a:endParaRPr lang="en-US"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National Sleep Foundation Non-profit public resource, supported in part by online advertising. Linked to but not part of the National Institute of Neurological Disorders and Stroke.</a:t>
            </a:r>
            <a:r>
              <a:rPr lang="en-US" dirty="0"/>
              <a:t> </a:t>
            </a:r>
          </a:p>
          <a:p>
            <a:pPr lvl="1"/>
            <a:r>
              <a:rPr lang="en-US" dirty="0">
                <a:latin typeface="Arial" panose="020B0604020202020204" pitchFamily="34" charset="0"/>
                <a:cs typeface="Arial" panose="020B0604020202020204" pitchFamily="34" charset="0"/>
                <a:hlinkClick r:id="rId5"/>
              </a:rPr>
              <a:t>www.sleepfoundation.org</a:t>
            </a:r>
            <a:r>
              <a:rPr lang="en-US" dirty="0"/>
              <a:t> </a:t>
            </a:r>
          </a:p>
          <a:p>
            <a:endParaRPr lang="en-US" dirty="0"/>
          </a:p>
          <a:p>
            <a:r>
              <a:rPr lang="en-US" dirty="0" err="1"/>
              <a:t>adsf</a:t>
            </a:r>
            <a:endParaRPr lang="en-US" dirty="0"/>
          </a:p>
        </p:txBody>
      </p:sp>
    </p:spTree>
    <p:extLst>
      <p:ext uri="{BB962C8B-B14F-4D97-AF65-F5344CB8AC3E}">
        <p14:creationId xmlns:p14="http://schemas.microsoft.com/office/powerpoint/2010/main" val="42054433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3240" y="2226629"/>
            <a:ext cx="11176000" cy="2437590"/>
          </a:xfrm>
        </p:spPr>
        <p:txBody>
          <a:bodyPr/>
          <a:lstStyle/>
          <a:p>
            <a:pPr algn="ctr"/>
            <a:r>
              <a:rPr lang="en-US" dirty="0"/>
              <a:t>BEHAVIORAL MEDICINE PROGRAM</a:t>
            </a:r>
            <a:br>
              <a:rPr lang="en-US" dirty="0"/>
            </a:br>
            <a:r>
              <a:rPr lang="en-US" dirty="0"/>
              <a:t>MEMORIAL FAMILY MEDICINE RESIDENCY</a:t>
            </a:r>
            <a:br>
              <a:rPr lang="en-US" dirty="0"/>
            </a:br>
            <a:br>
              <a:rPr lang="en-US" dirty="0"/>
            </a:br>
            <a:r>
              <a:rPr lang="en-US" sz="3200" i="1" dirty="0"/>
              <a:t>Areas of Curriculum Focus</a:t>
            </a:r>
            <a:endParaRPr lang="en-US" dirty="0"/>
          </a:p>
        </p:txBody>
      </p:sp>
    </p:spTree>
    <p:extLst>
      <p:ext uri="{BB962C8B-B14F-4D97-AF65-F5344CB8AC3E}">
        <p14:creationId xmlns:p14="http://schemas.microsoft.com/office/powerpoint/2010/main" val="735348058"/>
      </p:ext>
    </p:extLst>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Readings and Resources for Training:</a:t>
            </a:r>
          </a:p>
        </p:txBody>
      </p:sp>
      <p:sp>
        <p:nvSpPr>
          <p:cNvPr id="3" name="Text Placeholder 2"/>
          <p:cNvSpPr>
            <a:spLocks noGrp="1"/>
          </p:cNvSpPr>
          <p:nvPr>
            <p:ph type="body" sz="quarter" idx="10"/>
          </p:nvPr>
        </p:nvSpPr>
        <p:spPr>
          <a:xfrm>
            <a:off x="508000" y="1411552"/>
            <a:ext cx="11176000" cy="3970318"/>
          </a:xfrm>
        </p:spPr>
        <p:txBody>
          <a:bodyPr/>
          <a:lstStyle/>
          <a:p>
            <a:r>
              <a:rPr lang="en-US" sz="2800" dirty="0">
                <a:latin typeface="Arial" panose="020B0604020202020204" pitchFamily="34" charset="0"/>
                <a:cs typeface="Arial" panose="020B0604020202020204" pitchFamily="34" charset="0"/>
              </a:rPr>
              <a:t>Overcoming Insomnia: A Cognitive-Behavioral Therapy Approach, 2</a:t>
            </a:r>
            <a:r>
              <a:rPr lang="en-US" sz="2800" baseline="30000" dirty="0">
                <a:latin typeface="Arial" panose="020B0604020202020204" pitchFamily="34" charset="0"/>
                <a:cs typeface="Arial" panose="020B0604020202020204" pitchFamily="34" charset="0"/>
              </a:rPr>
              <a:t>nd</a:t>
            </a:r>
            <a:r>
              <a:rPr lang="en-US" sz="2800" dirty="0">
                <a:latin typeface="Arial" panose="020B0604020202020204" pitchFamily="34" charset="0"/>
                <a:cs typeface="Arial" panose="020B0604020202020204" pitchFamily="34" charset="0"/>
              </a:rPr>
              <a:t> edition. </a:t>
            </a:r>
            <a:r>
              <a:rPr lang="en-US" sz="2800" dirty="0" err="1">
                <a:latin typeface="Arial" panose="020B0604020202020204" pitchFamily="34" charset="0"/>
                <a:cs typeface="Arial" panose="020B0604020202020204" pitchFamily="34" charset="0"/>
              </a:rPr>
              <a:t>Edinger</a:t>
            </a:r>
            <a:r>
              <a:rPr lang="en-US" sz="2800" dirty="0">
                <a:latin typeface="Arial" panose="020B0604020202020204" pitchFamily="34" charset="0"/>
                <a:cs typeface="Arial" panose="020B0604020202020204" pitchFamily="34" charset="0"/>
              </a:rPr>
              <a:t> JD. Carney CE. Oxford University Press. 2015</a:t>
            </a:r>
          </a:p>
          <a:p>
            <a:endParaRPr lang="en-US" dirty="0"/>
          </a:p>
          <a:p>
            <a:r>
              <a:rPr lang="en-US" sz="2800" dirty="0">
                <a:latin typeface="Arial" panose="020B0604020202020204" pitchFamily="34" charset="0"/>
                <a:cs typeface="Arial" panose="020B0604020202020204" pitchFamily="34" charset="0"/>
              </a:rPr>
              <a:t>Behavioral Treatments for Sleep Disorders: A Comprehensive Primer of Behavioral Sleep Medicine Treatment Protocols. Perlis M, </a:t>
            </a:r>
            <a:r>
              <a:rPr lang="en-US" sz="2800" dirty="0" err="1">
                <a:latin typeface="Arial" panose="020B0604020202020204" pitchFamily="34" charset="0"/>
                <a:cs typeface="Arial" panose="020B0604020202020204" pitchFamily="34" charset="0"/>
              </a:rPr>
              <a:t>Aloia</a:t>
            </a:r>
            <a:r>
              <a:rPr lang="en-US" sz="2800" dirty="0">
                <a:latin typeface="Arial" panose="020B0604020202020204" pitchFamily="34" charset="0"/>
                <a:cs typeface="Arial" panose="020B0604020202020204" pitchFamily="34" charset="0"/>
              </a:rPr>
              <a:t> M, and Kuhn, B. 2011 Elsevier Inc.</a:t>
            </a:r>
          </a:p>
          <a:p>
            <a:endParaRPr lang="en-US" dirty="0"/>
          </a:p>
          <a:p>
            <a:r>
              <a:rPr lang="en-US" sz="2800" i="1" dirty="0">
                <a:latin typeface="Arial" panose="020B0604020202020204" pitchFamily="34" charset="0"/>
                <a:cs typeface="Arial" panose="020B0604020202020204" pitchFamily="34" charset="0"/>
              </a:rPr>
              <a:t>Principles and Practice of Sleep Medicine, 5</a:t>
            </a:r>
            <a:r>
              <a:rPr lang="en-US" sz="2800" i="1" baseline="30000" dirty="0">
                <a:latin typeface="Arial" panose="020B0604020202020204" pitchFamily="34" charset="0"/>
                <a:cs typeface="Arial" panose="020B0604020202020204" pitchFamily="34" charset="0"/>
              </a:rPr>
              <a:t>th</a:t>
            </a:r>
            <a:r>
              <a:rPr lang="en-US" sz="2800" i="1" dirty="0">
                <a:latin typeface="Arial" panose="020B0604020202020204" pitchFamily="34" charset="0"/>
                <a:cs typeface="Arial" panose="020B0604020202020204" pitchFamily="34" charset="0"/>
              </a:rPr>
              <a:t> edition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Kryger</a:t>
            </a:r>
            <a:r>
              <a:rPr lang="en-US" sz="2800" dirty="0">
                <a:latin typeface="Arial" panose="020B0604020202020204" pitchFamily="34" charset="0"/>
                <a:cs typeface="Arial" panose="020B0604020202020204" pitchFamily="34" charset="0"/>
              </a:rPr>
              <a:t> MH, Roth T, Dement WC. Eds. 2011 Saunders, an imprint of Elsevier Inc.</a:t>
            </a:r>
          </a:p>
        </p:txBody>
      </p:sp>
    </p:spTree>
    <p:extLst>
      <p:ext uri="{BB962C8B-B14F-4D97-AF65-F5344CB8AC3E}">
        <p14:creationId xmlns:p14="http://schemas.microsoft.com/office/powerpoint/2010/main" val="1591656547"/>
      </p:ext>
    </p:extLst>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230191"/>
            <a:ext cx="11176000" cy="609398"/>
          </a:xfrm>
        </p:spPr>
        <p:txBody>
          <a:bodyPr/>
          <a:lstStyle/>
          <a:p>
            <a:r>
              <a:rPr lang="en-US" sz="4400" dirty="0"/>
              <a:t>Reading and Resources for Reference and Training :</a:t>
            </a:r>
          </a:p>
        </p:txBody>
      </p:sp>
      <p:sp>
        <p:nvSpPr>
          <p:cNvPr id="3" name="Text Placeholder 2"/>
          <p:cNvSpPr>
            <a:spLocks noGrp="1"/>
          </p:cNvSpPr>
          <p:nvPr>
            <p:ph type="body" sz="quarter" idx="10"/>
          </p:nvPr>
        </p:nvSpPr>
        <p:spPr>
          <a:xfrm>
            <a:off x="508000" y="1411552"/>
            <a:ext cx="11176000" cy="6635663"/>
          </a:xfrm>
        </p:spPr>
        <p:txBody>
          <a:bodyPr/>
          <a:lstStyle/>
          <a:p>
            <a:r>
              <a:rPr lang="en-US" sz="2800" dirty="0">
                <a:latin typeface="Arial" panose="020B0604020202020204" pitchFamily="34" charset="0"/>
                <a:cs typeface="Arial" panose="020B0604020202020204" pitchFamily="34" charset="0"/>
              </a:rPr>
              <a:t>Charles M. Morin, PhD, (Chair); Richard R. </a:t>
            </a:r>
            <a:r>
              <a:rPr lang="en-US" sz="2800" dirty="0" err="1">
                <a:latin typeface="Arial" panose="020B0604020202020204" pitchFamily="34" charset="0"/>
                <a:cs typeface="Arial" panose="020B0604020202020204" pitchFamily="34" charset="0"/>
              </a:rPr>
              <a:t>Bootzin</a:t>
            </a:r>
            <a:r>
              <a:rPr lang="en-US" sz="2800" dirty="0">
                <a:latin typeface="Arial" panose="020B0604020202020204" pitchFamily="34" charset="0"/>
                <a:cs typeface="Arial" panose="020B0604020202020204" pitchFamily="34" charset="0"/>
              </a:rPr>
              <a:t>, PhD; Daniel J. </a:t>
            </a:r>
            <a:r>
              <a:rPr lang="en-US" sz="2800" dirty="0" err="1">
                <a:latin typeface="Arial" panose="020B0604020202020204" pitchFamily="34" charset="0"/>
                <a:cs typeface="Arial" panose="020B0604020202020204" pitchFamily="34" charset="0"/>
              </a:rPr>
              <a:t>Buysse</a:t>
            </a:r>
            <a:r>
              <a:rPr lang="en-US" sz="2800" dirty="0">
                <a:latin typeface="Arial" panose="020B0604020202020204" pitchFamily="34" charset="0"/>
                <a:cs typeface="Arial" panose="020B0604020202020204" pitchFamily="34" charset="0"/>
              </a:rPr>
              <a:t>, MD; Jack D. </a:t>
            </a:r>
            <a:r>
              <a:rPr lang="en-US" sz="2800" dirty="0" err="1">
                <a:latin typeface="Arial" panose="020B0604020202020204" pitchFamily="34" charset="0"/>
                <a:cs typeface="Arial" panose="020B0604020202020204" pitchFamily="34" charset="0"/>
              </a:rPr>
              <a:t>Edinger</a:t>
            </a:r>
            <a:r>
              <a:rPr lang="en-US" sz="2800" dirty="0">
                <a:latin typeface="Arial" panose="020B0604020202020204" pitchFamily="34" charset="0"/>
                <a:cs typeface="Arial" panose="020B0604020202020204" pitchFamily="34" charset="0"/>
              </a:rPr>
              <a:t>, PhD; Colin A. </a:t>
            </a:r>
            <a:r>
              <a:rPr lang="en-US" sz="2800" dirty="0" err="1">
                <a:latin typeface="Arial" panose="020B0604020202020204" pitchFamily="34" charset="0"/>
                <a:cs typeface="Arial" panose="020B0604020202020204" pitchFamily="34" charset="0"/>
              </a:rPr>
              <a:t>Espie</a:t>
            </a:r>
            <a:r>
              <a:rPr lang="en-US" sz="2800" dirty="0">
                <a:latin typeface="Arial" panose="020B0604020202020204" pitchFamily="34" charset="0"/>
                <a:cs typeface="Arial" panose="020B0604020202020204" pitchFamily="34" charset="0"/>
              </a:rPr>
              <a:t>, PhD; Kenneth L. </a:t>
            </a:r>
            <a:r>
              <a:rPr lang="en-US" sz="2800" dirty="0" err="1">
                <a:latin typeface="Arial" panose="020B0604020202020204" pitchFamily="34" charset="0"/>
                <a:cs typeface="Arial" panose="020B0604020202020204" pitchFamily="34" charset="0"/>
              </a:rPr>
              <a:t>Lichstein</a:t>
            </a:r>
            <a:r>
              <a:rPr lang="en-US" sz="2800" dirty="0">
                <a:latin typeface="Arial" panose="020B0604020202020204" pitchFamily="34" charset="0"/>
                <a:cs typeface="Arial" panose="020B0604020202020204" pitchFamily="34" charset="0"/>
              </a:rPr>
              <a:t>, PhD. </a:t>
            </a:r>
            <a:r>
              <a:rPr lang="en-US" sz="2800" i="1" dirty="0">
                <a:latin typeface="Arial" panose="020B0604020202020204" pitchFamily="34" charset="0"/>
                <a:cs typeface="Arial" panose="020B0604020202020204" pitchFamily="34" charset="0"/>
              </a:rPr>
              <a:t>Psychological And Behavioral Treatment Of </a:t>
            </a:r>
            <a:r>
              <a:rPr lang="en-US" sz="2800" i="1" dirty="0" err="1">
                <a:latin typeface="Arial" panose="020B0604020202020204" pitchFamily="34" charset="0"/>
                <a:cs typeface="Arial" panose="020B0604020202020204" pitchFamily="34" charset="0"/>
              </a:rPr>
              <a:t>Insomnia:Update</a:t>
            </a:r>
            <a:r>
              <a:rPr lang="en-US" sz="2800" i="1" dirty="0">
                <a:latin typeface="Arial" panose="020B0604020202020204" pitchFamily="34" charset="0"/>
                <a:cs typeface="Arial" panose="020B0604020202020204" pitchFamily="34" charset="0"/>
              </a:rPr>
              <a:t> Of The Recent Evidence (1998-2004). SLEEP, Vol. 29, No. 11, 2006, pp. 1398-1414.</a:t>
            </a:r>
          </a:p>
          <a:p>
            <a:endParaRPr lang="en-US" sz="2800" i="1"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Allison G. Harvey, Lynda </a:t>
            </a:r>
            <a:r>
              <a:rPr lang="en-US" sz="2800" dirty="0" err="1">
                <a:latin typeface="Arial" panose="020B0604020202020204" pitchFamily="34" charset="0"/>
                <a:cs typeface="Arial" panose="020B0604020202020204" pitchFamily="34" charset="0"/>
              </a:rPr>
              <a:t>Bélanger</a:t>
            </a:r>
            <a:r>
              <a:rPr lang="en-US" sz="2800" dirty="0">
                <a:latin typeface="Arial" panose="020B0604020202020204" pitchFamily="34" charset="0"/>
                <a:cs typeface="Arial" panose="020B0604020202020204" pitchFamily="34" charset="0"/>
              </a:rPr>
              <a:t>, Lisa Talbot, </a:t>
            </a:r>
            <a:r>
              <a:rPr lang="en-US" sz="2800" dirty="0" err="1">
                <a:latin typeface="Arial" panose="020B0604020202020204" pitchFamily="34" charset="0"/>
                <a:cs typeface="Arial" panose="020B0604020202020204" pitchFamily="34" charset="0"/>
              </a:rPr>
              <a:t>Polina</a:t>
            </a:r>
            <a:r>
              <a:rPr lang="en-US" sz="2800" dirty="0">
                <a:latin typeface="Arial" panose="020B0604020202020204" pitchFamily="34" charset="0"/>
                <a:cs typeface="Arial" panose="020B0604020202020204" pitchFamily="34" charset="0"/>
              </a:rPr>
              <a:t> Eidelman, Simon Beaulieu-</a:t>
            </a:r>
            <a:r>
              <a:rPr lang="en-US" sz="2800" dirty="0" err="1">
                <a:latin typeface="Arial" panose="020B0604020202020204" pitchFamily="34" charset="0"/>
                <a:cs typeface="Arial" panose="020B0604020202020204" pitchFamily="34" charset="0"/>
              </a:rPr>
              <a:t>Bonneau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Émilie</a:t>
            </a:r>
            <a:r>
              <a:rPr lang="en-US" sz="2800" dirty="0">
                <a:latin typeface="Arial" panose="020B0604020202020204" pitchFamily="34" charset="0"/>
                <a:cs typeface="Arial" panose="020B0604020202020204" pitchFamily="34" charset="0"/>
              </a:rPr>
              <a:t> Fortier-</a:t>
            </a:r>
            <a:r>
              <a:rPr lang="en-US" sz="2800" dirty="0" err="1">
                <a:latin typeface="Arial" panose="020B0604020202020204" pitchFamily="34" charset="0"/>
                <a:cs typeface="Arial" panose="020B0604020202020204" pitchFamily="34" charset="0"/>
              </a:rPr>
              <a:t>Brochu</a:t>
            </a:r>
            <a:r>
              <a:rPr lang="en-US" sz="2800" dirty="0">
                <a:latin typeface="Arial" panose="020B0604020202020204" pitchFamily="34" charset="0"/>
                <a:cs typeface="Arial" panose="020B0604020202020204" pitchFamily="34" charset="0"/>
              </a:rPr>
              <a:t>, Hans </a:t>
            </a:r>
            <a:r>
              <a:rPr lang="en-US" sz="2800" dirty="0" err="1">
                <a:latin typeface="Arial" panose="020B0604020202020204" pitchFamily="34" charset="0"/>
                <a:cs typeface="Arial" panose="020B0604020202020204" pitchFamily="34" charset="0"/>
              </a:rPr>
              <a:t>Ivers</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Manon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Lamy</a:t>
            </a:r>
            <a:r>
              <a:rPr lang="en-US" sz="2800" dirty="0">
                <a:latin typeface="Arial" panose="020B0604020202020204" pitchFamily="34" charset="0"/>
                <a:cs typeface="Arial" panose="020B0604020202020204" pitchFamily="34" charset="0"/>
              </a:rPr>
              <a:t> , Kerrie Hein, Adriane M. </a:t>
            </a:r>
            <a:r>
              <a:rPr lang="en-US" sz="2800" dirty="0" err="1">
                <a:latin typeface="Arial" panose="020B0604020202020204" pitchFamily="34" charset="0"/>
                <a:cs typeface="Arial" panose="020B0604020202020204" pitchFamily="34" charset="0"/>
              </a:rPr>
              <a:t>Soehner</a:t>
            </a:r>
            <a:r>
              <a:rPr lang="en-US" sz="2800" dirty="0">
                <a:latin typeface="Arial" panose="020B0604020202020204" pitchFamily="34" charset="0"/>
                <a:cs typeface="Arial" panose="020B0604020202020204" pitchFamily="34" charset="0"/>
              </a:rPr>
              <a:t>, Chantal </a:t>
            </a:r>
            <a:r>
              <a:rPr lang="en-US" sz="2800" dirty="0" err="1">
                <a:latin typeface="Arial" panose="020B0604020202020204" pitchFamily="34" charset="0"/>
                <a:cs typeface="Arial" panose="020B0604020202020204" pitchFamily="34" charset="0"/>
              </a:rPr>
              <a:t>Mérette</a:t>
            </a:r>
            <a:r>
              <a:rPr lang="en-US" sz="2800" dirty="0">
                <a:latin typeface="Arial" panose="020B0604020202020204" pitchFamily="34" charset="0"/>
                <a:cs typeface="Arial" panose="020B0604020202020204" pitchFamily="34" charset="0"/>
              </a:rPr>
              <a:t>, and Charles M. Morin. </a:t>
            </a:r>
            <a:r>
              <a:rPr lang="en-US" sz="2800" i="1" dirty="0">
                <a:latin typeface="Arial" panose="020B0604020202020204" pitchFamily="34" charset="0"/>
                <a:cs typeface="Arial" panose="020B0604020202020204" pitchFamily="34" charset="0"/>
              </a:rPr>
              <a:t>Comparative Efficacy of Behavior Therapy, Cognitive Therapy, and Cognitive Behavior Therapy for Chronic Insomnia: A Randomized Controlled Trial.</a:t>
            </a:r>
            <a:r>
              <a:rPr lang="en-US" sz="2800" dirty="0">
                <a:latin typeface="Arial" panose="020B0604020202020204" pitchFamily="34" charset="0"/>
                <a:cs typeface="Arial" panose="020B0604020202020204" pitchFamily="34" charset="0"/>
              </a:rPr>
              <a:t> Journal of Consulting and Clinical Psychology, 2014, Vol. 82, No. 4, 670–683</a:t>
            </a:r>
          </a:p>
          <a:p>
            <a:pPr marL="0" indent="0">
              <a:buNone/>
            </a:pPr>
            <a:r>
              <a:rPr lang="en-US" sz="2800" i="1" dirty="0">
                <a:latin typeface="Arial" panose="020B0604020202020204" pitchFamily="34" charset="0"/>
                <a:cs typeface="Arial" panose="020B0604020202020204" pitchFamily="34" charset="0"/>
              </a:rPr>
              <a:t>.</a:t>
            </a:r>
          </a:p>
          <a:p>
            <a:pPr marL="0" indent="0">
              <a:buNone/>
            </a:pPr>
            <a:endParaRPr lang="en-US" sz="2800" dirty="0"/>
          </a:p>
          <a:p>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9601296"/>
      </p:ext>
    </p:extLst>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6019800"/>
            <a:ext cx="11176000" cy="498598"/>
          </a:xfrm>
        </p:spPr>
        <p:txBody>
          <a:bodyPr/>
          <a:lstStyle/>
          <a:p>
            <a:pPr algn="r"/>
            <a:r>
              <a:rPr lang="en-US" sz="3600" dirty="0" err="1"/>
              <a:t>ZZZ</a:t>
            </a:r>
            <a:r>
              <a:rPr lang="en-US" sz="3200" dirty="0" err="1"/>
              <a:t>zzzz</a:t>
            </a:r>
            <a:r>
              <a:rPr lang="en-US" sz="2800" dirty="0" err="1"/>
              <a:t>zzzzz</a:t>
            </a:r>
            <a:r>
              <a:rPr lang="en-US" sz="2400" dirty="0" err="1"/>
              <a:t>zzz</a:t>
            </a:r>
            <a:r>
              <a:rPr lang="en-US" sz="3600" dirty="0"/>
              <a:t>…</a:t>
            </a:r>
          </a:p>
        </p:txBody>
      </p:sp>
      <p:sp>
        <p:nvSpPr>
          <p:cNvPr id="3" name="Text Placeholder 2"/>
          <p:cNvSpPr>
            <a:spLocks noGrp="1"/>
          </p:cNvSpPr>
          <p:nvPr>
            <p:ph type="body" sz="quarter" idx="10"/>
          </p:nvPr>
        </p:nvSpPr>
        <p:spPr>
          <a:xfrm>
            <a:off x="-253725" y="911489"/>
            <a:ext cx="12426504" cy="443198"/>
          </a:xfrm>
        </p:spPr>
        <p:txBody>
          <a:bodyPr/>
          <a:lstStyle/>
          <a:p>
            <a:endParaRPr lang="en-US" dirty="0"/>
          </a:p>
        </p:txBody>
      </p:sp>
      <p:pic>
        <p:nvPicPr>
          <p:cNvPr id="2050" name="Picture 2" descr="Image result for google images sunri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5200" y="911488"/>
            <a:ext cx="7992533"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78665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0"/>
                                        <p:tgtEl>
                                          <p:spTgt spid="2050"/>
                                        </p:tgtEl>
                                      </p:cBhvr>
                                    </p:animEffect>
                                  </p:childTnLst>
                                </p:cTn>
                              </p:par>
                            </p:childTnLst>
                          </p:cTn>
                        </p:par>
                        <p:par>
                          <p:cTn id="8" fill="hold">
                            <p:stCondLst>
                              <p:cond delay="50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414803"/>
            <a:ext cx="12192000" cy="443198"/>
          </a:xfrm>
        </p:spPr>
        <p:txBody>
          <a:bodyPr/>
          <a:lstStyle/>
          <a:p>
            <a:pPr algn="ctr"/>
            <a:r>
              <a:rPr lang="en-US" sz="3200" dirty="0"/>
              <a:t>Memorial Family Practice Residency – Behavioral Medicine Rotation</a:t>
            </a:r>
          </a:p>
        </p:txBody>
      </p:sp>
      <p:graphicFrame>
        <p:nvGraphicFramePr>
          <p:cNvPr id="4" name="Content Placeholder 3"/>
          <p:cNvGraphicFramePr>
            <a:graphicFrameLocks noGrp="1"/>
          </p:cNvGraphicFramePr>
          <p:nvPr>
            <p:ph idx="4294967295"/>
            <p:extLst/>
          </p:nvPr>
        </p:nvGraphicFramePr>
        <p:xfrm>
          <a:off x="518161" y="259081"/>
          <a:ext cx="11264988" cy="58752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5703126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STRUCTURE of POD VISITS:</a:t>
            </a:r>
          </a:p>
        </p:txBody>
      </p:sp>
      <p:sp>
        <p:nvSpPr>
          <p:cNvPr id="3" name="Text Placeholder 2"/>
          <p:cNvSpPr>
            <a:spLocks noGrp="1"/>
          </p:cNvSpPr>
          <p:nvPr>
            <p:ph type="body" sz="quarter" idx="10"/>
          </p:nvPr>
        </p:nvSpPr>
        <p:spPr>
          <a:xfrm>
            <a:off x="477520" y="939112"/>
            <a:ext cx="11176000" cy="443198"/>
          </a:xfrm>
        </p:spPr>
        <p:txBody>
          <a:bodyPr/>
          <a:lstStyle/>
          <a:p>
            <a:pPr marL="0" indent="0">
              <a:buNone/>
            </a:pPr>
            <a:endParaRPr lang="en-US" dirty="0"/>
          </a:p>
        </p:txBody>
      </p:sp>
      <p:graphicFrame>
        <p:nvGraphicFramePr>
          <p:cNvPr id="5" name="Diagram 4"/>
          <p:cNvGraphicFramePr/>
          <p:nvPr>
            <p:extLst>
              <p:ext uri="{D42A27DB-BD31-4B8C-83A1-F6EECF244321}">
                <p14:modId xmlns:p14="http://schemas.microsoft.com/office/powerpoint/2010/main" val="1948263442"/>
              </p:ext>
            </p:extLst>
          </p:nvPr>
        </p:nvGraphicFramePr>
        <p:xfrm>
          <a:off x="914400" y="899160"/>
          <a:ext cx="10439400" cy="5958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9885032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718C8A-638F-4F4F-AB39-54A96CF535E1}"/>
              </a:ext>
            </a:extLst>
          </p:cNvPr>
          <p:cNvSpPr>
            <a:spLocks noGrp="1"/>
          </p:cNvSpPr>
          <p:nvPr>
            <p:ph type="title"/>
          </p:nvPr>
        </p:nvSpPr>
        <p:spPr>
          <a:xfrm>
            <a:off x="391991" y="987526"/>
            <a:ext cx="11176000" cy="664797"/>
          </a:xfrm>
        </p:spPr>
        <p:txBody>
          <a:bodyPr/>
          <a:lstStyle/>
          <a:p>
            <a:pPr algn="ctr"/>
            <a:r>
              <a:rPr lang="en-US" dirty="0"/>
              <a:t>BEHAVIORAL SLEEP MEDICINE (BSM)</a:t>
            </a:r>
          </a:p>
        </p:txBody>
      </p:sp>
      <p:pic>
        <p:nvPicPr>
          <p:cNvPr id="7171" name="Picture 3" descr="C:\Users\e1222209\Documents\PRSENTATIONS\SLEEP PRESENTATIONS\TMA Sleep Presentation 2017\A good laugh a long sleep proverb 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1441" y="1912621"/>
            <a:ext cx="4352104" cy="4107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649860"/>
      </p:ext>
    </p:extLst>
  </p:cSld>
  <p:clrMapOvr>
    <a:masterClrMapping/>
  </p:clrMapOvr>
  <p:transition>
    <p:fade/>
  </p:transition>
</p:sld>
</file>

<file path=ppt/theme/theme1.xml><?xml version="1.0" encoding="utf-8"?>
<a:theme xmlns:a="http://schemas.openxmlformats.org/drawingml/2006/main" name="Blue Segoe 4-3 template-template_April-17-2007">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2667</TotalTime>
  <Words>7869</Words>
  <Application>Microsoft Office PowerPoint</Application>
  <PresentationFormat>Widescreen</PresentationFormat>
  <Paragraphs>537</Paragraphs>
  <Slides>62</Slides>
  <Notes>41</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62</vt:i4>
      </vt:variant>
    </vt:vector>
  </HeadingPairs>
  <TitlesOfParts>
    <vt:vector size="73" baseType="lpstr">
      <vt:lpstr>AdvPSA334</vt:lpstr>
      <vt:lpstr>Arabic Typesetting</vt:lpstr>
      <vt:lpstr>Arial</vt:lpstr>
      <vt:lpstr>Berkeley-Italic</vt:lpstr>
      <vt:lpstr>Calibri</vt:lpstr>
      <vt:lpstr>Cambria</vt:lpstr>
      <vt:lpstr>Vrinda</vt:lpstr>
      <vt:lpstr>Wingdings</vt:lpstr>
      <vt:lpstr>Blue Segoe 4-3 template-template_April-17-2007</vt:lpstr>
      <vt:lpstr>1_Office Theme</vt:lpstr>
      <vt:lpstr>Slide</vt:lpstr>
      <vt:lpstr>Teaching &amp; Providing Behavioral Sleep Medicine Services in a Family Medicine Residency</vt:lpstr>
      <vt:lpstr>PRESENTER:</vt:lpstr>
      <vt:lpstr>Disclosures</vt:lpstr>
      <vt:lpstr>To Be Covered</vt:lpstr>
      <vt:lpstr>Upon Completion…</vt:lpstr>
      <vt:lpstr>BEHAVIORAL MEDICINE PROGRAM MEMORIAL FAMILY MEDICINE RESIDENCY  Areas of Curriculum Focus</vt:lpstr>
      <vt:lpstr>Memorial Family Practice Residency – Behavioral Medicine Rotation</vt:lpstr>
      <vt:lpstr>THE STRUCTURE of POD VISITS:</vt:lpstr>
      <vt:lpstr>BEHAVIORAL SLEEP MEDICINE (BSM)</vt:lpstr>
      <vt:lpstr>Starting Point…</vt:lpstr>
      <vt:lpstr>SUMMARY of  BASIC  CONCEPTS and RATIONALE    </vt:lpstr>
      <vt:lpstr>Goals for Improving resident understanding, assessment and Intervention in patients with sleep-related issues</vt:lpstr>
      <vt:lpstr>THE  IMPORTANCE  OF  SLEEP  IN  THE  TREATMENT   OF  CHRONIC  HEALTH  CONDITIONS: Obstructive  Sleep  Apnea  and  Diabetes</vt:lpstr>
      <vt:lpstr>Known Associations between Sleep Disordered Breathing (SDB) &amp; Diabetes</vt:lpstr>
      <vt:lpstr>From : Surani S, Subramanin S, 2012 </vt:lpstr>
      <vt:lpstr>DIABETES  and OSA – Earlier Studies…</vt:lpstr>
      <vt:lpstr>DIABETES  and OSA – Earlier Studies…</vt:lpstr>
      <vt:lpstr>Prevalence of OSA diagnoses in  Type 2 Diabetic Patients in Primary Care</vt:lpstr>
      <vt:lpstr>Pre-diabetics &amp; Glycemic Control; an RCT Pamidi, et al 2015</vt:lpstr>
      <vt:lpstr>PowerPoint Presentation</vt:lpstr>
      <vt:lpstr>Literature Reivew:  Martinez-Ceron E, Fernandez-Navarro I, Garcia-Rio F. 2016 </vt:lpstr>
      <vt:lpstr>THE IMPORTANCE OF SLEEP IN THE TREATMENT OF CHRONIC HEALTH CONDITIONS Obstructive Sleep Apnea and Cardiovascular Disease States (CVD)</vt:lpstr>
      <vt:lpstr>PowerPoint Presentation</vt:lpstr>
      <vt:lpstr>Association between SDB and Cardiovascular Disease (CVD)</vt:lpstr>
      <vt:lpstr>Effect of CPAP on Hypertension and LVEF</vt:lpstr>
      <vt:lpstr>Pathways  to cardiovascular effect from SDB</vt:lpstr>
      <vt:lpstr>  TREATEMNT OF OSA / SDB; Khayat &amp; Pleister, 2016</vt:lpstr>
      <vt:lpstr>Epidemiology of Sleep-Disordered Breathing and Heart Failure: What Drives What.  Dharia  S.M,  Brown L.K  .Current  Heart  Failure  Report. 2017</vt:lpstr>
      <vt:lpstr>Resident Skill Development</vt:lpstr>
      <vt:lpstr>Helping Resident Develop Techniques:  General Interview of Sleep Status</vt:lpstr>
      <vt:lpstr>Residents: Interviewing Sleep Related Issues</vt:lpstr>
      <vt:lpstr>SLEEP QUESTIONNAIRES &amp; LOGS:</vt:lpstr>
      <vt:lpstr>BASIC SLEEP CONCEPTS:</vt:lpstr>
      <vt:lpstr>REVIEW OF SUMMARY of  BASIC  CONCEPTS  and RATIONALE    </vt:lpstr>
      <vt:lpstr>Behavioral Sleep Medicine &amp; Health</vt:lpstr>
      <vt:lpstr>SLEEP: An Opponent Process Model;  An Active Drive (Or Why do we Sleep?) </vt:lpstr>
      <vt:lpstr>Circadian Rhythm</vt:lpstr>
      <vt:lpstr>Circadian Rhythm &amp; Entrainment</vt:lpstr>
      <vt:lpstr>Sleep Hygiene – 7 Tips University of Nebraska at Lincoln</vt:lpstr>
      <vt:lpstr>Sleep Deprivation, Disruption and Cumulative Sleep Debt / Deficit</vt:lpstr>
      <vt:lpstr>Provider Tip: An important Impact of Sleep Disorders or Disruptions is Sleep Fragmentation</vt:lpstr>
      <vt:lpstr>    supplemental slides follow                                 ZZZzzzzzzzzzzzz…</vt:lpstr>
      <vt:lpstr>PowerPoint Presentation</vt:lpstr>
      <vt:lpstr> Tell Me About Your Sleep…</vt:lpstr>
      <vt:lpstr>Preparing for Bed &amp; Sleep Activities, Behaviors, Mood and Thoughts </vt:lpstr>
      <vt:lpstr>Interview Format – Continued Maintaining Sleep</vt:lpstr>
      <vt:lpstr>Interview  Format – continued Maintaining Daytime Arousal</vt:lpstr>
      <vt:lpstr>Sleep Complaints: Inquiring about Specific  Sleep Disturbances </vt:lpstr>
      <vt:lpstr>Interviewing Other Factors and Behaviors Additional Issues</vt:lpstr>
      <vt:lpstr>PowerPoint Presentation</vt:lpstr>
      <vt:lpstr>References:</vt:lpstr>
      <vt:lpstr>References:</vt:lpstr>
      <vt:lpstr>References:</vt:lpstr>
      <vt:lpstr>References:</vt:lpstr>
      <vt:lpstr>References:</vt:lpstr>
      <vt:lpstr>References:</vt:lpstr>
      <vt:lpstr>Supplemental References:</vt:lpstr>
      <vt:lpstr>Supplemental References:</vt:lpstr>
      <vt:lpstr>Supplemental Resources</vt:lpstr>
      <vt:lpstr>Additional Readings and Resources for Training:</vt:lpstr>
      <vt:lpstr>Reading and Resources for Reference and Training :</vt:lpstr>
      <vt:lpstr>ZZZzzzzzzzzzzzz…</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Practicing &amp; Teaching Behavioral Sleep Medicine in a Family Medicine Residency</dc:title>
  <dc:creator>Gordon Bush</dc:creator>
  <cp:lastModifiedBy>Gordon Bush</cp:lastModifiedBy>
  <cp:revision>82</cp:revision>
  <dcterms:created xsi:type="dcterms:W3CDTF">2017-09-13T04:48:51Z</dcterms:created>
  <dcterms:modified xsi:type="dcterms:W3CDTF">2017-09-18T00:55:01Z</dcterms:modified>
</cp:coreProperties>
</file>