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5" r:id="rId1"/>
  </p:sldMasterIdLst>
  <p:notesMasterIdLst>
    <p:notesMasterId r:id="rId26"/>
  </p:notes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CCCA"/>
          </a:solidFill>
        </a:fill>
      </a:tcStyle>
    </a:wholeTbl>
    <a:band2H>
      <a:tcTxStyle/>
      <a:tcStyle>
        <a:tcBdr/>
        <a:fill>
          <a:solidFill>
            <a:srgbClr val="F0E7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8CF"/>
          </a:solidFill>
        </a:fill>
      </a:tcStyle>
    </a:wholeTbl>
    <a:band2H>
      <a:tcTxStyle/>
      <a:tcStyle>
        <a:tcBdr/>
        <a:fill>
          <a:solidFill>
            <a:srgbClr val="EFECE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E2DB"/>
          </a:solidFill>
        </a:fill>
      </a:tcStyle>
    </a:wholeTbl>
    <a:band2H>
      <a:tcTxStyle/>
      <a:tcStyle>
        <a:tcBdr/>
        <a:fill>
          <a:solidFill>
            <a:srgbClr val="EAF1EE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80" autoAdjust="0"/>
  </p:normalViewPr>
  <p:slideViewPr>
    <p:cSldViewPr snapToGrid="0">
      <p:cViewPr varScale="1">
        <p:scale>
          <a:sx n="86" d="100"/>
          <a:sy n="86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4" name="Shape 4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2360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https://www.slideshare.net/healthygen/motivational-interviewing-63122137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4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6" name="Shape 4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Validated tool *** find references.</a:t>
            </a:r>
          </a:p>
        </p:txBody>
      </p:sp>
    </p:spTree>
    <p:extLst>
      <p:ext uri="{BB962C8B-B14F-4D97-AF65-F5344CB8AC3E}">
        <p14:creationId xmlns:p14="http://schemas.microsoft.com/office/powerpoint/2010/main" val="4215180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0" name="Shape 4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emphasize this</a:t>
            </a:r>
          </a:p>
        </p:txBody>
      </p:sp>
    </p:spTree>
    <p:extLst>
      <p:ext uri="{BB962C8B-B14F-4D97-AF65-F5344CB8AC3E}">
        <p14:creationId xmlns:p14="http://schemas.microsoft.com/office/powerpoint/2010/main" val="1816328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0" name="Shape 4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BATHE technique is a brief psychotherapeutic method that addresses the patient's background issues, affect and most troubling problem. The emphasis of the interview then shifts to how the patient is handling the problem and a demonstration of empathy by the physician. </a:t>
            </a:r>
          </a:p>
          <a:p>
            <a:r>
              <a:t>This is the reconnaissance.</a:t>
            </a:r>
          </a:p>
        </p:txBody>
      </p:sp>
    </p:spTree>
    <p:extLst>
      <p:ext uri="{BB962C8B-B14F-4D97-AF65-F5344CB8AC3E}">
        <p14:creationId xmlns:p14="http://schemas.microsoft.com/office/powerpoint/2010/main" val="316429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33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4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9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6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99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8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6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54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Introduction to Motivational Interviewing</a:t>
            </a:r>
          </a:p>
        </p:txBody>
      </p:sp>
      <p:sp>
        <p:nvSpPr>
          <p:cNvPr id="417" name="Shape 417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Tovë M. Goldson, MD, PhD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5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5336" y="109183"/>
            <a:ext cx="6987656" cy="66460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38911">
              <a:defRPr sz="5760"/>
            </a:pPr>
            <a:r>
              <a:rPr dirty="0"/>
              <a:t>BATHE </a:t>
            </a:r>
            <a:r>
              <a:rPr sz="1919" dirty="0"/>
              <a:t>(</a:t>
            </a:r>
            <a:r>
              <a:rPr sz="1919" i="1" dirty="0"/>
              <a:t>Am Fam Physician.</a:t>
            </a:r>
            <a:r>
              <a:rPr sz="1919" dirty="0"/>
              <a:t> 1998 May 1;57(9):2131-2134.)</a:t>
            </a:r>
          </a:p>
          <a:p>
            <a:pPr defTabSz="438911">
              <a:defRPr sz="5760"/>
            </a:pPr>
            <a:r>
              <a:rPr sz="1919" dirty="0"/>
              <a:t> </a:t>
            </a:r>
            <a:r>
              <a:rPr lang="en-US" sz="1919" dirty="0" smtClean="0"/>
              <a:t>            </a:t>
            </a:r>
            <a:r>
              <a:rPr sz="1919" dirty="0" smtClean="0"/>
              <a:t>- </a:t>
            </a:r>
            <a:r>
              <a:rPr sz="1919" dirty="0"/>
              <a:t>The Reconnaissance - </a:t>
            </a:r>
          </a:p>
        </p:txBody>
      </p:sp>
      <p:sp>
        <p:nvSpPr>
          <p:cNvPr id="448" name="Shape 448"/>
          <p:cNvSpPr>
            <a:spLocks noGrp="1"/>
          </p:cNvSpPr>
          <p:nvPr>
            <p:ph idx="1"/>
          </p:nvPr>
        </p:nvSpPr>
        <p:spPr>
          <a:xfrm>
            <a:off x="2589211" y="2133599"/>
            <a:ext cx="8915401" cy="398299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/>
            </a:pPr>
            <a:r>
              <a:rPr sz="2000" dirty="0"/>
              <a:t>B</a:t>
            </a:r>
            <a:r>
              <a:rPr sz="2000" b="0" dirty="0"/>
              <a:t>: Background</a:t>
            </a:r>
          </a:p>
          <a:p>
            <a:endParaRPr sz="2000" b="0" dirty="0"/>
          </a:p>
          <a:p>
            <a:pPr>
              <a:defRPr b="1"/>
            </a:pPr>
            <a:r>
              <a:rPr sz="2000" dirty="0"/>
              <a:t>A</a:t>
            </a:r>
            <a:r>
              <a:rPr sz="2000" b="0" dirty="0"/>
              <a:t>: Affect</a:t>
            </a:r>
          </a:p>
          <a:p>
            <a:endParaRPr sz="2000" b="0" dirty="0"/>
          </a:p>
          <a:p>
            <a:pPr>
              <a:defRPr b="1"/>
            </a:pPr>
            <a:r>
              <a:rPr sz="2000" dirty="0"/>
              <a:t>T</a:t>
            </a:r>
            <a:r>
              <a:rPr sz="2000" b="0" dirty="0"/>
              <a:t>: Trouble</a:t>
            </a:r>
          </a:p>
          <a:p>
            <a:endParaRPr sz="2000" b="0" dirty="0"/>
          </a:p>
          <a:p>
            <a:pPr>
              <a:defRPr b="1"/>
            </a:pPr>
            <a:r>
              <a:rPr sz="2000" dirty="0"/>
              <a:t>H</a:t>
            </a:r>
            <a:r>
              <a:rPr sz="2000" b="0" dirty="0"/>
              <a:t>: Handling</a:t>
            </a:r>
          </a:p>
          <a:p>
            <a:endParaRPr sz="2000" b="0" dirty="0"/>
          </a:p>
          <a:p>
            <a:pPr>
              <a:defRPr b="1"/>
            </a:pPr>
            <a:r>
              <a:rPr sz="2000" dirty="0"/>
              <a:t>E</a:t>
            </a:r>
            <a:r>
              <a:rPr sz="2000" b="0" dirty="0"/>
              <a:t>: Empathy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348" y="2547722"/>
            <a:ext cx="4025264" cy="264325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" grpId="1" uiExpand="1" build="p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/>
          </p:cNvSpPr>
          <p:nvPr>
            <p:ph type="title"/>
          </p:nvPr>
        </p:nvSpPr>
        <p:spPr>
          <a:xfrm>
            <a:off x="1754659" y="129839"/>
            <a:ext cx="9746241" cy="128089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The Interview part 1: </a:t>
            </a:r>
            <a:br/>
            <a:r>
              <a:t>Know your </a:t>
            </a:r>
            <a:r>
              <a:rPr b="1"/>
              <a:t>OARS</a:t>
            </a:r>
          </a:p>
        </p:txBody>
      </p:sp>
      <p:sp>
        <p:nvSpPr>
          <p:cNvPr id="453" name="Shape 453"/>
          <p:cNvSpPr>
            <a:spLocks noGrp="1"/>
          </p:cNvSpPr>
          <p:nvPr>
            <p:ph idx="1"/>
          </p:nvPr>
        </p:nvSpPr>
        <p:spPr>
          <a:xfrm>
            <a:off x="1754658" y="1410729"/>
            <a:ext cx="10083115" cy="4940644"/>
          </a:xfrm>
          <a:prstGeom prst="rect">
            <a:avLst/>
          </a:prstGeom>
        </p:spPr>
        <p:txBody>
          <a:bodyPr/>
          <a:lstStyle/>
          <a:p>
            <a:pPr>
              <a:defRPr sz="2000" b="1"/>
            </a:pPr>
            <a:r>
              <a:rPr dirty="0"/>
              <a:t>O</a:t>
            </a:r>
            <a:r>
              <a:rPr b="0" dirty="0"/>
              <a:t>: open ended question</a:t>
            </a:r>
          </a:p>
          <a:p>
            <a:pPr marL="742950" lvl="1" indent="-285750">
              <a:defRPr sz="1600"/>
            </a:pPr>
            <a:r>
              <a:rPr dirty="0"/>
              <a:t>How are you taking your medication? vs. Are you taking your medication as directed?</a:t>
            </a:r>
          </a:p>
          <a:p>
            <a:pPr marL="742950" lvl="1" indent="-285750">
              <a:defRPr sz="1600"/>
            </a:pPr>
            <a:endParaRPr dirty="0"/>
          </a:p>
          <a:p>
            <a:pPr>
              <a:defRPr sz="2000" b="1"/>
            </a:pPr>
            <a:r>
              <a:rPr dirty="0"/>
              <a:t>A</a:t>
            </a:r>
            <a:r>
              <a:rPr b="0" dirty="0"/>
              <a:t>: affirmations – </a:t>
            </a:r>
            <a:r>
              <a:rPr sz="1800" b="0" dirty="0"/>
              <a:t>reinforce the patient’s </a:t>
            </a:r>
            <a:r>
              <a:rPr sz="1800" b="0" u="sng" dirty="0"/>
              <a:t>efforts</a:t>
            </a:r>
            <a:r>
              <a:rPr sz="1800" b="0" dirty="0"/>
              <a:t> &amp; </a:t>
            </a:r>
            <a:r>
              <a:rPr sz="1800" b="0" u="sng" dirty="0"/>
              <a:t>strengths</a:t>
            </a:r>
            <a:r>
              <a:rPr sz="1800" b="0" dirty="0"/>
              <a:t>, can be </a:t>
            </a:r>
            <a:r>
              <a:rPr sz="1800" b="0" i="1" dirty="0"/>
              <a:t>simple</a:t>
            </a:r>
            <a:r>
              <a:rPr sz="1800" b="0" dirty="0"/>
              <a:t> or </a:t>
            </a:r>
            <a:r>
              <a:rPr sz="1800" b="0" i="1" dirty="0"/>
              <a:t>complex</a:t>
            </a:r>
          </a:p>
          <a:p>
            <a:pPr marL="742950" lvl="1" indent="-285750">
              <a:defRPr sz="1600"/>
            </a:pPr>
            <a:r>
              <a:rPr dirty="0"/>
              <a:t>You are taking this seriously</a:t>
            </a:r>
          </a:p>
          <a:p>
            <a:pPr marL="742950" lvl="1" indent="-285750">
              <a:defRPr sz="1600"/>
            </a:pPr>
            <a:r>
              <a:rPr dirty="0"/>
              <a:t>You have faced some difficult challenges, but haven’t given up</a:t>
            </a:r>
          </a:p>
          <a:p>
            <a:pPr marL="742950" lvl="1" indent="-285750">
              <a:defRPr sz="1600"/>
            </a:pPr>
            <a:endParaRPr dirty="0"/>
          </a:p>
          <a:p>
            <a:pPr>
              <a:defRPr sz="2000" b="1"/>
            </a:pPr>
            <a:r>
              <a:rPr dirty="0"/>
              <a:t>R</a:t>
            </a:r>
            <a:r>
              <a:rPr b="0" dirty="0"/>
              <a:t>: Reflections</a:t>
            </a:r>
          </a:p>
          <a:p>
            <a:pPr marL="742950" lvl="1" indent="-285750">
              <a:defRPr sz="1600"/>
            </a:pPr>
            <a:r>
              <a:rPr dirty="0"/>
              <a:t>Repeat or rephrase the patient’s statements to show you hear and understand</a:t>
            </a:r>
          </a:p>
          <a:p>
            <a:pPr marL="742950" lvl="1" indent="-285750">
              <a:defRPr sz="1600"/>
            </a:pPr>
            <a:endParaRPr dirty="0"/>
          </a:p>
          <a:p>
            <a:pPr>
              <a:defRPr sz="2000" b="1"/>
            </a:pPr>
            <a:r>
              <a:rPr dirty="0"/>
              <a:t>S</a:t>
            </a:r>
            <a:r>
              <a:rPr b="0" dirty="0"/>
              <a:t>: Summary</a:t>
            </a:r>
          </a:p>
          <a:p>
            <a:pPr marL="742950" lvl="1" indent="-285750">
              <a:defRPr sz="1600"/>
            </a:pPr>
            <a:r>
              <a:rPr dirty="0"/>
              <a:t>Make sure that you got the whole story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" grpId="1" uiExpand="1" build="p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Let’s practice!</a:t>
            </a:r>
          </a:p>
        </p:txBody>
      </p:sp>
      <p:sp>
        <p:nvSpPr>
          <p:cNvPr id="456" name="Shape 456"/>
          <p:cNvSpPr>
            <a:spLocks noGrp="1"/>
          </p:cNvSpPr>
          <p:nvPr>
            <p:ph idx="1"/>
          </p:nvPr>
        </p:nvSpPr>
        <p:spPr>
          <a:xfrm>
            <a:off x="3212756" y="2133600"/>
            <a:ext cx="8291856" cy="377762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/>
            </a:pPr>
            <a:r>
              <a:rPr sz="2000" dirty="0"/>
              <a:t>Open-ended questions</a:t>
            </a:r>
          </a:p>
          <a:p>
            <a:pPr>
              <a:defRPr b="1"/>
            </a:pPr>
            <a:endParaRPr sz="2000" dirty="0"/>
          </a:p>
          <a:p>
            <a:pPr>
              <a:defRPr b="1"/>
            </a:pPr>
            <a:r>
              <a:rPr sz="2000" dirty="0"/>
              <a:t>Affirmations</a:t>
            </a:r>
          </a:p>
          <a:p>
            <a:pPr>
              <a:defRPr b="1"/>
            </a:pPr>
            <a:endParaRPr sz="2000" dirty="0"/>
          </a:p>
          <a:p>
            <a:pPr>
              <a:defRPr b="1"/>
            </a:pPr>
            <a:r>
              <a:rPr sz="2000" dirty="0"/>
              <a:t>Reflections</a:t>
            </a:r>
          </a:p>
          <a:p>
            <a:pPr>
              <a:defRPr b="1"/>
            </a:pPr>
            <a:endParaRPr sz="2000" dirty="0"/>
          </a:p>
          <a:p>
            <a:pPr>
              <a:defRPr b="1"/>
            </a:pPr>
            <a:r>
              <a:rPr sz="2000" dirty="0"/>
              <a:t>Summary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323" y="2467778"/>
            <a:ext cx="4007647" cy="255032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>
            <a:spLocks noGrp="1"/>
          </p:cNvSpPr>
          <p:nvPr>
            <p:ph type="title"/>
          </p:nvPr>
        </p:nvSpPr>
        <p:spPr>
          <a:xfrm>
            <a:off x="1791730" y="333632"/>
            <a:ext cx="9712884" cy="1272746"/>
          </a:xfrm>
          <a:prstGeom prst="rect">
            <a:avLst/>
          </a:prstGeom>
        </p:spPr>
        <p:txBody>
          <a:bodyPr/>
          <a:lstStyle/>
          <a:p>
            <a:pPr defTabSz="361188">
              <a:defRPr sz="2528"/>
            </a:pPr>
            <a:r>
              <a:rPr dirty="0"/>
              <a:t>The Interview part 2: </a:t>
            </a:r>
            <a:br>
              <a:rPr dirty="0"/>
            </a:br>
            <a:r>
              <a:rPr dirty="0"/>
              <a:t>Know your </a:t>
            </a:r>
            <a:r>
              <a:rPr b="1" dirty="0"/>
              <a:t>EOE: E</a:t>
            </a:r>
            <a:r>
              <a:rPr dirty="0"/>
              <a:t>xplore – </a:t>
            </a:r>
            <a:r>
              <a:rPr b="1" dirty="0"/>
              <a:t>O</a:t>
            </a:r>
            <a:r>
              <a:rPr dirty="0"/>
              <a:t>ffer – </a:t>
            </a:r>
            <a:r>
              <a:rPr b="1" dirty="0"/>
              <a:t>E</a:t>
            </a:r>
            <a:r>
              <a:rPr dirty="0"/>
              <a:t>xplore </a:t>
            </a:r>
            <a:r>
              <a:rPr lang="en-US" dirty="0" smtClean="0"/>
              <a:t> (a.k.a. Ask-Tell-Ask)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459" name="Shape 459"/>
          <p:cNvSpPr>
            <a:spLocks noGrp="1"/>
          </p:cNvSpPr>
          <p:nvPr>
            <p:ph idx="1"/>
          </p:nvPr>
        </p:nvSpPr>
        <p:spPr>
          <a:xfrm>
            <a:off x="2533134" y="1918009"/>
            <a:ext cx="8971478" cy="4421007"/>
          </a:xfrm>
          <a:prstGeom prst="rect">
            <a:avLst/>
          </a:prstGeom>
        </p:spPr>
        <p:txBody>
          <a:bodyPr/>
          <a:lstStyle/>
          <a:p>
            <a:pPr>
              <a:defRPr sz="2000" b="1"/>
            </a:pPr>
            <a:r>
              <a:rPr dirty="0"/>
              <a:t>E</a:t>
            </a:r>
            <a:r>
              <a:rPr b="0" dirty="0"/>
              <a:t>xplore – what does the patient know, what would they like to know</a:t>
            </a:r>
          </a:p>
          <a:p>
            <a:pPr marL="742950" lvl="1" indent="-285750">
              <a:defRPr sz="1600"/>
            </a:pPr>
            <a:r>
              <a:rPr dirty="0"/>
              <a:t>What do you know about type 2 diabetes?</a:t>
            </a:r>
          </a:p>
          <a:p>
            <a:pPr marL="742950" lvl="1" indent="-285750">
              <a:defRPr sz="1600"/>
            </a:pPr>
            <a:r>
              <a:rPr dirty="0"/>
              <a:t>When it comes to feeding your baby, what would be most helpful for you to learn more about?</a:t>
            </a:r>
          </a:p>
          <a:p>
            <a:pPr marL="742950" lvl="1" indent="-285750">
              <a:defRPr sz="1600"/>
            </a:pPr>
            <a:r>
              <a:rPr dirty="0"/>
              <a:t>What have you heard about this medication?</a:t>
            </a:r>
          </a:p>
          <a:p>
            <a:pPr>
              <a:defRPr sz="2000" b="1"/>
            </a:pPr>
            <a:r>
              <a:rPr dirty="0"/>
              <a:t>O</a:t>
            </a:r>
            <a:r>
              <a:rPr b="0" dirty="0"/>
              <a:t>ffer (</a:t>
            </a:r>
            <a:r>
              <a:rPr sz="1800" b="0" dirty="0"/>
              <a:t>Ask Permission</a:t>
            </a:r>
            <a:r>
              <a:rPr b="0" dirty="0"/>
              <a:t>) – and share in a nonjudgmental manner</a:t>
            </a:r>
          </a:p>
          <a:p>
            <a:pPr marL="742950" lvl="1" indent="-285750">
              <a:defRPr sz="1600"/>
            </a:pPr>
            <a:r>
              <a:rPr dirty="0"/>
              <a:t>Do you mind if I share my concerns? </a:t>
            </a:r>
            <a:r>
              <a:rPr i="1" dirty="0"/>
              <a:t>or</a:t>
            </a:r>
            <a:r>
              <a:rPr dirty="0"/>
              <a:t> Can I share some information with you?</a:t>
            </a:r>
          </a:p>
          <a:p>
            <a:pPr marL="742950" lvl="1" indent="-285750">
              <a:defRPr sz="1600"/>
            </a:pPr>
            <a:r>
              <a:rPr dirty="0"/>
              <a:t>Research suggests… Studies have shown… Others have benefitted from… </a:t>
            </a:r>
          </a:p>
          <a:p>
            <a:pPr marL="742950" lvl="1" indent="-285750">
              <a:defRPr sz="1600"/>
            </a:pPr>
            <a:r>
              <a:rPr dirty="0"/>
              <a:t>Emphasize that they have control, it’s their choice</a:t>
            </a:r>
          </a:p>
          <a:p>
            <a:pPr>
              <a:defRPr sz="2000" b="1"/>
            </a:pPr>
            <a:r>
              <a:rPr dirty="0"/>
              <a:t>E</a:t>
            </a:r>
            <a:r>
              <a:rPr b="0" dirty="0"/>
              <a:t>xplore – get thoughts, feelings, reactions</a:t>
            </a:r>
          </a:p>
          <a:p>
            <a:pPr marL="742950" lvl="1" indent="-285750">
              <a:defRPr sz="1600"/>
            </a:pPr>
            <a:r>
              <a:rPr dirty="0"/>
              <a:t>How do you feel about this information?</a:t>
            </a:r>
          </a:p>
          <a:p>
            <a:pPr marL="742950" lvl="1" indent="-285750">
              <a:defRPr sz="1600"/>
            </a:pPr>
            <a:r>
              <a:rPr dirty="0"/>
              <a:t>What concerns you the most?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Let’s practice!</a:t>
            </a:r>
          </a:p>
        </p:txBody>
      </p:sp>
      <p:sp>
        <p:nvSpPr>
          <p:cNvPr id="462" name="Shape 462"/>
          <p:cNvSpPr>
            <a:spLocks noGrp="1"/>
          </p:cNvSpPr>
          <p:nvPr>
            <p:ph idx="1"/>
          </p:nvPr>
        </p:nvSpPr>
        <p:spPr>
          <a:xfrm>
            <a:off x="3212756" y="2133600"/>
            <a:ext cx="8291856" cy="377762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/>
            </a:pPr>
            <a:r>
              <a:rPr lang="en-US" sz="2000" dirty="0" smtClean="0"/>
              <a:t>Explore</a:t>
            </a:r>
          </a:p>
          <a:p>
            <a:pPr>
              <a:defRPr b="1"/>
            </a:pPr>
            <a:endParaRPr lang="en-US" sz="2000" dirty="0"/>
          </a:p>
          <a:p>
            <a:pPr>
              <a:defRPr b="1"/>
            </a:pPr>
            <a:r>
              <a:rPr sz="2000" dirty="0" smtClean="0"/>
              <a:t>Offer</a:t>
            </a:r>
            <a:endParaRPr sz="2000" dirty="0"/>
          </a:p>
          <a:p>
            <a:pPr>
              <a:defRPr b="1"/>
            </a:pPr>
            <a:endParaRPr sz="2000" dirty="0"/>
          </a:p>
          <a:p>
            <a:pPr>
              <a:defRPr b="1"/>
            </a:pPr>
            <a:r>
              <a:rPr lang="en-US" sz="2000" dirty="0"/>
              <a:t>Explore</a:t>
            </a:r>
          </a:p>
          <a:p>
            <a:pPr>
              <a:defRPr b="1"/>
            </a:pPr>
            <a:endParaRPr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Interview part 3: </a:t>
            </a:r>
            <a:br/>
            <a:r>
              <a:rPr b="1"/>
              <a:t>Scaling </a:t>
            </a:r>
            <a:r>
              <a:t>Importance &amp; Confidence</a:t>
            </a:r>
          </a:p>
        </p:txBody>
      </p:sp>
      <p:sp>
        <p:nvSpPr>
          <p:cNvPr id="465" name="Shape 46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Importance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0        1        2        3        4        5        6        7        8        9        10</a:t>
            </a:r>
          </a:p>
          <a:p>
            <a:pPr marL="0" indent="0">
              <a:buSzTx/>
              <a:buNone/>
            </a:pPr>
            <a:r>
              <a:t>------------------------------------------------------------------------------------------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Confidence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0        1        2        3        4        5        6        7        8        9        10</a:t>
            </a:r>
          </a:p>
          <a:p>
            <a:pPr marL="0" indent="0">
              <a:buSzTx/>
              <a:buNone/>
            </a:pPr>
            <a:r>
              <a:t>------------------------------------------------------------------------------------------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/>
              <a:t>Scaling </a:t>
            </a:r>
            <a:r>
              <a:rPr b="0" dirty="0"/>
              <a:t>Importance &amp; Confidence</a:t>
            </a:r>
            <a:br>
              <a:rPr b="0" dirty="0"/>
            </a:br>
            <a:r>
              <a:rPr b="0" dirty="0"/>
              <a:t>                              to elicit </a:t>
            </a:r>
            <a:r>
              <a:rPr dirty="0"/>
              <a:t>Change Talk</a:t>
            </a:r>
          </a:p>
        </p:txBody>
      </p:sp>
      <p:sp>
        <p:nvSpPr>
          <p:cNvPr id="468" name="Shape 468"/>
          <p:cNvSpPr>
            <a:spLocks noGrp="1"/>
          </p:cNvSpPr>
          <p:nvPr>
            <p:ph idx="1"/>
          </p:nvPr>
        </p:nvSpPr>
        <p:spPr>
          <a:xfrm>
            <a:off x="2589211" y="2276821"/>
            <a:ext cx="8915401" cy="3777623"/>
          </a:xfrm>
          <a:prstGeom prst="rect">
            <a:avLst/>
          </a:prstGeom>
        </p:spPr>
        <p:txBody>
          <a:bodyPr/>
          <a:lstStyle/>
          <a:p>
            <a:r>
              <a:rPr sz="2000" dirty="0"/>
              <a:t>On a scale of 0 to 10, how </a:t>
            </a:r>
            <a:r>
              <a:rPr sz="2000" b="1" dirty="0"/>
              <a:t>important</a:t>
            </a:r>
            <a:r>
              <a:rPr sz="2000" dirty="0"/>
              <a:t> would you say is it for you to … take your medication on time?</a:t>
            </a:r>
          </a:p>
          <a:p>
            <a:pPr marL="742950" lvl="1" indent="-285750">
              <a:defRPr sz="1600"/>
            </a:pPr>
            <a:r>
              <a:rPr dirty="0"/>
              <a:t>Why a 6 and not a 3?</a:t>
            </a:r>
          </a:p>
          <a:p>
            <a:pPr marL="742950" lvl="1" indent="-285750">
              <a:defRPr sz="1600"/>
            </a:pPr>
            <a:r>
              <a:rPr dirty="0"/>
              <a:t>Reinforce any change talk!</a:t>
            </a:r>
          </a:p>
          <a:p>
            <a:endParaRPr sz="1600" dirty="0"/>
          </a:p>
          <a:p>
            <a:endParaRPr sz="1600" dirty="0"/>
          </a:p>
          <a:p>
            <a:r>
              <a:rPr sz="2000" dirty="0"/>
              <a:t>On a scale of 0 to 10, how </a:t>
            </a:r>
            <a:r>
              <a:rPr sz="2000" b="1" dirty="0"/>
              <a:t>confident</a:t>
            </a:r>
            <a:r>
              <a:rPr sz="2000" dirty="0"/>
              <a:t> are you in your ability to … </a:t>
            </a:r>
            <a:r>
              <a:rPr lang="en-US" sz="2000" dirty="0" smtClean="0"/>
              <a:t>  </a:t>
            </a:r>
            <a:r>
              <a:rPr sz="2000" dirty="0" smtClean="0"/>
              <a:t>take </a:t>
            </a:r>
            <a:r>
              <a:rPr sz="2000" dirty="0"/>
              <a:t>your medication on time?</a:t>
            </a:r>
          </a:p>
          <a:p>
            <a:pPr marL="742950" lvl="1" indent="-285750">
              <a:defRPr sz="1600"/>
            </a:pPr>
            <a:r>
              <a:rPr dirty="0"/>
              <a:t>Why a 5?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Change Talk</a:t>
            </a:r>
          </a:p>
        </p:txBody>
      </p:sp>
      <p:sp>
        <p:nvSpPr>
          <p:cNvPr id="471" name="Shape 47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000" dirty="0"/>
              <a:t>Who can give example of change talk?</a:t>
            </a:r>
          </a:p>
          <a:p>
            <a:endParaRPr sz="2000" dirty="0"/>
          </a:p>
          <a:p>
            <a:pPr marL="742950" lvl="1" indent="-285750">
              <a:defRPr sz="1600"/>
            </a:pPr>
            <a:r>
              <a:rPr dirty="0"/>
              <a:t>I want to …</a:t>
            </a:r>
          </a:p>
          <a:p>
            <a:pPr marL="742950" lvl="1" indent="-285750">
              <a:defRPr sz="1600"/>
            </a:pPr>
            <a:r>
              <a:rPr dirty="0"/>
              <a:t>There are good reasons for …</a:t>
            </a:r>
          </a:p>
          <a:p>
            <a:pPr marL="742950" lvl="1" indent="-285750">
              <a:defRPr sz="1600"/>
            </a:pPr>
            <a:r>
              <a:rPr dirty="0"/>
              <a:t>I really ought to …</a:t>
            </a:r>
          </a:p>
          <a:p>
            <a:pPr marL="742950" lvl="1" indent="-285750">
              <a:defRPr sz="1600"/>
            </a:pPr>
            <a:endParaRPr dirty="0"/>
          </a:p>
          <a:p>
            <a:pPr marL="742950" lvl="1" indent="-285750">
              <a:defRPr sz="1600"/>
            </a:pPr>
            <a:r>
              <a:rPr dirty="0"/>
              <a:t>I’m going to …</a:t>
            </a:r>
          </a:p>
          <a:p>
            <a:pPr marL="742950" lvl="1" indent="-285750">
              <a:defRPr sz="1600"/>
            </a:pPr>
            <a:r>
              <a:rPr dirty="0"/>
              <a:t>I intend to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" grpId="1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Let’s practice!</a:t>
            </a:r>
          </a:p>
        </p:txBody>
      </p:sp>
      <p:sp>
        <p:nvSpPr>
          <p:cNvPr id="474" name="Shape 47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000" dirty="0"/>
              <a:t>On a scale of 0 to 10, how </a:t>
            </a:r>
            <a:r>
              <a:rPr sz="2000" b="1" dirty="0"/>
              <a:t>important</a:t>
            </a:r>
            <a:r>
              <a:rPr sz="2000" dirty="0"/>
              <a:t> would you say is it for you to --?</a:t>
            </a:r>
          </a:p>
          <a:p>
            <a:pPr marL="0" lvl="1" indent="457200">
              <a:buSzTx/>
              <a:buNone/>
              <a:defRPr sz="1600"/>
            </a:pPr>
            <a:endParaRPr sz="2000" dirty="0"/>
          </a:p>
          <a:p>
            <a:endParaRPr sz="2000" dirty="0"/>
          </a:p>
          <a:p>
            <a:endParaRPr sz="2000" dirty="0"/>
          </a:p>
          <a:p>
            <a:r>
              <a:rPr sz="2000" dirty="0"/>
              <a:t>On a scale of 0 to 10, how </a:t>
            </a:r>
            <a:r>
              <a:rPr sz="2000" b="1" dirty="0"/>
              <a:t>confident</a:t>
            </a:r>
            <a:r>
              <a:rPr sz="2000" dirty="0"/>
              <a:t> are you in your ability to --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Objectives</a:t>
            </a:r>
          </a:p>
        </p:txBody>
      </p:sp>
      <p:sp>
        <p:nvSpPr>
          <p:cNvPr id="420" name="Shape 420"/>
          <p:cNvSpPr>
            <a:spLocks noGrp="1"/>
          </p:cNvSpPr>
          <p:nvPr>
            <p:ph idx="1"/>
          </p:nvPr>
        </p:nvSpPr>
        <p:spPr>
          <a:xfrm>
            <a:off x="2254221" y="1946462"/>
            <a:ext cx="8915401" cy="3777623"/>
          </a:xfrm>
          <a:prstGeom prst="rect">
            <a:avLst/>
          </a:prstGeom>
        </p:spPr>
        <p:txBody>
          <a:bodyPr/>
          <a:lstStyle/>
          <a:p>
            <a:pPr marL="298323" indent="-298323" defTabSz="397763">
              <a:spcBef>
                <a:spcPts val="800"/>
              </a:spcBef>
              <a:defRPr sz="2088"/>
            </a:pPr>
            <a:r>
              <a:rPr dirty="0"/>
              <a:t>Define </a:t>
            </a:r>
            <a:r>
              <a:rPr b="1" dirty="0"/>
              <a:t>Motivational Interviewing </a:t>
            </a:r>
            <a:r>
              <a:rPr dirty="0"/>
              <a:t>(</a:t>
            </a:r>
            <a:r>
              <a:rPr b="1" dirty="0"/>
              <a:t>MI</a:t>
            </a:r>
            <a:r>
              <a:rPr dirty="0"/>
              <a:t>)</a:t>
            </a:r>
          </a:p>
          <a:p>
            <a:pPr marL="298323" indent="-298323" defTabSz="397763">
              <a:spcBef>
                <a:spcPts val="800"/>
              </a:spcBef>
              <a:defRPr sz="2088"/>
            </a:pPr>
            <a:r>
              <a:rPr dirty="0"/>
              <a:t>Defining the </a:t>
            </a:r>
            <a:r>
              <a:rPr b="1" dirty="0"/>
              <a:t>Stages</a:t>
            </a:r>
            <a:r>
              <a:rPr dirty="0"/>
              <a:t> </a:t>
            </a:r>
            <a:r>
              <a:rPr b="1" dirty="0"/>
              <a:t>of</a:t>
            </a:r>
            <a:r>
              <a:rPr dirty="0"/>
              <a:t> </a:t>
            </a:r>
            <a:r>
              <a:rPr b="1" dirty="0"/>
              <a:t>Change</a:t>
            </a:r>
          </a:p>
          <a:p>
            <a:pPr marL="298323" indent="-298323" defTabSz="397763">
              <a:spcBef>
                <a:spcPts val="800"/>
              </a:spcBef>
              <a:defRPr sz="2088"/>
            </a:pPr>
            <a:r>
              <a:rPr dirty="0"/>
              <a:t>Brief review of </a:t>
            </a:r>
            <a:r>
              <a:rPr b="1" dirty="0"/>
              <a:t>BATHE</a:t>
            </a:r>
          </a:p>
          <a:p>
            <a:pPr marL="298323" indent="-298323" defTabSz="397763">
              <a:spcBef>
                <a:spcPts val="800"/>
              </a:spcBef>
              <a:defRPr sz="2088"/>
            </a:pPr>
            <a:r>
              <a:rPr dirty="0"/>
              <a:t>Understand and use interview techniques</a:t>
            </a:r>
          </a:p>
          <a:p>
            <a:pPr marL="696087" lvl="1" indent="-298323" defTabSz="397763">
              <a:spcBef>
                <a:spcPts val="800"/>
              </a:spcBef>
              <a:defRPr sz="2088"/>
            </a:pPr>
            <a:r>
              <a:rPr dirty="0"/>
              <a:t> </a:t>
            </a:r>
            <a:r>
              <a:rPr b="1" dirty="0"/>
              <a:t>OARS</a:t>
            </a:r>
          </a:p>
          <a:p>
            <a:pPr marL="696087" lvl="1" indent="-298323" defTabSz="397763">
              <a:spcBef>
                <a:spcPts val="800"/>
              </a:spcBef>
              <a:defRPr sz="2088"/>
            </a:pPr>
            <a:r>
              <a:rPr b="1" dirty="0"/>
              <a:t> EOE</a:t>
            </a:r>
          </a:p>
          <a:p>
            <a:pPr marL="298323" indent="-298323" defTabSz="397763">
              <a:spcBef>
                <a:spcPts val="800"/>
              </a:spcBef>
              <a:defRPr sz="2088"/>
            </a:pPr>
            <a:r>
              <a:rPr dirty="0"/>
              <a:t>Understand and use </a:t>
            </a:r>
            <a:r>
              <a:rPr b="1" dirty="0"/>
              <a:t>Scaling</a:t>
            </a:r>
            <a:r>
              <a:rPr dirty="0"/>
              <a:t> to elicit </a:t>
            </a:r>
            <a:r>
              <a:rPr b="1" dirty="0"/>
              <a:t>Change</a:t>
            </a:r>
            <a:r>
              <a:rPr dirty="0"/>
              <a:t> </a:t>
            </a:r>
            <a:r>
              <a:rPr b="1" dirty="0"/>
              <a:t>Talk</a:t>
            </a:r>
            <a:r>
              <a:rPr dirty="0"/>
              <a:t> from the patient</a:t>
            </a:r>
          </a:p>
          <a:p>
            <a:pPr marL="298323" indent="-298323" defTabSz="397763">
              <a:spcBef>
                <a:spcPts val="800"/>
              </a:spcBef>
              <a:defRPr sz="2088"/>
            </a:pPr>
            <a:r>
              <a:rPr dirty="0" smtClean="0"/>
              <a:t>The </a:t>
            </a:r>
            <a:r>
              <a:rPr b="1" dirty="0"/>
              <a:t>Stages</a:t>
            </a:r>
            <a:r>
              <a:rPr dirty="0"/>
              <a:t> </a:t>
            </a:r>
            <a:r>
              <a:rPr b="1" dirty="0"/>
              <a:t>of</a:t>
            </a:r>
            <a:r>
              <a:rPr dirty="0"/>
              <a:t> </a:t>
            </a:r>
            <a:r>
              <a:rPr b="1" dirty="0"/>
              <a:t>Change</a:t>
            </a:r>
            <a:r>
              <a:rPr dirty="0"/>
              <a:t> in action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>
            <a:spLocks noGrp="1"/>
          </p:cNvSpPr>
          <p:nvPr>
            <p:ph type="title"/>
          </p:nvPr>
        </p:nvSpPr>
        <p:spPr>
          <a:xfrm>
            <a:off x="1733265" y="624110"/>
            <a:ext cx="10458734" cy="1280891"/>
          </a:xfrm>
          <a:prstGeom prst="rect">
            <a:avLst/>
          </a:prstGeom>
        </p:spPr>
        <p:txBody>
          <a:bodyPr/>
          <a:lstStyle/>
          <a:p>
            <a:r>
              <a:rPr dirty="0"/>
              <a:t>Stages of change </a:t>
            </a:r>
            <a:r>
              <a:rPr sz="2000" dirty="0"/>
              <a:t>(</a:t>
            </a:r>
            <a:r>
              <a:rPr sz="2000" i="1" dirty="0"/>
              <a:t>Am Fam Physician.</a:t>
            </a:r>
            <a:r>
              <a:rPr sz="2000" dirty="0"/>
              <a:t> 2000 Mar 1;61(5):1409-1416.)</a:t>
            </a:r>
            <a:br>
              <a:rPr sz="2000" dirty="0"/>
            </a:br>
            <a:r>
              <a:rPr sz="2000" dirty="0"/>
              <a:t/>
            </a:r>
            <a:br>
              <a:rPr sz="2000" dirty="0"/>
            </a:br>
            <a:r>
              <a:rPr sz="2000" dirty="0"/>
              <a:t>            </a:t>
            </a:r>
          </a:p>
        </p:txBody>
      </p:sp>
      <p:sp>
        <p:nvSpPr>
          <p:cNvPr id="477" name="Shape 477"/>
          <p:cNvSpPr>
            <a:spLocks noGrp="1"/>
          </p:cNvSpPr>
          <p:nvPr>
            <p:ph idx="1"/>
          </p:nvPr>
        </p:nvSpPr>
        <p:spPr>
          <a:xfrm>
            <a:off x="2589211" y="2620370"/>
            <a:ext cx="8915401" cy="329085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2000" dirty="0" err="1"/>
              <a:t>Precontemplation</a:t>
            </a:r>
            <a:r>
              <a:rPr sz="2000" dirty="0"/>
              <a:t>			- create awareness</a:t>
            </a:r>
          </a:p>
          <a:p>
            <a:r>
              <a:rPr sz="2000" dirty="0"/>
              <a:t>Contemplation				- persuade, motivate</a:t>
            </a:r>
          </a:p>
          <a:p>
            <a:r>
              <a:rPr sz="2000" dirty="0"/>
              <a:t>Preparation				</a:t>
            </a:r>
            <a:r>
              <a:rPr sz="2000" dirty="0" smtClean="0"/>
              <a:t>- </a:t>
            </a:r>
            <a:r>
              <a:rPr sz="2000" dirty="0"/>
              <a:t>educate</a:t>
            </a:r>
          </a:p>
          <a:p>
            <a:r>
              <a:rPr sz="2000" dirty="0"/>
              <a:t>Action					</a:t>
            </a:r>
            <a:r>
              <a:rPr sz="2000" dirty="0" smtClean="0"/>
              <a:t>- </a:t>
            </a:r>
            <a:r>
              <a:rPr sz="2000" dirty="0"/>
              <a:t>facilitate action</a:t>
            </a:r>
          </a:p>
          <a:p>
            <a:r>
              <a:rPr sz="2000" dirty="0"/>
              <a:t>Maintenance				- reinforce changes</a:t>
            </a:r>
          </a:p>
          <a:p>
            <a:r>
              <a:rPr sz="2000" dirty="0"/>
              <a:t>Relapse					</a:t>
            </a:r>
            <a:r>
              <a:rPr sz="2000" dirty="0" smtClean="0"/>
              <a:t>- </a:t>
            </a:r>
            <a:r>
              <a:rPr sz="2000" dirty="0"/>
              <a:t>encourage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" grpId="1" build="p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 b="1"/>
            </a:pPr>
            <a:r>
              <a:rPr dirty="0"/>
              <a:t>Realistic Approaches to Counseling in the Office Setting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sz="1900" b="0" dirty="0" smtClean="0"/>
              <a:t>(</a:t>
            </a:r>
            <a:r>
              <a:rPr sz="1900" b="0" i="1" dirty="0"/>
              <a:t>Am Fam Physician.</a:t>
            </a:r>
            <a:r>
              <a:rPr sz="1900" b="0" dirty="0"/>
              <a:t> 2009 Feb 15;79(4):277-284.)</a:t>
            </a:r>
          </a:p>
        </p:txBody>
      </p:sp>
      <p:sp>
        <p:nvSpPr>
          <p:cNvPr id="480" name="Shape 48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r>
              <a:rPr dirty="0"/>
              <a:t>During </a:t>
            </a:r>
            <a:r>
              <a:rPr i="1" dirty="0" err="1"/>
              <a:t>precontemplation</a:t>
            </a:r>
            <a:r>
              <a:rPr dirty="0"/>
              <a:t> and </a:t>
            </a:r>
            <a:r>
              <a:rPr i="1" dirty="0"/>
              <a:t>contemplation</a:t>
            </a:r>
            <a:r>
              <a:rPr dirty="0"/>
              <a:t>, patients are more likely to respond to a </a:t>
            </a:r>
            <a:r>
              <a:rPr i="1" dirty="0"/>
              <a:t>cognitive</a:t>
            </a:r>
            <a:r>
              <a:rPr dirty="0"/>
              <a:t> approach, such as discussing the benefits of habit change, possibly supported by written information. </a:t>
            </a:r>
          </a:p>
          <a:p>
            <a:pPr marL="0" indent="0">
              <a:buSzTx/>
              <a:buNone/>
              <a:defRPr sz="2000"/>
            </a:pPr>
            <a:endParaRPr dirty="0"/>
          </a:p>
          <a:p>
            <a:pPr marL="0" indent="0">
              <a:buSzTx/>
              <a:buNone/>
              <a:defRPr sz="2000"/>
            </a:pPr>
            <a:r>
              <a:rPr dirty="0"/>
              <a:t>In the </a:t>
            </a:r>
            <a:r>
              <a:rPr dirty="0" err="1"/>
              <a:t>precontemplation</a:t>
            </a:r>
            <a:r>
              <a:rPr dirty="0"/>
              <a:t> stage, the patient perceives that the disadvantages of changing outweigh the benefits, whereas this pattern is reversed in the action stage. </a:t>
            </a:r>
          </a:p>
          <a:p>
            <a:pPr marL="0" indent="0">
              <a:buSzTx/>
              <a:buNone/>
              <a:defRPr sz="2000"/>
            </a:pPr>
            <a:endParaRPr dirty="0"/>
          </a:p>
          <a:p>
            <a:pPr marL="0" indent="0">
              <a:buSzTx/>
              <a:buNone/>
              <a:defRPr sz="2000"/>
            </a:pPr>
            <a:r>
              <a:rPr dirty="0"/>
              <a:t>Therefore, during </a:t>
            </a:r>
            <a:r>
              <a:rPr dirty="0" err="1"/>
              <a:t>precontemplation</a:t>
            </a:r>
            <a:r>
              <a:rPr dirty="0"/>
              <a:t> and contemplation, physicians should highlight the advantages of change.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 b="1"/>
            </a:pPr>
            <a:r>
              <a:rPr dirty="0"/>
              <a:t>Realistic Approaches to Counseling in the Office Setting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sz="1900" b="0" dirty="0" smtClean="0"/>
              <a:t>(</a:t>
            </a:r>
            <a:r>
              <a:rPr sz="1900" b="0" i="1" dirty="0"/>
              <a:t>Am Fam Physician.</a:t>
            </a:r>
            <a:r>
              <a:rPr sz="1900" b="0" dirty="0"/>
              <a:t> 2009 Feb 15;79(4):277-284.)</a:t>
            </a:r>
          </a:p>
        </p:txBody>
      </p:sp>
      <p:sp>
        <p:nvSpPr>
          <p:cNvPr id="483" name="Shape 483"/>
          <p:cNvSpPr>
            <a:spLocks noGrp="1"/>
          </p:cNvSpPr>
          <p:nvPr>
            <p:ph idx="1"/>
          </p:nvPr>
        </p:nvSpPr>
        <p:spPr>
          <a:xfrm>
            <a:off x="2592924" y="2124074"/>
            <a:ext cx="9307925" cy="424943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r>
              <a:rPr dirty="0"/>
              <a:t>In the </a:t>
            </a:r>
            <a:r>
              <a:rPr i="1" dirty="0"/>
              <a:t>preparation</a:t>
            </a:r>
            <a:r>
              <a:rPr dirty="0"/>
              <a:t> stage, the </a:t>
            </a:r>
            <a:r>
              <a:rPr i="1" dirty="0"/>
              <a:t>patient</a:t>
            </a:r>
            <a:r>
              <a:rPr dirty="0"/>
              <a:t> chooses a starting date and strategy for change. </a:t>
            </a:r>
          </a:p>
          <a:p>
            <a:pPr marL="0" indent="0">
              <a:buSzTx/>
              <a:buNone/>
              <a:defRPr sz="2000"/>
            </a:pPr>
            <a:endParaRPr dirty="0"/>
          </a:p>
          <a:p>
            <a:pPr marL="0" indent="0">
              <a:buSzTx/>
              <a:buNone/>
              <a:defRPr sz="2000"/>
            </a:pPr>
            <a:r>
              <a:rPr dirty="0"/>
              <a:t>The action stage should target the behavioral skills and day-to-day challenges the patient encounters during his or her efforts to change. </a:t>
            </a:r>
          </a:p>
          <a:p>
            <a:pPr marL="0" indent="0">
              <a:buSzTx/>
              <a:buNone/>
              <a:defRPr sz="2000"/>
            </a:pPr>
            <a:endParaRPr dirty="0"/>
          </a:p>
          <a:p>
            <a:pPr marL="0" indent="0">
              <a:buSzTx/>
              <a:buNone/>
              <a:defRPr sz="2000"/>
            </a:pPr>
            <a:r>
              <a:rPr dirty="0"/>
              <a:t>During </a:t>
            </a:r>
            <a:r>
              <a:rPr i="1" dirty="0"/>
              <a:t>action</a:t>
            </a:r>
            <a:r>
              <a:rPr dirty="0"/>
              <a:t> and </a:t>
            </a:r>
            <a:r>
              <a:rPr i="1" dirty="0"/>
              <a:t>maintenance</a:t>
            </a:r>
            <a:r>
              <a:rPr dirty="0"/>
              <a:t>, brief lapses or more enduring relapses are common.  Physicians should praise and support the patient’s efforts to change and use statistical evidence to stress that episodes of relapse are normal.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Questions?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References</a:t>
            </a:r>
          </a:p>
        </p:txBody>
      </p:sp>
      <p:sp>
        <p:nvSpPr>
          <p:cNvPr id="489" name="Shape 48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Miller, W.R., and </a:t>
            </a:r>
            <a:r>
              <a:rPr lang="en-US" sz="2000" dirty="0" err="1"/>
              <a:t>Rollnick</a:t>
            </a:r>
            <a:r>
              <a:rPr lang="en-US" sz="2000" dirty="0"/>
              <a:t>, S. Motivational Interviewing: Preparing People To Change Addictive Behavior. New York: Guilford Press, 1991.</a:t>
            </a:r>
            <a:r>
              <a:rPr sz="2000" dirty="0" smtClean="0"/>
              <a:t> </a:t>
            </a:r>
          </a:p>
          <a:p>
            <a:pPr>
              <a:defRPr i="1"/>
            </a:pPr>
            <a:r>
              <a:rPr sz="2000" dirty="0" smtClean="0"/>
              <a:t>Am Fam Physician.</a:t>
            </a:r>
            <a:r>
              <a:rPr sz="2000" i="0" dirty="0" smtClean="0"/>
              <a:t> 1998 May 1;57(9):2131-2134</a:t>
            </a:r>
          </a:p>
          <a:p>
            <a:pPr>
              <a:defRPr i="1"/>
            </a:pPr>
            <a:r>
              <a:rPr sz="2000" dirty="0" smtClean="0"/>
              <a:t>Am </a:t>
            </a:r>
            <a:r>
              <a:rPr sz="2000" dirty="0"/>
              <a:t>Fam Physician.</a:t>
            </a:r>
            <a:r>
              <a:rPr sz="2000" i="0" dirty="0"/>
              <a:t> 2000 Mar 1;61(5):1409-1416</a:t>
            </a:r>
          </a:p>
          <a:p>
            <a:pPr>
              <a:defRPr i="1"/>
            </a:pPr>
            <a:r>
              <a:rPr sz="2000" dirty="0"/>
              <a:t>Am Fam Physician.</a:t>
            </a:r>
            <a:r>
              <a:rPr sz="2000" i="0" dirty="0"/>
              <a:t> 2009 Feb 15;79(4):277-284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Interviewing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433654" y="2133600"/>
            <a:ext cx="4359472" cy="3777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</a:t>
            </a:r>
            <a:r>
              <a:rPr lang="en-US" sz="2000" dirty="0" smtClean="0"/>
              <a:t>Before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53" y="2701611"/>
            <a:ext cx="3516386" cy="2681758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6793124" y="2133600"/>
            <a:ext cx="4320788" cy="3777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Char char=""/>
              <a:tabLst/>
              <a:defRPr sz="1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78668" marR="0" indent="-321468" algn="l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Char char=""/>
              <a:tabLst/>
              <a:defRPr sz="1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8314" marR="0" indent="-293914" algn="l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Char char=""/>
              <a:tabLst/>
              <a:defRPr sz="1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714500" marR="0" indent="-342900" algn="l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Char char=""/>
              <a:tabLst/>
              <a:defRPr sz="1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71700" marR="0" indent="-342900" algn="l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Char char=""/>
              <a:tabLst/>
              <a:defRPr sz="1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628900" marR="0" indent="-342900" algn="l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Char char=""/>
              <a:tabLst/>
              <a:defRPr sz="1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086100" marR="0" indent="-342900" algn="l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Char char=""/>
              <a:tabLst/>
              <a:defRPr sz="1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543300" marR="0" indent="-342900" algn="l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Char char=""/>
              <a:tabLst/>
              <a:defRPr sz="1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000500" marR="0" indent="-342900" algn="l" defTabSz="457200" rtl="0" latinLnBrk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/>
              <a:buChar char=""/>
              <a:tabLst/>
              <a:defRPr sz="1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indent="0" hangingPunct="1">
              <a:buFont typeface="Wingdings 3"/>
              <a:buNone/>
            </a:pPr>
            <a:r>
              <a:rPr lang="en-US" sz="2000" dirty="0" smtClean="0"/>
              <a:t>                      After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125" y="2799924"/>
            <a:ext cx="4320787" cy="243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8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Motivational Interviewing</a:t>
            </a:r>
          </a:p>
        </p:txBody>
      </p:sp>
      <p:sp>
        <p:nvSpPr>
          <p:cNvPr id="423" name="Shape 423"/>
          <p:cNvSpPr>
            <a:spLocks noGrp="1"/>
          </p:cNvSpPr>
          <p:nvPr>
            <p:ph idx="1"/>
          </p:nvPr>
        </p:nvSpPr>
        <p:spPr>
          <a:xfrm>
            <a:off x="2544495" y="1873078"/>
            <a:ext cx="9008548" cy="3111844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rPr dirty="0"/>
              <a:t>Motivational Interviewing is a method that works on facilitating and engaging intrinsic motivation within the patient in order to </a:t>
            </a:r>
            <a:r>
              <a:rPr b="1" dirty="0"/>
              <a:t>change behavior</a:t>
            </a:r>
            <a:r>
              <a:rPr dirty="0"/>
              <a:t>. </a:t>
            </a:r>
          </a:p>
          <a:p>
            <a:pPr>
              <a:defRPr sz="2000"/>
            </a:pPr>
            <a:r>
              <a:rPr dirty="0"/>
              <a:t>MI is a goal-oriented, patient-centered counseling style for eliciting behavior change by helping patients to explore and resolve </a:t>
            </a:r>
            <a:r>
              <a:rPr b="1" dirty="0"/>
              <a:t>ambivalence</a:t>
            </a:r>
            <a:r>
              <a:rPr dirty="0"/>
              <a:t>.</a:t>
            </a:r>
          </a:p>
          <a:p>
            <a:pPr>
              <a:defRPr sz="2000"/>
            </a:pPr>
            <a:r>
              <a:rPr dirty="0"/>
              <a:t>The examination and resolution of </a:t>
            </a:r>
            <a:r>
              <a:rPr b="1" dirty="0"/>
              <a:t>ambivalence</a:t>
            </a:r>
            <a:r>
              <a:rPr dirty="0"/>
              <a:t> is a central purpose, and the physician is intentionally directive in pursuing this goal.</a:t>
            </a:r>
          </a:p>
        </p:txBody>
      </p:sp>
      <p:sp>
        <p:nvSpPr>
          <p:cNvPr id="424" name="Shape 424"/>
          <p:cNvSpPr/>
          <p:nvPr/>
        </p:nvSpPr>
        <p:spPr>
          <a:xfrm>
            <a:off x="6573794" y="5620722"/>
            <a:ext cx="438665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Miller and Rollnick (1991)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exactly is ambivalence?</a:t>
            </a:r>
          </a:p>
        </p:txBody>
      </p:sp>
      <p:sp>
        <p:nvSpPr>
          <p:cNvPr id="429" name="Shape 429"/>
          <p:cNvSpPr>
            <a:spLocks noGrp="1"/>
          </p:cNvSpPr>
          <p:nvPr>
            <p:ph idx="1"/>
          </p:nvPr>
        </p:nvSpPr>
        <p:spPr>
          <a:xfrm>
            <a:off x="2589211" y="2133600"/>
            <a:ext cx="3833623" cy="3777623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rPr dirty="0"/>
              <a:t>is a state of having simultaneous </a:t>
            </a:r>
            <a:r>
              <a:rPr b="1" dirty="0"/>
              <a:t>conflicting</a:t>
            </a:r>
            <a:r>
              <a:rPr dirty="0"/>
              <a:t> reactions, beliefs, or feelings towards some </a:t>
            </a:r>
            <a:r>
              <a:rPr dirty="0" smtClean="0"/>
              <a:t>object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471" y="2133600"/>
            <a:ext cx="3011277" cy="301127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Who can give an example of ambivalence from a patient?</a:t>
            </a:r>
          </a:p>
        </p:txBody>
      </p:sp>
      <p:sp>
        <p:nvSpPr>
          <p:cNvPr id="432" name="Shape 43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endParaRPr sz="2000" dirty="0"/>
          </a:p>
          <a:p>
            <a:r>
              <a:rPr sz="2000" dirty="0"/>
              <a:t>Anyone?</a:t>
            </a:r>
          </a:p>
          <a:p>
            <a:pPr>
              <a:defRPr sz="2000"/>
            </a:pPr>
            <a:endParaRPr sz="2400" dirty="0"/>
          </a:p>
          <a:p>
            <a:r>
              <a:rPr sz="2000" dirty="0"/>
              <a:t>Anyone?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Ambivalence can be …</a:t>
            </a:r>
          </a:p>
        </p:txBody>
      </p:sp>
      <p:sp>
        <p:nvSpPr>
          <p:cNvPr id="435" name="Shape 43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000" dirty="0"/>
              <a:t>understanding the consequence of poorly controlled DM while eating doughnuts and forgetting to take metformin regularly</a:t>
            </a:r>
          </a:p>
          <a:p>
            <a:endParaRPr sz="2000" dirty="0"/>
          </a:p>
          <a:p>
            <a:r>
              <a:rPr sz="2000" dirty="0"/>
              <a:t>wanting to lose weight but not starting the diet and exercise program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/>
          </p:cNvSpPr>
          <p:nvPr>
            <p:ph type="title"/>
          </p:nvPr>
        </p:nvSpPr>
        <p:spPr>
          <a:xfrm>
            <a:off x="1631092" y="407773"/>
            <a:ext cx="10330251" cy="1334531"/>
          </a:xfrm>
          <a:prstGeom prst="rect">
            <a:avLst/>
          </a:prstGeom>
        </p:spPr>
        <p:txBody>
          <a:bodyPr/>
          <a:lstStyle/>
          <a:p>
            <a:pPr defTabSz="374904">
              <a:defRPr sz="2624"/>
            </a:pPr>
            <a:r>
              <a:t>Using MI, the goal is to help the patient explore and resolve ambivalence by changing their behavior.</a:t>
            </a:r>
            <a:br/>
            <a:endParaRPr/>
          </a:p>
        </p:txBody>
      </p:sp>
      <p:sp>
        <p:nvSpPr>
          <p:cNvPr id="438" name="Shape 438"/>
          <p:cNvSpPr>
            <a:spLocks noGrp="1"/>
          </p:cNvSpPr>
          <p:nvPr>
            <p:ph idx="1"/>
          </p:nvPr>
        </p:nvSpPr>
        <p:spPr>
          <a:xfrm>
            <a:off x="2434281" y="1902941"/>
            <a:ext cx="9267568" cy="4374290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rPr dirty="0"/>
              <a:t>Motivation to change is </a:t>
            </a:r>
            <a:r>
              <a:rPr u="sng" dirty="0"/>
              <a:t>elicited from the patient</a:t>
            </a:r>
            <a:r>
              <a:rPr dirty="0"/>
              <a:t>, and is not imposed from outside forces.</a:t>
            </a:r>
          </a:p>
          <a:p>
            <a:pPr>
              <a:defRPr sz="2000"/>
            </a:pPr>
            <a:r>
              <a:rPr dirty="0"/>
              <a:t>It is the patient's task, not the physician's, to articulate and resolve the patient's ambivalence.</a:t>
            </a:r>
          </a:p>
          <a:p>
            <a:pPr>
              <a:defRPr sz="2000" i="1"/>
            </a:pPr>
            <a:r>
              <a:rPr dirty="0"/>
              <a:t>Direct persuasion is not an effective method for resolving ambivalence.</a:t>
            </a:r>
          </a:p>
          <a:p>
            <a:pPr>
              <a:defRPr sz="2000"/>
            </a:pPr>
            <a:r>
              <a:rPr dirty="0"/>
              <a:t>The counseling style is generally quiet and elicits information from the </a:t>
            </a:r>
            <a:r>
              <a:rPr lang="en-US" dirty="0" smtClean="0"/>
              <a:t>patient</a:t>
            </a:r>
            <a:r>
              <a:rPr dirty="0" smtClean="0"/>
              <a:t>.  </a:t>
            </a:r>
            <a:r>
              <a:rPr dirty="0"/>
              <a:t>(Leave space!)</a:t>
            </a:r>
          </a:p>
          <a:p>
            <a:pPr>
              <a:defRPr sz="2000"/>
            </a:pPr>
            <a:r>
              <a:rPr dirty="0"/>
              <a:t>The physician is directive, in that they help the patient to examine and resolve ambivalence.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" grpId="1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>
            <a:spLocks noGrp="1"/>
          </p:cNvSpPr>
          <p:nvPr>
            <p:ph type="title"/>
          </p:nvPr>
        </p:nvSpPr>
        <p:spPr>
          <a:xfrm>
            <a:off x="1733265" y="624110"/>
            <a:ext cx="10458734" cy="1280891"/>
          </a:xfrm>
          <a:prstGeom prst="rect">
            <a:avLst/>
          </a:prstGeom>
        </p:spPr>
        <p:txBody>
          <a:bodyPr/>
          <a:lstStyle/>
          <a:p>
            <a:r>
              <a:t>Stages of change </a:t>
            </a:r>
            <a:r>
              <a:rPr sz="2000"/>
              <a:t>(</a:t>
            </a:r>
            <a:r>
              <a:rPr sz="2000" i="1"/>
              <a:t>Am Fam Physician.</a:t>
            </a:r>
            <a:r>
              <a:rPr sz="2000"/>
              <a:t> 2000 Mar 1;61(5):1409-1416.)</a:t>
            </a:r>
            <a:br>
              <a:rPr sz="2000"/>
            </a:br>
            <a:endParaRPr sz="2000"/>
          </a:p>
        </p:txBody>
      </p:sp>
      <p:sp>
        <p:nvSpPr>
          <p:cNvPr id="443" name="Shape 443"/>
          <p:cNvSpPr>
            <a:spLocks noGrp="1"/>
          </p:cNvSpPr>
          <p:nvPr>
            <p:ph idx="1"/>
          </p:nvPr>
        </p:nvSpPr>
        <p:spPr>
          <a:xfrm>
            <a:off x="2504931" y="2298153"/>
            <a:ext cx="8915401" cy="329085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2000" dirty="0" err="1"/>
              <a:t>Precontemplation</a:t>
            </a:r>
            <a:r>
              <a:rPr sz="2000" dirty="0"/>
              <a:t>		</a:t>
            </a:r>
          </a:p>
          <a:p>
            <a:r>
              <a:rPr sz="2000" dirty="0"/>
              <a:t>Contemplation				</a:t>
            </a:r>
          </a:p>
          <a:p>
            <a:r>
              <a:rPr sz="2000" dirty="0"/>
              <a:t>Preparation					</a:t>
            </a:r>
          </a:p>
          <a:p>
            <a:r>
              <a:rPr sz="2000" dirty="0"/>
              <a:t>Action						</a:t>
            </a:r>
          </a:p>
          <a:p>
            <a:r>
              <a:rPr sz="2000" dirty="0"/>
              <a:t>Maintenance				</a:t>
            </a:r>
          </a:p>
          <a:p>
            <a:r>
              <a:rPr sz="2000" dirty="0"/>
              <a:t>Relapse			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" grpId="1" build="p" animBg="1" advAuto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0000FF"/>
      </a:hlink>
      <a:folHlink>
        <a:srgbClr val="FF00FF"/>
      </a:folHlink>
    </a:clrScheme>
    <a:fontScheme name="Wisp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Wis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</TotalTime>
  <Words>999</Words>
  <Application>Microsoft Office PowerPoint</Application>
  <PresentationFormat>Widescreen</PresentationFormat>
  <Paragraphs>157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Calibri Light</vt:lpstr>
      <vt:lpstr>Century Gothic</vt:lpstr>
      <vt:lpstr>Wingdings 3</vt:lpstr>
      <vt:lpstr>Retrospect</vt:lpstr>
      <vt:lpstr>Introduction to Motivational Interviewing</vt:lpstr>
      <vt:lpstr>Objectives</vt:lpstr>
      <vt:lpstr>Motivational Interviewing</vt:lpstr>
      <vt:lpstr>Motivational Interviewing</vt:lpstr>
      <vt:lpstr>What exactly is ambivalence?</vt:lpstr>
      <vt:lpstr>Who can give an example of ambivalence from a patient?</vt:lpstr>
      <vt:lpstr>Ambivalence can be …</vt:lpstr>
      <vt:lpstr>Using MI, the goal is to help the patient explore and resolve ambivalence by changing their behavior. </vt:lpstr>
      <vt:lpstr>Stages of change (Am Fam Physician. 2000 Mar 1;61(5):1409-1416.) </vt:lpstr>
      <vt:lpstr>PowerPoint Presentation</vt:lpstr>
      <vt:lpstr>BATHE (Am Fam Physician. 1998 May 1;57(9):2131-2134.)              - The Reconnaissance - </vt:lpstr>
      <vt:lpstr>The Interview part 1:  Know your OARS</vt:lpstr>
      <vt:lpstr>Let’s practice!</vt:lpstr>
      <vt:lpstr>The Interview part 2:  Know your EOE: Explore – Offer – Explore  (a.k.a. Ask-Tell-Ask) </vt:lpstr>
      <vt:lpstr>Let’s practice!</vt:lpstr>
      <vt:lpstr>The Interview part 3:  Scaling Importance &amp; Confidence</vt:lpstr>
      <vt:lpstr>Scaling Importance &amp; Confidence                               to elicit Change Talk</vt:lpstr>
      <vt:lpstr>Change Talk</vt:lpstr>
      <vt:lpstr>Let’s practice!</vt:lpstr>
      <vt:lpstr>Stages of change (Am Fam Physician. 2000 Mar 1;61(5):1409-1416.)              </vt:lpstr>
      <vt:lpstr>Realistic Approaches to Counseling in the Office Setting  (Am Fam Physician. 2009 Feb 15;79(4):277-284.)</vt:lpstr>
      <vt:lpstr>Realistic Approaches to Counseling in the Office Setting  (Am Fam Physician. 2009 Feb 15;79(4):277-284.)</vt:lpstr>
      <vt:lpstr>Questions?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Motivational Interviewing</dc:title>
  <dc:creator>Goldson, Tove</dc:creator>
  <cp:lastModifiedBy>Goldson, Tove</cp:lastModifiedBy>
  <cp:revision>27</cp:revision>
  <dcterms:modified xsi:type="dcterms:W3CDTF">2018-11-08T21:49:55Z</dcterms:modified>
</cp:coreProperties>
</file>