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941" autoAdjust="0"/>
  </p:normalViewPr>
  <p:slideViewPr>
    <p:cSldViewPr snapToGrid="0">
      <p:cViewPr varScale="1">
        <p:scale>
          <a:sx n="88" d="100"/>
          <a:sy n="88" d="100"/>
        </p:scale>
        <p:origin x="10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70058502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 name="Shape 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0936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dirty="0"/>
              <a:t>Using the various feedback strategies can help make feedback delivery more comfortable and consistent.  Before providing any feedback, though, be sure to ask the learner if it is a good time to give it.</a:t>
            </a:r>
            <a:endParaRPr dirty="0"/>
          </a:p>
        </p:txBody>
      </p:sp>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8583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5821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69909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9697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31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b="1" dirty="0"/>
              <a:t>Ask for two volunteers for each scenario.  Instruct them to use the feedback technique of their choosing in the scenarios.</a:t>
            </a:r>
            <a:endParaRPr b="1" dirty="0"/>
          </a:p>
        </p:txBody>
      </p:sp>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60623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9765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35" name="Shape 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607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b="1" dirty="0"/>
              <a:t>Feel free to record</a:t>
            </a:r>
            <a:r>
              <a:rPr lang="en-US" b="1" baseline="0" dirty="0"/>
              <a:t> the answers.</a:t>
            </a:r>
            <a:endParaRPr b="1" dirty="0"/>
          </a:p>
        </p:txBody>
      </p:sp>
      <p:sp>
        <p:nvSpPr>
          <p:cNvPr id="42" name="Shape 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5183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b="1" dirty="0" smtClean="0"/>
              <a:t>Feel </a:t>
            </a:r>
            <a:r>
              <a:rPr lang="en-US" b="1" dirty="0"/>
              <a:t>free to record answers.  If previously stated, then reiterate definition</a:t>
            </a:r>
            <a:r>
              <a:rPr lang="en-US" b="1" dirty="0" smtClean="0"/>
              <a:t>.</a:t>
            </a:r>
          </a:p>
          <a:p>
            <a:pPr lvl="0">
              <a:spcBef>
                <a:spcPts val="0"/>
              </a:spcBef>
              <a:buNone/>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Alguire PC, DeWitt DE, Pinsky LE, </a:t>
            </a:r>
            <a:r>
              <a:rPr lang="en-US" dirty="0" err="1" smtClean="0"/>
              <a:t>Ferenchick</a:t>
            </a:r>
            <a:r>
              <a:rPr lang="en-US" dirty="0" smtClean="0"/>
              <a:t> et al.  Teaching in Your Office: A Guide to Instructing Medical Students and Residents.  2nd Ed.  ACP Press: Philadelphia, PA; 2008.</a:t>
            </a:r>
          </a:p>
        </p:txBody>
      </p:sp>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3982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b="1" dirty="0"/>
              <a:t>If previously stated, then reiterate why it is important.</a:t>
            </a:r>
          </a:p>
          <a:p>
            <a:pPr lvl="0">
              <a:spcBef>
                <a:spcPts val="0"/>
              </a:spcBef>
              <a:buNone/>
            </a:pPr>
            <a:r>
              <a:rPr lang="en-US" dirty="0"/>
              <a:t>“I do not know what I do not know…” This statement pretty much sums up why feedback is so necessary.  As lifelong learners, you must not only be able to receive feedback from others but also perform honest self-appraisal—do an honest &amp; up close inventory of your strengths and weaknesses—as well.  Whether it is for your learners or yourselves, this knowledge (feedback) can be used to help everyone improve—your knowledge and ultimately patient care. </a:t>
            </a:r>
            <a:endParaRPr dirty="0"/>
          </a:p>
        </p:txBody>
      </p:sp>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0849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b="1" dirty="0"/>
              <a:t>Feel free to record answers.</a:t>
            </a:r>
          </a:p>
          <a:p>
            <a:pPr lvl="0">
              <a:spcBef>
                <a:spcPts val="0"/>
              </a:spcBef>
              <a:buNone/>
            </a:pPr>
            <a:r>
              <a:rPr lang="en-US" dirty="0"/>
              <a:t>You may be concerned that if it is necessary to give any type of negative feedback that it will discourage the learner and hamper the working relationship between the learner and teacher.  This is not the case, though.  </a:t>
            </a:r>
            <a:r>
              <a:rPr lang="en-US" u="sng" dirty="0"/>
              <a:t>Constructive</a:t>
            </a:r>
            <a:r>
              <a:rPr lang="en-US" dirty="0"/>
              <a:t> feedback as opposed to </a:t>
            </a:r>
            <a:r>
              <a:rPr lang="en-US" u="sng" dirty="0"/>
              <a:t>complimentary</a:t>
            </a:r>
            <a:r>
              <a:rPr lang="en-US" dirty="0"/>
              <a:t> feedback actually tends to improve performance more.  Though giving feedback is not always comfortable and can be emotionally taxing, specific timely feedback can allow the learner to truly improve. </a:t>
            </a:r>
          </a:p>
          <a:p>
            <a:pPr lvl="0">
              <a:spcBef>
                <a:spcPts val="0"/>
              </a:spcBef>
              <a:buNone/>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Kalet</a:t>
            </a:r>
            <a:r>
              <a:rPr lang="en-US" dirty="0" smtClean="0"/>
              <a:t> A, Chou CL, eds. Remediation in Medical Education: A Mid-Course Correction.   New York, NY: Springer; 2014.</a:t>
            </a:r>
            <a:endParaRPr lang="en-US" sz="1100" b="0" i="0" u="none" strike="noStrike" cap="none" dirty="0" smtClean="0">
              <a:solidFill>
                <a:schemeClr val="dk1"/>
              </a:solidFill>
              <a:latin typeface="+mn-lt"/>
              <a:ea typeface="Arial"/>
              <a:cs typeface="Arial"/>
              <a:sym typeface="Arial"/>
            </a:endParaRPr>
          </a:p>
          <a:p>
            <a:pPr lvl="0">
              <a:spcBef>
                <a:spcPts val="0"/>
              </a:spcBef>
              <a:buNone/>
            </a:pPr>
            <a:endParaRPr dirty="0"/>
          </a:p>
        </p:txBody>
      </p:sp>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1626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b="1" dirty="0"/>
              <a:t>Feel free to record answers. </a:t>
            </a:r>
          </a:p>
          <a:p>
            <a:pPr lvl="0">
              <a:spcBef>
                <a:spcPts val="0"/>
              </a:spcBef>
              <a:buNone/>
            </a:pPr>
            <a:endParaRPr lang="en-US" b="1" dirty="0" smtClean="0"/>
          </a:p>
          <a:p>
            <a:pPr lvl="0">
              <a:spcBef>
                <a:spcPts val="0"/>
              </a:spcBef>
              <a:buSzPct val="25000"/>
            </a:pPr>
            <a:r>
              <a:rPr lang="en-US" i="1" dirty="0" err="1" smtClean="0"/>
              <a:t>Aronowitz</a:t>
            </a:r>
            <a:r>
              <a:rPr lang="en-US" i="1" dirty="0" smtClean="0"/>
              <a:t> PB, </a:t>
            </a:r>
            <a:r>
              <a:rPr lang="en-US" i="1" dirty="0" err="1" smtClean="0"/>
              <a:t>Bordley</a:t>
            </a:r>
            <a:r>
              <a:rPr lang="en-US" i="1" dirty="0" smtClean="0"/>
              <a:t> DC, Diaz Y et al. AAIM (Alliance for Academic Internal Medicine) Toolbox. Feedback. http://www.im.org/p/cm/ld/fid=443. Accessed September 16, 2015.</a:t>
            </a:r>
          </a:p>
          <a:p>
            <a:pPr marL="0" marR="0" lvl="0" indent="0" algn="r" rtl="0">
              <a:spcBef>
                <a:spcPts val="0"/>
              </a:spcBef>
              <a:buClr>
                <a:srgbClr val="4F6128"/>
              </a:buClr>
              <a:buSzPct val="25000"/>
              <a:buFont typeface="Arial"/>
              <a:buNone/>
            </a:pPr>
            <a:endParaRPr lang="en-US" sz="1100" b="0" i="1" u="none" strike="noStrike" cap="none" dirty="0" smtClean="0">
              <a:solidFill>
                <a:schemeClr val="dk1"/>
              </a:solidFill>
              <a:latin typeface="+mn-lt"/>
              <a:ea typeface="Arial"/>
              <a:cs typeface="Arial"/>
              <a:sym typeface="Arial"/>
            </a:endParaRPr>
          </a:p>
          <a:p>
            <a:pPr lvl="0">
              <a:spcBef>
                <a:spcPts val="0"/>
              </a:spcBef>
              <a:buNone/>
            </a:pPr>
            <a:endParaRPr b="1" dirty="0"/>
          </a:p>
        </p:txBody>
      </p:sp>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183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b="1" dirty="0"/>
              <a:t>Feel free to record answers. </a:t>
            </a:r>
          </a:p>
          <a:p>
            <a:pPr lvl="0">
              <a:spcBef>
                <a:spcPts val="0"/>
              </a:spcBef>
              <a:buNone/>
            </a:pPr>
            <a:endParaRPr lang="en-US" b="1" dirty="0" smtClean="0"/>
          </a:p>
          <a:p>
            <a:pPr lvl="0">
              <a:spcBef>
                <a:spcPts val="0"/>
              </a:spcBef>
              <a:buSzPct val="25000"/>
            </a:pPr>
            <a:r>
              <a:rPr lang="en-US" dirty="0" err="1" smtClean="0"/>
              <a:t>Aronowitz</a:t>
            </a:r>
            <a:r>
              <a:rPr lang="en-US" dirty="0" smtClean="0"/>
              <a:t> PB, </a:t>
            </a:r>
            <a:r>
              <a:rPr lang="en-US" dirty="0" err="1" smtClean="0"/>
              <a:t>Bordley</a:t>
            </a:r>
            <a:r>
              <a:rPr lang="en-US" dirty="0" smtClean="0"/>
              <a:t> DC, Diaz Y et al. AAIM (Alliance for Academic Internal Medicine) Toolbox. Feedback. http://www.im.org/p/cm/ld/fid=443. Accessed September 16, 2015.</a:t>
            </a:r>
          </a:p>
          <a:p>
            <a:pPr marL="0" marR="0" lvl="0" indent="0" algn="r" rtl="0">
              <a:spcBef>
                <a:spcPts val="0"/>
              </a:spcBef>
              <a:buClr>
                <a:srgbClr val="4F6128"/>
              </a:buClr>
              <a:buSzPct val="25000"/>
              <a:buFont typeface="Arial"/>
              <a:buNone/>
            </a:pPr>
            <a:endParaRPr lang="en-US" sz="1100" b="0" i="0" u="none" strike="noStrike" cap="none" dirty="0" smtClean="0">
              <a:solidFill>
                <a:schemeClr val="dk1"/>
              </a:solidFill>
              <a:latin typeface="+mn-lt"/>
              <a:ea typeface="Arial"/>
              <a:cs typeface="Arial"/>
              <a:sym typeface="Arial"/>
            </a:endParaRPr>
          </a:p>
          <a:p>
            <a:pPr lvl="0">
              <a:spcBef>
                <a:spcPts val="0"/>
              </a:spcBef>
              <a:buNone/>
            </a:pPr>
            <a:endParaRPr b="1" dirty="0"/>
          </a:p>
        </p:txBody>
      </p:sp>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8311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b="1" dirty="0"/>
              <a:t>As this list is given, </a:t>
            </a:r>
            <a:r>
              <a:rPr lang="en-US" b="1" dirty="0" smtClean="0"/>
              <a:t>highlight </a:t>
            </a:r>
            <a:r>
              <a:rPr lang="en-US" b="1" dirty="0"/>
              <a:t>any of those listed below that were given by the audience</a:t>
            </a:r>
            <a:r>
              <a:rPr lang="en-US" b="1" dirty="0" smtClean="0"/>
              <a:t>.</a:t>
            </a:r>
          </a:p>
          <a:p>
            <a:pPr lvl="0">
              <a:spcBef>
                <a:spcPts val="0"/>
              </a:spcBef>
              <a:buNone/>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1" u="none" strike="noStrike" cap="none" dirty="0" smtClean="0">
                <a:solidFill>
                  <a:schemeClr val="dk1"/>
                </a:solidFill>
                <a:latin typeface="+mn-lt"/>
                <a:ea typeface="Arial"/>
                <a:cs typeface="Arial"/>
                <a:sym typeface="Arial"/>
              </a:rPr>
              <a:t>See References 2, 3, 4, 5 </a:t>
            </a:r>
          </a:p>
          <a:p>
            <a:pPr lvl="0">
              <a:spcBef>
                <a:spcPts val="0"/>
              </a:spcBef>
              <a:buNone/>
            </a:pPr>
            <a:endParaRPr b="1" dirty="0"/>
          </a:p>
        </p:txBody>
      </p:sp>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0512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98210"/>
            <a:ext cx="7772400" cy="1470025"/>
          </a:xfrm>
        </p:spPr>
        <p:txBody>
          <a:bodyPr>
            <a:normAutofit/>
          </a:bodyPr>
          <a:lstStyle>
            <a:lvl1pPr>
              <a:defRPr sz="3600" b="1" i="0">
                <a:solidFill>
                  <a:schemeClr val="accent3">
                    <a:lumMod val="50000"/>
                  </a:schemeClr>
                </a:solidFill>
                <a:latin typeface="Arial"/>
                <a:cs typeface="Arial"/>
              </a:defRPr>
            </a:lvl1pPr>
          </a:lstStyle>
          <a:p>
            <a:r>
              <a:rPr lang="en-US" dirty="0" smtClean="0"/>
              <a:t>Click to edit Master title style</a:t>
            </a:r>
            <a:br>
              <a:rPr lang="en-US" dirty="0" smtClean="0"/>
            </a:br>
            <a:r>
              <a:rPr lang="en-US" dirty="0" smtClean="0"/>
              <a:t>Click to edit Master title style</a:t>
            </a:r>
            <a:endParaRPr lang="en-US" dirty="0"/>
          </a:p>
        </p:txBody>
      </p:sp>
      <p:sp>
        <p:nvSpPr>
          <p:cNvPr id="3" name="Subtitle 2"/>
          <p:cNvSpPr>
            <a:spLocks noGrp="1"/>
          </p:cNvSpPr>
          <p:nvPr>
            <p:ph type="subTitle" idx="1" hasCustomPrompt="1"/>
          </p:nvPr>
        </p:nvSpPr>
        <p:spPr>
          <a:xfrm>
            <a:off x="1371600" y="3767129"/>
            <a:ext cx="6400800" cy="1752600"/>
          </a:xfrm>
        </p:spPr>
        <p:txBody>
          <a:bodyPr/>
          <a:lstStyle>
            <a:lvl1pPr marL="0" indent="0" algn="ctr">
              <a:lnSpc>
                <a:spcPct val="100000"/>
              </a:lnSpc>
              <a:spcAft>
                <a:spcPts val="0"/>
              </a:spcAft>
              <a:buNone/>
              <a:defRPr b="0" i="0">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Author’s Name</a:t>
            </a:r>
            <a:br>
              <a:rPr lang="en-US" dirty="0" smtClean="0"/>
            </a:br>
            <a:r>
              <a:rPr lang="en-US" dirty="0" smtClean="0"/>
              <a:t>Author’s Name</a:t>
            </a:r>
            <a:endParaRPr lang="en-US" dirty="0"/>
          </a:p>
        </p:txBody>
      </p:sp>
    </p:spTree>
    <p:extLst>
      <p:ext uri="{BB962C8B-B14F-4D97-AF65-F5344CB8AC3E}">
        <p14:creationId xmlns:p14="http://schemas.microsoft.com/office/powerpoint/2010/main" val="57838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w/Content w/re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457200" y="1600200"/>
            <a:ext cx="8229600" cy="40577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0"/>
          </p:nvPr>
        </p:nvSpPr>
        <p:spPr>
          <a:xfrm>
            <a:off x="5975350" y="5658617"/>
            <a:ext cx="2711450" cy="358775"/>
          </a:xfrm>
        </p:spPr>
        <p:txBody>
          <a:bodyPr anchor="b">
            <a:normAutofit/>
          </a:bodyPr>
          <a:lstStyle>
            <a:lvl1pPr marL="0" indent="0" algn="r">
              <a:lnSpc>
                <a:spcPct val="100000"/>
              </a:lnSpc>
              <a:spcAft>
                <a:spcPts val="0"/>
              </a:spcAft>
              <a:buNone/>
              <a:defRPr sz="1000"/>
            </a:lvl1pPr>
          </a:lstStyle>
          <a:p>
            <a:pPr lvl="0"/>
            <a:r>
              <a:rPr lang="en-US" smtClean="0"/>
              <a:t>Click to edit Master text styles</a:t>
            </a:r>
          </a:p>
        </p:txBody>
      </p:sp>
    </p:spTree>
    <p:extLst>
      <p:ext uri="{BB962C8B-B14F-4D97-AF65-F5344CB8AC3E}">
        <p14:creationId xmlns:p14="http://schemas.microsoft.com/office/powerpoint/2010/main" val="13936185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w/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457200" y="1600200"/>
            <a:ext cx="8229600" cy="435236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4259595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mpare w/re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4760258" y="1600198"/>
            <a:ext cx="3926541" cy="4058419"/>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2"/>
          <p:cNvSpPr>
            <a:spLocks noGrp="1"/>
          </p:cNvSpPr>
          <p:nvPr>
            <p:ph idx="11"/>
          </p:nvPr>
        </p:nvSpPr>
        <p:spPr>
          <a:xfrm>
            <a:off x="457200" y="1600198"/>
            <a:ext cx="3926541" cy="4058419"/>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7"/>
          <p:cNvSpPr>
            <a:spLocks noGrp="1"/>
          </p:cNvSpPr>
          <p:nvPr>
            <p:ph type="body" sz="quarter" idx="10"/>
          </p:nvPr>
        </p:nvSpPr>
        <p:spPr>
          <a:xfrm>
            <a:off x="5975350" y="5658617"/>
            <a:ext cx="2711450" cy="358775"/>
          </a:xfrm>
        </p:spPr>
        <p:txBody>
          <a:bodyPr anchor="b">
            <a:normAutofit/>
          </a:bodyPr>
          <a:lstStyle>
            <a:lvl1pPr marL="0" indent="0" algn="r">
              <a:lnSpc>
                <a:spcPct val="100000"/>
              </a:lnSpc>
              <a:spcAft>
                <a:spcPts val="0"/>
              </a:spcAft>
              <a:buNone/>
              <a:defRPr sz="1000"/>
            </a:lvl1pPr>
          </a:lstStyle>
          <a:p>
            <a:pPr lvl="0"/>
            <a:r>
              <a:rPr lang="en-US" smtClean="0"/>
              <a:t>Click to edit Master text styles</a:t>
            </a:r>
          </a:p>
        </p:txBody>
      </p:sp>
    </p:spTree>
    <p:extLst>
      <p:ext uri="{BB962C8B-B14F-4D97-AF65-F5344CB8AC3E}">
        <p14:creationId xmlns:p14="http://schemas.microsoft.com/office/powerpoint/2010/main" val="205160870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4760258" y="1600198"/>
            <a:ext cx="3926541" cy="4424083"/>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2"/>
          <p:cNvSpPr>
            <a:spLocks noGrp="1"/>
          </p:cNvSpPr>
          <p:nvPr>
            <p:ph idx="11"/>
          </p:nvPr>
        </p:nvSpPr>
        <p:spPr>
          <a:xfrm>
            <a:off x="457200" y="1600198"/>
            <a:ext cx="3926541" cy="4424083"/>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9261849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8661468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156812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rgbClr val="4F6128"/>
              </a:buClr>
              <a:buFont typeface="Arial"/>
              <a:buNone/>
              <a:defRPr sz="3600" b="1" i="0" u="none" strike="noStrike" cap="none">
                <a:solidFill>
                  <a:srgbClr val="4F6128"/>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2" name="Shape 22"/>
          <p:cNvSpPr txBox="1">
            <a:spLocks noGrp="1"/>
          </p:cNvSpPr>
          <p:nvPr>
            <p:ph type="body" idx="1"/>
          </p:nvPr>
        </p:nvSpPr>
        <p:spPr>
          <a:xfrm>
            <a:off x="457200" y="1600200"/>
            <a:ext cx="8229600" cy="4352365"/>
          </a:xfrm>
          <a:prstGeom prst="rect">
            <a:avLst/>
          </a:prstGeom>
          <a:noFill/>
          <a:ln>
            <a:noFill/>
          </a:ln>
        </p:spPr>
        <p:txBody>
          <a:bodyPr lIns="91425" tIns="91425" rIns="91425" bIns="91425" anchor="t" anchorCtr="0"/>
          <a:lstStyle>
            <a:lvl1pPr marL="457200" marR="0" lvl="0" indent="-457200" algn="l" rtl="0">
              <a:lnSpc>
                <a:spcPct val="80000"/>
              </a:lnSpc>
              <a:spcBef>
                <a:spcPts val="0"/>
              </a:spcBef>
              <a:spcAft>
                <a:spcPts val="1200"/>
              </a:spcAft>
              <a:buClr>
                <a:srgbClr val="4F6128"/>
              </a:buClr>
              <a:buSzPct val="100000"/>
              <a:buFont typeface="Arial"/>
              <a:buChar char="•"/>
              <a:defRPr sz="3200" b="0" i="0" u="none" strike="noStrike" cap="none">
                <a:solidFill>
                  <a:schemeClr val="dk1"/>
                </a:solidFill>
                <a:latin typeface="Arial"/>
                <a:ea typeface="Arial"/>
                <a:cs typeface="Arial"/>
                <a:sym typeface="Arial"/>
              </a:defRPr>
            </a:lvl1pPr>
            <a:lvl2pPr marL="914400" marR="0" lvl="1" indent="-279400" algn="l" rtl="0">
              <a:spcBef>
                <a:spcPts val="560"/>
              </a:spcBef>
              <a:buClr>
                <a:srgbClr val="4F6128"/>
              </a:buClr>
              <a:buSzPct val="100000"/>
              <a:buFont typeface="Arial"/>
              <a:buChar char="•"/>
              <a:defRPr sz="2800" b="0" i="0" u="none" strike="noStrike" cap="none">
                <a:solidFill>
                  <a:schemeClr val="dk1"/>
                </a:solidFill>
                <a:latin typeface="Arial"/>
                <a:ea typeface="Arial"/>
                <a:cs typeface="Arial"/>
                <a:sym typeface="Arial"/>
              </a:defRPr>
            </a:lvl2pPr>
            <a:lvl3pPr marL="1257300" marR="0" lvl="2" indent="-190500" algn="l" rtl="0">
              <a:spcBef>
                <a:spcPts val="480"/>
              </a:spcBef>
              <a:buClr>
                <a:srgbClr val="4F6128"/>
              </a:buClr>
              <a:buSzPct val="100000"/>
              <a:buFont typeface="Arial"/>
              <a:buChar char="•"/>
              <a:defRPr sz="2400" b="0" i="0" u="none" strike="noStrike" cap="none">
                <a:solidFill>
                  <a:schemeClr val="dk1"/>
                </a:solidFill>
                <a:latin typeface="Arial"/>
                <a:ea typeface="Arial"/>
                <a:cs typeface="Arial"/>
                <a:sym typeface="Arial"/>
              </a:defRPr>
            </a:lvl3pPr>
            <a:lvl4pPr marL="1714500" marR="0" lvl="3"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4pPr>
            <a:lvl5pPr marL="2171700" marR="0" lvl="4"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ustom w/ref">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rgbClr val="4F6128"/>
              </a:buClr>
              <a:buFont typeface="Arial"/>
              <a:buNone/>
              <a:defRPr sz="3600" b="1" i="0" u="none" strike="noStrike" cap="none">
                <a:solidFill>
                  <a:srgbClr val="4F6128"/>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body" idx="1"/>
          </p:nvPr>
        </p:nvSpPr>
        <p:spPr>
          <a:xfrm>
            <a:off x="457200" y="1600200"/>
            <a:ext cx="8229600" cy="4057739"/>
          </a:xfrm>
          <a:prstGeom prst="rect">
            <a:avLst/>
          </a:prstGeom>
          <a:noFill/>
          <a:ln>
            <a:noFill/>
          </a:ln>
        </p:spPr>
        <p:txBody>
          <a:bodyPr lIns="91425" tIns="91425" rIns="91425" bIns="91425" anchor="t" anchorCtr="0"/>
          <a:lstStyle>
            <a:lvl1pPr marL="457200" marR="0" lvl="0" indent="-254000" algn="l" rtl="0">
              <a:lnSpc>
                <a:spcPct val="80000"/>
              </a:lnSpc>
              <a:spcBef>
                <a:spcPts val="0"/>
              </a:spcBef>
              <a:spcAft>
                <a:spcPts val="1200"/>
              </a:spcAft>
              <a:buClr>
                <a:srgbClr val="4F6128"/>
              </a:buClr>
              <a:buSzPct val="100000"/>
              <a:buFont typeface="Arial"/>
              <a:buChar char="•"/>
              <a:defRPr sz="3200" b="0" i="0" u="none" strike="noStrike" cap="none">
                <a:solidFill>
                  <a:schemeClr val="dk1"/>
                </a:solidFill>
                <a:latin typeface="Arial"/>
                <a:ea typeface="Arial"/>
                <a:cs typeface="Arial"/>
                <a:sym typeface="Arial"/>
              </a:defRPr>
            </a:lvl1pPr>
            <a:lvl2pPr marL="914400" marR="0" lvl="1" indent="-279400" algn="l" rtl="0">
              <a:spcBef>
                <a:spcPts val="560"/>
              </a:spcBef>
              <a:buClr>
                <a:srgbClr val="4F6128"/>
              </a:buClr>
              <a:buSzPct val="100000"/>
              <a:buFont typeface="Arial"/>
              <a:buChar char="•"/>
              <a:defRPr sz="2800" b="0" i="0" u="none" strike="noStrike" cap="none">
                <a:solidFill>
                  <a:schemeClr val="dk1"/>
                </a:solidFill>
                <a:latin typeface="Arial"/>
                <a:ea typeface="Arial"/>
                <a:cs typeface="Arial"/>
                <a:sym typeface="Arial"/>
              </a:defRPr>
            </a:lvl2pPr>
            <a:lvl3pPr marL="1257300" marR="0" lvl="2" indent="-190500" algn="l" rtl="0">
              <a:spcBef>
                <a:spcPts val="480"/>
              </a:spcBef>
              <a:buClr>
                <a:srgbClr val="4F6128"/>
              </a:buClr>
              <a:buSzPct val="100000"/>
              <a:buFont typeface="Arial"/>
              <a:buChar char="•"/>
              <a:defRPr sz="2400" b="0" i="0" u="none" strike="noStrike" cap="none">
                <a:solidFill>
                  <a:schemeClr val="dk1"/>
                </a:solidFill>
                <a:latin typeface="Arial"/>
                <a:ea typeface="Arial"/>
                <a:cs typeface="Arial"/>
                <a:sym typeface="Arial"/>
              </a:defRPr>
            </a:lvl3pPr>
            <a:lvl4pPr marL="1714500" marR="0" lvl="3"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4pPr>
            <a:lvl5pPr marL="2171700" marR="0" lvl="4"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body" idx="2"/>
          </p:nvPr>
        </p:nvSpPr>
        <p:spPr>
          <a:xfrm>
            <a:off x="5975350" y="5658617"/>
            <a:ext cx="2711449" cy="358775"/>
          </a:xfrm>
          <a:prstGeom prst="rect">
            <a:avLst/>
          </a:prstGeom>
          <a:noFill/>
          <a:ln>
            <a:noFill/>
          </a:ln>
        </p:spPr>
        <p:txBody>
          <a:bodyPr lIns="91425" tIns="45720" rIns="91425" bIns="45720" anchor="b" anchorCtr="0"/>
          <a:lstStyle>
            <a:lvl1pPr marL="0" marR="0" lvl="0" indent="0" algn="r" rtl="0">
              <a:spcBef>
                <a:spcPts val="0"/>
              </a:spcBef>
              <a:buClr>
                <a:srgbClr val="4F6128"/>
              </a:buClr>
              <a:buFont typeface="Arial"/>
              <a:buNone/>
              <a:defRPr sz="1000" b="0" i="0" u="none" strike="noStrike" cap="none">
                <a:solidFill>
                  <a:schemeClr val="dk1"/>
                </a:solidFill>
                <a:latin typeface="Arial"/>
                <a:ea typeface="Arial"/>
                <a:cs typeface="Arial"/>
                <a:sym typeface="Arial"/>
              </a:defRPr>
            </a:lvl1pPr>
            <a:lvl2pPr marL="914400" marR="0" lvl="1" indent="-279400" algn="l" rtl="0">
              <a:spcBef>
                <a:spcPts val="560"/>
              </a:spcBef>
              <a:buClr>
                <a:srgbClr val="4F6128"/>
              </a:buClr>
              <a:buSzPct val="100000"/>
              <a:buFont typeface="Arial"/>
              <a:buChar char="•"/>
              <a:defRPr sz="2800" b="0" i="0" u="none" strike="noStrike" cap="none">
                <a:solidFill>
                  <a:schemeClr val="dk1"/>
                </a:solidFill>
                <a:latin typeface="Arial"/>
                <a:ea typeface="Arial"/>
                <a:cs typeface="Arial"/>
                <a:sym typeface="Arial"/>
              </a:defRPr>
            </a:lvl2pPr>
            <a:lvl3pPr marL="1257300" marR="0" lvl="2" indent="-190500" algn="l" rtl="0">
              <a:spcBef>
                <a:spcPts val="480"/>
              </a:spcBef>
              <a:buClr>
                <a:srgbClr val="4F6128"/>
              </a:buClr>
              <a:buSzPct val="100000"/>
              <a:buFont typeface="Arial"/>
              <a:buChar char="•"/>
              <a:defRPr sz="2400" b="0" i="0" u="none" strike="noStrike" cap="none">
                <a:solidFill>
                  <a:schemeClr val="dk1"/>
                </a:solidFill>
                <a:latin typeface="Arial"/>
                <a:ea typeface="Arial"/>
                <a:cs typeface="Arial"/>
                <a:sym typeface="Arial"/>
              </a:defRPr>
            </a:lvl3pPr>
            <a:lvl4pPr marL="1714500" marR="0" lvl="3"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4pPr>
            <a:lvl5pPr marL="2171700" marR="0" lvl="4"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387517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6636450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Lst>
  <p:hf sldNum="0" hdr="0" ftr="0" dt="0"/>
  <p:txStyles>
    <p:titleStyle>
      <a:lvl1pPr algn="ctr" defTabSz="457200" rtl="0" eaLnBrk="1" latinLnBrk="0" hangingPunct="1">
        <a:spcBef>
          <a:spcPct val="0"/>
        </a:spcBef>
        <a:buNone/>
        <a:defRPr sz="3600" b="1" i="0" kern="1200">
          <a:solidFill>
            <a:schemeClr val="accent3">
              <a:lumMod val="50000"/>
            </a:schemeClr>
          </a:solidFill>
          <a:latin typeface="Arial"/>
          <a:ea typeface="+mj-ea"/>
          <a:cs typeface="Arial"/>
        </a:defRPr>
      </a:lvl1pPr>
    </p:titleStyle>
    <p:bodyStyle>
      <a:lvl1pPr marL="457200" indent="-457200" algn="l" defTabSz="457200" rtl="0" eaLnBrk="1" latinLnBrk="0" hangingPunct="1">
        <a:lnSpc>
          <a:spcPct val="80000"/>
        </a:lnSpc>
        <a:spcBef>
          <a:spcPts val="0"/>
        </a:spcBef>
        <a:spcAft>
          <a:spcPts val="1200"/>
        </a:spcAft>
        <a:buClr>
          <a:schemeClr val="accent3">
            <a:lumMod val="50000"/>
          </a:schemeClr>
        </a:buClr>
        <a:buFont typeface="Arial"/>
        <a:buChar char="•"/>
        <a:defRPr sz="3200" b="0" i="0" kern="1200">
          <a:solidFill>
            <a:schemeClr val="tx1"/>
          </a:solidFill>
          <a:latin typeface="Arial"/>
          <a:ea typeface="+mn-ea"/>
          <a:cs typeface="Arial"/>
        </a:defRPr>
      </a:lvl1pPr>
      <a:lvl2pPr marL="914400" indent="-457200" algn="l" defTabSz="457200" rtl="0" eaLnBrk="1" latinLnBrk="0" hangingPunct="1">
        <a:lnSpc>
          <a:spcPct val="80000"/>
        </a:lnSpc>
        <a:spcBef>
          <a:spcPts val="0"/>
        </a:spcBef>
        <a:spcAft>
          <a:spcPts val="1200"/>
        </a:spcAft>
        <a:buClr>
          <a:schemeClr val="accent3">
            <a:lumMod val="50000"/>
          </a:schemeClr>
        </a:buClr>
        <a:buFont typeface="Arial"/>
        <a:buChar char="•"/>
        <a:defRPr sz="2800" b="0" i="0" kern="1200">
          <a:solidFill>
            <a:schemeClr val="tx1"/>
          </a:solidFill>
          <a:latin typeface="Arial"/>
          <a:ea typeface="+mn-ea"/>
          <a:cs typeface="Arial"/>
        </a:defRPr>
      </a:lvl2pPr>
      <a:lvl3pPr marL="1257300" indent="-342900" algn="l" defTabSz="457200" rtl="0" eaLnBrk="1" latinLnBrk="0" hangingPunct="1">
        <a:lnSpc>
          <a:spcPct val="80000"/>
        </a:lnSpc>
        <a:spcBef>
          <a:spcPts val="0"/>
        </a:spcBef>
        <a:spcAft>
          <a:spcPts val="1200"/>
        </a:spcAft>
        <a:buClr>
          <a:schemeClr val="accent3">
            <a:lumMod val="50000"/>
          </a:schemeClr>
        </a:buClr>
        <a:buFont typeface="Arial"/>
        <a:buChar char="•"/>
        <a:defRPr sz="2400" b="0" i="0" kern="1200">
          <a:solidFill>
            <a:schemeClr val="tx1"/>
          </a:solidFill>
          <a:latin typeface="Arial"/>
          <a:ea typeface="+mn-ea"/>
          <a:cs typeface="Arial"/>
        </a:defRPr>
      </a:lvl3pPr>
      <a:lvl4pPr marL="17145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4pPr>
      <a:lvl5pPr marL="21717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im.org/p/cm/ld/fid=443" TargetMode="External"/><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hyperlink" Target="http://www.fmdrl.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ctrTitle"/>
          </p:nvPr>
        </p:nvSpPr>
        <p:spPr>
          <a:xfrm>
            <a:off x="228600" y="1798209"/>
            <a:ext cx="8686800" cy="1470024"/>
          </a:xfrm>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b="1" i="0" u="none" strike="noStrike" cap="none" dirty="0">
                <a:solidFill>
                  <a:srgbClr val="4F6128"/>
                </a:solidFill>
                <a:latin typeface="Arial"/>
                <a:ea typeface="Arial"/>
                <a:cs typeface="Arial"/>
                <a:sym typeface="Arial"/>
              </a:rPr>
              <a:t>STFM Faculty for Tomorrow Resident as Educators Curriculum: </a:t>
            </a:r>
            <a:br>
              <a:rPr lang="en-US" b="1" i="0" u="none" strike="noStrike" cap="none" dirty="0">
                <a:solidFill>
                  <a:srgbClr val="4F6128"/>
                </a:solidFill>
                <a:latin typeface="Arial"/>
                <a:ea typeface="Arial"/>
                <a:cs typeface="Arial"/>
                <a:sym typeface="Arial"/>
              </a:rPr>
            </a:br>
            <a:r>
              <a:rPr lang="en-US" b="1" i="0" u="none" strike="noStrike" cap="none" dirty="0" smtClean="0">
                <a:solidFill>
                  <a:srgbClr val="4F6128"/>
                </a:solidFill>
                <a:latin typeface="Arial"/>
                <a:ea typeface="Arial"/>
                <a:cs typeface="Arial"/>
                <a:sym typeface="Arial"/>
              </a:rPr>
              <a:t>FEEDBACK</a:t>
            </a:r>
            <a:endParaRPr lang="en-US" b="1" i="0" u="none" strike="noStrike" cap="none" dirty="0">
              <a:solidFill>
                <a:srgbClr val="4F6128"/>
              </a:solidFill>
              <a:latin typeface="Arial"/>
              <a:ea typeface="Arial"/>
              <a:cs typeface="Arial"/>
              <a:sym typeface="Arial"/>
            </a:endParaRPr>
          </a:p>
        </p:txBody>
      </p:sp>
      <p:sp>
        <p:nvSpPr>
          <p:cNvPr id="32" name="Shape 32"/>
          <p:cNvSpPr txBox="1">
            <a:spLocks noGrp="1"/>
          </p:cNvSpPr>
          <p:nvPr>
            <p:ph type="subTitle" idx="1"/>
          </p:nvPr>
        </p:nvSpPr>
        <p:spPr>
          <a:prstGeom prst="rect">
            <a:avLst/>
          </a:prstGeom>
          <a:noFill/>
          <a:ln>
            <a:noFill/>
          </a:ln>
        </p:spPr>
        <p:txBody>
          <a:bodyPr lIns="91425" tIns="45700" rIns="91425" bIns="45700" anchor="t" anchorCtr="0">
            <a:noAutofit/>
          </a:bodyPr>
          <a:lstStyle/>
          <a:p>
            <a:pPr marL="0" marR="0" lvl="0" indent="0" algn="ctr" rtl="0">
              <a:spcAft>
                <a:spcPts val="600"/>
              </a:spcAft>
              <a:buClr>
                <a:srgbClr val="4F6128"/>
              </a:buClr>
              <a:buSzPct val="25000"/>
              <a:buFont typeface="Arial"/>
              <a:buNone/>
            </a:pPr>
            <a:r>
              <a:rPr lang="en-US" sz="3200" b="0" i="0" u="none" strike="noStrike" cap="none" dirty="0">
                <a:solidFill>
                  <a:srgbClr val="888888"/>
                </a:solidFill>
                <a:latin typeface="Arial"/>
                <a:ea typeface="Arial"/>
                <a:cs typeface="Arial"/>
                <a:sym typeface="Arial"/>
              </a:rPr>
              <a:t>Sonya Shipley, MD</a:t>
            </a:r>
          </a:p>
          <a:p>
            <a:pPr marL="0" marR="0" lvl="0" indent="0" algn="ctr" rtl="0">
              <a:spcAft>
                <a:spcPts val="600"/>
              </a:spcAft>
              <a:buClr>
                <a:srgbClr val="4F6128"/>
              </a:buClr>
              <a:buSzPct val="25000"/>
              <a:buFont typeface="Arial"/>
              <a:buNone/>
            </a:pPr>
            <a:r>
              <a:rPr lang="en-US" sz="3200" b="0" i="0" u="none" strike="noStrike" cap="none" dirty="0">
                <a:solidFill>
                  <a:srgbClr val="888888"/>
                </a:solidFill>
                <a:latin typeface="Arial"/>
                <a:ea typeface="Arial"/>
                <a:cs typeface="Arial"/>
                <a:sym typeface="Arial"/>
              </a:rPr>
              <a:t>Meaghan Ruddy, MA, PhD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Feedback Strategies</a:t>
            </a:r>
          </a:p>
        </p:txBody>
      </p:sp>
      <p:sp>
        <p:nvSpPr>
          <p:cNvPr id="96" name="Shape 96"/>
          <p:cNvSpPr txBox="1">
            <a:spLocks noGrp="1"/>
          </p:cNvSpPr>
          <p:nvPr>
            <p:ph idx="1"/>
          </p:nvPr>
        </p:nvSpPr>
        <p:spPr>
          <a:prstGeom prst="rect">
            <a:avLst/>
          </a:prstGeom>
          <a:noFill/>
          <a:ln>
            <a:noFill/>
          </a:ln>
        </p:spPr>
        <p:txBody>
          <a:bodyPr lIns="91425" tIns="45700" rIns="91425" bIns="45700" anchor="t" anchorCtr="0">
            <a:noAutofit/>
          </a:bodyPr>
          <a:lstStyle/>
          <a:p>
            <a:pPr lvl="0">
              <a:spcAft>
                <a:spcPts val="3000"/>
              </a:spcAft>
              <a:buClr>
                <a:srgbClr val="4F6128"/>
              </a:buClr>
              <a:buSzPct val="100000"/>
            </a:pPr>
            <a:r>
              <a:rPr lang="en-US" dirty="0">
                <a:solidFill>
                  <a:schemeClr val="dk1"/>
                </a:solidFill>
                <a:ea typeface="Arial"/>
                <a:sym typeface="Arial"/>
              </a:rPr>
              <a:t>The Feedback Sandwich</a:t>
            </a:r>
          </a:p>
          <a:p>
            <a:pPr lvl="0">
              <a:spcAft>
                <a:spcPts val="3000"/>
              </a:spcAft>
              <a:buClr>
                <a:srgbClr val="4F6128"/>
              </a:buClr>
              <a:buSzPct val="100000"/>
            </a:pPr>
            <a:r>
              <a:rPr lang="en-US" dirty="0">
                <a:solidFill>
                  <a:schemeClr val="dk1"/>
                </a:solidFill>
                <a:ea typeface="Arial"/>
                <a:sym typeface="Arial"/>
              </a:rPr>
              <a:t>The Modified Feedback Sandwich</a:t>
            </a:r>
          </a:p>
          <a:p>
            <a:pPr lvl="0">
              <a:spcAft>
                <a:spcPts val="3000"/>
              </a:spcAft>
              <a:buClr>
                <a:srgbClr val="4F6128"/>
              </a:buClr>
              <a:buSzPct val="100000"/>
            </a:pPr>
            <a:r>
              <a:rPr lang="en-US" dirty="0">
                <a:solidFill>
                  <a:schemeClr val="dk1"/>
                </a:solidFill>
                <a:ea typeface="Arial"/>
                <a:sym typeface="Arial"/>
              </a:rPr>
              <a:t>The ARCH Model</a:t>
            </a:r>
          </a:p>
        </p:txBody>
      </p:sp>
      <p:sp>
        <p:nvSpPr>
          <p:cNvPr id="95" name="Shape 95"/>
          <p:cNvSpPr txBox="1">
            <a:spLocks noGrp="1"/>
          </p:cNvSpPr>
          <p:nvPr>
            <p:ph type="body" sz="quarter" idx="10"/>
          </p:nvPr>
        </p:nvSpPr>
        <p:spPr>
          <a:prstGeom prst="rect">
            <a:avLst/>
          </a:prstGeom>
          <a:noFill/>
          <a:ln>
            <a:noFill/>
          </a:ln>
        </p:spPr>
        <p:txBody>
          <a:bodyPr lIns="91425" tIns="45700" rIns="91425" bIns="45700" anchor="b" anchorCtr="0">
            <a:noAutofit/>
          </a:bodyPr>
          <a:lstStyle/>
          <a:p>
            <a:pPr lvl="0">
              <a:buClr>
                <a:srgbClr val="4F6128"/>
              </a:buClr>
              <a:buSzPct val="100000"/>
            </a:pPr>
            <a:r>
              <a:rPr lang="en-US" dirty="0">
                <a:solidFill>
                  <a:schemeClr val="dk1"/>
                </a:solidFill>
                <a:ea typeface="Arial"/>
                <a:sym typeface="Arial"/>
              </a:rPr>
              <a:t>(</a:t>
            </a:r>
            <a:r>
              <a:rPr lang="en-US" dirty="0" err="1" smtClean="0">
                <a:solidFill>
                  <a:schemeClr val="dk1"/>
                </a:solidFill>
                <a:ea typeface="Arial"/>
                <a:sym typeface="Arial"/>
              </a:rPr>
              <a:t>Ende</a:t>
            </a:r>
            <a:r>
              <a:rPr lang="en-US" dirty="0" smtClean="0">
                <a:solidFill>
                  <a:schemeClr val="dk1"/>
                </a:solidFill>
                <a:ea typeface="Arial"/>
                <a:sym typeface="Arial"/>
              </a:rPr>
              <a:t>, 1983)</a:t>
            </a:r>
            <a:endParaRPr lang="en-US"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a:solidFill>
                  <a:srgbClr val="4F6128"/>
                </a:solidFill>
                <a:latin typeface="Arial"/>
                <a:ea typeface="Arial"/>
                <a:cs typeface="Arial"/>
                <a:sym typeface="Arial"/>
              </a:rPr>
              <a:t>The Feedback Sandwich</a:t>
            </a:r>
          </a:p>
        </p:txBody>
      </p:sp>
      <p:sp>
        <p:nvSpPr>
          <p:cNvPr id="103" name="Shape 103"/>
          <p:cNvSpPr txBox="1">
            <a:spLocks noGrp="1"/>
          </p:cNvSpPr>
          <p:nvPr>
            <p:ph idx="1"/>
          </p:nvPr>
        </p:nvSpPr>
        <p:spPr>
          <a:xfrm>
            <a:off x="4754880" y="2286000"/>
            <a:ext cx="4023360" cy="2286000"/>
          </a:xfrm>
          <a:prstGeom prst="rect">
            <a:avLst/>
          </a:prstGeom>
          <a:noFill/>
          <a:ln>
            <a:noFill/>
          </a:ln>
        </p:spPr>
        <p:txBody>
          <a:bodyPr lIns="91425" tIns="45700" rIns="91425" bIns="45700" anchor="t" anchorCtr="0">
            <a:noAutofit/>
          </a:bodyPr>
          <a:lstStyle/>
          <a:p>
            <a:pPr lvl="0">
              <a:spcAft>
                <a:spcPts val="3000"/>
              </a:spcAft>
              <a:buClr>
                <a:srgbClr val="4F6128"/>
              </a:buClr>
              <a:buSzPct val="100000"/>
            </a:pPr>
            <a:r>
              <a:rPr lang="en-US" dirty="0">
                <a:solidFill>
                  <a:schemeClr val="dk1"/>
                </a:solidFill>
                <a:ea typeface="Arial"/>
                <a:sym typeface="Arial"/>
              </a:rPr>
              <a:t>Positive feedback</a:t>
            </a:r>
          </a:p>
          <a:p>
            <a:pPr lvl="0">
              <a:spcAft>
                <a:spcPts val="3000"/>
              </a:spcAft>
              <a:buClr>
                <a:srgbClr val="4F6128"/>
              </a:buClr>
              <a:buSzPct val="100000"/>
            </a:pPr>
            <a:r>
              <a:rPr lang="en-US" dirty="0">
                <a:solidFill>
                  <a:schemeClr val="dk1"/>
                </a:solidFill>
                <a:ea typeface="Arial"/>
                <a:sym typeface="Arial"/>
              </a:rPr>
              <a:t>Corrective feedback</a:t>
            </a:r>
          </a:p>
          <a:p>
            <a:pPr lvl="0">
              <a:spcAft>
                <a:spcPts val="3000"/>
              </a:spcAft>
              <a:buClr>
                <a:srgbClr val="4F6128"/>
              </a:buClr>
              <a:buSzPct val="100000"/>
            </a:pPr>
            <a:r>
              <a:rPr lang="en-US" dirty="0">
                <a:solidFill>
                  <a:schemeClr val="dk1"/>
                </a:solidFill>
                <a:ea typeface="Arial"/>
                <a:sym typeface="Arial"/>
              </a:rPr>
              <a:t>Positive feedback</a:t>
            </a:r>
          </a:p>
          <a:p>
            <a:pPr marL="0" marR="0" lvl="0" indent="0" algn="l" rtl="0">
              <a:spcAft>
                <a:spcPts val="3000"/>
              </a:spcAft>
              <a:buClr>
                <a:srgbClr val="4F6128"/>
              </a:buClr>
              <a:buSzPct val="100000"/>
              <a:buNone/>
            </a:pPr>
            <a:endParaRPr lang="en-US" sz="2800" b="0" i="0" u="none" strike="noStrike" cap="none" dirty="0">
              <a:solidFill>
                <a:schemeClr val="dk1"/>
              </a:solidFill>
              <a:latin typeface="Arial"/>
              <a:ea typeface="Arial"/>
              <a:cs typeface="Arial"/>
              <a:sym typeface="Arial"/>
            </a:endParaRPr>
          </a:p>
        </p:txBody>
      </p:sp>
      <p:sp>
        <p:nvSpPr>
          <p:cNvPr id="2" name="Content Placeholder 1"/>
          <p:cNvSpPr>
            <a:spLocks noGrp="1"/>
          </p:cNvSpPr>
          <p:nvPr>
            <p:ph idx="11"/>
          </p:nvPr>
        </p:nvSpPr>
        <p:spPr>
          <a:xfrm>
            <a:off x="914400" y="2286000"/>
            <a:ext cx="3200400" cy="2286000"/>
          </a:xfrm>
        </p:spPr>
        <p:txBody>
          <a:bodyPr/>
          <a:lstStyle/>
          <a:p>
            <a:pPr lvl="0">
              <a:spcAft>
                <a:spcPts val="3000"/>
              </a:spcAft>
              <a:buClr>
                <a:srgbClr val="4F6128"/>
              </a:buClr>
              <a:buSzPct val="100000"/>
            </a:pPr>
            <a:r>
              <a:rPr lang="en-US" dirty="0">
                <a:solidFill>
                  <a:schemeClr val="dk1"/>
                </a:solidFill>
                <a:ea typeface="Arial"/>
                <a:sym typeface="Arial"/>
              </a:rPr>
              <a:t>Bread</a:t>
            </a:r>
          </a:p>
          <a:p>
            <a:pPr lvl="0">
              <a:spcAft>
                <a:spcPts val="3000"/>
              </a:spcAft>
              <a:buClr>
                <a:srgbClr val="4F6128"/>
              </a:buClr>
              <a:buSzPct val="100000"/>
            </a:pPr>
            <a:r>
              <a:rPr lang="en-US" dirty="0">
                <a:solidFill>
                  <a:schemeClr val="dk1"/>
                </a:solidFill>
                <a:ea typeface="Arial"/>
                <a:sym typeface="Arial"/>
              </a:rPr>
              <a:t>MEAT</a:t>
            </a:r>
          </a:p>
          <a:p>
            <a:pPr lvl="0">
              <a:spcAft>
                <a:spcPts val="3000"/>
              </a:spcAft>
              <a:buClr>
                <a:srgbClr val="4F6128"/>
              </a:buClr>
              <a:buSzPct val="100000"/>
            </a:pPr>
            <a:r>
              <a:rPr lang="en-US" dirty="0" smtClean="0">
                <a:solidFill>
                  <a:schemeClr val="dk1"/>
                </a:solidFill>
                <a:ea typeface="Arial"/>
                <a:sym typeface="Arial"/>
              </a:rPr>
              <a:t>Bread</a:t>
            </a:r>
            <a:endParaRPr lang="en-US" dirty="0">
              <a:solidFill>
                <a:schemeClr val="dk1"/>
              </a:solidFill>
              <a:ea typeface="Arial"/>
              <a:sym typeface="Arial"/>
            </a:endParaRPr>
          </a:p>
        </p:txBody>
      </p:sp>
      <p:sp>
        <p:nvSpPr>
          <p:cNvPr id="7" name="Shape 95"/>
          <p:cNvSpPr txBox="1">
            <a:spLocks/>
          </p:cNvSpPr>
          <p:nvPr/>
        </p:nvSpPr>
        <p:spPr>
          <a:xfrm>
            <a:off x="5975350" y="5658617"/>
            <a:ext cx="2711450" cy="358775"/>
          </a:xfrm>
          <a:prstGeom prst="rect">
            <a:avLst/>
          </a:prstGeom>
          <a:noFill/>
          <a:ln>
            <a:noFill/>
          </a:ln>
        </p:spPr>
        <p:txBody>
          <a:bodyPr lIns="91425" tIns="45700" rIns="91425" bIns="45700" anchor="b" anchorCtr="0">
            <a:noAutofit/>
          </a:bodyPr>
          <a:lstStyle>
            <a:lvl1pPr marL="457200" indent="-457200" algn="l" defTabSz="457200" rtl="0" eaLnBrk="1" latinLnBrk="0" hangingPunct="1">
              <a:lnSpc>
                <a:spcPct val="80000"/>
              </a:lnSpc>
              <a:spcBef>
                <a:spcPts val="0"/>
              </a:spcBef>
              <a:spcAft>
                <a:spcPts val="1200"/>
              </a:spcAft>
              <a:buClr>
                <a:schemeClr val="accent3">
                  <a:lumMod val="50000"/>
                </a:schemeClr>
              </a:buClr>
              <a:buFont typeface="Arial"/>
              <a:buChar char="•"/>
              <a:defRPr sz="3200" b="0" i="0" kern="1200">
                <a:solidFill>
                  <a:schemeClr val="tx1"/>
                </a:solidFill>
                <a:latin typeface="Arial"/>
                <a:ea typeface="+mn-ea"/>
                <a:cs typeface="Arial"/>
              </a:defRPr>
            </a:lvl1pPr>
            <a:lvl2pPr marL="914400" indent="-457200" algn="l" defTabSz="457200" rtl="0" eaLnBrk="1" latinLnBrk="0" hangingPunct="1">
              <a:lnSpc>
                <a:spcPct val="80000"/>
              </a:lnSpc>
              <a:spcBef>
                <a:spcPts val="0"/>
              </a:spcBef>
              <a:spcAft>
                <a:spcPts val="1200"/>
              </a:spcAft>
              <a:buClr>
                <a:schemeClr val="accent3">
                  <a:lumMod val="50000"/>
                </a:schemeClr>
              </a:buClr>
              <a:buFont typeface="Arial"/>
              <a:buChar char="•"/>
              <a:defRPr sz="2800" b="0" i="0" kern="1200">
                <a:solidFill>
                  <a:schemeClr val="tx1"/>
                </a:solidFill>
                <a:latin typeface="Arial"/>
                <a:ea typeface="+mn-ea"/>
                <a:cs typeface="Arial"/>
              </a:defRPr>
            </a:lvl2pPr>
            <a:lvl3pPr marL="1257300" indent="-342900" algn="l" defTabSz="457200" rtl="0" eaLnBrk="1" latinLnBrk="0" hangingPunct="1">
              <a:lnSpc>
                <a:spcPct val="80000"/>
              </a:lnSpc>
              <a:spcBef>
                <a:spcPts val="0"/>
              </a:spcBef>
              <a:spcAft>
                <a:spcPts val="1200"/>
              </a:spcAft>
              <a:buClr>
                <a:schemeClr val="accent3">
                  <a:lumMod val="50000"/>
                </a:schemeClr>
              </a:buClr>
              <a:buFont typeface="Arial"/>
              <a:buChar char="•"/>
              <a:defRPr sz="2400" b="0" i="0" kern="1200">
                <a:solidFill>
                  <a:schemeClr val="tx1"/>
                </a:solidFill>
                <a:latin typeface="Arial"/>
                <a:ea typeface="+mn-ea"/>
                <a:cs typeface="Arial"/>
              </a:defRPr>
            </a:lvl3pPr>
            <a:lvl4pPr marL="17145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4pPr>
            <a:lvl5pPr marL="21717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Clr>
                <a:srgbClr val="4F6128"/>
              </a:buClr>
              <a:buSzPct val="100000"/>
              <a:buNone/>
            </a:pPr>
            <a:r>
              <a:rPr lang="en-US" sz="1000" smtClean="0">
                <a:solidFill>
                  <a:schemeClr val="dk1"/>
                </a:solidFill>
                <a:ea typeface="Arial"/>
                <a:sym typeface="Arial"/>
              </a:rPr>
              <a:t>(Ende, 1983)</a:t>
            </a:r>
            <a:endParaRPr lang="en-US" sz="1000" dirty="0">
              <a:solidFill>
                <a:schemeClr val="dk1"/>
              </a:solidFill>
              <a:ea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nodeType="clickEffect">
                                  <p:stCondLst>
                                    <p:cond delay="0"/>
                                  </p:stCondLst>
                                  <p:childTnLst>
                                    <p:set>
                                      <p:cBhvr>
                                        <p:cTn id="10" dur="1" fill="hold">
                                          <p:stCondLst>
                                            <p:cond delay="0"/>
                                          </p:stCondLst>
                                        </p:cTn>
                                        <p:tgtEl>
                                          <p:spTgt spid="103">
                                            <p:txEl>
                                              <p:pRg st="0" end="0"/>
                                            </p:txEl>
                                          </p:spTgt>
                                        </p:tgtEl>
                                        <p:attrNameLst>
                                          <p:attrName>style.visibility</p:attrName>
                                        </p:attrNameLst>
                                      </p:cBhvr>
                                      <p:to>
                                        <p:strVal val="visible"/>
                                      </p:to>
                                    </p:set>
                                    <p:anim calcmode="lin" valueType="num">
                                      <p:cBhvr additive="base">
                                        <p:cTn id="11" dur="500" fill="hold"/>
                                        <p:tgtEl>
                                          <p:spTgt spid="10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103">
                                            <p:txEl>
                                              <p:pRg st="1" end="1"/>
                                            </p:txEl>
                                          </p:spTgt>
                                        </p:tgtEl>
                                        <p:attrNameLst>
                                          <p:attrName>style.visibility</p:attrName>
                                        </p:attrNameLst>
                                      </p:cBhvr>
                                      <p:to>
                                        <p:strVal val="visible"/>
                                      </p:to>
                                    </p:set>
                                    <p:anim calcmode="lin" valueType="num">
                                      <p:cBhvr additive="base">
                                        <p:cTn id="21" dur="500" fill="hold"/>
                                        <p:tgtEl>
                                          <p:spTgt spid="103">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03">
                                            <p:txEl>
                                              <p:pRg st="2" end="2"/>
                                            </p:txEl>
                                          </p:spTgt>
                                        </p:tgtEl>
                                        <p:attrNameLst>
                                          <p:attrName>style.visibility</p:attrName>
                                        </p:attrNameLst>
                                      </p:cBhvr>
                                      <p:to>
                                        <p:strVal val="visible"/>
                                      </p:to>
                                    </p:set>
                                    <p:anim calcmode="lin" valueType="num">
                                      <p:cBhvr additive="base">
                                        <p:cTn id="31" dur="500" fill="hold"/>
                                        <p:tgtEl>
                                          <p:spTgt spid="103">
                                            <p:txEl>
                                              <p:pRg st="2" end="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a:solidFill>
                  <a:srgbClr val="4F6128"/>
                </a:solidFill>
                <a:latin typeface="Arial"/>
                <a:ea typeface="Arial"/>
                <a:cs typeface="Arial"/>
                <a:sym typeface="Arial"/>
              </a:rPr>
              <a:t>The Modified Feedback Sandwich</a:t>
            </a:r>
          </a:p>
        </p:txBody>
      </p:sp>
      <p:sp>
        <p:nvSpPr>
          <p:cNvPr id="111" name="Shape 111"/>
          <p:cNvSpPr txBox="1">
            <a:spLocks noGrp="1"/>
          </p:cNvSpPr>
          <p:nvPr>
            <p:ph idx="1"/>
          </p:nvPr>
        </p:nvSpPr>
        <p:spPr>
          <a:xfrm>
            <a:off x="914400" y="2286000"/>
            <a:ext cx="2743200" cy="2286000"/>
          </a:xfrm>
          <a:prstGeom prst="rect">
            <a:avLst/>
          </a:prstGeom>
          <a:noFill/>
          <a:ln>
            <a:noFill/>
          </a:ln>
        </p:spPr>
        <p:txBody>
          <a:bodyPr lIns="91425" tIns="45700" rIns="91425" bIns="45700" anchor="t" anchorCtr="0">
            <a:noAutofit/>
          </a:bodyPr>
          <a:lstStyle/>
          <a:p>
            <a:pPr marL="457200" marR="0" lvl="0" indent="-457200" rtl="0">
              <a:spcAft>
                <a:spcPts val="3000"/>
              </a:spcAft>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Bread</a:t>
            </a:r>
          </a:p>
          <a:p>
            <a:pPr marL="457200" marR="0" lvl="0" indent="-457200" rtl="0">
              <a:spcAft>
                <a:spcPts val="3000"/>
              </a:spcAft>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MEAT</a:t>
            </a:r>
          </a:p>
          <a:p>
            <a:pPr marL="457200" marR="0" lvl="0" indent="-457200" rtl="0">
              <a:spcAft>
                <a:spcPts val="3000"/>
              </a:spcAft>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Cheese</a:t>
            </a:r>
          </a:p>
        </p:txBody>
      </p:sp>
      <p:sp>
        <p:nvSpPr>
          <p:cNvPr id="110" name="Shape 110"/>
          <p:cNvSpPr txBox="1">
            <a:spLocks noGrp="1"/>
          </p:cNvSpPr>
          <p:nvPr>
            <p:ph type="body" sz="quarter" idx="10"/>
          </p:nvPr>
        </p:nvSpPr>
        <p:spPr>
          <a:xfrm>
            <a:off x="4754880" y="2286000"/>
            <a:ext cx="4023360" cy="2286000"/>
          </a:xfrm>
          <a:prstGeom prst="rect">
            <a:avLst/>
          </a:prstGeom>
          <a:noFill/>
          <a:ln>
            <a:noFill/>
          </a:ln>
        </p:spPr>
        <p:txBody>
          <a:bodyPr lIns="91425" tIns="45700" rIns="91425" bIns="45700" anchor="t" anchorCtr="0">
            <a:noAutofit/>
          </a:bodyPr>
          <a:lstStyle/>
          <a:p>
            <a:pPr marL="457200" marR="0" lvl="0" indent="-457200" algn="l" rtl="0">
              <a:lnSpc>
                <a:spcPct val="80000"/>
              </a:lnSpc>
              <a:spcAft>
                <a:spcPts val="3000"/>
              </a:spcAft>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Positive feedback</a:t>
            </a:r>
          </a:p>
          <a:p>
            <a:pPr marL="457200" marR="0" lvl="0" indent="-457200" algn="l" rtl="0">
              <a:lnSpc>
                <a:spcPct val="80000"/>
              </a:lnSpc>
              <a:spcAft>
                <a:spcPts val="3000"/>
              </a:spcAft>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Corrective feedback</a:t>
            </a:r>
          </a:p>
          <a:p>
            <a:pPr marL="457200" marR="0" lvl="0" indent="-457200" algn="l" rtl="0">
              <a:lnSpc>
                <a:spcPct val="80000"/>
              </a:lnSpc>
              <a:spcAft>
                <a:spcPts val="3000"/>
              </a:spcAft>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Next steps</a:t>
            </a:r>
          </a:p>
        </p:txBody>
      </p:sp>
      <p:sp>
        <p:nvSpPr>
          <p:cNvPr id="7" name="Shape 95"/>
          <p:cNvSpPr txBox="1">
            <a:spLocks/>
          </p:cNvSpPr>
          <p:nvPr/>
        </p:nvSpPr>
        <p:spPr>
          <a:xfrm>
            <a:off x="5975350" y="5658617"/>
            <a:ext cx="2711450" cy="358775"/>
          </a:xfrm>
          <a:prstGeom prst="rect">
            <a:avLst/>
          </a:prstGeom>
          <a:noFill/>
          <a:ln>
            <a:noFill/>
          </a:ln>
        </p:spPr>
        <p:txBody>
          <a:bodyPr lIns="91425" tIns="45700" rIns="91425" bIns="45700" anchor="b" anchorCtr="0">
            <a:noAutofit/>
          </a:bodyPr>
          <a:lstStyle>
            <a:lvl1pPr marL="457200" indent="-457200" algn="l" defTabSz="457200" rtl="0" eaLnBrk="1" latinLnBrk="0" hangingPunct="1">
              <a:lnSpc>
                <a:spcPct val="80000"/>
              </a:lnSpc>
              <a:spcBef>
                <a:spcPts val="0"/>
              </a:spcBef>
              <a:spcAft>
                <a:spcPts val="1200"/>
              </a:spcAft>
              <a:buClr>
                <a:schemeClr val="accent3">
                  <a:lumMod val="50000"/>
                </a:schemeClr>
              </a:buClr>
              <a:buFont typeface="Arial"/>
              <a:buChar char="•"/>
              <a:defRPr sz="3200" b="0" i="0" kern="1200">
                <a:solidFill>
                  <a:schemeClr val="tx1"/>
                </a:solidFill>
                <a:latin typeface="Arial"/>
                <a:ea typeface="+mn-ea"/>
                <a:cs typeface="Arial"/>
              </a:defRPr>
            </a:lvl1pPr>
            <a:lvl2pPr marL="914400" indent="-457200" algn="l" defTabSz="457200" rtl="0" eaLnBrk="1" latinLnBrk="0" hangingPunct="1">
              <a:lnSpc>
                <a:spcPct val="80000"/>
              </a:lnSpc>
              <a:spcBef>
                <a:spcPts val="0"/>
              </a:spcBef>
              <a:spcAft>
                <a:spcPts val="1200"/>
              </a:spcAft>
              <a:buClr>
                <a:schemeClr val="accent3">
                  <a:lumMod val="50000"/>
                </a:schemeClr>
              </a:buClr>
              <a:buFont typeface="Arial"/>
              <a:buChar char="•"/>
              <a:defRPr sz="2800" b="0" i="0" kern="1200">
                <a:solidFill>
                  <a:schemeClr val="tx1"/>
                </a:solidFill>
                <a:latin typeface="Arial"/>
                <a:ea typeface="+mn-ea"/>
                <a:cs typeface="Arial"/>
              </a:defRPr>
            </a:lvl2pPr>
            <a:lvl3pPr marL="1257300" indent="-342900" algn="l" defTabSz="457200" rtl="0" eaLnBrk="1" latinLnBrk="0" hangingPunct="1">
              <a:lnSpc>
                <a:spcPct val="80000"/>
              </a:lnSpc>
              <a:spcBef>
                <a:spcPts val="0"/>
              </a:spcBef>
              <a:spcAft>
                <a:spcPts val="1200"/>
              </a:spcAft>
              <a:buClr>
                <a:schemeClr val="accent3">
                  <a:lumMod val="50000"/>
                </a:schemeClr>
              </a:buClr>
              <a:buFont typeface="Arial"/>
              <a:buChar char="•"/>
              <a:defRPr sz="2400" b="0" i="0" kern="1200">
                <a:solidFill>
                  <a:schemeClr val="tx1"/>
                </a:solidFill>
                <a:latin typeface="Arial"/>
                <a:ea typeface="+mn-ea"/>
                <a:cs typeface="Arial"/>
              </a:defRPr>
            </a:lvl3pPr>
            <a:lvl4pPr marL="17145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4pPr>
            <a:lvl5pPr marL="21717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Clr>
                <a:srgbClr val="4F6128"/>
              </a:buClr>
              <a:buSzPct val="100000"/>
              <a:buNone/>
            </a:pPr>
            <a:r>
              <a:rPr lang="en-US" sz="1000" smtClean="0">
                <a:solidFill>
                  <a:schemeClr val="dk1"/>
                </a:solidFill>
                <a:ea typeface="Arial"/>
                <a:sym typeface="Arial"/>
              </a:rPr>
              <a:t>(Ende, 1983)</a:t>
            </a:r>
            <a:endParaRPr lang="en-US" sz="1000" dirty="0">
              <a:solidFill>
                <a:schemeClr val="dk1"/>
              </a:solidFill>
              <a:ea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nodeType="clickEffect">
                                  <p:stCondLst>
                                    <p:cond delay="0"/>
                                  </p:stCondLst>
                                  <p:childTnLst>
                                    <p:set>
                                      <p:cBhvr>
                                        <p:cTn id="10" dur="1" fill="hold">
                                          <p:stCondLst>
                                            <p:cond delay="0"/>
                                          </p:stCondLst>
                                        </p:cTn>
                                        <p:tgtEl>
                                          <p:spTgt spid="110">
                                            <p:txEl>
                                              <p:pRg st="0" end="0"/>
                                            </p:txEl>
                                          </p:spTgt>
                                        </p:tgtEl>
                                        <p:attrNameLst>
                                          <p:attrName>style.visibility</p:attrName>
                                        </p:attrNameLst>
                                      </p:cBhvr>
                                      <p:to>
                                        <p:strVal val="visible"/>
                                      </p:to>
                                    </p:set>
                                    <p:anim calcmode="lin" valueType="num">
                                      <p:cBhvr additive="base">
                                        <p:cTn id="11" dur="500" fill="hold"/>
                                        <p:tgtEl>
                                          <p:spTgt spid="110">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1">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110">
                                            <p:txEl>
                                              <p:pRg st="1" end="1"/>
                                            </p:txEl>
                                          </p:spTgt>
                                        </p:tgtEl>
                                        <p:attrNameLst>
                                          <p:attrName>style.visibility</p:attrName>
                                        </p:attrNameLst>
                                      </p:cBhvr>
                                      <p:to>
                                        <p:strVal val="visible"/>
                                      </p:to>
                                    </p:set>
                                    <p:anim calcmode="lin" valueType="num">
                                      <p:cBhvr additive="base">
                                        <p:cTn id="21" dur="500" fill="hold"/>
                                        <p:tgtEl>
                                          <p:spTgt spid="110">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1">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10">
                                            <p:txEl>
                                              <p:pRg st="2" end="2"/>
                                            </p:txEl>
                                          </p:spTgt>
                                        </p:tgtEl>
                                        <p:attrNameLst>
                                          <p:attrName>style.visibility</p:attrName>
                                        </p:attrNameLst>
                                      </p:cBhvr>
                                      <p:to>
                                        <p:strVal val="visible"/>
                                      </p:to>
                                    </p:set>
                                    <p:anim calcmode="lin" valueType="num">
                                      <p:cBhvr additive="base">
                                        <p:cTn id="31" dur="500" fill="hold"/>
                                        <p:tgtEl>
                                          <p:spTgt spid="110">
                                            <p:txEl>
                                              <p:pRg st="2" end="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a:solidFill>
                  <a:srgbClr val="4F6128"/>
                </a:solidFill>
                <a:latin typeface="Arial"/>
                <a:ea typeface="Arial"/>
                <a:cs typeface="Arial"/>
                <a:sym typeface="Arial"/>
              </a:rPr>
              <a:t>The ARCH Model</a:t>
            </a:r>
          </a:p>
        </p:txBody>
      </p:sp>
      <p:sp>
        <p:nvSpPr>
          <p:cNvPr id="118" name="Shape 118"/>
          <p:cNvSpPr txBox="1">
            <a:spLocks noGrp="1"/>
          </p:cNvSpPr>
          <p:nvPr>
            <p:ph type="body" idx="1"/>
          </p:nvPr>
        </p:nvSpPr>
        <p:spPr>
          <a:prstGeom prst="rect">
            <a:avLst/>
          </a:prstGeom>
          <a:noFill/>
          <a:ln>
            <a:noFill/>
          </a:ln>
        </p:spPr>
        <p:txBody>
          <a:bodyPr lIns="91425" tIns="45700" rIns="91425" bIns="45700" anchor="t" anchorCtr="0">
            <a:noAutofit/>
          </a:bodyPr>
          <a:lstStyle/>
          <a:p>
            <a:pPr marL="640080" marR="0" lvl="0" indent="-640080" algn="l" rtl="0">
              <a:spcAft>
                <a:spcPts val="1800"/>
              </a:spcAft>
              <a:buClr>
                <a:srgbClr val="4F6128"/>
              </a:buClr>
              <a:buSzPct val="100000"/>
              <a:buFont typeface="+mj-lt"/>
              <a:buAutoNum type="alphaUcPeriod"/>
            </a:pPr>
            <a:r>
              <a:rPr lang="en-US" sz="3200" b="0" i="0" u="none" strike="noStrike" cap="none" dirty="0" smtClean="0">
                <a:solidFill>
                  <a:schemeClr val="dk1"/>
                </a:solidFill>
                <a:latin typeface="Arial"/>
                <a:ea typeface="Arial"/>
                <a:cs typeface="Arial"/>
                <a:sym typeface="Arial"/>
              </a:rPr>
              <a:t>Allow </a:t>
            </a:r>
            <a:r>
              <a:rPr lang="en-US" sz="3200" b="0" i="0" u="none" strike="noStrike" cap="none" dirty="0">
                <a:solidFill>
                  <a:schemeClr val="dk1"/>
                </a:solidFill>
                <a:latin typeface="Arial"/>
                <a:ea typeface="Arial"/>
                <a:cs typeface="Arial"/>
                <a:sym typeface="Arial"/>
              </a:rPr>
              <a:t>for self assessment</a:t>
            </a:r>
          </a:p>
          <a:p>
            <a:pPr marL="640080" marR="0" lvl="0" indent="-640080" algn="l" rtl="0">
              <a:spcAft>
                <a:spcPts val="1800"/>
              </a:spcAft>
              <a:buClr>
                <a:srgbClr val="4F6128"/>
              </a:buClr>
              <a:buSzPct val="100000"/>
              <a:buFont typeface="+mj-lt"/>
              <a:buAutoNum type="alphaUcPeriod" startAt="18"/>
            </a:pPr>
            <a:r>
              <a:rPr lang="en-US" sz="3200" b="0" i="0" u="none" strike="noStrike" cap="none" dirty="0" smtClean="0">
                <a:solidFill>
                  <a:schemeClr val="dk1"/>
                </a:solidFill>
                <a:latin typeface="Arial"/>
                <a:ea typeface="Arial"/>
                <a:cs typeface="Arial"/>
                <a:sym typeface="Arial"/>
              </a:rPr>
              <a:t>Reinforce </a:t>
            </a:r>
            <a:r>
              <a:rPr lang="en-US" sz="3200" b="0" i="0" u="none" strike="noStrike" cap="none" dirty="0">
                <a:solidFill>
                  <a:schemeClr val="dk1"/>
                </a:solidFill>
                <a:latin typeface="Arial"/>
                <a:ea typeface="Arial"/>
                <a:cs typeface="Arial"/>
                <a:sym typeface="Arial"/>
              </a:rPr>
              <a:t>correct behavior, knowledge, and/or attitudes</a:t>
            </a:r>
          </a:p>
          <a:p>
            <a:pPr marL="640080" marR="0" lvl="0" indent="-640080" algn="l" rtl="0">
              <a:spcAft>
                <a:spcPts val="1800"/>
              </a:spcAft>
              <a:buClr>
                <a:srgbClr val="4F6128"/>
              </a:buClr>
              <a:buSzPct val="100000"/>
              <a:buFont typeface="+mj-lt"/>
              <a:buAutoNum type="alphaUcPeriod" startAt="3"/>
            </a:pPr>
            <a:r>
              <a:rPr lang="en-US" sz="3200" b="0" i="0" u="none" strike="noStrike" cap="none" dirty="0" smtClean="0">
                <a:solidFill>
                  <a:schemeClr val="dk1"/>
                </a:solidFill>
                <a:latin typeface="Arial"/>
                <a:ea typeface="Arial"/>
                <a:cs typeface="Arial"/>
                <a:sym typeface="Arial"/>
              </a:rPr>
              <a:t>Correct </a:t>
            </a:r>
            <a:r>
              <a:rPr lang="en-US" sz="3200" b="0" i="0" u="none" strike="noStrike" cap="none" dirty="0">
                <a:solidFill>
                  <a:schemeClr val="dk1"/>
                </a:solidFill>
                <a:latin typeface="Arial"/>
                <a:ea typeface="Arial"/>
                <a:cs typeface="Arial"/>
                <a:sym typeface="Arial"/>
              </a:rPr>
              <a:t>incorrect behavior and/or knowledge</a:t>
            </a:r>
          </a:p>
          <a:p>
            <a:pPr marL="640080" marR="0" lvl="0" indent="-640080" algn="l" rtl="0">
              <a:spcAft>
                <a:spcPts val="1800"/>
              </a:spcAft>
              <a:buClr>
                <a:srgbClr val="4F6128"/>
              </a:buClr>
              <a:buSzPct val="100000"/>
              <a:buFont typeface="+mj-lt"/>
              <a:buAutoNum type="alphaUcPeriod" startAt="8"/>
            </a:pPr>
            <a:r>
              <a:rPr lang="en-US" sz="3200" b="0" i="0" u="none" strike="noStrike" cap="none" dirty="0" smtClean="0">
                <a:solidFill>
                  <a:schemeClr val="dk1"/>
                </a:solidFill>
                <a:latin typeface="Arial"/>
                <a:ea typeface="Arial"/>
                <a:cs typeface="Arial"/>
                <a:sym typeface="Arial"/>
              </a:rPr>
              <a:t>Help </a:t>
            </a:r>
            <a:r>
              <a:rPr lang="en-US" sz="3200" b="0" i="0" u="none" strike="noStrike" cap="none" dirty="0">
                <a:solidFill>
                  <a:schemeClr val="dk1"/>
                </a:solidFill>
                <a:latin typeface="Arial"/>
                <a:ea typeface="Arial"/>
                <a:cs typeface="Arial"/>
                <a:sym typeface="Arial"/>
              </a:rPr>
              <a:t>the learner with an improvement plan</a:t>
            </a:r>
          </a:p>
          <a:p>
            <a:pPr marL="640080" marR="0" lvl="0" indent="-640080" algn="l" rtl="0">
              <a:spcAft>
                <a:spcPts val="1800"/>
              </a:spcAft>
              <a:buClr>
                <a:srgbClr val="4F6128"/>
              </a:buClr>
              <a:buSzPct val="100000"/>
              <a:buFont typeface="+mj-lt"/>
              <a:buAutoNum type="alphaUcPeriod" startAt="8"/>
            </a:pPr>
            <a:endParaRPr sz="3200" b="0" i="0" u="none" strike="noStrike" cap="none" dirty="0">
              <a:solidFill>
                <a:schemeClr val="dk1"/>
              </a:solidFill>
              <a:latin typeface="Arial"/>
              <a:ea typeface="Arial"/>
              <a:cs typeface="Arial"/>
              <a:sym typeface="Arial"/>
            </a:endParaRPr>
          </a:p>
        </p:txBody>
      </p:sp>
      <p:sp>
        <p:nvSpPr>
          <p:cNvPr id="6" name="Shape 95"/>
          <p:cNvSpPr txBox="1">
            <a:spLocks noGrp="1"/>
          </p:cNvSpPr>
          <p:nvPr>
            <p:ph type="body" idx="2"/>
          </p:nvPr>
        </p:nvSpPr>
        <p:spPr>
          <a:prstGeom prst="rect">
            <a:avLst/>
          </a:prstGeom>
          <a:noFill/>
          <a:ln>
            <a:noFill/>
          </a:ln>
        </p:spPr>
        <p:txBody>
          <a:bodyPr lIns="91425" tIns="45700" rIns="91425" bIns="45700" anchor="b" anchorCtr="0">
            <a:noAutofit/>
          </a:bodyPr>
          <a:lstStyle>
            <a:lvl1pPr marL="457200" indent="-457200" algn="l" defTabSz="457200" rtl="0" eaLnBrk="1" latinLnBrk="0" hangingPunct="1">
              <a:lnSpc>
                <a:spcPct val="80000"/>
              </a:lnSpc>
              <a:spcBef>
                <a:spcPts val="0"/>
              </a:spcBef>
              <a:spcAft>
                <a:spcPts val="1200"/>
              </a:spcAft>
              <a:buClr>
                <a:schemeClr val="accent3">
                  <a:lumMod val="50000"/>
                </a:schemeClr>
              </a:buClr>
              <a:buFont typeface="Arial"/>
              <a:buChar char="•"/>
              <a:defRPr sz="3200" b="0" i="0" kern="1200">
                <a:solidFill>
                  <a:schemeClr val="tx1"/>
                </a:solidFill>
                <a:latin typeface="Arial"/>
                <a:ea typeface="+mn-ea"/>
                <a:cs typeface="Arial"/>
              </a:defRPr>
            </a:lvl1pPr>
            <a:lvl2pPr marL="914400" indent="-457200" algn="l" defTabSz="457200" rtl="0" eaLnBrk="1" latinLnBrk="0" hangingPunct="1">
              <a:lnSpc>
                <a:spcPct val="80000"/>
              </a:lnSpc>
              <a:spcBef>
                <a:spcPts val="0"/>
              </a:spcBef>
              <a:spcAft>
                <a:spcPts val="1200"/>
              </a:spcAft>
              <a:buClr>
                <a:schemeClr val="accent3">
                  <a:lumMod val="50000"/>
                </a:schemeClr>
              </a:buClr>
              <a:buFont typeface="Arial"/>
              <a:buChar char="•"/>
              <a:defRPr sz="2800" b="0" i="0" kern="1200">
                <a:solidFill>
                  <a:schemeClr val="tx1"/>
                </a:solidFill>
                <a:latin typeface="Arial"/>
                <a:ea typeface="+mn-ea"/>
                <a:cs typeface="Arial"/>
              </a:defRPr>
            </a:lvl2pPr>
            <a:lvl3pPr marL="1257300" indent="-342900" algn="l" defTabSz="457200" rtl="0" eaLnBrk="1" latinLnBrk="0" hangingPunct="1">
              <a:lnSpc>
                <a:spcPct val="80000"/>
              </a:lnSpc>
              <a:spcBef>
                <a:spcPts val="0"/>
              </a:spcBef>
              <a:spcAft>
                <a:spcPts val="1200"/>
              </a:spcAft>
              <a:buClr>
                <a:schemeClr val="accent3">
                  <a:lumMod val="50000"/>
                </a:schemeClr>
              </a:buClr>
              <a:buFont typeface="Arial"/>
              <a:buChar char="•"/>
              <a:defRPr sz="2400" b="0" i="0" kern="1200">
                <a:solidFill>
                  <a:schemeClr val="tx1"/>
                </a:solidFill>
                <a:latin typeface="Arial"/>
                <a:ea typeface="+mn-ea"/>
                <a:cs typeface="Arial"/>
              </a:defRPr>
            </a:lvl3pPr>
            <a:lvl4pPr marL="17145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4pPr>
            <a:lvl5pPr marL="21717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Clr>
                <a:srgbClr val="4F6128"/>
              </a:buClr>
              <a:buSzPct val="100000"/>
              <a:buNone/>
            </a:pPr>
            <a:r>
              <a:rPr lang="en-US" sz="1000" smtClean="0">
                <a:solidFill>
                  <a:schemeClr val="dk1"/>
                </a:solidFill>
                <a:ea typeface="Arial"/>
                <a:sym typeface="Arial"/>
              </a:rPr>
              <a:t>(Ende, 1983)</a:t>
            </a:r>
            <a:endParaRPr lang="en-US" sz="1000" dirty="0">
              <a:solidFill>
                <a:schemeClr val="dk1"/>
              </a:solidFill>
              <a:ea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Key Points</a:t>
            </a:r>
          </a:p>
        </p:txBody>
      </p:sp>
      <p:sp>
        <p:nvSpPr>
          <p:cNvPr id="125" name="Shape 125"/>
          <p:cNvSpPr txBox="1">
            <a:spLocks noGrp="1"/>
          </p:cNvSpPr>
          <p:nvPr>
            <p:ph type="body" idx="1"/>
          </p:nvPr>
        </p:nvSpPr>
        <p:spPr>
          <a:prstGeom prst="rect">
            <a:avLst/>
          </a:prstGeom>
          <a:noFill/>
          <a:ln>
            <a:noFill/>
          </a:ln>
        </p:spPr>
        <p:txBody>
          <a:bodyPr lIns="91425" tIns="45700" rIns="91425" bIns="45700" anchor="t" anchorCtr="0">
            <a:noAutofit/>
          </a:bodyPr>
          <a:lstStyle/>
          <a:p>
            <a:pPr marL="457200" marR="0" lvl="0" indent="-457200" algn="l" rtl="0">
              <a:spcAft>
                <a:spcPts val="30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No matter which feedback method you choose, the most important thing to remember is to actually give it. </a:t>
            </a:r>
            <a:r>
              <a:rPr lang="en-US" sz="3200" b="0" i="0" u="none" strike="noStrike" cap="none" dirty="0" smtClean="0">
                <a:solidFill>
                  <a:schemeClr val="dk1"/>
                </a:solidFill>
                <a:latin typeface="Arial"/>
                <a:ea typeface="Arial"/>
                <a:cs typeface="Arial"/>
                <a:sym typeface="Arial"/>
              </a:rPr>
              <a:t> </a:t>
            </a:r>
            <a:endParaRPr lang="en-US" sz="3200" b="0" i="0" u="none" strike="noStrike" cap="none" dirty="0">
              <a:solidFill>
                <a:schemeClr val="dk1"/>
              </a:solidFill>
              <a:latin typeface="Arial"/>
              <a:ea typeface="Arial"/>
              <a:cs typeface="Arial"/>
              <a:sym typeface="Arial"/>
            </a:endParaRPr>
          </a:p>
          <a:p>
            <a:pPr marL="457200" marR="0" lvl="0" indent="-457200" algn="l" rtl="0">
              <a:spcAft>
                <a:spcPts val="30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Effective feedback is, in fact, effective!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25">
                                            <p:txEl>
                                              <p:pRg st="1" end="1"/>
                                            </p:txEl>
                                          </p:spTgt>
                                        </p:tgtEl>
                                        <p:attrNameLst>
                                          <p:attrName>style.visibility</p:attrName>
                                        </p:attrNameLst>
                                      </p:cBhvr>
                                      <p:to>
                                        <p:strVal val="visible"/>
                                      </p:to>
                                    </p:set>
                                    <p:anim calcmode="lin" valueType="num">
                                      <p:cBhvr additive="base">
                                        <p:cTn id="11" dur="500" fill="hold"/>
                                        <p:tgtEl>
                                          <p:spTgt spid="12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ctr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smtClean="0">
                <a:solidFill>
                  <a:srgbClr val="4F6128"/>
                </a:solidFill>
                <a:latin typeface="Arial"/>
                <a:ea typeface="Arial"/>
                <a:cs typeface="Arial"/>
                <a:sym typeface="Arial"/>
              </a:rPr>
              <a:t>Scenarios</a:t>
            </a:r>
            <a:endParaRPr lang="en-US" sz="3600" b="1" i="0" u="none" strike="noStrike" cap="none" dirty="0">
              <a:solidFill>
                <a:srgbClr val="4F6128"/>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smtClean="0">
                <a:solidFill>
                  <a:srgbClr val="4F6128"/>
                </a:solidFill>
                <a:latin typeface="Arial"/>
                <a:ea typeface="Arial"/>
                <a:cs typeface="Arial"/>
                <a:sym typeface="Arial"/>
              </a:rPr>
              <a:t>References</a:t>
            </a:r>
            <a:endParaRPr lang="en-US" sz="3600" b="1" i="0" u="none" strike="noStrike" cap="none" dirty="0">
              <a:solidFill>
                <a:srgbClr val="4F6128"/>
              </a:solidFill>
              <a:latin typeface="Arial"/>
              <a:ea typeface="Arial"/>
              <a:cs typeface="Arial"/>
              <a:sym typeface="Arial"/>
            </a:endParaRPr>
          </a:p>
        </p:txBody>
      </p:sp>
      <p:sp>
        <p:nvSpPr>
          <p:cNvPr id="138" name="Shape 138"/>
          <p:cNvSpPr txBox="1">
            <a:spLocks noGrp="1"/>
          </p:cNvSpPr>
          <p:nvPr>
            <p:ph type="body" idx="1"/>
          </p:nvPr>
        </p:nvSpPr>
        <p:spPr>
          <a:xfrm>
            <a:off x="457200" y="1254868"/>
            <a:ext cx="8229600" cy="4659549"/>
          </a:xfrm>
          <a:prstGeom prst="rect">
            <a:avLst/>
          </a:prstGeom>
          <a:noFill/>
          <a:ln>
            <a:noFill/>
          </a:ln>
        </p:spPr>
        <p:txBody>
          <a:bodyPr lIns="91425" tIns="45700" rIns="91425" bIns="45700" anchor="t" anchorCtr="0">
            <a:noAutofit/>
          </a:bodyPr>
          <a:lstStyle/>
          <a:p>
            <a:pPr marL="457200" marR="0" lvl="0" indent="-457200" algn="l" rtl="0">
              <a:lnSpc>
                <a:spcPct val="80000"/>
              </a:lnSpc>
              <a:spcBef>
                <a:spcPts val="0"/>
              </a:spcBef>
              <a:spcAft>
                <a:spcPts val="600"/>
              </a:spcAft>
              <a:buClr>
                <a:srgbClr val="4F6128"/>
              </a:buClr>
              <a:buSzPct val="101333"/>
              <a:buFont typeface="+mj-lt"/>
              <a:buAutoNum type="arabicPeriod"/>
            </a:pPr>
            <a:r>
              <a:rPr lang="en-US" sz="2000" b="0" i="0" u="none" strike="noStrike" cap="none" dirty="0">
                <a:solidFill>
                  <a:schemeClr val="dk1"/>
                </a:solidFill>
                <a:sym typeface="Arial"/>
              </a:rPr>
              <a:t>Allen S, </a:t>
            </a:r>
            <a:r>
              <a:rPr lang="en-US" sz="2000" b="0" i="0" u="none" strike="noStrike" cap="none" dirty="0" err="1">
                <a:solidFill>
                  <a:schemeClr val="dk1"/>
                </a:solidFill>
                <a:sym typeface="Arial"/>
              </a:rPr>
              <a:t>Anim</a:t>
            </a:r>
            <a:r>
              <a:rPr lang="en-US" sz="2000" b="0" i="0" u="none" strike="noStrike" cap="none" dirty="0">
                <a:solidFill>
                  <a:schemeClr val="dk1"/>
                </a:solidFill>
                <a:sym typeface="Arial"/>
              </a:rPr>
              <a:t> T, Anthony E et. Al. The Family Medicine Milestone Project: A Joint Initiative of the Accreditation Council for Graduate Medical Education and the American Board of Family Medicine.</a:t>
            </a:r>
          </a:p>
          <a:p>
            <a:pPr marL="457200" marR="0" lvl="0" indent="-457200" algn="l" rtl="0">
              <a:lnSpc>
                <a:spcPct val="80000"/>
              </a:lnSpc>
              <a:spcBef>
                <a:spcPts val="0"/>
              </a:spcBef>
              <a:spcAft>
                <a:spcPts val="600"/>
              </a:spcAft>
              <a:buClr>
                <a:srgbClr val="4F6128"/>
              </a:buClr>
              <a:buSzPct val="101333"/>
              <a:buFont typeface="+mj-lt"/>
              <a:buAutoNum type="arabicPeriod"/>
            </a:pPr>
            <a:r>
              <a:rPr lang="en-US" sz="2000" b="0" i="0" u="none" strike="noStrike" cap="none" dirty="0">
                <a:solidFill>
                  <a:schemeClr val="dk1"/>
                </a:solidFill>
                <a:sym typeface="Arial"/>
              </a:rPr>
              <a:t>Alguire PC, DeWitt DE, Pinsky LE, </a:t>
            </a:r>
            <a:r>
              <a:rPr lang="en-US" sz="2000" b="0" i="0" u="none" strike="noStrike" cap="none" dirty="0" err="1">
                <a:solidFill>
                  <a:schemeClr val="dk1"/>
                </a:solidFill>
                <a:sym typeface="Arial"/>
              </a:rPr>
              <a:t>Ferenchick</a:t>
            </a:r>
            <a:r>
              <a:rPr lang="en-US" sz="2000" b="0" i="0" u="none" strike="noStrike" cap="none" dirty="0">
                <a:solidFill>
                  <a:schemeClr val="dk1"/>
                </a:solidFill>
                <a:sym typeface="Arial"/>
              </a:rPr>
              <a:t> et al.  Teaching in Your Office: A Guide to Instructing Medical Students and Residents.  2nd Ed.  ACP Press: Philadelphia, PA; 2008.</a:t>
            </a:r>
          </a:p>
          <a:p>
            <a:pPr marL="457200" marR="0" lvl="0" indent="-457200" algn="l" rtl="0">
              <a:lnSpc>
                <a:spcPct val="80000"/>
              </a:lnSpc>
              <a:spcBef>
                <a:spcPts val="0"/>
              </a:spcBef>
              <a:spcAft>
                <a:spcPts val="600"/>
              </a:spcAft>
              <a:buClr>
                <a:srgbClr val="4F6128"/>
              </a:buClr>
              <a:buSzPct val="101333"/>
              <a:buFont typeface="+mj-lt"/>
              <a:buAutoNum type="arabicPeriod"/>
            </a:pPr>
            <a:r>
              <a:rPr lang="en-US" sz="2000" b="0" i="0" u="none" strike="noStrike" cap="none" dirty="0">
                <a:solidFill>
                  <a:schemeClr val="dk1"/>
                </a:solidFill>
                <a:sym typeface="Arial"/>
              </a:rPr>
              <a:t>AAP Residents as Teachers Curriculum</a:t>
            </a:r>
          </a:p>
          <a:p>
            <a:pPr lvl="0" indent="-457200">
              <a:lnSpc>
                <a:spcPct val="80000"/>
              </a:lnSpc>
              <a:spcBef>
                <a:spcPts val="0"/>
              </a:spcBef>
              <a:spcAft>
                <a:spcPts val="600"/>
              </a:spcAft>
              <a:buSzPct val="101333"/>
              <a:buFont typeface="+mj-lt"/>
              <a:buAutoNum type="arabicPeriod"/>
            </a:pPr>
            <a:r>
              <a:rPr lang="en-US" sz="2000" b="0" i="0" u="none" strike="noStrike" cap="none" dirty="0" err="1">
                <a:solidFill>
                  <a:schemeClr val="dk1"/>
                </a:solidFill>
                <a:sym typeface="Arial"/>
              </a:rPr>
              <a:t>Aronowitz</a:t>
            </a:r>
            <a:r>
              <a:rPr lang="en-US" sz="2000" b="0" i="0" u="none" strike="noStrike" cap="none" dirty="0">
                <a:solidFill>
                  <a:schemeClr val="dk1"/>
                </a:solidFill>
                <a:sym typeface="Arial"/>
              </a:rPr>
              <a:t> PB, </a:t>
            </a:r>
            <a:r>
              <a:rPr lang="en-US" sz="2000" b="0" i="0" u="none" strike="noStrike" cap="none" dirty="0" err="1">
                <a:solidFill>
                  <a:schemeClr val="dk1"/>
                </a:solidFill>
                <a:sym typeface="Arial"/>
              </a:rPr>
              <a:t>Bordley</a:t>
            </a:r>
            <a:r>
              <a:rPr lang="en-US" sz="2000" b="0" i="0" u="none" strike="noStrike" cap="none" dirty="0">
                <a:solidFill>
                  <a:schemeClr val="dk1"/>
                </a:solidFill>
                <a:sym typeface="Arial"/>
              </a:rPr>
              <a:t> DC, Diaz Y et al. AAIM (Alliance for Academic Internal Medicine) Toolbox</a:t>
            </a:r>
            <a:r>
              <a:rPr lang="en-US" sz="2000" dirty="0"/>
              <a:t>. </a:t>
            </a:r>
            <a:r>
              <a:rPr lang="en-US" sz="2000" i="1" dirty="0"/>
              <a:t>Feedback. </a:t>
            </a:r>
            <a:r>
              <a:rPr lang="en-US" sz="2000" dirty="0">
                <a:hlinkClick r:id="rId3"/>
              </a:rPr>
              <a:t>http://www.im.org/p/cm/ld/fid=443</a:t>
            </a:r>
            <a:r>
              <a:rPr lang="en-US" sz="2000" dirty="0"/>
              <a:t>. Accessed September 16, 2015.</a:t>
            </a:r>
            <a:endParaRPr lang="en-US" sz="2000" b="0" i="0" u="sng" strike="noStrike" cap="none" dirty="0">
              <a:solidFill>
                <a:schemeClr val="hlink"/>
              </a:solidFill>
              <a:sym typeface="Arial"/>
            </a:endParaRPr>
          </a:p>
          <a:p>
            <a:pPr marL="457200" marR="0" lvl="0" indent="-457200" algn="l" rtl="0">
              <a:lnSpc>
                <a:spcPct val="80000"/>
              </a:lnSpc>
              <a:spcBef>
                <a:spcPts val="0"/>
              </a:spcBef>
              <a:spcAft>
                <a:spcPts val="600"/>
              </a:spcAft>
              <a:buClr>
                <a:srgbClr val="4F6128"/>
              </a:buClr>
              <a:buSzPct val="101333"/>
              <a:buFont typeface="+mj-lt"/>
              <a:buAutoNum type="arabicPeriod"/>
            </a:pPr>
            <a:r>
              <a:rPr lang="en-US" sz="2000" b="0" i="0" u="none" strike="noStrike" cap="none" dirty="0">
                <a:solidFill>
                  <a:schemeClr val="dk1"/>
                </a:solidFill>
                <a:sym typeface="Arial"/>
              </a:rPr>
              <a:t>Wiese J, ed. Teaching in the Hospital. Philadelphia, PA: ACP Press; 2010.</a:t>
            </a:r>
          </a:p>
          <a:p>
            <a:pPr marL="457200" marR="0" lvl="0" indent="-457200" algn="l" rtl="0">
              <a:lnSpc>
                <a:spcPct val="80000"/>
              </a:lnSpc>
              <a:spcBef>
                <a:spcPts val="0"/>
              </a:spcBef>
              <a:spcAft>
                <a:spcPts val="600"/>
              </a:spcAft>
              <a:buClr>
                <a:srgbClr val="4F6128"/>
              </a:buClr>
              <a:buSzPct val="101333"/>
              <a:buFont typeface="+mj-lt"/>
              <a:buAutoNum type="arabicPeriod"/>
            </a:pPr>
            <a:r>
              <a:rPr lang="en-US" sz="2000" b="0" i="0" u="none" strike="noStrike" cap="none" dirty="0" err="1">
                <a:solidFill>
                  <a:schemeClr val="dk1"/>
                </a:solidFill>
                <a:sym typeface="Arial"/>
              </a:rPr>
              <a:t>Kalet</a:t>
            </a:r>
            <a:r>
              <a:rPr lang="en-US" sz="2000" b="0" i="0" u="none" strike="noStrike" cap="none" dirty="0">
                <a:solidFill>
                  <a:schemeClr val="dk1"/>
                </a:solidFill>
                <a:sym typeface="Arial"/>
              </a:rPr>
              <a:t> A, Chou CL, eds. Remediation in Medical Education: A Mid-Course Correction.   New York, NY: Springer; 2014.</a:t>
            </a:r>
          </a:p>
          <a:p>
            <a:pPr marL="457200" marR="0" lvl="0" indent="-457200" algn="l" rtl="0">
              <a:lnSpc>
                <a:spcPct val="80000"/>
              </a:lnSpc>
              <a:spcBef>
                <a:spcPts val="0"/>
              </a:spcBef>
              <a:spcAft>
                <a:spcPts val="600"/>
              </a:spcAft>
              <a:buClr>
                <a:srgbClr val="4F6128"/>
              </a:buClr>
              <a:buSzPct val="101333"/>
              <a:buFont typeface="+mj-lt"/>
              <a:buAutoNum type="arabicPeriod"/>
            </a:pPr>
            <a:r>
              <a:rPr lang="en-US" sz="2000" b="0" i="0" u="none" strike="noStrike" cap="none" dirty="0">
                <a:solidFill>
                  <a:schemeClr val="dk1"/>
                </a:solidFill>
                <a:sym typeface="Arial"/>
              </a:rPr>
              <a:t>Family Medicine Digital Resource Library.  </a:t>
            </a:r>
            <a:r>
              <a:rPr lang="en-US" sz="2000" b="0" i="0" u="sng" strike="noStrike" cap="none" dirty="0">
                <a:solidFill>
                  <a:schemeClr val="hlink"/>
                </a:solidFill>
                <a:sym typeface="Arial"/>
                <a:hlinkClick r:id="rId4"/>
              </a:rPr>
              <a:t>www.fmdrl.org</a:t>
            </a:r>
            <a:r>
              <a:rPr lang="en-US" sz="2000" b="0" i="0" u="sng" strike="noStrike" cap="none" dirty="0">
                <a:solidFill>
                  <a:schemeClr val="hlink"/>
                </a:solidFill>
                <a:sym typeface="Arial"/>
              </a:rPr>
              <a:t>.</a:t>
            </a:r>
            <a:r>
              <a:rPr lang="en-US" sz="2000" b="0" i="0" u="none" strike="noStrike" cap="none" dirty="0">
                <a:solidFill>
                  <a:schemeClr val="dk1"/>
                </a:solidFill>
                <a:sym typeface="Arial"/>
              </a:rPr>
              <a:t> </a:t>
            </a:r>
            <a:r>
              <a:rPr lang="en-US" sz="2000" dirty="0">
                <a:solidFill>
                  <a:schemeClr val="tx1"/>
                </a:solidFill>
              </a:rPr>
              <a:t>Accessed September 16, 2015.</a:t>
            </a:r>
            <a:endParaRPr lang="en-US" sz="2000" b="0" i="0" u="none" strike="noStrike" cap="none" dirty="0">
              <a:solidFill>
                <a:schemeClr val="dk1"/>
              </a:solidFill>
              <a:sym typeface="Arial"/>
            </a:endParaRPr>
          </a:p>
          <a:p>
            <a:pPr marL="457200" marR="0" lvl="0" indent="-457200" algn="l" rtl="0">
              <a:lnSpc>
                <a:spcPct val="80000"/>
              </a:lnSpc>
              <a:spcBef>
                <a:spcPts val="0"/>
              </a:spcBef>
              <a:spcAft>
                <a:spcPts val="600"/>
              </a:spcAft>
              <a:buClr>
                <a:srgbClr val="4F6128"/>
              </a:buClr>
              <a:buSzPct val="101333"/>
              <a:buFont typeface="+mj-lt"/>
              <a:buAutoNum type="arabicPeriod"/>
            </a:pPr>
            <a:r>
              <a:rPr lang="en-US" sz="2000" b="0" i="0" u="none" strike="noStrike" cap="none" dirty="0" err="1">
                <a:solidFill>
                  <a:schemeClr val="dk1"/>
                </a:solidFill>
                <a:sym typeface="Arial"/>
              </a:rPr>
              <a:t>Ende</a:t>
            </a:r>
            <a:r>
              <a:rPr lang="en-US" sz="2000" b="0" i="0" u="none" strike="noStrike" cap="none" dirty="0">
                <a:solidFill>
                  <a:schemeClr val="dk1"/>
                </a:solidFill>
                <a:sym typeface="Arial"/>
              </a:rPr>
              <a:t> J. Feedback in Medical Education. </a:t>
            </a:r>
            <a:r>
              <a:rPr lang="en-US" sz="2000" b="0" i="0" u="none" strike="noStrike" cap="none" dirty="0" smtClean="0">
                <a:solidFill>
                  <a:schemeClr val="dk1"/>
                </a:solidFill>
                <a:sym typeface="Arial"/>
              </a:rPr>
              <a:t>JAMA 1983;250:777-781.</a:t>
            </a:r>
            <a:endParaRPr sz="2000" b="0" i="0" u="none" strike="noStrike" cap="none" dirty="0">
              <a:solidFill>
                <a:schemeClr val="dk1"/>
              </a:solidFill>
              <a:sym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a:solidFill>
                  <a:srgbClr val="4F6128"/>
                </a:solidFill>
                <a:latin typeface="Arial"/>
                <a:ea typeface="Arial"/>
                <a:cs typeface="Arial"/>
                <a:sym typeface="Arial"/>
              </a:rPr>
              <a:t>Learning Objectives</a:t>
            </a:r>
          </a:p>
        </p:txBody>
      </p:sp>
      <p:sp>
        <p:nvSpPr>
          <p:cNvPr id="39" name="Shape 39"/>
          <p:cNvSpPr txBox="1">
            <a:spLocks noGrp="1"/>
          </p:cNvSpPr>
          <p:nvPr>
            <p:ph type="body" idx="1"/>
          </p:nvPr>
        </p:nvSpPr>
        <p:spPr>
          <a:prstGeom prst="rect">
            <a:avLst/>
          </a:prstGeom>
          <a:noFill/>
          <a:ln>
            <a:noFill/>
          </a:ln>
        </p:spPr>
        <p:txBody>
          <a:bodyPr lIns="91425" tIns="45700" rIns="91425" bIns="45700" anchor="t" anchorCtr="0">
            <a:noAutofit/>
          </a:bodyPr>
          <a:lstStyle/>
          <a:p>
            <a:pPr marL="457200" marR="0" lvl="0" indent="-457200" algn="l"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Define feedback</a:t>
            </a:r>
          </a:p>
          <a:p>
            <a:pPr marL="457200" marR="0" lvl="0" indent="-457200" algn="l"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Discuss the importance of giving and receiving feedback</a:t>
            </a:r>
          </a:p>
          <a:p>
            <a:pPr marL="457200" marR="0" lvl="0" indent="-457200" algn="l"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Describe the characteristics of effective feedback</a:t>
            </a:r>
          </a:p>
          <a:p>
            <a:pPr marL="457200" marR="0" lvl="0" indent="-457200" algn="l"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Describe strategies for delivering feedback</a:t>
            </a:r>
          </a:p>
          <a:p>
            <a:pPr marL="457200" marR="0" lvl="0" indent="-457200" algn="l"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Apply feedback strategies to scenarios</a:t>
            </a:r>
          </a:p>
          <a:p>
            <a:pPr marL="457200" marR="0" lvl="0" indent="-457200" algn="l" rtl="0">
              <a:spcAft>
                <a:spcPts val="1800"/>
              </a:spcAft>
              <a:buClr>
                <a:srgbClr val="4F6128"/>
              </a:buClr>
              <a:buSzPct val="100000"/>
              <a:buFont typeface="Arial"/>
              <a:buNone/>
            </a:pPr>
            <a:endParaRPr sz="32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5" name="Shape 45"/>
          <p:cNvSpPr txBox="1">
            <a:spLocks noGrp="1"/>
          </p:cNvSpPr>
          <p:nvPr>
            <p:ph idx="1"/>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buClr>
                <a:srgbClr val="4F6128"/>
              </a:buClr>
              <a:buSzPct val="100000"/>
              <a:buNone/>
            </a:pPr>
            <a:r>
              <a:rPr lang="en-US" sz="3200" b="0" i="0" u="none" strike="noStrike" cap="none" dirty="0">
                <a:solidFill>
                  <a:schemeClr val="dk1"/>
                </a:solidFill>
                <a:latin typeface="Arial"/>
                <a:ea typeface="Arial"/>
                <a:cs typeface="Arial"/>
                <a:sym typeface="Arial"/>
              </a:rPr>
              <a:t>What comes to mind when someone says to you, “Give me some feedback” or “I’m going to give you some feedback?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Feedback Defined</a:t>
            </a:r>
          </a:p>
        </p:txBody>
      </p:sp>
      <p:sp>
        <p:nvSpPr>
          <p:cNvPr id="4" name="Text Placeholder 3"/>
          <p:cNvSpPr>
            <a:spLocks noGrp="1"/>
          </p:cNvSpPr>
          <p:nvPr>
            <p:ph type="body" sz="quarter" idx="10"/>
          </p:nvPr>
        </p:nvSpPr>
        <p:spPr>
          <a:xfrm>
            <a:off x="5019472" y="5658617"/>
            <a:ext cx="3667328" cy="358775"/>
          </a:xfrm>
        </p:spPr>
        <p:txBody>
          <a:bodyPr>
            <a:noAutofit/>
          </a:bodyPr>
          <a:lstStyle/>
          <a:p>
            <a:r>
              <a:rPr lang="en-US" dirty="0" smtClean="0"/>
              <a:t>(Alguire, DeWitt, Pinsky, </a:t>
            </a:r>
            <a:r>
              <a:rPr lang="en-US" dirty="0" err="1"/>
              <a:t>Ferenchick</a:t>
            </a:r>
            <a:r>
              <a:rPr lang="en-US" dirty="0"/>
              <a:t> et </a:t>
            </a:r>
            <a:r>
              <a:rPr lang="en-US" dirty="0" smtClean="0"/>
              <a:t>al, 2008)</a:t>
            </a:r>
            <a:endParaRPr lang="en-US" dirty="0"/>
          </a:p>
        </p:txBody>
      </p:sp>
      <p:sp>
        <p:nvSpPr>
          <p:cNvPr id="8" name="Shape 52"/>
          <p:cNvSpPr txBox="1">
            <a:spLocks noGrp="1"/>
          </p:cNvSpPr>
          <p:nvPr>
            <p:ph idx="1"/>
          </p:nvPr>
        </p:nvSpPr>
        <p:spPr>
          <a:prstGeom prst="rect">
            <a:avLst/>
          </a:prstGeom>
          <a:noFill/>
          <a:ln>
            <a:noFill/>
          </a:ln>
        </p:spPr>
        <p:txBody>
          <a:bodyPr lIns="91425" tIns="45700" rIns="91425" bIns="45700" anchor="t" anchorCtr="0">
            <a:noAutofit/>
          </a:bodyPr>
          <a:lstStyle/>
          <a:p>
            <a:pPr marL="457200" marR="0" lvl="0" indent="-457200" algn="l"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Just what exactly is feedback?</a:t>
            </a:r>
          </a:p>
          <a:p>
            <a:pPr marL="457200" marR="0" lvl="0" indent="-457200" algn="l"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Acknowledging strengths and weaknesses so that one can utilize this information to not only improve but to reinforce desirable behaviors or attitudes.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9" name="Shape 59"/>
          <p:cNvSpPr txBox="1">
            <a:spLocks noGrp="1"/>
          </p:cNvSpPr>
          <p:nvPr>
            <p:ph idx="1"/>
          </p:nvPr>
        </p:nvSpPr>
        <p:spPr>
          <a:prstGeom prst="rect">
            <a:avLst/>
          </a:prstGeom>
          <a:noFill/>
          <a:ln>
            <a:noFill/>
          </a:ln>
        </p:spPr>
        <p:txBody>
          <a:bodyPr lIns="91425" tIns="45700" rIns="91425" bIns="45700" anchor="t" anchorCtr="0">
            <a:noAutofit/>
          </a:bodyPr>
          <a:lstStyle/>
          <a:p>
            <a:pPr marL="0" marR="0" lvl="0" indent="0" algn="ctr" rtl="0">
              <a:spcBef>
                <a:spcPts val="0"/>
              </a:spcBef>
              <a:buClr>
                <a:srgbClr val="4F6128"/>
              </a:buClr>
              <a:buSzPct val="100000"/>
              <a:buNone/>
            </a:pPr>
            <a:r>
              <a:rPr lang="en-US" sz="3200" b="0" i="0" u="none" strike="noStrike" cap="none" dirty="0">
                <a:solidFill>
                  <a:schemeClr val="dk1"/>
                </a:solidFill>
                <a:latin typeface="Arial"/>
                <a:ea typeface="Arial"/>
                <a:cs typeface="Arial"/>
                <a:sym typeface="Arial"/>
              </a:rPr>
              <a:t>Why is feedback Important?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a:t>
            </a:r>
            <a:r>
              <a:rPr lang="en-US" dirty="0" err="1"/>
              <a:t>Kalet</a:t>
            </a:r>
            <a:r>
              <a:rPr lang="en-US" dirty="0"/>
              <a:t> </a:t>
            </a:r>
            <a:r>
              <a:rPr lang="en-US" dirty="0" smtClean="0"/>
              <a:t>and </a:t>
            </a:r>
            <a:r>
              <a:rPr lang="en-US" dirty="0"/>
              <a:t>Chou </a:t>
            </a:r>
            <a:r>
              <a:rPr lang="en-US" dirty="0" smtClean="0"/>
              <a:t>, 2014)</a:t>
            </a:r>
            <a:endParaRPr lang="en-US" dirty="0"/>
          </a:p>
        </p:txBody>
      </p:sp>
      <p:sp>
        <p:nvSpPr>
          <p:cNvPr id="8" name="Shape 66"/>
          <p:cNvSpPr txBox="1">
            <a:spLocks noGrp="1"/>
          </p:cNvSpPr>
          <p:nvPr>
            <p:ph idx="1"/>
          </p:nvPr>
        </p:nvSpPr>
        <p:spPr>
          <a:prstGeom prst="rect">
            <a:avLst/>
          </a:prstGeom>
          <a:noFill/>
          <a:ln>
            <a:noFill/>
          </a:ln>
        </p:spPr>
        <p:txBody>
          <a:bodyPr lIns="91425" tIns="45700" rIns="91425" bIns="45700" anchor="t" anchorCtr="0">
            <a:noAutofit/>
          </a:bodyPr>
          <a:lstStyle/>
          <a:p>
            <a:pPr marL="457200" marR="0" lvl="0" indent="-457200"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Why is it difficult to give feedback?</a:t>
            </a:r>
          </a:p>
          <a:p>
            <a:pPr marL="457200" marR="0" lvl="0" indent="-457200"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You may be </a:t>
            </a:r>
            <a:r>
              <a:rPr lang="en-US" dirty="0"/>
              <a:t>surprised</a:t>
            </a:r>
            <a:r>
              <a:rPr lang="en-US" sz="3200" b="0" i="0" u="none" strike="noStrike" cap="none" dirty="0">
                <a:solidFill>
                  <a:schemeClr val="dk1"/>
                </a:solidFill>
                <a:latin typeface="Arial"/>
                <a:ea typeface="Arial"/>
                <a:cs typeface="Arial"/>
                <a:sym typeface="Arial"/>
              </a:rPr>
              <a:t> to note that it is </a:t>
            </a:r>
            <a:r>
              <a:rPr lang="en-US" sz="3200" b="0" i="0" u="sng" strike="noStrike" cap="none" dirty="0">
                <a:solidFill>
                  <a:schemeClr val="dk1"/>
                </a:solidFill>
                <a:latin typeface="Arial"/>
                <a:ea typeface="Arial"/>
                <a:cs typeface="Arial"/>
                <a:sym typeface="Arial"/>
              </a:rPr>
              <a:t>constructive</a:t>
            </a:r>
            <a:r>
              <a:rPr lang="en-US" sz="3200" b="0" i="0" u="none" strike="noStrike" cap="none" dirty="0">
                <a:solidFill>
                  <a:schemeClr val="dk1"/>
                </a:solidFill>
                <a:latin typeface="Arial"/>
                <a:ea typeface="Arial"/>
                <a:cs typeface="Arial"/>
                <a:sym typeface="Arial"/>
              </a:rPr>
              <a:t> feedback as opposed to </a:t>
            </a:r>
            <a:r>
              <a:rPr lang="en-US" sz="3200" b="0" i="0" u="sng" strike="noStrike" cap="none" dirty="0">
                <a:solidFill>
                  <a:schemeClr val="dk1"/>
                </a:solidFill>
                <a:latin typeface="Arial"/>
                <a:ea typeface="Arial"/>
                <a:cs typeface="Arial"/>
                <a:sym typeface="Arial"/>
              </a:rPr>
              <a:t>complimentary</a:t>
            </a:r>
            <a:r>
              <a:rPr lang="en-US" sz="3200" b="0" i="0" u="none" strike="noStrike" cap="none" dirty="0">
                <a:solidFill>
                  <a:schemeClr val="dk1"/>
                </a:solidFill>
                <a:latin typeface="Arial"/>
                <a:ea typeface="Arial"/>
                <a:cs typeface="Arial"/>
                <a:sym typeface="Arial"/>
              </a:rPr>
              <a:t> feedback that actually tends to improve performance more</a:t>
            </a:r>
            <a:r>
              <a:rPr lang="en-US" sz="3200" b="0" i="0" u="none" strike="noStrike" cap="none" dirty="0" smtClean="0">
                <a:solidFill>
                  <a:schemeClr val="dk1"/>
                </a:solidFill>
                <a:latin typeface="Arial"/>
                <a:ea typeface="Arial"/>
                <a:cs typeface="Arial"/>
                <a:sym typeface="Arial"/>
              </a:rPr>
              <a:t>.</a:t>
            </a:r>
            <a:endParaRPr sz="32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txBox="1">
            <a:spLocks noGrp="1"/>
          </p:cNvSpPr>
          <p:nvPr>
            <p:ph type="body" idx="1"/>
          </p:nvPr>
        </p:nvSpPr>
        <p:spPr>
          <a:prstGeom prst="rect">
            <a:avLst/>
          </a:prstGeom>
          <a:noFill/>
          <a:ln>
            <a:noFill/>
          </a:ln>
        </p:spPr>
        <p:txBody>
          <a:bodyPr lIns="91425" tIns="45700" rIns="91425" bIns="45700" anchor="t" anchorCtr="0">
            <a:noAutofit/>
          </a:bodyPr>
          <a:lstStyle/>
          <a:p>
            <a:pPr indent="-457200">
              <a:lnSpc>
                <a:spcPct val="100000"/>
              </a:lnSpc>
              <a:spcAft>
                <a:spcPts val="0"/>
              </a:spcAft>
            </a:pPr>
            <a:r>
              <a:rPr lang="en-US" sz="3200" b="0" i="0" u="none" strike="noStrike" cap="none" dirty="0">
                <a:solidFill>
                  <a:schemeClr val="dk1"/>
                </a:solidFill>
                <a:latin typeface="Arial"/>
                <a:ea typeface="Arial"/>
                <a:cs typeface="Arial"/>
                <a:sym typeface="Arial"/>
              </a:rPr>
              <a:t>Have you ever had a particularly unhelpful experience with feedback?  </a:t>
            </a:r>
            <a:endParaRPr lang="en-US" sz="3200" b="0" i="0" u="none" strike="noStrike" cap="none" dirty="0" smtClean="0">
              <a:solidFill>
                <a:schemeClr val="dk1"/>
              </a:solidFill>
              <a:latin typeface="Arial"/>
              <a:ea typeface="Arial"/>
              <a:cs typeface="Arial"/>
              <a:sym typeface="Arial"/>
            </a:endParaRPr>
          </a:p>
          <a:p>
            <a:pPr indent="-457200">
              <a:lnSpc>
                <a:spcPct val="100000"/>
              </a:lnSpc>
              <a:spcAft>
                <a:spcPts val="0"/>
              </a:spcAft>
            </a:pPr>
            <a:endParaRPr lang="en-US" dirty="0"/>
          </a:p>
          <a:p>
            <a:pPr indent="-457200">
              <a:lnSpc>
                <a:spcPct val="100000"/>
              </a:lnSpc>
              <a:spcAft>
                <a:spcPts val="0"/>
              </a:spcAft>
            </a:pPr>
            <a:r>
              <a:rPr lang="en-US" sz="3200" b="0" i="0" u="none" strike="noStrike" cap="none" dirty="0" smtClean="0">
                <a:solidFill>
                  <a:schemeClr val="dk1"/>
                </a:solidFill>
                <a:latin typeface="Arial"/>
                <a:ea typeface="Arial"/>
                <a:cs typeface="Arial"/>
                <a:sym typeface="Arial"/>
              </a:rPr>
              <a:t>What </a:t>
            </a:r>
            <a:r>
              <a:rPr lang="en-US" sz="3200" b="0" i="0" u="none" strike="noStrike" cap="none" dirty="0">
                <a:solidFill>
                  <a:schemeClr val="dk1"/>
                </a:solidFill>
                <a:latin typeface="Arial"/>
                <a:ea typeface="Arial"/>
                <a:cs typeface="Arial"/>
                <a:sym typeface="Arial"/>
              </a:rPr>
              <a:t>made it unhelpful?</a:t>
            </a:r>
          </a:p>
          <a:p>
            <a:pPr indent="-457200">
              <a:lnSpc>
                <a:spcPct val="100000"/>
              </a:lnSpc>
              <a:spcBef>
                <a:spcPts val="640"/>
              </a:spcBef>
            </a:pPr>
            <a:endParaRPr sz="3200" b="0" i="0" u="none" strike="noStrike" cap="none" dirty="0">
              <a:solidFill>
                <a:schemeClr val="dk1"/>
              </a:solidFill>
              <a:latin typeface="Arial"/>
              <a:ea typeface="Arial"/>
              <a:cs typeface="Arial"/>
              <a:sym typeface="Arial"/>
            </a:endParaRPr>
          </a:p>
        </p:txBody>
      </p:sp>
      <p:sp>
        <p:nvSpPr>
          <p:cNvPr id="74" name="Shape 74"/>
          <p:cNvSpPr txBox="1">
            <a:spLocks noGrp="1"/>
          </p:cNvSpPr>
          <p:nvPr>
            <p:ph type="body" idx="2"/>
          </p:nvPr>
        </p:nvSpPr>
        <p:spPr>
          <a:prstGeom prst="rect">
            <a:avLst/>
          </a:prstGeom>
          <a:noFill/>
          <a:ln>
            <a:noFill/>
          </a:ln>
        </p:spPr>
        <p:txBody>
          <a:bodyPr lIns="91425" tIns="45700" rIns="91425" bIns="45700" anchor="b" anchorCtr="0">
            <a:noAutofit/>
          </a:bodyPr>
          <a:lstStyle/>
          <a:p>
            <a:pPr lvl="0">
              <a:buSzPct val="25000"/>
            </a:pPr>
            <a:r>
              <a:rPr lang="en-US" sz="1000" b="0" u="none" strike="noStrike" cap="none" dirty="0" smtClean="0">
                <a:solidFill>
                  <a:schemeClr val="dk1"/>
                </a:solidFill>
                <a:sym typeface="Arial"/>
              </a:rPr>
              <a:t>(</a:t>
            </a:r>
            <a:r>
              <a:rPr lang="en-US" dirty="0" err="1" smtClean="0"/>
              <a:t>Aronowitz</a:t>
            </a:r>
            <a:r>
              <a:rPr lang="en-US" dirty="0" smtClean="0"/>
              <a:t>, </a:t>
            </a:r>
            <a:r>
              <a:rPr lang="en-US" dirty="0" err="1" smtClean="0"/>
              <a:t>Bordley</a:t>
            </a:r>
            <a:r>
              <a:rPr lang="en-US" dirty="0" smtClean="0"/>
              <a:t>, </a:t>
            </a:r>
            <a:r>
              <a:rPr lang="en-US" dirty="0"/>
              <a:t>Diaz </a:t>
            </a:r>
            <a:r>
              <a:rPr lang="en-US" dirty="0" smtClean="0"/>
              <a:t>et al, 2015)</a:t>
            </a:r>
            <a:endParaRPr sz="1000" b="0" u="none" strike="noStrike" cap="none" dirty="0">
              <a:solidFill>
                <a:schemeClr val="dk1"/>
              </a:solidFil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80" name="Shape 80"/>
          <p:cNvSpPr txBox="1">
            <a:spLocks noGrp="1"/>
          </p:cNvSpPr>
          <p:nvPr>
            <p:ph type="body" idx="1"/>
          </p:nvPr>
        </p:nvSpPr>
        <p:spPr>
          <a:prstGeom prst="rect">
            <a:avLst/>
          </a:prstGeom>
          <a:noFill/>
          <a:ln>
            <a:noFill/>
          </a:ln>
        </p:spPr>
        <p:txBody>
          <a:bodyPr lIns="91425" tIns="45700" rIns="91425" bIns="45700" anchor="t" anchorCtr="0">
            <a:noAutofit/>
          </a:bodyPr>
          <a:lstStyle/>
          <a:p>
            <a:pPr indent="-457200">
              <a:lnSpc>
                <a:spcPct val="100000"/>
              </a:lnSpc>
              <a:spcAft>
                <a:spcPts val="0"/>
              </a:spcAft>
            </a:pPr>
            <a:r>
              <a:rPr lang="en-US" sz="3200" b="0" i="0" u="none" strike="noStrike" cap="none" dirty="0">
                <a:solidFill>
                  <a:schemeClr val="dk1"/>
                </a:solidFill>
                <a:latin typeface="Arial"/>
                <a:ea typeface="Arial"/>
                <a:cs typeface="Arial"/>
                <a:sym typeface="Arial"/>
              </a:rPr>
              <a:t>Have you received particularly helpful feedback?  </a:t>
            </a:r>
            <a:endParaRPr lang="en-US" sz="3200" b="0" i="0" u="none" strike="noStrike" cap="none" dirty="0" smtClean="0">
              <a:solidFill>
                <a:schemeClr val="dk1"/>
              </a:solidFill>
              <a:latin typeface="Arial"/>
              <a:ea typeface="Arial"/>
              <a:cs typeface="Arial"/>
              <a:sym typeface="Arial"/>
            </a:endParaRPr>
          </a:p>
          <a:p>
            <a:pPr indent="-457200">
              <a:lnSpc>
                <a:spcPct val="100000"/>
              </a:lnSpc>
              <a:spcAft>
                <a:spcPts val="0"/>
              </a:spcAft>
            </a:pPr>
            <a:endParaRPr lang="en-US" sz="3200" b="0" i="0" u="none" strike="noStrike" cap="none" dirty="0" smtClean="0">
              <a:solidFill>
                <a:schemeClr val="dk1"/>
              </a:solidFill>
              <a:latin typeface="Arial"/>
              <a:ea typeface="Arial"/>
              <a:cs typeface="Arial"/>
              <a:sym typeface="Arial"/>
            </a:endParaRPr>
          </a:p>
          <a:p>
            <a:pPr indent="-457200">
              <a:lnSpc>
                <a:spcPct val="100000"/>
              </a:lnSpc>
              <a:spcAft>
                <a:spcPts val="0"/>
              </a:spcAft>
            </a:pPr>
            <a:r>
              <a:rPr lang="en-US" sz="3200" b="0" i="0" u="none" strike="noStrike" cap="none" dirty="0" smtClean="0">
                <a:solidFill>
                  <a:schemeClr val="dk1"/>
                </a:solidFill>
                <a:latin typeface="Arial"/>
                <a:ea typeface="Arial"/>
                <a:cs typeface="Arial"/>
                <a:sym typeface="Arial"/>
              </a:rPr>
              <a:t>What </a:t>
            </a:r>
            <a:r>
              <a:rPr lang="en-US" sz="3200" b="0" i="0" u="none" strike="noStrike" cap="none" dirty="0">
                <a:solidFill>
                  <a:schemeClr val="dk1"/>
                </a:solidFill>
                <a:latin typeface="Arial"/>
                <a:ea typeface="Arial"/>
                <a:cs typeface="Arial"/>
                <a:sym typeface="Arial"/>
              </a:rPr>
              <a:t>made it helpful? </a:t>
            </a:r>
          </a:p>
        </p:txBody>
      </p:sp>
      <p:sp>
        <p:nvSpPr>
          <p:cNvPr id="5" name="Shape 74"/>
          <p:cNvSpPr txBox="1">
            <a:spLocks noGrp="1"/>
          </p:cNvSpPr>
          <p:nvPr>
            <p:ph type="body" idx="2"/>
          </p:nvPr>
        </p:nvSpPr>
        <p:spPr>
          <a:prstGeom prst="rect">
            <a:avLst/>
          </a:prstGeom>
          <a:noFill/>
          <a:ln>
            <a:noFill/>
          </a:ln>
        </p:spPr>
        <p:txBody>
          <a:bodyPr lIns="91425" tIns="45700" rIns="91425" bIns="45700" anchor="b" anchorCtr="0">
            <a:noAutofit/>
          </a:bodyPr>
          <a:lstStyle/>
          <a:p>
            <a:pPr lvl="0">
              <a:buSzPct val="25000"/>
            </a:pPr>
            <a:r>
              <a:rPr lang="en-US" sz="1000" b="0" u="none" strike="noStrike" cap="none" dirty="0" smtClean="0">
                <a:solidFill>
                  <a:schemeClr val="dk1"/>
                </a:solidFill>
                <a:sym typeface="Arial"/>
              </a:rPr>
              <a:t>(</a:t>
            </a:r>
            <a:r>
              <a:rPr lang="en-US" dirty="0" err="1" smtClean="0"/>
              <a:t>Aronowitz</a:t>
            </a:r>
            <a:r>
              <a:rPr lang="en-US" dirty="0" smtClean="0"/>
              <a:t>, </a:t>
            </a:r>
            <a:r>
              <a:rPr lang="en-US" dirty="0" err="1" smtClean="0"/>
              <a:t>Bordley</a:t>
            </a:r>
            <a:r>
              <a:rPr lang="en-US" dirty="0" smtClean="0"/>
              <a:t>, </a:t>
            </a:r>
            <a:r>
              <a:rPr lang="en-US" dirty="0"/>
              <a:t>Diaz </a:t>
            </a:r>
            <a:r>
              <a:rPr lang="en-US" dirty="0" smtClean="0"/>
              <a:t>et al, 2015)</a:t>
            </a:r>
            <a:endParaRPr sz="1000" b="0" u="none" strike="noStrike" cap="none" dirty="0">
              <a:solidFill>
                <a:schemeClr val="dk1"/>
              </a:solidFil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240" b="1" i="0" u="none" strike="noStrike" cap="none">
                <a:solidFill>
                  <a:srgbClr val="4F6128"/>
                </a:solidFill>
                <a:latin typeface="Arial"/>
                <a:ea typeface="Arial"/>
                <a:cs typeface="Arial"/>
                <a:sym typeface="Arial"/>
              </a:rPr>
              <a:t>Characteristics of Effective Feedback</a:t>
            </a:r>
          </a:p>
        </p:txBody>
      </p:sp>
      <p:sp>
        <p:nvSpPr>
          <p:cNvPr id="88" name="Shape 88"/>
          <p:cNvSpPr txBox="1">
            <a:spLocks noGrp="1"/>
          </p:cNvSpPr>
          <p:nvPr>
            <p:ph idx="1"/>
          </p:nvPr>
        </p:nvSpPr>
        <p:spPr>
          <a:prstGeom prst="rect">
            <a:avLst/>
          </a:prstGeom>
          <a:noFill/>
          <a:ln>
            <a:noFill/>
          </a:ln>
        </p:spPr>
        <p:txBody>
          <a:bodyPr lIns="91425" tIns="45700" rIns="91425" bIns="45700" anchor="t" anchorCtr="0">
            <a:noAutofit/>
          </a:bodyPr>
          <a:lstStyle/>
          <a:p>
            <a:pPr lvl="0">
              <a:spcAft>
                <a:spcPts val="1800"/>
              </a:spcAft>
              <a:buClr>
                <a:srgbClr val="4F6128"/>
              </a:buClr>
              <a:buSzPct val="100000"/>
            </a:pPr>
            <a:r>
              <a:rPr lang="en-US" dirty="0">
                <a:solidFill>
                  <a:schemeClr val="dk1"/>
                </a:solidFill>
                <a:ea typeface="Arial"/>
                <a:sym typeface="Arial"/>
              </a:rPr>
              <a:t>Consequences explained</a:t>
            </a:r>
          </a:p>
          <a:p>
            <a:pPr lvl="0">
              <a:spcAft>
                <a:spcPts val="1800"/>
              </a:spcAft>
              <a:buClr>
                <a:srgbClr val="4F6128"/>
              </a:buClr>
              <a:buSzPct val="100000"/>
            </a:pPr>
            <a:r>
              <a:rPr lang="en-US" dirty="0">
                <a:solidFill>
                  <a:schemeClr val="dk1"/>
                </a:solidFill>
                <a:ea typeface="Arial"/>
                <a:sym typeface="Arial"/>
              </a:rPr>
              <a:t>Provides next steps</a:t>
            </a:r>
          </a:p>
          <a:p>
            <a:pPr lvl="0">
              <a:spcAft>
                <a:spcPts val="1800"/>
              </a:spcAft>
              <a:buClr>
                <a:srgbClr val="4F6128"/>
              </a:buClr>
              <a:buSzPct val="100000"/>
            </a:pPr>
            <a:r>
              <a:rPr lang="en-US" dirty="0">
                <a:solidFill>
                  <a:schemeClr val="dk1"/>
                </a:solidFill>
                <a:ea typeface="Arial"/>
                <a:sym typeface="Arial"/>
              </a:rPr>
              <a:t>Nonthreatening</a:t>
            </a:r>
          </a:p>
          <a:p>
            <a:pPr lvl="0">
              <a:spcAft>
                <a:spcPts val="1800"/>
              </a:spcAft>
              <a:buClr>
                <a:srgbClr val="4F6128"/>
              </a:buClr>
              <a:buSzPct val="100000"/>
            </a:pPr>
            <a:r>
              <a:rPr lang="en-US" dirty="0">
                <a:solidFill>
                  <a:schemeClr val="dk1"/>
                </a:solidFill>
                <a:ea typeface="Arial"/>
                <a:sym typeface="Arial"/>
              </a:rPr>
              <a:t>Right amount</a:t>
            </a:r>
          </a:p>
          <a:p>
            <a:pPr marL="457200" marR="0" lvl="0" indent="-457200" algn="l" rtl="0">
              <a:spcAft>
                <a:spcPts val="1800"/>
              </a:spcAft>
              <a:buClr>
                <a:srgbClr val="4F6128"/>
              </a:buClr>
              <a:buSzPct val="100000"/>
              <a:buFont typeface="Arial"/>
              <a:buChar char="•"/>
            </a:pPr>
            <a:endParaRPr lang="en-US" sz="2800" b="0" i="0" u="none" strike="noStrike" cap="none" dirty="0">
              <a:solidFill>
                <a:schemeClr val="dk1"/>
              </a:solidFill>
              <a:latin typeface="Arial"/>
              <a:ea typeface="Arial"/>
              <a:cs typeface="Arial"/>
              <a:sym typeface="Arial"/>
            </a:endParaRPr>
          </a:p>
        </p:txBody>
      </p:sp>
      <p:sp>
        <p:nvSpPr>
          <p:cNvPr id="89" name="Shape 89"/>
          <p:cNvSpPr txBox="1">
            <a:spLocks noGrp="1"/>
          </p:cNvSpPr>
          <p:nvPr>
            <p:ph idx="11"/>
          </p:nvPr>
        </p:nvSpPr>
        <p:spPr>
          <a:prstGeom prst="rect">
            <a:avLst/>
          </a:prstGeom>
          <a:noFill/>
          <a:ln>
            <a:noFill/>
          </a:ln>
        </p:spPr>
        <p:txBody>
          <a:bodyPr lIns="91425" tIns="45700" rIns="91425" bIns="45700" anchor="t" anchorCtr="0">
            <a:noAutofit/>
          </a:bodyPr>
          <a:lstStyle/>
          <a:p>
            <a:pPr lvl="0">
              <a:spcAft>
                <a:spcPts val="1800"/>
              </a:spcAft>
              <a:buClr>
                <a:srgbClr val="4F6128"/>
              </a:buClr>
              <a:buSzPct val="100000"/>
            </a:pPr>
            <a:r>
              <a:rPr lang="en-US" dirty="0">
                <a:solidFill>
                  <a:schemeClr val="dk1"/>
                </a:solidFill>
                <a:ea typeface="Arial"/>
                <a:sym typeface="Arial"/>
              </a:rPr>
              <a:t>Clearly identified</a:t>
            </a:r>
          </a:p>
          <a:p>
            <a:pPr lvl="0">
              <a:spcAft>
                <a:spcPts val="1800"/>
              </a:spcAft>
              <a:buClr>
                <a:srgbClr val="4F6128"/>
              </a:buClr>
              <a:buSzPct val="100000"/>
            </a:pPr>
            <a:r>
              <a:rPr lang="en-US" dirty="0">
                <a:solidFill>
                  <a:schemeClr val="dk1"/>
                </a:solidFill>
                <a:ea typeface="Arial"/>
                <a:sym typeface="Arial"/>
              </a:rPr>
              <a:t>Timely</a:t>
            </a:r>
          </a:p>
          <a:p>
            <a:pPr lvl="0">
              <a:spcAft>
                <a:spcPts val="1800"/>
              </a:spcAft>
              <a:buClr>
                <a:srgbClr val="4F6128"/>
              </a:buClr>
              <a:buSzPct val="100000"/>
            </a:pPr>
            <a:r>
              <a:rPr lang="en-US" dirty="0">
                <a:solidFill>
                  <a:schemeClr val="dk1"/>
                </a:solidFill>
                <a:ea typeface="Arial"/>
                <a:sym typeface="Arial"/>
              </a:rPr>
              <a:t>Specific</a:t>
            </a:r>
          </a:p>
          <a:p>
            <a:pPr lvl="0">
              <a:spcAft>
                <a:spcPts val="1800"/>
              </a:spcAft>
              <a:buClr>
                <a:srgbClr val="4F6128"/>
              </a:buClr>
              <a:buSzPct val="100000"/>
            </a:pPr>
            <a:r>
              <a:rPr lang="en-US" dirty="0">
                <a:solidFill>
                  <a:schemeClr val="dk1"/>
                </a:solidFill>
                <a:ea typeface="Arial"/>
                <a:sym typeface="Arial"/>
              </a:rPr>
              <a:t>Based on objective </a:t>
            </a:r>
            <a:r>
              <a:rPr lang="en-US" dirty="0" smtClean="0">
                <a:solidFill>
                  <a:schemeClr val="dk1"/>
                </a:solidFill>
                <a:ea typeface="Arial"/>
                <a:sym typeface="Arial"/>
              </a:rPr>
              <a:t>and </a:t>
            </a:r>
            <a:r>
              <a:rPr lang="en-US" dirty="0">
                <a:solidFill>
                  <a:schemeClr val="dk1"/>
                </a:solidFill>
                <a:ea typeface="Arial"/>
                <a:sym typeface="Arial"/>
              </a:rPr>
              <a:t>not subjective information</a:t>
            </a:r>
          </a:p>
          <a:p>
            <a:pPr marL="0" marR="0" lvl="0" indent="0" rtl="0">
              <a:spcAft>
                <a:spcPts val="1800"/>
              </a:spcAft>
              <a:buClr>
                <a:srgbClr val="4F6128"/>
              </a:buClr>
              <a:buSzPct val="25000"/>
              <a:buFont typeface="Arial"/>
              <a:buNone/>
            </a:pPr>
            <a:endParaRPr b="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8">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build="p"/>
      <p:bldP spid="89" grpId="0" build="p"/>
    </p:bldLst>
  </p:timing>
</p:sld>
</file>

<file path=ppt/theme/theme1.xml><?xml version="1.0" encoding="utf-8"?>
<a:theme xmlns:a="http://schemas.openxmlformats.org/drawingml/2006/main" name="RCR_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RCR_Powerpoint</Template>
  <TotalTime>243</TotalTime>
  <Words>966</Words>
  <Application>Microsoft Office PowerPoint</Application>
  <PresentationFormat>On-screen Show (4:3)</PresentationFormat>
  <Paragraphs>96</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RCR_Powerpoint</vt:lpstr>
      <vt:lpstr>STFM Faculty for Tomorrow Resident as Educators Curriculum:  FEEDBACK</vt:lpstr>
      <vt:lpstr>Learning Objectives</vt:lpstr>
      <vt:lpstr>PowerPoint Presentation</vt:lpstr>
      <vt:lpstr>Feedback Defined</vt:lpstr>
      <vt:lpstr>PowerPoint Presentation</vt:lpstr>
      <vt:lpstr>PowerPoint Presentation</vt:lpstr>
      <vt:lpstr>PowerPoint Presentation</vt:lpstr>
      <vt:lpstr>PowerPoint Presentation</vt:lpstr>
      <vt:lpstr>Characteristics of Effective Feedback</vt:lpstr>
      <vt:lpstr>Feedback Strategies</vt:lpstr>
      <vt:lpstr>The Feedback Sandwich</vt:lpstr>
      <vt:lpstr>The Modified Feedback Sandwich</vt:lpstr>
      <vt:lpstr>The ARCH Model</vt:lpstr>
      <vt:lpstr>Key Points</vt:lpstr>
      <vt:lpstr>Scenarios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STFM Faculty for Tomorrow Resident as Educators Curriculum:  FEEDBACK</dc:title>
  <dc:creator>Sonya R. Shipley</dc:creator>
  <cp:lastModifiedBy>Sonya R. Shipley</cp:lastModifiedBy>
  <cp:revision>30</cp:revision>
  <dcterms:modified xsi:type="dcterms:W3CDTF">2017-02-28T19:54:18Z</dcterms:modified>
</cp:coreProperties>
</file>