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  <p:sldMasterId id="2147483661" r:id="rId2"/>
  </p:sldMasterIdLst>
  <p:sldIdLst>
    <p:sldId id="258" r:id="rId3"/>
    <p:sldId id="259" r:id="rId4"/>
    <p:sldId id="265" r:id="rId5"/>
    <p:sldId id="266" r:id="rId6"/>
    <p:sldId id="267" r:id="rId7"/>
    <p:sldId id="268" r:id="rId8"/>
    <p:sldId id="269" r:id="rId9"/>
    <p:sldId id="270" r:id="rId10"/>
    <p:sldId id="260" r:id="rId11"/>
    <p:sldId id="271" r:id="rId12"/>
    <p:sldId id="262" r:id="rId13"/>
    <p:sldId id="272" r:id="rId14"/>
    <p:sldId id="263" r:id="rId15"/>
    <p:sldId id="277" r:id="rId16"/>
    <p:sldId id="274" r:id="rId17"/>
    <p:sldId id="278" r:id="rId18"/>
    <p:sldId id="273" r:id="rId19"/>
    <p:sldId id="284" r:id="rId20"/>
    <p:sldId id="285" r:id="rId21"/>
    <p:sldId id="286" r:id="rId22"/>
    <p:sldId id="279" r:id="rId23"/>
    <p:sldId id="282" r:id="rId24"/>
    <p:sldId id="283" r:id="rId25"/>
    <p:sldId id="289" r:id="rId26"/>
    <p:sldId id="290" r:id="rId27"/>
    <p:sldId id="291" r:id="rId28"/>
    <p:sldId id="29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2472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6919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44426B3B-D9B6-1B44-A3D5-F71442A464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C7334EC-9CC2-4247-9E2A-7FDC331AFF20}"/>
              </a:ext>
            </a:extLst>
          </p:cNvPr>
          <p:cNvSpPr/>
          <p:nvPr userDrawn="1"/>
        </p:nvSpPr>
        <p:spPr>
          <a:xfrm>
            <a:off x="0" y="-3"/>
            <a:ext cx="6096000" cy="284693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sz="1250" dirty="0">
                <a:solidFill>
                  <a:schemeClr val="bg1"/>
                </a:solidFill>
                <a:latin typeface="Trebuchet MS" panose="020B0703020202090204" pitchFamily="34" charset="0"/>
              </a:rPr>
              <a:t>2020 STFM Annual Spring Conference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92FF8CE-7CA7-0442-A02E-11DFB0164714}"/>
              </a:ext>
            </a:extLst>
          </p:cNvPr>
          <p:cNvGrpSpPr/>
          <p:nvPr userDrawn="1"/>
        </p:nvGrpSpPr>
        <p:grpSpPr>
          <a:xfrm>
            <a:off x="9113877" y="5599463"/>
            <a:ext cx="2698807" cy="417085"/>
            <a:chOff x="6222857" y="4616449"/>
            <a:chExt cx="1838522" cy="37884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4366472-B69C-4D41-8201-E515522F1D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6222857" y="4671377"/>
              <a:ext cx="800483" cy="32391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C637330-19B9-E14E-8556-4E93624743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7116001" y="4616449"/>
              <a:ext cx="945378" cy="355601"/>
            </a:xfrm>
            <a:prstGeom prst="rect">
              <a:avLst/>
            </a:prstGeom>
          </p:spPr>
        </p:pic>
      </p:grp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1E094601-989C-454D-9FAA-32BE05F77DD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424945" y="5599464"/>
            <a:ext cx="1381043" cy="3914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F2E58C4-C0E9-DE47-95D5-AE28BA9ECB41}"/>
              </a:ext>
            </a:extLst>
          </p:cNvPr>
          <p:cNvSpPr txBox="1"/>
          <p:nvPr userDrawn="1"/>
        </p:nvSpPr>
        <p:spPr>
          <a:xfrm>
            <a:off x="7426259" y="0"/>
            <a:ext cx="4765743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50" b="1" i="1" dirty="0">
                <a:solidFill>
                  <a:schemeClr val="bg1"/>
                </a:solidFill>
                <a:latin typeface="Trebuchet MS" panose="020B0703020202090204" pitchFamily="34" charset="0"/>
              </a:rPr>
              <a:t>Join the conversation at #STFM20</a:t>
            </a:r>
          </a:p>
        </p:txBody>
      </p:sp>
    </p:spTree>
    <p:extLst>
      <p:ext uri="{BB962C8B-B14F-4D97-AF65-F5344CB8AC3E}">
        <p14:creationId xmlns:p14="http://schemas.microsoft.com/office/powerpoint/2010/main" val="1578565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xStyles>
    <p:titleStyle>
      <a:lvl1pPr algn="l" defTabSz="2286000" rtl="0" eaLnBrk="1" latinLnBrk="0" hangingPunct="1">
        <a:lnSpc>
          <a:spcPct val="90000"/>
        </a:lnSpc>
        <a:spcBef>
          <a:spcPct val="0"/>
        </a:spcBef>
        <a:buNone/>
        <a:defRPr sz="11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71500" indent="-571500" algn="l" defTabSz="2286000" rtl="0" eaLnBrk="1" latinLnBrk="0" hangingPunct="1">
        <a:lnSpc>
          <a:spcPct val="90000"/>
        </a:lnSpc>
        <a:spcBef>
          <a:spcPts val="2500"/>
        </a:spcBef>
        <a:buFont typeface="Arial" panose="020B0604020202020204" pitchFamily="34" charset="0"/>
        <a:buChar char="•"/>
        <a:defRPr sz="7000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0" indent="-571500" algn="l" defTabSz="2286000" rtl="0" eaLnBrk="1" latinLnBrk="0" hangingPunct="1">
        <a:lnSpc>
          <a:spcPct val="90000"/>
        </a:lnSpc>
        <a:spcBef>
          <a:spcPts val="1250"/>
        </a:spcBef>
        <a:buFont typeface="Arial" panose="020B0604020202020204" pitchFamily="34" charset="0"/>
        <a:buChar char="•"/>
        <a:defRPr sz="6000" kern="1200">
          <a:solidFill>
            <a:schemeClr val="tx1"/>
          </a:solidFill>
          <a:latin typeface="+mn-lt"/>
          <a:ea typeface="+mn-ea"/>
          <a:cs typeface="+mn-cs"/>
        </a:defRPr>
      </a:lvl2pPr>
      <a:lvl3pPr marL="2857500" indent="-571500" algn="l" defTabSz="2286000" rtl="0" eaLnBrk="1" latinLnBrk="0" hangingPunct="1">
        <a:lnSpc>
          <a:spcPct val="90000"/>
        </a:lnSpc>
        <a:spcBef>
          <a:spcPts val="1250"/>
        </a:spcBef>
        <a:buFont typeface="Arial" panose="020B0604020202020204" pitchFamily="34" charset="0"/>
        <a:buChar char="•"/>
        <a:defRPr sz="5000" kern="1200">
          <a:solidFill>
            <a:schemeClr val="tx1"/>
          </a:solidFill>
          <a:latin typeface="+mn-lt"/>
          <a:ea typeface="+mn-ea"/>
          <a:cs typeface="+mn-cs"/>
        </a:defRPr>
      </a:lvl3pPr>
      <a:lvl4pPr marL="4000500" indent="-571500" algn="l" defTabSz="2286000" rtl="0" eaLnBrk="1" latinLnBrk="0" hangingPunct="1">
        <a:lnSpc>
          <a:spcPct val="90000"/>
        </a:lnSpc>
        <a:spcBef>
          <a:spcPts val="1250"/>
        </a:spcBef>
        <a:buFont typeface="Arial" panose="020B0604020202020204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4pPr>
      <a:lvl5pPr marL="5143500" indent="-571500" algn="l" defTabSz="2286000" rtl="0" eaLnBrk="1" latinLnBrk="0" hangingPunct="1">
        <a:lnSpc>
          <a:spcPct val="90000"/>
        </a:lnSpc>
        <a:spcBef>
          <a:spcPts val="1250"/>
        </a:spcBef>
        <a:buFont typeface="Arial" panose="020B0604020202020204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5pPr>
      <a:lvl6pPr marL="6286500" indent="-571500" algn="l" defTabSz="2286000" rtl="0" eaLnBrk="1" latinLnBrk="0" hangingPunct="1">
        <a:lnSpc>
          <a:spcPct val="90000"/>
        </a:lnSpc>
        <a:spcBef>
          <a:spcPts val="1250"/>
        </a:spcBef>
        <a:buFont typeface="Arial" panose="020B0604020202020204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6pPr>
      <a:lvl7pPr marL="7429500" indent="-571500" algn="l" defTabSz="2286000" rtl="0" eaLnBrk="1" latinLnBrk="0" hangingPunct="1">
        <a:lnSpc>
          <a:spcPct val="90000"/>
        </a:lnSpc>
        <a:spcBef>
          <a:spcPts val="1250"/>
        </a:spcBef>
        <a:buFont typeface="Arial" panose="020B0604020202020204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7pPr>
      <a:lvl8pPr marL="8572500" indent="-571500" algn="l" defTabSz="2286000" rtl="0" eaLnBrk="1" latinLnBrk="0" hangingPunct="1">
        <a:lnSpc>
          <a:spcPct val="90000"/>
        </a:lnSpc>
        <a:spcBef>
          <a:spcPts val="1250"/>
        </a:spcBef>
        <a:buFont typeface="Arial" panose="020B0604020202020204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8pPr>
      <a:lvl9pPr marL="9715500" indent="-571500" algn="l" defTabSz="2286000" rtl="0" eaLnBrk="1" latinLnBrk="0" hangingPunct="1">
        <a:lnSpc>
          <a:spcPct val="90000"/>
        </a:lnSpc>
        <a:spcBef>
          <a:spcPts val="1250"/>
        </a:spcBef>
        <a:buFont typeface="Arial" panose="020B0604020202020204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286000" rtl="0" eaLnBrk="1" latinLnBrk="0" hangingPunct="1"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143000" algn="l" defTabSz="2286000" rtl="0" eaLnBrk="1" latinLnBrk="0" hangingPunct="1">
        <a:defRPr sz="45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algn="l" defTabSz="2286000" rtl="0" eaLnBrk="1" latinLnBrk="0" hangingPunct="1">
        <a:defRPr sz="4500" kern="1200">
          <a:solidFill>
            <a:schemeClr val="tx1"/>
          </a:solidFill>
          <a:latin typeface="+mn-lt"/>
          <a:ea typeface="+mn-ea"/>
          <a:cs typeface="+mn-cs"/>
        </a:defRPr>
      </a:lvl3pPr>
      <a:lvl4pPr marL="3429000" algn="l" defTabSz="2286000" rtl="0" eaLnBrk="1" latinLnBrk="0" hangingPunct="1">
        <a:defRPr sz="4500" kern="1200">
          <a:solidFill>
            <a:schemeClr val="tx1"/>
          </a:solidFill>
          <a:latin typeface="+mn-lt"/>
          <a:ea typeface="+mn-ea"/>
          <a:cs typeface="+mn-cs"/>
        </a:defRPr>
      </a:lvl4pPr>
      <a:lvl5pPr marL="4572000" algn="l" defTabSz="2286000" rtl="0" eaLnBrk="1" latinLnBrk="0" hangingPunct="1">
        <a:defRPr sz="4500" kern="1200">
          <a:solidFill>
            <a:schemeClr val="tx1"/>
          </a:solidFill>
          <a:latin typeface="+mn-lt"/>
          <a:ea typeface="+mn-ea"/>
          <a:cs typeface="+mn-cs"/>
        </a:defRPr>
      </a:lvl5pPr>
      <a:lvl6pPr marL="5715000" algn="l" defTabSz="2286000" rtl="0" eaLnBrk="1" latinLnBrk="0" hangingPunct="1">
        <a:defRPr sz="4500" kern="1200">
          <a:solidFill>
            <a:schemeClr val="tx1"/>
          </a:solidFill>
          <a:latin typeface="+mn-lt"/>
          <a:ea typeface="+mn-ea"/>
          <a:cs typeface="+mn-cs"/>
        </a:defRPr>
      </a:lvl6pPr>
      <a:lvl7pPr marL="6858000" algn="l" defTabSz="2286000" rtl="0" eaLnBrk="1" latinLnBrk="0" hangingPunct="1">
        <a:defRPr sz="4500" kern="1200">
          <a:solidFill>
            <a:schemeClr val="tx1"/>
          </a:solidFill>
          <a:latin typeface="+mn-lt"/>
          <a:ea typeface="+mn-ea"/>
          <a:cs typeface="+mn-cs"/>
        </a:defRPr>
      </a:lvl7pPr>
      <a:lvl8pPr marL="8001000" algn="l" defTabSz="2286000" rtl="0" eaLnBrk="1" latinLnBrk="0" hangingPunct="1">
        <a:defRPr sz="4500" kern="1200">
          <a:solidFill>
            <a:schemeClr val="tx1"/>
          </a:solidFill>
          <a:latin typeface="+mn-lt"/>
          <a:ea typeface="+mn-ea"/>
          <a:cs typeface="+mn-cs"/>
        </a:defRPr>
      </a:lvl8pPr>
      <a:lvl9pPr marL="9144000" algn="l" defTabSz="2286000" rtl="0" eaLnBrk="1" latinLnBrk="0" hangingPunct="1">
        <a:defRPr sz="4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D2D27AFF-2BFD-7546-941B-1E9E8AE131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B1D4354D-7820-2649-B82A-610B146C1367}"/>
              </a:ext>
            </a:extLst>
          </p:cNvPr>
          <p:cNvSpPr txBox="1">
            <a:spLocks/>
          </p:cNvSpPr>
          <p:nvPr userDrawn="1"/>
        </p:nvSpPr>
        <p:spPr>
          <a:xfrm>
            <a:off x="5198872" y="6440415"/>
            <a:ext cx="6993130" cy="65442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50" dirty="0">
                <a:solidFill>
                  <a:schemeClr val="accent1"/>
                </a:solidFill>
                <a:latin typeface="Trebuchet MS" panose="020B0703020202090204" pitchFamily="34" charset="0"/>
              </a:rPr>
              <a:t>2020 STFM Annual Spring Conference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E202976-BE97-2146-88D3-6E2CDE0601F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466215" y="6004421"/>
            <a:ext cx="2420177" cy="3799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C4CF79-ECEB-4C44-9B0B-5E38BA22F42E}"/>
              </a:ext>
            </a:extLst>
          </p:cNvPr>
          <p:cNvSpPr txBox="1"/>
          <p:nvPr userDrawn="1"/>
        </p:nvSpPr>
        <p:spPr>
          <a:xfrm>
            <a:off x="7426259" y="0"/>
            <a:ext cx="4765743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50" b="1" i="1" dirty="0">
                <a:solidFill>
                  <a:schemeClr val="accent1"/>
                </a:solidFill>
                <a:latin typeface="Trebuchet MS" panose="020B0703020202090204" pitchFamily="34" charset="0"/>
              </a:rPr>
              <a:t>Join the conversation at #STFM20</a:t>
            </a:r>
          </a:p>
        </p:txBody>
      </p:sp>
    </p:spTree>
    <p:extLst>
      <p:ext uri="{BB962C8B-B14F-4D97-AF65-F5344CB8AC3E}">
        <p14:creationId xmlns:p14="http://schemas.microsoft.com/office/powerpoint/2010/main" val="4033637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l" defTabSz="2286000" rtl="0" eaLnBrk="1" latinLnBrk="0" hangingPunct="1">
        <a:lnSpc>
          <a:spcPct val="90000"/>
        </a:lnSpc>
        <a:spcBef>
          <a:spcPct val="0"/>
        </a:spcBef>
        <a:buNone/>
        <a:defRPr sz="11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71500" indent="-571500" algn="l" defTabSz="2286000" rtl="0" eaLnBrk="1" latinLnBrk="0" hangingPunct="1">
        <a:lnSpc>
          <a:spcPct val="90000"/>
        </a:lnSpc>
        <a:spcBef>
          <a:spcPts val="2500"/>
        </a:spcBef>
        <a:buFont typeface="Arial" panose="020B0604020202020204" pitchFamily="34" charset="0"/>
        <a:buChar char="•"/>
        <a:defRPr sz="7000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0" indent="-571500" algn="l" defTabSz="2286000" rtl="0" eaLnBrk="1" latinLnBrk="0" hangingPunct="1">
        <a:lnSpc>
          <a:spcPct val="90000"/>
        </a:lnSpc>
        <a:spcBef>
          <a:spcPts val="1250"/>
        </a:spcBef>
        <a:buFont typeface="Arial" panose="020B0604020202020204" pitchFamily="34" charset="0"/>
        <a:buChar char="•"/>
        <a:defRPr sz="6000" kern="1200">
          <a:solidFill>
            <a:schemeClr val="tx1"/>
          </a:solidFill>
          <a:latin typeface="+mn-lt"/>
          <a:ea typeface="+mn-ea"/>
          <a:cs typeface="+mn-cs"/>
        </a:defRPr>
      </a:lvl2pPr>
      <a:lvl3pPr marL="2857500" indent="-571500" algn="l" defTabSz="2286000" rtl="0" eaLnBrk="1" latinLnBrk="0" hangingPunct="1">
        <a:lnSpc>
          <a:spcPct val="90000"/>
        </a:lnSpc>
        <a:spcBef>
          <a:spcPts val="1250"/>
        </a:spcBef>
        <a:buFont typeface="Arial" panose="020B0604020202020204" pitchFamily="34" charset="0"/>
        <a:buChar char="•"/>
        <a:defRPr sz="5000" kern="1200">
          <a:solidFill>
            <a:schemeClr val="tx1"/>
          </a:solidFill>
          <a:latin typeface="+mn-lt"/>
          <a:ea typeface="+mn-ea"/>
          <a:cs typeface="+mn-cs"/>
        </a:defRPr>
      </a:lvl3pPr>
      <a:lvl4pPr marL="4000500" indent="-571500" algn="l" defTabSz="2286000" rtl="0" eaLnBrk="1" latinLnBrk="0" hangingPunct="1">
        <a:lnSpc>
          <a:spcPct val="90000"/>
        </a:lnSpc>
        <a:spcBef>
          <a:spcPts val="1250"/>
        </a:spcBef>
        <a:buFont typeface="Arial" panose="020B0604020202020204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4pPr>
      <a:lvl5pPr marL="5143500" indent="-571500" algn="l" defTabSz="2286000" rtl="0" eaLnBrk="1" latinLnBrk="0" hangingPunct="1">
        <a:lnSpc>
          <a:spcPct val="90000"/>
        </a:lnSpc>
        <a:spcBef>
          <a:spcPts val="1250"/>
        </a:spcBef>
        <a:buFont typeface="Arial" panose="020B0604020202020204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5pPr>
      <a:lvl6pPr marL="6286500" indent="-571500" algn="l" defTabSz="2286000" rtl="0" eaLnBrk="1" latinLnBrk="0" hangingPunct="1">
        <a:lnSpc>
          <a:spcPct val="90000"/>
        </a:lnSpc>
        <a:spcBef>
          <a:spcPts val="1250"/>
        </a:spcBef>
        <a:buFont typeface="Arial" panose="020B0604020202020204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6pPr>
      <a:lvl7pPr marL="7429500" indent="-571500" algn="l" defTabSz="2286000" rtl="0" eaLnBrk="1" latinLnBrk="0" hangingPunct="1">
        <a:lnSpc>
          <a:spcPct val="90000"/>
        </a:lnSpc>
        <a:spcBef>
          <a:spcPts val="1250"/>
        </a:spcBef>
        <a:buFont typeface="Arial" panose="020B0604020202020204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7pPr>
      <a:lvl8pPr marL="8572500" indent="-571500" algn="l" defTabSz="2286000" rtl="0" eaLnBrk="1" latinLnBrk="0" hangingPunct="1">
        <a:lnSpc>
          <a:spcPct val="90000"/>
        </a:lnSpc>
        <a:spcBef>
          <a:spcPts val="1250"/>
        </a:spcBef>
        <a:buFont typeface="Arial" panose="020B0604020202020204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8pPr>
      <a:lvl9pPr marL="9715500" indent="-571500" algn="l" defTabSz="2286000" rtl="0" eaLnBrk="1" latinLnBrk="0" hangingPunct="1">
        <a:lnSpc>
          <a:spcPct val="90000"/>
        </a:lnSpc>
        <a:spcBef>
          <a:spcPts val="1250"/>
        </a:spcBef>
        <a:buFont typeface="Arial" panose="020B0604020202020204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286000" rtl="0" eaLnBrk="1" latinLnBrk="0" hangingPunct="1"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143000" algn="l" defTabSz="2286000" rtl="0" eaLnBrk="1" latinLnBrk="0" hangingPunct="1">
        <a:defRPr sz="45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algn="l" defTabSz="2286000" rtl="0" eaLnBrk="1" latinLnBrk="0" hangingPunct="1">
        <a:defRPr sz="4500" kern="1200">
          <a:solidFill>
            <a:schemeClr val="tx1"/>
          </a:solidFill>
          <a:latin typeface="+mn-lt"/>
          <a:ea typeface="+mn-ea"/>
          <a:cs typeface="+mn-cs"/>
        </a:defRPr>
      </a:lvl3pPr>
      <a:lvl4pPr marL="3429000" algn="l" defTabSz="2286000" rtl="0" eaLnBrk="1" latinLnBrk="0" hangingPunct="1">
        <a:defRPr sz="4500" kern="1200">
          <a:solidFill>
            <a:schemeClr val="tx1"/>
          </a:solidFill>
          <a:latin typeface="+mn-lt"/>
          <a:ea typeface="+mn-ea"/>
          <a:cs typeface="+mn-cs"/>
        </a:defRPr>
      </a:lvl4pPr>
      <a:lvl5pPr marL="4572000" algn="l" defTabSz="2286000" rtl="0" eaLnBrk="1" latinLnBrk="0" hangingPunct="1">
        <a:defRPr sz="4500" kern="1200">
          <a:solidFill>
            <a:schemeClr val="tx1"/>
          </a:solidFill>
          <a:latin typeface="+mn-lt"/>
          <a:ea typeface="+mn-ea"/>
          <a:cs typeface="+mn-cs"/>
        </a:defRPr>
      </a:lvl5pPr>
      <a:lvl6pPr marL="5715000" algn="l" defTabSz="2286000" rtl="0" eaLnBrk="1" latinLnBrk="0" hangingPunct="1">
        <a:defRPr sz="4500" kern="1200">
          <a:solidFill>
            <a:schemeClr val="tx1"/>
          </a:solidFill>
          <a:latin typeface="+mn-lt"/>
          <a:ea typeface="+mn-ea"/>
          <a:cs typeface="+mn-cs"/>
        </a:defRPr>
      </a:lvl6pPr>
      <a:lvl7pPr marL="6858000" algn="l" defTabSz="2286000" rtl="0" eaLnBrk="1" latinLnBrk="0" hangingPunct="1">
        <a:defRPr sz="4500" kern="1200">
          <a:solidFill>
            <a:schemeClr val="tx1"/>
          </a:solidFill>
          <a:latin typeface="+mn-lt"/>
          <a:ea typeface="+mn-ea"/>
          <a:cs typeface="+mn-cs"/>
        </a:defRPr>
      </a:lvl7pPr>
      <a:lvl8pPr marL="8001000" algn="l" defTabSz="2286000" rtl="0" eaLnBrk="1" latinLnBrk="0" hangingPunct="1">
        <a:defRPr sz="4500" kern="1200">
          <a:solidFill>
            <a:schemeClr val="tx1"/>
          </a:solidFill>
          <a:latin typeface="+mn-lt"/>
          <a:ea typeface="+mn-ea"/>
          <a:cs typeface="+mn-cs"/>
        </a:defRPr>
      </a:lvl8pPr>
      <a:lvl9pPr marL="9144000" algn="l" defTabSz="2286000" rtl="0" eaLnBrk="1" latinLnBrk="0" hangingPunct="1">
        <a:defRPr sz="4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7.png"/><Relationship Id="rId4" Type="http://schemas.openxmlformats.org/officeDocument/2006/relationships/hyperlink" Target="https://acgme.org/Portals/0/PFAssets/ProgramRequirements/120_FamilyMedicine_2019.pdf?ver=2019-06-13-073936-407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7.png"/><Relationship Id="rId4" Type="http://schemas.openxmlformats.org/officeDocument/2006/relationships/hyperlink" Target="https://www.acgme.org/Portals/0/PFAssets/ProgramResources/120_Reasons_that_Guided_the_Revisions.pdf?ver=2015-11-06-120653-853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7.png"/><Relationship Id="rId4" Type="http://schemas.openxmlformats.org/officeDocument/2006/relationships/hyperlink" Target="https://advancedfamilymedicine.wordpress.com/2018/07/31/2018-update-for-the-list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F42D11-84C8-41FB-88A1-D74476E098FF}"/>
              </a:ext>
            </a:extLst>
          </p:cNvPr>
          <p:cNvSpPr txBox="1"/>
          <p:nvPr/>
        </p:nvSpPr>
        <p:spPr>
          <a:xfrm>
            <a:off x="841513" y="503582"/>
            <a:ext cx="1005840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Comparison of OB Training in Family Medicine Residencies 2013 &amp; 2019: </a:t>
            </a:r>
          </a:p>
          <a:p>
            <a:r>
              <a:rPr lang="en-US" sz="4000" b="1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CERA Program Directors Study</a:t>
            </a:r>
            <a:endParaRPr lang="en-US" sz="4000" dirty="0">
              <a:latin typeface="Garamond" panose="02020404030301010803" pitchFamily="18" charset="0"/>
            </a:endParaRPr>
          </a:p>
          <a:p>
            <a:endParaRPr lang="en-US" dirty="0"/>
          </a:p>
          <a:p>
            <a:r>
              <a:rPr lang="en-US" sz="1600" dirty="0">
                <a:latin typeface="Garamond" panose="02020404030301010803" pitchFamily="18" charset="0"/>
              </a:rPr>
              <a:t>Julia </a:t>
            </a:r>
            <a:r>
              <a:rPr lang="en-US" sz="1600" dirty="0" err="1">
                <a:latin typeface="Garamond" panose="02020404030301010803" pitchFamily="18" charset="0"/>
              </a:rPr>
              <a:t>Fashner</a:t>
            </a:r>
            <a:r>
              <a:rPr lang="en-US" sz="1600" dirty="0">
                <a:latin typeface="Garamond" panose="02020404030301010803" pitchFamily="18" charset="0"/>
              </a:rPr>
              <a:t>, MD, MPH, FAAFP</a:t>
            </a:r>
          </a:p>
          <a:p>
            <a:r>
              <a:rPr lang="en-US" sz="1600" dirty="0">
                <a:latin typeface="Garamond" panose="02020404030301010803" pitchFamily="18" charset="0"/>
              </a:rPr>
              <a:t>Program Director</a:t>
            </a:r>
          </a:p>
          <a:p>
            <a:r>
              <a:rPr lang="en-US" sz="1600" dirty="0">
                <a:latin typeface="Garamond" panose="02020404030301010803" pitchFamily="18" charset="0"/>
              </a:rPr>
              <a:t>Family Medicine Residency Program, UCF/HCA GME Consortium</a:t>
            </a:r>
          </a:p>
          <a:p>
            <a:r>
              <a:rPr lang="en-US" sz="1600" dirty="0">
                <a:latin typeface="Garamond" panose="02020404030301010803" pitchFamily="18" charset="0"/>
              </a:rPr>
              <a:t>Ocala, FL</a:t>
            </a:r>
          </a:p>
          <a:p>
            <a:endParaRPr lang="en-US" sz="1600" dirty="0">
              <a:latin typeface="Garamond" panose="02020404030301010803" pitchFamily="18" charset="0"/>
            </a:endParaRPr>
          </a:p>
          <a:p>
            <a:r>
              <a:rPr lang="en-US" sz="1600" dirty="0">
                <a:latin typeface="Garamond" panose="02020404030301010803" pitchFamily="18" charset="0"/>
              </a:rPr>
              <a:t>Christina Cavanagh, MD, FAAFP</a:t>
            </a:r>
          </a:p>
          <a:p>
            <a:r>
              <a:rPr lang="en-US" sz="1600" dirty="0">
                <a:latin typeface="Garamond" panose="02020404030301010803" pitchFamily="18" charset="0"/>
              </a:rPr>
              <a:t>Associate Program Director</a:t>
            </a:r>
          </a:p>
          <a:p>
            <a:r>
              <a:rPr lang="en-US" sz="16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Florida State University Family Medicine Residency at Lee Health</a:t>
            </a:r>
          </a:p>
          <a:p>
            <a:r>
              <a:rPr lang="en-US" sz="1600" dirty="0">
                <a:latin typeface="Garamond" panose="02020404030301010803" pitchFamily="18" charset="0"/>
              </a:rPr>
              <a:t>Fort Myers, FL</a:t>
            </a:r>
          </a:p>
          <a:p>
            <a:endParaRPr lang="en-US" sz="1600" dirty="0">
              <a:latin typeface="Garamond" panose="02020404030301010803" pitchFamily="18" charset="0"/>
            </a:endParaRPr>
          </a:p>
          <a:p>
            <a:r>
              <a:rPr lang="en-US" sz="1600" dirty="0">
                <a:latin typeface="Garamond" panose="02020404030301010803" pitchFamily="18" charset="0"/>
              </a:rPr>
              <a:t>Aimee R. Eden, PhD, MPH</a:t>
            </a:r>
          </a:p>
          <a:p>
            <a:r>
              <a:rPr lang="en-US" sz="1600" dirty="0">
                <a:latin typeface="Garamond" panose="02020404030301010803" pitchFamily="18" charset="0"/>
              </a:rPr>
              <a:t>Medical Anthropologist</a:t>
            </a:r>
          </a:p>
          <a:p>
            <a:r>
              <a:rPr lang="en-US" sz="1600" dirty="0">
                <a:latin typeface="Garamond" panose="02020404030301010803" pitchFamily="18" charset="0"/>
              </a:rPr>
              <a:t>The American Board of Family Medicine</a:t>
            </a:r>
          </a:p>
          <a:p>
            <a:r>
              <a:rPr lang="en-US" sz="1600" dirty="0">
                <a:latin typeface="Garamond" panose="02020404030301010803" pitchFamily="18" charset="0"/>
              </a:rPr>
              <a:t>Lexington, KY</a:t>
            </a:r>
          </a:p>
          <a:p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04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0"/>
    </mc:Choice>
    <mc:Fallback xmlns="">
      <p:transition spd="slow" advClick="0" advTm="5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AFFD0B-CDEB-4BAF-903C-2E398C42FE9D}"/>
              </a:ext>
            </a:extLst>
          </p:cNvPr>
          <p:cNvSpPr txBox="1"/>
          <p:nvPr/>
        </p:nvSpPr>
        <p:spPr>
          <a:xfrm>
            <a:off x="1000539" y="1736036"/>
            <a:ext cx="10515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</a:t>
            </a:r>
            <a:r>
              <a:rPr lang="en-US" sz="24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we hypothesized, the volume of both continuity and vaginal deliveries performed by residents significantly declined from 2013 to 2019.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2013, 86.5% of programs’ trainees completed 10 or more continuity deliveries and 85.7% completed more than 40 vaginal deliveries; in 2019, this had dropped to 41.0% and 51% respectively.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proportion of deliveries attended by a family physician and the priority programs </a:t>
            </a:r>
            <a:r>
              <a:rPr lang="en-US" sz="24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give </a:t>
            </a:r>
            <a:r>
              <a:rPr lang="en-US" sz="24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 continuity deliveries also decreased.</a:t>
            </a:r>
            <a:endParaRPr lang="en-US" sz="2400" b="0" i="0" dirty="0">
              <a:effectLst/>
              <a:latin typeface="Garamond" panose="02020404030301010803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DB8FE7-AC10-433A-B00C-CFE19ED70BCE}"/>
              </a:ext>
            </a:extLst>
          </p:cNvPr>
          <p:cNvSpPr txBox="1"/>
          <p:nvPr/>
        </p:nvSpPr>
        <p:spPr>
          <a:xfrm>
            <a:off x="1000539" y="556592"/>
            <a:ext cx="74609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Garamond" panose="02020404030301010803" pitchFamily="18" charset="0"/>
              </a:rPr>
              <a:t>Results - deliveries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29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8000"/>
    </mc:Choice>
    <mc:Fallback xmlns="">
      <p:transition spd="slow" advClick="0" advTm="2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5E7165D-A682-4230-8D0A-353326BFCD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4990552"/>
              </p:ext>
            </p:extLst>
          </p:nvPr>
        </p:nvGraphicFramePr>
        <p:xfrm>
          <a:off x="2120692" y="843097"/>
          <a:ext cx="8367574" cy="5171805"/>
        </p:xfrm>
        <a:graphic>
          <a:graphicData uri="http://schemas.openxmlformats.org/drawingml/2006/table">
            <a:tbl>
              <a:tblPr firstRow="1" firstCol="1" bandRow="1"/>
              <a:tblGrid>
                <a:gridCol w="3113303">
                  <a:extLst>
                    <a:ext uri="{9D8B030D-6E8A-4147-A177-3AD203B41FA5}">
                      <a16:colId xmlns:a16="http://schemas.microsoft.com/office/drawing/2014/main" val="1989442547"/>
                    </a:ext>
                  </a:extLst>
                </a:gridCol>
                <a:gridCol w="1678785">
                  <a:extLst>
                    <a:ext uri="{9D8B030D-6E8A-4147-A177-3AD203B41FA5}">
                      <a16:colId xmlns:a16="http://schemas.microsoft.com/office/drawing/2014/main" val="705489881"/>
                    </a:ext>
                  </a:extLst>
                </a:gridCol>
                <a:gridCol w="1199132">
                  <a:extLst>
                    <a:ext uri="{9D8B030D-6E8A-4147-A177-3AD203B41FA5}">
                      <a16:colId xmlns:a16="http://schemas.microsoft.com/office/drawing/2014/main" val="317871473"/>
                    </a:ext>
                  </a:extLst>
                </a:gridCol>
                <a:gridCol w="1279074">
                  <a:extLst>
                    <a:ext uri="{9D8B030D-6E8A-4147-A177-3AD203B41FA5}">
                      <a16:colId xmlns:a16="http://schemas.microsoft.com/office/drawing/2014/main" val="3462888178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1844298443"/>
                    </a:ext>
                  </a:extLst>
                </a:gridCol>
              </a:tblGrid>
              <a:tr h="7674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Variable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931" marR="959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Categories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931" marR="95931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2013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 (%)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931" marR="95931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2019 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 (%)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931" marR="959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 value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931" marR="95931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2751418"/>
                  </a:ext>
                </a:extLst>
              </a:tr>
              <a:tr h="179070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Proportion of family medicine attendings at deliveries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931" marR="959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0%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1 - 20%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21 - 40%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41 - 60%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61 - 80%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&gt; 80%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Missing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931" marR="95931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 (11.6)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51 (20.3)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 (19.1)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 (11.6)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(8.0)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 (27.9)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(1.6)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931" marR="95931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 (17.6)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64 (24.5)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 (16.1)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 (11.9)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(6.5)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 (17.6)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 (5.7)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931" marR="959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P=0.009</a:t>
                      </a:r>
                      <a:endParaRPr lang="en-US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931" marR="95931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0271353"/>
                  </a:ext>
                </a:extLst>
              </a:tr>
              <a:tr h="102325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Continuity deliveries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931" marR="959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0 - 9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10 - 20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&gt; 20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Missing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931" marR="95931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 (11.6)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191 (76.1)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 (10.4)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(2.0)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931" marR="95931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138 (52.9)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 (38.3)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 (2.7)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(6.1)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931" marR="959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P&lt; 0.001</a:t>
                      </a:r>
                      <a:endParaRPr lang="en-US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931" marR="95931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4835221"/>
                  </a:ext>
                </a:extLst>
              </a:tr>
              <a:tr h="153488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Vaginal deliveries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931" marR="959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u="none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 </a:t>
                      </a:r>
                      <a:r>
                        <a:rPr lang="en-US" sz="17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41 - 60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61 - 80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81 - 100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&gt; 100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Missing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931" marR="95931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 (12.4)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132 (52.6)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 (16.3)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 (10.4)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(6.4)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(2.0)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931" marR="95931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111 (42.5)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74 (28.4)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 (13.0)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 (5.7)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(3.8)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(6.5)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931" marR="959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P&lt; 0.001</a:t>
                      </a:r>
                      <a:endParaRPr lang="en-US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931" marR="95931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832735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17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AFFD0B-CDEB-4BAF-903C-2E398C42FE9D}"/>
              </a:ext>
            </a:extLst>
          </p:cNvPr>
          <p:cNvSpPr txBox="1"/>
          <p:nvPr/>
        </p:nvSpPr>
        <p:spPr>
          <a:xfrm>
            <a:off x="1000539" y="1736036"/>
            <a:ext cx="10515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proportion of deliveries attended by a family physician and the priority given to continuity deliveries also decreased.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 found no significant differences in the independence expected of residents on obstetrics rotation or in whether an OB fellowship was offered at the program.</a:t>
            </a:r>
            <a:endParaRPr lang="en-US" sz="2400" b="0" i="0" dirty="0">
              <a:effectLst/>
              <a:latin typeface="Garamond" panose="02020404030301010803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DB8FE7-AC10-433A-B00C-CFE19ED70BCE}"/>
              </a:ext>
            </a:extLst>
          </p:cNvPr>
          <p:cNvSpPr txBox="1"/>
          <p:nvPr/>
        </p:nvSpPr>
        <p:spPr>
          <a:xfrm>
            <a:off x="1000539" y="556592"/>
            <a:ext cx="74609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Garamond" panose="02020404030301010803" pitchFamily="18" charset="0"/>
              </a:rPr>
              <a:t>Results - curriculum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92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/>
    </mc:Choice>
    <mc:Fallback xmlns="">
      <p:transition spd="slow" advClick="0" advTm="2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F02F1D6-2EC4-454D-999D-92B82F2E9D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6576561"/>
              </p:ext>
            </p:extLst>
          </p:nvPr>
        </p:nvGraphicFramePr>
        <p:xfrm>
          <a:off x="1814710" y="324938"/>
          <a:ext cx="8037393" cy="6208124"/>
        </p:xfrm>
        <a:graphic>
          <a:graphicData uri="http://schemas.openxmlformats.org/drawingml/2006/table">
            <a:tbl>
              <a:tblPr firstRow="1" firstCol="1" bandRow="1"/>
              <a:tblGrid>
                <a:gridCol w="2810299">
                  <a:extLst>
                    <a:ext uri="{9D8B030D-6E8A-4147-A177-3AD203B41FA5}">
                      <a16:colId xmlns:a16="http://schemas.microsoft.com/office/drawing/2014/main" val="2784171805"/>
                    </a:ext>
                  </a:extLst>
                </a:gridCol>
                <a:gridCol w="1981788">
                  <a:extLst>
                    <a:ext uri="{9D8B030D-6E8A-4147-A177-3AD203B41FA5}">
                      <a16:colId xmlns:a16="http://schemas.microsoft.com/office/drawing/2014/main" val="2795530825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388074893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725186306"/>
                    </a:ext>
                  </a:extLst>
                </a:gridCol>
                <a:gridCol w="959306">
                  <a:extLst>
                    <a:ext uri="{9D8B030D-6E8A-4147-A177-3AD203B41FA5}">
                      <a16:colId xmlns:a16="http://schemas.microsoft.com/office/drawing/2014/main" val="3102535446"/>
                    </a:ext>
                  </a:extLst>
                </a:gridCol>
              </a:tblGrid>
              <a:tr h="76744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Variable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931" marR="959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Categories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931" marR="95931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2013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 (%)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931" marR="95931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2019 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 (%)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931" marR="959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 value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931" marR="95931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2847793"/>
                  </a:ext>
                </a:extLst>
              </a:tr>
              <a:tr h="25803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Independence expected on rotation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931" marR="959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Low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 to 4)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Medium 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(5 to 7)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High 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(8 to 10)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Missing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931" marR="95931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 (12.7)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151 (60.2)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63 (25.1)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(2.0)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931" marR="95931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 (16.5)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137 (52.5)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69 (26.4)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(4.6)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931" marR="959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P=0.28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931" marR="95931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0853642"/>
                  </a:ext>
                </a:extLst>
              </a:tr>
              <a:tr h="206428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Priority given to continuity deliveries 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931" marR="959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Not extremely important 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 to 9)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Extremely important (10)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Missing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931" marR="95931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126 (50.2)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120 (47.8)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(2.0)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931" marR="95931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193 (73.9)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 (21.0)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 (5.0)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931" marR="959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P&lt;0.001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931" marR="95931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1429586"/>
                  </a:ext>
                </a:extLst>
              </a:tr>
              <a:tr h="77410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 fellowship at institution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931" marR="959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Missing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931" marR="95931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 (13.1)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214 (85.3)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(1.6)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931" marR="95931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 (11.9)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218 (83.5)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(4.6)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931" marR="959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P=0.142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931" marR="95931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7697147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77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/>
    </mc:Choice>
    <mc:Fallback xmlns="">
      <p:transition spd="slow" advClick="0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AFFD0B-CDEB-4BAF-903C-2E398C42FE9D}"/>
              </a:ext>
            </a:extLst>
          </p:cNvPr>
          <p:cNvSpPr txBox="1"/>
          <p:nvPr/>
        </p:nvSpPr>
        <p:spPr>
          <a:xfrm>
            <a:off x="1000539" y="1736036"/>
            <a:ext cx="10515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Despite a lower volume of deliveries in training overall, t</a:t>
            </a:r>
            <a:r>
              <a:rPr lang="en-US" sz="24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 proportion of graduates who continue practicing obstetrics in the last 5 years and the number of graduates who did an OB or maternal care fellowship in the last 5 years did not change significantly between 2013 and 2019.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0" i="0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Garamond" panose="02020404030301010803" pitchFamily="18" charset="0"/>
                <a:cs typeface="Times New Roman" panose="02020603050405020304" pitchFamily="18" charset="0"/>
              </a:rPr>
              <a:t>This was surprising to us.  So further analysis was done.</a:t>
            </a:r>
            <a:endParaRPr lang="en-US" sz="2400" b="0" i="0" dirty="0">
              <a:effectLst/>
              <a:latin typeface="Garamond" panose="02020404030301010803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DB8FE7-AC10-433A-B00C-CFE19ED70BCE}"/>
              </a:ext>
            </a:extLst>
          </p:cNvPr>
          <p:cNvSpPr txBox="1"/>
          <p:nvPr/>
        </p:nvSpPr>
        <p:spPr>
          <a:xfrm>
            <a:off x="1000539" y="556592"/>
            <a:ext cx="74609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Garamond" panose="02020404030301010803" pitchFamily="18" charset="0"/>
              </a:rPr>
              <a:t>Results - outcomes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2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70076D8-8BCA-456B-9FCE-36C4888D27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9612059"/>
              </p:ext>
            </p:extLst>
          </p:nvPr>
        </p:nvGraphicFramePr>
        <p:xfrm>
          <a:off x="1981200" y="1490797"/>
          <a:ext cx="8229600" cy="3876405"/>
        </p:xfrm>
        <a:graphic>
          <a:graphicData uri="http://schemas.openxmlformats.org/drawingml/2006/table">
            <a:tbl>
              <a:tblPr firstRow="1" firstCol="1" bandRow="1"/>
              <a:tblGrid>
                <a:gridCol w="3113303">
                  <a:extLst>
                    <a:ext uri="{9D8B030D-6E8A-4147-A177-3AD203B41FA5}">
                      <a16:colId xmlns:a16="http://schemas.microsoft.com/office/drawing/2014/main" val="291287126"/>
                    </a:ext>
                  </a:extLst>
                </a:gridCol>
                <a:gridCol w="1678785">
                  <a:extLst>
                    <a:ext uri="{9D8B030D-6E8A-4147-A177-3AD203B41FA5}">
                      <a16:colId xmlns:a16="http://schemas.microsoft.com/office/drawing/2014/main" val="1652387626"/>
                    </a:ext>
                  </a:extLst>
                </a:gridCol>
                <a:gridCol w="1199132">
                  <a:extLst>
                    <a:ext uri="{9D8B030D-6E8A-4147-A177-3AD203B41FA5}">
                      <a16:colId xmlns:a16="http://schemas.microsoft.com/office/drawing/2014/main" val="4212319834"/>
                    </a:ext>
                  </a:extLst>
                </a:gridCol>
                <a:gridCol w="1279074">
                  <a:extLst>
                    <a:ext uri="{9D8B030D-6E8A-4147-A177-3AD203B41FA5}">
                      <a16:colId xmlns:a16="http://schemas.microsoft.com/office/drawing/2014/main" val="2329557685"/>
                    </a:ext>
                  </a:extLst>
                </a:gridCol>
                <a:gridCol w="959306">
                  <a:extLst>
                    <a:ext uri="{9D8B030D-6E8A-4147-A177-3AD203B41FA5}">
                      <a16:colId xmlns:a16="http://schemas.microsoft.com/office/drawing/2014/main" val="1427348943"/>
                    </a:ext>
                  </a:extLst>
                </a:gridCol>
              </a:tblGrid>
              <a:tr h="7674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Variable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931" marR="959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Categories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931" marR="95931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2013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 (%)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931" marR="95931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2019 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 (%)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931" marR="959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 value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931" marR="95931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7062429"/>
                  </a:ext>
                </a:extLst>
              </a:tr>
              <a:tr h="153488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Proportion of graduates who continue OB in the last 5 years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931" marR="959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 10%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11 - 25%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26 - 50%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51 - 75%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&gt; 75%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Missing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931" marR="95931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137 (54.6)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57 (22.7)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 (13.6)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 (4.4)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(1.2)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(3.6)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931" marR="95931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152 (58.2)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56 (21.5)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 (10.0)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 (2.7)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(1.5)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(6.1)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931" marR="959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P=0.460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931" marR="95931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0832366"/>
                  </a:ext>
                </a:extLst>
              </a:tr>
              <a:tr h="153488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Number of graduate who do OB/Maternal care fellowship in the last 5 years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931" marR="959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or more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Missing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931" marR="95931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149 (59.4)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 (19.9)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 (9.6)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(2.4)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 (5.2)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(3.6)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931" marR="95931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149 (57.5)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 (14.3)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 (12.0)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(4.6)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(6.2)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 (5.4)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931" marR="959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P=0.296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931" marR="95931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8688609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56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AFFD0B-CDEB-4BAF-903C-2E398C42FE9D}"/>
              </a:ext>
            </a:extLst>
          </p:cNvPr>
          <p:cNvSpPr txBox="1"/>
          <p:nvPr/>
        </p:nvSpPr>
        <p:spPr>
          <a:xfrm>
            <a:off x="1000539" y="1736036"/>
            <a:ext cx="10515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rograms reporting more than 25% of graduates continuing to practice OB had no significant change in volume of vaginal deliveries, while programs with fewer than 25% of graduates continuing to practice OB demonstrated a significant decrease in vaginal delivery volume.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0" i="0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</a:rPr>
              <a:t>T</a:t>
            </a:r>
            <a:r>
              <a:rPr lang="en-US" sz="2400" b="0" i="0" dirty="0">
                <a:effectLst/>
                <a:latin typeface="Garamond" panose="02020404030301010803" pitchFamily="18" charset="0"/>
              </a:rPr>
              <a:t>he proportion of program directors responding with a large number of graduates who continued to practice OB (more than 25%) decreased from 19.2% (48 of 251) in 2013 to 14.2% (37 of 261) in 2019.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DB8FE7-AC10-433A-B00C-CFE19ED70BCE}"/>
              </a:ext>
            </a:extLst>
          </p:cNvPr>
          <p:cNvSpPr txBox="1"/>
          <p:nvPr/>
        </p:nvSpPr>
        <p:spPr>
          <a:xfrm>
            <a:off x="1000539" y="556592"/>
            <a:ext cx="74609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Garamond" panose="02020404030301010803" pitchFamily="18" charset="0"/>
              </a:rPr>
              <a:t>Results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79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5000"/>
    </mc:Choice>
    <mc:Fallback xmlns="">
      <p:transition spd="slow" advClick="0" advTm="5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4293DE6-6A25-44A4-B4B3-BA7FEFA7EF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8301899"/>
              </p:ext>
            </p:extLst>
          </p:nvPr>
        </p:nvGraphicFramePr>
        <p:xfrm>
          <a:off x="1295400" y="1677795"/>
          <a:ext cx="9601200" cy="3502410"/>
        </p:xfrm>
        <a:graphic>
          <a:graphicData uri="http://schemas.openxmlformats.org/drawingml/2006/table">
            <a:tbl>
              <a:tblPr firstRow="1" firstCol="1" bandRow="1"/>
              <a:tblGrid>
                <a:gridCol w="1371600">
                  <a:extLst>
                    <a:ext uri="{9D8B030D-6E8A-4147-A177-3AD203B41FA5}">
                      <a16:colId xmlns:a16="http://schemas.microsoft.com/office/drawing/2014/main" val="1257268236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4022873224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1463342907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1008798045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73345078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190534409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970264340"/>
                    </a:ext>
                  </a:extLst>
                </a:gridCol>
              </a:tblGrid>
              <a:tr h="59844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208" marR="1122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Programs with 0-25% of graduates continuing OB (N=402)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9610" marR="149610" marT="74805" marB="74805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Programs with &gt; 25% of graduates continuing OB (N=85)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9610" marR="149610" marT="74805" marB="74805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2267916"/>
                  </a:ext>
                </a:extLst>
              </a:tr>
              <a:tr h="89766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 vaginal deliveries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208" marR="1122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2013 (N=194)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 (%)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208" marR="112208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2019 (N=208)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 (%)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208" marR="1122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 value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208" marR="1122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2013 (N=48)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 (%)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208" marR="112208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2019 (N=37)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 (%)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208" marR="1122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 value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208" marR="1122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2225023"/>
                  </a:ext>
                </a:extLst>
              </a:tr>
              <a:tr h="2992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≤40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208" marR="1122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 (16)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208" marR="112208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111 (53.4)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208" marR="1122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P&lt;0.001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9610" marR="149610" marT="74805" marB="7480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208" marR="112208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208" marR="1122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P=0.509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9610" marR="149610" marT="74805" marB="7480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6363165"/>
                  </a:ext>
                </a:extLst>
              </a:tr>
              <a:tr h="2992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41 - 60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208" marR="1122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124 (64)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208" marR="112208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 (31.3)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208" marR="1122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 (14.6)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208" marR="112208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8(21.6)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208" marR="1122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641224"/>
                  </a:ext>
                </a:extLst>
              </a:tr>
              <a:tr h="2992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61 - 80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208" marR="1122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 (12.9)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208" marR="112208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 (9.1)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208" marR="1122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15(31.2)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208" marR="112208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 (40.5)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208" marR="1122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4411686"/>
                  </a:ext>
                </a:extLst>
              </a:tr>
              <a:tr h="2992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81 - 100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208" marR="1122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 (6.7)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208" marR="112208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(4.3)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208" marR="1122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12(25.0)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208" marR="112208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(16.2)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208" marR="1122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828646"/>
                  </a:ext>
                </a:extLst>
              </a:tr>
              <a:tr h="2992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&gt;100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208" marR="1122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(0.52)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208" marR="112208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(0.96)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208" marR="1122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 (29.2)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208" marR="112208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(21.6)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208" marR="1122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332628"/>
                  </a:ext>
                </a:extLst>
              </a:tr>
              <a:tr h="2992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Missing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208" marR="1122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208" marR="112208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(0.96)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208" marR="1122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208" marR="112208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208" marR="1122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2468984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80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6000"/>
    </mc:Choice>
    <mc:Fallback xmlns="">
      <p:transition spd="slow" advClick="0" advTm="3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22DBEE-C1F0-4CF8-9F06-D4764A56FF2A}"/>
              </a:ext>
            </a:extLst>
          </p:cNvPr>
          <p:cNvSpPr txBox="1"/>
          <p:nvPr/>
        </p:nvSpPr>
        <p:spPr>
          <a:xfrm>
            <a:off x="1464365" y="1797760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 found no significant differences between 2013 and 2019 for</a:t>
            </a:r>
          </a:p>
          <a:p>
            <a:pPr marL="800100" lvl="1" indent="-342900">
              <a:buFont typeface="Wingdings" panose="05000000000000000000" pitchFamily="2" charset="2"/>
              <a:buChar char="Ø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program type, region or community size</a:t>
            </a:r>
          </a:p>
          <a:p>
            <a:pPr marL="800100" lvl="1" indent="-342900">
              <a:buFont typeface="Wingdings" panose="05000000000000000000" pitchFamily="2" charset="2"/>
              <a:buChar char="Ø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independence expected of residents on obstetrics rotations</a:t>
            </a:r>
          </a:p>
          <a:p>
            <a:pPr marL="800100" lvl="1" indent="-342900">
              <a:buFont typeface="Wingdings" panose="05000000000000000000" pitchFamily="2" charset="2"/>
              <a:buChar char="Ø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number of programs with OB fellowships</a:t>
            </a:r>
          </a:p>
          <a:p>
            <a:pPr marL="800100" lvl="1" indent="-342900">
              <a:buFont typeface="Wingdings" panose="05000000000000000000" pitchFamily="2" charset="2"/>
              <a:buChar char="Ø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number of residents going into OB fellowships in the last 5 years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B4A4D0-227B-45A1-B423-4A1B478B0498}"/>
              </a:ext>
            </a:extLst>
          </p:cNvPr>
          <p:cNvSpPr txBox="1"/>
          <p:nvPr/>
        </p:nvSpPr>
        <p:spPr>
          <a:xfrm>
            <a:off x="1464364" y="609600"/>
            <a:ext cx="85807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Garamond" panose="02020404030301010803" pitchFamily="18" charset="0"/>
              </a:rPr>
              <a:t>Conclusions - no difference 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29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2000"/>
    </mc:Choice>
    <mc:Fallback xmlns="">
      <p:transition spd="slow" advClick="0" advTm="3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22DBEE-C1F0-4CF8-9F06-D4764A56FF2A}"/>
              </a:ext>
            </a:extLst>
          </p:cNvPr>
          <p:cNvSpPr txBox="1"/>
          <p:nvPr/>
        </p:nvSpPr>
        <p:spPr>
          <a:xfrm>
            <a:off x="1464365" y="1797760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priority given to continuity deliveries in family medicine residencies has decreased.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dirty="0">
              <a:solidFill>
                <a:srgbClr val="000000"/>
              </a:solidFill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proportion of deliveries attended by a family physician has also decreased in our programs.</a:t>
            </a:r>
            <a:endParaRPr lang="en-US" sz="2400" dirty="0">
              <a:solidFill>
                <a:srgbClr val="000000"/>
              </a:solidFill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B4A4D0-227B-45A1-B423-4A1B478B0498}"/>
              </a:ext>
            </a:extLst>
          </p:cNvPr>
          <p:cNvSpPr txBox="1"/>
          <p:nvPr/>
        </p:nvSpPr>
        <p:spPr>
          <a:xfrm>
            <a:off x="1434547" y="628257"/>
            <a:ext cx="93229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Garamond" panose="02020404030301010803" pitchFamily="18" charset="0"/>
              </a:rPr>
              <a:t>Conclusions – PD attitudes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69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979BD4-88E9-435A-8957-CDC9FFC21A71}"/>
              </a:ext>
            </a:extLst>
          </p:cNvPr>
          <p:cNvSpPr txBox="1"/>
          <p:nvPr/>
        </p:nvSpPr>
        <p:spPr>
          <a:xfrm>
            <a:off x="1258957" y="1073426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Dr. </a:t>
            </a:r>
            <a:r>
              <a:rPr lang="en-US" dirty="0" err="1">
                <a:latin typeface="Garamond" panose="02020404030301010803" pitchFamily="18" charset="0"/>
              </a:rPr>
              <a:t>Fashner</a:t>
            </a:r>
            <a:r>
              <a:rPr lang="en-US" dirty="0">
                <a:latin typeface="Garamond" panose="02020404030301010803" pitchFamily="18" charset="0"/>
              </a:rPr>
              <a:t> has nothing to disclose.</a:t>
            </a:r>
          </a:p>
          <a:p>
            <a:r>
              <a:rPr lang="en-US" dirty="0">
                <a:latin typeface="Garamond" panose="02020404030301010803" pitchFamily="18" charset="0"/>
              </a:rPr>
              <a:t>Dr. Cavanagh has nothing to disclose.</a:t>
            </a:r>
          </a:p>
          <a:p>
            <a:r>
              <a:rPr lang="en-US" dirty="0">
                <a:latin typeface="Garamond" panose="02020404030301010803" pitchFamily="18" charset="0"/>
              </a:rPr>
              <a:t>Dr. Eden has nothing to disclose.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DB6B54-E5D5-4638-B5B4-2EB9000014F4}"/>
              </a:ext>
            </a:extLst>
          </p:cNvPr>
          <p:cNvSpPr txBox="1"/>
          <p:nvPr/>
        </p:nvSpPr>
        <p:spPr>
          <a:xfrm>
            <a:off x="1152939" y="2967335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Garamond" panose="02020404030301010803" pitchFamily="18" charset="0"/>
              </a:rPr>
              <a:t>"This project was supported (in whole or in part) by HCA and/or an HCA affiliated entity. The views expressed in this publication represent those of the author(s) and do not necessarily represent the official views of HCA or any of its affiliated entities."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15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22DBEE-C1F0-4CF8-9F06-D4764A56FF2A}"/>
              </a:ext>
            </a:extLst>
          </p:cNvPr>
          <p:cNvSpPr txBox="1"/>
          <p:nvPr/>
        </p:nvSpPr>
        <p:spPr>
          <a:xfrm>
            <a:off x="1464365" y="1797760"/>
            <a:ext cx="9144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number of continuity deliveries and vaginal deliveries performed by residents has decreased significantly.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dirty="0">
              <a:solidFill>
                <a:srgbClr val="000000"/>
              </a:solidFill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Programs with greater than 25% of graduates who continue OB have maintained higher delivery volumes.</a:t>
            </a:r>
            <a:endParaRPr lang="en-US" sz="2400" dirty="0">
              <a:latin typeface="Garamond" panose="02020404030301010803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dirty="0">
              <a:solidFill>
                <a:srgbClr val="000000"/>
              </a:solidFill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B4A4D0-227B-45A1-B423-4A1B478B0498}"/>
              </a:ext>
            </a:extLst>
          </p:cNvPr>
          <p:cNvSpPr txBox="1"/>
          <p:nvPr/>
        </p:nvSpPr>
        <p:spPr>
          <a:xfrm>
            <a:off x="1434547" y="628257"/>
            <a:ext cx="98032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Garamond" panose="02020404030301010803" pitchFamily="18" charset="0"/>
              </a:rPr>
              <a:t>Conclusions – Resident training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76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9000"/>
    </mc:Choice>
    <mc:Fallback xmlns="">
      <p:transition spd="slow" advClick="0" advTm="2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22DBEE-C1F0-4CF8-9F06-D4764A56FF2A}"/>
              </a:ext>
            </a:extLst>
          </p:cNvPr>
          <p:cNvSpPr txBox="1"/>
          <p:nvPr/>
        </p:nvSpPr>
        <p:spPr>
          <a:xfrm>
            <a:off x="1464365" y="1797760"/>
            <a:ext cx="914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</a:rPr>
              <a:t>The overall volume of obstetrical experience in family medicine residency training decreased from 2013 to 2019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</a:rPr>
              <a:t>However, programs reporting &gt;25% of graduates continuing to practice obstetrics after graduation continue to report similar volumes in 2013 and 2019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Garamond" panose="020204040303010108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</a:rPr>
              <a:t>Per Program Director report, the number of family medicine residents pursuing obstetrics fellowships and including obstetrics in their practice after graduation is unchanged</a:t>
            </a:r>
          </a:p>
          <a:p>
            <a:endParaRPr lang="en-US" sz="2400" dirty="0">
              <a:latin typeface="Garamond" panose="02020404030301010803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B4A4D0-227B-45A1-B423-4A1B478B0498}"/>
              </a:ext>
            </a:extLst>
          </p:cNvPr>
          <p:cNvSpPr txBox="1"/>
          <p:nvPr/>
        </p:nvSpPr>
        <p:spPr>
          <a:xfrm>
            <a:off x="1464365" y="609600"/>
            <a:ext cx="52346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Garamond" panose="02020404030301010803" pitchFamily="18" charset="0"/>
              </a:rPr>
              <a:t>Conclusion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97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0"/>
    </mc:Choice>
    <mc:Fallback xmlns="">
      <p:transition spd="slow" advClick="0" advTm="4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22DBEE-C1F0-4CF8-9F06-D4764A56FF2A}"/>
              </a:ext>
            </a:extLst>
          </p:cNvPr>
          <p:cNvSpPr txBox="1"/>
          <p:nvPr/>
        </p:nvSpPr>
        <p:spPr>
          <a:xfrm>
            <a:off x="1464365" y="1797760"/>
            <a:ext cx="9144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</a:rPr>
              <a:t>Role of ACGME RRC-FM requirement update in 2014?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Garamond" panose="020204040303010108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</a:rPr>
              <a:t>Does residency training experience influence future practice? Or do students most likely to include OB in future practice self-select into residency programs with high OB training volume?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Garamond" panose="020204040303010108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</a:rPr>
              <a:t>Limits of program director report vs direct survey of practicing family physicians and ADS program data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B4A4D0-227B-45A1-B423-4A1B478B0498}"/>
              </a:ext>
            </a:extLst>
          </p:cNvPr>
          <p:cNvSpPr txBox="1"/>
          <p:nvPr/>
        </p:nvSpPr>
        <p:spPr>
          <a:xfrm>
            <a:off x="1464365" y="609600"/>
            <a:ext cx="52346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Garamond" panose="02020404030301010803" pitchFamily="18" charset="0"/>
              </a:rPr>
              <a:t>Discussion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49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30000"/>
    </mc:Choice>
    <mc:Fallback xmlns="">
      <p:transition spd="slow" advClick="0" advTm="2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22DBEE-C1F0-4CF8-9F06-D4764A56FF2A}"/>
              </a:ext>
            </a:extLst>
          </p:cNvPr>
          <p:cNvSpPr txBox="1"/>
          <p:nvPr/>
        </p:nvSpPr>
        <p:spPr>
          <a:xfrm>
            <a:off x="1464365" y="179776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</a:rPr>
              <a:t>Competency based ACGME requirements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Garamond" panose="02020404030301010803" pitchFamily="18" charset="0"/>
            </a:endParaRPr>
          </a:p>
          <a:p>
            <a:endParaRPr lang="en-US" sz="2400" dirty="0">
              <a:latin typeface="Garamond" panose="020204040303010108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</a:rPr>
              <a:t>Protect obstetrical training opportunities for family physicians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B4A4D0-227B-45A1-B423-4A1B478B0498}"/>
              </a:ext>
            </a:extLst>
          </p:cNvPr>
          <p:cNvSpPr txBox="1"/>
          <p:nvPr/>
        </p:nvSpPr>
        <p:spPr>
          <a:xfrm>
            <a:off x="1520351" y="488302"/>
            <a:ext cx="52346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Garamond" panose="02020404030301010803" pitchFamily="18" charset="0"/>
              </a:rPr>
              <a:t>Future Direction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77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4000"/>
    </mc:Choice>
    <mc:Fallback xmlns="">
      <p:transition spd="slow" advClick="0" advTm="10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22DBEE-C1F0-4CF8-9F06-D4764A56FF2A}"/>
              </a:ext>
            </a:extLst>
          </p:cNvPr>
          <p:cNvSpPr txBox="1"/>
          <p:nvPr/>
        </p:nvSpPr>
        <p:spPr>
          <a:xfrm>
            <a:off x="1464365" y="1797760"/>
            <a:ext cx="9144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	Tong ST, </a:t>
            </a:r>
            <a:r>
              <a:rPr lang="en-US" dirty="0" err="1"/>
              <a:t>Makaroff</a:t>
            </a:r>
            <a:r>
              <a:rPr lang="en-US" dirty="0"/>
              <a:t> LA, </a:t>
            </a:r>
            <a:r>
              <a:rPr lang="en-US" dirty="0" err="1"/>
              <a:t>Xierali</a:t>
            </a:r>
            <a:r>
              <a:rPr lang="en-US" dirty="0"/>
              <a:t> IM, Puffer JC, Newton WP, </a:t>
            </a:r>
            <a:r>
              <a:rPr lang="en-US" dirty="0" err="1"/>
              <a:t>Bazemore</a:t>
            </a:r>
            <a:r>
              <a:rPr lang="en-US" dirty="0"/>
              <a:t> AW. Family 	physicians in the maternity care workforce: factors influencing declining trends. 	</a:t>
            </a:r>
            <a:r>
              <a:rPr lang="en-US" i="1" dirty="0" err="1"/>
              <a:t>Matern</a:t>
            </a:r>
            <a:r>
              <a:rPr lang="en-US" i="1" dirty="0"/>
              <a:t> Child Health J. </a:t>
            </a:r>
            <a:r>
              <a:rPr lang="en-US" dirty="0"/>
              <a:t>2013;17(9):1576-1581.</a:t>
            </a:r>
          </a:p>
          <a:p>
            <a:r>
              <a:rPr lang="en-US" dirty="0"/>
              <a:t>2.	Goldstein JT, Hartman SG, </a:t>
            </a:r>
            <a:r>
              <a:rPr lang="en-US" dirty="0" err="1"/>
              <a:t>Meunier</a:t>
            </a:r>
            <a:r>
              <a:rPr lang="en-US" dirty="0"/>
              <a:t> MR, et al. Supporting Family Physician Maternity 	Care Providers. </a:t>
            </a:r>
            <a:r>
              <a:rPr lang="en-US" i="1" dirty="0"/>
              <a:t>Family medicine. </a:t>
            </a:r>
            <a:r>
              <a:rPr lang="en-US" dirty="0"/>
              <a:t>2018;50(9):662-671.</a:t>
            </a:r>
          </a:p>
          <a:p>
            <a:r>
              <a:rPr lang="en-US" dirty="0"/>
              <a:t>3.	Rayburn WF, </a:t>
            </a:r>
            <a:r>
              <a:rPr lang="en-US" dirty="0" err="1"/>
              <a:t>Petterson</a:t>
            </a:r>
            <a:r>
              <a:rPr lang="en-US" dirty="0"/>
              <a:t> SM, Phillips RL. Trends in family physicians performing 	deliveries, 2003-2010. </a:t>
            </a:r>
            <a:r>
              <a:rPr lang="en-US" i="1" dirty="0"/>
              <a:t>Birth. </a:t>
            </a:r>
            <a:r>
              <a:rPr lang="en-US" dirty="0"/>
              <a:t>2014;41(1):26-32.</a:t>
            </a:r>
          </a:p>
          <a:p>
            <a:r>
              <a:rPr lang="en-US" dirty="0"/>
              <a:t>4.	</a:t>
            </a:r>
            <a:r>
              <a:rPr lang="en-US" dirty="0" err="1"/>
              <a:t>Barreto</a:t>
            </a:r>
            <a:r>
              <a:rPr lang="en-US" dirty="0"/>
              <a:t> TW, Eden AR, Hansen ER, Peterson LE. Barriers Faced by Family Medicine 	Graduates Interested in Performing Obstetric Deliveries. </a:t>
            </a:r>
            <a:r>
              <a:rPr lang="en-US" i="1" dirty="0"/>
              <a:t>J Am Board Fam Med. 	</a:t>
            </a:r>
            <a:r>
              <a:rPr lang="en-US" dirty="0"/>
              <a:t>2018;31(3):332-333.</a:t>
            </a:r>
          </a:p>
          <a:p>
            <a:r>
              <a:rPr lang="en-US" dirty="0"/>
              <a:t>5.	</a:t>
            </a:r>
            <a:r>
              <a:rPr lang="en-US" dirty="0" err="1"/>
              <a:t>Barreto</a:t>
            </a:r>
            <a:r>
              <a:rPr lang="en-US" dirty="0"/>
              <a:t> TW, Eden A, Hansen ER, Peterson LE. Opportunities and Barriers for Family 	Physician Contribution to the Maternity Care Workforce. </a:t>
            </a:r>
            <a:r>
              <a:rPr lang="en-US" i="1" dirty="0"/>
              <a:t>Family medicine. 	</a:t>
            </a:r>
            <a:r>
              <a:rPr lang="en-US" dirty="0"/>
              <a:t>2019;51(5):383-388.</a:t>
            </a:r>
          </a:p>
          <a:p>
            <a:r>
              <a:rPr lang="en-US" dirty="0"/>
              <a:t>6.	</a:t>
            </a:r>
            <a:r>
              <a:rPr lang="en-US" dirty="0" err="1"/>
              <a:t>Barreto</a:t>
            </a:r>
            <a:r>
              <a:rPr lang="en-US" dirty="0"/>
              <a:t> TW, Eden AR, </a:t>
            </a:r>
            <a:r>
              <a:rPr lang="en-US" dirty="0" err="1"/>
              <a:t>Petterson</a:t>
            </a:r>
            <a:r>
              <a:rPr lang="en-US" dirty="0"/>
              <a:t> S, </a:t>
            </a:r>
            <a:r>
              <a:rPr lang="en-US" dirty="0" err="1"/>
              <a:t>Bazemore</a:t>
            </a:r>
            <a:r>
              <a:rPr lang="en-US" dirty="0"/>
              <a:t> AW, Peterson LE. Intention Versus Reality: 	Family Medicine Residency Graduates' Intention to Practice Obstetrics. </a:t>
            </a:r>
            <a:r>
              <a:rPr lang="en-US" i="1" dirty="0"/>
              <a:t>J Am Board 	Fam Med. </a:t>
            </a:r>
            <a:r>
              <a:rPr lang="en-US" dirty="0"/>
              <a:t>2017;30(4):405-406.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B4A4D0-227B-45A1-B423-4A1B478B0498}"/>
              </a:ext>
            </a:extLst>
          </p:cNvPr>
          <p:cNvSpPr txBox="1"/>
          <p:nvPr/>
        </p:nvSpPr>
        <p:spPr>
          <a:xfrm>
            <a:off x="1403973" y="488302"/>
            <a:ext cx="52346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Garamond" panose="02020404030301010803" pitchFamily="18" charset="0"/>
              </a:rPr>
              <a:t>References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17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607"/>
    </mc:Choice>
    <mc:Fallback xmlns="">
      <p:transition spd="slow" advClick="0" advTm="5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22DBEE-C1F0-4CF8-9F06-D4764A56FF2A}"/>
              </a:ext>
            </a:extLst>
          </p:cNvPr>
          <p:cNvSpPr txBox="1"/>
          <p:nvPr/>
        </p:nvSpPr>
        <p:spPr>
          <a:xfrm>
            <a:off x="1464365" y="1797760"/>
            <a:ext cx="9144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7.	</a:t>
            </a:r>
            <a:r>
              <a:rPr lang="en-US" dirty="0" err="1"/>
              <a:t>Barreto</a:t>
            </a:r>
            <a:r>
              <a:rPr lang="en-US" dirty="0"/>
              <a:t> T, Eden AR, </a:t>
            </a:r>
            <a:r>
              <a:rPr lang="en-US" dirty="0" err="1"/>
              <a:t>Bazemore</a:t>
            </a:r>
            <a:r>
              <a:rPr lang="en-US" dirty="0"/>
              <a:t> A, Peterson LE. Re: The Numbers Quandary in Family 	Medicine Obstetrics. </a:t>
            </a:r>
            <a:r>
              <a:rPr lang="en-US" i="1" dirty="0"/>
              <a:t>J Am Board Fam Med. </a:t>
            </a:r>
            <a:r>
              <a:rPr lang="en-US" dirty="0"/>
              <a:t>2018;31(1):168.</a:t>
            </a:r>
          </a:p>
          <a:p>
            <a:r>
              <a:rPr lang="en-US" dirty="0"/>
              <a:t>8.	Rayburn W. Who Will Deliver the Babies? Identifying and Addressing Barriers. </a:t>
            </a:r>
            <a:r>
              <a:rPr lang="en-US" i="1" dirty="0"/>
              <a:t>J Am 	Board Fam Med. </a:t>
            </a:r>
            <a:r>
              <a:rPr lang="en-US" dirty="0"/>
              <a:t>2017;30(4):402-404.</a:t>
            </a:r>
          </a:p>
          <a:p>
            <a:r>
              <a:rPr lang="en-US" dirty="0"/>
              <a:t>9.	Young RA. Maternity Care Services Provided by Family Physicians in Rural Hospitals. </a:t>
            </a:r>
            <a:r>
              <a:rPr lang="en-US" i="1" dirty="0"/>
              <a:t>J 	Am Board Fam Med. </a:t>
            </a:r>
            <a:r>
              <a:rPr lang="en-US" dirty="0"/>
              <a:t>2017;30(1):71-77.</a:t>
            </a:r>
          </a:p>
          <a:p>
            <a:r>
              <a:rPr lang="en-US" dirty="0"/>
              <a:t>10.	Education </a:t>
            </a:r>
            <a:r>
              <a:rPr lang="en-US" dirty="0" err="1"/>
              <a:t>ACfGM</a:t>
            </a:r>
            <a:r>
              <a:rPr lang="en-US" dirty="0"/>
              <a:t>. ACGME program requirements for graduate medical education in 	family medicine. 	</a:t>
            </a:r>
            <a:r>
              <a:rPr lang="en-US" u="sng" dirty="0">
                <a:hlinkClick r:id="rId4"/>
              </a:rPr>
              <a:t>https://acgme.org/Portals/0/PFAssets/ProgramRequirements/120_FamilyMedicine_2</a:t>
            </a:r>
            <a:r>
              <a:rPr lang="en-US" dirty="0">
                <a:hlinkClick r:id="rId4"/>
              </a:rPr>
              <a:t>	</a:t>
            </a:r>
            <a:r>
              <a:rPr lang="en-US" u="sng" dirty="0">
                <a:hlinkClick r:id="rId4"/>
              </a:rPr>
              <a:t>019.pdf?ver=2019-06-13-073936-407</a:t>
            </a:r>
            <a:r>
              <a:rPr lang="en-US" dirty="0"/>
              <a:t>. Published 2019. Accessed February 17, 2020.</a:t>
            </a:r>
          </a:p>
          <a:p>
            <a:r>
              <a:rPr lang="en-US" dirty="0"/>
              <a:t>11.	Worth A. The Numbers Quandary in Family Medicine Obstetrics. </a:t>
            </a:r>
            <a:r>
              <a:rPr lang="en-US" i="1" dirty="0"/>
              <a:t>J Am Board Fam Med. 	</a:t>
            </a:r>
            <a:r>
              <a:rPr lang="en-US" dirty="0"/>
              <a:t>2018;31(1):167-168.</a:t>
            </a:r>
          </a:p>
          <a:p>
            <a:r>
              <a:rPr lang="en-US" dirty="0"/>
              <a:t>12.	Young RA, </a:t>
            </a:r>
            <a:r>
              <a:rPr lang="en-US" dirty="0" err="1"/>
              <a:t>Sundermeyer</a:t>
            </a:r>
            <a:r>
              <a:rPr lang="en-US" dirty="0"/>
              <a:t> RL. Family Medicine and Obstetrics: Let's Stop Pretending. </a:t>
            </a:r>
            <a:r>
              <a:rPr lang="en-US" i="1" dirty="0"/>
              <a:t>J 	Am Board Fam Med. </a:t>
            </a:r>
            <a:r>
              <a:rPr lang="en-US" dirty="0"/>
              <a:t>2018;31(3):328-331.</a:t>
            </a:r>
          </a:p>
          <a:p>
            <a:r>
              <a:rPr lang="en-US" dirty="0"/>
              <a:t>13.	Avery DM, Jr., Reed MD, Skinner CA. Re: Family Medicine and Obstetrics: Let's Stop 	Pretending. </a:t>
            </a:r>
            <a:r>
              <a:rPr lang="en-US" i="1" dirty="0"/>
              <a:t>J Am Board Fam Med. </a:t>
            </a:r>
            <a:r>
              <a:rPr lang="en-US" dirty="0"/>
              <a:t>2019;32(2):279.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B4A4D0-227B-45A1-B423-4A1B478B0498}"/>
              </a:ext>
            </a:extLst>
          </p:cNvPr>
          <p:cNvSpPr txBox="1"/>
          <p:nvPr/>
        </p:nvSpPr>
        <p:spPr>
          <a:xfrm>
            <a:off x="1403973" y="488302"/>
            <a:ext cx="52346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Garamond" panose="02020404030301010803" pitchFamily="18" charset="0"/>
              </a:rPr>
              <a:t>References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66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792"/>
    </mc:Choice>
    <mc:Fallback xmlns="">
      <p:transition spd="slow" advClick="0" advTm="6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22DBEE-C1F0-4CF8-9F06-D4764A56FF2A}"/>
              </a:ext>
            </a:extLst>
          </p:cNvPr>
          <p:cNvSpPr txBox="1"/>
          <p:nvPr/>
        </p:nvSpPr>
        <p:spPr>
          <a:xfrm>
            <a:off x="1464365" y="1797760"/>
            <a:ext cx="9144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14.	Magee SR, </a:t>
            </a:r>
            <a:r>
              <a:rPr lang="en-US" dirty="0" err="1"/>
              <a:t>Eidson</a:t>
            </a:r>
            <a:r>
              <a:rPr lang="en-US" dirty="0"/>
              <a:t>-Ton WS, </a:t>
            </a:r>
            <a:r>
              <a:rPr lang="en-US" dirty="0" err="1"/>
              <a:t>Leeman</a:t>
            </a:r>
            <a:r>
              <a:rPr lang="en-US" dirty="0"/>
              <a:t> L, et al. Family Medicine Maternity Care Call to 	Action: Moving Toward National Standards for Training and Competency Assessment. 	</a:t>
            </a:r>
            <a:r>
              <a:rPr lang="en-US" i="1" dirty="0"/>
              <a:t>Family medicine. </a:t>
            </a:r>
            <a:r>
              <a:rPr lang="en-US" dirty="0"/>
              <a:t>2017;49(3):211-217.</a:t>
            </a:r>
          </a:p>
          <a:p>
            <a:r>
              <a:rPr lang="en-US" dirty="0"/>
              <a:t>15.	Medicine </a:t>
            </a:r>
            <a:r>
              <a:rPr lang="en-US" dirty="0" err="1"/>
              <a:t>ARCfF</a:t>
            </a:r>
            <a:r>
              <a:rPr lang="en-US" dirty="0"/>
              <a:t>. Program requirements for graduate medical in family medicine: 	reasons behind the July 2014 revisions. 	</a:t>
            </a:r>
            <a:r>
              <a:rPr lang="en-US" u="sng" dirty="0">
                <a:hlinkClick r:id="rId4"/>
              </a:rPr>
              <a:t>https://www.acgme.org/Portals/0/PFAssets/ProgramResources/120_Reasons_that_G	</a:t>
            </a:r>
            <a:r>
              <a:rPr lang="en-US" u="sng" dirty="0" err="1">
                <a:hlinkClick r:id="rId4"/>
              </a:rPr>
              <a:t>uided_the_Revisions.pdf?ver</a:t>
            </a:r>
            <a:r>
              <a:rPr lang="en-US" u="sng" dirty="0">
                <a:hlinkClick r:id="rId4"/>
              </a:rPr>
              <a:t>=2015-11-06-120653-853</a:t>
            </a:r>
            <a:r>
              <a:rPr lang="en-US" dirty="0"/>
              <a:t>. Published 2015. Accessed 	February 17, 2020.</a:t>
            </a:r>
          </a:p>
          <a:p>
            <a:r>
              <a:rPr lang="en-US" dirty="0"/>
              <a:t>16.	Sutter MB, Prasad R, Roberts MB, Magee SR. Teaching maternity care in family 	medicine residencies: what factors predict graduate continuation of obstetrics? A 2013 	CERA program directors study. </a:t>
            </a:r>
            <a:r>
              <a:rPr lang="en-US" i="1" dirty="0"/>
              <a:t>Family medicine. </a:t>
            </a:r>
            <a:r>
              <a:rPr lang="en-US" dirty="0"/>
              <a:t>2015;47(6):459-465.</a:t>
            </a:r>
          </a:p>
          <a:p>
            <a:r>
              <a:rPr lang="en-US" dirty="0"/>
              <a:t>17.	</a:t>
            </a:r>
            <a:r>
              <a:rPr lang="en-US" dirty="0" err="1"/>
              <a:t>Mainous</a:t>
            </a:r>
            <a:r>
              <a:rPr lang="en-US" dirty="0"/>
              <a:t> AG, 3rd, </a:t>
            </a:r>
            <a:r>
              <a:rPr lang="en-US" dirty="0" err="1"/>
              <a:t>Seehusen</a:t>
            </a:r>
            <a:r>
              <a:rPr lang="en-US" dirty="0"/>
              <a:t> D, </a:t>
            </a:r>
            <a:r>
              <a:rPr lang="en-US" dirty="0" err="1"/>
              <a:t>Shokar</a:t>
            </a:r>
            <a:r>
              <a:rPr lang="en-US" dirty="0"/>
              <a:t> N. CAFM Educational Research Alliance (CERA) 	2011 Residency Director survey: background, methods, and respondent 	characteristics. </a:t>
            </a:r>
            <a:r>
              <a:rPr lang="en-US" i="1" dirty="0"/>
              <a:t>Family medicine. </a:t>
            </a:r>
            <a:r>
              <a:rPr lang="en-US" dirty="0"/>
              <a:t>2012;44(10):691-693.</a:t>
            </a:r>
          </a:p>
          <a:p>
            <a:r>
              <a:rPr lang="en-US" dirty="0"/>
              <a:t>18.	</a:t>
            </a:r>
            <a:r>
              <a:rPr lang="en-US" dirty="0" err="1"/>
              <a:t>Seehusen</a:t>
            </a:r>
            <a:r>
              <a:rPr lang="en-US" dirty="0"/>
              <a:t> DA, </a:t>
            </a:r>
            <a:r>
              <a:rPr lang="en-US" dirty="0" err="1"/>
              <a:t>Mainous</a:t>
            </a:r>
            <a:r>
              <a:rPr lang="en-US" dirty="0"/>
              <a:t> AG, 3rd, Chessman AW. Creating a Centralized Infrastructure to 	Facilitate Medical Education Research. </a:t>
            </a:r>
            <a:r>
              <a:rPr lang="en-US" i="1" dirty="0"/>
              <a:t>Ann Fam Med. </a:t>
            </a:r>
            <a:r>
              <a:rPr lang="en-US" dirty="0"/>
              <a:t>2018;16(3):257-260.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B4A4D0-227B-45A1-B423-4A1B478B0498}"/>
              </a:ext>
            </a:extLst>
          </p:cNvPr>
          <p:cNvSpPr txBox="1"/>
          <p:nvPr/>
        </p:nvSpPr>
        <p:spPr>
          <a:xfrm>
            <a:off x="1403973" y="488302"/>
            <a:ext cx="52346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Garamond" panose="02020404030301010803" pitchFamily="18" charset="0"/>
              </a:rPr>
              <a:t>References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45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409"/>
    </mc:Choice>
    <mc:Fallback xmlns="">
      <p:transition spd="slow" advClick="0" advTm="5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22DBEE-C1F0-4CF8-9F06-D4764A56FF2A}"/>
              </a:ext>
            </a:extLst>
          </p:cNvPr>
          <p:cNvSpPr txBox="1"/>
          <p:nvPr/>
        </p:nvSpPr>
        <p:spPr>
          <a:xfrm>
            <a:off x="1464365" y="1797760"/>
            <a:ext cx="914400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19.	</a:t>
            </a:r>
            <a:r>
              <a:rPr lang="en-US" i="1" dirty="0"/>
              <a:t>Stata Statistical Software: Release 14</a:t>
            </a:r>
            <a:r>
              <a:rPr lang="en-US" dirty="0"/>
              <a:t> [computer program]. College Station, TX: 	</a:t>
            </a:r>
            <a:r>
              <a:rPr lang="en-US" dirty="0" err="1"/>
              <a:t>StataCorp</a:t>
            </a:r>
            <a:r>
              <a:rPr lang="en-US" dirty="0"/>
              <a:t> LP; 2015.</a:t>
            </a:r>
          </a:p>
          <a:p>
            <a:r>
              <a:rPr lang="en-US" dirty="0"/>
              <a:t>20.	</a:t>
            </a:r>
            <a:r>
              <a:rPr lang="en-US" dirty="0" err="1"/>
              <a:t>Stringfield</a:t>
            </a:r>
            <a:r>
              <a:rPr lang="en-US" dirty="0"/>
              <a:t> S. 2018 update for "The List". 	</a:t>
            </a:r>
            <a:r>
              <a:rPr lang="en-US" u="sng" dirty="0">
                <a:hlinkClick r:id="rId4"/>
              </a:rPr>
              <a:t>https://advancedfamilymedicine.wordpress.com/2018/07/31/2018-update-for-the-	list/</a:t>
            </a:r>
            <a:r>
              <a:rPr lang="en-US" dirty="0"/>
              <a:t>. Published 2018. Accessed February 17, 2020.</a:t>
            </a:r>
          </a:p>
          <a:p>
            <a:r>
              <a:rPr lang="en-US" dirty="0"/>
              <a:t>21.	</a:t>
            </a:r>
            <a:r>
              <a:rPr lang="en-US" dirty="0" err="1"/>
              <a:t>Coutinho</a:t>
            </a:r>
            <a:r>
              <a:rPr lang="en-US" dirty="0"/>
              <a:t> AJ, Cochrane A, </a:t>
            </a:r>
            <a:r>
              <a:rPr lang="en-US" dirty="0" err="1"/>
              <a:t>Stelter</a:t>
            </a:r>
            <a:r>
              <a:rPr lang="en-US" dirty="0"/>
              <a:t> K, Phillips RL, Jr., Peterson LE. Comparison of 	Intended Scope of Practice for Family Medicine Residents With Reported Scope of 	Practice Among Practicing Family Physicians. </a:t>
            </a:r>
            <a:r>
              <a:rPr lang="en-US" i="1" dirty="0" err="1"/>
              <a:t>Jama</a:t>
            </a:r>
            <a:r>
              <a:rPr lang="en-US" i="1" dirty="0"/>
              <a:t>. </a:t>
            </a:r>
            <a:r>
              <a:rPr lang="en-US" dirty="0"/>
              <a:t>2015;314(22):2364-2372.</a:t>
            </a:r>
          </a:p>
          <a:p>
            <a:r>
              <a:rPr lang="en-US" dirty="0"/>
              <a:t>22.	Tong ST, </a:t>
            </a:r>
            <a:r>
              <a:rPr lang="en-US" dirty="0" err="1"/>
              <a:t>Hochheimer</a:t>
            </a:r>
            <a:r>
              <a:rPr lang="en-US" dirty="0"/>
              <a:t> CJ, Barr WB, et al. Characteristics of Graduating Family Medicine 	Residents Who Intend to Practice Maternity Care. </a:t>
            </a:r>
            <a:r>
              <a:rPr lang="en-US" i="1" dirty="0"/>
              <a:t>Family medicine. </a:t>
            </a:r>
            <a:r>
              <a:rPr lang="en-US" dirty="0"/>
              <a:t>2018;50(5):345-	352.</a:t>
            </a:r>
          </a:p>
          <a:p>
            <a:endParaRPr lang="en-US" sz="2400" dirty="0">
              <a:latin typeface="Garamond" panose="02020404030301010803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B4A4D0-227B-45A1-B423-4A1B478B0498}"/>
              </a:ext>
            </a:extLst>
          </p:cNvPr>
          <p:cNvSpPr txBox="1"/>
          <p:nvPr/>
        </p:nvSpPr>
        <p:spPr>
          <a:xfrm>
            <a:off x="1403973" y="488302"/>
            <a:ext cx="52346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Garamond" panose="02020404030301010803" pitchFamily="18" charset="0"/>
              </a:rPr>
              <a:t>References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46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247"/>
    </mc:Choice>
    <mc:Fallback xmlns="">
      <p:transition spd="slow" advClick="0" advTm="4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46EF06-A2BD-4F1C-B487-B87082A05344}"/>
              </a:ext>
            </a:extLst>
          </p:cNvPr>
          <p:cNvSpPr txBox="1"/>
          <p:nvPr/>
        </p:nvSpPr>
        <p:spPr>
          <a:xfrm>
            <a:off x="1046922" y="848139"/>
            <a:ext cx="86669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Garamond" panose="02020404030301010803" pitchFamily="18" charset="0"/>
              </a:rPr>
              <a:t>Objectives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07BF99-EAA1-49A3-A267-2DE377818F7F}"/>
              </a:ext>
            </a:extLst>
          </p:cNvPr>
          <p:cNvSpPr txBox="1"/>
          <p:nvPr/>
        </p:nvSpPr>
        <p:spPr>
          <a:xfrm>
            <a:off x="1311965" y="1863802"/>
            <a:ext cx="91440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0" i="0" dirty="0">
                <a:effectLst/>
                <a:latin typeface="Garamond" panose="02020404030301010803" pitchFamily="18" charset="0"/>
              </a:rPr>
              <a:t>On completion of this session the participants should be able to: </a:t>
            </a:r>
          </a:p>
          <a:p>
            <a:pPr algn="l"/>
            <a:endParaRPr lang="en-US" sz="2400" b="0" i="0" dirty="0">
              <a:effectLst/>
              <a:latin typeface="Garamond" panose="02020404030301010803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  <a:latin typeface="Garamond" panose="02020404030301010803" pitchFamily="18" charset="0"/>
              </a:rPr>
              <a:t>Interpret trends in the family medicine resident OB training experience between 2013 and 2019.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400" b="0" i="0" dirty="0">
              <a:effectLst/>
              <a:latin typeface="Garamond" panose="02020404030301010803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  <a:latin typeface="Garamond" panose="02020404030301010803" pitchFamily="18" charset="0"/>
              </a:rPr>
              <a:t>Identify changes in program director attitude towards prioritization of OB continuity experience between 2013 and 2019.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400" b="0" i="0" dirty="0">
              <a:effectLst/>
              <a:latin typeface="Garamond" panose="02020404030301010803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  <a:latin typeface="Garamond" panose="02020404030301010803" pitchFamily="18" charset="0"/>
              </a:rPr>
              <a:t>Describe factors that may contribute to current trends in family medicine OB training.</a:t>
            </a:r>
          </a:p>
          <a:p>
            <a:pPr algn="l"/>
            <a:endParaRPr lang="en-US" sz="3600" b="0" i="0" dirty="0">
              <a:solidFill>
                <a:srgbClr val="444444"/>
              </a:solidFill>
              <a:effectLst/>
              <a:latin typeface="Garamond" panose="02020404030301010803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19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6200"/>
    </mc:Choice>
    <mc:Fallback xmlns="">
      <p:transition spd="slow" advClick="0" advTm="36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783AE7-075C-4CE6-B769-54EE3276E376}"/>
              </a:ext>
            </a:extLst>
          </p:cNvPr>
          <p:cNvSpPr txBox="1"/>
          <p:nvPr/>
        </p:nvSpPr>
        <p:spPr>
          <a:xfrm>
            <a:off x="1086678" y="437322"/>
            <a:ext cx="101114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Garamond" panose="02020404030301010803" pitchFamily="18" charset="0"/>
              </a:rPr>
              <a:t>Background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81E120-B092-4225-9010-4C158E0062C0}"/>
              </a:ext>
            </a:extLst>
          </p:cNvPr>
          <p:cNvSpPr txBox="1"/>
          <p:nvPr/>
        </p:nvSpPr>
        <p:spPr>
          <a:xfrm>
            <a:off x="1086678" y="1908313"/>
            <a:ext cx="9144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i="0" dirty="0">
                <a:effectLst/>
                <a:latin typeface="Garamond" panose="02020404030301010803" pitchFamily="18" charset="0"/>
              </a:rPr>
              <a:t>While there are many factors which may impact trends in residency education, this study sought to identify if there was a change in the OB training experience for family medicine residents following the updated 2014 ACGME requirements.  </a:t>
            </a:r>
          </a:p>
          <a:p>
            <a:endParaRPr lang="en-US" sz="2400" dirty="0">
              <a:latin typeface="Garamond" panose="02020404030301010803" pitchFamily="18" charset="0"/>
            </a:endParaRPr>
          </a:p>
          <a:p>
            <a:r>
              <a:rPr lang="en-US" sz="2400" b="0" i="0" dirty="0">
                <a:effectLst/>
                <a:latin typeface="Garamond" panose="02020404030301010803" pitchFamily="18" charset="0"/>
              </a:rPr>
              <a:t>We also explore whether the change in requirements affected the number of graduates intending to conduct routine vaginal deliveries and/or pursue OB fellowships.  </a:t>
            </a:r>
            <a:endParaRPr lang="en-US" sz="2400" dirty="0">
              <a:latin typeface="Garamond" panose="02020404030301010803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22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1300"/>
    </mc:Choice>
    <mc:Fallback xmlns="">
      <p:transition spd="slow" advClick="0" advTm="101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0C66BA-4698-47B6-AB93-F262A57C31D9}"/>
              </a:ext>
            </a:extLst>
          </p:cNvPr>
          <p:cNvSpPr txBox="1"/>
          <p:nvPr/>
        </p:nvSpPr>
        <p:spPr>
          <a:xfrm>
            <a:off x="1046922" y="1828801"/>
            <a:ext cx="9144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  <a:latin typeface="Garamond" panose="02020404030301010803" pitchFamily="18" charset="0"/>
              </a:rPr>
              <a:t>Our questions were part of a survey by the Council of Academic Family Medicine Educational Research Alliance.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  <a:latin typeface="Garamond" panose="02020404030301010803" pitchFamily="18" charset="0"/>
              </a:rPr>
              <a:t>All ACGME accredited U.S. family medicine residency program directors were invited to participate by email.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Our questions included three general program demographics questions (type of program, region, and community size) and eight obstetrics-specific questions (six regarding curricular characteristics and two outcome measures). These questions were previously posed in 2013 allowing for direct comparison to responses in 2019.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B1475B-0463-46DD-92BC-C89C8F372043}"/>
              </a:ext>
            </a:extLst>
          </p:cNvPr>
          <p:cNvSpPr txBox="1"/>
          <p:nvPr/>
        </p:nvSpPr>
        <p:spPr>
          <a:xfrm>
            <a:off x="1046922" y="689113"/>
            <a:ext cx="94620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Garamond" panose="02020404030301010803" pitchFamily="18" charset="0"/>
              </a:rPr>
              <a:t>Methods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65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6000"/>
    </mc:Choice>
    <mc:Fallback xmlns="">
      <p:transition spd="slow" advClick="0" advTm="5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B2240C0-3008-426E-A8E4-CA2A02EE41F2}"/>
              </a:ext>
            </a:extLst>
          </p:cNvPr>
          <p:cNvSpPr txBox="1"/>
          <p:nvPr/>
        </p:nvSpPr>
        <p:spPr>
          <a:xfrm>
            <a:off x="1073426" y="397566"/>
            <a:ext cx="100318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Garamond" panose="02020404030301010803" pitchFamily="18" charset="0"/>
              </a:rPr>
              <a:t>Items of interest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C8CC41-AAA0-4ED8-982D-D1F574B4DD8E}"/>
              </a:ext>
            </a:extLst>
          </p:cNvPr>
          <p:cNvSpPr txBox="1"/>
          <p:nvPr/>
        </p:nvSpPr>
        <p:spPr>
          <a:xfrm>
            <a:off x="1073426" y="1413229"/>
            <a:ext cx="720282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Garamond" panose="02020404030301010803" pitchFamily="18" charset="0"/>
              </a:rPr>
              <a:t>Curriculum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</a:rPr>
              <a:t>How often are deliveries attended by a Family Medicine attending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</a:rPr>
              <a:t>Number of continuity deliveries per graduate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</a:rPr>
              <a:t>Number of total vaginal deliveries per graduate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</a:rPr>
              <a:t>Independence given to resident in managing labor and deliveries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</a:rPr>
              <a:t>Priority the program places on attending continuity deliveries versus other responsibilities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</a:rPr>
              <a:t>Does the program have an OB fellowship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Garamond" panose="02020404030301010803" pitchFamily="18" charset="0"/>
            </a:endParaRPr>
          </a:p>
          <a:p>
            <a:r>
              <a:rPr lang="en-US" sz="4000" dirty="0">
                <a:latin typeface="Garamond" panose="02020404030301010803" pitchFamily="18" charset="0"/>
              </a:rPr>
              <a:t>Outcomes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</a:rPr>
              <a:t>How many residents include obstetrics in their practice after graduating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</a:rPr>
              <a:t>Number of graduates who went to an obstetrics fellowship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77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8000"/>
    </mc:Choice>
    <mc:Fallback xmlns="">
      <p:transition spd="slow" advClick="0" advTm="7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5BD3242-1310-4652-81C8-DD2EA8FEE3B2}"/>
              </a:ext>
            </a:extLst>
          </p:cNvPr>
          <p:cNvSpPr txBox="1"/>
          <p:nvPr/>
        </p:nvSpPr>
        <p:spPr>
          <a:xfrm>
            <a:off x="1523998" y="702366"/>
            <a:ext cx="71561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Garamond" panose="02020404030301010803" pitchFamily="18" charset="0"/>
              </a:rPr>
              <a:t>Statistical analysis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57FF81-17DD-4DC3-A376-6254F162D3AC}"/>
              </a:ext>
            </a:extLst>
          </p:cNvPr>
          <p:cNvSpPr txBox="1"/>
          <p:nvPr/>
        </p:nvSpPr>
        <p:spPr>
          <a:xfrm>
            <a:off x="1524000" y="1828800"/>
            <a:ext cx="9144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aramond" panose="02020404030301010803" pitchFamily="18" charset="0"/>
              </a:rPr>
              <a:t>We used one-way analysis of variance to compare </a:t>
            </a:r>
            <a:r>
              <a:rPr lang="en-US" sz="2400" dirty="0">
                <a:latin typeface="Garamond" panose="02020404030301010803" pitchFamily="18" charset="0"/>
              </a:rPr>
              <a:t>L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Garamond" panose="02020404030301010803" pitchFamily="18" charset="0"/>
              </a:rPr>
              <a:t>ikert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aramond" panose="02020404030301010803" pitchFamily="18" charset="0"/>
              </a:rPr>
              <a:t> variables and the number of continuity and total vaginal deliveries.</a:t>
            </a:r>
          </a:p>
          <a:p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aramond" panose="02020404030301010803" pitchFamily="18" charset="0"/>
            </a:endParaRPr>
          </a:p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aramond" panose="02020404030301010803" pitchFamily="18" charset="0"/>
              </a:rPr>
              <a:t>We used chi-square tests to compare the demographic categories to percentage of residents who continue OB after graduation.</a:t>
            </a:r>
          </a:p>
          <a:p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aramond" panose="02020404030301010803" pitchFamily="18" charset="0"/>
            </a:endParaRPr>
          </a:p>
          <a:p>
            <a:r>
              <a:rPr lang="en-US" sz="2400" dirty="0">
                <a:latin typeface="Garamond" panose="02020404030301010803" pitchFamily="18" charset="0"/>
              </a:rPr>
              <a:t>We calculated the odds ratio for the obstetric curriculum factors for &gt;10% of residents continuing OB after graduation.</a:t>
            </a:r>
          </a:p>
          <a:p>
            <a:endParaRPr lang="en-US" sz="2400" dirty="0">
              <a:latin typeface="Garamond" panose="02020404030301010803" pitchFamily="18" charset="0"/>
            </a:endParaRPr>
          </a:p>
          <a:p>
            <a:r>
              <a:rPr lang="en-US" sz="2400" dirty="0">
                <a:latin typeface="Garamond" panose="02020404030301010803" pitchFamily="18" charset="0"/>
              </a:rPr>
              <a:t>We used multiple regression to determine which factors influence continuity deliveries, total vaginal deliveries and continuing OB after graduation.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0"/>
    </mc:Choice>
    <mc:Fallback xmlns="">
      <p:transition spd="slow" advClick="0"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AFFD0B-CDEB-4BAF-903C-2E398C42FE9D}"/>
              </a:ext>
            </a:extLst>
          </p:cNvPr>
          <p:cNvSpPr txBox="1"/>
          <p:nvPr/>
        </p:nvSpPr>
        <p:spPr>
          <a:xfrm>
            <a:off x="1000539" y="1736036"/>
            <a:ext cx="10515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  <a:latin typeface="Garamond" panose="02020404030301010803" pitchFamily="18" charset="0"/>
              </a:rPr>
              <a:t>In 2019, data were collected form May to July with an overall response rate of 42.4% (261/616).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0" i="0" dirty="0">
              <a:effectLst/>
              <a:latin typeface="Garamond" panose="020204040303010108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</a:rPr>
              <a:t>In 2013, data were collected from </a:t>
            </a:r>
            <a:r>
              <a:rPr lang="en-US" sz="2400" b="0" i="0" dirty="0">
                <a:effectLst/>
                <a:latin typeface="Garamond" panose="02020404030301010803" pitchFamily="18" charset="0"/>
              </a:rPr>
              <a:t>August to September 2013 and achieved a response rate of 56% (251/441).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Garamond" panose="020204040303010108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24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 comparison of 2013 and 2019 demographic program characteristics of survey respondents were similar in terms of type of program, region, and community size.</a:t>
            </a:r>
            <a:endParaRPr lang="en-US" sz="2400" b="0" i="0" dirty="0">
              <a:effectLst/>
              <a:latin typeface="Garamond" panose="02020404030301010803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DB8FE7-AC10-433A-B00C-CFE19ED70BCE}"/>
              </a:ext>
            </a:extLst>
          </p:cNvPr>
          <p:cNvSpPr txBox="1"/>
          <p:nvPr/>
        </p:nvSpPr>
        <p:spPr>
          <a:xfrm>
            <a:off x="1000539" y="556592"/>
            <a:ext cx="74609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Garamond" panose="02020404030301010803" pitchFamily="18" charset="0"/>
              </a:rPr>
              <a:t>Results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62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9000"/>
    </mc:Choice>
    <mc:Fallback xmlns="">
      <p:transition spd="slow" advClick="0" advTm="1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F101359-844F-4997-9732-8799C04EB9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4262511"/>
              </p:ext>
            </p:extLst>
          </p:nvPr>
        </p:nvGraphicFramePr>
        <p:xfrm>
          <a:off x="1981200" y="504045"/>
          <a:ext cx="8243317" cy="5430885"/>
        </p:xfrm>
        <a:graphic>
          <a:graphicData uri="http://schemas.openxmlformats.org/drawingml/2006/table">
            <a:tbl>
              <a:tblPr firstRow="1" firstCol="1" bandRow="1"/>
              <a:tblGrid>
                <a:gridCol w="1596178">
                  <a:extLst>
                    <a:ext uri="{9D8B030D-6E8A-4147-A177-3AD203B41FA5}">
                      <a16:colId xmlns:a16="http://schemas.microsoft.com/office/drawing/2014/main" val="807715810"/>
                    </a:ext>
                  </a:extLst>
                </a:gridCol>
                <a:gridCol w="3195909">
                  <a:extLst>
                    <a:ext uri="{9D8B030D-6E8A-4147-A177-3AD203B41FA5}">
                      <a16:colId xmlns:a16="http://schemas.microsoft.com/office/drawing/2014/main" val="2012100091"/>
                    </a:ext>
                  </a:extLst>
                </a:gridCol>
                <a:gridCol w="1199132">
                  <a:extLst>
                    <a:ext uri="{9D8B030D-6E8A-4147-A177-3AD203B41FA5}">
                      <a16:colId xmlns:a16="http://schemas.microsoft.com/office/drawing/2014/main" val="2548486219"/>
                    </a:ext>
                  </a:extLst>
                </a:gridCol>
                <a:gridCol w="1337698">
                  <a:extLst>
                    <a:ext uri="{9D8B030D-6E8A-4147-A177-3AD203B41FA5}">
                      <a16:colId xmlns:a16="http://schemas.microsoft.com/office/drawing/2014/main" val="385323489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218392329"/>
                    </a:ext>
                  </a:extLst>
                </a:gridCol>
              </a:tblGrid>
              <a:tr h="7674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Variable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931" marR="959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Categories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931" marR="95931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 (%)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931" marR="95931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2019 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 (%)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931" marR="959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 value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931" marR="95931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1292217"/>
                  </a:ext>
                </a:extLst>
              </a:tr>
              <a:tr h="15430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Type of program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931" marR="959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Community, not university affiliated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Community, university affiliated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University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Military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Other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Missing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931" marR="95931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 (16.0)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166 (66.0)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 (13.6)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(3.2)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(1.2)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931" marR="95931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 (16.1)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156 (59.8)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51 (19.5)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(1.5)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(3.1)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931" marR="959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P=0.127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931" marR="95931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0400346"/>
                  </a:ext>
                </a:extLst>
              </a:tr>
              <a:tr h="128587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Region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931" marR="959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Northeast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Midwest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South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West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Missing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931" marR="95931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51 (20.3)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69 (27.5)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79 (31.5)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 (19.9)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(0.7)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931" marR="95931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 (18.4)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78 (29.9)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78 (29.9)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57 (21.8)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931" marR="959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P=0.573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931" marR="95931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6631003"/>
                  </a:ext>
                </a:extLst>
              </a:tr>
              <a:tr h="18002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Community size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931" marR="959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Less than 30,000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30,000 to 74,999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75,000 to 149,000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150,000 to 499,999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500,000 to 1 million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More than 1 million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Missing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931" marR="95931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(6.8)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 (17.1)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 (19.1)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66 (26.3)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 (13.2)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 (16.7)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(0.7)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931" marR="95931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 (12.6)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56 (21.5)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 (18.0)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56 (21.5)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 (14.2)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 (12.3)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931" marR="959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P=0.087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931" marR="95931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6973282"/>
                  </a:ext>
                </a:extLst>
              </a:tr>
            </a:tbl>
          </a:graphicData>
        </a:graphic>
      </p:graphicFrame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49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000"/>
    </mc:Choice>
    <mc:Fallback xmlns="">
      <p:transition spd="slow" advClick="0" advTm="1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stfm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295D3"/>
      </a:accent1>
      <a:accent2>
        <a:srgbClr val="E78A28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</TotalTime>
  <Words>2886</Words>
  <Application>Microsoft Office PowerPoint</Application>
  <PresentationFormat>Widescreen</PresentationFormat>
  <Paragraphs>439</Paragraphs>
  <Slides>27</Slides>
  <Notes>0</Notes>
  <HiddenSlides>0</HiddenSlides>
  <MMClips>27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Garamond</vt:lpstr>
      <vt:lpstr>Trebuchet MS</vt:lpstr>
      <vt:lpstr>Wingdings</vt:lpstr>
      <vt:lpstr>1_Custom Design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</dc:creator>
  <cp:lastModifiedBy>Juli</cp:lastModifiedBy>
  <cp:revision>51</cp:revision>
  <dcterms:created xsi:type="dcterms:W3CDTF">2020-07-16T14:53:22Z</dcterms:created>
  <dcterms:modified xsi:type="dcterms:W3CDTF">2020-07-20T22:57:12Z</dcterms:modified>
</cp:coreProperties>
</file>