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39"/>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80" r:id="rId25"/>
    <p:sldId id="281" r:id="rId26"/>
    <p:sldId id="282" r:id="rId27"/>
    <p:sldId id="269" r:id="rId28"/>
    <p:sldId id="270" r:id="rId29"/>
    <p:sldId id="271" r:id="rId30"/>
    <p:sldId id="272" r:id="rId31"/>
    <p:sldId id="273" r:id="rId32"/>
    <p:sldId id="274" r:id="rId33"/>
    <p:sldId id="275" r:id="rId34"/>
    <p:sldId id="276" r:id="rId35"/>
    <p:sldId id="277" r:id="rId36"/>
    <p:sldId id="278" r:id="rId37"/>
    <p:sldId id="279" r:id="rId38"/>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1" name="Text Box 2"/>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723900" algn="l"/>
                <a:tab pos="1447800" algn="l"/>
                <a:tab pos="2171700" algn="l"/>
                <a:tab pos="2895600" algn="l"/>
              </a:tabLst>
              <a:defRPr sz="1200">
                <a:solidFill>
                  <a:srgbClr val="000000"/>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12293" name="Rectangle 4"/>
          <p:cNvSpPr>
            <a:spLocks noGrp="1" noRot="1" noChangeAspect="1" noChangeArrowheads="1"/>
          </p:cNvSpPr>
          <p:nvPr>
            <p:ph type="sldImg"/>
          </p:nvPr>
        </p:nvSpPr>
        <p:spPr bwMode="auto">
          <a:xfrm>
            <a:off x="1143000" y="685800"/>
            <a:ext cx="4570413" cy="3427413"/>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12295" name="Text Box 6"/>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 pos="2171700" algn="l"/>
                <a:tab pos="2895600" algn="l"/>
              </a:tabLst>
              <a:defRPr sz="1200" smtClean="0">
                <a:solidFill>
                  <a:srgbClr val="000000"/>
                </a:solidFill>
                <a:latin typeface="Times New Roman" panose="02020603050405020304" pitchFamily="18" charset="0"/>
                <a:ea typeface="+mn-ea"/>
                <a:cs typeface="Lucida Sans Unicode" panose="020B0602030504020204" pitchFamily="34" charset="0"/>
              </a:defRPr>
            </a:lvl1pPr>
          </a:lstStyle>
          <a:p>
            <a:pPr>
              <a:defRPr/>
            </a:pPr>
            <a:fld id="{5226DA7D-8412-4818-82E7-21E43A82EF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14339"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5BD72936-2905-4C49-A17C-72C3E41D197E}" type="slidenum">
              <a:rPr lang="en-US" altLang="en-US" sz="1200">
                <a:solidFill>
                  <a:srgbClr val="000000"/>
                </a:solidFill>
                <a:latin typeface="Times New Roman" panose="02020603050405020304" pitchFamily="18" charset="0"/>
              </a:rPr>
              <a:pPr>
                <a:buClrTx/>
                <a:buFontTx/>
                <a:buNone/>
              </a:pPr>
              <a:t>1</a:t>
            </a:fld>
            <a:endParaRPr lang="en-US" altLang="en-US" sz="1200">
              <a:solidFill>
                <a:srgbClr val="000000"/>
              </a:solidFill>
              <a:latin typeface="Times New Roman" panose="02020603050405020304" pitchFamily="18" charset="0"/>
            </a:endParaRPr>
          </a:p>
        </p:txBody>
      </p:sp>
      <p:sp>
        <p:nvSpPr>
          <p:cNvPr id="14340"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6AE805A3-7C54-4888-BD37-51458AD524B0}"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32771"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2A153AFE-ECFE-42A9-854F-709F625EE1D3}" type="slidenum">
              <a:rPr lang="en-US" altLang="en-US" sz="1200">
                <a:solidFill>
                  <a:srgbClr val="000000"/>
                </a:solidFill>
                <a:latin typeface="Times New Roman" panose="02020603050405020304" pitchFamily="18" charset="0"/>
              </a:rPr>
              <a:pPr>
                <a:buClrTx/>
                <a:buFontTx/>
                <a:buNone/>
              </a:pPr>
              <a:t>10</a:t>
            </a:fld>
            <a:endParaRPr lang="en-US" altLang="en-US" sz="1200">
              <a:solidFill>
                <a:srgbClr val="000000"/>
              </a:solidFill>
              <a:latin typeface="Times New Roman" panose="02020603050405020304" pitchFamily="18" charset="0"/>
            </a:endParaRPr>
          </a:p>
        </p:txBody>
      </p:sp>
      <p:sp>
        <p:nvSpPr>
          <p:cNvPr id="32772"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34819"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9F8B0CBC-5E06-4050-B68E-AF470D72BE18}" type="slidenum">
              <a:rPr lang="en-US" altLang="en-US" sz="1200">
                <a:solidFill>
                  <a:srgbClr val="000000"/>
                </a:solidFill>
                <a:latin typeface="Times New Roman" panose="02020603050405020304" pitchFamily="18" charset="0"/>
              </a:rPr>
              <a:pPr>
                <a:buClrTx/>
                <a:buFontTx/>
                <a:buNone/>
              </a:pPr>
              <a:t>11</a:t>
            </a:fld>
            <a:endParaRPr lang="en-US" altLang="en-US" sz="1200">
              <a:solidFill>
                <a:srgbClr val="000000"/>
              </a:solidFill>
              <a:latin typeface="Times New Roman" panose="02020603050405020304" pitchFamily="18" charset="0"/>
            </a:endParaRPr>
          </a:p>
        </p:txBody>
      </p:sp>
      <p:sp>
        <p:nvSpPr>
          <p:cNvPr id="34820"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482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9EBEB55C-C9B4-4964-88FE-0EDD7860003F}"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36867"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6F37BFA6-9F80-416B-8A7E-2785A2AFB26B}" type="slidenum">
              <a:rPr lang="en-US" altLang="en-US" sz="1200">
                <a:solidFill>
                  <a:srgbClr val="000000"/>
                </a:solidFill>
                <a:latin typeface="Times New Roman" panose="02020603050405020304" pitchFamily="18" charset="0"/>
              </a:rPr>
              <a:pPr>
                <a:buClrTx/>
                <a:buFontTx/>
                <a:buNone/>
              </a:pPr>
              <a:t>12</a:t>
            </a:fld>
            <a:endParaRPr lang="en-US" altLang="en-US" sz="1200">
              <a:solidFill>
                <a:srgbClr val="000000"/>
              </a:solidFill>
              <a:latin typeface="Times New Roman" panose="02020603050405020304" pitchFamily="18" charset="0"/>
            </a:endParaRPr>
          </a:p>
        </p:txBody>
      </p:sp>
      <p:sp>
        <p:nvSpPr>
          <p:cNvPr id="36868"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Typical one-on-one interviews, while more informative than personal statements and transcripts, give very little information about traits that are thought to be critical in resident functioning, including social interactions and critical thinking skills.  Additionally, it can often be difficult to assess how a candidate truly functions in a dynamic group environment.  In general, no strong association has been found with particular application characteristics and performance during residency, though some evidence exists that behavioral measures are more predictive of resident success. </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We adapted the World Café method to use as part of our interview day by creating two discussion questions that build on each other which we felt were relevant to desirable traits in potential residents.  First, we created a semi-clinical scenario which involved critical thinking about systems and prioritization of resources.  Second, we had participants collaborate on a patient education document and social media interaction.  A few faculty and current residents participate with each group in order to facilitate as well as to observe the candidates’ behaviors.  Candidates are then ranked using a behavioral rubric based on key traits which results in a numeric score.</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p:txBody>
      </p:sp>
      <p:sp>
        <p:nvSpPr>
          <p:cNvPr id="36870"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D77A3A64-837B-45CA-916B-C707FCB6EDA5}"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38915"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AFD70718-727B-4AF4-B86B-17CC3EF8FEFA}" type="slidenum">
              <a:rPr lang="en-US" altLang="en-US" sz="1200">
                <a:solidFill>
                  <a:srgbClr val="000000"/>
                </a:solidFill>
                <a:latin typeface="Times New Roman" panose="02020603050405020304" pitchFamily="18" charset="0"/>
              </a:rPr>
              <a:pPr>
                <a:buClrTx/>
                <a:buFontTx/>
                <a:buNone/>
              </a:pPr>
              <a:t>13</a:t>
            </a:fld>
            <a:endParaRPr lang="en-US" altLang="en-US" sz="1200">
              <a:solidFill>
                <a:srgbClr val="000000"/>
              </a:solidFill>
              <a:latin typeface="Times New Roman" panose="02020603050405020304" pitchFamily="18" charset="0"/>
            </a:endParaRPr>
          </a:p>
        </p:txBody>
      </p:sp>
      <p:sp>
        <p:nvSpPr>
          <p:cNvPr id="38916"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43011"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FD246A45-9EAA-4F14-B4D1-357355874733}" type="slidenum">
              <a:rPr lang="en-US" altLang="en-US" sz="1200">
                <a:solidFill>
                  <a:srgbClr val="000000"/>
                </a:solidFill>
                <a:latin typeface="Times New Roman" panose="02020603050405020304" pitchFamily="18" charset="0"/>
              </a:rPr>
              <a:pPr>
                <a:buClrTx/>
                <a:buFontTx/>
                <a:buNone/>
              </a:pPr>
              <a:t>17</a:t>
            </a:fld>
            <a:endParaRPr lang="en-US" altLang="en-US" sz="1200">
              <a:solidFill>
                <a:srgbClr val="000000"/>
              </a:solidFill>
              <a:latin typeface="Times New Roman" panose="02020603050405020304" pitchFamily="18" charset="0"/>
            </a:endParaRPr>
          </a:p>
        </p:txBody>
      </p:sp>
      <p:sp>
        <p:nvSpPr>
          <p:cNvPr id="43012"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3014"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D95AA154-D61F-448D-982A-77F2A60A2192}"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45059"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79573097-ECF5-4545-B025-0F906CB39B64}" type="slidenum">
              <a:rPr lang="en-US" altLang="en-US" sz="1200">
                <a:solidFill>
                  <a:srgbClr val="000000"/>
                </a:solidFill>
                <a:latin typeface="Times New Roman" panose="02020603050405020304" pitchFamily="18" charset="0"/>
              </a:rPr>
              <a:pPr>
                <a:buClrTx/>
                <a:buFontTx/>
                <a:buNone/>
              </a:pPr>
              <a:t>18</a:t>
            </a:fld>
            <a:endParaRPr lang="en-US" altLang="en-US" sz="1200">
              <a:solidFill>
                <a:srgbClr val="000000"/>
              </a:solidFill>
              <a:latin typeface="Times New Roman" panose="02020603050405020304" pitchFamily="18" charset="0"/>
            </a:endParaRPr>
          </a:p>
        </p:txBody>
      </p:sp>
      <p:sp>
        <p:nvSpPr>
          <p:cNvPr id="45060"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506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F64737DC-B3D5-4ADE-AD42-9FD92149870E}"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47107"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DF2119F8-1365-4A69-9054-816D4EE62F90}" type="slidenum">
              <a:rPr lang="en-US" altLang="en-US" sz="1200">
                <a:solidFill>
                  <a:srgbClr val="000000"/>
                </a:solidFill>
                <a:latin typeface="Times New Roman" panose="02020603050405020304" pitchFamily="18" charset="0"/>
              </a:rPr>
              <a:pPr>
                <a:buClrTx/>
                <a:buFontTx/>
                <a:buNone/>
              </a:pPr>
              <a:t>19</a:t>
            </a:fld>
            <a:endParaRPr lang="en-US" altLang="en-US" sz="1200">
              <a:solidFill>
                <a:srgbClr val="000000"/>
              </a:solidFill>
              <a:latin typeface="Times New Roman" panose="02020603050405020304" pitchFamily="18" charset="0"/>
            </a:endParaRPr>
          </a:p>
        </p:txBody>
      </p:sp>
      <p:sp>
        <p:nvSpPr>
          <p:cNvPr id="47108"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7110"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54FFBF72-D216-4330-A86B-EE2467B0303C}"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49155"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4C5AB8E5-E8A0-45DD-8E04-ABFE38E0ECD8}" type="slidenum">
              <a:rPr lang="en-US" altLang="en-US" sz="1200">
                <a:solidFill>
                  <a:srgbClr val="000000"/>
                </a:solidFill>
                <a:latin typeface="Times New Roman" panose="02020603050405020304" pitchFamily="18" charset="0"/>
              </a:rPr>
              <a:pPr>
                <a:buClrTx/>
                <a:buFontTx/>
                <a:buNone/>
              </a:pPr>
              <a:t>20</a:t>
            </a:fld>
            <a:endParaRPr lang="en-US" altLang="en-US" sz="1200">
              <a:solidFill>
                <a:srgbClr val="000000"/>
              </a:solidFill>
              <a:latin typeface="Times New Roman" panose="02020603050405020304" pitchFamily="18" charset="0"/>
            </a:endParaRPr>
          </a:p>
        </p:txBody>
      </p:sp>
      <p:sp>
        <p:nvSpPr>
          <p:cNvPr id="49156"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51203"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81A5A10F-9A13-40FD-A8D9-3D43FDB01437}" type="slidenum">
              <a:rPr lang="en-US" altLang="en-US" sz="1200">
                <a:solidFill>
                  <a:srgbClr val="000000"/>
                </a:solidFill>
                <a:latin typeface="Times New Roman" panose="02020603050405020304" pitchFamily="18" charset="0"/>
              </a:rPr>
              <a:pPr>
                <a:buClrTx/>
                <a:buFontTx/>
                <a:buNone/>
              </a:pPr>
              <a:t>21</a:t>
            </a:fld>
            <a:endParaRPr lang="en-US" altLang="en-US" sz="1200">
              <a:solidFill>
                <a:srgbClr val="000000"/>
              </a:solidFill>
              <a:latin typeface="Times New Roman" panose="02020603050405020304" pitchFamily="18" charset="0"/>
            </a:endParaRPr>
          </a:p>
        </p:txBody>
      </p:sp>
      <p:sp>
        <p:nvSpPr>
          <p:cNvPr id="51204"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53251"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4760C577-9F92-4752-9F79-998FDA7EA832}" type="slidenum">
              <a:rPr lang="en-US" altLang="en-US" sz="1200">
                <a:solidFill>
                  <a:srgbClr val="000000"/>
                </a:solidFill>
                <a:latin typeface="Times New Roman" panose="02020603050405020304" pitchFamily="18" charset="0"/>
              </a:rPr>
              <a:pPr>
                <a:buClrTx/>
                <a:buFontTx/>
                <a:buNone/>
              </a:pPr>
              <a:t>22</a:t>
            </a:fld>
            <a:endParaRPr lang="en-US" altLang="en-US" sz="1200">
              <a:solidFill>
                <a:srgbClr val="000000"/>
              </a:solidFill>
              <a:latin typeface="Times New Roman" panose="02020603050405020304" pitchFamily="18" charset="0"/>
            </a:endParaRPr>
          </a:p>
        </p:txBody>
      </p:sp>
      <p:sp>
        <p:nvSpPr>
          <p:cNvPr id="53252"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16387"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703F117B-F534-493A-9EAC-7F512CE1F521}" type="slidenum">
              <a:rPr lang="en-US" altLang="en-US" sz="1200">
                <a:solidFill>
                  <a:srgbClr val="000000"/>
                </a:solidFill>
                <a:latin typeface="Times New Roman" panose="02020603050405020304" pitchFamily="18" charset="0"/>
              </a:rPr>
              <a:pPr>
                <a:buClrTx/>
                <a:buFontTx/>
                <a:buNone/>
              </a:pPr>
              <a:t>2</a:t>
            </a:fld>
            <a:endParaRPr lang="en-US" altLang="en-US" sz="1200">
              <a:solidFill>
                <a:srgbClr val="000000"/>
              </a:solidFill>
              <a:latin typeface="Times New Roman" panose="02020603050405020304" pitchFamily="18" charset="0"/>
            </a:endParaRPr>
          </a:p>
        </p:txBody>
      </p:sp>
      <p:sp>
        <p:nvSpPr>
          <p:cNvPr id="16388"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55299"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DEE2840A-BB16-4C5A-B596-B36F08A69E70}" type="slidenum">
              <a:rPr lang="en-US" altLang="en-US" sz="1200">
                <a:solidFill>
                  <a:srgbClr val="000000"/>
                </a:solidFill>
                <a:latin typeface="Times New Roman" panose="02020603050405020304" pitchFamily="18" charset="0"/>
              </a:rPr>
              <a:pPr>
                <a:buClrTx/>
                <a:buFontTx/>
                <a:buNone/>
              </a:pPr>
              <a:t>23</a:t>
            </a:fld>
            <a:endParaRPr lang="en-US" altLang="en-US" sz="1200">
              <a:solidFill>
                <a:srgbClr val="000000"/>
              </a:solidFill>
              <a:latin typeface="Times New Roman" panose="02020603050405020304" pitchFamily="18" charset="0"/>
            </a:endParaRPr>
          </a:p>
        </p:txBody>
      </p:sp>
      <p:sp>
        <p:nvSpPr>
          <p:cNvPr id="55300"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57347"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239686A4-A80B-4A17-B903-5969D1C94C6D}" type="slidenum">
              <a:rPr lang="en-US" altLang="en-US" sz="1200">
                <a:solidFill>
                  <a:srgbClr val="000000"/>
                </a:solidFill>
                <a:latin typeface="Times New Roman" panose="02020603050405020304" pitchFamily="18" charset="0"/>
              </a:rPr>
              <a:pPr>
                <a:buClrTx/>
                <a:buFontTx/>
                <a:buNone/>
              </a:pPr>
              <a:t>24</a:t>
            </a:fld>
            <a:endParaRPr lang="en-US" altLang="en-US" sz="1200">
              <a:solidFill>
                <a:srgbClr val="000000"/>
              </a:solidFill>
              <a:latin typeface="Times New Roman" panose="02020603050405020304" pitchFamily="18" charset="0"/>
            </a:endParaRPr>
          </a:p>
        </p:txBody>
      </p:sp>
      <p:sp>
        <p:nvSpPr>
          <p:cNvPr id="57348"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Interviewing candidates for residency involves assessing potential residents’ skills and fit with a program based on standardized data and limited interactions. Generally, no strong association has been found between specific application characteristics and performance during residency, though some data exist that behavioral measures are more predictive of resident success. While hard to predict which residents may need remediation, it is generally seen as easier to address knowledge deficiencies compared with behavioral problems. We found the real-life scenarios presented in the World Café serve to elicit crucial skills not typically assessed such as leadership, collaboration, abstract thinking, and consideration of social justice. Additionally, the situation-based interactive sessions provide insight into participants’ emotional intelligence, i.e. self-awareness/regulation, motivation, empathy, and social skills. We have found that having faculty participate in the World Café has been a form of faculty development, improving our group dynamics and collaborative leadership.  Having the World Café as part of an interview day lends greater depth of familiarity with candidates, while hopefully leaving a lasting impression on them.</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p:txBody>
      </p:sp>
      <p:sp>
        <p:nvSpPr>
          <p:cNvPr id="57350"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CAF8019F-6910-4427-B35E-E4F01A8D7D65}"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59395"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A0A15AA6-701B-4BC6-AB06-CFCC2EDA145C}" type="slidenum">
              <a:rPr lang="en-US" altLang="en-US" sz="1200">
                <a:solidFill>
                  <a:srgbClr val="000000"/>
                </a:solidFill>
                <a:latin typeface="Times New Roman" panose="02020603050405020304" pitchFamily="18" charset="0"/>
              </a:rPr>
              <a:pPr>
                <a:buClrTx/>
                <a:buFontTx/>
                <a:buNone/>
              </a:pPr>
              <a:t>25</a:t>
            </a:fld>
            <a:endParaRPr lang="en-US" altLang="en-US" sz="1200">
              <a:solidFill>
                <a:srgbClr val="000000"/>
              </a:solidFill>
              <a:latin typeface="Times New Roman" panose="02020603050405020304" pitchFamily="18" charset="0"/>
            </a:endParaRPr>
          </a:p>
        </p:txBody>
      </p:sp>
      <p:sp>
        <p:nvSpPr>
          <p:cNvPr id="59396"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1) Set the Context</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Pay attention to the reason you are bringing people together, and what you want to achieve. Knowing the purpose and parameters of your meeting enables you to consider and choose the most important elements to realize your goals: e.g. who should be part of the conversation, what themes or questions will be most pertinent, what sorts of harvest will be more useful, etc..</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2) Create Hospitable Space</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Café hosts around the world emphasize the power and importance of creating a hospitable space—one that feels safe and inviting. When people feel comfortable to be themselves, they do their most creative thinking, speaking, and listening. In particular, consider how your invitation and your physical set-up contribute to creating a welcoming atmosphere.</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3) Explore Questions that Matter</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Knowledge emerges in response to compelling questions. Find questions that are relevant to the real-life concerns of the group. Powerful questions that “travel well” help attract collective energy, insight, and action as they move throughout a system. Depending on the timeframe available and your objectives, your Café may explore a single question or use a progressively deeper line of inquiry through several conversational rounds.</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4) Encourage Everyone’s Contribution</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As leaders we are increasingly aware of the importance of participation, but most people don’t only want to participate, they want to actively contribute to making a difference. It is important to encourage everyone in your meeting to contribute their ideas and perspectives, while also allowing anyone who wants to participate by simply listening to do so.</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5) Connect Diverse Perspectives</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The opportunity to move between tables, meet new people, actively contribute your thinking, and link the essence of your discoveries to ever-widening circles of thought is one of the distinguishing characteristics of the Café. As participants carry key ideas or themes to new tables, they exchange perspectives, greatly enriching the possibility for surprising new insights.</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6) Listen together for Patterns and Insights</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Listening is a gift we give to one another. The quality of our listening is perhaps the most important factor determining the success of a Café. Through practicing shared listening and paying attention to themes, patterns and insights, we begin to sense a connection to the larger whole. Encourage people to listen for what is not being spoken along with what is being shared.</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a:latin typeface="Calibri" panose="020F0502020204030204" pitchFamily="34" charset="0"/>
                <a:ea typeface="ＭＳ Ｐゴシック" panose="020B0600070205080204" pitchFamily="34" charset="-128"/>
              </a:rPr>
              <a:t>7) Share Collective Discoveries</a:t>
            </a:r>
            <a:br>
              <a:rPr lang="en-US" altLang="en-US" b="1">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Conversations held at one table reflect a pattern of wholeness that connects with the conversations at the other tables. The last phase of the Café, often called the “harvest”, involves making this pattern of wholeness visible to everyone in a large group conversation. Invite a few minutes of silent reflection on the patterns, themes and deeper questions experienced in the small group conversations and call them out to share with the larger group. Make sure you have a way to capture the harvest – working with a graphic recorder is recommended.</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p:txBody>
      </p:sp>
      <p:sp>
        <p:nvSpPr>
          <p:cNvPr id="59398"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45A92DB8-CECB-48FE-BBA5-9982A6F204DB}"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61443"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08FCB175-368D-47BC-BEEA-A61AB81965C3}" type="slidenum">
              <a:rPr lang="en-US" altLang="en-US" sz="1200">
                <a:solidFill>
                  <a:srgbClr val="000000"/>
                </a:solidFill>
                <a:latin typeface="Times New Roman" panose="02020603050405020304" pitchFamily="18" charset="0"/>
              </a:rPr>
              <a:pPr>
                <a:buClrTx/>
                <a:buFontTx/>
                <a:buNone/>
              </a:pPr>
              <a:t>26</a:t>
            </a:fld>
            <a:endParaRPr lang="en-US" altLang="en-US" sz="1200">
              <a:solidFill>
                <a:srgbClr val="000000"/>
              </a:solidFill>
              <a:latin typeface="Times New Roman" panose="02020603050405020304" pitchFamily="18" charset="0"/>
            </a:endParaRPr>
          </a:p>
        </p:txBody>
      </p:sp>
      <p:sp>
        <p:nvSpPr>
          <p:cNvPr id="61444"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61446"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C3BE0617-2491-49A7-A9CC-326BB967346C}"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63491"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0A886DEF-0915-4D3C-891A-225712FF72F7}" type="slidenum">
              <a:rPr lang="en-US" altLang="en-US" sz="1200">
                <a:solidFill>
                  <a:srgbClr val="000000"/>
                </a:solidFill>
                <a:latin typeface="Times New Roman" panose="02020603050405020304" pitchFamily="18" charset="0"/>
              </a:rPr>
              <a:pPr>
                <a:buClrTx/>
                <a:buFontTx/>
                <a:buNone/>
              </a:pPr>
              <a:t>27</a:t>
            </a:fld>
            <a:endParaRPr lang="en-US" altLang="en-US" sz="1200">
              <a:solidFill>
                <a:srgbClr val="000000"/>
              </a:solidFill>
              <a:latin typeface="Times New Roman" panose="02020603050405020304" pitchFamily="18" charset="0"/>
            </a:endParaRPr>
          </a:p>
        </p:txBody>
      </p:sp>
      <p:sp>
        <p:nvSpPr>
          <p:cNvPr id="63492"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18435"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B4AD1B80-E811-4B9E-B116-FC390924D915}" type="slidenum">
              <a:rPr lang="en-US" altLang="en-US" sz="1200">
                <a:solidFill>
                  <a:srgbClr val="000000"/>
                </a:solidFill>
                <a:latin typeface="Times New Roman" panose="02020603050405020304" pitchFamily="18" charset="0"/>
              </a:rPr>
              <a:pPr>
                <a:buClrTx/>
                <a:buFontTx/>
                <a:buNone/>
              </a:pPr>
              <a:t>3</a:t>
            </a:fld>
            <a:endParaRPr lang="en-US" altLang="en-US" sz="1200">
              <a:solidFill>
                <a:srgbClr val="000000"/>
              </a:solidFill>
              <a:latin typeface="Times New Roman" panose="02020603050405020304" pitchFamily="18" charset="0"/>
            </a:endParaRPr>
          </a:p>
        </p:txBody>
      </p:sp>
      <p:sp>
        <p:nvSpPr>
          <p:cNvPr id="18436"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Describe the relevant fundamental design principles of the World Café method of group discussion as a valuable assessment tool to use during the residency interview season.</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Describe the potential advantages of using situation-based collaborative dialog as part of the resident interview process, such as being able to assess non-standardized attributes of the candidates and introducing a fresh approach to the often repetitive interview day process.</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Host a situation-based group discussion session using the World Café method and be able to develop an assessment tool reflective of the attributes that your own residency program finds valuable.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Calibri" panose="020F0502020204030204" pitchFamily="34" charset="0"/>
              <a:ea typeface="ＭＳ Ｐゴシック" panose="020B0600070205080204" pitchFamily="34" charset="-128"/>
            </a:endParaRPr>
          </a:p>
        </p:txBody>
      </p:sp>
      <p:sp>
        <p:nvSpPr>
          <p:cNvPr id="18438"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6C4CD7B8-E511-4643-A102-1F78F6CEA1EA}"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20483"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A569931D-AC1A-4610-9F25-819284C19A1F}" type="slidenum">
              <a:rPr lang="en-US" altLang="en-US" sz="1200">
                <a:solidFill>
                  <a:srgbClr val="000000"/>
                </a:solidFill>
                <a:latin typeface="Times New Roman" panose="02020603050405020304" pitchFamily="18" charset="0"/>
              </a:rPr>
              <a:pPr>
                <a:buClrTx/>
                <a:buFontTx/>
                <a:buNone/>
              </a:pPr>
              <a:t>4</a:t>
            </a:fld>
            <a:endParaRPr lang="en-US" altLang="en-US" sz="1200">
              <a:solidFill>
                <a:srgbClr val="000000"/>
              </a:solidFill>
              <a:latin typeface="Times New Roman" panose="02020603050405020304" pitchFamily="18" charset="0"/>
            </a:endParaRPr>
          </a:p>
        </p:txBody>
      </p:sp>
      <p:sp>
        <p:nvSpPr>
          <p:cNvPr id="20484"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22531"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DA7C3FFC-2D82-4369-A86B-1514DE99DEA9}" type="slidenum">
              <a:rPr lang="en-US" altLang="en-US" sz="1200">
                <a:solidFill>
                  <a:srgbClr val="000000"/>
                </a:solidFill>
                <a:latin typeface="Times New Roman" panose="02020603050405020304" pitchFamily="18" charset="0"/>
              </a:rPr>
              <a:pPr>
                <a:buClrTx/>
                <a:buFontTx/>
                <a:buNone/>
              </a:pPr>
              <a:t>5</a:t>
            </a:fld>
            <a:endParaRPr lang="en-US" altLang="en-US" sz="1200">
              <a:solidFill>
                <a:srgbClr val="000000"/>
              </a:solidFill>
              <a:latin typeface="Times New Roman" panose="02020603050405020304" pitchFamily="18" charset="0"/>
            </a:endParaRPr>
          </a:p>
        </p:txBody>
      </p:sp>
      <p:sp>
        <p:nvSpPr>
          <p:cNvPr id="22532"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Traditional interview methods can miss key traits that are thought to be associated with greater resident success, such as critical thinking and ability to function in a dynamic group environment. To address these issues, our program decided to adapt the World Café group discussion method as an interview tool, using ability to participate in collaborative dialog to give insights that are difficult to capture otherwise. The World Café method is typically used for group problem-solving by intermixing of smaller subgroups working on the same question(s).  We adapted this method to use as part of our interview process by presenting two current event scenarios with related questions which we hoped would elicit responses highlighting desirable traits: some medical knowledge, critical thinking about systems and prioritization of resources, familiarity with social determinants of health, skill with patient-centered communication, and social media concepts. Faculty and current residents participate with each group in order to facilitate as well as to observe the candidates’ behaviors, which are then evaluated using a standardized rubric. This method has received positive feedback from candidates, residents, and faculty at our program.</a:t>
            </a:r>
          </a:p>
        </p:txBody>
      </p:sp>
      <p:sp>
        <p:nvSpPr>
          <p:cNvPr id="22534"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17A645EB-F7A2-48B9-A20A-B1F06D0F6069}"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24579"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781CB6F4-0BB3-4089-99BB-03BCD48C3299}" type="slidenum">
              <a:rPr lang="en-US" altLang="en-US" sz="1200">
                <a:solidFill>
                  <a:srgbClr val="000000"/>
                </a:solidFill>
                <a:latin typeface="Times New Roman" panose="02020603050405020304" pitchFamily="18" charset="0"/>
              </a:rPr>
              <a:pPr>
                <a:buClrTx/>
                <a:buFontTx/>
                <a:buNone/>
              </a:pPr>
              <a:t>6</a:t>
            </a:fld>
            <a:endParaRPr lang="en-US" altLang="en-US" sz="1200">
              <a:solidFill>
                <a:srgbClr val="000000"/>
              </a:solidFill>
              <a:latin typeface="Times New Roman" panose="02020603050405020304" pitchFamily="18" charset="0"/>
            </a:endParaRPr>
          </a:p>
        </p:txBody>
      </p:sp>
      <p:sp>
        <p:nvSpPr>
          <p:cNvPr id="24580"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latin typeface="Calibri" panose="020F0502020204030204" pitchFamily="34" charset="0"/>
                <a:ea typeface="ＭＳ Ｐゴシック" panose="020B0600070205080204" pitchFamily="34" charset="-128"/>
              </a:rPr>
              <a:t>Traditional interview methods can miss key traits that are thought to be associated with greater resident success, especially in a primary care residency, such as critical thinking and group interactions.  A candidate’s ability to participate in collaborative dialog can give additional insight that is difficult to capture otherwise.</a:t>
            </a:r>
          </a:p>
        </p:txBody>
      </p:sp>
      <p:sp>
        <p:nvSpPr>
          <p:cNvPr id="2458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D6BFC403-D7E2-4385-90AC-45643BDFAA7A}"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26627"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8AA9A68E-0E9F-496B-A1AB-84FC14309A13}" type="slidenum">
              <a:rPr lang="en-US" altLang="en-US" sz="1200">
                <a:solidFill>
                  <a:srgbClr val="000000"/>
                </a:solidFill>
                <a:latin typeface="Times New Roman" panose="02020603050405020304" pitchFamily="18" charset="0"/>
              </a:rPr>
              <a:pPr>
                <a:buClrTx/>
                <a:buFontTx/>
                <a:buNone/>
              </a:pPr>
              <a:t>7</a:t>
            </a:fld>
            <a:endParaRPr lang="en-US" altLang="en-US" sz="1200">
              <a:solidFill>
                <a:srgbClr val="000000"/>
              </a:solidFill>
              <a:latin typeface="Times New Roman" panose="02020603050405020304" pitchFamily="18" charset="0"/>
            </a:endParaRPr>
          </a:p>
        </p:txBody>
      </p:sp>
      <p:sp>
        <p:nvSpPr>
          <p:cNvPr id="26628"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6630"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CBBFA9C5-7DA2-4CCB-83A6-DCF3EEE76168}"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28675"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1AF37B91-F20C-4B45-A016-89B3DC1352FC}" type="slidenum">
              <a:rPr lang="en-US" altLang="en-US" sz="1200">
                <a:solidFill>
                  <a:srgbClr val="000000"/>
                </a:solidFill>
                <a:latin typeface="Times New Roman" panose="02020603050405020304" pitchFamily="18" charset="0"/>
              </a:rPr>
              <a:pPr>
                <a:buClrTx/>
                <a:buFontTx/>
                <a:buNone/>
              </a:pPr>
              <a:t>8</a:t>
            </a:fld>
            <a:endParaRPr lang="en-US" altLang="en-US" sz="1200">
              <a:solidFill>
                <a:srgbClr val="000000"/>
              </a:solidFill>
              <a:latin typeface="Times New Roman" panose="02020603050405020304" pitchFamily="18" charset="0"/>
            </a:endParaRPr>
          </a:p>
        </p:txBody>
      </p:sp>
      <p:sp>
        <p:nvSpPr>
          <p:cNvPr id="28676"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8678"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06E73B18-DBB3-405B-9732-A4FDAEA41E7B}"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3"/>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1200">
                <a:solidFill>
                  <a:srgbClr val="000000"/>
                </a:solidFill>
                <a:latin typeface="Times New Roman" panose="02020603050405020304" pitchFamily="18" charset="0"/>
              </a:rPr>
              <a:t>05/04/17</a:t>
            </a:r>
          </a:p>
        </p:txBody>
      </p:sp>
      <p:sp>
        <p:nvSpPr>
          <p:cNvPr id="30723"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fld id="{4DDC8D83-A9D4-441B-BC23-5577BA826D84}" type="slidenum">
              <a:rPr lang="en-US" altLang="en-US" sz="1200">
                <a:solidFill>
                  <a:srgbClr val="000000"/>
                </a:solidFill>
                <a:latin typeface="Times New Roman" panose="02020603050405020304" pitchFamily="18" charset="0"/>
              </a:rPr>
              <a:pPr>
                <a:buClrTx/>
                <a:buFontTx/>
                <a:buNone/>
              </a:pPr>
              <a:t>9</a:t>
            </a:fld>
            <a:endParaRPr lang="en-US" altLang="en-US" sz="1200">
              <a:solidFill>
                <a:srgbClr val="000000"/>
              </a:solidFill>
              <a:latin typeface="Times New Roman" panose="02020603050405020304" pitchFamily="18" charset="0"/>
            </a:endParaRPr>
          </a:p>
        </p:txBody>
      </p:sp>
      <p:sp>
        <p:nvSpPr>
          <p:cNvPr id="30724"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0726"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9EFD0820-CA26-4DC9-AC1E-2EAB0B898AF0}"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5"/>
          <p:cNvSpPr>
            <a:spLocks noGrp="1" noChangeArrowheads="1"/>
          </p:cNvSpPr>
          <p:nvPr>
            <p:ph type="sldNum" idx="11"/>
          </p:nvPr>
        </p:nvSpPr>
        <p:spPr>
          <a:ln/>
        </p:spPr>
        <p:txBody>
          <a:bodyPr/>
          <a:lstStyle>
            <a:lvl1pPr>
              <a:defRPr/>
            </a:lvl1pPr>
          </a:lstStyle>
          <a:p>
            <a:pPr>
              <a:defRPr/>
            </a:pPr>
            <a:fld id="{24633D32-78EB-4188-AB6A-4B0356805C09}" type="slidenum">
              <a:rPr lang="en-US" altLang="en-US"/>
              <a:pPr>
                <a:defRPr/>
              </a:pPr>
              <a:t>‹#›</a:t>
            </a:fld>
            <a:endParaRPr lang="en-US" altLang="en-US"/>
          </a:p>
        </p:txBody>
      </p:sp>
    </p:spTree>
    <p:extLst>
      <p:ext uri="{BB962C8B-B14F-4D97-AF65-F5344CB8AC3E}">
        <p14:creationId xmlns:p14="http://schemas.microsoft.com/office/powerpoint/2010/main" val="22867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5"/>
          <p:cNvSpPr>
            <a:spLocks noGrp="1" noChangeArrowheads="1"/>
          </p:cNvSpPr>
          <p:nvPr>
            <p:ph type="sldNum" idx="11"/>
          </p:nvPr>
        </p:nvSpPr>
        <p:spPr>
          <a:ln/>
        </p:spPr>
        <p:txBody>
          <a:bodyPr/>
          <a:lstStyle>
            <a:lvl1pPr>
              <a:defRPr/>
            </a:lvl1pPr>
          </a:lstStyle>
          <a:p>
            <a:pPr>
              <a:defRPr/>
            </a:pPr>
            <a:fld id="{1CED002F-4AB8-48CA-B0E1-F5505F6A8F4F}" type="slidenum">
              <a:rPr lang="en-US" altLang="en-US"/>
              <a:pPr>
                <a:defRPr/>
              </a:pPr>
              <a:t>‹#›</a:t>
            </a:fld>
            <a:endParaRPr lang="en-US" altLang="en-US"/>
          </a:p>
        </p:txBody>
      </p:sp>
    </p:spTree>
    <p:extLst>
      <p:ext uri="{BB962C8B-B14F-4D97-AF65-F5344CB8AC3E}">
        <p14:creationId xmlns:p14="http://schemas.microsoft.com/office/powerpoint/2010/main" val="2262647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64F2508A-A5A3-4824-9A88-AD615332CB72}" type="slidenum">
              <a:rPr lang="en-US" altLang="en-US"/>
              <a:pPr>
                <a:defRPr/>
              </a:pPr>
              <a:t>‹#›</a:t>
            </a:fld>
            <a:endParaRPr lang="en-US" altLang="en-US"/>
          </a:p>
        </p:txBody>
      </p:sp>
    </p:spTree>
    <p:extLst>
      <p:ext uri="{BB962C8B-B14F-4D97-AF65-F5344CB8AC3E}">
        <p14:creationId xmlns:p14="http://schemas.microsoft.com/office/powerpoint/2010/main" val="920149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F5DEBF67-A308-42D0-93D7-1EBC4C45345E}" type="slidenum">
              <a:rPr lang="en-US" altLang="en-US"/>
              <a:pPr>
                <a:defRPr/>
              </a:pPr>
              <a:t>‹#›</a:t>
            </a:fld>
            <a:endParaRPr lang="en-US" altLang="en-US"/>
          </a:p>
        </p:txBody>
      </p:sp>
    </p:spTree>
    <p:extLst>
      <p:ext uri="{BB962C8B-B14F-4D97-AF65-F5344CB8AC3E}">
        <p14:creationId xmlns:p14="http://schemas.microsoft.com/office/powerpoint/2010/main" val="976501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F0FD5104-C19C-4815-9A2B-964F0F3109A7}" type="slidenum">
              <a:rPr lang="en-US" altLang="en-US"/>
              <a:pPr>
                <a:defRPr/>
              </a:pPr>
              <a:t>‹#›</a:t>
            </a:fld>
            <a:endParaRPr lang="en-US" altLang="en-US"/>
          </a:p>
        </p:txBody>
      </p:sp>
    </p:spTree>
    <p:extLst>
      <p:ext uri="{BB962C8B-B14F-4D97-AF65-F5344CB8AC3E}">
        <p14:creationId xmlns:p14="http://schemas.microsoft.com/office/powerpoint/2010/main" val="31223779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D210804C-50E7-4A0F-8184-E1E68FDDE50E}" type="slidenum">
              <a:rPr lang="en-US" altLang="en-US"/>
              <a:pPr>
                <a:defRPr/>
              </a:pPr>
              <a:t>‹#›</a:t>
            </a:fld>
            <a:endParaRPr lang="en-US" altLang="en-US"/>
          </a:p>
        </p:txBody>
      </p:sp>
    </p:spTree>
    <p:extLst>
      <p:ext uri="{BB962C8B-B14F-4D97-AF65-F5344CB8AC3E}">
        <p14:creationId xmlns:p14="http://schemas.microsoft.com/office/powerpoint/2010/main" val="20192096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9B1624C9-06D8-4F9A-81E0-0D94F909C842}" type="slidenum">
              <a:rPr lang="en-US" altLang="en-US"/>
              <a:pPr>
                <a:defRPr/>
              </a:pPr>
              <a:t>‹#›</a:t>
            </a:fld>
            <a:endParaRPr lang="en-US" altLang="en-US"/>
          </a:p>
        </p:txBody>
      </p:sp>
    </p:spTree>
    <p:extLst>
      <p:ext uri="{BB962C8B-B14F-4D97-AF65-F5344CB8AC3E}">
        <p14:creationId xmlns:p14="http://schemas.microsoft.com/office/powerpoint/2010/main" val="320678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8D59550D-50D5-4676-8B28-1453893E25FF}" type="slidenum">
              <a:rPr lang="en-US" altLang="en-US"/>
              <a:pPr>
                <a:defRPr/>
              </a:pPr>
              <a:t>‹#›</a:t>
            </a:fld>
            <a:endParaRPr lang="en-US" altLang="en-US"/>
          </a:p>
        </p:txBody>
      </p:sp>
    </p:spTree>
    <p:extLst>
      <p:ext uri="{BB962C8B-B14F-4D97-AF65-F5344CB8AC3E}">
        <p14:creationId xmlns:p14="http://schemas.microsoft.com/office/powerpoint/2010/main" val="4141311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8568ECEA-EC01-4075-A64F-E47C9690DA7C}" type="slidenum">
              <a:rPr lang="en-US" altLang="en-US"/>
              <a:pPr>
                <a:defRPr/>
              </a:pPr>
              <a:t>‹#›</a:t>
            </a:fld>
            <a:endParaRPr lang="en-US" altLang="en-US"/>
          </a:p>
        </p:txBody>
      </p:sp>
    </p:spTree>
    <p:extLst>
      <p:ext uri="{BB962C8B-B14F-4D97-AF65-F5344CB8AC3E}">
        <p14:creationId xmlns:p14="http://schemas.microsoft.com/office/powerpoint/2010/main" val="216937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73EB69BD-6DF4-4E36-8E74-9A5E34BD59C9}" type="slidenum">
              <a:rPr lang="en-US" altLang="en-US"/>
              <a:pPr>
                <a:defRPr/>
              </a:pPr>
              <a:t>‹#›</a:t>
            </a:fld>
            <a:endParaRPr lang="en-US" altLang="en-US"/>
          </a:p>
        </p:txBody>
      </p:sp>
    </p:spTree>
    <p:extLst>
      <p:ext uri="{BB962C8B-B14F-4D97-AF65-F5344CB8AC3E}">
        <p14:creationId xmlns:p14="http://schemas.microsoft.com/office/powerpoint/2010/main" val="12453715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0E78AC7E-55D4-4E4D-861B-A6251F1F688D}" type="slidenum">
              <a:rPr lang="en-US" altLang="en-US"/>
              <a:pPr>
                <a:defRPr/>
              </a:pPr>
              <a:t>‹#›</a:t>
            </a:fld>
            <a:endParaRPr lang="en-US" altLang="en-US"/>
          </a:p>
        </p:txBody>
      </p:sp>
    </p:spTree>
    <p:extLst>
      <p:ext uri="{BB962C8B-B14F-4D97-AF65-F5344CB8AC3E}">
        <p14:creationId xmlns:p14="http://schemas.microsoft.com/office/powerpoint/2010/main" val="32201320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A81B2444-3A18-4F98-9D27-CA2B7256D397}" type="slidenum">
              <a:rPr lang="en-US" altLang="en-US"/>
              <a:pPr>
                <a:defRPr/>
              </a:pPr>
              <a:t>‹#›</a:t>
            </a:fld>
            <a:endParaRPr lang="en-US" altLang="en-US"/>
          </a:p>
        </p:txBody>
      </p:sp>
    </p:spTree>
    <p:extLst>
      <p:ext uri="{BB962C8B-B14F-4D97-AF65-F5344CB8AC3E}">
        <p14:creationId xmlns:p14="http://schemas.microsoft.com/office/powerpoint/2010/main" val="205825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5"/>
          <p:cNvSpPr>
            <a:spLocks noGrp="1" noChangeArrowheads="1"/>
          </p:cNvSpPr>
          <p:nvPr>
            <p:ph type="sldNum" idx="11"/>
          </p:nvPr>
        </p:nvSpPr>
        <p:spPr>
          <a:ln/>
        </p:spPr>
        <p:txBody>
          <a:bodyPr/>
          <a:lstStyle>
            <a:lvl1pPr>
              <a:defRPr/>
            </a:lvl1pPr>
          </a:lstStyle>
          <a:p>
            <a:pPr>
              <a:defRPr/>
            </a:pPr>
            <a:fld id="{E539021E-3EE7-4B07-B0E0-7FF7A6134355}" type="slidenum">
              <a:rPr lang="en-US" altLang="en-US"/>
              <a:pPr>
                <a:defRPr/>
              </a:pPr>
              <a:t>‹#›</a:t>
            </a:fld>
            <a:endParaRPr lang="en-US" altLang="en-US"/>
          </a:p>
        </p:txBody>
      </p:sp>
    </p:spTree>
    <p:extLst>
      <p:ext uri="{BB962C8B-B14F-4D97-AF65-F5344CB8AC3E}">
        <p14:creationId xmlns:p14="http://schemas.microsoft.com/office/powerpoint/2010/main" val="4221095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BA9592A-AB6E-43FF-B574-7D3361790367}" type="slidenum">
              <a:rPr lang="en-US" altLang="en-US"/>
              <a:pPr>
                <a:defRPr/>
              </a:pPr>
              <a:t>‹#›</a:t>
            </a:fld>
            <a:endParaRPr lang="en-US" altLang="en-US"/>
          </a:p>
        </p:txBody>
      </p:sp>
    </p:spTree>
    <p:extLst>
      <p:ext uri="{BB962C8B-B14F-4D97-AF65-F5344CB8AC3E}">
        <p14:creationId xmlns:p14="http://schemas.microsoft.com/office/powerpoint/2010/main" val="1487811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1A750653-C8CF-48FD-9001-545E1AA32247}" type="slidenum">
              <a:rPr lang="en-US" altLang="en-US"/>
              <a:pPr>
                <a:defRPr/>
              </a:pPr>
              <a:t>‹#›</a:t>
            </a:fld>
            <a:endParaRPr lang="en-US" altLang="en-US"/>
          </a:p>
        </p:txBody>
      </p:sp>
    </p:spTree>
    <p:extLst>
      <p:ext uri="{BB962C8B-B14F-4D97-AF65-F5344CB8AC3E}">
        <p14:creationId xmlns:p14="http://schemas.microsoft.com/office/powerpoint/2010/main" val="1651869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4F9C8CC3-CB7A-4EE2-8D42-27A4FE204D64}" type="slidenum">
              <a:rPr lang="en-US" altLang="en-US"/>
              <a:pPr>
                <a:defRPr/>
              </a:pPr>
              <a:t>‹#›</a:t>
            </a:fld>
            <a:endParaRPr lang="en-US" altLang="en-US"/>
          </a:p>
        </p:txBody>
      </p:sp>
    </p:spTree>
    <p:extLst>
      <p:ext uri="{BB962C8B-B14F-4D97-AF65-F5344CB8AC3E}">
        <p14:creationId xmlns:p14="http://schemas.microsoft.com/office/powerpoint/2010/main" val="3628003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2A644B2-EB98-49CE-8939-C7C9E1C5CE87}" type="slidenum">
              <a:rPr lang="en-US" altLang="en-US"/>
              <a:pPr>
                <a:defRPr/>
              </a:pPr>
              <a:t>‹#›</a:t>
            </a:fld>
            <a:endParaRPr lang="en-US" altLang="en-US"/>
          </a:p>
        </p:txBody>
      </p:sp>
    </p:spTree>
    <p:extLst>
      <p:ext uri="{BB962C8B-B14F-4D97-AF65-F5344CB8AC3E}">
        <p14:creationId xmlns:p14="http://schemas.microsoft.com/office/powerpoint/2010/main" val="19258030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C6A52090-1B99-47C8-9C52-6E1722AD9FF2}" type="slidenum">
              <a:rPr lang="en-US" altLang="en-US"/>
              <a:pPr>
                <a:defRPr/>
              </a:pPr>
              <a:t>‹#›</a:t>
            </a:fld>
            <a:endParaRPr lang="en-US" altLang="en-US"/>
          </a:p>
        </p:txBody>
      </p:sp>
    </p:spTree>
    <p:extLst>
      <p:ext uri="{BB962C8B-B14F-4D97-AF65-F5344CB8AC3E}">
        <p14:creationId xmlns:p14="http://schemas.microsoft.com/office/powerpoint/2010/main" val="3848152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224B04E5-D34C-4F33-BA98-DEB46DD65A78}" type="slidenum">
              <a:rPr lang="en-US" altLang="en-US"/>
              <a:pPr>
                <a:defRPr/>
              </a:pPr>
              <a:t>‹#›</a:t>
            </a:fld>
            <a:endParaRPr lang="en-US" altLang="en-US"/>
          </a:p>
        </p:txBody>
      </p:sp>
    </p:spTree>
    <p:extLst>
      <p:ext uri="{BB962C8B-B14F-4D97-AF65-F5344CB8AC3E}">
        <p14:creationId xmlns:p14="http://schemas.microsoft.com/office/powerpoint/2010/main" val="1727455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44E9A6D4-085E-456E-AE60-0C59334DDAB4}" type="slidenum">
              <a:rPr lang="en-US" altLang="en-US"/>
              <a:pPr>
                <a:defRPr/>
              </a:pPr>
              <a:t>‹#›</a:t>
            </a:fld>
            <a:endParaRPr lang="en-US" altLang="en-US"/>
          </a:p>
        </p:txBody>
      </p:sp>
    </p:spTree>
    <p:extLst>
      <p:ext uri="{BB962C8B-B14F-4D97-AF65-F5344CB8AC3E}">
        <p14:creationId xmlns:p14="http://schemas.microsoft.com/office/powerpoint/2010/main" val="3645834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E73C45D7-A8F7-41F1-9ECB-F0706C146FBB}" type="slidenum">
              <a:rPr lang="en-US" altLang="en-US"/>
              <a:pPr>
                <a:defRPr/>
              </a:pPr>
              <a:t>‹#›</a:t>
            </a:fld>
            <a:endParaRPr lang="en-US" altLang="en-US"/>
          </a:p>
        </p:txBody>
      </p:sp>
    </p:spTree>
    <p:extLst>
      <p:ext uri="{BB962C8B-B14F-4D97-AF65-F5344CB8AC3E}">
        <p14:creationId xmlns:p14="http://schemas.microsoft.com/office/powerpoint/2010/main" val="494019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51617140-52E5-4897-AACA-87B58D8A882D}" type="slidenum">
              <a:rPr lang="en-US" altLang="en-US"/>
              <a:pPr>
                <a:defRPr/>
              </a:pPr>
              <a:t>‹#›</a:t>
            </a:fld>
            <a:endParaRPr lang="en-US" altLang="en-US"/>
          </a:p>
        </p:txBody>
      </p:sp>
    </p:spTree>
    <p:extLst>
      <p:ext uri="{BB962C8B-B14F-4D97-AF65-F5344CB8AC3E}">
        <p14:creationId xmlns:p14="http://schemas.microsoft.com/office/powerpoint/2010/main" val="786879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249059AE-44FA-4EC3-865C-6B165325EF7C}" type="slidenum">
              <a:rPr lang="en-US" altLang="en-US"/>
              <a:pPr>
                <a:defRPr/>
              </a:pPr>
              <a:t>‹#›</a:t>
            </a:fld>
            <a:endParaRPr lang="en-US" altLang="en-US"/>
          </a:p>
        </p:txBody>
      </p:sp>
    </p:spTree>
    <p:extLst>
      <p:ext uri="{BB962C8B-B14F-4D97-AF65-F5344CB8AC3E}">
        <p14:creationId xmlns:p14="http://schemas.microsoft.com/office/powerpoint/2010/main" val="31051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30549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FF2647B-4804-45C6-B309-AB7D03A87DCE}" type="slidenum">
              <a:rPr lang="en-US" altLang="en-US"/>
              <a:pPr>
                <a:defRPr/>
              </a:pPr>
              <a:t>‹#›</a:t>
            </a:fld>
            <a:endParaRPr lang="en-US" altLang="en-US"/>
          </a:p>
        </p:txBody>
      </p:sp>
    </p:spTree>
    <p:extLst>
      <p:ext uri="{BB962C8B-B14F-4D97-AF65-F5344CB8AC3E}">
        <p14:creationId xmlns:p14="http://schemas.microsoft.com/office/powerpoint/2010/main" val="3533612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19D440FA-FFF9-4B01-B647-3A98190F90B1}" type="slidenum">
              <a:rPr lang="en-US" altLang="en-US"/>
              <a:pPr>
                <a:defRPr/>
              </a:pPr>
              <a:t>‹#›</a:t>
            </a:fld>
            <a:endParaRPr lang="en-US" altLang="en-US"/>
          </a:p>
        </p:txBody>
      </p:sp>
    </p:spTree>
    <p:extLst>
      <p:ext uri="{BB962C8B-B14F-4D97-AF65-F5344CB8AC3E}">
        <p14:creationId xmlns:p14="http://schemas.microsoft.com/office/powerpoint/2010/main" val="188049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038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935030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66950"/>
            <a:ext cx="4037013" cy="3954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2266950"/>
            <a:ext cx="4038600" cy="3954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2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699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7998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888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384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5"/>
          <p:cNvSpPr>
            <a:spLocks noGrp="1" noChangeArrowheads="1"/>
          </p:cNvSpPr>
          <p:nvPr>
            <p:ph type="sldNum" idx="11"/>
          </p:nvPr>
        </p:nvSpPr>
        <p:spPr>
          <a:ln/>
        </p:spPr>
        <p:txBody>
          <a:bodyPr/>
          <a:lstStyle>
            <a:lvl1pPr>
              <a:defRPr/>
            </a:lvl1pPr>
          </a:lstStyle>
          <a:p>
            <a:pPr>
              <a:defRPr/>
            </a:pPr>
            <a:fld id="{FDA53992-2A06-428D-95B0-58085D0C492E}" type="slidenum">
              <a:rPr lang="en-US" altLang="en-US"/>
              <a:pPr>
                <a:defRPr/>
              </a:pPr>
              <a:t>‹#›</a:t>
            </a:fld>
            <a:endParaRPr lang="en-US" altLang="en-US"/>
          </a:p>
        </p:txBody>
      </p:sp>
    </p:spTree>
    <p:extLst>
      <p:ext uri="{BB962C8B-B14F-4D97-AF65-F5344CB8AC3E}">
        <p14:creationId xmlns:p14="http://schemas.microsoft.com/office/powerpoint/2010/main" val="2269468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36055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97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41388"/>
            <a:ext cx="2055813" cy="5280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41388"/>
            <a:ext cx="6019800" cy="52800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95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9F1C9E7C-F292-4693-A620-C2327D3F2FBF}" type="slidenum">
              <a:rPr lang="en-US" altLang="en-US"/>
              <a:pPr>
                <a:defRPr/>
              </a:pPr>
              <a:t>‹#›</a:t>
            </a:fld>
            <a:endParaRPr lang="en-US" altLang="en-US"/>
          </a:p>
        </p:txBody>
      </p:sp>
    </p:spTree>
    <p:extLst>
      <p:ext uri="{BB962C8B-B14F-4D97-AF65-F5344CB8AC3E}">
        <p14:creationId xmlns:p14="http://schemas.microsoft.com/office/powerpoint/2010/main" val="3212686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ED1061A-75A2-4BC0-B562-BCE2479257D3}" type="slidenum">
              <a:rPr lang="en-US" altLang="en-US"/>
              <a:pPr>
                <a:defRPr/>
              </a:pPr>
              <a:t>‹#›</a:t>
            </a:fld>
            <a:endParaRPr lang="en-US" altLang="en-US"/>
          </a:p>
        </p:txBody>
      </p:sp>
    </p:spTree>
    <p:extLst>
      <p:ext uri="{BB962C8B-B14F-4D97-AF65-F5344CB8AC3E}">
        <p14:creationId xmlns:p14="http://schemas.microsoft.com/office/powerpoint/2010/main" val="1956269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D30EEEE3-4C1F-41B6-B161-EC3ECCCECCC6}" type="slidenum">
              <a:rPr lang="en-US" altLang="en-US"/>
              <a:pPr>
                <a:defRPr/>
              </a:pPr>
              <a:t>‹#›</a:t>
            </a:fld>
            <a:endParaRPr lang="en-US" altLang="en-US"/>
          </a:p>
        </p:txBody>
      </p:sp>
    </p:spTree>
    <p:extLst>
      <p:ext uri="{BB962C8B-B14F-4D97-AF65-F5344CB8AC3E}">
        <p14:creationId xmlns:p14="http://schemas.microsoft.com/office/powerpoint/2010/main" val="1539672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1247F465-0D36-4942-9993-C1A2671DA64A}" type="slidenum">
              <a:rPr lang="en-US" altLang="en-US"/>
              <a:pPr>
                <a:defRPr/>
              </a:pPr>
              <a:t>‹#›</a:t>
            </a:fld>
            <a:endParaRPr lang="en-US" altLang="en-US"/>
          </a:p>
        </p:txBody>
      </p:sp>
    </p:spTree>
    <p:extLst>
      <p:ext uri="{BB962C8B-B14F-4D97-AF65-F5344CB8AC3E}">
        <p14:creationId xmlns:p14="http://schemas.microsoft.com/office/powerpoint/2010/main" val="1505466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9A11A504-4F39-4D7A-BE40-ACA8EEF8AF22}" type="slidenum">
              <a:rPr lang="en-US" altLang="en-US"/>
              <a:pPr>
                <a:defRPr/>
              </a:pPr>
              <a:t>‹#›</a:t>
            </a:fld>
            <a:endParaRPr lang="en-US" altLang="en-US"/>
          </a:p>
        </p:txBody>
      </p:sp>
    </p:spTree>
    <p:extLst>
      <p:ext uri="{BB962C8B-B14F-4D97-AF65-F5344CB8AC3E}">
        <p14:creationId xmlns:p14="http://schemas.microsoft.com/office/powerpoint/2010/main" val="1612903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71F8D145-0576-4557-87CD-F9A9AAC26512}" type="slidenum">
              <a:rPr lang="en-US" altLang="en-US"/>
              <a:pPr>
                <a:defRPr/>
              </a:pPr>
              <a:t>‹#›</a:t>
            </a:fld>
            <a:endParaRPr lang="en-US" altLang="en-US"/>
          </a:p>
        </p:txBody>
      </p:sp>
    </p:spTree>
    <p:extLst>
      <p:ext uri="{BB962C8B-B14F-4D97-AF65-F5344CB8AC3E}">
        <p14:creationId xmlns:p14="http://schemas.microsoft.com/office/powerpoint/2010/main" val="4268013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EE00C8E7-1462-47C9-A8AF-550551A03A1A}" type="slidenum">
              <a:rPr lang="en-US" altLang="en-US"/>
              <a:pPr>
                <a:defRPr/>
              </a:pPr>
              <a:t>‹#›</a:t>
            </a:fld>
            <a:endParaRPr lang="en-US" altLang="en-US"/>
          </a:p>
        </p:txBody>
      </p:sp>
    </p:spTree>
    <p:extLst>
      <p:ext uri="{BB962C8B-B14F-4D97-AF65-F5344CB8AC3E}">
        <p14:creationId xmlns:p14="http://schemas.microsoft.com/office/powerpoint/2010/main" val="295767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5"/>
          <p:cNvSpPr>
            <a:spLocks noGrp="1" noChangeArrowheads="1"/>
          </p:cNvSpPr>
          <p:nvPr>
            <p:ph type="sldNum" idx="11"/>
          </p:nvPr>
        </p:nvSpPr>
        <p:spPr>
          <a:ln/>
        </p:spPr>
        <p:txBody>
          <a:bodyPr/>
          <a:lstStyle>
            <a:lvl1pPr>
              <a:defRPr/>
            </a:lvl1pPr>
          </a:lstStyle>
          <a:p>
            <a:pPr>
              <a:defRPr/>
            </a:pPr>
            <a:fld id="{05BF2BFD-BF61-43C2-969C-DC4562C93D7A}" type="slidenum">
              <a:rPr lang="en-US" altLang="en-US"/>
              <a:pPr>
                <a:defRPr/>
              </a:pPr>
              <a:t>‹#›</a:t>
            </a:fld>
            <a:endParaRPr lang="en-US" altLang="en-US"/>
          </a:p>
        </p:txBody>
      </p:sp>
    </p:spTree>
    <p:extLst>
      <p:ext uri="{BB962C8B-B14F-4D97-AF65-F5344CB8AC3E}">
        <p14:creationId xmlns:p14="http://schemas.microsoft.com/office/powerpoint/2010/main" val="7059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A5771DE4-C215-4BCC-8771-8D57EEADB248}" type="slidenum">
              <a:rPr lang="en-US" altLang="en-US"/>
              <a:pPr>
                <a:defRPr/>
              </a:pPr>
              <a:t>‹#›</a:t>
            </a:fld>
            <a:endParaRPr lang="en-US" altLang="en-US"/>
          </a:p>
        </p:txBody>
      </p:sp>
    </p:spTree>
    <p:extLst>
      <p:ext uri="{BB962C8B-B14F-4D97-AF65-F5344CB8AC3E}">
        <p14:creationId xmlns:p14="http://schemas.microsoft.com/office/powerpoint/2010/main" val="2005989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64D49597-77EB-4AEA-B01C-2540FDEF750D}" type="slidenum">
              <a:rPr lang="en-US" altLang="en-US"/>
              <a:pPr>
                <a:defRPr/>
              </a:pPr>
              <a:t>‹#›</a:t>
            </a:fld>
            <a:endParaRPr lang="en-US" altLang="en-US"/>
          </a:p>
        </p:txBody>
      </p:sp>
    </p:spTree>
    <p:extLst>
      <p:ext uri="{BB962C8B-B14F-4D97-AF65-F5344CB8AC3E}">
        <p14:creationId xmlns:p14="http://schemas.microsoft.com/office/powerpoint/2010/main" val="1708926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EEA5C4E2-9A6C-4DB4-ACE6-17B3791637DB}" type="slidenum">
              <a:rPr lang="en-US" altLang="en-US"/>
              <a:pPr>
                <a:defRPr/>
              </a:pPr>
              <a:t>‹#›</a:t>
            </a:fld>
            <a:endParaRPr lang="en-US" altLang="en-US"/>
          </a:p>
        </p:txBody>
      </p:sp>
    </p:spTree>
    <p:extLst>
      <p:ext uri="{BB962C8B-B14F-4D97-AF65-F5344CB8AC3E}">
        <p14:creationId xmlns:p14="http://schemas.microsoft.com/office/powerpoint/2010/main" val="362703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6DC8C67E-8FDB-43E3-9F76-FDE0E2ACA3B5}" type="slidenum">
              <a:rPr lang="en-US" altLang="en-US"/>
              <a:pPr>
                <a:defRPr/>
              </a:pPr>
              <a:t>‹#›</a:t>
            </a:fld>
            <a:endParaRPr lang="en-US" altLang="en-US"/>
          </a:p>
        </p:txBody>
      </p:sp>
    </p:spTree>
    <p:extLst>
      <p:ext uri="{BB962C8B-B14F-4D97-AF65-F5344CB8AC3E}">
        <p14:creationId xmlns:p14="http://schemas.microsoft.com/office/powerpoint/2010/main" val="1343048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E7DE2D8F-885B-49A7-832A-A343D55C9570}" type="slidenum">
              <a:rPr lang="en-US" altLang="en-US"/>
              <a:pPr>
                <a:defRPr/>
              </a:pPr>
              <a:t>‹#›</a:t>
            </a:fld>
            <a:endParaRPr lang="en-US" altLang="en-US"/>
          </a:p>
        </p:txBody>
      </p:sp>
    </p:spTree>
    <p:extLst>
      <p:ext uri="{BB962C8B-B14F-4D97-AF65-F5344CB8AC3E}">
        <p14:creationId xmlns:p14="http://schemas.microsoft.com/office/powerpoint/2010/main" val="2405390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7399EB6-B3AE-4ADA-909F-84F2928DF7D4}" type="slidenum">
              <a:rPr lang="en-US" altLang="en-US"/>
              <a:pPr>
                <a:defRPr/>
              </a:pPr>
              <a:t>‹#›</a:t>
            </a:fld>
            <a:endParaRPr lang="en-US" altLang="en-US"/>
          </a:p>
        </p:txBody>
      </p:sp>
    </p:spTree>
    <p:extLst>
      <p:ext uri="{BB962C8B-B14F-4D97-AF65-F5344CB8AC3E}">
        <p14:creationId xmlns:p14="http://schemas.microsoft.com/office/powerpoint/2010/main" val="864550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EA6E4023-DFE8-44C1-9824-517DDB0A760B}" type="slidenum">
              <a:rPr lang="en-US" altLang="en-US"/>
              <a:pPr>
                <a:defRPr/>
              </a:pPr>
              <a:t>‹#›</a:t>
            </a:fld>
            <a:endParaRPr lang="en-US" altLang="en-US"/>
          </a:p>
        </p:txBody>
      </p:sp>
    </p:spTree>
    <p:extLst>
      <p:ext uri="{BB962C8B-B14F-4D97-AF65-F5344CB8AC3E}">
        <p14:creationId xmlns:p14="http://schemas.microsoft.com/office/powerpoint/2010/main" val="3482867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CAE87A2C-B2DE-48A1-A255-90D56CE2914A}" type="slidenum">
              <a:rPr lang="en-US" altLang="en-US"/>
              <a:pPr>
                <a:defRPr/>
              </a:pPr>
              <a:t>‹#›</a:t>
            </a:fld>
            <a:endParaRPr lang="en-US" altLang="en-US"/>
          </a:p>
        </p:txBody>
      </p:sp>
    </p:spTree>
    <p:extLst>
      <p:ext uri="{BB962C8B-B14F-4D97-AF65-F5344CB8AC3E}">
        <p14:creationId xmlns:p14="http://schemas.microsoft.com/office/powerpoint/2010/main" val="849136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D3F71CEA-FC59-4CA1-822C-013525D13C8E}" type="slidenum">
              <a:rPr lang="en-US" altLang="en-US"/>
              <a:pPr>
                <a:defRPr/>
              </a:pPr>
              <a:t>‹#›</a:t>
            </a:fld>
            <a:endParaRPr lang="en-US" altLang="en-US"/>
          </a:p>
        </p:txBody>
      </p:sp>
    </p:spTree>
    <p:extLst>
      <p:ext uri="{BB962C8B-B14F-4D97-AF65-F5344CB8AC3E}">
        <p14:creationId xmlns:p14="http://schemas.microsoft.com/office/powerpoint/2010/main" val="866111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3C3E7226-9358-461C-8E9F-C869E2117E36}" type="slidenum">
              <a:rPr lang="en-US" altLang="en-US"/>
              <a:pPr>
                <a:defRPr/>
              </a:pPr>
              <a:t>‹#›</a:t>
            </a:fld>
            <a:endParaRPr lang="en-US" altLang="en-US"/>
          </a:p>
        </p:txBody>
      </p:sp>
    </p:spTree>
    <p:extLst>
      <p:ext uri="{BB962C8B-B14F-4D97-AF65-F5344CB8AC3E}">
        <p14:creationId xmlns:p14="http://schemas.microsoft.com/office/powerpoint/2010/main" val="341747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5"/>
          <p:cNvSpPr>
            <a:spLocks noGrp="1" noChangeArrowheads="1"/>
          </p:cNvSpPr>
          <p:nvPr>
            <p:ph type="sldNum" idx="11"/>
          </p:nvPr>
        </p:nvSpPr>
        <p:spPr>
          <a:ln/>
        </p:spPr>
        <p:txBody>
          <a:bodyPr/>
          <a:lstStyle>
            <a:lvl1pPr>
              <a:defRPr/>
            </a:lvl1pPr>
          </a:lstStyle>
          <a:p>
            <a:pPr>
              <a:defRPr/>
            </a:pPr>
            <a:fld id="{2479B7B0-E5FE-4827-88E3-BCF9C549F396}" type="slidenum">
              <a:rPr lang="en-US" altLang="en-US"/>
              <a:pPr>
                <a:defRPr/>
              </a:pPr>
              <a:t>‹#›</a:t>
            </a:fld>
            <a:endParaRPr lang="en-US" altLang="en-US"/>
          </a:p>
        </p:txBody>
      </p:sp>
    </p:spTree>
    <p:extLst>
      <p:ext uri="{BB962C8B-B14F-4D97-AF65-F5344CB8AC3E}">
        <p14:creationId xmlns:p14="http://schemas.microsoft.com/office/powerpoint/2010/main" val="3086069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EE72A65D-E5E3-4122-8CF0-FB77BEC73415}" type="slidenum">
              <a:rPr lang="en-US" altLang="en-US"/>
              <a:pPr>
                <a:defRPr/>
              </a:pPr>
              <a:t>‹#›</a:t>
            </a:fld>
            <a:endParaRPr lang="en-US" altLang="en-US"/>
          </a:p>
        </p:txBody>
      </p:sp>
    </p:spTree>
    <p:extLst>
      <p:ext uri="{BB962C8B-B14F-4D97-AF65-F5344CB8AC3E}">
        <p14:creationId xmlns:p14="http://schemas.microsoft.com/office/powerpoint/2010/main" val="3719980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A56CE30C-9C59-4409-8549-AD90FB24653C}" type="slidenum">
              <a:rPr lang="en-US" altLang="en-US"/>
              <a:pPr>
                <a:defRPr/>
              </a:pPr>
              <a:t>‹#›</a:t>
            </a:fld>
            <a:endParaRPr lang="en-US" altLang="en-US"/>
          </a:p>
        </p:txBody>
      </p:sp>
    </p:spTree>
    <p:extLst>
      <p:ext uri="{BB962C8B-B14F-4D97-AF65-F5344CB8AC3E}">
        <p14:creationId xmlns:p14="http://schemas.microsoft.com/office/powerpoint/2010/main" val="1889219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F2DEEE04-46AA-4D9B-8B58-1AF0AF3B91BA}" type="slidenum">
              <a:rPr lang="en-US" altLang="en-US"/>
              <a:pPr>
                <a:defRPr/>
              </a:pPr>
              <a:t>‹#›</a:t>
            </a:fld>
            <a:endParaRPr lang="en-US" altLang="en-US"/>
          </a:p>
        </p:txBody>
      </p:sp>
    </p:spTree>
    <p:extLst>
      <p:ext uri="{BB962C8B-B14F-4D97-AF65-F5344CB8AC3E}">
        <p14:creationId xmlns:p14="http://schemas.microsoft.com/office/powerpoint/2010/main" val="3610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EFBA20E6-1EC6-46CF-854B-A5E9BD831AF6}" type="slidenum">
              <a:rPr lang="en-US" altLang="en-US"/>
              <a:pPr>
                <a:defRPr/>
              </a:pPr>
              <a:t>‹#›</a:t>
            </a:fld>
            <a:endParaRPr lang="en-US" altLang="en-US"/>
          </a:p>
        </p:txBody>
      </p:sp>
    </p:spTree>
    <p:extLst>
      <p:ext uri="{BB962C8B-B14F-4D97-AF65-F5344CB8AC3E}">
        <p14:creationId xmlns:p14="http://schemas.microsoft.com/office/powerpoint/2010/main" val="3768016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9786415F-C355-4F17-BDDE-AA8CEC11B0AD}" type="slidenum">
              <a:rPr lang="en-US" altLang="en-US"/>
              <a:pPr>
                <a:defRPr/>
              </a:pPr>
              <a:t>‹#›</a:t>
            </a:fld>
            <a:endParaRPr lang="en-US" altLang="en-US"/>
          </a:p>
        </p:txBody>
      </p:sp>
    </p:spTree>
    <p:extLst>
      <p:ext uri="{BB962C8B-B14F-4D97-AF65-F5344CB8AC3E}">
        <p14:creationId xmlns:p14="http://schemas.microsoft.com/office/powerpoint/2010/main" val="2515486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F82D99C5-6C2F-408E-92A0-F3965F011FB6}" type="slidenum">
              <a:rPr lang="en-US" altLang="en-US"/>
              <a:pPr>
                <a:defRPr/>
              </a:pPr>
              <a:t>‹#›</a:t>
            </a:fld>
            <a:endParaRPr lang="en-US" altLang="en-US"/>
          </a:p>
        </p:txBody>
      </p:sp>
    </p:spTree>
    <p:extLst>
      <p:ext uri="{BB962C8B-B14F-4D97-AF65-F5344CB8AC3E}">
        <p14:creationId xmlns:p14="http://schemas.microsoft.com/office/powerpoint/2010/main" val="1696660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2654F1B7-E2C0-4217-A73D-D5205FCF2711}" type="slidenum">
              <a:rPr lang="en-US" altLang="en-US"/>
              <a:pPr>
                <a:defRPr/>
              </a:pPr>
              <a:t>‹#›</a:t>
            </a:fld>
            <a:endParaRPr lang="en-US" altLang="en-US"/>
          </a:p>
        </p:txBody>
      </p:sp>
    </p:spTree>
    <p:extLst>
      <p:ext uri="{BB962C8B-B14F-4D97-AF65-F5344CB8AC3E}">
        <p14:creationId xmlns:p14="http://schemas.microsoft.com/office/powerpoint/2010/main" val="823740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DF8F10F-CDDF-473A-B20F-0A1154F1B016}" type="slidenum">
              <a:rPr lang="en-US" altLang="en-US"/>
              <a:pPr>
                <a:defRPr/>
              </a:pPr>
              <a:t>‹#›</a:t>
            </a:fld>
            <a:endParaRPr lang="en-US" altLang="en-US"/>
          </a:p>
        </p:txBody>
      </p:sp>
    </p:spTree>
    <p:extLst>
      <p:ext uri="{BB962C8B-B14F-4D97-AF65-F5344CB8AC3E}">
        <p14:creationId xmlns:p14="http://schemas.microsoft.com/office/powerpoint/2010/main" val="35923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796A46F4-32AF-4476-A7B4-6BBF0473CAA1}" type="slidenum">
              <a:rPr lang="en-US" altLang="en-US"/>
              <a:pPr>
                <a:defRPr/>
              </a:pPr>
              <a:t>‹#›</a:t>
            </a:fld>
            <a:endParaRPr lang="en-US" altLang="en-US"/>
          </a:p>
        </p:txBody>
      </p:sp>
    </p:spTree>
    <p:extLst>
      <p:ext uri="{BB962C8B-B14F-4D97-AF65-F5344CB8AC3E}">
        <p14:creationId xmlns:p14="http://schemas.microsoft.com/office/powerpoint/2010/main" val="3952113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62262704-023D-426C-80D0-78415A88AC73}" type="slidenum">
              <a:rPr lang="en-US" altLang="en-US"/>
              <a:pPr>
                <a:defRPr/>
              </a:pPr>
              <a:t>‹#›</a:t>
            </a:fld>
            <a:endParaRPr lang="en-US" altLang="en-US"/>
          </a:p>
        </p:txBody>
      </p:sp>
    </p:spTree>
    <p:extLst>
      <p:ext uri="{BB962C8B-B14F-4D97-AF65-F5344CB8AC3E}">
        <p14:creationId xmlns:p14="http://schemas.microsoft.com/office/powerpoint/2010/main" val="106582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5"/>
          <p:cNvSpPr>
            <a:spLocks noGrp="1" noChangeArrowheads="1"/>
          </p:cNvSpPr>
          <p:nvPr>
            <p:ph type="sldNum" idx="11"/>
          </p:nvPr>
        </p:nvSpPr>
        <p:spPr>
          <a:ln/>
        </p:spPr>
        <p:txBody>
          <a:bodyPr/>
          <a:lstStyle>
            <a:lvl1pPr>
              <a:defRPr/>
            </a:lvl1pPr>
          </a:lstStyle>
          <a:p>
            <a:pPr>
              <a:defRPr/>
            </a:pPr>
            <a:fld id="{AF1338CB-2272-4C70-A243-D6679564C190}" type="slidenum">
              <a:rPr lang="en-US" altLang="en-US"/>
              <a:pPr>
                <a:defRPr/>
              </a:pPr>
              <a:t>‹#›</a:t>
            </a:fld>
            <a:endParaRPr lang="en-US" altLang="en-US"/>
          </a:p>
        </p:txBody>
      </p:sp>
    </p:spTree>
    <p:extLst>
      <p:ext uri="{BB962C8B-B14F-4D97-AF65-F5344CB8AC3E}">
        <p14:creationId xmlns:p14="http://schemas.microsoft.com/office/powerpoint/2010/main" val="1987213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B6087161-2D95-4DB1-97D4-1052CD533C28}" type="slidenum">
              <a:rPr lang="en-US" altLang="en-US"/>
              <a:pPr>
                <a:defRPr/>
              </a:pPr>
              <a:t>‹#›</a:t>
            </a:fld>
            <a:endParaRPr lang="en-US" altLang="en-US"/>
          </a:p>
        </p:txBody>
      </p:sp>
    </p:spTree>
    <p:extLst>
      <p:ext uri="{BB962C8B-B14F-4D97-AF65-F5344CB8AC3E}">
        <p14:creationId xmlns:p14="http://schemas.microsoft.com/office/powerpoint/2010/main" val="473041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4ACAD39F-5680-4F08-8C79-AAE8A56E0F60}" type="slidenum">
              <a:rPr lang="en-US" altLang="en-US"/>
              <a:pPr>
                <a:defRPr/>
              </a:pPr>
              <a:t>‹#›</a:t>
            </a:fld>
            <a:endParaRPr lang="en-US" altLang="en-US"/>
          </a:p>
        </p:txBody>
      </p:sp>
    </p:spTree>
    <p:extLst>
      <p:ext uri="{BB962C8B-B14F-4D97-AF65-F5344CB8AC3E}">
        <p14:creationId xmlns:p14="http://schemas.microsoft.com/office/powerpoint/2010/main" val="985026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E3CB59A4-8ACA-4BF2-8C59-BA952DCBD69D}" type="slidenum">
              <a:rPr lang="en-US" altLang="en-US"/>
              <a:pPr>
                <a:defRPr/>
              </a:pPr>
              <a:t>‹#›</a:t>
            </a:fld>
            <a:endParaRPr lang="en-US" altLang="en-US"/>
          </a:p>
        </p:txBody>
      </p:sp>
    </p:spTree>
    <p:extLst>
      <p:ext uri="{BB962C8B-B14F-4D97-AF65-F5344CB8AC3E}">
        <p14:creationId xmlns:p14="http://schemas.microsoft.com/office/powerpoint/2010/main" val="4062664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28851B74-A7FD-4088-9E09-8432CBA374AB}" type="slidenum">
              <a:rPr lang="en-US" altLang="en-US"/>
              <a:pPr>
                <a:defRPr/>
              </a:pPr>
              <a:t>‹#›</a:t>
            </a:fld>
            <a:endParaRPr lang="en-US" altLang="en-US"/>
          </a:p>
        </p:txBody>
      </p:sp>
    </p:spTree>
    <p:extLst>
      <p:ext uri="{BB962C8B-B14F-4D97-AF65-F5344CB8AC3E}">
        <p14:creationId xmlns:p14="http://schemas.microsoft.com/office/powerpoint/2010/main" val="2879327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AC4DF26B-AEBC-43DE-B368-8B85BA2F5BBD}" type="slidenum">
              <a:rPr lang="en-US" altLang="en-US"/>
              <a:pPr>
                <a:defRPr/>
              </a:pPr>
              <a:t>‹#›</a:t>
            </a:fld>
            <a:endParaRPr lang="en-US" altLang="en-US"/>
          </a:p>
        </p:txBody>
      </p:sp>
    </p:spTree>
    <p:extLst>
      <p:ext uri="{BB962C8B-B14F-4D97-AF65-F5344CB8AC3E}">
        <p14:creationId xmlns:p14="http://schemas.microsoft.com/office/powerpoint/2010/main" val="3022958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7C31100E-C993-466B-992C-A5EDFF7BF349}" type="slidenum">
              <a:rPr lang="en-US" altLang="en-US"/>
              <a:pPr>
                <a:defRPr/>
              </a:pPr>
              <a:t>‹#›</a:t>
            </a:fld>
            <a:endParaRPr lang="en-US" altLang="en-US"/>
          </a:p>
        </p:txBody>
      </p:sp>
    </p:spTree>
    <p:extLst>
      <p:ext uri="{BB962C8B-B14F-4D97-AF65-F5344CB8AC3E}">
        <p14:creationId xmlns:p14="http://schemas.microsoft.com/office/powerpoint/2010/main" val="2139287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2BA94195-FE99-4695-A169-E7BC3A7B12C6}" type="slidenum">
              <a:rPr lang="en-US" altLang="en-US"/>
              <a:pPr>
                <a:defRPr/>
              </a:pPr>
              <a:t>‹#›</a:t>
            </a:fld>
            <a:endParaRPr lang="en-US" altLang="en-US"/>
          </a:p>
        </p:txBody>
      </p:sp>
    </p:spTree>
    <p:extLst>
      <p:ext uri="{BB962C8B-B14F-4D97-AF65-F5344CB8AC3E}">
        <p14:creationId xmlns:p14="http://schemas.microsoft.com/office/powerpoint/2010/main" val="1019505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854666C6-E8E9-43E8-AC48-697F850FBD20}" type="slidenum">
              <a:rPr lang="en-US" altLang="en-US"/>
              <a:pPr>
                <a:defRPr/>
              </a:pPr>
              <a:t>‹#›</a:t>
            </a:fld>
            <a:endParaRPr lang="en-US" altLang="en-US"/>
          </a:p>
        </p:txBody>
      </p:sp>
    </p:spTree>
    <p:extLst>
      <p:ext uri="{BB962C8B-B14F-4D97-AF65-F5344CB8AC3E}">
        <p14:creationId xmlns:p14="http://schemas.microsoft.com/office/powerpoint/2010/main" val="3941359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1C46D6BF-1DF3-4536-AA9B-F62A87DBC178}" type="slidenum">
              <a:rPr lang="en-US" altLang="en-US"/>
              <a:pPr>
                <a:defRPr/>
              </a:pPr>
              <a:t>‹#›</a:t>
            </a:fld>
            <a:endParaRPr lang="en-US" altLang="en-US"/>
          </a:p>
        </p:txBody>
      </p:sp>
    </p:spTree>
    <p:extLst>
      <p:ext uri="{BB962C8B-B14F-4D97-AF65-F5344CB8AC3E}">
        <p14:creationId xmlns:p14="http://schemas.microsoft.com/office/powerpoint/2010/main" val="2371963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E0CB1271-DAE9-49B2-A7FE-674B88416489}" type="slidenum">
              <a:rPr lang="en-US" altLang="en-US"/>
              <a:pPr>
                <a:defRPr/>
              </a:pPr>
              <a:t>‹#›</a:t>
            </a:fld>
            <a:endParaRPr lang="en-US" altLang="en-US"/>
          </a:p>
        </p:txBody>
      </p:sp>
    </p:spTree>
    <p:extLst>
      <p:ext uri="{BB962C8B-B14F-4D97-AF65-F5344CB8AC3E}">
        <p14:creationId xmlns:p14="http://schemas.microsoft.com/office/powerpoint/2010/main" val="418418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5"/>
          <p:cNvSpPr>
            <a:spLocks noGrp="1" noChangeArrowheads="1"/>
          </p:cNvSpPr>
          <p:nvPr>
            <p:ph type="sldNum" idx="11"/>
          </p:nvPr>
        </p:nvSpPr>
        <p:spPr>
          <a:ln/>
        </p:spPr>
        <p:txBody>
          <a:bodyPr/>
          <a:lstStyle>
            <a:lvl1pPr>
              <a:defRPr/>
            </a:lvl1pPr>
          </a:lstStyle>
          <a:p>
            <a:pPr>
              <a:defRPr/>
            </a:pPr>
            <a:fld id="{A2BB29EF-D6BB-49F4-BAD2-FE937879AD79}" type="slidenum">
              <a:rPr lang="en-US" altLang="en-US"/>
              <a:pPr>
                <a:defRPr/>
              </a:pPr>
              <a:t>‹#›</a:t>
            </a:fld>
            <a:endParaRPr lang="en-US" altLang="en-US"/>
          </a:p>
        </p:txBody>
      </p:sp>
    </p:spTree>
    <p:extLst>
      <p:ext uri="{BB962C8B-B14F-4D97-AF65-F5344CB8AC3E}">
        <p14:creationId xmlns:p14="http://schemas.microsoft.com/office/powerpoint/2010/main" val="972550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5EEBB204-92FE-417E-93C2-C3A78741BFED}" type="slidenum">
              <a:rPr lang="en-US" altLang="en-US"/>
              <a:pPr>
                <a:defRPr/>
              </a:pPr>
              <a:t>‹#›</a:t>
            </a:fld>
            <a:endParaRPr lang="en-US" altLang="en-US"/>
          </a:p>
        </p:txBody>
      </p:sp>
    </p:spTree>
    <p:extLst>
      <p:ext uri="{BB962C8B-B14F-4D97-AF65-F5344CB8AC3E}">
        <p14:creationId xmlns:p14="http://schemas.microsoft.com/office/powerpoint/2010/main" val="3854687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4D20AD90-2BB8-4B63-AD51-227D0CF58CFE}" type="slidenum">
              <a:rPr lang="en-US" altLang="en-US"/>
              <a:pPr>
                <a:defRPr/>
              </a:pPr>
              <a:t>‹#›</a:t>
            </a:fld>
            <a:endParaRPr lang="en-US" altLang="en-US"/>
          </a:p>
        </p:txBody>
      </p:sp>
    </p:spTree>
    <p:extLst>
      <p:ext uri="{BB962C8B-B14F-4D97-AF65-F5344CB8AC3E}">
        <p14:creationId xmlns:p14="http://schemas.microsoft.com/office/powerpoint/2010/main" val="36083651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C571EDFF-4764-49EE-B8B3-B5B964DD9886}" type="slidenum">
              <a:rPr lang="en-US" altLang="en-US"/>
              <a:pPr>
                <a:defRPr/>
              </a:pPr>
              <a:t>‹#›</a:t>
            </a:fld>
            <a:endParaRPr lang="en-US" altLang="en-US"/>
          </a:p>
        </p:txBody>
      </p:sp>
    </p:spTree>
    <p:extLst>
      <p:ext uri="{BB962C8B-B14F-4D97-AF65-F5344CB8AC3E}">
        <p14:creationId xmlns:p14="http://schemas.microsoft.com/office/powerpoint/2010/main" val="1395820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AB702615-2E61-4387-AE14-78B255E47AC0}" type="slidenum">
              <a:rPr lang="en-US" altLang="en-US"/>
              <a:pPr>
                <a:defRPr/>
              </a:pPr>
              <a:t>‹#›</a:t>
            </a:fld>
            <a:endParaRPr lang="en-US" altLang="en-US"/>
          </a:p>
        </p:txBody>
      </p:sp>
    </p:spTree>
    <p:extLst>
      <p:ext uri="{BB962C8B-B14F-4D97-AF65-F5344CB8AC3E}">
        <p14:creationId xmlns:p14="http://schemas.microsoft.com/office/powerpoint/2010/main" val="77997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6BFBA733-CF10-4CAC-B19F-58EB28CE7EA6}" type="slidenum">
              <a:rPr lang="en-US" altLang="en-US"/>
              <a:pPr>
                <a:defRPr/>
              </a:pPr>
              <a:t>‹#›</a:t>
            </a:fld>
            <a:endParaRPr lang="en-US" altLang="en-US"/>
          </a:p>
        </p:txBody>
      </p:sp>
    </p:spTree>
    <p:extLst>
      <p:ext uri="{BB962C8B-B14F-4D97-AF65-F5344CB8AC3E}">
        <p14:creationId xmlns:p14="http://schemas.microsoft.com/office/powerpoint/2010/main" val="2425167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72AD013B-A335-4AD8-8F9E-A406A7A96850}" type="slidenum">
              <a:rPr lang="en-US" altLang="en-US"/>
              <a:pPr>
                <a:defRPr/>
              </a:pPr>
              <a:t>‹#›</a:t>
            </a:fld>
            <a:endParaRPr lang="en-US" altLang="en-US"/>
          </a:p>
        </p:txBody>
      </p:sp>
    </p:spTree>
    <p:extLst>
      <p:ext uri="{BB962C8B-B14F-4D97-AF65-F5344CB8AC3E}">
        <p14:creationId xmlns:p14="http://schemas.microsoft.com/office/powerpoint/2010/main" val="657500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5D83C29F-6790-4D50-8708-CF8C5A5E5A3F}" type="slidenum">
              <a:rPr lang="en-US" altLang="en-US"/>
              <a:pPr>
                <a:defRPr/>
              </a:pPr>
              <a:t>‹#›</a:t>
            </a:fld>
            <a:endParaRPr lang="en-US" altLang="en-US"/>
          </a:p>
        </p:txBody>
      </p:sp>
    </p:spTree>
    <p:extLst>
      <p:ext uri="{BB962C8B-B14F-4D97-AF65-F5344CB8AC3E}">
        <p14:creationId xmlns:p14="http://schemas.microsoft.com/office/powerpoint/2010/main" val="1975267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9E8E353-B19C-445F-915F-3CA70645C0DB}" type="slidenum">
              <a:rPr lang="en-US" altLang="en-US"/>
              <a:pPr>
                <a:defRPr/>
              </a:pPr>
              <a:t>‹#›</a:t>
            </a:fld>
            <a:endParaRPr lang="en-US" altLang="en-US"/>
          </a:p>
        </p:txBody>
      </p:sp>
    </p:spTree>
    <p:extLst>
      <p:ext uri="{BB962C8B-B14F-4D97-AF65-F5344CB8AC3E}">
        <p14:creationId xmlns:p14="http://schemas.microsoft.com/office/powerpoint/2010/main" val="3149285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86C6BB01-CBFB-408F-9A19-55EF91356B00}" type="slidenum">
              <a:rPr lang="en-US" altLang="en-US"/>
              <a:pPr>
                <a:defRPr/>
              </a:pPr>
              <a:t>‹#›</a:t>
            </a:fld>
            <a:endParaRPr lang="en-US" altLang="en-US"/>
          </a:p>
        </p:txBody>
      </p:sp>
    </p:spTree>
    <p:extLst>
      <p:ext uri="{BB962C8B-B14F-4D97-AF65-F5344CB8AC3E}">
        <p14:creationId xmlns:p14="http://schemas.microsoft.com/office/powerpoint/2010/main" val="181498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9205168-F62B-4EDF-A614-DCE03CC2F6FA}" type="slidenum">
              <a:rPr lang="en-US" altLang="en-US"/>
              <a:pPr>
                <a:defRPr/>
              </a:pPr>
              <a:t>‹#›</a:t>
            </a:fld>
            <a:endParaRPr lang="en-US" altLang="en-US"/>
          </a:p>
        </p:txBody>
      </p:sp>
    </p:spTree>
    <p:extLst>
      <p:ext uri="{BB962C8B-B14F-4D97-AF65-F5344CB8AC3E}">
        <p14:creationId xmlns:p14="http://schemas.microsoft.com/office/powerpoint/2010/main" val="156926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5"/>
          <p:cNvSpPr>
            <a:spLocks noGrp="1" noChangeArrowheads="1"/>
          </p:cNvSpPr>
          <p:nvPr>
            <p:ph type="sldNum" idx="11"/>
          </p:nvPr>
        </p:nvSpPr>
        <p:spPr>
          <a:ln/>
        </p:spPr>
        <p:txBody>
          <a:bodyPr/>
          <a:lstStyle>
            <a:lvl1pPr>
              <a:defRPr/>
            </a:lvl1pPr>
          </a:lstStyle>
          <a:p>
            <a:pPr>
              <a:defRPr/>
            </a:pPr>
            <a:fld id="{1136699D-DD81-423B-B885-14A163BC1841}" type="slidenum">
              <a:rPr lang="en-US" altLang="en-US"/>
              <a:pPr>
                <a:defRPr/>
              </a:pPr>
              <a:t>‹#›</a:t>
            </a:fld>
            <a:endParaRPr lang="en-US" altLang="en-US"/>
          </a:p>
        </p:txBody>
      </p:sp>
    </p:spTree>
    <p:extLst>
      <p:ext uri="{BB962C8B-B14F-4D97-AF65-F5344CB8AC3E}">
        <p14:creationId xmlns:p14="http://schemas.microsoft.com/office/powerpoint/2010/main" val="1599837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A52CF160-9F5D-4D1B-B9D1-66E0C49A336B}" type="slidenum">
              <a:rPr lang="en-US" altLang="en-US"/>
              <a:pPr>
                <a:defRPr/>
              </a:pPr>
              <a:t>‹#›</a:t>
            </a:fld>
            <a:endParaRPr lang="en-US" altLang="en-US"/>
          </a:p>
        </p:txBody>
      </p:sp>
    </p:spTree>
    <p:extLst>
      <p:ext uri="{BB962C8B-B14F-4D97-AF65-F5344CB8AC3E}">
        <p14:creationId xmlns:p14="http://schemas.microsoft.com/office/powerpoint/2010/main" val="1285538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A88774F1-26E9-4140-9937-6F28E21A6ADA}" type="slidenum">
              <a:rPr lang="en-US" altLang="en-US"/>
              <a:pPr>
                <a:defRPr/>
              </a:pPr>
              <a:t>‹#›</a:t>
            </a:fld>
            <a:endParaRPr lang="en-US" altLang="en-US"/>
          </a:p>
        </p:txBody>
      </p:sp>
    </p:spTree>
    <p:extLst>
      <p:ext uri="{BB962C8B-B14F-4D97-AF65-F5344CB8AC3E}">
        <p14:creationId xmlns:p14="http://schemas.microsoft.com/office/powerpoint/2010/main" val="1311604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53291D89-108A-4C97-BE57-87E8099F6016}" type="slidenum">
              <a:rPr lang="en-US" altLang="en-US"/>
              <a:pPr>
                <a:defRPr/>
              </a:pPr>
              <a:t>‹#›</a:t>
            </a:fld>
            <a:endParaRPr lang="en-US" altLang="en-US"/>
          </a:p>
        </p:txBody>
      </p:sp>
    </p:spTree>
    <p:extLst>
      <p:ext uri="{BB962C8B-B14F-4D97-AF65-F5344CB8AC3E}">
        <p14:creationId xmlns:p14="http://schemas.microsoft.com/office/powerpoint/2010/main" val="3381898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E84A7300-D2E4-4361-BEF2-6BA0146D7866}" type="slidenum">
              <a:rPr lang="en-US" altLang="en-US"/>
              <a:pPr>
                <a:defRPr/>
              </a:pPr>
              <a:t>‹#›</a:t>
            </a:fld>
            <a:endParaRPr lang="en-US" altLang="en-US"/>
          </a:p>
        </p:txBody>
      </p:sp>
    </p:spTree>
    <p:extLst>
      <p:ext uri="{BB962C8B-B14F-4D97-AF65-F5344CB8AC3E}">
        <p14:creationId xmlns:p14="http://schemas.microsoft.com/office/powerpoint/2010/main" val="140111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751C6B4A-78A8-4842-A433-068F24A47D83}" type="slidenum">
              <a:rPr lang="en-US" altLang="en-US"/>
              <a:pPr>
                <a:defRPr/>
              </a:pPr>
              <a:t>‹#›</a:t>
            </a:fld>
            <a:endParaRPr lang="en-US" altLang="en-US"/>
          </a:p>
        </p:txBody>
      </p:sp>
    </p:spTree>
    <p:extLst>
      <p:ext uri="{BB962C8B-B14F-4D97-AF65-F5344CB8AC3E}">
        <p14:creationId xmlns:p14="http://schemas.microsoft.com/office/powerpoint/2010/main" val="438129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85A76DE1-E9CB-43C4-A7B8-A5BFCC68483F}" type="slidenum">
              <a:rPr lang="en-US" altLang="en-US"/>
              <a:pPr>
                <a:defRPr/>
              </a:pPr>
              <a:t>‹#›</a:t>
            </a:fld>
            <a:endParaRPr lang="en-US" altLang="en-US"/>
          </a:p>
        </p:txBody>
      </p:sp>
    </p:spTree>
    <p:extLst>
      <p:ext uri="{BB962C8B-B14F-4D97-AF65-F5344CB8AC3E}">
        <p14:creationId xmlns:p14="http://schemas.microsoft.com/office/powerpoint/2010/main" val="5082082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94AFA5BD-DEE8-4D78-82EB-BC85955AAD48}" type="slidenum">
              <a:rPr lang="en-US" altLang="en-US"/>
              <a:pPr>
                <a:defRPr/>
              </a:pPr>
              <a:t>‹#›</a:t>
            </a:fld>
            <a:endParaRPr lang="en-US" altLang="en-US"/>
          </a:p>
        </p:txBody>
      </p:sp>
    </p:spTree>
    <p:extLst>
      <p:ext uri="{BB962C8B-B14F-4D97-AF65-F5344CB8AC3E}">
        <p14:creationId xmlns:p14="http://schemas.microsoft.com/office/powerpoint/2010/main" val="226347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2AFD9DB-4888-4818-BD99-B0AE06F35CE9}" type="slidenum">
              <a:rPr lang="en-US" altLang="en-US"/>
              <a:pPr>
                <a:defRPr/>
              </a:pPr>
              <a:t>‹#›</a:t>
            </a:fld>
            <a:endParaRPr lang="en-US" altLang="en-US"/>
          </a:p>
        </p:txBody>
      </p:sp>
    </p:spTree>
    <p:extLst>
      <p:ext uri="{BB962C8B-B14F-4D97-AF65-F5344CB8AC3E}">
        <p14:creationId xmlns:p14="http://schemas.microsoft.com/office/powerpoint/2010/main" val="2745401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28F9871-99DB-41FE-94FD-BB2C524B8A3C}" type="slidenum">
              <a:rPr lang="en-US" altLang="en-US"/>
              <a:pPr>
                <a:defRPr/>
              </a:pPr>
              <a:t>‹#›</a:t>
            </a:fld>
            <a:endParaRPr lang="en-US" altLang="en-US"/>
          </a:p>
        </p:txBody>
      </p:sp>
    </p:spTree>
    <p:extLst>
      <p:ext uri="{BB962C8B-B14F-4D97-AF65-F5344CB8AC3E}">
        <p14:creationId xmlns:p14="http://schemas.microsoft.com/office/powerpoint/2010/main" val="3307586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D9B40AEA-22FF-4E27-929C-B57983BDAB11}" type="slidenum">
              <a:rPr lang="en-US" altLang="en-US"/>
              <a:pPr>
                <a:defRPr/>
              </a:pPr>
              <a:t>‹#›</a:t>
            </a:fld>
            <a:endParaRPr lang="en-US" altLang="en-US"/>
          </a:p>
        </p:txBody>
      </p:sp>
    </p:spTree>
    <p:extLst>
      <p:ext uri="{BB962C8B-B14F-4D97-AF65-F5344CB8AC3E}">
        <p14:creationId xmlns:p14="http://schemas.microsoft.com/office/powerpoint/2010/main" val="259817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5"/>
          <p:cNvSpPr>
            <a:spLocks noGrp="1" noChangeArrowheads="1"/>
          </p:cNvSpPr>
          <p:nvPr>
            <p:ph type="sldNum" idx="11"/>
          </p:nvPr>
        </p:nvSpPr>
        <p:spPr>
          <a:ln/>
        </p:spPr>
        <p:txBody>
          <a:bodyPr/>
          <a:lstStyle>
            <a:lvl1pPr>
              <a:defRPr/>
            </a:lvl1pPr>
          </a:lstStyle>
          <a:p>
            <a:pPr>
              <a:defRPr/>
            </a:pPr>
            <a:fld id="{09EB0B85-E8B6-47C1-96FC-84F46BE2783E}" type="slidenum">
              <a:rPr lang="en-US" altLang="en-US"/>
              <a:pPr>
                <a:defRPr/>
              </a:pPr>
              <a:t>‹#›</a:t>
            </a:fld>
            <a:endParaRPr lang="en-US" altLang="en-US"/>
          </a:p>
        </p:txBody>
      </p:sp>
    </p:spTree>
    <p:extLst>
      <p:ext uri="{BB962C8B-B14F-4D97-AF65-F5344CB8AC3E}">
        <p14:creationId xmlns:p14="http://schemas.microsoft.com/office/powerpoint/2010/main" val="257261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CAB89292-E9BE-4183-9455-552D38BC63A0}" type="slidenum">
              <a:rPr lang="en-US" altLang="en-US"/>
              <a:pPr>
                <a:defRPr/>
              </a:pPr>
              <a:t>‹#›</a:t>
            </a:fld>
            <a:endParaRPr lang="en-US" altLang="en-US"/>
          </a:p>
        </p:txBody>
      </p:sp>
    </p:spTree>
    <p:extLst>
      <p:ext uri="{BB962C8B-B14F-4D97-AF65-F5344CB8AC3E}">
        <p14:creationId xmlns:p14="http://schemas.microsoft.com/office/powerpoint/2010/main" val="1109262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D6233472-1725-4D1A-9C7F-9F4CD8D08269}" type="slidenum">
              <a:rPr lang="en-US" altLang="en-US"/>
              <a:pPr>
                <a:defRPr/>
              </a:pPr>
              <a:t>‹#›</a:t>
            </a:fld>
            <a:endParaRPr lang="en-US" altLang="en-US"/>
          </a:p>
        </p:txBody>
      </p:sp>
    </p:spTree>
    <p:extLst>
      <p:ext uri="{BB962C8B-B14F-4D97-AF65-F5344CB8AC3E}">
        <p14:creationId xmlns:p14="http://schemas.microsoft.com/office/powerpoint/2010/main" val="30038801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5A349116-4291-4300-A368-68B7583535E0}" type="slidenum">
              <a:rPr lang="en-US" altLang="en-US"/>
              <a:pPr>
                <a:defRPr/>
              </a:pPr>
              <a:t>‹#›</a:t>
            </a:fld>
            <a:endParaRPr lang="en-US" altLang="en-US"/>
          </a:p>
        </p:txBody>
      </p:sp>
    </p:spTree>
    <p:extLst>
      <p:ext uri="{BB962C8B-B14F-4D97-AF65-F5344CB8AC3E}">
        <p14:creationId xmlns:p14="http://schemas.microsoft.com/office/powerpoint/2010/main" val="4187046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6C54258D-1792-497B-BFC6-87EDBE7A0C44}" type="slidenum">
              <a:rPr lang="en-US" altLang="en-US"/>
              <a:pPr>
                <a:defRPr/>
              </a:pPr>
              <a:t>‹#›</a:t>
            </a:fld>
            <a:endParaRPr lang="en-US" altLang="en-US"/>
          </a:p>
        </p:txBody>
      </p:sp>
    </p:spTree>
    <p:extLst>
      <p:ext uri="{BB962C8B-B14F-4D97-AF65-F5344CB8AC3E}">
        <p14:creationId xmlns:p14="http://schemas.microsoft.com/office/powerpoint/2010/main" val="2055437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35E3A580-0186-475C-B0DC-BB3A0BB8F266}" type="slidenum">
              <a:rPr lang="en-US" altLang="en-US"/>
              <a:pPr>
                <a:defRPr/>
              </a:pPr>
              <a:t>‹#›</a:t>
            </a:fld>
            <a:endParaRPr lang="en-US" altLang="en-US"/>
          </a:p>
        </p:txBody>
      </p:sp>
    </p:spTree>
    <p:extLst>
      <p:ext uri="{BB962C8B-B14F-4D97-AF65-F5344CB8AC3E}">
        <p14:creationId xmlns:p14="http://schemas.microsoft.com/office/powerpoint/2010/main" val="3396556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485B836E-29DC-4E57-A1ED-72188F474417}" type="slidenum">
              <a:rPr lang="en-US" altLang="en-US"/>
              <a:pPr>
                <a:defRPr/>
              </a:pPr>
              <a:t>‹#›</a:t>
            </a:fld>
            <a:endParaRPr lang="en-US" altLang="en-US"/>
          </a:p>
        </p:txBody>
      </p:sp>
    </p:spTree>
    <p:extLst>
      <p:ext uri="{BB962C8B-B14F-4D97-AF65-F5344CB8AC3E}">
        <p14:creationId xmlns:p14="http://schemas.microsoft.com/office/powerpoint/2010/main" val="3580759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865784F1-780A-4688-8E68-20D378CDB49F}" type="slidenum">
              <a:rPr lang="en-US" altLang="en-US"/>
              <a:pPr>
                <a:defRPr/>
              </a:pPr>
              <a:t>‹#›</a:t>
            </a:fld>
            <a:endParaRPr lang="en-US" altLang="en-US"/>
          </a:p>
        </p:txBody>
      </p:sp>
    </p:spTree>
    <p:extLst>
      <p:ext uri="{BB962C8B-B14F-4D97-AF65-F5344CB8AC3E}">
        <p14:creationId xmlns:p14="http://schemas.microsoft.com/office/powerpoint/2010/main" val="4196280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E1391E56-2A33-471F-B2C9-1E5031C78056}" type="slidenum">
              <a:rPr lang="en-US" altLang="en-US"/>
              <a:pPr>
                <a:defRPr/>
              </a:pPr>
              <a:t>‹#›</a:t>
            </a:fld>
            <a:endParaRPr lang="en-US" altLang="en-US"/>
          </a:p>
        </p:txBody>
      </p:sp>
    </p:spTree>
    <p:extLst>
      <p:ext uri="{BB962C8B-B14F-4D97-AF65-F5344CB8AC3E}">
        <p14:creationId xmlns:p14="http://schemas.microsoft.com/office/powerpoint/2010/main" val="2413272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DE51F927-E749-4B31-BE46-8DF181782929}" type="slidenum">
              <a:rPr lang="en-US" altLang="en-US"/>
              <a:pPr>
                <a:defRPr/>
              </a:pPr>
              <a:t>‹#›</a:t>
            </a:fld>
            <a:endParaRPr lang="en-US" altLang="en-US"/>
          </a:p>
        </p:txBody>
      </p:sp>
    </p:spTree>
    <p:extLst>
      <p:ext uri="{BB962C8B-B14F-4D97-AF65-F5344CB8AC3E}">
        <p14:creationId xmlns:p14="http://schemas.microsoft.com/office/powerpoint/2010/main" val="34261462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1FBFC2D5-4FB0-4EEB-8BB6-DC39C469C1D1}" type="slidenum">
              <a:rPr lang="en-US" altLang="en-US"/>
              <a:pPr>
                <a:defRPr/>
              </a:pPr>
              <a:t>‹#›</a:t>
            </a:fld>
            <a:endParaRPr lang="en-US" altLang="en-US"/>
          </a:p>
        </p:txBody>
      </p:sp>
    </p:spTree>
    <p:extLst>
      <p:ext uri="{BB962C8B-B14F-4D97-AF65-F5344CB8AC3E}">
        <p14:creationId xmlns:p14="http://schemas.microsoft.com/office/powerpoint/2010/main" val="121861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5"/>
          <p:cNvSpPr>
            <a:spLocks noGrp="1" noChangeArrowheads="1"/>
          </p:cNvSpPr>
          <p:nvPr>
            <p:ph type="sldNum" idx="11"/>
          </p:nvPr>
        </p:nvSpPr>
        <p:spPr>
          <a:ln/>
        </p:spPr>
        <p:txBody>
          <a:bodyPr/>
          <a:lstStyle>
            <a:lvl1pPr>
              <a:defRPr/>
            </a:lvl1pPr>
          </a:lstStyle>
          <a:p>
            <a:pPr>
              <a:defRPr/>
            </a:pPr>
            <a:fld id="{5C397C1A-1D1A-48FB-A404-3EF96DAD60D1}" type="slidenum">
              <a:rPr lang="en-US" altLang="en-US"/>
              <a:pPr>
                <a:defRPr/>
              </a:pPr>
              <a:t>‹#›</a:t>
            </a:fld>
            <a:endParaRPr lang="en-US" altLang="en-US"/>
          </a:p>
        </p:txBody>
      </p:sp>
    </p:spTree>
    <p:extLst>
      <p:ext uri="{BB962C8B-B14F-4D97-AF65-F5344CB8AC3E}">
        <p14:creationId xmlns:p14="http://schemas.microsoft.com/office/powerpoint/2010/main" val="18613336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63F9B5CA-3731-4090-8673-6F73954C64A9}" type="slidenum">
              <a:rPr lang="en-US" altLang="en-US"/>
              <a:pPr>
                <a:defRPr/>
              </a:pPr>
              <a:t>‹#›</a:t>
            </a:fld>
            <a:endParaRPr lang="en-US" altLang="en-US"/>
          </a:p>
        </p:txBody>
      </p:sp>
    </p:spTree>
    <p:extLst>
      <p:ext uri="{BB962C8B-B14F-4D97-AF65-F5344CB8AC3E}">
        <p14:creationId xmlns:p14="http://schemas.microsoft.com/office/powerpoint/2010/main" val="13533449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03C1DE0C-2C9A-4338-8EF8-0BB73FC0EFBF}" type="slidenum">
              <a:rPr lang="en-US" altLang="en-US"/>
              <a:pPr>
                <a:defRPr/>
              </a:pPr>
              <a:t>‹#›</a:t>
            </a:fld>
            <a:endParaRPr lang="en-US" altLang="en-US"/>
          </a:p>
        </p:txBody>
      </p:sp>
    </p:spTree>
    <p:extLst>
      <p:ext uri="{BB962C8B-B14F-4D97-AF65-F5344CB8AC3E}">
        <p14:creationId xmlns:p14="http://schemas.microsoft.com/office/powerpoint/2010/main" val="949319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02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2227263"/>
            <a:ext cx="3917950" cy="363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C73A3F0C-A8CB-4BA2-B877-3AD52A60D3DF}" type="slidenum">
              <a:rPr lang="en-US" altLang="en-US"/>
              <a:pPr>
                <a:defRPr/>
              </a:pPr>
              <a:t>‹#›</a:t>
            </a:fld>
            <a:endParaRPr lang="en-US" altLang="en-US"/>
          </a:p>
        </p:txBody>
      </p:sp>
    </p:spTree>
    <p:extLst>
      <p:ext uri="{BB962C8B-B14F-4D97-AF65-F5344CB8AC3E}">
        <p14:creationId xmlns:p14="http://schemas.microsoft.com/office/powerpoint/2010/main" val="17451057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8" name="Rectangle 9"/>
          <p:cNvSpPr>
            <a:spLocks noGrp="1" noChangeArrowheads="1"/>
          </p:cNvSpPr>
          <p:nvPr>
            <p:ph type="sldNum" idx="11"/>
          </p:nvPr>
        </p:nvSpPr>
        <p:spPr>
          <a:ln/>
        </p:spPr>
        <p:txBody>
          <a:bodyPr/>
          <a:lstStyle>
            <a:lvl1pPr>
              <a:defRPr/>
            </a:lvl1pPr>
          </a:lstStyle>
          <a:p>
            <a:pPr>
              <a:defRPr/>
            </a:pPr>
            <a:fld id="{B1B50442-4796-4E1E-84D4-AF522F8EDD85}" type="slidenum">
              <a:rPr lang="en-US" altLang="en-US"/>
              <a:pPr>
                <a:defRPr/>
              </a:pPr>
              <a:t>‹#›</a:t>
            </a:fld>
            <a:endParaRPr lang="en-US" altLang="en-US"/>
          </a:p>
        </p:txBody>
      </p:sp>
    </p:spTree>
    <p:extLst>
      <p:ext uri="{BB962C8B-B14F-4D97-AF65-F5344CB8AC3E}">
        <p14:creationId xmlns:p14="http://schemas.microsoft.com/office/powerpoint/2010/main" val="10519873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4" name="Rectangle 9"/>
          <p:cNvSpPr>
            <a:spLocks noGrp="1" noChangeArrowheads="1"/>
          </p:cNvSpPr>
          <p:nvPr>
            <p:ph type="sldNum" idx="11"/>
          </p:nvPr>
        </p:nvSpPr>
        <p:spPr>
          <a:ln/>
        </p:spPr>
        <p:txBody>
          <a:bodyPr/>
          <a:lstStyle>
            <a:lvl1pPr>
              <a:defRPr/>
            </a:lvl1pPr>
          </a:lstStyle>
          <a:p>
            <a:pPr>
              <a:defRPr/>
            </a:pPr>
            <a:fld id="{88251EB8-7A85-4A8D-A8D5-A6074E460E12}" type="slidenum">
              <a:rPr lang="en-US" altLang="en-US"/>
              <a:pPr>
                <a:defRPr/>
              </a:pPr>
              <a:t>‹#›</a:t>
            </a:fld>
            <a:endParaRPr lang="en-US" altLang="en-US"/>
          </a:p>
        </p:txBody>
      </p:sp>
    </p:spTree>
    <p:extLst>
      <p:ext uri="{BB962C8B-B14F-4D97-AF65-F5344CB8AC3E}">
        <p14:creationId xmlns:p14="http://schemas.microsoft.com/office/powerpoint/2010/main" val="3858970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3" name="Rectangle 9"/>
          <p:cNvSpPr>
            <a:spLocks noGrp="1" noChangeArrowheads="1"/>
          </p:cNvSpPr>
          <p:nvPr>
            <p:ph type="sldNum" idx="11"/>
          </p:nvPr>
        </p:nvSpPr>
        <p:spPr>
          <a:ln/>
        </p:spPr>
        <p:txBody>
          <a:bodyPr/>
          <a:lstStyle>
            <a:lvl1pPr>
              <a:defRPr/>
            </a:lvl1pPr>
          </a:lstStyle>
          <a:p>
            <a:pPr>
              <a:defRPr/>
            </a:pPr>
            <a:fld id="{AF9AB68D-CD5F-47AB-8791-51F8D23D154C}" type="slidenum">
              <a:rPr lang="en-US" altLang="en-US"/>
              <a:pPr>
                <a:defRPr/>
              </a:pPr>
              <a:t>‹#›</a:t>
            </a:fld>
            <a:endParaRPr lang="en-US" altLang="en-US"/>
          </a:p>
        </p:txBody>
      </p:sp>
    </p:spTree>
    <p:extLst>
      <p:ext uri="{BB962C8B-B14F-4D97-AF65-F5344CB8AC3E}">
        <p14:creationId xmlns:p14="http://schemas.microsoft.com/office/powerpoint/2010/main" val="2203207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FC62F1CE-0CE4-4C40-BBD9-9B13E3C3EC25}" type="slidenum">
              <a:rPr lang="en-US" altLang="en-US"/>
              <a:pPr>
                <a:defRPr/>
              </a:pPr>
              <a:t>‹#›</a:t>
            </a:fld>
            <a:endParaRPr lang="en-US" altLang="en-US"/>
          </a:p>
        </p:txBody>
      </p:sp>
    </p:spTree>
    <p:extLst>
      <p:ext uri="{BB962C8B-B14F-4D97-AF65-F5344CB8AC3E}">
        <p14:creationId xmlns:p14="http://schemas.microsoft.com/office/powerpoint/2010/main" val="245806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6" name="Rectangle 9"/>
          <p:cNvSpPr>
            <a:spLocks noGrp="1" noChangeArrowheads="1"/>
          </p:cNvSpPr>
          <p:nvPr>
            <p:ph type="sldNum" idx="11"/>
          </p:nvPr>
        </p:nvSpPr>
        <p:spPr>
          <a:ln/>
        </p:spPr>
        <p:txBody>
          <a:bodyPr/>
          <a:lstStyle>
            <a:lvl1pPr>
              <a:defRPr/>
            </a:lvl1pPr>
          </a:lstStyle>
          <a:p>
            <a:pPr>
              <a:defRPr/>
            </a:pPr>
            <a:fld id="{E5629D91-E39C-4179-91BD-139E3B70E1B9}" type="slidenum">
              <a:rPr lang="en-US" altLang="en-US"/>
              <a:pPr>
                <a:defRPr/>
              </a:pPr>
              <a:t>‹#›</a:t>
            </a:fld>
            <a:endParaRPr lang="en-US" altLang="en-US"/>
          </a:p>
        </p:txBody>
      </p:sp>
    </p:spTree>
    <p:extLst>
      <p:ext uri="{BB962C8B-B14F-4D97-AF65-F5344CB8AC3E}">
        <p14:creationId xmlns:p14="http://schemas.microsoft.com/office/powerpoint/2010/main" val="22438018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9749B006-950A-47B0-A05D-AD37B3657A55}" type="slidenum">
              <a:rPr lang="en-US" altLang="en-US"/>
              <a:pPr>
                <a:defRPr/>
              </a:pPr>
              <a:t>‹#›</a:t>
            </a:fld>
            <a:endParaRPr lang="en-US" altLang="en-US"/>
          </a:p>
        </p:txBody>
      </p:sp>
    </p:spTree>
    <p:extLst>
      <p:ext uri="{BB962C8B-B14F-4D97-AF65-F5344CB8AC3E}">
        <p14:creationId xmlns:p14="http://schemas.microsoft.com/office/powerpoint/2010/main" val="1089532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7388"/>
            <a:ext cx="1997075" cy="5170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025" y="687388"/>
            <a:ext cx="5838825" cy="5170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pPr>
              <a:defRPr/>
            </a:pPr>
            <a:r>
              <a:rPr lang="en-US" altLang="en-US"/>
              <a:t>05/04/17</a:t>
            </a:r>
          </a:p>
        </p:txBody>
      </p:sp>
      <p:sp>
        <p:nvSpPr>
          <p:cNvPr id="5" name="Rectangle 9"/>
          <p:cNvSpPr>
            <a:spLocks noGrp="1" noChangeArrowheads="1"/>
          </p:cNvSpPr>
          <p:nvPr>
            <p:ph type="sldNum" idx="11"/>
          </p:nvPr>
        </p:nvSpPr>
        <p:spPr>
          <a:ln/>
        </p:spPr>
        <p:txBody>
          <a:bodyPr/>
          <a:lstStyle>
            <a:lvl1pPr>
              <a:defRPr/>
            </a:lvl1pPr>
          </a:lstStyle>
          <a:p>
            <a:pPr>
              <a:defRPr/>
            </a:pPr>
            <a:fld id="{1EFFA288-0148-4128-B6C2-BA1AD2F25E8A}" type="slidenum">
              <a:rPr lang="en-US" altLang="en-US"/>
              <a:pPr>
                <a:defRPr/>
              </a:pPr>
              <a:t>‹#›</a:t>
            </a:fld>
            <a:endParaRPr lang="en-US" altLang="en-US"/>
          </a:p>
        </p:txBody>
      </p:sp>
    </p:spTree>
    <p:extLst>
      <p:ext uri="{BB962C8B-B14F-4D97-AF65-F5344CB8AC3E}">
        <p14:creationId xmlns:p14="http://schemas.microsoft.com/office/powerpoint/2010/main" val="91541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ea typeface="+mn-ea"/>
                <a:cs typeface="Arial" panose="020B0604020202020204" pitchFamily="34" charset="0"/>
              </a:defRPr>
            </a:lvl1pPr>
          </a:lstStyle>
          <a:p>
            <a:pPr>
              <a:defRPr/>
            </a:pPr>
            <a:r>
              <a:rPr lang="en-US" altLang="en-US"/>
              <a:t>05/04/17</a:t>
            </a:r>
          </a:p>
        </p:txBody>
      </p:sp>
      <p:sp>
        <p:nvSpPr>
          <p:cNvPr id="1029" name="Text Box 4"/>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5"/>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ea typeface="+mn-ea"/>
                <a:cs typeface="Arial" panose="020B0604020202020204" pitchFamily="34" charset="0"/>
              </a:defRPr>
            </a:lvl1pPr>
          </a:lstStyle>
          <a:p>
            <a:pPr>
              <a:defRPr/>
            </a:pPr>
            <a:fld id="{EC49EE85-F9F0-4836-9974-58121CA4D20C}" type="slidenum">
              <a:rPr lang="en-US" altLang="en-US"/>
              <a:pPr>
                <a:defRPr/>
              </a:pPr>
              <a:t>‹#›</a:t>
            </a:fld>
            <a:endParaRPr lang="en-US" altLang="en-US"/>
          </a:p>
        </p:txBody>
      </p:sp>
      <p:sp>
        <p:nvSpPr>
          <p:cNvPr id="1031" name="Rectangle 6"/>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32" name="Rectangle 7"/>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33" name="Rectangle 8"/>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243"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244"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245" name="Rectangle 4"/>
          <p:cNvSpPr>
            <a:spLocks noChangeArrowheads="1"/>
          </p:cNvSpPr>
          <p:nvPr/>
        </p:nvSpPr>
        <p:spPr bwMode="auto">
          <a:xfrm>
            <a:off x="447675" y="600075"/>
            <a:ext cx="8239125" cy="1258888"/>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0246"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10247"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A6B727"/>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10249"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A6B727"/>
                </a:solidFill>
                <a:latin typeface="Times New Roman" panose="02020603050405020304" pitchFamily="18" charset="0"/>
                <a:ea typeface="+mn-ea"/>
                <a:cs typeface="Lucida Sans Unicode" panose="020B0602030504020204" pitchFamily="34" charset="0"/>
              </a:defRPr>
            </a:lvl1pPr>
          </a:lstStyle>
          <a:p>
            <a:pPr>
              <a:defRPr/>
            </a:pPr>
            <a:fld id="{30F8DD9E-9F20-4402-8917-229E9398DA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267"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268"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269" name="Rectangle 4"/>
          <p:cNvSpPr>
            <a:spLocks noChangeArrowheads="1"/>
          </p:cNvSpPr>
          <p:nvPr/>
        </p:nvSpPr>
        <p:spPr bwMode="auto">
          <a:xfrm>
            <a:off x="6629400" y="600075"/>
            <a:ext cx="2057400" cy="581660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1270"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11271"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6745288" y="5956300"/>
            <a:ext cx="9461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a:solidFill>
                  <a:srgbClr val="6DA8CA"/>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11273" name="Text Box 8"/>
          <p:cNvSpPr txBox="1">
            <a:spLocks noChangeArrowheads="1"/>
          </p:cNvSpPr>
          <p:nvPr/>
        </p:nvSpPr>
        <p:spPr bwMode="auto">
          <a:xfrm>
            <a:off x="581025" y="5951538"/>
            <a:ext cx="59229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6DA8CA"/>
                </a:solidFill>
                <a:latin typeface="Times New Roman" panose="02020603050405020304" pitchFamily="18" charset="0"/>
                <a:ea typeface="+mn-ea"/>
                <a:cs typeface="Lucida Sans Unicode" panose="020B0602030504020204" pitchFamily="34" charset="0"/>
              </a:defRPr>
            </a:lvl1pPr>
          </a:lstStyle>
          <a:p>
            <a:pPr>
              <a:defRPr/>
            </a:pPr>
            <a:fld id="{76A5FF41-8F1F-436E-8F6A-C52398B58D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941388"/>
            <a:ext cx="8228013"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p:cNvSpPr>
            <a:spLocks noGrp="1" noChangeArrowheads="1"/>
          </p:cNvSpPr>
          <p:nvPr>
            <p:ph type="body" idx="1"/>
          </p:nvPr>
        </p:nvSpPr>
        <p:spPr bwMode="auto">
          <a:xfrm>
            <a:off x="457200" y="2266950"/>
            <a:ext cx="8228013" cy="395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5pPr>
      <a:lvl6pPr marL="2514600" indent="-228600" algn="ctr" defTabSz="457200" rtl="0" fontAlgn="base">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6pPr>
      <a:lvl7pPr marL="2971800" indent="-228600" algn="ctr" defTabSz="457200" rtl="0" fontAlgn="base">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7pPr>
      <a:lvl8pPr marL="3429000" indent="-228600" algn="ctr" defTabSz="457200" rtl="0" fontAlgn="base">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8pPr>
      <a:lvl9pPr marL="3886200" indent="-228600" algn="ctr" defTabSz="457200" rtl="0" fontAlgn="base">
        <a:spcBef>
          <a:spcPct val="0"/>
        </a:spcBef>
        <a:spcAft>
          <a:spcPct val="0"/>
        </a:spcAft>
        <a:buClr>
          <a:srgbClr val="000000"/>
        </a:buClr>
        <a:buSzPct val="100000"/>
        <a:buFont typeface="Times New Roman" panose="02020603050405020304" pitchFamily="18" charset="0"/>
        <a:defRPr sz="4000" b="1">
          <a:solidFill>
            <a:srgbClr val="000000"/>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075"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076"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077" name="Rectangle 4"/>
          <p:cNvSpPr>
            <a:spLocks noChangeArrowheads="1"/>
          </p:cNvSpPr>
          <p:nvPr/>
        </p:nvSpPr>
        <p:spPr bwMode="auto">
          <a:xfrm>
            <a:off x="447675" y="3086100"/>
            <a:ext cx="8240713" cy="3305175"/>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078"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3079"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6DA8CA"/>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3081"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6DA8CA"/>
                </a:solidFill>
                <a:latin typeface="Times New Roman" panose="02020603050405020304" pitchFamily="18" charset="0"/>
                <a:ea typeface="+mn-ea"/>
                <a:cs typeface="Lucida Sans Unicode" panose="020B0602030504020204" pitchFamily="34" charset="0"/>
              </a:defRPr>
            </a:lvl1pPr>
          </a:lstStyle>
          <a:p>
            <a:pPr>
              <a:defRPr/>
            </a:pPr>
            <a:fld id="{C6787A3E-EBBE-460F-BFE3-58CDBA4D2C0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099"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0"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1" name="Rectangle 4"/>
          <p:cNvSpPr>
            <a:spLocks noChangeArrowheads="1"/>
          </p:cNvSpPr>
          <p:nvPr/>
        </p:nvSpPr>
        <p:spPr bwMode="auto">
          <a:xfrm>
            <a:off x="447675" y="600075"/>
            <a:ext cx="8239125" cy="1258888"/>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2"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4103"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A6B727"/>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4105"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A6B727"/>
                </a:solidFill>
                <a:latin typeface="Times New Roman" panose="02020603050405020304" pitchFamily="18" charset="0"/>
                <a:ea typeface="+mn-ea"/>
                <a:cs typeface="Lucida Sans Unicode" panose="020B0602030504020204" pitchFamily="34" charset="0"/>
              </a:defRPr>
            </a:lvl1pPr>
          </a:lstStyle>
          <a:p>
            <a:pPr>
              <a:defRPr/>
            </a:pPr>
            <a:fld id="{FB41AFAC-D17A-4DD2-8911-39F543FE522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123"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124"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125" name="Rectangle 4"/>
          <p:cNvSpPr>
            <a:spLocks noChangeArrowheads="1"/>
          </p:cNvSpPr>
          <p:nvPr/>
        </p:nvSpPr>
        <p:spPr bwMode="auto">
          <a:xfrm>
            <a:off x="452438" y="5141913"/>
            <a:ext cx="8239125" cy="1258887"/>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126"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5127"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6DA8CA"/>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5129"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6DA8CA"/>
                </a:solidFill>
                <a:latin typeface="Times New Roman" panose="02020603050405020304" pitchFamily="18" charset="0"/>
                <a:ea typeface="+mn-ea"/>
                <a:cs typeface="Lucida Sans Unicode" panose="020B0602030504020204" pitchFamily="34" charset="0"/>
              </a:defRPr>
            </a:lvl1pPr>
          </a:lstStyle>
          <a:p>
            <a:pPr>
              <a:defRPr/>
            </a:pPr>
            <a:fld id="{2ACAB542-E9EC-409B-8439-0D186F2BCA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147"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148"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149" name="Rectangle 4"/>
          <p:cNvSpPr>
            <a:spLocks noChangeArrowheads="1"/>
          </p:cNvSpPr>
          <p:nvPr/>
        </p:nvSpPr>
        <p:spPr bwMode="auto">
          <a:xfrm>
            <a:off x="447675" y="600075"/>
            <a:ext cx="8239125" cy="1258888"/>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150"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6151"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A6B727"/>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6153"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A6B727"/>
                </a:solidFill>
                <a:latin typeface="Times New Roman" panose="02020603050405020304" pitchFamily="18" charset="0"/>
                <a:ea typeface="+mn-ea"/>
                <a:cs typeface="Lucida Sans Unicode" panose="020B0602030504020204" pitchFamily="34" charset="0"/>
              </a:defRPr>
            </a:lvl1pPr>
          </a:lstStyle>
          <a:p>
            <a:pPr>
              <a:defRPr/>
            </a:pPr>
            <a:fld id="{31BA8434-7028-408D-BE91-3CAD7E01FF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1"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2"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3" name="Rectangle 4"/>
          <p:cNvSpPr>
            <a:spLocks noChangeArrowheads="1"/>
          </p:cNvSpPr>
          <p:nvPr/>
        </p:nvSpPr>
        <p:spPr bwMode="auto">
          <a:xfrm>
            <a:off x="447675" y="600075"/>
            <a:ext cx="8239125" cy="1258888"/>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4"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7175"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A6B727"/>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7177"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A6B727"/>
                </a:solidFill>
                <a:latin typeface="Times New Roman" panose="02020603050405020304" pitchFamily="18" charset="0"/>
                <a:ea typeface="+mn-ea"/>
                <a:cs typeface="Lucida Sans Unicode" panose="020B0602030504020204" pitchFamily="34" charset="0"/>
              </a:defRPr>
            </a:lvl1pPr>
          </a:lstStyle>
          <a:p>
            <a:pPr>
              <a:defRPr/>
            </a:pPr>
            <a:fld id="{66B65B08-7F89-4FA3-8976-74A222A6C8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8195"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8196"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8197" name="Rectangle 4"/>
          <p:cNvSpPr>
            <a:spLocks noChangeArrowheads="1"/>
          </p:cNvSpPr>
          <p:nvPr/>
        </p:nvSpPr>
        <p:spPr bwMode="auto">
          <a:xfrm>
            <a:off x="447675" y="600075"/>
            <a:ext cx="8239125" cy="1258888"/>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8198"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8199"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A6B727"/>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8201"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A6B727"/>
                </a:solidFill>
                <a:latin typeface="Times New Roman" panose="02020603050405020304" pitchFamily="18" charset="0"/>
                <a:ea typeface="+mn-ea"/>
                <a:cs typeface="Lucida Sans Unicode" panose="020B0602030504020204" pitchFamily="34" charset="0"/>
              </a:defRPr>
            </a:lvl1pPr>
          </a:lstStyle>
          <a:p>
            <a:pPr>
              <a:defRPr/>
            </a:pPr>
            <a:fld id="{6C094972-3E71-4401-BCEF-DCBBBBD875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ChangeArrowheads="1"/>
          </p:cNvSpPr>
          <p:nvPr/>
        </p:nvSpPr>
        <p:spPr bwMode="auto">
          <a:xfrm>
            <a:off x="447675" y="441325"/>
            <a:ext cx="2720975" cy="107950"/>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9219" name="Rectangle 2"/>
          <p:cNvSpPr>
            <a:spLocks noChangeArrowheads="1"/>
          </p:cNvSpPr>
          <p:nvPr/>
        </p:nvSpPr>
        <p:spPr bwMode="auto">
          <a:xfrm>
            <a:off x="5975350" y="441325"/>
            <a:ext cx="2711450" cy="107950"/>
          </a:xfrm>
          <a:prstGeom prst="rect">
            <a:avLst/>
          </a:prstGeom>
          <a:solidFill>
            <a:srgbClr val="83838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9220" name="Rectangle 3"/>
          <p:cNvSpPr>
            <a:spLocks noChangeArrowheads="1"/>
          </p:cNvSpPr>
          <p:nvPr/>
        </p:nvSpPr>
        <p:spPr bwMode="auto">
          <a:xfrm>
            <a:off x="3216275" y="441325"/>
            <a:ext cx="2711450" cy="107950"/>
          </a:xfrm>
          <a:prstGeom prst="rect">
            <a:avLst/>
          </a:prstGeom>
          <a:solidFill>
            <a:srgbClr val="A6B72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9221" name="Rectangle 4"/>
          <p:cNvSpPr>
            <a:spLocks noChangeArrowheads="1"/>
          </p:cNvSpPr>
          <p:nvPr/>
        </p:nvSpPr>
        <p:spPr bwMode="auto">
          <a:xfrm>
            <a:off x="452438" y="5141913"/>
            <a:ext cx="8239125" cy="1274762"/>
          </a:xfrm>
          <a:prstGeom prst="rect">
            <a:avLst/>
          </a:prstGeom>
          <a:solidFill>
            <a:srgbClr val="418AB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9222" name="Rectangle 5"/>
          <p:cNvSpPr>
            <a:spLocks noGrp="1" noChangeArrowheads="1"/>
          </p:cNvSpPr>
          <p:nvPr>
            <p:ph type="title"/>
          </p:nvPr>
        </p:nvSpPr>
        <p:spPr bwMode="auto">
          <a:xfrm>
            <a:off x="581025" y="687388"/>
            <a:ext cx="79883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9223" name="Rectangle 6"/>
          <p:cNvSpPr>
            <a:spLocks noGrp="1" noChangeArrowheads="1"/>
          </p:cNvSpPr>
          <p:nvPr>
            <p:ph type="body" idx="1"/>
          </p:nvPr>
        </p:nvSpPr>
        <p:spPr bwMode="auto">
          <a:xfrm>
            <a:off x="581025" y="2227263"/>
            <a:ext cx="7988300" cy="363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7"/>
          <p:cNvSpPr>
            <a:spLocks noGrp="1" noChangeArrowheads="1"/>
          </p:cNvSpPr>
          <p:nvPr>
            <p:ph type="dt"/>
          </p:nvPr>
        </p:nvSpPr>
        <p:spPr bwMode="auto">
          <a:xfrm>
            <a:off x="5559425" y="595630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 pos="1447800" algn="l"/>
              </a:tabLst>
              <a:defRPr sz="900">
                <a:solidFill>
                  <a:srgbClr val="6DA8CA"/>
                </a:solidFill>
                <a:latin typeface="Times New Roman" panose="02020603050405020304" pitchFamily="18" charset="0"/>
                <a:ea typeface="+mn-ea"/>
                <a:cs typeface="Lucida Sans Unicode" panose="020B0602030504020204" pitchFamily="34" charset="0"/>
              </a:defRPr>
            </a:lvl1pPr>
          </a:lstStyle>
          <a:p>
            <a:pPr>
              <a:defRPr/>
            </a:pPr>
            <a:r>
              <a:rPr lang="en-US" altLang="en-US"/>
              <a:t>05/04/17</a:t>
            </a:r>
          </a:p>
        </p:txBody>
      </p:sp>
      <p:sp>
        <p:nvSpPr>
          <p:cNvPr id="9225" name="Text Box 8"/>
          <p:cNvSpPr txBox="1">
            <a:spLocks noChangeArrowheads="1"/>
          </p:cNvSpPr>
          <p:nvPr/>
        </p:nvSpPr>
        <p:spPr bwMode="auto">
          <a:xfrm>
            <a:off x="581025" y="5951538"/>
            <a:ext cx="48704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7800975" y="5956300"/>
            <a:ext cx="7683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900" smtClean="0">
                <a:solidFill>
                  <a:srgbClr val="6DA8CA"/>
                </a:solidFill>
                <a:latin typeface="Times New Roman" panose="02020603050405020304" pitchFamily="18" charset="0"/>
                <a:ea typeface="+mn-ea"/>
                <a:cs typeface="Lucida Sans Unicode" panose="020B0602030504020204" pitchFamily="34" charset="0"/>
              </a:defRPr>
            </a:lvl1pPr>
          </a:lstStyle>
          <a:p>
            <a:pPr>
              <a:defRPr/>
            </a:pPr>
            <a:fld id="{81A19851-EBB5-4B97-AE43-1D4ADF5A3B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800" kern="12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Gill Sans MT" panose="020B0502020104020203" pitchFamily="34" charset="0"/>
          <a:ea typeface="ＭＳ Ｐゴシック" panose="020B0600070205080204" pitchFamily="34" charset="-128"/>
        </a:defRPr>
      </a:lvl9pPr>
    </p:titleStyle>
    <p:bodyStyle>
      <a:lvl1pPr marL="342900" indent="-342900" algn="l" defTabSz="457200" rtl="0" eaLnBrk="0" fontAlgn="base" hangingPunct="0">
        <a:spcBef>
          <a:spcPts val="450"/>
        </a:spcBef>
        <a:spcAft>
          <a:spcPts val="600"/>
        </a:spcAft>
        <a:buClr>
          <a:srgbClr val="000000"/>
        </a:buClr>
        <a:buSzPct val="100000"/>
        <a:buFont typeface="Times New Roman" panose="02020603050405020304" pitchFamily="18" charset="0"/>
        <a:defRPr kern="1200">
          <a:solidFill>
            <a:srgbClr val="5E5E5E"/>
          </a:solidFill>
          <a:latin typeface="+mn-lt"/>
          <a:ea typeface="+mn-ea"/>
          <a:cs typeface="+mn-cs"/>
        </a:defRPr>
      </a:lvl1pPr>
      <a:lvl2pPr marL="742950" indent="-285750" algn="l" defTabSz="457200" rtl="0" eaLnBrk="0" fontAlgn="base" hangingPunct="0">
        <a:spcBef>
          <a:spcPts val="400"/>
        </a:spcBef>
        <a:spcAft>
          <a:spcPts val="600"/>
        </a:spcAft>
        <a:buClr>
          <a:srgbClr val="000000"/>
        </a:buClr>
        <a:buSzPct val="100000"/>
        <a:buFont typeface="Times New Roman" panose="02020603050405020304" pitchFamily="18" charset="0"/>
        <a:defRPr sz="1600" kern="1200">
          <a:solidFill>
            <a:srgbClr val="5E5E5E"/>
          </a:solidFill>
          <a:latin typeface="+mn-lt"/>
          <a:ea typeface="+mn-ea"/>
          <a:cs typeface="+mn-cs"/>
        </a:defRPr>
      </a:lvl2pPr>
      <a:lvl3pPr marL="1143000" indent="-228600" algn="l" defTabSz="457200" rtl="0" eaLnBrk="0" fontAlgn="base" hangingPunct="0">
        <a:spcBef>
          <a:spcPts val="350"/>
        </a:spcBef>
        <a:spcAft>
          <a:spcPts val="600"/>
        </a:spcAft>
        <a:buClr>
          <a:srgbClr val="000000"/>
        </a:buClr>
        <a:buSzPct val="100000"/>
        <a:buFont typeface="Times New Roman" panose="02020603050405020304" pitchFamily="18" charset="0"/>
        <a:defRPr sz="1400" kern="1200">
          <a:solidFill>
            <a:srgbClr val="5E5E5E"/>
          </a:solidFill>
          <a:latin typeface="+mn-lt"/>
          <a:ea typeface="+mn-ea"/>
          <a:cs typeface="+mn-cs"/>
        </a:defRPr>
      </a:lvl3pPr>
      <a:lvl4pPr marL="16002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4pPr>
      <a:lvl5pPr marL="2057400" indent="-228600" algn="l" defTabSz="457200" rtl="0" eaLnBrk="0" fontAlgn="base" hangingPunct="0">
        <a:spcBef>
          <a:spcPts val="300"/>
        </a:spcBef>
        <a:spcAft>
          <a:spcPts val="600"/>
        </a:spcAft>
        <a:buClr>
          <a:srgbClr val="000000"/>
        </a:buClr>
        <a:buSzPct val="100000"/>
        <a:buFont typeface="Times New Roman" panose="02020603050405020304" pitchFamily="18" charset="0"/>
        <a:defRPr sz="1200" kern="1200">
          <a:solidFill>
            <a:srgbClr val="5E5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hyperlink" Target="http://www.theworldcafe.com/wp-content/uploads/2015/07/Cafe-To-Go-Revised.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0" y="1371600"/>
            <a:ext cx="9144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4600">
                <a:solidFill>
                  <a:srgbClr val="418AB3"/>
                </a:solidFill>
                <a:latin typeface="Gill Sans MT" panose="020B0502020104020203" pitchFamily="34" charset="0"/>
              </a:rPr>
              <a:t>WELCOME TO THE WORLD CAFÉ!</a:t>
            </a:r>
          </a:p>
        </p:txBody>
      </p:sp>
      <p:sp>
        <p:nvSpPr>
          <p:cNvPr id="13315" name="Text Box 2"/>
          <p:cNvSpPr txBox="1">
            <a:spLocks noChangeArrowheads="1"/>
          </p:cNvSpPr>
          <p:nvPr/>
        </p:nvSpPr>
        <p:spPr bwMode="auto">
          <a:xfrm>
            <a:off x="528638" y="3371850"/>
            <a:ext cx="8001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buClrTx/>
              <a:buSzPct val="92000"/>
              <a:buFontTx/>
              <a:buNone/>
            </a:pPr>
            <a:r>
              <a:rPr lang="en-US" altLang="en-US" sz="2800">
                <a:solidFill>
                  <a:srgbClr val="FFFFFF"/>
                </a:solidFill>
                <a:latin typeface="Gill Sans MT" panose="020B0502020104020203" pitchFamily="34" charset="0"/>
              </a:rPr>
              <a:t>USE OF SITUATION-BASED GROUP DISCUSSIONS TO IMPROVE RESIDENCY INTERVIEWS</a:t>
            </a:r>
          </a:p>
        </p:txBody>
      </p:sp>
      <p:sp>
        <p:nvSpPr>
          <p:cNvPr id="13316" name="Text Box 3"/>
          <p:cNvSpPr txBox="1">
            <a:spLocks noChangeArrowheads="1"/>
          </p:cNvSpPr>
          <p:nvPr/>
        </p:nvSpPr>
        <p:spPr bwMode="auto">
          <a:xfrm>
            <a:off x="2195513" y="4540250"/>
            <a:ext cx="4724400"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1800">
                <a:solidFill>
                  <a:srgbClr val="FFFFFF"/>
                </a:solidFill>
              </a:rPr>
              <a:t>Amoreena Ranck Howell, MD, MSPH</a:t>
            </a:r>
          </a:p>
          <a:p>
            <a:pPr algn="ctr" eaLnBrk="1" hangingPunct="1">
              <a:buClrTx/>
              <a:buFontTx/>
              <a:buNone/>
            </a:pPr>
            <a:r>
              <a:rPr lang="fi-FI" altLang="en-US" sz="1800">
                <a:solidFill>
                  <a:srgbClr val="FFFFFF"/>
                </a:solidFill>
              </a:rPr>
              <a:t>Darlene Lawrence, MD</a:t>
            </a:r>
          </a:p>
          <a:p>
            <a:pPr algn="ctr" eaLnBrk="1" hangingPunct="1">
              <a:buClrTx/>
              <a:buFontTx/>
              <a:buNone/>
            </a:pPr>
            <a:r>
              <a:rPr lang="fi-FI" altLang="en-US" sz="1800">
                <a:solidFill>
                  <a:srgbClr val="FFFFFF"/>
                </a:solidFill>
              </a:rPr>
              <a:t>Keith Egan, DO</a:t>
            </a:r>
          </a:p>
        </p:txBody>
      </p:sp>
      <p:sp>
        <p:nvSpPr>
          <p:cNvPr id="13317" name="Text Box 4"/>
          <p:cNvSpPr txBox="1">
            <a:spLocks noChangeArrowheads="1"/>
          </p:cNvSpPr>
          <p:nvPr/>
        </p:nvSpPr>
        <p:spPr bwMode="auto">
          <a:xfrm>
            <a:off x="5105400" y="5562600"/>
            <a:ext cx="3581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1800">
                <a:solidFill>
                  <a:srgbClr val="FFFFFF"/>
                </a:solidFill>
              </a:rPr>
              <a:t>National Family Medicine Residency at Unity Health Care</a:t>
            </a:r>
          </a:p>
        </p:txBody>
      </p:sp>
      <p:sp>
        <p:nvSpPr>
          <p:cNvPr id="13318" name="Text Box 5"/>
          <p:cNvSpPr txBox="1">
            <a:spLocks noChangeArrowheads="1"/>
          </p:cNvSpPr>
          <p:nvPr/>
        </p:nvSpPr>
        <p:spPr bwMode="auto">
          <a:xfrm>
            <a:off x="533400" y="5562600"/>
            <a:ext cx="33940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r>
              <a:rPr lang="en-US" altLang="en-US" sz="1800">
                <a:solidFill>
                  <a:srgbClr val="FFFFFF"/>
                </a:solidFill>
              </a:rPr>
              <a:t>University of Maryland </a:t>
            </a:r>
          </a:p>
          <a:p>
            <a:pPr algn="r" eaLnBrk="1" hangingPunct="1">
              <a:buClrTx/>
              <a:buFontTx/>
              <a:buNone/>
            </a:pPr>
            <a:r>
              <a:rPr lang="en-US" altLang="en-US" sz="1800">
                <a:solidFill>
                  <a:srgbClr val="FFFFFF"/>
                </a:solidFill>
              </a:rPr>
              <a:t>Family Medicine Residency</a:t>
            </a:r>
          </a:p>
        </p:txBody>
      </p:sp>
      <p:pic>
        <p:nvPicPr>
          <p:cNvPr id="133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588"/>
            <a:ext cx="9178925" cy="182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WORLD CAFÉ: PROCESS – LET’S TRY IT!  </a:t>
            </a:r>
          </a:p>
        </p:txBody>
      </p:sp>
      <p:sp>
        <p:nvSpPr>
          <p:cNvPr id="31747" name="Text Box 2"/>
          <p:cNvSpPr txBox="1">
            <a:spLocks noChangeArrowheads="1"/>
          </p:cNvSpPr>
          <p:nvPr/>
        </p:nvSpPr>
        <p:spPr bwMode="auto">
          <a:xfrm>
            <a:off x="581025" y="2286000"/>
            <a:ext cx="8334375"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650"/>
              </a:spcBef>
              <a:spcAft>
                <a:spcPts val="600"/>
              </a:spcAft>
              <a:buClr>
                <a:srgbClr val="A6B727"/>
              </a:buClr>
              <a:buSzPct val="92000"/>
              <a:buFont typeface="Wingdings 2" panose="05020102010507070707" pitchFamily="18" charset="2"/>
              <a:buChar char=""/>
            </a:pPr>
            <a:r>
              <a:rPr lang="en-US" altLang="en-US" sz="2600">
                <a:solidFill>
                  <a:srgbClr val="5E5E5E"/>
                </a:solidFill>
                <a:latin typeface="Gill Sans MT" panose="020B0502020104020203" pitchFamily="34" charset="0"/>
              </a:rPr>
              <a:t>Divide into groups of 4 – 5 people.</a:t>
            </a:r>
          </a:p>
          <a:p>
            <a:pPr eaLnBrk="1" hangingPunct="1">
              <a:spcBef>
                <a:spcPts val="650"/>
              </a:spcBef>
              <a:spcAft>
                <a:spcPts val="600"/>
              </a:spcAft>
              <a:buClr>
                <a:srgbClr val="A6B727"/>
              </a:buClr>
              <a:buSzPct val="92000"/>
              <a:buFont typeface="Wingdings 2" panose="05020102010507070707" pitchFamily="18" charset="2"/>
              <a:buNone/>
            </a:pPr>
            <a:endParaRPr lang="en-US" altLang="en-US" sz="2600">
              <a:solidFill>
                <a:srgbClr val="5E5E5E"/>
              </a:solidFill>
              <a:latin typeface="Gill Sans MT" panose="020B0502020104020203" pitchFamily="34" charset="0"/>
            </a:endParaRPr>
          </a:p>
          <a:p>
            <a:pPr eaLnBrk="1" hangingPunct="1">
              <a:spcBef>
                <a:spcPts val="650"/>
              </a:spcBef>
              <a:spcAft>
                <a:spcPts val="600"/>
              </a:spcAft>
              <a:buClr>
                <a:srgbClr val="A6B727"/>
              </a:buClr>
              <a:buSzPct val="92000"/>
              <a:buFont typeface="Wingdings 2" panose="05020102010507070707" pitchFamily="18" charset="2"/>
              <a:buChar char=""/>
            </a:pPr>
            <a:r>
              <a:rPr lang="en-US" altLang="en-US" sz="2600">
                <a:solidFill>
                  <a:srgbClr val="5E5E5E"/>
                </a:solidFill>
                <a:latin typeface="Gill Sans MT" panose="020B0502020104020203" pitchFamily="34" charset="0"/>
              </a:rPr>
              <a:t>We will have two rounds of conversation, ~15 min each.</a:t>
            </a:r>
          </a:p>
          <a:p>
            <a:pPr eaLnBrk="1" hangingPunct="1">
              <a:spcBef>
                <a:spcPts val="650"/>
              </a:spcBef>
              <a:spcAft>
                <a:spcPts val="600"/>
              </a:spcAft>
              <a:buClr>
                <a:srgbClr val="A6B727"/>
              </a:buClr>
              <a:buSzPct val="92000"/>
              <a:buFont typeface="Wingdings 2" panose="05020102010507070707" pitchFamily="18" charset="2"/>
              <a:buNone/>
            </a:pPr>
            <a:endParaRPr lang="en-US" altLang="en-US" sz="2600">
              <a:solidFill>
                <a:srgbClr val="5E5E5E"/>
              </a:solidFill>
              <a:latin typeface="Gill Sans MT" panose="020B0502020104020203" pitchFamily="34" charset="0"/>
            </a:endParaRPr>
          </a:p>
          <a:p>
            <a:pPr eaLnBrk="1" hangingPunct="1">
              <a:spcBef>
                <a:spcPts val="650"/>
              </a:spcBef>
              <a:spcAft>
                <a:spcPts val="600"/>
              </a:spcAft>
              <a:buClr>
                <a:srgbClr val="A6B727"/>
              </a:buClr>
              <a:buSzPct val="92000"/>
              <a:buFont typeface="Wingdings 2" panose="05020102010507070707" pitchFamily="18" charset="2"/>
              <a:buChar char=""/>
            </a:pPr>
            <a:r>
              <a:rPr lang="en-US" altLang="en-US" sz="2600">
                <a:solidFill>
                  <a:srgbClr val="5E5E5E"/>
                </a:solidFill>
                <a:latin typeface="Gill Sans MT" panose="020B0502020104020203" pitchFamily="34" charset="0"/>
              </a:rPr>
              <a:t>Please write, doodle and draw key ideas (graphic recording).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OUR SCENARIO</a:t>
            </a:r>
          </a:p>
        </p:txBody>
      </p:sp>
      <p:sp>
        <p:nvSpPr>
          <p:cNvPr id="33795" name="Text Box 2"/>
          <p:cNvSpPr txBox="1">
            <a:spLocks noChangeArrowheads="1"/>
          </p:cNvSpPr>
          <p:nvPr/>
        </p:nvSpPr>
        <p:spPr bwMode="auto">
          <a:xfrm>
            <a:off x="228600" y="2209800"/>
            <a:ext cx="60198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marL="627063" indent="-304800">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There has been the first </a:t>
            </a:r>
            <a:r>
              <a:rPr lang="en-US" altLang="en-US" sz="2000" u="sng">
                <a:solidFill>
                  <a:srgbClr val="5E5E5E"/>
                </a:solidFill>
                <a:latin typeface="Gill Sans MT" panose="020B0502020104020203" pitchFamily="34" charset="0"/>
              </a:rPr>
              <a:t>confirmed</a:t>
            </a:r>
            <a:r>
              <a:rPr lang="en-US" altLang="en-US" sz="2000">
                <a:solidFill>
                  <a:srgbClr val="5E5E5E"/>
                </a:solidFill>
                <a:latin typeface="Gill Sans MT" panose="020B0502020104020203" pitchFamily="34" charset="0"/>
              </a:rPr>
              <a:t> </a:t>
            </a:r>
            <a:r>
              <a:rPr lang="en-US" altLang="en-US" sz="2000" u="sng">
                <a:solidFill>
                  <a:srgbClr val="5E5E5E"/>
                </a:solidFill>
                <a:latin typeface="Gill Sans MT" panose="020B0502020104020203" pitchFamily="34" charset="0"/>
              </a:rPr>
              <a:t>local</a:t>
            </a:r>
            <a:r>
              <a:rPr lang="en-US" altLang="en-US" sz="2000">
                <a:solidFill>
                  <a:srgbClr val="5E5E5E"/>
                </a:solidFill>
                <a:latin typeface="Gill Sans MT" panose="020B0502020104020203" pitchFamily="34" charset="0"/>
              </a:rPr>
              <a:t> mosquito transmission of Zika virus in the Washington, DC area.  You are part of the CDC team planning the initial Emergency Response to this new outbreak….</a:t>
            </a:r>
          </a:p>
          <a:p>
            <a:pPr lvl="1" eaLnBrk="1" hangingPunct="1">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95800"/>
            <a:ext cx="16002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Text Box 4"/>
          <p:cNvSpPr txBox="1">
            <a:spLocks noChangeArrowheads="1"/>
          </p:cNvSpPr>
          <p:nvPr/>
        </p:nvSpPr>
        <p:spPr bwMode="auto">
          <a:xfrm>
            <a:off x="2514600" y="4572000"/>
            <a:ext cx="63246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marL="303213" indent="-303213">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1pPr>
            <a:lvl2pPr marL="627063" indent="-304800">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03213" algn="l"/>
                <a:tab pos="1217613" algn="l"/>
                <a:tab pos="2132013" algn="l"/>
                <a:tab pos="3046413" algn="l"/>
                <a:tab pos="3960813" algn="l"/>
                <a:tab pos="4875213" algn="l"/>
                <a:tab pos="5789613" algn="l"/>
                <a:tab pos="6704013" algn="l"/>
                <a:tab pos="7618413" algn="l"/>
                <a:tab pos="8532813" algn="l"/>
                <a:tab pos="9447213" algn="l"/>
                <a:tab pos="103616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It is 12 months later and now a vaccine for the virus has been developed and released. Design a patient information website for the vaccine. Then write a tweet (140 characters) advertising the vaccine/website.  </a:t>
            </a:r>
            <a:r>
              <a:rPr lang="en-US" altLang="en-US" sz="2000" u="sng">
                <a:solidFill>
                  <a:srgbClr val="5E5E5E"/>
                </a:solidFill>
                <a:latin typeface="Gill Sans MT" panose="020B0502020104020203" pitchFamily="34" charset="0"/>
              </a:rPr>
              <a:t>Who</a:t>
            </a:r>
            <a:r>
              <a:rPr lang="en-US" altLang="en-US" sz="2000">
                <a:solidFill>
                  <a:srgbClr val="5E5E5E"/>
                </a:solidFill>
                <a:latin typeface="Gill Sans MT" panose="020B0502020104020203" pitchFamily="34" charset="0"/>
              </a:rPr>
              <a:t> will RT4U?</a:t>
            </a:r>
          </a:p>
          <a:p>
            <a:pPr lvl="1" eaLnBrk="1" hangingPunct="1">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p:txBody>
      </p:sp>
      <p:pic>
        <p:nvPicPr>
          <p:cNvPr id="337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62200"/>
            <a:ext cx="2925763"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3555"/>
                                        </p:tgtEl>
                                        <p:attrNameLst>
                                          <p:attrName>style.visibility</p:attrName>
                                        </p:attrNameLst>
                                      </p:cBhvr>
                                      <p:to>
                                        <p:strVal val="visible"/>
                                      </p:to>
                                    </p:set>
                                    <p:animEffect transition="in" filter="fade">
                                      <p:cBhvr additive="repl">
                                        <p:cTn id="7" dur="2000"/>
                                        <p:tgtEl>
                                          <p:spTgt spid="23555"/>
                                        </p:tgtEl>
                                      </p:cBhvr>
                                    </p:animEffect>
                                  </p:childTnLst>
                                </p:cTn>
                              </p:par>
                              <p:par>
                                <p:cTn id="8" presetID="10" presetClass="entr" fill="hold" nodeType="withEffect">
                                  <p:stCondLst>
                                    <p:cond delay="0"/>
                                  </p:stCondLst>
                                  <p:childTnLst>
                                    <p:set>
                                      <p:cBhvr additive="repl">
                                        <p:cTn id="9" dur="1" fill="hold">
                                          <p:stCondLst>
                                            <p:cond delay="0"/>
                                          </p:stCondLst>
                                        </p:cTn>
                                        <p:tgtEl>
                                          <p:spTgt spid="23556"/>
                                        </p:tgtEl>
                                        <p:attrNameLst>
                                          <p:attrName>style.visibility</p:attrName>
                                        </p:attrNameLst>
                                      </p:cBhvr>
                                      <p:to>
                                        <p:strVal val="visible"/>
                                      </p:to>
                                    </p:set>
                                    <p:animEffect transition="in" filter="fade">
                                      <p:cBhvr additive="repl">
                                        <p:cTn id="10"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OUR IDEA</a:t>
            </a:r>
          </a:p>
        </p:txBody>
      </p:sp>
      <p:sp>
        <p:nvSpPr>
          <p:cNvPr id="24578" name="Text Box 2"/>
          <p:cNvSpPr txBox="1">
            <a:spLocks noChangeArrowheads="1"/>
          </p:cNvSpPr>
          <p:nvPr/>
        </p:nvSpPr>
        <p:spPr bwMode="auto">
          <a:xfrm>
            <a:off x="581025" y="2227263"/>
            <a:ext cx="7989888" cy="417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marL="627063" indent="-304800">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Use World Café method to evaluate desired traits:</a:t>
            </a:r>
          </a:p>
          <a:p>
            <a:pPr lvl="1" eaLnBrk="1" hangingPunct="1">
              <a:spcBef>
                <a:spcPts val="400"/>
              </a:spcBef>
              <a:spcAft>
                <a:spcPts val="600"/>
              </a:spcAft>
              <a:buClr>
                <a:srgbClr val="A6B727"/>
              </a:buClr>
              <a:buSzPct val="92000"/>
              <a:buFont typeface="Wingdings 2" panose="05020102010507070707" pitchFamily="18" charset="2"/>
              <a:buChar char=""/>
            </a:pPr>
            <a:r>
              <a:rPr lang="en-US" altLang="en-US" sz="1600">
                <a:solidFill>
                  <a:srgbClr val="5E5E5E"/>
                </a:solidFill>
                <a:latin typeface="Gill Sans MT" panose="020B0502020104020203" pitchFamily="34" charset="0"/>
              </a:rPr>
              <a:t>Collaborative behavior &amp; Social interactions</a:t>
            </a:r>
          </a:p>
          <a:p>
            <a:pPr lvl="1" eaLnBrk="1" hangingPunct="1">
              <a:spcBef>
                <a:spcPts val="400"/>
              </a:spcBef>
              <a:spcAft>
                <a:spcPts val="600"/>
              </a:spcAft>
              <a:buClr>
                <a:srgbClr val="A6B727"/>
              </a:buClr>
              <a:buSzPct val="92000"/>
              <a:buFont typeface="Wingdings 2" panose="05020102010507070707" pitchFamily="18" charset="2"/>
              <a:buChar char=""/>
            </a:pPr>
            <a:r>
              <a:rPr lang="en-US" altLang="en-US" sz="1600">
                <a:solidFill>
                  <a:srgbClr val="5E5E5E"/>
                </a:solidFill>
                <a:latin typeface="Gill Sans MT" panose="020B0502020104020203" pitchFamily="34" charset="0"/>
              </a:rPr>
              <a:t>Critical thinking &amp; systems-based problem solving</a:t>
            </a:r>
          </a:p>
          <a:p>
            <a:pPr lvl="1" eaLnBrk="1" hangingPunct="1">
              <a:spcBef>
                <a:spcPts val="400"/>
              </a:spcBef>
              <a:spcAft>
                <a:spcPts val="600"/>
              </a:spcAft>
              <a:buClr>
                <a:srgbClr val="A6B727"/>
              </a:buClr>
              <a:buSzPct val="92000"/>
              <a:buFont typeface="Wingdings 2" panose="05020102010507070707" pitchFamily="18" charset="2"/>
              <a:buChar char=""/>
            </a:pPr>
            <a:r>
              <a:rPr lang="en-US" altLang="en-US" sz="1600">
                <a:solidFill>
                  <a:srgbClr val="5E5E5E"/>
                </a:solidFill>
                <a:latin typeface="Gill Sans MT" panose="020B0502020104020203" pitchFamily="34" charset="0"/>
              </a:rPr>
              <a:t>Effective patient education and Social Media interaction</a:t>
            </a:r>
          </a:p>
          <a:p>
            <a:pPr lvl="1" eaLnBrk="1" hangingPunct="1">
              <a:spcBef>
                <a:spcPts val="400"/>
              </a:spcBef>
              <a:spcAft>
                <a:spcPts val="600"/>
              </a:spcAft>
              <a:buClr>
                <a:srgbClr val="A6B727"/>
              </a:buClr>
              <a:buSzPct val="92000"/>
              <a:buFont typeface="Wingdings 2" panose="05020102010507070707" pitchFamily="18" charset="2"/>
              <a:buNone/>
            </a:pPr>
            <a:endParaRPr lang="en-US" altLang="en-US" sz="1600">
              <a:solidFill>
                <a:srgbClr val="5E5E5E"/>
              </a:solidFill>
              <a:latin typeface="Gill Sans MT" panose="020B0502020104020203" pitchFamily="34" charset="0"/>
            </a:endParaRPr>
          </a:p>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Score candidates using a behavioral rubric</a:t>
            </a:r>
          </a:p>
          <a:p>
            <a:pPr eaLnBrk="1" hangingPunct="1">
              <a:spcBef>
                <a:spcPts val="450"/>
              </a:spcBef>
              <a:spcAft>
                <a:spcPts val="600"/>
              </a:spcAft>
              <a:buClr>
                <a:srgbClr val="A6B727"/>
              </a:buClr>
              <a:buSzPct val="92000"/>
              <a:buFont typeface="Wingdings 2" panose="05020102010507070707" pitchFamily="18" charset="2"/>
              <a:buNone/>
            </a:pPr>
            <a:endParaRPr lang="en-US" altLang="en-US" sz="1800">
              <a:solidFill>
                <a:srgbClr val="5E5E5E"/>
              </a:solidFill>
              <a:latin typeface="Gill Sans MT" panose="020B0502020104020203" pitchFamily="34" charset="0"/>
            </a:endParaRPr>
          </a:p>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Increase desirability of our program by adding a more fun portion to the interview day</a:t>
            </a:r>
          </a:p>
          <a:p>
            <a:pPr eaLnBrk="1" hangingPunct="1">
              <a:spcBef>
                <a:spcPts val="450"/>
              </a:spcBef>
              <a:spcAft>
                <a:spcPts val="600"/>
              </a:spcAft>
              <a:buClr>
                <a:srgbClr val="A6B727"/>
              </a:buClr>
              <a:buSzPct val="92000"/>
              <a:buFont typeface="Wingdings 2" panose="05020102010507070707" pitchFamily="18" charset="2"/>
              <a:buNone/>
            </a:pPr>
            <a:endParaRPr lang="en-US" altLang="en-US" sz="1800">
              <a:solidFill>
                <a:srgbClr val="5E5E5E"/>
              </a:solidFill>
              <a:latin typeface="Gill Sans MT" panose="020B0502020104020203" pitchFamily="34" charset="0"/>
            </a:endParaRPr>
          </a:p>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Increase our own group functioning and conversational leadership by exposing faculty and residents to method</a:t>
            </a:r>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57400"/>
            <a:ext cx="2286000" cy="22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4578">
                                            <p:txEl>
                                              <p:pRg st="5" end="5"/>
                                            </p:txEl>
                                          </p:spTgt>
                                        </p:tgtEl>
                                        <p:attrNameLst>
                                          <p:attrName>style.visibility</p:attrName>
                                        </p:attrNameLst>
                                      </p:cBhvr>
                                      <p:to>
                                        <p:strVal val="visible"/>
                                      </p:to>
                                    </p:set>
                                    <p:animEffect transition="in" filter="fade">
                                      <p:cBhvr additive="repl">
                                        <p:cTn id="7" dur="500"/>
                                        <p:tgtEl>
                                          <p:spTgt spid="24578">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4578">
                                            <p:txEl>
                                              <p:pRg st="7" end="7"/>
                                            </p:txEl>
                                          </p:spTgt>
                                        </p:tgtEl>
                                        <p:attrNameLst>
                                          <p:attrName>style.visibility</p:attrName>
                                        </p:attrNameLst>
                                      </p:cBhvr>
                                      <p:to>
                                        <p:strVal val="visible"/>
                                      </p:to>
                                    </p:set>
                                    <p:animEffect transition="in" filter="fade">
                                      <p:cBhvr additive="repl">
                                        <p:cTn id="12" dur="500"/>
                                        <p:tgtEl>
                                          <p:spTgt spid="24578">
                                            <p:txEl>
                                              <p:pRg st="7" end="7"/>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4578">
                                            <p:txEl>
                                              <p:pRg st="9" end="9"/>
                                            </p:txEl>
                                          </p:spTgt>
                                        </p:tgtEl>
                                        <p:attrNameLst>
                                          <p:attrName>style.visibility</p:attrName>
                                        </p:attrNameLst>
                                      </p:cBhvr>
                                      <p:to>
                                        <p:strVal val="visible"/>
                                      </p:to>
                                    </p:set>
                                    <p:animEffect transition="in" filter="fade">
                                      <p:cBhvr additive="repl">
                                        <p:cTn id="17" dur="500"/>
                                        <p:tgtEl>
                                          <p:spTgt spid="2457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EVALUATION OF CANDIDATES</a:t>
            </a:r>
          </a:p>
        </p:txBody>
      </p:sp>
      <p:sp>
        <p:nvSpPr>
          <p:cNvPr id="37891" name="Text Box 2"/>
          <p:cNvSpPr txBox="1">
            <a:spLocks noChangeArrowheads="1"/>
          </p:cNvSpPr>
          <p:nvPr/>
        </p:nvSpPr>
        <p:spPr bwMode="auto">
          <a:xfrm>
            <a:off x="581025" y="2227263"/>
            <a:ext cx="7989888"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38325"/>
            <a:ext cx="8420100" cy="501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1"/>
          <p:cNvSpPr>
            <a:spLocks noGrp="1"/>
          </p:cNvSpPr>
          <p:nvPr>
            <p:ph type="dt" sz="quarter" idx="10"/>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900">
                <a:solidFill>
                  <a:srgbClr val="A6B727"/>
                </a:solidFill>
                <a:latin typeface="Times New Roman" panose="02020603050405020304" pitchFamily="18" charset="0"/>
              </a:rPr>
              <a:t>05/04/17</a:t>
            </a:r>
          </a:p>
        </p:txBody>
      </p:sp>
      <p:pic>
        <p:nvPicPr>
          <p:cNvPr id="399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452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0"/>
            <a:ext cx="5507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339725"/>
            <a:ext cx="545623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7620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949575"/>
            <a:ext cx="660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4088" y="3751263"/>
            <a:ext cx="4873626"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Date Placeholder 1"/>
          <p:cNvSpPr>
            <a:spLocks noGrp="1"/>
          </p:cNvSpPr>
          <p:nvPr>
            <p:ph type="dt" sz="quarter" idx="10"/>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sz="2400">
                <a:solidFill>
                  <a:schemeClr val="bg1"/>
                </a:solidFill>
                <a:latin typeface="Arial" panose="020B0604020202020204" pitchFamily="34" charset="0"/>
                <a:ea typeface="ＭＳ Ｐゴシック" panose="020B0600070205080204" pitchFamily="34" charset="-128"/>
              </a:defRPr>
            </a:lvl9pPr>
          </a:lstStyle>
          <a:p>
            <a:pPr>
              <a:buClrTx/>
              <a:buFontTx/>
              <a:buNone/>
            </a:pPr>
            <a:r>
              <a:rPr lang="en-US" altLang="en-US" sz="900">
                <a:solidFill>
                  <a:srgbClr val="A6B727"/>
                </a:solidFill>
                <a:latin typeface="Times New Roman" panose="02020603050405020304" pitchFamily="18" charset="0"/>
              </a:rPr>
              <a:t>05/04/17</a:t>
            </a:r>
          </a:p>
        </p:txBody>
      </p:sp>
      <p:pic>
        <p:nvPicPr>
          <p:cNvPr id="4096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6425" y="1851025"/>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pPr>
              <a:defRPr/>
            </a:pPr>
            <a:r>
              <a:rPr lang="en-US" altLang="en-US"/>
              <a:t>05/04/17</a:t>
            </a: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817"/>
            <a:ext cx="5384800" cy="40386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524" y="1838215"/>
            <a:ext cx="3454476" cy="5019785"/>
          </a:xfrm>
          <a:prstGeom prst="rect">
            <a:avLst/>
          </a:prstGeom>
        </p:spPr>
      </p:pic>
    </p:spTree>
    <p:extLst>
      <p:ext uri="{BB962C8B-B14F-4D97-AF65-F5344CB8AC3E}">
        <p14:creationId xmlns:p14="http://schemas.microsoft.com/office/powerpoint/2010/main" val="10361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a:t>
            </a:r>
          </a:p>
        </p:txBody>
      </p:sp>
      <p:sp>
        <p:nvSpPr>
          <p:cNvPr id="41987" name="Text Box 2"/>
          <p:cNvSpPr txBox="1">
            <a:spLocks noChangeArrowheads="1"/>
          </p:cNvSpPr>
          <p:nvPr/>
        </p:nvSpPr>
        <p:spPr bwMode="auto">
          <a:xfrm>
            <a:off x="533400" y="2362200"/>
            <a:ext cx="8305800"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700"/>
              </a:spcBef>
              <a:spcAft>
                <a:spcPts val="600"/>
              </a:spcAft>
              <a:buClr>
                <a:srgbClr val="A6B727"/>
              </a:buClr>
              <a:buSzPct val="92000"/>
              <a:buFont typeface="Wingdings 2" panose="05020102010507070707" pitchFamily="18" charset="2"/>
              <a:buNone/>
            </a:pPr>
            <a:endParaRPr lang="en-US" altLang="en-US" sz="2800">
              <a:solidFill>
                <a:srgbClr val="5E5E5E"/>
              </a:solidFill>
              <a:latin typeface="Gill Sans MT" panose="020B0502020104020203" pitchFamily="34" charset="0"/>
            </a:endParaRPr>
          </a:p>
          <a:p>
            <a:pPr eaLnBrk="1" hangingPunct="1">
              <a:spcBef>
                <a:spcPts val="700"/>
              </a:spcBef>
              <a:spcAft>
                <a:spcPts val="600"/>
              </a:spcAft>
              <a:buClr>
                <a:srgbClr val="A6B727"/>
              </a:buClr>
              <a:buSzPct val="92000"/>
              <a:buFont typeface="Wingdings 2" panose="05020102010507070707" pitchFamily="18" charset="2"/>
              <a:buChar char=""/>
            </a:pPr>
            <a:r>
              <a:rPr lang="en-US" altLang="en-US" sz="2800">
                <a:solidFill>
                  <a:srgbClr val="5E5E5E"/>
                </a:solidFill>
                <a:latin typeface="Gill Sans MT" panose="020B0502020104020203" pitchFamily="34" charset="0"/>
              </a:rPr>
              <a:t>Did we evaluate the traits we thought we would?</a:t>
            </a:r>
          </a:p>
          <a:p>
            <a:pPr eaLnBrk="1" hangingPunct="1">
              <a:spcBef>
                <a:spcPts val="700"/>
              </a:spcBef>
              <a:spcAft>
                <a:spcPts val="600"/>
              </a:spcAft>
              <a:buClr>
                <a:srgbClr val="A6B727"/>
              </a:buClr>
              <a:buSzPct val="92000"/>
              <a:buFont typeface="Wingdings 2" panose="05020102010507070707" pitchFamily="18" charset="2"/>
              <a:buNone/>
            </a:pPr>
            <a:endParaRPr lang="en-US" altLang="en-US" sz="2800">
              <a:solidFill>
                <a:srgbClr val="5E5E5E"/>
              </a:solidFill>
              <a:latin typeface="Gill Sans MT" panose="020B0502020104020203" pitchFamily="34" charset="0"/>
            </a:endParaRPr>
          </a:p>
          <a:p>
            <a:pPr eaLnBrk="1" hangingPunct="1">
              <a:spcBef>
                <a:spcPts val="700"/>
              </a:spcBef>
              <a:spcAft>
                <a:spcPts val="600"/>
              </a:spcAft>
              <a:buClr>
                <a:srgbClr val="A6B727"/>
              </a:buClr>
              <a:buSzPct val="92000"/>
              <a:buFont typeface="Wingdings 2" panose="05020102010507070707" pitchFamily="18" charset="2"/>
              <a:buChar char=""/>
            </a:pPr>
            <a:r>
              <a:rPr lang="en-US" altLang="en-US" sz="2800">
                <a:solidFill>
                  <a:srgbClr val="5E5E5E"/>
                </a:solidFill>
                <a:latin typeface="Gill Sans MT" panose="020B0502020104020203" pitchFamily="34" charset="0"/>
              </a:rPr>
              <a:t>Was it fun for us?</a:t>
            </a:r>
          </a:p>
          <a:p>
            <a:pPr eaLnBrk="1" hangingPunct="1">
              <a:spcBef>
                <a:spcPts val="700"/>
              </a:spcBef>
              <a:spcAft>
                <a:spcPts val="600"/>
              </a:spcAft>
              <a:buClr>
                <a:srgbClr val="A6B727"/>
              </a:buClr>
              <a:buSzPct val="92000"/>
              <a:buFont typeface="Wingdings 2" panose="05020102010507070707" pitchFamily="18" charset="2"/>
              <a:buNone/>
            </a:pPr>
            <a:endParaRPr lang="en-US" altLang="en-US" sz="2800">
              <a:solidFill>
                <a:srgbClr val="5E5E5E"/>
              </a:solidFill>
              <a:latin typeface="Gill Sans MT" panose="020B0502020104020203" pitchFamily="34" charset="0"/>
            </a:endParaRPr>
          </a:p>
          <a:p>
            <a:pPr eaLnBrk="1" hangingPunct="1">
              <a:spcBef>
                <a:spcPts val="700"/>
              </a:spcBef>
              <a:spcAft>
                <a:spcPts val="600"/>
              </a:spcAft>
              <a:buClr>
                <a:srgbClr val="A6B727"/>
              </a:buClr>
              <a:buSzPct val="92000"/>
              <a:buFont typeface="Wingdings 2" panose="05020102010507070707" pitchFamily="18" charset="2"/>
              <a:buChar char=""/>
            </a:pPr>
            <a:r>
              <a:rPr lang="en-US" altLang="en-US" sz="2800">
                <a:solidFill>
                  <a:srgbClr val="5E5E5E"/>
                </a:solidFill>
                <a:latin typeface="Gill Sans MT" panose="020B0502020104020203" pitchFamily="34" charset="0"/>
              </a:rPr>
              <a:t>Was it fun for the candidates?</a:t>
            </a:r>
          </a:p>
          <a:p>
            <a:pPr eaLnBrk="1" hangingPunct="1">
              <a:spcBef>
                <a:spcPts val="700"/>
              </a:spcBef>
              <a:spcAft>
                <a:spcPts val="600"/>
              </a:spcAft>
              <a:buClr>
                <a:srgbClr val="A6B727"/>
              </a:buClr>
              <a:buSzPct val="92000"/>
              <a:buFont typeface="Wingdings 2" panose="05020102010507070707" pitchFamily="18" charset="2"/>
              <a:buNone/>
            </a:pPr>
            <a:endParaRPr lang="en-US" altLang="en-US" sz="2800">
              <a:solidFill>
                <a:srgbClr val="5E5E5E"/>
              </a:solidFill>
              <a:latin typeface="Gill Sans MT" panose="020B0502020104020203" pitchFamily="34" charset="0"/>
            </a:endParaRPr>
          </a:p>
          <a:p>
            <a:pPr eaLnBrk="1" hangingPunct="1">
              <a:spcBef>
                <a:spcPts val="700"/>
              </a:spcBef>
              <a:spcAft>
                <a:spcPts val="600"/>
              </a:spcAft>
              <a:buClr>
                <a:srgbClr val="A6B727"/>
              </a:buClr>
              <a:buSzPct val="92000"/>
              <a:buFont typeface="Wingdings 2" panose="05020102010507070707" pitchFamily="18" charset="2"/>
              <a:buNone/>
            </a:pPr>
            <a:endParaRPr lang="en-US" altLang="en-US" sz="2800">
              <a:solidFill>
                <a:srgbClr val="5E5E5E"/>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a:t>
            </a:r>
          </a:p>
        </p:txBody>
      </p:sp>
      <p:sp>
        <p:nvSpPr>
          <p:cNvPr id="44035" name="Text Box 2"/>
          <p:cNvSpPr txBox="1">
            <a:spLocks noChangeArrowheads="1"/>
          </p:cNvSpPr>
          <p:nvPr/>
        </p:nvSpPr>
        <p:spPr bwMode="auto">
          <a:xfrm>
            <a:off x="581025" y="2227263"/>
            <a:ext cx="7989888"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How much did you feel the World Cafe provided information about the applicants' interpersonal interactions you would not have been able to get from the rest of the interview process?</a:t>
            </a:r>
          </a:p>
          <a:p>
            <a:pPr eaLnBrk="1" hangingPunct="1">
              <a:spcBef>
                <a:spcPts val="450"/>
              </a:spcBef>
              <a:spcAft>
                <a:spcPts val="600"/>
              </a:spcAft>
              <a:buClr>
                <a:srgbClr val="A6B727"/>
              </a:buClr>
              <a:buSzPct val="92000"/>
              <a:buFont typeface="Wingdings 2" panose="05020102010507070707" pitchFamily="18" charset="2"/>
              <a:buNone/>
            </a:pPr>
            <a:endParaRPr lang="en-US" altLang="en-US" sz="1800">
              <a:solidFill>
                <a:srgbClr val="5E5E5E"/>
              </a:solidFill>
              <a:latin typeface="Gill Sans MT" panose="020B0502020104020203" pitchFamily="34" charset="0"/>
            </a:endParaRP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33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4292600" cy="633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a:t>
            </a:r>
          </a:p>
        </p:txBody>
      </p:sp>
      <p:sp>
        <p:nvSpPr>
          <p:cNvPr id="46083" name="Text Box 2"/>
          <p:cNvSpPr txBox="1">
            <a:spLocks noChangeArrowheads="1"/>
          </p:cNvSpPr>
          <p:nvPr/>
        </p:nvSpPr>
        <p:spPr bwMode="auto">
          <a:xfrm>
            <a:off x="581025" y="2227263"/>
            <a:ext cx="7989888"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How useful did you find the World Cafe format for assessing applicants' Problem Solving abilities?</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03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0"/>
            <a:ext cx="4595813" cy="603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DISCLOSURES	</a:t>
            </a:r>
          </a:p>
        </p:txBody>
      </p:sp>
      <p:sp>
        <p:nvSpPr>
          <p:cNvPr id="15363" name="Text Box 2"/>
          <p:cNvSpPr txBox="1">
            <a:spLocks noChangeArrowheads="1"/>
          </p:cNvSpPr>
          <p:nvPr/>
        </p:nvSpPr>
        <p:spPr bwMode="auto">
          <a:xfrm>
            <a:off x="581025" y="2227263"/>
            <a:ext cx="7989888"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None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a:t>
            </a:r>
          </a:p>
        </p:txBody>
      </p:sp>
      <p:sp>
        <p:nvSpPr>
          <p:cNvPr id="48131" name="Text Box 2"/>
          <p:cNvSpPr txBox="1">
            <a:spLocks noChangeArrowheads="1"/>
          </p:cNvSpPr>
          <p:nvPr/>
        </p:nvSpPr>
        <p:spPr bwMode="auto">
          <a:xfrm>
            <a:off x="581025" y="2227263"/>
            <a:ext cx="7989888"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How enjoyable did you find the World Café activity?</a:t>
            </a: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91050" cy="595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a:t>
            </a:r>
          </a:p>
        </p:txBody>
      </p:sp>
      <p:graphicFrame>
        <p:nvGraphicFramePr>
          <p:cNvPr id="30722" name="Group 2"/>
          <p:cNvGraphicFramePr>
            <a:graphicFrameLocks noGrp="1"/>
          </p:cNvGraphicFramePr>
          <p:nvPr/>
        </p:nvGraphicFramePr>
        <p:xfrm>
          <a:off x="533400" y="1981200"/>
          <a:ext cx="8154988" cy="4283075"/>
        </p:xfrm>
        <a:graphic>
          <a:graphicData uri="http://schemas.openxmlformats.org/drawingml/2006/table">
            <a:tbl>
              <a:tblPr/>
              <a:tblGrid>
                <a:gridCol w="8154988">
                  <a:extLst>
                    <a:ext uri="{9D8B030D-6E8A-4147-A177-3AD203B41FA5}">
                      <a16:colId xmlns:a16="http://schemas.microsoft.com/office/drawing/2014/main" val="609286282"/>
                    </a:ext>
                  </a:extLst>
                </a:gridCol>
              </a:tblGrid>
              <a:tr h="368300">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800" b="1" i="0" u="none" strike="noStrike" cap="none" normalizeH="0" baseline="0">
                          <a:ln>
                            <a:noFill/>
                          </a:ln>
                          <a:solidFill>
                            <a:srgbClr val="FFFFFF"/>
                          </a:solidFill>
                          <a:effectLst/>
                          <a:latin typeface="Gill Sans MT" panose="020B0502020104020203" pitchFamily="34" charset="0"/>
                          <a:cs typeface="Arial" panose="020B0604020202020204" pitchFamily="34" charset="0"/>
                        </a:rPr>
                        <a:t>Comments</a:t>
                      </a:r>
                    </a:p>
                  </a:txBody>
                  <a:tcPr marL="90000" marR="90000" marT="62676" marB="468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418AB3"/>
                    </a:solidFill>
                  </a:tcPr>
                </a:tc>
                <a:extLst>
                  <a:ext uri="{0D108BD9-81ED-4DB2-BD59-A6C34878D82A}">
                    <a16:rowId xmlns:a16="http://schemas.microsoft.com/office/drawing/2014/main" val="501695840"/>
                  </a:ext>
                </a:extLst>
              </a:tr>
              <a:tr h="6492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Not sure if World Cafe provides an accurate picture of applicants interpersonal skills since they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are all trying to be on their best behavior</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 with both program faculty as well as with other applicants. </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1763648375"/>
                  </a:ext>
                </a:extLst>
              </a:tr>
              <a:tr h="6492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 think that this activity gives a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good experience </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for the candidates and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makes our program more attractive</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 something just as valuable as whatever assessment we may get of the candidates. </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2618296838"/>
                  </a:ext>
                </a:extLst>
              </a:tr>
              <a:tr h="222250">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It is a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great way to see the applicants in a group setting</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2828573431"/>
                  </a:ext>
                </a:extLst>
              </a:tr>
              <a:tr h="436563">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 think we should only present the scenario.  Sometimes the person who introduced the world cafe would give too much away about the purpose of it and what we were looking for.</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3159185604"/>
                  </a:ext>
                </a:extLst>
              </a:tr>
              <a:tr h="6492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While I thought it was GREAT, I could see how a shyer (is that a word?) candidate might have a hard time getting into the spirit of it. That being said</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 those who did well in the cafe tended to be comprehensively more impressive</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212078671"/>
                  </a:ext>
                </a:extLst>
              </a:tr>
              <a:tr h="6492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Take out the interviewer participation/prompting and interact completely as observers.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Separate the two groups </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completely during the exercise and have one observed for each group</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 Inform interviewees ahead of time </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that there will be a group portion during their interview</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540425745"/>
                  </a:ext>
                </a:extLst>
              </a:tr>
              <a:tr h="436563">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It is a very important piece of the interview; but </a:t>
                      </a: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we're still left to make quick conclusions on a short interaction </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3472064684"/>
                  </a:ext>
                </a:extLst>
              </a:tr>
              <a:tr h="222250">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4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More Cafe foods</a:t>
                      </a:r>
                      <a:r>
                        <a:rPr kumimoji="0" lang="en-US" altLang="en-US" sz="14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t>
                      </a:r>
                    </a:p>
                  </a:txBody>
                  <a:tcPr marL="9360" marR="9360" marT="21707"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1654615069"/>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 CANDIDATES RESPONSES</a:t>
            </a:r>
          </a:p>
        </p:txBody>
      </p:sp>
      <p:sp>
        <p:nvSpPr>
          <p:cNvPr id="52227" name="Text Box 2"/>
          <p:cNvSpPr txBox="1">
            <a:spLocks noChangeArrowheads="1"/>
          </p:cNvSpPr>
          <p:nvPr/>
        </p:nvSpPr>
        <p:spPr bwMode="auto">
          <a:xfrm>
            <a:off x="581025" y="2227263"/>
            <a:ext cx="7989888"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450"/>
              </a:spcBef>
              <a:spcAft>
                <a:spcPts val="600"/>
              </a:spcAft>
              <a:buClr>
                <a:srgbClr val="A6B727"/>
              </a:buClr>
              <a:buSzPct val="92000"/>
              <a:buFont typeface="Wingdings 2" panose="05020102010507070707" pitchFamily="18" charset="2"/>
              <a:buChar char=""/>
            </a:pPr>
            <a:r>
              <a:rPr lang="en-US" altLang="en-US" sz="1800">
                <a:solidFill>
                  <a:srgbClr val="5E5E5E"/>
                </a:solidFill>
                <a:latin typeface="Gill Sans MT" panose="020B0502020104020203" pitchFamily="34" charset="0"/>
              </a:rPr>
              <a:t>How would you rate the World Café portion of the interview day? </a:t>
            </a:r>
          </a:p>
        </p:txBody>
      </p:sp>
      <p:pic>
        <p:nvPicPr>
          <p:cNvPr id="522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70700" cy="610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 CANDIDATES RESPONSES</a:t>
            </a:r>
          </a:p>
        </p:txBody>
      </p:sp>
      <p:graphicFrame>
        <p:nvGraphicFramePr>
          <p:cNvPr id="32770" name="Group 2"/>
          <p:cNvGraphicFramePr>
            <a:graphicFrameLocks noGrp="1"/>
          </p:cNvGraphicFramePr>
          <p:nvPr/>
        </p:nvGraphicFramePr>
        <p:xfrm>
          <a:off x="533400" y="1981200"/>
          <a:ext cx="8078788" cy="4413250"/>
        </p:xfrm>
        <a:graphic>
          <a:graphicData uri="http://schemas.openxmlformats.org/drawingml/2006/table">
            <a:tbl>
              <a:tblPr/>
              <a:tblGrid>
                <a:gridCol w="8078788">
                  <a:extLst>
                    <a:ext uri="{9D8B030D-6E8A-4147-A177-3AD203B41FA5}">
                      <a16:colId xmlns:a16="http://schemas.microsoft.com/office/drawing/2014/main" val="3045308698"/>
                    </a:ext>
                  </a:extLst>
                </a:gridCol>
              </a:tblGrid>
              <a:tr h="368300">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800" b="1" i="0" u="none" strike="noStrike" cap="none" normalizeH="0" baseline="0">
                          <a:ln>
                            <a:noFill/>
                          </a:ln>
                          <a:solidFill>
                            <a:srgbClr val="FFFFFF"/>
                          </a:solidFill>
                          <a:effectLst/>
                          <a:latin typeface="Gill Sans MT" panose="020B0502020104020203" pitchFamily="34" charset="0"/>
                          <a:cs typeface="Arial" panose="020B0604020202020204" pitchFamily="34" charset="0"/>
                        </a:rPr>
                        <a:t>Comments</a:t>
                      </a:r>
                    </a:p>
                  </a:txBody>
                  <a:tcPr marL="90000" marR="90000" marT="62676" marB="468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418AB3"/>
                    </a:solidFill>
                  </a:tcPr>
                </a:tc>
                <a:extLst>
                  <a:ext uri="{0D108BD9-81ED-4DB2-BD59-A6C34878D82A}">
                    <a16:rowId xmlns:a16="http://schemas.microsoft.com/office/drawing/2014/main" val="3412496926"/>
                  </a:ext>
                </a:extLst>
              </a:tr>
              <a:tr h="2809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 thought it was a great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unique</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 aspect of the interview</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2246074752"/>
                  </a:ext>
                </a:extLst>
              </a:tr>
              <a:tr h="2809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It was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a welcome change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from other interviews</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2565777237"/>
                  </a:ext>
                </a:extLst>
              </a:tr>
              <a:tr h="2809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The experience was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fun and enjoyable</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1033051982"/>
                  </a:ext>
                </a:extLst>
              </a:tr>
              <a:tr h="496888">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The residents were fantastic and the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malleability of the program is very attractive</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352464248"/>
                  </a:ext>
                </a:extLst>
              </a:tr>
              <a:tr h="739774">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It was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fun and entertaining, allowed me to relax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 little and see the residents working in a group setting.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I did not have an experience like this at any other interview</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503830612"/>
                  </a:ext>
                </a:extLst>
              </a:tr>
              <a:tr h="982662">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I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enjoyed brainstorming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and how the faculty attempted to make it fun and lighthearted.  Did not feel like it accurately represented teamwork skills as there were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only 2 students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and the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goals/how interviewees were being evaluated was not clear</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8EDF2"/>
                    </a:solidFill>
                  </a:tcPr>
                </a:tc>
                <a:extLst>
                  <a:ext uri="{0D108BD9-81ED-4DB2-BD59-A6C34878D82A}">
                    <a16:rowId xmlns:a16="http://schemas.microsoft.com/office/drawing/2014/main" val="2587126257"/>
                  </a:ext>
                </a:extLst>
              </a:tr>
              <a:tr h="982662">
                <a:tc>
                  <a:txBody>
                    <a:bodyPr/>
                    <a:lstStyle>
                      <a:lvl1pPr>
                        <a:spcBef>
                          <a:spcPts val="4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E5E5E"/>
                          </a:solidFill>
                          <a:latin typeface="Gill Sans MT" panose="020B0502020104020203" pitchFamily="34" charset="0"/>
                          <a:ea typeface="ＭＳ Ｐゴシック" panose="020B0600070205080204" pitchFamily="34" charset="-128"/>
                        </a:defRPr>
                      </a:lvl1pPr>
                      <a:lvl2pPr>
                        <a:spcBef>
                          <a:spcPts val="4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E5E5E"/>
                          </a:solidFill>
                          <a:latin typeface="Gill Sans MT" panose="020B0502020104020203" pitchFamily="34" charset="0"/>
                          <a:ea typeface="ＭＳ Ｐゴシック" panose="020B0600070205080204" pitchFamily="34" charset="-128"/>
                        </a:defRPr>
                      </a:lvl2pPr>
                      <a:lvl3pPr>
                        <a:spcBef>
                          <a:spcPts val="35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E5E5E"/>
                          </a:solidFill>
                          <a:latin typeface="Gill Sans MT" panose="020B0502020104020203" pitchFamily="34" charset="0"/>
                          <a:ea typeface="ＭＳ Ｐゴシック" panose="020B0600070205080204" pitchFamily="34" charset="-128"/>
                        </a:defRPr>
                      </a:lvl3pPr>
                      <a:lvl4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4pPr>
                      <a:lvl5pPr>
                        <a:spcBef>
                          <a:spcPts val="3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5pPr>
                      <a:lvl6pPr marL="25146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6pPr>
                      <a:lvl7pPr marL="29718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7pPr>
                      <a:lvl8pPr marL="34290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8pPr>
                      <a:lvl9pPr marL="3886200" indent="-228600" defTabSz="457200" eaLnBrk="0" fontAlgn="base" hangingPunct="0">
                        <a:spcBef>
                          <a:spcPts val="300"/>
                        </a:spcBef>
                        <a:spcAft>
                          <a:spcPts val="60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5E5E5E"/>
                          </a:solidFill>
                          <a:latin typeface="Gill Sans MT" panose="020B0502020104020203" pitchFamily="34" charset="0"/>
                          <a:ea typeface="ＭＳ Ｐゴシック" panose="020B0600070205080204" pitchFamily="34" charset="-128"/>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I loved coloring on the tables</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  I </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liked having an activity different than just interviews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to interact with faculty</a:t>
                      </a:r>
                      <a:r>
                        <a:rPr kumimoji="0" lang="en-US" altLang="en-US" sz="1600" b="1" i="0" u="none" strike="noStrike" cap="none" normalizeH="0" baseline="0">
                          <a:ln>
                            <a:noFill/>
                          </a:ln>
                          <a:solidFill>
                            <a:srgbClr val="000000"/>
                          </a:solidFill>
                          <a:effectLst/>
                          <a:latin typeface="Gill Sans MT" panose="020B0502020104020203" pitchFamily="34" charset="0"/>
                          <a:cs typeface="Arial" panose="020B0604020202020204" pitchFamily="34" charset="0"/>
                        </a:rPr>
                        <a:t>.  I was a little confused </a:t>
                      </a:r>
                      <a:r>
                        <a:rPr kumimoji="0" lang="en-US" altLang="en-US" sz="1600" b="0" i="0" u="none" strike="noStrike" cap="none" normalizeH="0" baseline="0">
                          <a:ln>
                            <a:noFill/>
                          </a:ln>
                          <a:solidFill>
                            <a:srgbClr val="000000"/>
                          </a:solidFill>
                          <a:effectLst/>
                          <a:latin typeface="Gill Sans MT" panose="020B0502020104020203" pitchFamily="34" charset="0"/>
                          <a:cs typeface="Arial" panose="020B0604020202020204" pitchFamily="34" charset="0"/>
                        </a:rPr>
                        <a:t>about what exactly we were trying to do during that activity but I was also one of the first interview groups.</a:t>
                      </a:r>
                    </a:p>
                  </a:txBody>
                  <a:tcPr marL="9360" marR="9360" marT="23472" marB="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CFDAE5"/>
                    </a:solidFill>
                  </a:tcPr>
                </a:tc>
                <a:extLst>
                  <a:ext uri="{0D108BD9-81ED-4DB2-BD59-A6C34878D82A}">
                    <a16:rowId xmlns:a16="http://schemas.microsoft.com/office/drawing/2014/main" val="1774268253"/>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HOW DID IT GO? SECONDARY GOALS</a:t>
            </a:r>
          </a:p>
        </p:txBody>
      </p:sp>
      <p:sp>
        <p:nvSpPr>
          <p:cNvPr id="33794" name="Text Box 2"/>
          <p:cNvSpPr txBox="1">
            <a:spLocks noChangeArrowheads="1"/>
          </p:cNvSpPr>
          <p:nvPr/>
        </p:nvSpPr>
        <p:spPr bwMode="auto">
          <a:xfrm>
            <a:off x="581025" y="1981200"/>
            <a:ext cx="7989888"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1pPr>
            <a:lvl2pPr marL="627063" indent="-3048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2pPr>
            <a:lvl3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3pPr>
            <a:lvl4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4pPr>
            <a:lvl5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9pPr>
          </a:lstStyle>
          <a:p>
            <a:pPr eaLnBrk="1" hangingPunct="1">
              <a:lnSpc>
                <a:spcPct val="90000"/>
              </a:lnSpc>
              <a:spcBef>
                <a:spcPts val="450"/>
              </a:spcBef>
              <a:spcAft>
                <a:spcPts val="600"/>
              </a:spcAft>
              <a:buClr>
                <a:srgbClr val="A6B727"/>
              </a:buClr>
              <a:buSzPct val="92000"/>
              <a:buFont typeface="Arial" panose="020B0604020202020204" pitchFamily="34" charset="0"/>
              <a:buNone/>
              <a:defRPr/>
            </a:pPr>
            <a:endParaRPr lang="en-US" altLang="en-US" sz="1800">
              <a:solidFill>
                <a:srgbClr val="5E5E5E"/>
              </a:solidFill>
              <a:latin typeface="Gill Sans MT" panose="020B0502020104020203" pitchFamily="34" charset="0"/>
            </a:endParaRPr>
          </a:p>
          <a:p>
            <a:pPr eaLnBrk="1" hangingPunct="1">
              <a:lnSpc>
                <a:spcPct val="90000"/>
              </a:lnSpc>
              <a:spcBef>
                <a:spcPts val="1200"/>
              </a:spcBef>
              <a:spcAft>
                <a:spcPts val="600"/>
              </a:spcAft>
              <a:buClr>
                <a:srgbClr val="A6B727"/>
              </a:buClr>
              <a:buSzPct val="92000"/>
              <a:buFont typeface="Wingdings 2" panose="05020102010507070707" pitchFamily="18" charset="2"/>
              <a:buChar char=""/>
              <a:defRPr/>
            </a:pPr>
            <a:r>
              <a:rPr lang="en-US" altLang="en-US" sz="2800">
                <a:solidFill>
                  <a:srgbClr val="5E5E5E"/>
                </a:solidFill>
                <a:latin typeface="Gill Sans MT" panose="020B0502020104020203" pitchFamily="34" charset="0"/>
              </a:rPr>
              <a:t>Made our program more attractive by having a World Café session as part of our interview day</a:t>
            </a:r>
          </a:p>
          <a:p>
            <a:pPr eaLnBrk="1" hangingPunct="1">
              <a:lnSpc>
                <a:spcPct val="90000"/>
              </a:lnSpc>
              <a:spcBef>
                <a:spcPts val="1200"/>
              </a:spcBef>
              <a:spcAft>
                <a:spcPts val="600"/>
              </a:spcAft>
              <a:buClr>
                <a:srgbClr val="A6B727"/>
              </a:buClr>
              <a:buSzPct val="92000"/>
              <a:buFont typeface="Wingdings 2" panose="05020102010507070707" pitchFamily="18" charset="2"/>
              <a:buChar char=""/>
              <a:defRPr/>
            </a:pPr>
            <a:r>
              <a:rPr lang="en-US" altLang="en-US" sz="2800">
                <a:solidFill>
                  <a:srgbClr val="5E5E5E"/>
                </a:solidFill>
                <a:latin typeface="Gill Sans MT" panose="020B0502020104020203" pitchFamily="34" charset="0"/>
              </a:rPr>
              <a:t>Faculty development: improved group dynamics and collaborative leadership</a:t>
            </a:r>
          </a:p>
          <a:p>
            <a:pPr eaLnBrk="1" hangingPunct="1">
              <a:lnSpc>
                <a:spcPct val="90000"/>
              </a:lnSpc>
              <a:spcBef>
                <a:spcPts val="1200"/>
              </a:spcBef>
              <a:spcAft>
                <a:spcPts val="600"/>
              </a:spcAft>
              <a:buClr>
                <a:srgbClr val="A6B727"/>
              </a:buClr>
              <a:buSzPct val="92000"/>
              <a:buFont typeface="Wingdings 2" panose="05020102010507070707" pitchFamily="18" charset="2"/>
              <a:buChar char=""/>
              <a:defRPr/>
            </a:pPr>
            <a:r>
              <a:rPr lang="en-US" altLang="en-US" sz="2800">
                <a:solidFill>
                  <a:srgbClr val="5E5E5E"/>
                </a:solidFill>
                <a:latin typeface="Gill Sans MT" panose="020B0502020104020203" pitchFamily="34" charset="0"/>
              </a:rPr>
              <a:t>Greater depth of faculty familiarity with candidates</a:t>
            </a:r>
          </a:p>
          <a:p>
            <a:pPr lvl="1" eaLnBrk="1" hangingPunct="1">
              <a:lnSpc>
                <a:spcPct val="90000"/>
              </a:lnSpc>
              <a:spcBef>
                <a:spcPts val="400"/>
              </a:spcBef>
              <a:spcAft>
                <a:spcPts val="600"/>
              </a:spcAft>
              <a:buClr>
                <a:srgbClr val="A6B727"/>
              </a:buClr>
              <a:buSzPct val="92000"/>
              <a:buFont typeface="Arial" panose="020B0604020202020204" pitchFamily="34" charset="0"/>
              <a:buNone/>
              <a:defRPr/>
            </a:pPr>
            <a:endParaRPr lang="en-US" altLang="en-US" sz="1600">
              <a:solidFill>
                <a:srgbClr val="5E5E5E"/>
              </a:solidFill>
              <a:latin typeface="Gill Sans MT" panose="020B0502020104020203" pitchFamily="34" charset="0"/>
            </a:endParaRPr>
          </a:p>
          <a:p>
            <a:pPr marL="628650" lvl="1" indent="-303213" algn="ctr" eaLnBrk="1" hangingPunct="1">
              <a:lnSpc>
                <a:spcPct val="90000"/>
              </a:lnSpc>
              <a:spcBef>
                <a:spcPts val="400"/>
              </a:spcBef>
              <a:spcAft>
                <a:spcPts val="600"/>
              </a:spcAft>
              <a:buSzPct val="92000"/>
              <a:defRPr/>
            </a:pPr>
            <a:endParaRPr lang="en-US" altLang="en-US" sz="1600">
              <a:solidFill>
                <a:srgbClr val="5E5E5E"/>
              </a:solidFill>
              <a:latin typeface="Gill Sans MT" panose="020B0502020104020203" pitchFamily="34" charset="0"/>
            </a:endParaRPr>
          </a:p>
        </p:txBody>
      </p:sp>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724400"/>
            <a:ext cx="1905000"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WORLD CAFÉ: DESIGN PRINCIPLES</a:t>
            </a:r>
          </a:p>
        </p:txBody>
      </p:sp>
      <p:sp>
        <p:nvSpPr>
          <p:cNvPr id="58371" name="Text Box 2"/>
          <p:cNvSpPr txBox="1">
            <a:spLocks noChangeArrowheads="1"/>
          </p:cNvSpPr>
          <p:nvPr/>
        </p:nvSpPr>
        <p:spPr bwMode="auto">
          <a:xfrm>
            <a:off x="457200" y="1828800"/>
            <a:ext cx="8229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57200" indent="-457200">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Set the Context</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Create Hospitable Space</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Explore Questions that Matter</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Encourage Everyone’s Contribution</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Connect Diverse Perspectives</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Listen Together for Patterns and Insights</a:t>
            </a:r>
          </a:p>
          <a:p>
            <a:pPr eaLnBrk="1" hangingPunct="1">
              <a:lnSpc>
                <a:spcPct val="150000"/>
              </a:lnSpc>
              <a:spcBef>
                <a:spcPts val="600"/>
              </a:spcBef>
              <a:spcAft>
                <a:spcPts val="600"/>
              </a:spcAft>
              <a:buClr>
                <a:srgbClr val="A6B727"/>
              </a:buClr>
              <a:buSzPct val="92000"/>
              <a:buFont typeface="Times New Roman" panose="02020603050405020304" pitchFamily="18" charset="0"/>
              <a:buAutoNum type="arabicPeriod"/>
            </a:pPr>
            <a:r>
              <a:rPr lang="en-US" altLang="en-US">
                <a:solidFill>
                  <a:srgbClr val="5E5E5E"/>
                </a:solidFill>
                <a:latin typeface="Gill Sans MT" panose="020B0502020104020203" pitchFamily="34" charset="0"/>
              </a:rPr>
              <a:t>Share Collective Discoveries</a:t>
            </a:r>
          </a:p>
        </p:txBody>
      </p:sp>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33600"/>
            <a:ext cx="32004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76425"/>
            <a:ext cx="5302250" cy="4910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9" name="Text Box 2"/>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2800">
                <a:solidFill>
                  <a:srgbClr val="FFFFFF"/>
                </a:solidFill>
                <a:latin typeface="Gill Sans MT" panose="020B0502020104020203" pitchFamily="34" charset="0"/>
              </a:rPr>
              <a:t>THANK YOU!</a:t>
            </a:r>
          </a:p>
        </p:txBody>
      </p:sp>
      <p:sp>
        <p:nvSpPr>
          <p:cNvPr id="35843" name="Text Box 3"/>
          <p:cNvSpPr txBox="1">
            <a:spLocks noChangeArrowheads="1"/>
          </p:cNvSpPr>
          <p:nvPr/>
        </p:nvSpPr>
        <p:spPr bwMode="auto">
          <a:xfrm>
            <a:off x="5562600" y="2133600"/>
            <a:ext cx="33528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1pPr>
            <a:lvl2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2pPr>
            <a:lvl3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3pPr>
            <a:lvl4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4pPr>
            <a:lvl5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9pPr>
          </a:lstStyle>
          <a:p>
            <a:pPr eaLnBrk="1" hangingPunct="1">
              <a:lnSpc>
                <a:spcPct val="90000"/>
              </a:lnSpc>
              <a:spcBef>
                <a:spcPts val="450"/>
              </a:spcBef>
              <a:spcAft>
                <a:spcPts val="600"/>
              </a:spcAft>
              <a:buClr>
                <a:srgbClr val="A6B727"/>
              </a:buClr>
              <a:buSzPct val="92000"/>
              <a:buFont typeface="Arial" panose="020B0604020202020204" pitchFamily="34" charset="0"/>
              <a:buNone/>
              <a:defRPr/>
            </a:pPr>
            <a:endParaRPr lang="en-US" altLang="en-US" sz="1800" dirty="0">
              <a:solidFill>
                <a:srgbClr val="A6B727"/>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None/>
              <a:defRPr/>
            </a:pPr>
            <a:endParaRPr lang="en-US" altLang="en-US" sz="1800" dirty="0">
              <a:solidFill>
                <a:srgbClr val="A6B727"/>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Char char="•"/>
              <a:defRPr/>
            </a:pPr>
            <a:r>
              <a:rPr lang="en-US" altLang="en-US" sz="1800" dirty="0">
                <a:solidFill>
                  <a:srgbClr val="F59E00"/>
                </a:solidFill>
                <a:latin typeface="Gill Sans MT" panose="020B0502020104020203" pitchFamily="34" charset="0"/>
              </a:rPr>
              <a:t>@</a:t>
            </a:r>
            <a:r>
              <a:rPr lang="en-US" altLang="en-US" sz="1800" dirty="0" err="1">
                <a:solidFill>
                  <a:srgbClr val="F59E00"/>
                </a:solidFill>
                <a:latin typeface="Gill Sans MT" panose="020B0502020104020203" pitchFamily="34" charset="0"/>
              </a:rPr>
              <a:t>AHowellMD</a:t>
            </a:r>
            <a:endParaRPr lang="en-US" altLang="en-US" sz="1800" dirty="0">
              <a:solidFill>
                <a:srgbClr val="F59E00"/>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None/>
              <a:defRPr/>
            </a:pPr>
            <a:endParaRPr lang="en-US" altLang="en-US" sz="1800" dirty="0">
              <a:solidFill>
                <a:srgbClr val="A6B727"/>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Char char="•"/>
              <a:defRPr/>
            </a:pPr>
            <a:r>
              <a:rPr lang="en-US" altLang="en-US" sz="1800" dirty="0">
                <a:solidFill>
                  <a:srgbClr val="F59E00"/>
                </a:solidFill>
                <a:latin typeface="Gill Sans MT" panose="020B0502020104020203" pitchFamily="34" charset="0"/>
              </a:rPr>
              <a:t>@</a:t>
            </a:r>
            <a:r>
              <a:rPr lang="en-US" altLang="en-US" sz="1800" dirty="0" err="1">
                <a:solidFill>
                  <a:srgbClr val="F59E00"/>
                </a:solidFill>
                <a:latin typeface="Gill Sans MT" panose="020B0502020104020203" pitchFamily="34" charset="0"/>
              </a:rPr>
              <a:t>AngeldocD</a:t>
            </a:r>
            <a:endParaRPr lang="en-US" altLang="en-US" sz="1800" dirty="0">
              <a:solidFill>
                <a:srgbClr val="F59E00"/>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None/>
              <a:defRPr/>
            </a:pPr>
            <a:endParaRPr lang="en-US" altLang="en-US" sz="1800" dirty="0">
              <a:solidFill>
                <a:srgbClr val="A6B727"/>
              </a:solidFill>
              <a:latin typeface="Gill Sans MT" panose="020B0502020104020203" pitchFamily="34" charset="0"/>
            </a:endParaRPr>
          </a:p>
          <a:p>
            <a:pPr eaLnBrk="1" hangingPunct="1">
              <a:lnSpc>
                <a:spcPct val="90000"/>
              </a:lnSpc>
              <a:spcBef>
                <a:spcPts val="450"/>
              </a:spcBef>
              <a:spcAft>
                <a:spcPts val="600"/>
              </a:spcAft>
              <a:buClr>
                <a:srgbClr val="A6B727"/>
              </a:buClr>
              <a:buSzPct val="92000"/>
              <a:buFont typeface="Arial" panose="020B0604020202020204" pitchFamily="34" charset="0"/>
              <a:buChar char="•"/>
              <a:defRPr/>
            </a:pPr>
            <a:r>
              <a:rPr lang="en-US" altLang="en-US" sz="1800" dirty="0">
                <a:solidFill>
                  <a:srgbClr val="F59E00"/>
                </a:solidFill>
                <a:latin typeface="Gill Sans MT" panose="020B0502020104020203" pitchFamily="34" charset="0"/>
              </a:rPr>
              <a:t>@</a:t>
            </a:r>
            <a:r>
              <a:rPr lang="en-US" altLang="en-US" sz="1800" dirty="0" err="1">
                <a:solidFill>
                  <a:srgbClr val="F59E00"/>
                </a:solidFill>
                <a:latin typeface="Gill Sans MT" panose="020B0502020104020203" pitchFamily="34" charset="0"/>
              </a:rPr>
              <a:t>DrBeaker</a:t>
            </a:r>
            <a:endParaRPr lang="en-US" altLang="en-US" sz="1800" dirty="0">
              <a:solidFill>
                <a:srgbClr val="F59E00"/>
              </a:solidFill>
              <a:latin typeface="Gill Sans MT" panose="020B0502020104020203" pitchFamily="34" charset="0"/>
            </a:endParaRPr>
          </a:p>
          <a:p>
            <a:pPr marL="304800" eaLnBrk="1" hangingPunct="1">
              <a:lnSpc>
                <a:spcPct val="90000"/>
              </a:lnSpc>
              <a:spcBef>
                <a:spcPts val="450"/>
              </a:spcBef>
              <a:spcAft>
                <a:spcPts val="600"/>
              </a:spcAft>
              <a:buSzPct val="92000"/>
              <a:defRPr/>
            </a:pPr>
            <a:endParaRPr lang="en-US" altLang="en-US" sz="1800" dirty="0">
              <a:solidFill>
                <a:srgbClr val="A6B727"/>
              </a:solidFill>
              <a:latin typeface="Gill Sans MT" panose="020B0502020104020203" pitchFamily="34" charset="0"/>
            </a:endParaRPr>
          </a:p>
          <a:p>
            <a:pPr eaLnBrk="1" hangingPunct="1">
              <a:lnSpc>
                <a:spcPct val="90000"/>
              </a:lnSpc>
              <a:spcBef>
                <a:spcPts val="400"/>
              </a:spcBef>
              <a:spcAft>
                <a:spcPts val="600"/>
              </a:spcAft>
              <a:buClr>
                <a:srgbClr val="A6B727"/>
              </a:buClr>
              <a:buSzPct val="92000"/>
              <a:buFont typeface="Arial" panose="020B0604020202020204" pitchFamily="34" charset="0"/>
              <a:buNone/>
              <a:defRPr/>
            </a:pPr>
            <a:endParaRPr lang="en-US" altLang="en-US" sz="1600" dirty="0">
              <a:solidFill>
                <a:srgbClr val="A6B727"/>
              </a:solidFill>
              <a:latin typeface="Gill Sans MT" panose="020B0502020104020203" pitchFamily="34" charset="0"/>
            </a:endParaRPr>
          </a:p>
          <a:p>
            <a:pPr marL="304800" eaLnBrk="1" hangingPunct="1">
              <a:lnSpc>
                <a:spcPct val="90000"/>
              </a:lnSpc>
              <a:spcBef>
                <a:spcPts val="350"/>
              </a:spcBef>
              <a:spcAft>
                <a:spcPts val="600"/>
              </a:spcAft>
              <a:buSzPct val="92000"/>
              <a:defRPr/>
            </a:pPr>
            <a:r>
              <a:rPr lang="en-US" altLang="en-US" sz="1400" dirty="0">
                <a:solidFill>
                  <a:srgbClr val="F59E00"/>
                </a:solidFill>
                <a:latin typeface="Gill Sans MT" panose="020B0502020104020203" pitchFamily="34" charset="0"/>
              </a:rPr>
              <a:t>http://www.theworldcafe.com/wp-content/uploads/2015/07/Cafe-To-Go-Revised.pdf</a:t>
            </a:r>
            <a:endParaRPr lang="en-US" altLang="en-US" sz="1400" dirty="0">
              <a:solidFill>
                <a:srgbClr val="F59E00"/>
              </a:solidFill>
              <a:latin typeface="Gill Sans MT" panose="020B0502020104020203" pitchFamily="34" charset="0"/>
              <a:hlinkClick r:id="rId4"/>
            </a:endParaRPr>
          </a:p>
          <a:p>
            <a:pPr eaLnBrk="1" hangingPunct="1">
              <a:lnSpc>
                <a:spcPct val="90000"/>
              </a:lnSpc>
              <a:spcBef>
                <a:spcPts val="350"/>
              </a:spcBef>
              <a:spcAft>
                <a:spcPts val="600"/>
              </a:spcAft>
              <a:buClr>
                <a:srgbClr val="A6B727"/>
              </a:buClr>
              <a:buSzPct val="92000"/>
              <a:buFont typeface="Arial" panose="020B0604020202020204" pitchFamily="34" charset="0"/>
              <a:buNone/>
              <a:defRPr/>
            </a:pPr>
            <a:endParaRPr lang="en-US" altLang="en-US" sz="1400" dirty="0">
              <a:solidFill>
                <a:srgbClr val="A6B727"/>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392113" y="2528888"/>
            <a:ext cx="8401050" cy="217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800"/>
              </a:spcBef>
              <a:buClrTx/>
              <a:buFontTx/>
              <a:buNone/>
            </a:pPr>
            <a:r>
              <a:rPr lang="en-US" altLang="en-US" sz="3200">
                <a:solidFill>
                  <a:srgbClr val="000000"/>
                </a:solidFill>
              </a:rPr>
              <a:t>Please evaluate this presentation using the conference mobile app! Simply click on the "clipboard" icon       on the presentation page.</a:t>
            </a:r>
          </a:p>
        </p:txBody>
      </p:sp>
      <p:pic>
        <p:nvPicPr>
          <p:cNvPr id="624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3595688"/>
            <a:ext cx="465138" cy="49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LEARNING OBJECTIVES</a:t>
            </a:r>
          </a:p>
        </p:txBody>
      </p:sp>
      <p:sp>
        <p:nvSpPr>
          <p:cNvPr id="17411" name="Text Box 2"/>
          <p:cNvSpPr txBox="1">
            <a:spLocks noChangeArrowheads="1"/>
          </p:cNvSpPr>
          <p:nvPr/>
        </p:nvSpPr>
        <p:spPr bwMode="auto">
          <a:xfrm>
            <a:off x="581025" y="2227263"/>
            <a:ext cx="7989888"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50"/>
              </a:spcBef>
              <a:spcAft>
                <a:spcPts val="600"/>
              </a:spcAft>
              <a:buClr>
                <a:srgbClr val="A6B727"/>
              </a:buClr>
              <a:buSzPct val="92000"/>
              <a:buFont typeface="Wingdings 2" panose="05020102010507070707" pitchFamily="18" charset="2"/>
              <a:buChar char=""/>
            </a:pPr>
            <a:r>
              <a:rPr lang="en-US" altLang="en-US" sz="2200">
                <a:solidFill>
                  <a:srgbClr val="5E5E5E"/>
                </a:solidFill>
                <a:latin typeface="Gill Sans MT" panose="020B0502020104020203" pitchFamily="34" charset="0"/>
              </a:rPr>
              <a:t>Describe the relevant fundamental design principles of the World Café method of group discussion as an assessment tool</a:t>
            </a:r>
          </a:p>
          <a:p>
            <a:pPr eaLnBrk="1" hangingPunct="1">
              <a:spcBef>
                <a:spcPts val="550"/>
              </a:spcBef>
              <a:spcAft>
                <a:spcPts val="600"/>
              </a:spcAft>
              <a:buClr>
                <a:srgbClr val="A6B727"/>
              </a:buClr>
              <a:buSzPct val="92000"/>
              <a:buFont typeface="Wingdings 2" panose="05020102010507070707" pitchFamily="18" charset="2"/>
              <a:buNone/>
            </a:pPr>
            <a:endParaRPr lang="en-US" altLang="en-US" sz="2200">
              <a:solidFill>
                <a:srgbClr val="5E5E5E"/>
              </a:solidFill>
              <a:latin typeface="Gill Sans MT" panose="020B0502020104020203" pitchFamily="34" charset="0"/>
            </a:endParaRPr>
          </a:p>
          <a:p>
            <a:pPr eaLnBrk="1" hangingPunct="1">
              <a:spcBef>
                <a:spcPts val="550"/>
              </a:spcBef>
              <a:spcAft>
                <a:spcPts val="600"/>
              </a:spcAft>
              <a:buClr>
                <a:srgbClr val="A6B727"/>
              </a:buClr>
              <a:buSzPct val="92000"/>
              <a:buFont typeface="Wingdings 2" panose="05020102010507070707" pitchFamily="18" charset="2"/>
              <a:buChar char=""/>
            </a:pPr>
            <a:r>
              <a:rPr lang="en-US" altLang="en-US" sz="2200">
                <a:solidFill>
                  <a:srgbClr val="5E5E5E"/>
                </a:solidFill>
                <a:latin typeface="Gill Sans MT" panose="020B0502020104020203" pitchFamily="34" charset="0"/>
              </a:rPr>
              <a:t>Describe the potential advantages of using situation-based collaborative dialog as part of the resident interview process.</a:t>
            </a:r>
          </a:p>
          <a:p>
            <a:pPr eaLnBrk="1" hangingPunct="1">
              <a:spcBef>
                <a:spcPts val="550"/>
              </a:spcBef>
              <a:spcAft>
                <a:spcPts val="600"/>
              </a:spcAft>
              <a:buClr>
                <a:srgbClr val="A6B727"/>
              </a:buClr>
              <a:buSzPct val="92000"/>
              <a:buFont typeface="Wingdings 2" panose="05020102010507070707" pitchFamily="18" charset="2"/>
              <a:buNone/>
            </a:pPr>
            <a:endParaRPr lang="en-US" altLang="en-US" sz="2200">
              <a:solidFill>
                <a:srgbClr val="5E5E5E"/>
              </a:solidFill>
              <a:latin typeface="Gill Sans MT" panose="020B0502020104020203" pitchFamily="34" charset="0"/>
            </a:endParaRPr>
          </a:p>
          <a:p>
            <a:pPr eaLnBrk="1" hangingPunct="1">
              <a:spcBef>
                <a:spcPts val="550"/>
              </a:spcBef>
              <a:spcAft>
                <a:spcPts val="600"/>
              </a:spcAft>
              <a:buClr>
                <a:srgbClr val="A6B727"/>
              </a:buClr>
              <a:buSzPct val="92000"/>
              <a:buFont typeface="Wingdings 2" panose="05020102010507070707" pitchFamily="18" charset="2"/>
              <a:buChar char=""/>
            </a:pPr>
            <a:r>
              <a:rPr lang="en-US" altLang="en-US" sz="2200">
                <a:solidFill>
                  <a:srgbClr val="5E5E5E"/>
                </a:solidFill>
                <a:latin typeface="Gill Sans MT" panose="020B0502020104020203" pitchFamily="34" charset="0"/>
              </a:rPr>
              <a:t>Host a situation-based group discussion session using the World Café method and be able to develop an assessment tool reflective of the attributes that your own program finds valuable.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RESIDENCY INTERVIEWS</a:t>
            </a:r>
          </a:p>
        </p:txBody>
      </p:sp>
      <p:sp>
        <p:nvSpPr>
          <p:cNvPr id="16386" name="Text Box 2"/>
          <p:cNvSpPr txBox="1">
            <a:spLocks noChangeArrowheads="1"/>
          </p:cNvSpPr>
          <p:nvPr/>
        </p:nvSpPr>
        <p:spPr bwMode="auto">
          <a:xfrm>
            <a:off x="581025" y="2227263"/>
            <a:ext cx="7989888"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1pPr>
            <a:lvl2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2pPr>
            <a:lvl3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3pPr>
            <a:lvl4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4pPr>
            <a:lvl5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Arial" panose="020B0604020202020204" pitchFamily="34" charset="0"/>
                <a:cs typeface="Arial" panose="020B0604020202020204" pitchFamily="34" charset="0"/>
              </a:defRPr>
            </a:lvl9pPr>
          </a:lstStyle>
          <a:p>
            <a:pPr eaLnBrk="1" hangingPunct="1">
              <a:lnSpc>
                <a:spcPct val="90000"/>
              </a:lnSpc>
              <a:spcBef>
                <a:spcPts val="650"/>
              </a:spcBef>
              <a:spcAft>
                <a:spcPts val="600"/>
              </a:spcAft>
              <a:buClr>
                <a:srgbClr val="A6B727"/>
              </a:buClr>
              <a:buSzPct val="92000"/>
              <a:buFont typeface="Wingdings 2" panose="05020102010507070707" pitchFamily="18" charset="2"/>
              <a:buNone/>
              <a:defRPr/>
            </a:pPr>
            <a:endParaRPr lang="en-US" altLang="en-US" sz="2600">
              <a:solidFill>
                <a:srgbClr val="5E5E5E"/>
              </a:solidFill>
              <a:latin typeface="Gill Sans MT" panose="020B0502020104020203" pitchFamily="34" charset="0"/>
            </a:endParaRPr>
          </a:p>
          <a:p>
            <a:pPr eaLnBrk="1" hangingPunct="1">
              <a:lnSpc>
                <a:spcPct val="90000"/>
              </a:lnSpc>
              <a:spcBef>
                <a:spcPts val="650"/>
              </a:spcBef>
              <a:spcAft>
                <a:spcPts val="600"/>
              </a:spcAft>
              <a:buClr>
                <a:srgbClr val="A6B727"/>
              </a:buClr>
              <a:buSzPct val="92000"/>
              <a:buFont typeface="Wingdings 2" panose="05020102010507070707" pitchFamily="18" charset="2"/>
              <a:buChar char=""/>
              <a:defRPr/>
            </a:pPr>
            <a:r>
              <a:rPr lang="en-US" altLang="en-US" sz="2600">
                <a:solidFill>
                  <a:srgbClr val="5E5E5E"/>
                </a:solidFill>
                <a:latin typeface="Gill Sans MT" panose="020B0502020104020203" pitchFamily="34" charset="0"/>
              </a:rPr>
              <a:t>What characteristics do programs want in candidates?</a:t>
            </a:r>
          </a:p>
          <a:p>
            <a:pPr eaLnBrk="1" hangingPunct="1">
              <a:lnSpc>
                <a:spcPct val="90000"/>
              </a:lnSpc>
              <a:spcBef>
                <a:spcPts val="650"/>
              </a:spcBef>
              <a:spcAft>
                <a:spcPts val="600"/>
              </a:spcAft>
              <a:buClr>
                <a:srgbClr val="A6B727"/>
              </a:buClr>
              <a:buSzPct val="92000"/>
              <a:buFont typeface="Wingdings 2" panose="05020102010507070707" pitchFamily="18" charset="2"/>
              <a:buNone/>
              <a:defRPr/>
            </a:pPr>
            <a:endParaRPr lang="en-US" altLang="en-US" sz="2600">
              <a:solidFill>
                <a:srgbClr val="5E5E5E"/>
              </a:solidFill>
              <a:latin typeface="Gill Sans MT" panose="020B0502020104020203" pitchFamily="34" charset="0"/>
            </a:endParaRPr>
          </a:p>
          <a:p>
            <a:pPr eaLnBrk="1" hangingPunct="1">
              <a:lnSpc>
                <a:spcPct val="90000"/>
              </a:lnSpc>
              <a:spcBef>
                <a:spcPts val="650"/>
              </a:spcBef>
              <a:spcAft>
                <a:spcPts val="600"/>
              </a:spcAft>
              <a:buClr>
                <a:srgbClr val="A6B727"/>
              </a:buClr>
              <a:buSzPct val="92000"/>
              <a:buFont typeface="Wingdings 2" panose="05020102010507070707" pitchFamily="18" charset="2"/>
              <a:buChar char=""/>
              <a:defRPr/>
            </a:pPr>
            <a:r>
              <a:rPr lang="en-US" altLang="en-US" sz="2600">
                <a:solidFill>
                  <a:srgbClr val="5E5E5E"/>
                </a:solidFill>
                <a:latin typeface="Gill Sans MT" panose="020B0502020104020203" pitchFamily="34" charset="0"/>
              </a:rPr>
              <a:t>How can we determine which candidates have those characteristics?</a:t>
            </a:r>
          </a:p>
          <a:p>
            <a:pPr marL="304800" eaLnBrk="1" hangingPunct="1">
              <a:lnSpc>
                <a:spcPct val="90000"/>
              </a:lnSpc>
              <a:spcBef>
                <a:spcPts val="650"/>
              </a:spcBef>
              <a:spcAft>
                <a:spcPts val="600"/>
              </a:spcAft>
              <a:buSzPct val="92000"/>
              <a:defRPr/>
            </a:pPr>
            <a:endParaRPr lang="en-US" altLang="en-US" sz="2600">
              <a:solidFill>
                <a:srgbClr val="5E5E5E"/>
              </a:solidFill>
              <a:latin typeface="Gill Sans MT" panose="020B0502020104020203" pitchFamily="34" charset="0"/>
            </a:endParaRPr>
          </a:p>
          <a:p>
            <a:pPr eaLnBrk="1" hangingPunct="1">
              <a:lnSpc>
                <a:spcPct val="90000"/>
              </a:lnSpc>
              <a:spcBef>
                <a:spcPts val="650"/>
              </a:spcBef>
              <a:spcAft>
                <a:spcPts val="600"/>
              </a:spcAft>
              <a:buClr>
                <a:srgbClr val="A6B727"/>
              </a:buClr>
              <a:buSzPct val="92000"/>
              <a:buFont typeface="Wingdings 2" panose="05020102010507070707" pitchFamily="18" charset="2"/>
              <a:buChar char=""/>
              <a:defRPr/>
            </a:pPr>
            <a:r>
              <a:rPr lang="en-US" altLang="en-US" sz="2600">
                <a:solidFill>
                  <a:srgbClr val="5E5E5E"/>
                </a:solidFill>
                <a:latin typeface="Gill Sans MT" panose="020B0502020104020203" pitchFamily="34" charset="0"/>
              </a:rPr>
              <a:t>How can a program distinguish itself from others?</a:t>
            </a:r>
          </a:p>
          <a:p>
            <a:pPr eaLnBrk="1" hangingPunct="1">
              <a:lnSpc>
                <a:spcPct val="90000"/>
              </a:lnSpc>
              <a:spcBef>
                <a:spcPts val="650"/>
              </a:spcBef>
              <a:spcAft>
                <a:spcPts val="600"/>
              </a:spcAft>
              <a:buClr>
                <a:srgbClr val="A6B727"/>
              </a:buClr>
              <a:buSzPct val="92000"/>
              <a:buFont typeface="Wingdings 2" panose="05020102010507070707" pitchFamily="18" charset="2"/>
              <a:buNone/>
              <a:defRPr/>
            </a:pPr>
            <a:endParaRPr lang="en-US" altLang="en-US" sz="2600">
              <a:solidFill>
                <a:srgbClr val="5E5E5E"/>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RESIDENCY INTERVIEWS</a:t>
            </a:r>
          </a:p>
        </p:txBody>
      </p:sp>
      <p:sp>
        <p:nvSpPr>
          <p:cNvPr id="21507" name="Text Box 2"/>
          <p:cNvSpPr txBox="1">
            <a:spLocks noChangeArrowheads="1"/>
          </p:cNvSpPr>
          <p:nvPr/>
        </p:nvSpPr>
        <p:spPr bwMode="auto">
          <a:xfrm>
            <a:off x="581025" y="1981200"/>
            <a:ext cx="7989888"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marL="627063" indent="-304800">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Traditional Model</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Dinner with current residents</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Individual Interviews with faculty ± current residents</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Lunch with current residents ± faculty</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Tour</a:t>
            </a:r>
          </a:p>
          <a:p>
            <a:pPr lvl="1" eaLnBrk="1" hangingPunct="1">
              <a:lnSpc>
                <a:spcPct val="80000"/>
              </a:lnSpc>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a:p>
            <a:pPr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Other options</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Blinded interviews, standardized questions</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Group/panel interview</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“Speed dating” (Multiple mini interviews)</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Behavior-based interview w/ scoring rubric</a:t>
            </a:r>
          </a:p>
          <a:p>
            <a:pPr lvl="1" eaLnBrk="1" hangingPunct="1">
              <a:lnSpc>
                <a:spcPct val="80000"/>
              </a:lnSpc>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Clinical scenario(s)</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76600"/>
            <a:ext cx="3392488"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RESIDENCY INTERVIEWS</a:t>
            </a:r>
          </a:p>
        </p:txBody>
      </p:sp>
      <p:sp>
        <p:nvSpPr>
          <p:cNvPr id="18434" name="Text Box 2"/>
          <p:cNvSpPr txBox="1">
            <a:spLocks noChangeArrowheads="1"/>
          </p:cNvSpPr>
          <p:nvPr/>
        </p:nvSpPr>
        <p:spPr bwMode="auto">
          <a:xfrm>
            <a:off x="581025" y="2227263"/>
            <a:ext cx="7989888" cy="36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0000"/>
              </a:lnSpc>
              <a:spcBef>
                <a:spcPts val="375"/>
              </a:spcBef>
              <a:spcAft>
                <a:spcPts val="600"/>
              </a:spcAft>
              <a:buClr>
                <a:srgbClr val="A6B727"/>
              </a:buClr>
              <a:buSzPct val="92000"/>
              <a:buFont typeface="Wingdings 2" panose="05020102010507070707" pitchFamily="18" charset="2"/>
              <a:buNone/>
            </a:pPr>
            <a:endParaRPr lang="en-US" altLang="en-US" sz="1500">
              <a:solidFill>
                <a:srgbClr val="5E5E5E"/>
              </a:solidFill>
              <a:latin typeface="Gill Sans MT" panose="020B0502020104020203" pitchFamily="34" charset="0"/>
            </a:endParaRPr>
          </a:p>
          <a:p>
            <a:pPr eaLnBrk="1" hangingPunct="1">
              <a:lnSpc>
                <a:spcPct val="130000"/>
              </a:lnSpc>
              <a:spcBef>
                <a:spcPts val="600"/>
              </a:spcBef>
              <a:spcAft>
                <a:spcPts val="600"/>
              </a:spcAft>
              <a:buClr>
                <a:srgbClr val="A6B727"/>
              </a:buClr>
              <a:buSzPct val="92000"/>
              <a:buFont typeface="Wingdings 2" panose="05020102010507070707" pitchFamily="18" charset="2"/>
              <a:buChar char=""/>
            </a:pPr>
            <a:r>
              <a:rPr lang="en-US" altLang="en-US">
                <a:solidFill>
                  <a:srgbClr val="5E5E5E"/>
                </a:solidFill>
                <a:latin typeface="Gill Sans MT" panose="020B0502020104020203" pitchFamily="34" charset="0"/>
              </a:rPr>
              <a:t>Problem-solving skills</a:t>
            </a:r>
          </a:p>
          <a:p>
            <a:pPr eaLnBrk="1" hangingPunct="1">
              <a:lnSpc>
                <a:spcPct val="130000"/>
              </a:lnSpc>
              <a:spcBef>
                <a:spcPts val="600"/>
              </a:spcBef>
              <a:spcAft>
                <a:spcPts val="600"/>
              </a:spcAft>
              <a:buClr>
                <a:srgbClr val="A6B727"/>
              </a:buClr>
              <a:buSzPct val="92000"/>
              <a:buFont typeface="Wingdings 2" panose="05020102010507070707" pitchFamily="18" charset="2"/>
              <a:buChar char=""/>
            </a:pPr>
            <a:r>
              <a:rPr lang="en-US" altLang="en-US">
                <a:solidFill>
                  <a:srgbClr val="5E5E5E"/>
                </a:solidFill>
                <a:latin typeface="Gill Sans MT" panose="020B0502020104020203" pitchFamily="34" charset="0"/>
              </a:rPr>
              <a:t>Systems thinking</a:t>
            </a:r>
          </a:p>
          <a:p>
            <a:pPr eaLnBrk="1" hangingPunct="1">
              <a:lnSpc>
                <a:spcPct val="130000"/>
              </a:lnSpc>
              <a:spcBef>
                <a:spcPts val="600"/>
              </a:spcBef>
              <a:spcAft>
                <a:spcPts val="600"/>
              </a:spcAft>
              <a:buClr>
                <a:srgbClr val="A6B727"/>
              </a:buClr>
              <a:buSzPct val="92000"/>
              <a:buFont typeface="Wingdings 2" panose="05020102010507070707" pitchFamily="18" charset="2"/>
              <a:buChar char=""/>
            </a:pPr>
            <a:r>
              <a:rPr lang="en-US" altLang="en-US">
                <a:solidFill>
                  <a:srgbClr val="5E5E5E"/>
                </a:solidFill>
                <a:latin typeface="Gill Sans MT" panose="020B0502020104020203" pitchFamily="34" charset="0"/>
              </a:rPr>
              <a:t>Interpersonal interactions</a:t>
            </a:r>
          </a:p>
          <a:p>
            <a:pPr eaLnBrk="1" hangingPunct="1">
              <a:lnSpc>
                <a:spcPct val="80000"/>
              </a:lnSpc>
              <a:spcBef>
                <a:spcPts val="600"/>
              </a:spcBef>
              <a:spcAft>
                <a:spcPts val="600"/>
              </a:spcAft>
              <a:buClr>
                <a:srgbClr val="A6B727"/>
              </a:buClr>
              <a:buSzPct val="92000"/>
              <a:buFont typeface="Wingdings 2" panose="05020102010507070707" pitchFamily="18" charset="2"/>
              <a:buNone/>
            </a:pPr>
            <a:endParaRPr lang="en-US" altLang="en-US">
              <a:solidFill>
                <a:srgbClr val="5E5E5E"/>
              </a:solidFill>
              <a:latin typeface="Gill Sans MT" panose="020B0502020104020203" pitchFamily="34" charset="0"/>
            </a:endParaRPr>
          </a:p>
          <a:p>
            <a:pPr eaLnBrk="1" hangingPunct="1">
              <a:lnSpc>
                <a:spcPct val="80000"/>
              </a:lnSpc>
              <a:spcBef>
                <a:spcPts val="600"/>
              </a:spcBef>
              <a:spcAft>
                <a:spcPts val="600"/>
              </a:spcAft>
              <a:buClr>
                <a:srgbClr val="A6B727"/>
              </a:buClr>
              <a:buSzPct val="92000"/>
              <a:buFont typeface="Wingdings 2" panose="05020102010507070707" pitchFamily="18" charset="2"/>
              <a:buNone/>
            </a:pPr>
            <a:endParaRPr lang="en-US" altLang="en-US">
              <a:solidFill>
                <a:srgbClr val="5E5E5E"/>
              </a:solidFill>
              <a:latin typeface="Gill Sans MT" panose="020B0502020104020203" pitchFamily="34" charset="0"/>
            </a:endParaRPr>
          </a:p>
          <a:p>
            <a:pPr eaLnBrk="1" hangingPunct="1">
              <a:lnSpc>
                <a:spcPct val="80000"/>
              </a:lnSpc>
              <a:spcBef>
                <a:spcPts val="600"/>
              </a:spcBef>
              <a:spcAft>
                <a:spcPts val="600"/>
              </a:spcAft>
              <a:buClr>
                <a:srgbClr val="A6B727"/>
              </a:buClr>
              <a:buSzPct val="92000"/>
              <a:buFont typeface="Wingdings 2" panose="05020102010507070707" pitchFamily="18" charset="2"/>
              <a:buChar char=""/>
            </a:pPr>
            <a:r>
              <a:rPr lang="en-US" altLang="en-US">
                <a:solidFill>
                  <a:srgbClr val="5E5E5E"/>
                </a:solidFill>
                <a:latin typeface="Gill Sans MT" panose="020B0502020104020203" pitchFamily="34" charset="0"/>
              </a:rPr>
              <a:t>Collaborative Dialogue?</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4203700"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18434">
                                            <p:txEl>
                                              <p:pRg st="6" end="6"/>
                                            </p:txEl>
                                          </p:spTgt>
                                        </p:tgtEl>
                                        <p:attrNameLst>
                                          <p:attrName>style.visibility</p:attrName>
                                        </p:attrNameLst>
                                      </p:cBhvr>
                                      <p:to>
                                        <p:strVal val="visible"/>
                                      </p:to>
                                    </p:set>
                                    <p:animEffect transition="in" filter="fade">
                                      <p:cBhvr additive="repl">
                                        <p:cTn id="7" dur="1000"/>
                                        <p:tgtEl>
                                          <p:spTgt spid="18434">
                                            <p:txEl>
                                              <p:pRg st="6" end="6"/>
                                            </p:txEl>
                                          </p:spTgt>
                                        </p:tgtEl>
                                      </p:cBhvr>
                                    </p:animEffect>
                                    <p:anim calcmode="lin" valueType="num">
                                      <p:cBhvr additive="repl">
                                        <p:cTn id="8" dur="1000" fill="hold"/>
                                        <p:tgtEl>
                                          <p:spTgt spid="18434">
                                            <p:txEl>
                                              <p:pRg st="6" end="6"/>
                                            </p:txEl>
                                          </p:spTgt>
                                        </p:tgtEl>
                                        <p:attrNameLst>
                                          <p:attrName>ppt_x</p:attrName>
                                        </p:attrNameLst>
                                      </p:cBhvr>
                                      <p:tavLst>
                                        <p:tav tm="100000">
                                          <p:val>
                                            <p:strVal val="#ppt_x"/>
                                          </p:val>
                                        </p:tav>
                                        <p:tav>
                                          <p:val>
                                            <p:strVal val="#ppt_x"/>
                                          </p:val>
                                        </p:tav>
                                      </p:tavLst>
                                    </p:anim>
                                    <p:anim calcmode="lin" valueType="num">
                                      <p:cBhvr additive="repl">
                                        <p:cTn id="9" dur="1000" fill="hold"/>
                                        <p:tgtEl>
                                          <p:spTgt spid="18434">
                                            <p:txEl>
                                              <p:pRg st="6" end="6"/>
                                            </p:txEl>
                                          </p:spTgt>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WORLD CAFÉ </a:t>
            </a:r>
          </a:p>
        </p:txBody>
      </p:sp>
      <p:sp>
        <p:nvSpPr>
          <p:cNvPr id="19458" name="Text Box 2"/>
          <p:cNvSpPr txBox="1">
            <a:spLocks noChangeArrowheads="1"/>
          </p:cNvSpPr>
          <p:nvPr/>
        </p:nvSpPr>
        <p:spPr bwMode="auto">
          <a:xfrm>
            <a:off x="581025" y="1981200"/>
            <a:ext cx="7989888"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A6B727"/>
              </a:buClr>
              <a:buSzPct val="92000"/>
              <a:buFont typeface="Arial" panose="020B0604020202020204" pitchFamily="34" charset="0"/>
              <a:buChar char="•"/>
            </a:pPr>
            <a:r>
              <a:rPr lang="en-US" altLang="en-US" sz="2000">
                <a:solidFill>
                  <a:srgbClr val="AB3C19"/>
                </a:solidFill>
                <a:latin typeface="Gill Sans MT" panose="020B0502020104020203" pitchFamily="34" charset="0"/>
              </a:rPr>
              <a:t>“In 1995, a small group of business and academic leaders were meeting at the home of Juanita Brown and David Isaacs in Mill Valley, California. […]  </a:t>
            </a:r>
          </a:p>
          <a:p>
            <a:pPr eaLnBrk="1" hangingPunct="1">
              <a:spcBef>
                <a:spcPts val="500"/>
              </a:spcBef>
              <a:spcAft>
                <a:spcPts val="600"/>
              </a:spcAft>
              <a:buClr>
                <a:srgbClr val="A6B727"/>
              </a:buClr>
              <a:buSzPct val="92000"/>
              <a:buFont typeface="Arial" panose="020B0604020202020204" pitchFamily="34" charset="0"/>
              <a:buChar char="•"/>
            </a:pPr>
            <a:r>
              <a:rPr lang="en-US" altLang="en-US" sz="2000">
                <a:solidFill>
                  <a:srgbClr val="B96D00"/>
                </a:solidFill>
                <a:latin typeface="Gill Sans MT" panose="020B0502020104020203" pitchFamily="34" charset="0"/>
              </a:rPr>
              <a:t>With their plan for a morning large-circle dialogue disrupted by rain, the two dozen participants spontaneously formed into small, intimate table conversations about the questions that had drawn them together, recording their insights on makeshift paper “tablecloths.” </a:t>
            </a:r>
          </a:p>
          <a:p>
            <a:pPr eaLnBrk="1" hangingPunct="1">
              <a:spcBef>
                <a:spcPts val="500"/>
              </a:spcBef>
              <a:spcAft>
                <a:spcPts val="600"/>
              </a:spcAft>
              <a:buClr>
                <a:srgbClr val="A6B727"/>
              </a:buClr>
              <a:buSzPct val="92000"/>
              <a:buFont typeface="Arial" panose="020B0604020202020204" pitchFamily="34" charset="0"/>
              <a:buChar char="•"/>
            </a:pPr>
            <a:r>
              <a:rPr lang="en-US" altLang="en-US" sz="2000">
                <a:solidFill>
                  <a:srgbClr val="7D891D"/>
                </a:solidFill>
                <a:latin typeface="Gill Sans MT" panose="020B0502020104020203" pitchFamily="34" charset="0"/>
              </a:rPr>
              <a:t>They periodically interrupted these conversations to switch tables so the insights and ideas that had real power might circulate, deepen, and connect. </a:t>
            </a:r>
          </a:p>
          <a:p>
            <a:pPr eaLnBrk="1" hangingPunct="1">
              <a:spcBef>
                <a:spcPts val="500"/>
              </a:spcBef>
              <a:spcAft>
                <a:spcPts val="600"/>
              </a:spcAft>
              <a:buClr>
                <a:srgbClr val="A6B727"/>
              </a:buClr>
              <a:buSzPct val="92000"/>
              <a:buFont typeface="Arial" panose="020B0604020202020204" pitchFamily="34" charset="0"/>
              <a:buChar char="•"/>
            </a:pPr>
            <a:r>
              <a:rPr lang="en-US" altLang="en-US" sz="2000">
                <a:solidFill>
                  <a:srgbClr val="316886"/>
                </a:solidFill>
                <a:latin typeface="Gill Sans MT" panose="020B0502020104020203" pitchFamily="34" charset="0"/>
              </a:rPr>
              <a:t>Harvesting the table conversations enabled them to notice the emerging patterns in their thinking, which then enriched subsequent rounds of conversation.”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animEffect transition="in" filter="fade">
                                      <p:cBhvr additive="repl">
                                        <p:cTn id="7" dur="2000"/>
                                        <p:tgtEl>
                                          <p:spTgt spid="1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9458">
                                            <p:txEl>
                                              <p:pRg st="1" end="1"/>
                                            </p:txEl>
                                          </p:spTgt>
                                        </p:tgtEl>
                                        <p:attrNameLst>
                                          <p:attrName>style.visibility</p:attrName>
                                        </p:attrNameLst>
                                      </p:cBhvr>
                                      <p:to>
                                        <p:strVal val="visible"/>
                                      </p:to>
                                    </p:set>
                                    <p:animEffect transition="in" filter="fade">
                                      <p:cBhvr additive="repl">
                                        <p:cTn id="12" dur="2000"/>
                                        <p:tgtEl>
                                          <p:spTgt spid="194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9458">
                                            <p:txEl>
                                              <p:pRg st="2" end="2"/>
                                            </p:txEl>
                                          </p:spTgt>
                                        </p:tgtEl>
                                        <p:attrNameLst>
                                          <p:attrName>style.visibility</p:attrName>
                                        </p:attrNameLst>
                                      </p:cBhvr>
                                      <p:to>
                                        <p:strVal val="visible"/>
                                      </p:to>
                                    </p:set>
                                    <p:animEffect transition="in" filter="fade">
                                      <p:cBhvr additive="repl">
                                        <p:cTn id="17" dur="2000"/>
                                        <p:tgtEl>
                                          <p:spTgt spid="194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9458">
                                            <p:txEl>
                                              <p:pRg st="3" end="3"/>
                                            </p:txEl>
                                          </p:spTgt>
                                        </p:tgtEl>
                                        <p:attrNameLst>
                                          <p:attrName>style.visibility</p:attrName>
                                        </p:attrNameLst>
                                      </p:cBhvr>
                                      <p:to>
                                        <p:strVal val="visible"/>
                                      </p:to>
                                    </p:set>
                                    <p:animEffect transition="in" filter="fade">
                                      <p:cBhvr additive="repl">
                                        <p:cTn id="22" dur="2000"/>
                                        <p:tgtEl>
                                          <p:spTgt spid="194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WORLD CAFÉ: PROCESS</a:t>
            </a:r>
          </a:p>
        </p:txBody>
      </p:sp>
      <p:sp>
        <p:nvSpPr>
          <p:cNvPr id="27651" name="Text Box 2"/>
          <p:cNvSpPr txBox="1">
            <a:spLocks noChangeArrowheads="1"/>
          </p:cNvSpPr>
          <p:nvPr/>
        </p:nvSpPr>
        <p:spPr bwMode="auto">
          <a:xfrm>
            <a:off x="581025" y="2227263"/>
            <a:ext cx="7989888" cy="417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57200" indent="-457200">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08013" algn="l"/>
                <a:tab pos="1065213" algn="l"/>
                <a:tab pos="1522413" algn="l"/>
                <a:tab pos="1979613" algn="l"/>
                <a:tab pos="2436813" algn="l"/>
                <a:tab pos="2894013" algn="l"/>
                <a:tab pos="3351213" algn="l"/>
                <a:tab pos="3808413" algn="l"/>
                <a:tab pos="4265613" algn="l"/>
                <a:tab pos="4722813" algn="l"/>
                <a:tab pos="5180013" algn="l"/>
                <a:tab pos="5637213" algn="l"/>
                <a:tab pos="6094413" algn="l"/>
                <a:tab pos="6551613" algn="l"/>
                <a:tab pos="7008813" algn="l"/>
                <a:tab pos="7466013" algn="l"/>
                <a:tab pos="7923213" algn="l"/>
                <a:tab pos="8380413" algn="l"/>
                <a:tab pos="8837613" algn="l"/>
                <a:tab pos="929481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lnSpc>
                <a:spcPct val="90000"/>
              </a:lnSpc>
              <a:spcBef>
                <a:spcPts val="375"/>
              </a:spcBef>
              <a:spcAft>
                <a:spcPts val="600"/>
              </a:spcAft>
              <a:buClr>
                <a:srgbClr val="A6B727"/>
              </a:buClr>
              <a:buSzPct val="92000"/>
            </a:pPr>
            <a:endParaRPr lang="en-US" altLang="en-US" sz="1500">
              <a:solidFill>
                <a:srgbClr val="5E5E5E"/>
              </a:solidFill>
              <a:latin typeface="Gill Sans MT" panose="020B0502020104020203" pitchFamily="34" charset="0"/>
            </a:endParaRPr>
          </a:p>
          <a:p>
            <a:pPr algn="r" eaLnBrk="1" hangingPunct="1">
              <a:lnSpc>
                <a:spcPct val="140000"/>
              </a:lnSpc>
              <a:spcBef>
                <a:spcPts val="700"/>
              </a:spcBef>
              <a:spcAft>
                <a:spcPts val="600"/>
              </a:spcAft>
              <a:buClr>
                <a:srgbClr val="A6B727"/>
              </a:buClr>
              <a:buSzPct val="92000"/>
              <a:buFont typeface="Wingdings" panose="05000000000000000000" pitchFamily="2" charset="2"/>
              <a:buChar char=""/>
            </a:pPr>
            <a:r>
              <a:rPr lang="en-US" altLang="en-US">
                <a:solidFill>
                  <a:srgbClr val="5E5E5E"/>
                </a:solidFill>
                <a:latin typeface="Gill Sans MT" panose="020B0502020104020203" pitchFamily="34" charset="0"/>
              </a:rPr>
              <a:t> </a:t>
            </a:r>
            <a:r>
              <a:rPr lang="en-US" altLang="en-US" sz="2800">
                <a:solidFill>
                  <a:srgbClr val="5E5E5E"/>
                </a:solidFill>
                <a:latin typeface="Gill Sans MT" panose="020B0502020104020203" pitchFamily="34" charset="0"/>
              </a:rPr>
              <a:t>Setting – create the environment</a:t>
            </a:r>
          </a:p>
          <a:p>
            <a:pPr algn="r" eaLnBrk="1" hangingPunct="1">
              <a:lnSpc>
                <a:spcPct val="140000"/>
              </a:lnSpc>
              <a:spcBef>
                <a:spcPts val="700"/>
              </a:spcBef>
              <a:spcAft>
                <a:spcPts val="600"/>
              </a:spcAft>
              <a:buClr>
                <a:srgbClr val="A6B727"/>
              </a:buClr>
              <a:buSzPct val="92000"/>
              <a:buFont typeface="Wingdings" panose="05000000000000000000" pitchFamily="2" charset="2"/>
              <a:buChar char=""/>
            </a:pPr>
            <a:r>
              <a:rPr lang="en-US" altLang="en-US" sz="2800">
                <a:solidFill>
                  <a:srgbClr val="5E5E5E"/>
                </a:solidFill>
                <a:latin typeface="Gill Sans MT" panose="020B0502020104020203" pitchFamily="34" charset="0"/>
              </a:rPr>
              <a:t> Welcome and Introduction by host</a:t>
            </a:r>
          </a:p>
          <a:p>
            <a:pPr algn="r" eaLnBrk="1" hangingPunct="1">
              <a:lnSpc>
                <a:spcPct val="140000"/>
              </a:lnSpc>
              <a:spcBef>
                <a:spcPts val="700"/>
              </a:spcBef>
              <a:spcAft>
                <a:spcPts val="600"/>
              </a:spcAft>
              <a:buClr>
                <a:srgbClr val="A6B727"/>
              </a:buClr>
              <a:buSzPct val="92000"/>
              <a:buFont typeface="Wingdings" panose="05000000000000000000" pitchFamily="2" charset="2"/>
              <a:buChar char=""/>
            </a:pPr>
            <a:r>
              <a:rPr lang="en-US" altLang="en-US" sz="2800">
                <a:solidFill>
                  <a:srgbClr val="5E5E5E"/>
                </a:solidFill>
                <a:latin typeface="Gill Sans MT" panose="020B0502020104020203" pitchFamily="34" charset="0"/>
              </a:rPr>
              <a:t> Small group rounds – ideally at least 3</a:t>
            </a:r>
          </a:p>
          <a:p>
            <a:pPr algn="r" eaLnBrk="1" hangingPunct="1">
              <a:lnSpc>
                <a:spcPct val="140000"/>
              </a:lnSpc>
              <a:spcBef>
                <a:spcPts val="700"/>
              </a:spcBef>
              <a:spcAft>
                <a:spcPts val="600"/>
              </a:spcAft>
              <a:buClr>
                <a:srgbClr val="A6B727"/>
              </a:buClr>
              <a:buSzPct val="92000"/>
              <a:buFont typeface="Wingdings" panose="05000000000000000000" pitchFamily="2" charset="2"/>
              <a:buChar char=""/>
            </a:pPr>
            <a:r>
              <a:rPr lang="en-US" altLang="en-US" sz="2800">
                <a:solidFill>
                  <a:srgbClr val="5E5E5E"/>
                </a:solidFill>
                <a:latin typeface="Gill Sans MT" panose="020B0502020104020203" pitchFamily="34" charset="0"/>
              </a:rPr>
              <a:t> Questions – can be repeated or built upon</a:t>
            </a:r>
          </a:p>
          <a:p>
            <a:pPr algn="r" eaLnBrk="1" hangingPunct="1">
              <a:lnSpc>
                <a:spcPct val="140000"/>
              </a:lnSpc>
              <a:spcBef>
                <a:spcPts val="700"/>
              </a:spcBef>
              <a:spcAft>
                <a:spcPts val="600"/>
              </a:spcAft>
              <a:buClr>
                <a:srgbClr val="A6B727"/>
              </a:buClr>
              <a:buSzPct val="92000"/>
              <a:buFont typeface="Wingdings" panose="05000000000000000000" pitchFamily="2" charset="2"/>
              <a:buChar char=""/>
            </a:pPr>
            <a:r>
              <a:rPr lang="en-US" altLang="en-US" sz="2800">
                <a:solidFill>
                  <a:srgbClr val="5E5E5E"/>
                </a:solidFill>
                <a:latin typeface="Gill Sans MT" panose="020B0502020104020203" pitchFamily="34" charset="0"/>
              </a:rPr>
              <a:t> Harvest – share insights with rest of group</a:t>
            </a:r>
          </a:p>
          <a:p>
            <a:pPr algn="r" eaLnBrk="1" hangingPunct="1">
              <a:lnSpc>
                <a:spcPct val="90000"/>
              </a:lnSpc>
              <a:spcBef>
                <a:spcPts val="700"/>
              </a:spcBef>
              <a:spcAft>
                <a:spcPts val="600"/>
              </a:spcAft>
              <a:buClr>
                <a:srgbClr val="A6B727"/>
              </a:buClr>
              <a:buSzPct val="92000"/>
              <a:buFont typeface="Wingdings" panose="05000000000000000000" pitchFamily="2" charset="2"/>
              <a:buNone/>
            </a:pPr>
            <a:endParaRPr lang="en-US" altLang="en-US" sz="2800">
              <a:solidFill>
                <a:srgbClr val="5E5E5E"/>
              </a:solidFill>
              <a:latin typeface="Gill Sans MT" panose="020B0502020104020203" pitchFamily="34" charset="0"/>
            </a:endParaRP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2286000" cy="1895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581025" y="687388"/>
            <a:ext cx="7989888"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US" altLang="en-US" sz="2800">
                <a:solidFill>
                  <a:srgbClr val="FFFFFF"/>
                </a:solidFill>
                <a:latin typeface="Gill Sans MT" panose="020B0502020104020203" pitchFamily="34" charset="0"/>
              </a:rPr>
              <a:t>WORLD CAFÉ: PROCESS</a:t>
            </a:r>
          </a:p>
        </p:txBody>
      </p:sp>
      <p:sp>
        <p:nvSpPr>
          <p:cNvPr id="29699" name="Text Box 2"/>
          <p:cNvSpPr txBox="1">
            <a:spLocks noChangeArrowheads="1"/>
          </p:cNvSpPr>
          <p:nvPr/>
        </p:nvSpPr>
        <p:spPr bwMode="auto">
          <a:xfrm>
            <a:off x="581025" y="1905000"/>
            <a:ext cx="7989888"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03213" indent="-303213">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Seat 4 – 5 people at small Café-style tables or in conversation clusters.</a:t>
            </a:r>
          </a:p>
          <a:p>
            <a:pPr eaLnBrk="1" hangingPunct="1">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Set up progressive rounds of conversation, 15 – 20 min each</a:t>
            </a:r>
          </a:p>
          <a:p>
            <a:pPr eaLnBrk="1" hangingPunct="1">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Encourage participants to write, doodle and draw key ideas on their tablecloths (graphic recording)</a:t>
            </a:r>
          </a:p>
          <a:p>
            <a:pPr eaLnBrk="1" hangingPunct="1">
              <a:spcBef>
                <a:spcPts val="500"/>
              </a:spcBef>
              <a:spcAft>
                <a:spcPts val="600"/>
              </a:spcAft>
              <a:buClr>
                <a:srgbClr val="A6B727"/>
              </a:buClr>
              <a:buSzPct val="92000"/>
              <a:buFont typeface="Wingdings 2" panose="05020102010507070707" pitchFamily="18" charset="2"/>
              <a:buNone/>
            </a:pPr>
            <a:endParaRPr lang="en-US" altLang="en-US" sz="2000">
              <a:solidFill>
                <a:srgbClr val="5E5E5E"/>
              </a:solidFill>
              <a:latin typeface="Gill Sans MT" panose="020B0502020104020203" pitchFamily="34" charset="0"/>
            </a:endParaRPr>
          </a:p>
          <a:p>
            <a:pPr eaLnBrk="1" hangingPunct="1">
              <a:spcBef>
                <a:spcPts val="500"/>
              </a:spcBef>
              <a:spcAft>
                <a:spcPts val="600"/>
              </a:spcAft>
              <a:buClr>
                <a:srgbClr val="A6B727"/>
              </a:buClr>
              <a:buSzPct val="92000"/>
              <a:buFont typeface="Wingdings 2" panose="05020102010507070707" pitchFamily="18" charset="2"/>
              <a:buChar char=""/>
            </a:pPr>
            <a:r>
              <a:rPr lang="en-US" altLang="en-US" sz="2000">
                <a:solidFill>
                  <a:srgbClr val="5E5E5E"/>
                </a:solidFill>
                <a:latin typeface="Gill Sans MT" panose="020B0502020104020203" pitchFamily="34" charset="0"/>
              </a:rPr>
              <a:t>Upon completing the initial round of conversation, may ask one person to remain at the table as a “table host” for the next round, while the others serve as travelers or “ambassadors of meaning.” The travelers carry key ideas, themes and questions into their new conversations, while the table host welcomes the new set of travelers.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2136</Words>
  <Application>Microsoft Office PowerPoint</Application>
  <PresentationFormat>On-screen Show (4:3)</PresentationFormat>
  <Paragraphs>227</Paragraphs>
  <Slides>27</Slides>
  <Notes>24</Notes>
  <HiddenSlides>0</HiddenSlides>
  <MMClips>0</MMClips>
  <ScaleCrop>false</ScaleCrop>
  <HeadingPairs>
    <vt:vector size="4" baseType="variant">
      <vt:variant>
        <vt:lpstr>Theme</vt:lpstr>
      </vt:variant>
      <vt:variant>
        <vt:i4>11</vt:i4>
      </vt:variant>
      <vt:variant>
        <vt:lpstr>Slide Titles</vt:lpstr>
      </vt:variant>
      <vt:variant>
        <vt:i4>27</vt:i4>
      </vt:variant>
    </vt:vector>
  </HeadingPairs>
  <TitlesOfParts>
    <vt:vector size="38"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 Café!</dc:title>
  <dc:creator>Admin (Unity IT)</dc:creator>
  <cp:lastModifiedBy>amee</cp:lastModifiedBy>
  <cp:revision>81</cp:revision>
  <cp:lastPrinted>1601-01-01T00:00:00Z</cp:lastPrinted>
  <dcterms:created xsi:type="dcterms:W3CDTF">2017-05-04T23:54:00Z</dcterms:created>
  <dcterms:modified xsi:type="dcterms:W3CDTF">2017-05-06T15:57:37Z</dcterms:modified>
</cp:coreProperties>
</file>