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1" r:id="rId2"/>
    <p:sldId id="257" r:id="rId3"/>
    <p:sldId id="264" r:id="rId4"/>
    <p:sldId id="259" r:id="rId5"/>
    <p:sldId id="262" r:id="rId6"/>
    <p:sldId id="266" r:id="rId7"/>
    <p:sldId id="292" r:id="rId8"/>
    <p:sldId id="291" r:id="rId9"/>
    <p:sldId id="268" r:id="rId10"/>
    <p:sldId id="267" r:id="rId11"/>
    <p:sldId id="294" r:id="rId12"/>
    <p:sldId id="290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89" r:id="rId21"/>
    <p:sldId id="279" r:id="rId22"/>
    <p:sldId id="280" r:id="rId23"/>
    <p:sldId id="288" r:id="rId24"/>
    <p:sldId id="282" r:id="rId25"/>
    <p:sldId id="283" r:id="rId26"/>
    <p:sldId id="284" r:id="rId27"/>
    <p:sldId id="285" r:id="rId28"/>
    <p:sldId id="287" r:id="rId29"/>
    <p:sldId id="286" r:id="rId30"/>
    <p:sldId id="260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555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36E01-AA3F-4F13-9F97-1B192A5FF6BC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2D85A-CEC1-4904-B67A-A85D695ED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8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</a:t>
            </a:r>
            <a:r>
              <a:rPr lang="en-US" baseline="0" dirty="0" smtClean="0"/>
              <a:t> here is to move from a less palatable word to an appreciated word that can be used to describe what we do as faculty…and can help with labeling EBM actions and curriculum. </a:t>
            </a:r>
          </a:p>
          <a:p>
            <a:r>
              <a:rPr lang="en-US" baseline="0" dirty="0" smtClean="0"/>
              <a:t>Plus, get the group talking, and used to talking as we go.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*Also given</a:t>
            </a:r>
            <a:r>
              <a:rPr lang="en-US" baseline="0" dirty="0" smtClean="0"/>
              <a:t> as additional reference materials to learners prior to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3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Hyperlinked to each of the above.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00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give learners the info, which is giving them fish to eat.  They can eat what they</a:t>
            </a:r>
            <a:r>
              <a:rPr lang="en-US" baseline="0" dirty="0" smtClean="0"/>
              <a:t> are given.</a:t>
            </a:r>
          </a:p>
          <a:p>
            <a:r>
              <a:rPr lang="en-US" baseline="0" dirty="0" smtClean="0"/>
              <a:t>If we teach them the strategies to catch fish, they can (theoretically) eat forever!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give learners the info, which is giving them fish to eat.  They can eat what they</a:t>
            </a:r>
            <a:r>
              <a:rPr lang="en-US" baseline="0" dirty="0" smtClean="0"/>
              <a:t> are given.</a:t>
            </a:r>
          </a:p>
          <a:p>
            <a:r>
              <a:rPr lang="en-US" baseline="0" dirty="0" smtClean="0"/>
              <a:t>If we teach them the strategies to catch fish, they can (theoretically) eat forever!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82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 for discussion as we move through, but as time allows, we will have a longer discussion at the end.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76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Journal club involved reviewing</a:t>
            </a:r>
            <a:r>
              <a:rPr lang="en-US" baseline="0" dirty="0" smtClean="0"/>
              <a:t> an article with faculty preceptors, who would pick apart some RCT or meta-analysis.  The article would be provided in advance, no one would read it in advance, no other information given to the students about how to critically appraise the literature.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2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2D85A-CEC1-4904-B67A-A85D695ED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047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 discussion of Sakai and what it offers (as it was crucial</a:t>
            </a:r>
            <a:r>
              <a:rPr lang="en-US" baseline="0" dirty="0" smtClean="0"/>
              <a:t> to this happening)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60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EPSS, ACP Clinical Guidelines, Guideline</a:t>
            </a:r>
            <a:r>
              <a:rPr lang="en-US" baseline="0" dirty="0" smtClean="0"/>
              <a:t> Central, Essential Evidence Plus, ASCCP, PubMed4HH, plus many more.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2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*Giving</a:t>
            </a:r>
            <a:r>
              <a:rPr lang="en-US" baseline="0" dirty="0" smtClean="0"/>
              <a:t> the participants fish!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D85A-CEC1-4904-B67A-A85D695ED9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FRISBE: Follow-up, Randomization, Intention-to-treat,</a:t>
            </a:r>
            <a:r>
              <a:rPr lang="en-US" baseline="0" dirty="0" smtClean="0"/>
              <a:t> Similar Baseline Characteristics, Blinding, Equal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2D85A-CEC1-4904-B67A-A85D695ED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01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 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br>
              <a:rPr lang="en-US" dirty="0" smtClean="0"/>
            </a:br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akaiproject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fp.org/journals/afp/authors/ebm-toolkit/glossary.html#stud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afp.org/afp/2004/0201/p548.html" TargetMode="External"/><Relationship Id="rId4" Type="http://schemas.openxmlformats.org/officeDocument/2006/relationships/hyperlink" Target="https://sites.duke.edu/ebmworkshop/files/2012/06/frisbe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https://pubmedhh.nlm.nih.gov/nlmd/pico/piconew.php" TargetMode="External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ripdatabase.com/search/wizard#pico" TargetMode="External"/><Relationship Id="rId5" Type="http://schemas.openxmlformats.org/officeDocument/2006/relationships/hyperlink" Target="https://play.google.com/store/apps/details?id=gov.nih.nlm.lhc.pubmed4hh&amp;hl=en" TargetMode="External"/><Relationship Id="rId4" Type="http://schemas.openxmlformats.org/officeDocument/2006/relationships/hyperlink" Target="https://itunes.apple.com/us/app/pubmed4hh/id544354407?mt=8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opher.bunt@usuhs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ebm.bmj.com/content/19/3/8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Evidence-Based-Medicine-Practice-Teach-Straus/dp/070203127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099" y="2284333"/>
            <a:ext cx="6853412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Teaching How to Fish: An Innovative, Interprofessional EBM Curriculum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Christopher Bunt, MD, FAAFP</a:t>
            </a:r>
          </a:p>
          <a:p>
            <a:r>
              <a:rPr lang="en-US" dirty="0" smtClean="0"/>
              <a:t>Christopher Jonas, DO, FAAFP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1: Our animation</a:t>
            </a:r>
            <a:endParaRPr lang="en-US" dirty="0"/>
          </a:p>
        </p:txBody>
      </p:sp>
      <p:pic>
        <p:nvPicPr>
          <p:cNvPr id="4" name="EBM%20Animation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25" y="2270125"/>
            <a:ext cx="7016750" cy="3946525"/>
          </a:xfrm>
        </p:spPr>
      </p:pic>
    </p:spTree>
    <p:extLst>
      <p:ext uri="{BB962C8B-B14F-4D97-AF65-F5344CB8AC3E}">
        <p14:creationId xmlns:p14="http://schemas.microsoft.com/office/powerpoint/2010/main" val="147573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1: Our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Handout would not allow for upload of the actual animation at this time.</a:t>
            </a:r>
          </a:p>
          <a:p>
            <a:endParaRPr lang="en-US" dirty="0"/>
          </a:p>
          <a:p>
            <a:r>
              <a:rPr lang="en-US" dirty="0" smtClean="0"/>
              <a:t>If you would like a copy, please email 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1: Animation 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thoughts?</a:t>
            </a:r>
          </a:p>
          <a:p>
            <a:endParaRPr lang="en-US" dirty="0"/>
          </a:p>
          <a:p>
            <a:r>
              <a:rPr lang="en-US" dirty="0" smtClean="0"/>
              <a:t>Too simple? Too complex?</a:t>
            </a:r>
          </a:p>
          <a:p>
            <a:endParaRPr lang="en-US" dirty="0"/>
          </a:p>
          <a:p>
            <a:r>
              <a:rPr lang="en-US" dirty="0"/>
              <a:t>Anyone aware of anything </a:t>
            </a:r>
            <a:r>
              <a:rPr lang="en-US" dirty="0" smtClean="0"/>
              <a:t>similar?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2: Flipped Classroom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has flipped a classroom?</a:t>
            </a:r>
          </a:p>
          <a:p>
            <a:endParaRPr lang="en-US" dirty="0"/>
          </a:p>
          <a:p>
            <a:r>
              <a:rPr lang="en-US" dirty="0" smtClean="0"/>
              <a:t>What subjects work well for this strategy?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2: Curriculum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</a:t>
            </a:r>
            <a:r>
              <a:rPr lang="en-US" dirty="0" smtClean="0"/>
              <a:t>reinforce PICO</a:t>
            </a:r>
            <a:endParaRPr lang="en-US" dirty="0"/>
          </a:p>
          <a:p>
            <a:endParaRPr lang="en-US" dirty="0"/>
          </a:p>
          <a:p>
            <a:r>
              <a:rPr lang="en-US" dirty="0"/>
              <a:t>Needed to complete </a:t>
            </a:r>
            <a:r>
              <a:rPr lang="en-US" dirty="0" smtClean="0"/>
              <a:t>pre-assessment</a:t>
            </a:r>
          </a:p>
          <a:p>
            <a:endParaRPr lang="en-US" dirty="0"/>
          </a:p>
          <a:p>
            <a:r>
              <a:rPr lang="en-US" dirty="0" smtClean="0"/>
              <a:t>Needed to assign pre-work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2: Evolution (Old)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previous pre-assessment (or post)</a:t>
            </a:r>
          </a:p>
          <a:p>
            <a:endParaRPr lang="en-US" dirty="0"/>
          </a:p>
          <a:p>
            <a:r>
              <a:rPr lang="en-US" dirty="0" smtClean="0"/>
              <a:t>No handouts for review prior to session</a:t>
            </a:r>
          </a:p>
          <a:p>
            <a:endParaRPr lang="en-US" dirty="0"/>
          </a:p>
          <a:p>
            <a:r>
              <a:rPr lang="en-US" dirty="0" smtClean="0"/>
              <a:t>No pre-work assignment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2: Evolution (New)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PICO handout for reference (</a:t>
            </a:r>
            <a:r>
              <a:rPr lang="en-US" dirty="0" smtClean="0">
                <a:hlinkClick r:id="rId3"/>
              </a:rPr>
              <a:t>Sakai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Quiz for pre-assessment</a:t>
            </a:r>
          </a:p>
          <a:p>
            <a:endParaRPr lang="en-US" dirty="0"/>
          </a:p>
          <a:p>
            <a:r>
              <a:rPr lang="en-US" dirty="0" smtClean="0"/>
              <a:t>Last question had pre-work assignment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800" y="1062345"/>
            <a:ext cx="4022758" cy="5502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760717" y="221385"/>
            <a:ext cx="1816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Handout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861" y="1309255"/>
            <a:ext cx="5259161" cy="5145170"/>
          </a:xfrm>
          <a:prstGeom prst="rect">
            <a:avLst/>
          </a:prstGeom>
          <a:noFill/>
          <a:ln w="22225" cmpd="dbl">
            <a:solidFill>
              <a:schemeClr val="tx1"/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37118" y="587086"/>
            <a:ext cx="2362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Quiz Page 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46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22818" y="467591"/>
            <a:ext cx="2362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Quiz Page 2</a:t>
            </a:r>
            <a:endParaRPr lang="en-US" sz="36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7348" y="1163782"/>
            <a:ext cx="5661320" cy="54066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58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5031"/>
            <a:ext cx="8229600" cy="3946879"/>
          </a:xfrm>
        </p:spPr>
        <p:txBody>
          <a:bodyPr>
            <a:normAutofit fontScale="85000" lnSpcReduction="20000"/>
          </a:bodyPr>
          <a:lstStyle/>
          <a:p>
            <a:pPr marL="0" indent="0" algn="ctr" defTabSz="5016500">
              <a:buNone/>
            </a:pPr>
            <a:r>
              <a:rPr lang="en-US" sz="4800" b="1" dirty="0">
                <a:latin typeface="Arial" pitchFamily="34" charset="0"/>
                <a:cs typeface="Arial" pitchFamily="34" charset="0"/>
              </a:rPr>
              <a:t>Disclosures:</a:t>
            </a:r>
          </a:p>
          <a:p>
            <a:pPr marL="0" indent="0" algn="ctr" defTabSz="5016500">
              <a:buNone/>
            </a:pPr>
            <a:r>
              <a:rPr lang="en-US" i="1" dirty="0">
                <a:latin typeface="Arial" pitchFamily="34" charset="0"/>
                <a:cs typeface="Arial" pitchFamily="34" charset="0"/>
              </a:rPr>
              <a:t>Nothing to disclose.</a:t>
            </a:r>
            <a:endParaRPr lang="en-US" sz="4800" b="1" dirty="0">
              <a:latin typeface="Arial" pitchFamily="34" charset="0"/>
              <a:cs typeface="Arial" pitchFamily="34" charset="0"/>
            </a:endParaRPr>
          </a:p>
          <a:p>
            <a:pPr marL="0" indent="0" algn="ctr" defTabSz="5016500">
              <a:buNone/>
            </a:pPr>
            <a:endParaRPr lang="en-US" sz="4800" b="1" dirty="0">
              <a:latin typeface="Arial" pitchFamily="34" charset="0"/>
              <a:cs typeface="Arial" pitchFamily="34" charset="0"/>
            </a:endParaRPr>
          </a:p>
          <a:p>
            <a:pPr marL="0" indent="0" algn="ctr" defTabSz="5016500">
              <a:buNone/>
            </a:pPr>
            <a:r>
              <a:rPr lang="en-US" sz="4800" b="1" dirty="0">
                <a:latin typeface="Arial" pitchFamily="34" charset="0"/>
                <a:cs typeface="Arial" pitchFamily="34" charset="0"/>
              </a:rPr>
              <a:t>DoD Disclaimer:</a:t>
            </a:r>
          </a:p>
          <a:p>
            <a:pPr marL="0" indent="0" defTabSz="5016500">
              <a:buNone/>
            </a:pPr>
            <a:r>
              <a:rPr lang="en-US" i="1" dirty="0">
                <a:latin typeface="Arial" pitchFamily="34" charset="0"/>
                <a:cs typeface="Arial" pitchFamily="34" charset="0"/>
              </a:rPr>
              <a:t>The views expressed in this presentation are those of the authors and do not necessarily reflect the official policy or position of the Air Force at-large, the Department of Defense or the U.S. Government.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Block 2: Handout and Quiz 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Issues with initiating?</a:t>
            </a:r>
          </a:p>
          <a:p>
            <a:endParaRPr lang="en-US" dirty="0"/>
          </a:p>
          <a:p>
            <a:r>
              <a:rPr lang="en-US" dirty="0" smtClean="0"/>
              <a:t>Method of distribution?</a:t>
            </a:r>
          </a:p>
          <a:p>
            <a:endParaRPr lang="en-US" dirty="0"/>
          </a:p>
          <a:p>
            <a:r>
              <a:rPr lang="en-US" dirty="0" smtClean="0"/>
              <a:t>Concerns?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3: EBM Smartphone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some EBM smartphone apps?</a:t>
            </a:r>
          </a:p>
          <a:p>
            <a:endParaRPr lang="en-US" dirty="0"/>
          </a:p>
          <a:p>
            <a:r>
              <a:rPr lang="en-US" dirty="0" smtClean="0"/>
              <a:t>What do you actually use daily for your foreground clinical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3: Curriculum </a:t>
            </a:r>
            <a:r>
              <a:rPr lang="en-US" dirty="0" err="1" smtClean="0"/>
              <a:t>Reqs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 Critical Appraisal</a:t>
            </a:r>
          </a:p>
          <a:p>
            <a:endParaRPr lang="en-US" dirty="0"/>
          </a:p>
          <a:p>
            <a:r>
              <a:rPr lang="en-US" dirty="0" smtClean="0"/>
              <a:t>Previously emphasized Journal Club style</a:t>
            </a:r>
          </a:p>
          <a:p>
            <a:endParaRPr lang="en-US" dirty="0"/>
          </a:p>
          <a:p>
            <a:r>
              <a:rPr lang="en-US" dirty="0" smtClean="0"/>
              <a:t>Preceptor telling what was good/bad*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3: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Handouts given in advance; used in class</a:t>
            </a:r>
          </a:p>
          <a:p>
            <a:pPr lvl="1"/>
            <a:r>
              <a:rPr lang="en-US" dirty="0" smtClean="0">
                <a:hlinkClick r:id="rId3"/>
              </a:rPr>
              <a:t>AFP Validity Questions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FRISBE</a:t>
            </a:r>
            <a:r>
              <a:rPr lang="en-US" dirty="0" smtClean="0"/>
              <a:t> (Treatment trial specific-Duke)</a:t>
            </a:r>
          </a:p>
          <a:p>
            <a:pPr lvl="1"/>
            <a:r>
              <a:rPr lang="en-US" dirty="0" smtClean="0">
                <a:hlinkClick r:id="rId5"/>
              </a:rPr>
              <a:t>SORT (AFP)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3: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Partners review each article they brought</a:t>
            </a:r>
          </a:p>
          <a:p>
            <a:endParaRPr lang="en-US" dirty="0"/>
          </a:p>
          <a:p>
            <a:r>
              <a:rPr lang="en-US" dirty="0" smtClean="0"/>
              <a:t>Smartphone apps/websites reviewed*</a:t>
            </a:r>
          </a:p>
          <a:p>
            <a:endParaRPr lang="en-US" dirty="0"/>
          </a:p>
          <a:p>
            <a:r>
              <a:rPr lang="en-US" dirty="0" smtClean="0"/>
              <a:t>Practice answering questions!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Smartphone App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ubmed4HH</a:t>
            </a:r>
          </a:p>
          <a:p>
            <a:pPr lvl="1"/>
            <a:r>
              <a:rPr lang="en-US" dirty="0" smtClean="0">
                <a:hlinkClick r:id="rId3"/>
              </a:rPr>
              <a:t>Online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App store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Android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6"/>
              </a:rPr>
              <a:t>TRIP Database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2357437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5" y="2390284"/>
            <a:ext cx="2202871" cy="39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3: EBM Smartphone 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time allows, please play with the app</a:t>
            </a:r>
          </a:p>
          <a:p>
            <a:endParaRPr lang="en-US" dirty="0"/>
          </a:p>
          <a:p>
            <a:r>
              <a:rPr lang="en-US" dirty="0" smtClean="0"/>
              <a:t>Or access online and play with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Block 3: Comments on smartphone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any in education?</a:t>
            </a:r>
          </a:p>
          <a:p>
            <a:endParaRPr lang="en-US" dirty="0"/>
          </a:p>
          <a:p>
            <a:r>
              <a:rPr lang="en-US" dirty="0" smtClean="0"/>
              <a:t>Thoughts?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1. List at least one innovative instructional strategy for a large-group curriculum.</a:t>
            </a:r>
          </a:p>
          <a:p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/>
              <a:t>List at least one benefit of a flipped classroom for a large group curriculum.</a:t>
            </a:r>
          </a:p>
          <a:p>
            <a:endParaRPr lang="en-US" dirty="0" smtClean="0"/>
          </a:p>
          <a:p>
            <a:r>
              <a:rPr lang="en-US" dirty="0" smtClean="0"/>
              <a:t>3. List at least one smartphone app useful for EBM searches.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17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 smtClean="0">
                <a:hlinkClick r:id="rId2"/>
              </a:rPr>
              <a:t>Christopher.bunt@usuhs.edu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Research</a:t>
            </a:r>
          </a:p>
          <a:p>
            <a:endParaRPr lang="en-US" dirty="0" smtClean="0"/>
          </a:p>
          <a:p>
            <a:r>
              <a:rPr lang="en-US" dirty="0" smtClean="0"/>
              <a:t>Evidence Based Medicine</a:t>
            </a:r>
          </a:p>
          <a:p>
            <a:endParaRPr lang="en-US" dirty="0" smtClean="0"/>
          </a:p>
          <a:p>
            <a:r>
              <a:rPr lang="en-US" dirty="0" smtClean="0"/>
              <a:t>Scholarly Activity</a:t>
            </a:r>
          </a:p>
          <a:p>
            <a:endParaRPr lang="en-US" dirty="0" smtClean="0"/>
          </a:p>
          <a:p>
            <a:r>
              <a:rPr lang="en-US" dirty="0" smtClean="0"/>
              <a:t>Scholarship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3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</a:t>
            </a:r>
            <a:r>
              <a:rPr lang="en-US" dirty="0" smtClean="0"/>
              <a:t>! Simply </a:t>
            </a:r>
            <a:r>
              <a:rPr lang="en-US" dirty="0"/>
              <a:t>click on the "clipboard" icon </a:t>
            </a:r>
            <a:r>
              <a:rPr lang="en-US" dirty="0" smtClean="0"/>
              <a:t>      on </a:t>
            </a:r>
            <a:r>
              <a:rPr lang="en-US" dirty="0"/>
              <a:t>the presentation page.</a:t>
            </a:r>
          </a:p>
        </p:txBody>
      </p:sp>
      <p:pic>
        <p:nvPicPr>
          <p:cNvPr id="2" name="Picture 1" descr="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Supplemental: EBM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BMJ article </a:t>
            </a:r>
            <a:r>
              <a:rPr lang="en-US" dirty="0" smtClean="0"/>
              <a:t>with multiple EBM apps described and reviewed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41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1. List at least one innovative instructional strategy for a large-group curriculum.</a:t>
            </a:r>
          </a:p>
          <a:p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/>
              <a:t>List at least one benefit of a flipped classroom for a large group curriculum.</a:t>
            </a:r>
          </a:p>
          <a:p>
            <a:endParaRPr lang="en-US" dirty="0" smtClean="0"/>
          </a:p>
          <a:p>
            <a:r>
              <a:rPr lang="en-US" dirty="0" smtClean="0"/>
              <a:t>3. List at least one smartphone app useful for EBM searches.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5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8915"/>
            <a:ext cx="8229600" cy="1143000"/>
          </a:xfrm>
        </p:spPr>
        <p:txBody>
          <a:bodyPr/>
          <a:lstStyle/>
          <a:p>
            <a:r>
              <a:rPr lang="en-US" dirty="0" smtClean="0"/>
              <a:t>Session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81739"/>
            <a:ext cx="8494296" cy="46153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Three Blocks</a:t>
            </a:r>
          </a:p>
          <a:p>
            <a:pPr lvl="1"/>
            <a:r>
              <a:rPr lang="en-US" dirty="0" smtClean="0"/>
              <a:t>1. Innovative strategy</a:t>
            </a:r>
          </a:p>
          <a:p>
            <a:pPr lvl="1"/>
            <a:r>
              <a:rPr lang="en-US" dirty="0" smtClean="0"/>
              <a:t>2. </a:t>
            </a:r>
            <a:r>
              <a:rPr lang="en-US" dirty="0"/>
              <a:t>Flipped classroom</a:t>
            </a:r>
          </a:p>
          <a:p>
            <a:pPr lvl="1"/>
            <a:r>
              <a:rPr lang="en-US" dirty="0"/>
              <a:t>3. </a:t>
            </a:r>
            <a:r>
              <a:rPr lang="en-US" dirty="0" smtClean="0"/>
              <a:t>Smartphone apps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Block Components</a:t>
            </a:r>
          </a:p>
          <a:p>
            <a:pPr lvl="1"/>
            <a:r>
              <a:rPr lang="en-US" dirty="0" smtClean="0"/>
              <a:t>1. Audience Experience/Knowledge</a:t>
            </a:r>
          </a:p>
          <a:p>
            <a:pPr lvl="1"/>
            <a:r>
              <a:rPr lang="en-US" dirty="0" smtClean="0"/>
              <a:t>2. Description of our curriculum requirements</a:t>
            </a:r>
          </a:p>
          <a:p>
            <a:pPr lvl="1"/>
            <a:r>
              <a:rPr lang="en-US" dirty="0" smtClean="0"/>
              <a:t>3. Evolution of our approach</a:t>
            </a:r>
          </a:p>
          <a:p>
            <a:pPr lvl="1"/>
            <a:r>
              <a:rPr lang="en-US" dirty="0" smtClean="0"/>
              <a:t>4. </a:t>
            </a:r>
            <a:r>
              <a:rPr lang="en-US" smtClean="0"/>
              <a:t>Brief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curriculum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EBM Curriculum for entire MS class</a:t>
            </a:r>
          </a:p>
          <a:p>
            <a:r>
              <a:rPr lang="en-US" dirty="0"/>
              <a:t>J</a:t>
            </a:r>
            <a:r>
              <a:rPr lang="en-US" dirty="0" smtClean="0"/>
              <a:t>ust </a:t>
            </a:r>
            <a:r>
              <a:rPr lang="en-US" dirty="0"/>
              <a:t>prior </a:t>
            </a:r>
            <a:r>
              <a:rPr lang="en-US" dirty="0" smtClean="0"/>
              <a:t>to Clerkship year</a:t>
            </a:r>
            <a:endParaRPr lang="en-US" dirty="0"/>
          </a:p>
          <a:p>
            <a:r>
              <a:rPr lang="en-US" dirty="0"/>
              <a:t>Introduce </a:t>
            </a:r>
            <a:r>
              <a:rPr lang="en-US" dirty="0" smtClean="0"/>
              <a:t>EBM; Critical appraisal in 90 </a:t>
            </a:r>
            <a:r>
              <a:rPr lang="en-US" dirty="0" err="1" smtClean="0"/>
              <a:t>mins</a:t>
            </a:r>
            <a:endParaRPr lang="en-US" dirty="0"/>
          </a:p>
          <a:p>
            <a:endParaRPr lang="en-US" dirty="0"/>
          </a:p>
          <a:p>
            <a:r>
              <a:rPr lang="en-US" dirty="0"/>
              <a:t>What it was: </a:t>
            </a:r>
          </a:p>
          <a:p>
            <a:pPr lvl="1"/>
            <a:r>
              <a:rPr lang="en-US" dirty="0"/>
              <a:t>Didactic lecture</a:t>
            </a:r>
          </a:p>
          <a:p>
            <a:pPr lvl="1"/>
            <a:r>
              <a:rPr lang="en-US" dirty="0"/>
              <a:t>Journal Club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1: Innovative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you consider innovative in education?</a:t>
            </a:r>
          </a:p>
          <a:p>
            <a:endParaRPr lang="en-US" dirty="0"/>
          </a:p>
          <a:p>
            <a:r>
              <a:rPr lang="en-US" dirty="0" smtClean="0"/>
              <a:t>What have you tried? </a:t>
            </a:r>
          </a:p>
          <a:p>
            <a:endParaRPr lang="en-US" dirty="0"/>
          </a:p>
          <a:p>
            <a:r>
              <a:rPr lang="en-US" dirty="0"/>
              <a:t>What </a:t>
            </a:r>
            <a:r>
              <a:rPr lang="en-US" dirty="0" smtClean="0"/>
              <a:t>worked? What didn’t?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1: Our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Didactic Session with Breakout</a:t>
            </a:r>
          </a:p>
          <a:p>
            <a:pPr lvl="1"/>
            <a:r>
              <a:rPr lang="en-US" dirty="0"/>
              <a:t>45 minutes lecture, then 45 minute small group</a:t>
            </a:r>
          </a:p>
          <a:p>
            <a:pPr lvl="1"/>
            <a:r>
              <a:rPr lang="en-US" dirty="0" smtClean="0"/>
              <a:t>How to ask and then answer a foreground clinical question.</a:t>
            </a:r>
          </a:p>
          <a:p>
            <a:pPr lvl="1"/>
            <a:r>
              <a:rPr lang="en-US" dirty="0" smtClean="0"/>
              <a:t>PICO model*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679" y="6107229"/>
            <a:ext cx="8969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*Straus SE,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Glasziou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 P, Richardson WS, Haynes RB. Evidence-Based Medicine: How to practice and teach it, 4e. Elsevier. ISBN: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978-0702031274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1: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chose to do a 2 minute animation</a:t>
            </a:r>
          </a:p>
          <a:p>
            <a:pPr lvl="1"/>
            <a:r>
              <a:rPr lang="en-US" dirty="0"/>
              <a:t>Foreground vs. background clinical questions</a:t>
            </a:r>
          </a:p>
          <a:p>
            <a:pPr lvl="1"/>
            <a:r>
              <a:rPr lang="en-US" dirty="0" smtClean="0"/>
              <a:t>Describe PICO model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Truly flip the classroom</a:t>
            </a:r>
          </a:p>
          <a:p>
            <a:endParaRPr lang="en-US" dirty="0"/>
          </a:p>
          <a:p>
            <a:r>
              <a:rPr lang="en-US" dirty="0" smtClean="0"/>
              <a:t>Make it fun and unique!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1574</TotalTime>
  <Words>985</Words>
  <Application>Microsoft Office PowerPoint</Application>
  <PresentationFormat>On-screen Show (4:3)</PresentationFormat>
  <Paragraphs>179</Paragraphs>
  <Slides>31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Helvetica</vt:lpstr>
      <vt:lpstr>Office Theme</vt:lpstr>
      <vt:lpstr>Teaching How to Fish: An Innovative, Interprofessional EBM Curriculum </vt:lpstr>
      <vt:lpstr>PowerPoint Presentation</vt:lpstr>
      <vt:lpstr>Word Association</vt:lpstr>
      <vt:lpstr>Session Objectives</vt:lpstr>
      <vt:lpstr>Session Roadmap</vt:lpstr>
      <vt:lpstr>Overall curriculum requirements</vt:lpstr>
      <vt:lpstr>Block 1: Innovative Strategies</vt:lpstr>
      <vt:lpstr>Block 1: Our Program</vt:lpstr>
      <vt:lpstr>Block 1: Evolution</vt:lpstr>
      <vt:lpstr>Block 1: Our animation</vt:lpstr>
      <vt:lpstr>Block 1: Our animation</vt:lpstr>
      <vt:lpstr>Block 1: Animation comments?</vt:lpstr>
      <vt:lpstr>Block 2: Flipped Classroom </vt:lpstr>
      <vt:lpstr>Block 2: Curriculum Needs</vt:lpstr>
      <vt:lpstr>Block 2: Evolution (Old)</vt:lpstr>
      <vt:lpstr>Block 2: Evolution (New)</vt:lpstr>
      <vt:lpstr>PowerPoint Presentation</vt:lpstr>
      <vt:lpstr>PowerPoint Presentation</vt:lpstr>
      <vt:lpstr>PowerPoint Presentation</vt:lpstr>
      <vt:lpstr>Block 2: Handout and Quiz comments?</vt:lpstr>
      <vt:lpstr>Block 3: EBM Smartphone app</vt:lpstr>
      <vt:lpstr>Block 3: Curriculum Reqs</vt:lpstr>
      <vt:lpstr>Block 3: Evolution</vt:lpstr>
      <vt:lpstr>Block 3: Evolution</vt:lpstr>
      <vt:lpstr>Smartphone App example</vt:lpstr>
      <vt:lpstr>Block 3: EBM Smartphone play</vt:lpstr>
      <vt:lpstr>Block 3: Comments on smartphone apps</vt:lpstr>
      <vt:lpstr>Session Objectives</vt:lpstr>
      <vt:lpstr>Discussion</vt:lpstr>
      <vt:lpstr>PowerPoint Presentation</vt:lpstr>
      <vt:lpstr>Supplemental: EBM Apps</vt:lpstr>
    </vt:vector>
  </TitlesOfParts>
  <Company>STFM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Chris Bunt</cp:lastModifiedBy>
  <cp:revision>57</cp:revision>
  <dcterms:created xsi:type="dcterms:W3CDTF">2013-07-17T19:19:39Z</dcterms:created>
  <dcterms:modified xsi:type="dcterms:W3CDTF">2017-02-09T20:39:46Z</dcterms:modified>
</cp:coreProperties>
</file>