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257" r:id="rId3"/>
    <p:sldId id="264" r:id="rId4"/>
    <p:sldId id="265" r:id="rId5"/>
    <p:sldId id="267" r:id="rId6"/>
    <p:sldId id="277" r:id="rId7"/>
    <p:sldId id="275" r:id="rId8"/>
    <p:sldId id="269" r:id="rId9"/>
    <p:sldId id="276" r:id="rId10"/>
    <p:sldId id="270" r:id="rId11"/>
    <p:sldId id="271" r:id="rId12"/>
    <p:sldId id="272" r:id="rId13"/>
    <p:sldId id="259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1CFB2-70FD-4906-B256-B0F8C21628B2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938D-0218-470E-AE7F-2EBF7C6F6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0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approach (empirically based)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9129-DF60-4DCE-86B8-F9815C9287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approach (empirically based)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9129-DF60-4DCE-86B8-F9815C9287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approach (empirically based)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9129-DF60-4DCE-86B8-F9815C9287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approach (empirically based)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9129-DF60-4DCE-86B8-F9815C9287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9129-DF60-4DCE-86B8-F9815C9287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approach (empirically based)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19129-DF60-4DCE-86B8-F9815C9287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870" y="2354834"/>
            <a:ext cx="6853412" cy="14700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Finding the Right Fit: Family Medicine in a New Integrated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862" y="4958090"/>
            <a:ext cx="6079746" cy="1752600"/>
          </a:xfrm>
        </p:spPr>
        <p:txBody>
          <a:bodyPr/>
          <a:lstStyle/>
          <a:p>
            <a:pPr algn="l"/>
            <a:r>
              <a:rPr lang="en-US" sz="3200" i="0" dirty="0"/>
              <a:t>Mark Beamsley, M.D.</a:t>
            </a:r>
          </a:p>
          <a:p>
            <a:pPr algn="l"/>
            <a:r>
              <a:rPr lang="en-US" sz="3200" i="0" dirty="0"/>
              <a:t>David Deci, M.D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71" y="5111842"/>
            <a:ext cx="32559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8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189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Curricula Transition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7363" y="5883257"/>
            <a:ext cx="619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*2-3x increase in preceptor need during overlap during overlaps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87" y="2601156"/>
            <a:ext cx="6086938" cy="23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4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for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4589"/>
            <a:ext cx="8229600" cy="39468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Reduce length of PCC clerkship to decrease overlap period*</a:t>
            </a:r>
          </a:p>
          <a:p>
            <a:pPr lvl="1"/>
            <a:r>
              <a:rPr lang="en-US" dirty="0" smtClean="0"/>
              <a:t>Add online content </a:t>
            </a:r>
          </a:p>
          <a:p>
            <a:r>
              <a:rPr lang="en-US" dirty="0" smtClean="0"/>
              <a:t>Engage FM faculty &amp; leadership in transition</a:t>
            </a:r>
          </a:p>
          <a:p>
            <a:pPr lvl="1"/>
            <a:r>
              <a:rPr lang="en-US" dirty="0" smtClean="0"/>
              <a:t>Discuss preceptor need &amp; critical periods </a:t>
            </a:r>
          </a:p>
          <a:p>
            <a:pPr lvl="1"/>
            <a:r>
              <a:rPr lang="en-US" dirty="0" smtClean="0"/>
              <a:t>Define MSE as a core departmental mission</a:t>
            </a:r>
          </a:p>
          <a:p>
            <a:pPr lvl="1"/>
            <a:r>
              <a:rPr lang="en-US" dirty="0" smtClean="0"/>
              <a:t>Develop model with students assigned to clinic by FTE </a:t>
            </a:r>
          </a:p>
          <a:p>
            <a:pPr lvl="1"/>
            <a:r>
              <a:rPr lang="en-US" dirty="0" smtClean="0"/>
              <a:t>Clinic and departmental outreach plan:</a:t>
            </a:r>
          </a:p>
          <a:p>
            <a:pPr lvl="2"/>
            <a:r>
              <a:rPr lang="en-US" dirty="0" smtClean="0"/>
              <a:t>Information sessions re: SMPH changes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aculty development assistance</a:t>
            </a:r>
          </a:p>
          <a:p>
            <a:pPr lvl="2"/>
            <a:r>
              <a:rPr lang="en-US" dirty="0" smtClean="0"/>
              <a:t>Further define model for clinic template adjustment</a:t>
            </a:r>
          </a:p>
          <a:p>
            <a:r>
              <a:rPr lang="en-US" dirty="0" smtClean="0"/>
              <a:t>Limit curricula overlap at individual campuses</a:t>
            </a:r>
          </a:p>
          <a:p>
            <a:r>
              <a:rPr lang="en-US" dirty="0" smtClean="0"/>
              <a:t>Pilot components of new curriculum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7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Helping Students See the Trees and the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5839"/>
            <a:ext cx="8229600" cy="3946879"/>
          </a:xfrm>
        </p:spPr>
        <p:txBody>
          <a:bodyPr/>
          <a:lstStyle/>
          <a:p>
            <a:r>
              <a:rPr lang="en-US" dirty="0" smtClean="0"/>
              <a:t>Maintain preceptor/mentor model</a:t>
            </a:r>
          </a:p>
          <a:p>
            <a:r>
              <a:rPr lang="en-US" dirty="0" smtClean="0"/>
              <a:t>Create “Selectives”</a:t>
            </a:r>
          </a:p>
          <a:p>
            <a:r>
              <a:rPr lang="en-US" dirty="0" smtClean="0"/>
              <a:t>Create Model for Student-Patient </a:t>
            </a:r>
            <a:r>
              <a:rPr lang="en-US" dirty="0"/>
              <a:t>p</a:t>
            </a:r>
            <a:r>
              <a:rPr lang="en-US" dirty="0" smtClean="0"/>
              <a:t>anel </a:t>
            </a:r>
          </a:p>
          <a:p>
            <a:r>
              <a:rPr lang="en-US" dirty="0" smtClean="0"/>
              <a:t>Use small groups to discuss various perspectives</a:t>
            </a:r>
          </a:p>
        </p:txBody>
      </p:sp>
    </p:spTree>
    <p:extLst>
      <p:ext uri="{BB962C8B-B14F-4D97-AF65-F5344CB8AC3E}">
        <p14:creationId xmlns:p14="http://schemas.microsoft.com/office/powerpoint/2010/main" val="764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Comments, 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1888" y="6642556"/>
            <a:ext cx="37321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http://www.chgeharvard.org/resource/seeing-forest-trees-harvard-design-magazine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2" y="2269609"/>
            <a:ext cx="8771138" cy="30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Describe opportunities and challenges associated with traditional vs integrated curricula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Discuss </a:t>
            </a:r>
            <a:r>
              <a:rPr lang="en-US" dirty="0"/>
              <a:t>strategies to </a:t>
            </a:r>
            <a:r>
              <a:rPr lang="en-US" dirty="0" smtClean="0"/>
              <a:t>help transition from an existing to a different clinical rotation model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 ways to effectively blend clinical training experiences while also highlighting the unique joys and considerations of a career in Family Medicine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75" y="90033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0294" y="6397892"/>
            <a:ext cx="21847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http://www.countyhealthrankings.org/rankings/data/wi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74052"/>
            <a:ext cx="5717537" cy="39468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Existing </a:t>
            </a:r>
            <a:r>
              <a:rPr lang="en-US" sz="2000" dirty="0"/>
              <a:t>curriculum: Traditional clerkship structure. Family Medicine is part of an 8 weeks required Primary Care </a:t>
            </a:r>
            <a:r>
              <a:rPr lang="en-US" sz="2000" dirty="0" smtClean="0"/>
              <a:t>Clerkship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August 2016: UW School of Medicine and Public Health (SMPH) begins transition to new integrated </a:t>
            </a:r>
            <a:r>
              <a:rPr lang="en-US" sz="2000" dirty="0" smtClean="0"/>
              <a:t>curriculum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12918"/>
            <a:ext cx="4609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185 students: State-wide campus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33" y="2188125"/>
            <a:ext cx="2800027" cy="30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2319"/>
            <a:ext cx="8229600" cy="3946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Key aspects of new curriculum:</a:t>
            </a:r>
          </a:p>
          <a:p>
            <a:pPr lvl="1"/>
            <a:r>
              <a:rPr lang="en-US" dirty="0" smtClean="0"/>
              <a:t>Multidisciplinary design teams</a:t>
            </a:r>
          </a:p>
          <a:p>
            <a:pPr lvl="1"/>
            <a:r>
              <a:rPr lang="en-US" dirty="0" smtClean="0"/>
              <a:t>Clinical training with integrated specialties</a:t>
            </a:r>
          </a:p>
          <a:p>
            <a:pPr lvl="1"/>
            <a:r>
              <a:rPr lang="en-US" dirty="0"/>
              <a:t>Earlier start to clinical </a:t>
            </a:r>
            <a:r>
              <a:rPr lang="en-US" dirty="0" smtClean="0"/>
              <a:t>rotations</a:t>
            </a:r>
          </a:p>
          <a:p>
            <a:pPr lvl="1"/>
            <a:r>
              <a:rPr lang="en-US" dirty="0" smtClean="0"/>
              <a:t>Relate basic sciences to clinical rotations</a:t>
            </a:r>
          </a:p>
          <a:p>
            <a:pPr lvl="1"/>
            <a:r>
              <a:rPr lang="en-US" dirty="0" smtClean="0"/>
              <a:t>More time for career exploration, NBME exams, residency prep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35" y="85527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Benefits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94" y="4714273"/>
            <a:ext cx="515778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35" y="1860934"/>
            <a:ext cx="8229600" cy="3946879"/>
          </a:xfrm>
        </p:spPr>
        <p:txBody>
          <a:bodyPr>
            <a:normAutofit/>
          </a:bodyPr>
          <a:lstStyle/>
          <a:p>
            <a:r>
              <a:rPr lang="en-US" dirty="0"/>
              <a:t>Improved learning </a:t>
            </a:r>
            <a:endParaRPr lang="en-US" dirty="0" smtClean="0"/>
          </a:p>
          <a:p>
            <a:r>
              <a:rPr lang="en-US" dirty="0" smtClean="0"/>
              <a:t>Systems-based approach emphasized</a:t>
            </a:r>
          </a:p>
          <a:p>
            <a:r>
              <a:rPr lang="en-US" dirty="0" smtClean="0"/>
              <a:t>Uniform rotation lengths</a:t>
            </a:r>
          </a:p>
          <a:p>
            <a:r>
              <a:rPr lang="en-US" dirty="0" smtClean="0"/>
              <a:t>More ability to track experiences</a:t>
            </a:r>
            <a:r>
              <a:rPr lang="en-US" dirty="0"/>
              <a:t>, </a:t>
            </a:r>
            <a:r>
              <a:rPr lang="en-US" dirty="0" smtClean="0"/>
              <a:t>skills</a:t>
            </a:r>
          </a:p>
          <a:p>
            <a:r>
              <a:rPr lang="en-US" dirty="0" smtClean="0"/>
              <a:t>Improved residency preparation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4381" y="6604986"/>
            <a:ext cx="19351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https://</a:t>
            </a:r>
            <a:r>
              <a:rPr lang="en-US" sz="600" dirty="0" smtClean="0"/>
              <a:t>askabiologist.asu.edu/complete-metamorphosis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3044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826" y="763480"/>
            <a:ext cx="3595457" cy="2130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232" y="1477206"/>
            <a:ext cx="6600548" cy="44264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u="sng" dirty="0" smtClean="0"/>
              <a:t>Primary Care Clerkship (8 weeks)</a:t>
            </a:r>
          </a:p>
          <a:p>
            <a:pPr marL="0" indent="0">
              <a:buNone/>
            </a:pPr>
            <a:r>
              <a:rPr lang="en-US" sz="3000" u="sng" dirty="0" smtClean="0"/>
              <a:t>Chronic and Preventive Care (12 weeks)</a:t>
            </a:r>
          </a:p>
          <a:p>
            <a:r>
              <a:rPr lang="en-US" sz="3000" dirty="0" smtClean="0"/>
              <a:t>Common ambulatory acute &amp; chronic conditions </a:t>
            </a:r>
          </a:p>
          <a:p>
            <a:r>
              <a:rPr lang="en-US" sz="3000" dirty="0" smtClean="0"/>
              <a:t>FM, GIM, Peds clinics</a:t>
            </a:r>
          </a:p>
          <a:p>
            <a:r>
              <a:rPr lang="en-US" sz="3000" dirty="0"/>
              <a:t>FM, </a:t>
            </a:r>
            <a:r>
              <a:rPr lang="en-US" sz="3000" dirty="0" smtClean="0"/>
              <a:t>GIM (</a:t>
            </a:r>
            <a:r>
              <a:rPr lang="en-US" sz="3000" strike="sngStrike" dirty="0" smtClean="0"/>
              <a:t>Peds</a:t>
            </a:r>
            <a:r>
              <a:rPr lang="en-US" sz="3000" dirty="0" smtClean="0"/>
              <a:t>)clinics</a:t>
            </a:r>
          </a:p>
          <a:p>
            <a:r>
              <a:rPr lang="en-US" sz="3000" dirty="0" smtClean="0"/>
              <a:t>Community Health </a:t>
            </a:r>
          </a:p>
          <a:p>
            <a:r>
              <a:rPr lang="en-US" sz="3000" dirty="0" smtClean="0"/>
              <a:t>Small Group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i="1" u="sng" dirty="0"/>
              <a:t>Neurology and Behavioral </a:t>
            </a:r>
            <a:r>
              <a:rPr lang="en-US" sz="3000" i="1" u="sng" dirty="0" smtClean="0"/>
              <a:t>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i="1" u="sng" dirty="0"/>
              <a:t>Specialty </a:t>
            </a:r>
            <a:r>
              <a:rPr lang="en-US" sz="3000" i="1" u="sng" dirty="0" smtClean="0"/>
              <a:t>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4715135" y="4062145"/>
            <a:ext cx="292962" cy="1408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4589"/>
            <a:ext cx="8229600" cy="3946879"/>
          </a:xfrm>
        </p:spPr>
        <p:txBody>
          <a:bodyPr>
            <a:normAutofit/>
          </a:bodyPr>
          <a:lstStyle/>
          <a:p>
            <a:r>
              <a:rPr lang="en-US" dirty="0" smtClean="0"/>
              <a:t>Dilution effect from blending </a:t>
            </a:r>
          </a:p>
          <a:p>
            <a:r>
              <a:rPr lang="en-US" dirty="0" smtClean="0"/>
              <a:t>Course “ownership” (admin and directing)</a:t>
            </a:r>
          </a:p>
          <a:p>
            <a:r>
              <a:rPr lang="en-US" dirty="0" smtClean="0"/>
              <a:t>NBME shelf exams ~ specialty specific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4589"/>
            <a:ext cx="8229600" cy="3946879"/>
          </a:xfrm>
        </p:spPr>
        <p:txBody>
          <a:bodyPr>
            <a:normAutofit/>
          </a:bodyPr>
          <a:lstStyle/>
          <a:p>
            <a:r>
              <a:rPr lang="en-US" dirty="0"/>
              <a:t>Overlap” in </a:t>
            </a:r>
            <a:r>
              <a:rPr lang="en-US" dirty="0" smtClean="0"/>
              <a:t>curricula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93" y="3435657"/>
            <a:ext cx="4239951" cy="23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5848" y="5804452"/>
            <a:ext cx="376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www.warnerbros.com/perfect-storm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405</Words>
  <Application>Microsoft Office PowerPoint</Application>
  <PresentationFormat>On-screen Show (4:3)</PresentationFormat>
  <Paragraphs>85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Finding the Right Fit: Family Medicine in a New Integrated Curriculum</vt:lpstr>
      <vt:lpstr>Disclosures</vt:lpstr>
      <vt:lpstr>Objectives</vt:lpstr>
      <vt:lpstr>Background</vt:lpstr>
      <vt:lpstr>Background</vt:lpstr>
      <vt:lpstr>Potential Benefits</vt:lpstr>
      <vt:lpstr>PowerPoint Presentation</vt:lpstr>
      <vt:lpstr>Challenges</vt:lpstr>
      <vt:lpstr>Challenges</vt:lpstr>
      <vt:lpstr>Curricula Transition </vt:lpstr>
      <vt:lpstr>Strategies for Transition</vt:lpstr>
      <vt:lpstr>Helping Students See the Trees and the Forest</vt:lpstr>
      <vt:lpstr>Comments, questions</vt:lpstr>
      <vt:lpstr>PowerPoint Presentation</vt:lpstr>
    </vt:vector>
  </TitlesOfParts>
  <Company>STFM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Beamsley Mark B</cp:lastModifiedBy>
  <cp:revision>69</cp:revision>
  <dcterms:created xsi:type="dcterms:W3CDTF">2013-07-17T19:19:39Z</dcterms:created>
  <dcterms:modified xsi:type="dcterms:W3CDTF">2017-02-06T18:13:30Z</dcterms:modified>
</cp:coreProperties>
</file>