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6"/>
  </p:notesMasterIdLst>
  <p:sldIdLst>
    <p:sldId id="256" r:id="rId2"/>
    <p:sldId id="257" r:id="rId3"/>
    <p:sldId id="259" r:id="rId4"/>
    <p:sldId id="258" r:id="rId5"/>
    <p:sldId id="260" r:id="rId6"/>
    <p:sldId id="267" r:id="rId7"/>
    <p:sldId id="261" r:id="rId8"/>
    <p:sldId id="262" r:id="rId9"/>
    <p:sldId id="263" r:id="rId10"/>
    <p:sldId id="264" r:id="rId11"/>
    <p:sldId id="265" r:id="rId12"/>
    <p:sldId id="268" r:id="rId13"/>
    <p:sldId id="269"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53" autoAdjust="0"/>
  </p:normalViewPr>
  <p:slideViewPr>
    <p:cSldViewPr snapToGrid="0" snapToObjects="1">
      <p:cViewPr>
        <p:scale>
          <a:sx n="90" d="100"/>
          <a:sy n="90" d="100"/>
        </p:scale>
        <p:origin x="-1218"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664" y="6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FCD7C-D045-4DAA-9D26-A5E321D5AC31}" type="datetimeFigureOut">
              <a:rPr lang="en-US" smtClean="0"/>
              <a:t>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27575-E3DD-437B-B918-27589B8871C0}" type="slidenum">
              <a:rPr lang="en-US" smtClean="0"/>
              <a:t>‹#›</a:t>
            </a:fld>
            <a:endParaRPr lang="en-US"/>
          </a:p>
        </p:txBody>
      </p:sp>
    </p:spTree>
    <p:extLst>
      <p:ext uri="{BB962C8B-B14F-4D97-AF65-F5344CB8AC3E}">
        <p14:creationId xmlns:p14="http://schemas.microsoft.com/office/powerpoint/2010/main" val="308778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orbes.com/sites/carminegallo/2014/03/17/the-one-habit-that-brilliant-ted-speakers-practice-up-to-200-tim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igg.com/video/ted-talk-parod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orbes.com/sites/carminegallo/2013/02/22/the-three-basic-secrets-of-all-successful-presentation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NULL" TargetMode="External"/><Relationship Id="rId4" Type="http://schemas.openxmlformats.org/officeDocument/2006/relationships/hyperlink" Target="http://headrush.typepad.com/creating_passionate_users/2006/10/better_beginnin.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amse.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a:t>
            </a:r>
            <a:r>
              <a:rPr lang="en-US" baseline="0" dirty="0"/>
              <a:t> types of large and small group presentations you may experience in your academic and medical career. </a:t>
            </a:r>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3</a:t>
            </a:fld>
            <a:endParaRPr lang="en-US"/>
          </a:p>
        </p:txBody>
      </p:sp>
    </p:spTree>
    <p:extLst>
      <p:ext uri="{BB962C8B-B14F-4D97-AF65-F5344CB8AC3E}">
        <p14:creationId xmlns:p14="http://schemas.microsoft.com/office/powerpoint/2010/main" val="267297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TED talk presenters practice the presentations </a:t>
            </a:r>
            <a:r>
              <a:rPr lang="en-US" sz="1200" u="sng" kern="1200" dirty="0">
                <a:solidFill>
                  <a:schemeClr val="tx1"/>
                </a:solidFill>
                <a:effectLst/>
                <a:latin typeface="+mn-lt"/>
                <a:ea typeface="+mn-ea"/>
                <a:cs typeface="+mn-cs"/>
                <a:hlinkClick r:id="rId3"/>
              </a:rPr>
              <a:t>200 times</a:t>
            </a:r>
            <a:r>
              <a:rPr lang="en-US" sz="1200" kern="1200" dirty="0">
                <a:solidFill>
                  <a:schemeClr val="tx1"/>
                </a:solidFill>
                <a:effectLst/>
                <a:latin typeface="+mn-lt"/>
                <a:ea typeface="+mn-ea"/>
                <a:cs typeface="+mn-cs"/>
              </a:rPr>
              <a:t>. 200 times!  And let’s be honest, even some of those can be so-so if we’re not into the topic. </a:t>
            </a:r>
            <a:r>
              <a:rPr lang="en-US" sz="1200" u="sng" kern="1200" dirty="0">
                <a:solidFill>
                  <a:schemeClr val="tx1"/>
                </a:solidFill>
                <a:effectLst/>
                <a:latin typeface="+mn-lt"/>
                <a:ea typeface="+mn-ea"/>
                <a:cs typeface="+mn-cs"/>
                <a:hlinkClick r:id="rId4"/>
              </a:rPr>
              <a:t>http://digg.com/video/ted-talk-parody</a:t>
            </a:r>
            <a:r>
              <a:rPr lang="en-US" sz="1200" kern="1200" dirty="0">
                <a:solidFill>
                  <a:schemeClr val="tx1"/>
                </a:solidFill>
                <a:effectLst/>
                <a:latin typeface="+mn-lt"/>
                <a:ea typeface="+mn-ea"/>
                <a:cs typeface="+mn-cs"/>
              </a:rPr>
              <a:t> Also, there is no way that anyone involved in medical education (or education generally, really), has the capacity to practice one presentation that much.  So what can we do?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3"/>
              </a:rPr>
              <a:t>http://www.forbes.com/sites/carminegallo/2014/03/17/the-one-habit-that-brilliant-ted-speakers-practice-up-to-200-times/</a:t>
            </a:r>
            <a:endParaRPr lang="en-US" dirty="0" smtClean="0"/>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4</a:t>
            </a:fld>
            <a:endParaRPr lang="en-US"/>
          </a:p>
        </p:txBody>
      </p:sp>
    </p:spTree>
    <p:extLst>
      <p:ext uri="{BB962C8B-B14F-4D97-AF65-F5344CB8AC3E}">
        <p14:creationId xmlns:p14="http://schemas.microsoft.com/office/powerpoint/2010/main" val="373161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Large Groups</a:t>
            </a:r>
            <a:r>
              <a:rPr lang="en-US" sz="1200" kern="1200" dirty="0">
                <a:solidFill>
                  <a:schemeClr val="tx1"/>
                </a:solidFill>
                <a:effectLst/>
                <a:latin typeface="+mn-lt"/>
                <a:ea typeface="+mn-ea"/>
                <a:cs typeface="+mn-cs"/>
              </a:rPr>
              <a:t>: We also must remember that audience interest level matters, the lesson being it is likely that not everyone we’re talking to is interested in what we have to say.  But many will be (at least a little). Regardless of audience interest level, our presentations should be as well-constructed as 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it mean to have a well-constructed presentation? Some </a:t>
            </a:r>
            <a:r>
              <a:rPr lang="en-US" sz="1200" u="sng" kern="1200" dirty="0">
                <a:solidFill>
                  <a:schemeClr val="tx1"/>
                </a:solidFill>
                <a:effectLst/>
                <a:latin typeface="+mn-lt"/>
                <a:ea typeface="+mn-ea"/>
                <a:cs typeface="+mn-cs"/>
                <a:hlinkClick r:id="rId3"/>
              </a:rPr>
              <a:t>basic rules</a:t>
            </a:r>
            <a:r>
              <a:rPr lang="en-US" sz="1200" kern="1200" dirty="0">
                <a:solidFill>
                  <a:schemeClr val="tx1"/>
                </a:solidFill>
                <a:effectLst/>
                <a:latin typeface="+mn-lt"/>
                <a:ea typeface="+mn-ea"/>
                <a:cs typeface="+mn-cs"/>
              </a:rPr>
              <a:t> include that the presentation should be: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Clearly understandable</a:t>
            </a:r>
            <a:r>
              <a:rPr lang="en-US" sz="1200" kern="1200" dirty="0">
                <a:solidFill>
                  <a:schemeClr val="tx1"/>
                </a:solidFill>
                <a:effectLst/>
                <a:latin typeface="+mn-lt"/>
                <a:ea typeface="+mn-ea"/>
                <a:cs typeface="+mn-cs"/>
              </a:rPr>
              <a:t> - can you summarize your point in 140 characters or less? Are you using language and concepts that everyone understands - in other words, do you know your audience?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Chunky/ memorable</a:t>
            </a:r>
            <a:r>
              <a:rPr lang="en-US" sz="1200" kern="1200" dirty="0">
                <a:solidFill>
                  <a:schemeClr val="tx1"/>
                </a:solidFill>
                <a:effectLst/>
                <a:latin typeface="+mn-lt"/>
                <a:ea typeface="+mn-ea"/>
                <a:cs typeface="+mn-cs"/>
              </a:rPr>
              <a:t> - most people can retain 3 chunks of information with reasonable accuracy. Use the rule of three by breaking your topic into three parts and/ or provide three action steps, and avoid more than three bullets per slide.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Emotional</a:t>
            </a:r>
            <a:r>
              <a:rPr lang="en-US" sz="1200" kern="1200" dirty="0">
                <a:solidFill>
                  <a:schemeClr val="tx1"/>
                </a:solidFill>
                <a:effectLst/>
                <a:latin typeface="+mn-lt"/>
                <a:ea typeface="+mn-ea"/>
                <a:cs typeface="+mn-cs"/>
              </a:rPr>
              <a:t> - emotions? In case presenting? Absolutely.  Cases with a gripping story are more easily recalled.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are a few more fun tips: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Start in the middle:</a:t>
            </a:r>
            <a:r>
              <a:rPr lang="en-US" sz="1200" kern="1200" dirty="0">
                <a:solidFill>
                  <a:schemeClr val="tx1"/>
                </a:solidFill>
                <a:effectLst/>
                <a:latin typeface="+mn-lt"/>
                <a:ea typeface="+mn-ea"/>
                <a:cs typeface="+mn-cs"/>
              </a:rPr>
              <a:t> or start with the action, with the thing that grabbed you about the topic.  Why is this cool?  Why should your audience care?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don’t tell: </a:t>
            </a:r>
            <a:r>
              <a:rPr lang="en-US" sz="1200" kern="1200" dirty="0">
                <a:solidFill>
                  <a:schemeClr val="tx1"/>
                </a:solidFill>
                <a:effectLst/>
                <a:latin typeface="+mn-lt"/>
                <a:ea typeface="+mn-ea"/>
                <a:cs typeface="+mn-cs"/>
              </a:rPr>
              <a:t>graphics, graphics, graphics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It’s not about YOU</a:t>
            </a:r>
            <a:r>
              <a:rPr lang="en-US" sz="1200" kern="1200" dirty="0">
                <a:solidFill>
                  <a:schemeClr val="tx1"/>
                </a:solidFill>
                <a:effectLst/>
                <a:latin typeface="+mn-lt"/>
                <a:ea typeface="+mn-ea"/>
                <a:cs typeface="+mn-cs"/>
              </a:rPr>
              <a:t>: don’t worry about establishing credibility – let your work do that for you</a:t>
            </a:r>
          </a:p>
          <a:p>
            <a:endParaRPr lang="en-US" dirty="0" smtClean="0"/>
          </a:p>
          <a:p>
            <a:r>
              <a:rPr lang="en-US" u="sng" dirty="0" smtClean="0">
                <a:hlinkClick r:id="rId4"/>
              </a:rPr>
              <a:t>http://headrush.typepad.com/creating_passionate_users/2006/10/better_beginnin.html</a:t>
            </a:r>
            <a:r>
              <a:rPr lang="en-US" dirty="0" smtClean="0"/>
              <a:t> </a:t>
            </a:r>
          </a:p>
          <a:p>
            <a:r>
              <a:rPr lang="en-US" u="sng" dirty="0">
                <a:solidFill>
                  <a:srgbClr val="000000"/>
                </a:solidFill>
                <a:hlinkClick r:id="rId5" invalidUrl="http:///"/>
              </a:rPr>
              <a:t>http://</a:t>
            </a:r>
            <a:r>
              <a:rPr lang="en-US" u="sng" dirty="0">
                <a:solidFill>
                  <a:srgbClr val="000000"/>
                </a:solidFill>
                <a:hlinkClick r:id="rId3"/>
              </a:rPr>
              <a:t>w.forbes.com/sites/carminegallo/2013/02/22/the-three-basic-secrets-of-all-successful-presentations/</a:t>
            </a:r>
            <a:endParaRPr lang="en-US" dirty="0"/>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5</a:t>
            </a:fld>
            <a:endParaRPr lang="en-US"/>
          </a:p>
        </p:txBody>
      </p:sp>
    </p:spTree>
    <p:extLst>
      <p:ext uri="{BB962C8B-B14F-4D97-AF65-F5344CB8AC3E}">
        <p14:creationId xmlns:p14="http://schemas.microsoft.com/office/powerpoint/2010/main" val="423071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of approaching presentation construction is to think back to some of the WORST presentations you’ve endured. Could be webinars, didactics, med school lectures, CME - narrow it down to a few. What are the characteristics of a bad presentation? How could they have been made better by these basic rules?</a:t>
            </a:r>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6</a:t>
            </a:fld>
            <a:endParaRPr lang="en-US"/>
          </a:p>
        </p:txBody>
      </p:sp>
    </p:spTree>
    <p:extLst>
      <p:ext uri="{BB962C8B-B14F-4D97-AF65-F5344CB8AC3E}">
        <p14:creationId xmlns:p14="http://schemas.microsoft.com/office/powerpoint/2010/main" val="201648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Small groups:</a:t>
            </a:r>
            <a:r>
              <a:rPr lang="en-US" sz="1200" kern="1200" dirty="0">
                <a:solidFill>
                  <a:schemeClr val="tx1"/>
                </a:solidFill>
                <a:effectLst/>
                <a:latin typeface="+mn-lt"/>
                <a:ea typeface="+mn-ea"/>
                <a:cs typeface="+mn-cs"/>
              </a:rPr>
              <a:t> The tenets of presenting to large groups apply also to small groups HOWEVER with small groups there is also the opportunity to make your presentation more active and audience friendly.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Active learning is simply the use of audience participation techniques to make the important pieces of your presentation more memorable. Here are some techniques you may think about putting into practice: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Think-Pair-Share: </a:t>
            </a:r>
            <a:r>
              <a:rPr lang="en-US" sz="1200" kern="1200" dirty="0">
                <a:solidFill>
                  <a:schemeClr val="tx1"/>
                </a:solidFill>
                <a:effectLst/>
                <a:latin typeface="+mn-lt"/>
                <a:ea typeface="+mn-ea"/>
                <a:cs typeface="+mn-cs"/>
              </a:rPr>
              <a:t>after presenting an important piece of information about something, ask your audience to pair up and discuss a question prompt based on your information. Example from the IAMSE How-to Guide to Active Learning Chapter 5: </a:t>
            </a:r>
            <a:r>
              <a:rPr lang="en-US" sz="1200" i="1" kern="1200" dirty="0">
                <a:solidFill>
                  <a:schemeClr val="tx1"/>
                </a:solidFill>
                <a:effectLst/>
                <a:latin typeface="+mn-lt"/>
                <a:ea typeface="+mn-ea"/>
                <a:cs typeface="+mn-cs"/>
              </a:rPr>
              <a:t>You are given a pill that you have never seen before (show picture of the pill). THINK: “How would you answer this question: “What physical characteristics of the pill can you use to identify it?” PAIR: “Now turn to the person next to you and tell each other what you are thinking.” After sufficient time, SHARE: “ Who would like to share what you talked about?”. An additional question could be: “What technologies can you use to identify the pill?”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Roundtable Brainstorming: </a:t>
            </a:r>
            <a:r>
              <a:rPr lang="en-US" sz="1200" kern="1200" dirty="0">
                <a:solidFill>
                  <a:schemeClr val="tx1"/>
                </a:solidFill>
                <a:effectLst/>
                <a:latin typeface="+mn-lt"/>
                <a:ea typeface="+mn-ea"/>
                <a:cs typeface="+mn-cs"/>
              </a:rPr>
              <a:t>good for topics that involve questions of technique or differential dx. From the IAMSE How-to Guide Chapter 5:</a:t>
            </a:r>
            <a:r>
              <a:rPr lang="en-US" sz="1200" i="1" kern="1200" dirty="0">
                <a:solidFill>
                  <a:schemeClr val="tx1"/>
                </a:solidFill>
                <a:effectLst/>
                <a:latin typeface="+mn-lt"/>
                <a:ea typeface="+mn-ea"/>
                <a:cs typeface="+mn-cs"/>
              </a:rPr>
              <a:t> Divide participants into small groups of 6-8. Give each participant an envelope with a sentence stem written at the top. The topic of the stem is related to the training topic. For example, “A problem I am having with family involvement is…” Participants complete the sentence with a clear explanation of a problem they are experiencing. They then pass their envelopes to the left. Each person now reads the problem she/he has received and writes a possible solution on a 3x5 card. She/he puts the card into the envelope and passes the envelope to the left again. Continue passing envelopes and generating new solutions until envelopes return to their originators. Everyone can now read the solutions they were given. End the activity by having each participant share with her/his small group the solutions she/he will try.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Gamification: </a:t>
            </a:r>
            <a:r>
              <a:rPr lang="en-US" sz="1200" kern="1200" dirty="0">
                <a:solidFill>
                  <a:schemeClr val="tx1"/>
                </a:solidFill>
                <a:effectLst/>
                <a:latin typeface="+mn-lt"/>
                <a:ea typeface="+mn-ea"/>
                <a:cs typeface="+mn-cs"/>
              </a:rPr>
              <a:t>make a game of questions related to your topic! </a:t>
            </a:r>
            <a:r>
              <a:rPr lang="en-US" sz="1200" kern="1200" dirty="0" err="1">
                <a:solidFill>
                  <a:schemeClr val="tx1"/>
                </a:solidFill>
                <a:effectLst/>
                <a:latin typeface="+mn-lt"/>
                <a:ea typeface="+mn-ea"/>
                <a:cs typeface="+mn-cs"/>
              </a:rPr>
              <a:t>Kahoot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getkahoot.com)</a:t>
            </a:r>
            <a:r>
              <a:rPr lang="en-US" sz="1200" kern="1200" dirty="0">
                <a:solidFill>
                  <a:schemeClr val="tx1"/>
                </a:solidFill>
                <a:effectLst/>
                <a:latin typeface="+mn-lt"/>
                <a:ea typeface="+mn-ea"/>
                <a:cs typeface="+mn-cs"/>
              </a:rPr>
              <a:t>is one of several platforms to do this. </a:t>
            </a:r>
            <a:r>
              <a:rPr lang="en-US" sz="1200" kern="1200" dirty="0" err="1">
                <a:solidFill>
                  <a:schemeClr val="tx1"/>
                </a:solidFill>
                <a:effectLst/>
                <a:latin typeface="+mn-lt"/>
                <a:ea typeface="+mn-ea"/>
                <a:cs typeface="+mn-cs"/>
              </a:rPr>
              <a:t>Polleverywhere</a:t>
            </a:r>
            <a:r>
              <a:rPr lang="en-US" sz="1200" kern="1200" dirty="0">
                <a:solidFill>
                  <a:schemeClr val="tx1"/>
                </a:solidFill>
                <a:effectLst/>
                <a:latin typeface="+mn-lt"/>
                <a:ea typeface="+mn-ea"/>
                <a:cs typeface="+mn-cs"/>
              </a:rPr>
              <a:t> is another interactive site and has the ability to make word clouds and respondent polls. Both are free to use for a limited number of responses, so try them out! Making question is a great way to study!</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Fornari</a:t>
            </a:r>
            <a:r>
              <a:rPr lang="en-US" dirty="0" smtClean="0"/>
              <a:t>, A and </a:t>
            </a:r>
            <a:r>
              <a:rPr lang="en-US" dirty="0" err="1" smtClean="0"/>
              <a:t>Poznanski</a:t>
            </a:r>
            <a:r>
              <a:rPr lang="en-US" dirty="0" smtClean="0"/>
              <a:t>, A eds. How-to Guide to Active Learning. IAMSE Manuals. </a:t>
            </a:r>
            <a:r>
              <a:rPr lang="en-US" u="sng" dirty="0" smtClean="0">
                <a:hlinkClick r:id="rId3"/>
              </a:rPr>
              <a:t>www.iamse.org</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7</a:t>
            </a:fld>
            <a:endParaRPr lang="en-US"/>
          </a:p>
        </p:txBody>
      </p:sp>
    </p:spTree>
    <p:extLst>
      <p:ext uri="{BB962C8B-B14F-4D97-AF65-F5344CB8AC3E}">
        <p14:creationId xmlns:p14="http://schemas.microsoft.com/office/powerpoint/2010/main" val="51998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Time to practice weaving an effective presentation! Using a topic you know very well, construct a 3 slide presentation based on the rules we’ve been discussing. Try </a:t>
            </a:r>
            <a:r>
              <a:rPr lang="en-US" sz="1200" kern="1200" dirty="0" err="1">
                <a:solidFill>
                  <a:schemeClr val="tx1"/>
                </a:solidFill>
                <a:effectLst/>
                <a:latin typeface="+mn-lt"/>
                <a:ea typeface="+mn-ea"/>
                <a:cs typeface="+mn-cs"/>
              </a:rPr>
              <a:t>Kahoot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Polleverywhere</a:t>
            </a:r>
            <a:r>
              <a:rPr lang="en-US" sz="1200" kern="1200" dirty="0">
                <a:solidFill>
                  <a:schemeClr val="tx1"/>
                </a:solidFill>
                <a:effectLst/>
                <a:latin typeface="+mn-lt"/>
                <a:ea typeface="+mn-ea"/>
                <a:cs typeface="+mn-cs"/>
              </a:rPr>
              <a:t>, or any other interactive option!</a:t>
            </a:r>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8</a:t>
            </a:fld>
            <a:endParaRPr lang="en-US"/>
          </a:p>
        </p:txBody>
      </p:sp>
    </p:spTree>
    <p:extLst>
      <p:ext uri="{BB962C8B-B14F-4D97-AF65-F5344CB8AC3E}">
        <p14:creationId xmlns:p14="http://schemas.microsoft.com/office/powerpoint/2010/main" val="233464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participant will have 1:30 to present the topic (stopwatches at the ready!), and 3:30 will be spent receiving feedback. We likely won’t need all 5 minutes per person as the concepts may become repetitious and efficient as more participants present.   </a:t>
            </a:r>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9</a:t>
            </a:fld>
            <a:endParaRPr lang="en-US"/>
          </a:p>
        </p:txBody>
      </p:sp>
    </p:spTree>
    <p:extLst>
      <p:ext uri="{BB962C8B-B14F-4D97-AF65-F5344CB8AC3E}">
        <p14:creationId xmlns:p14="http://schemas.microsoft.com/office/powerpoint/2010/main" val="405994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group, critically assess what should be the three key qualities of good presentations. Maybe they are the three described herein or perhaps three different rules.  Discuss the pros and cons of each concept and finish the session with the construction of a group presentation that adheres to the rules that arise during the discussion</a:t>
            </a:r>
            <a:r>
              <a:rPr lang="en-US" sz="1200" kern="1200" baseline="0" dirty="0">
                <a:solidFill>
                  <a:schemeClr val="tx1"/>
                </a:solidFill>
                <a:effectLst/>
                <a:latin typeface="+mn-lt"/>
                <a:ea typeface="+mn-ea"/>
                <a:cs typeface="+mn-cs"/>
              </a:rPr>
              <a:t> – perhaps something to share within </a:t>
            </a:r>
            <a:r>
              <a:rPr lang="en-US" sz="1200" kern="1200" baseline="0">
                <a:solidFill>
                  <a:schemeClr val="tx1"/>
                </a:solidFill>
                <a:effectLst/>
                <a:latin typeface="+mn-lt"/>
                <a:ea typeface="+mn-ea"/>
                <a:cs typeface="+mn-cs"/>
              </a:rPr>
              <a:t>the program?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will you change your next upcoming presentation to</a:t>
            </a:r>
            <a:r>
              <a:rPr lang="en-US" sz="1200" kern="1200" baseline="0" dirty="0">
                <a:solidFill>
                  <a:schemeClr val="tx1"/>
                </a:solidFill>
                <a:effectLst/>
                <a:latin typeface="+mn-lt"/>
                <a:ea typeface="+mn-ea"/>
                <a:cs typeface="+mn-cs"/>
              </a:rPr>
              <a:t> align with these 3 key qualities we’ve defined?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027575-E3DD-437B-B918-27589B8871C0}" type="slidenum">
              <a:rPr lang="en-US" smtClean="0"/>
              <a:t>11</a:t>
            </a:fld>
            <a:endParaRPr lang="en-US"/>
          </a:p>
        </p:txBody>
      </p:sp>
    </p:spTree>
    <p:extLst>
      <p:ext uri="{BB962C8B-B14F-4D97-AF65-F5344CB8AC3E}">
        <p14:creationId xmlns:p14="http://schemas.microsoft.com/office/powerpoint/2010/main" val="225224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98210"/>
            <a:ext cx="7772400" cy="1470025"/>
          </a:xfrm>
        </p:spPr>
        <p:txBody>
          <a:bodyPr>
            <a:normAutofit/>
          </a:bodyPr>
          <a:lstStyle>
            <a:lvl1pPr>
              <a:defRPr sz="3600" b="1" i="0">
                <a:solidFill>
                  <a:schemeClr val="accent3">
                    <a:lumMod val="50000"/>
                  </a:schemeClr>
                </a:solidFill>
                <a:latin typeface="Arial"/>
                <a:cs typeface="Arial"/>
              </a:defRPr>
            </a:lvl1pPr>
          </a:lstStyle>
          <a:p>
            <a:r>
              <a:rPr lang="en-US" dirty="0" smtClean="0"/>
              <a:t>Click to edit Master title style</a:t>
            </a:r>
            <a:br>
              <a:rPr lang="en-US" dirty="0" smtClean="0"/>
            </a:br>
            <a:r>
              <a:rPr lang="en-US" dirty="0" smtClean="0"/>
              <a:t>Click to edit Master title style</a:t>
            </a:r>
            <a:endParaRPr lang="en-US" dirty="0"/>
          </a:p>
        </p:txBody>
      </p:sp>
      <p:sp>
        <p:nvSpPr>
          <p:cNvPr id="3" name="Subtitle 2"/>
          <p:cNvSpPr>
            <a:spLocks noGrp="1"/>
          </p:cNvSpPr>
          <p:nvPr>
            <p:ph type="subTitle" idx="1" hasCustomPrompt="1"/>
          </p:nvPr>
        </p:nvSpPr>
        <p:spPr>
          <a:xfrm>
            <a:off x="1371600" y="3767129"/>
            <a:ext cx="6400800" cy="1752600"/>
          </a:xfrm>
        </p:spPr>
        <p:txBody>
          <a:bodyPr/>
          <a:lstStyle>
            <a:lvl1pPr marL="0" indent="0" algn="ctr">
              <a:lnSpc>
                <a:spcPct val="100000"/>
              </a:lnSpc>
              <a:spcAft>
                <a:spcPts val="0"/>
              </a:spcAft>
              <a:buNone/>
              <a:defRPr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Author’s Name</a:t>
            </a:r>
            <a:br>
              <a:rPr lang="en-US" dirty="0" smtClean="0"/>
            </a:br>
            <a:r>
              <a:rPr lang="en-US" dirty="0" smtClean="0"/>
              <a:t>Author’s Name</a:t>
            </a:r>
            <a:endParaRPr lang="en-US" dirty="0"/>
          </a:p>
        </p:txBody>
      </p:sp>
    </p:spTree>
    <p:extLst>
      <p:ext uri="{BB962C8B-B14F-4D97-AF65-F5344CB8AC3E}">
        <p14:creationId xmlns:p14="http://schemas.microsoft.com/office/powerpoint/2010/main" val="57838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3523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59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61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Content w/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457200" y="1600200"/>
            <a:ext cx="8229600" cy="40577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5975350" y="5658617"/>
            <a:ext cx="2711450" cy="358775"/>
          </a:xfrm>
        </p:spPr>
        <p:txBody>
          <a:bodyPr anchor="b">
            <a:normAutofit/>
          </a:bodyPr>
          <a:lstStyle>
            <a:lvl1pPr marL="0" indent="0" algn="r">
              <a:lnSpc>
                <a:spcPct val="100000"/>
              </a:lnSpc>
              <a:spcAft>
                <a:spcPts val="0"/>
              </a:spcAft>
              <a:buNone/>
              <a:defRPr sz="1000"/>
            </a:lvl1pPr>
          </a:lstStyle>
          <a:p>
            <a:pPr lvl="0"/>
            <a:r>
              <a:rPr lang="en-US" smtClean="0"/>
              <a:t>Click to edit Master text styles</a:t>
            </a:r>
          </a:p>
        </p:txBody>
      </p:sp>
    </p:spTree>
    <p:extLst>
      <p:ext uri="{BB962C8B-B14F-4D97-AF65-F5344CB8AC3E}">
        <p14:creationId xmlns:p14="http://schemas.microsoft.com/office/powerpoint/2010/main" val="13936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457200" y="1600200"/>
            <a:ext cx="8229600" cy="43523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59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e w/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4760258"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1"/>
          </p:nvPr>
        </p:nvSpPr>
        <p:spPr>
          <a:xfrm>
            <a:off x="457200"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7"/>
          <p:cNvSpPr>
            <a:spLocks noGrp="1"/>
          </p:cNvSpPr>
          <p:nvPr>
            <p:ph type="body" sz="quarter" idx="10"/>
          </p:nvPr>
        </p:nvSpPr>
        <p:spPr>
          <a:xfrm>
            <a:off x="5975350" y="5658617"/>
            <a:ext cx="2711450" cy="358775"/>
          </a:xfrm>
        </p:spPr>
        <p:txBody>
          <a:bodyPr anchor="b">
            <a:normAutofit/>
          </a:bodyPr>
          <a:lstStyle>
            <a:lvl1pPr marL="0" indent="0" algn="r">
              <a:lnSpc>
                <a:spcPct val="100000"/>
              </a:lnSpc>
              <a:spcAft>
                <a:spcPts val="0"/>
              </a:spcAft>
              <a:buNone/>
              <a:defRPr sz="1000"/>
            </a:lvl1pPr>
          </a:lstStyle>
          <a:p>
            <a:pPr lvl="0"/>
            <a:r>
              <a:rPr lang="en-US" smtClean="0"/>
              <a:t>Click to edit Master text styles</a:t>
            </a:r>
          </a:p>
        </p:txBody>
      </p:sp>
    </p:spTree>
    <p:extLst>
      <p:ext uri="{BB962C8B-B14F-4D97-AF65-F5344CB8AC3E}">
        <p14:creationId xmlns:p14="http://schemas.microsoft.com/office/powerpoint/2010/main" val="20516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4760258"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1"/>
          </p:nvPr>
        </p:nvSpPr>
        <p:spPr>
          <a:xfrm>
            <a:off x="457200" y="1600198"/>
            <a:ext cx="3926541" cy="4424083"/>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61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661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6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0577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p:nvPr>
        </p:nvSpPr>
        <p:spPr>
          <a:xfrm>
            <a:off x="5975350" y="5658617"/>
            <a:ext cx="2711450" cy="358775"/>
          </a:xfrm>
        </p:spPr>
        <p:txBody>
          <a:bodyPr anchor="b">
            <a:normAutofit/>
          </a:bodyPr>
          <a:lstStyle>
            <a:lvl1pPr marL="0" indent="0" algn="r">
              <a:buNone/>
              <a:defRPr sz="1000"/>
            </a:lvl1pPr>
          </a:lstStyle>
          <a:p>
            <a:pPr lvl="0"/>
            <a:r>
              <a:rPr lang="en-US"/>
              <a:t>Edit Master text styles</a:t>
            </a:r>
          </a:p>
        </p:txBody>
      </p:sp>
    </p:spTree>
    <p:extLst>
      <p:ext uri="{BB962C8B-B14F-4D97-AF65-F5344CB8AC3E}">
        <p14:creationId xmlns:p14="http://schemas.microsoft.com/office/powerpoint/2010/main" val="13936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760258"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1"/>
          </p:nvPr>
        </p:nvSpPr>
        <p:spPr>
          <a:xfrm>
            <a:off x="457200" y="1600198"/>
            <a:ext cx="3926541" cy="4058419"/>
          </a:xfrm>
          <a:prstGeom prst="rect">
            <a:avLst/>
          </a:prstGeom>
        </p:spPr>
        <p:txBody>
          <a:bodyPr vert="horz" lIns="91440" tIns="45720" rIns="91440" bIns="45720" rtlCol="0">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p:cNvSpPr>
            <a:spLocks noGrp="1"/>
          </p:cNvSpPr>
          <p:nvPr>
            <p:ph type="body" sz="quarter" idx="10"/>
          </p:nvPr>
        </p:nvSpPr>
        <p:spPr>
          <a:xfrm>
            <a:off x="5975350" y="5658617"/>
            <a:ext cx="2711450" cy="358775"/>
          </a:xfrm>
        </p:spPr>
        <p:txBody>
          <a:bodyPr anchor="b">
            <a:normAutofit/>
          </a:bodyPr>
          <a:lstStyle>
            <a:lvl1pPr marL="0" indent="0" algn="r">
              <a:buNone/>
              <a:defRPr sz="1000"/>
            </a:lvl1pPr>
          </a:lstStyle>
          <a:p>
            <a:pPr lvl="0"/>
            <a:r>
              <a:rPr lang="en-US"/>
              <a:t>Edit Master text styles</a:t>
            </a:r>
          </a:p>
        </p:txBody>
      </p:sp>
    </p:spTree>
    <p:extLst>
      <p:ext uri="{BB962C8B-B14F-4D97-AF65-F5344CB8AC3E}">
        <p14:creationId xmlns:p14="http://schemas.microsoft.com/office/powerpoint/2010/main" val="20516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8751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63645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56" r:id="rId10"/>
    <p:sldLayoutId id="2147483657" r:id="rId11"/>
  </p:sldLayoutIdLst>
  <p:txStyles>
    <p:titleStyle>
      <a:lvl1pPr algn="ctr" defTabSz="457200" rtl="0" eaLnBrk="1" latinLnBrk="0" hangingPunct="1">
        <a:spcBef>
          <a:spcPct val="0"/>
        </a:spcBef>
        <a:buNone/>
        <a:defRPr sz="3600" b="1" i="0" kern="1200">
          <a:solidFill>
            <a:schemeClr val="accent3">
              <a:lumMod val="50000"/>
            </a:schemeClr>
          </a:solidFill>
          <a:latin typeface="Arial"/>
          <a:ea typeface="+mj-ea"/>
          <a:cs typeface="Arial"/>
        </a:defRPr>
      </a:lvl1pPr>
    </p:titleStyle>
    <p:bodyStyle>
      <a:lvl1pPr marL="457200" indent="-457200" algn="l" defTabSz="457200" rtl="0" eaLnBrk="1" latinLnBrk="0" hangingPunct="1">
        <a:lnSpc>
          <a:spcPct val="80000"/>
        </a:lnSpc>
        <a:spcBef>
          <a:spcPts val="0"/>
        </a:spcBef>
        <a:spcAft>
          <a:spcPts val="1200"/>
        </a:spcAft>
        <a:buClr>
          <a:schemeClr val="accent3">
            <a:lumMod val="50000"/>
          </a:schemeClr>
        </a:buClr>
        <a:buFont typeface="Arial"/>
        <a:buChar char="•"/>
        <a:defRPr sz="3200" b="0" i="0" kern="1200">
          <a:solidFill>
            <a:schemeClr val="tx1"/>
          </a:solidFill>
          <a:latin typeface="Arial"/>
          <a:ea typeface="+mn-ea"/>
          <a:cs typeface="Arial"/>
        </a:defRPr>
      </a:lvl1pPr>
      <a:lvl2pPr marL="914400" indent="-457200" algn="l" defTabSz="457200" rtl="0" eaLnBrk="1" latinLnBrk="0" hangingPunct="1">
        <a:lnSpc>
          <a:spcPct val="80000"/>
        </a:lnSpc>
        <a:spcBef>
          <a:spcPts val="0"/>
        </a:spcBef>
        <a:spcAft>
          <a:spcPts val="1200"/>
        </a:spcAft>
        <a:buClr>
          <a:schemeClr val="accent3">
            <a:lumMod val="50000"/>
          </a:schemeClr>
        </a:buClr>
        <a:buFont typeface="Arial"/>
        <a:buChar char="•"/>
        <a:defRPr sz="2800" b="0" i="0" kern="1200">
          <a:solidFill>
            <a:schemeClr val="tx1"/>
          </a:solidFill>
          <a:latin typeface="Arial"/>
          <a:ea typeface="+mn-ea"/>
          <a:cs typeface="Arial"/>
        </a:defRPr>
      </a:lvl2pPr>
      <a:lvl3pPr marL="1257300" indent="-342900" algn="l" defTabSz="457200" rtl="0" eaLnBrk="1" latinLnBrk="0" hangingPunct="1">
        <a:lnSpc>
          <a:spcPct val="80000"/>
        </a:lnSpc>
        <a:spcBef>
          <a:spcPts val="0"/>
        </a:spcBef>
        <a:spcAft>
          <a:spcPts val="1200"/>
        </a:spcAft>
        <a:buClr>
          <a:schemeClr val="accent3">
            <a:lumMod val="50000"/>
          </a:schemeClr>
        </a:buClr>
        <a:buFont typeface="Arial"/>
        <a:buChar char="•"/>
        <a:defRPr sz="2400" b="0" i="0" kern="1200">
          <a:solidFill>
            <a:schemeClr val="tx1"/>
          </a:solidFill>
          <a:latin typeface="Arial"/>
          <a:ea typeface="+mn-ea"/>
          <a:cs typeface="Arial"/>
        </a:defRPr>
      </a:lvl3pPr>
      <a:lvl4pPr marL="17145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4pPr>
      <a:lvl5pPr marL="2171700" indent="-342900" algn="l" defTabSz="457200" rtl="0" eaLnBrk="1" latinLnBrk="0" hangingPunct="1">
        <a:lnSpc>
          <a:spcPct val="80000"/>
        </a:lnSpc>
        <a:spcBef>
          <a:spcPts val="0"/>
        </a:spcBef>
        <a:spcAft>
          <a:spcPts val="1200"/>
        </a:spcAft>
        <a:buClr>
          <a:schemeClr val="accent3">
            <a:lumMod val="50000"/>
          </a:schemeClr>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bes.com/sites/carminegallo/2014/03/17/the-one-habit-that-brilliant-ted-speakers-practice-up-to-200-times/" TargetMode="External"/><Relationship Id="rId7" Type="http://schemas.openxmlformats.org/officeDocument/2006/relationships/hyperlink" Target="http://www.iamse.org/" TargetMode="External"/><Relationship Id="rId2" Type="http://schemas.openxmlformats.org/officeDocument/2006/relationships/hyperlink" Target="http://med-ed-online.net/index.php/meo/article/view/28565" TargetMode="External"/><Relationship Id="rId1" Type="http://schemas.openxmlformats.org/officeDocument/2006/relationships/slideLayout" Target="../slideLayouts/slideLayout3.xml"/><Relationship Id="rId6" Type="http://schemas.openxmlformats.org/officeDocument/2006/relationships/hyperlink" Target="http://headrush.typepad.com/creating_passionate_users/2006/10/better_beginnin.html" TargetMode="External"/><Relationship Id="rId5" Type="http://schemas.openxmlformats.org/officeDocument/2006/relationships/hyperlink" Target="http://www.facultyfocus.com/articles/effective-teaching-strategies/choosing-the-best-approach-for-small-group-work/" TargetMode="External"/><Relationship Id="rId4" Type="http://schemas.openxmlformats.org/officeDocument/2006/relationships/hyperlink" Target="http://www.forbes.com/sites/carminegallo/2013/02/22/the-three-basic-secrets-of-all-successful-present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_ZBKX-6Gz6A" TargetMode="External"/><Relationship Id="rId5" Type="http://schemas.openxmlformats.org/officeDocument/2006/relationships/image" Target="../media/image3.jpeg"/><Relationship Id="rId4" Type="http://schemas.openxmlformats.org/officeDocument/2006/relationships/hyperlink" Target="http://www.forbes.com/sites/carminegallo/2014/03/17/the-one-habit-that-brilliant-ted-speakers-practice-up-to-200-tim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eadrush.typepad.com/creating_passionate_users/2006/10/better_beginnin.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forbes.com/sites/carminegallo/2013/02/22/the-three-basic-secrets-of-all-successful-presenta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289" y="1798210"/>
            <a:ext cx="8223422" cy="1470025"/>
          </a:xfrm>
        </p:spPr>
        <p:txBody>
          <a:bodyPr>
            <a:noAutofit/>
          </a:bodyPr>
          <a:lstStyle/>
          <a:p>
            <a:r>
              <a:rPr lang="en-US" dirty="0"/>
              <a:t>STFM Faculty for Tomorrow Resident as Educators Curriculum: </a:t>
            </a:r>
            <a:br>
              <a:rPr lang="en-US" dirty="0"/>
            </a:br>
            <a:r>
              <a:rPr lang="en-US" dirty="0"/>
              <a:t>Effective Presentations</a:t>
            </a:r>
          </a:p>
        </p:txBody>
      </p:sp>
      <p:sp>
        <p:nvSpPr>
          <p:cNvPr id="3" name="Subtitle 2"/>
          <p:cNvSpPr>
            <a:spLocks noGrp="1"/>
          </p:cNvSpPr>
          <p:nvPr>
            <p:ph type="subTitle" idx="1"/>
          </p:nvPr>
        </p:nvSpPr>
        <p:spPr/>
        <p:txBody>
          <a:bodyPr/>
          <a:lstStyle/>
          <a:p>
            <a:pPr>
              <a:spcAft>
                <a:spcPts val="600"/>
              </a:spcAft>
            </a:pPr>
            <a:r>
              <a:rPr lang="en-US" dirty="0"/>
              <a:t>Sonya Shipley, MD</a:t>
            </a:r>
          </a:p>
          <a:p>
            <a:pPr>
              <a:spcAft>
                <a:spcPts val="600"/>
              </a:spcAft>
            </a:pPr>
            <a:r>
              <a:rPr lang="en-US" dirty="0"/>
              <a:t>Meaghan Ruddy, MA, PhD</a:t>
            </a:r>
          </a:p>
          <a:p>
            <a:pPr>
              <a:spcAft>
                <a:spcPts val="600"/>
              </a:spcAft>
            </a:pPr>
            <a:endParaRPr lang="en-US" dirty="0"/>
          </a:p>
        </p:txBody>
      </p:sp>
    </p:spTree>
    <p:extLst>
      <p:ext uri="{BB962C8B-B14F-4D97-AF65-F5344CB8AC3E}">
        <p14:creationId xmlns:p14="http://schemas.microsoft.com/office/powerpoint/2010/main" val="410838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6" name="Content Placeholder 2"/>
          <p:cNvSpPr txBox="1">
            <a:spLocks/>
          </p:cNvSpPr>
          <p:nvPr/>
        </p:nvSpPr>
        <p:spPr>
          <a:xfrm>
            <a:off x="4374290" y="1752598"/>
            <a:ext cx="4646140" cy="405841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chemeClr val="accent3">
                  <a:lumMod val="50000"/>
                </a:schemeClr>
              </a:buClr>
              <a:buFont typeface="Arial"/>
              <a:buChar char="•"/>
              <a:defRPr sz="2800" b="0" i="0" kern="1200">
                <a:solidFill>
                  <a:schemeClr val="tx1"/>
                </a:solidFill>
                <a:latin typeface="Arial"/>
                <a:ea typeface="+mn-ea"/>
                <a:cs typeface="Arial"/>
              </a:defRPr>
            </a:lvl1pPr>
            <a:lvl2pPr marL="914400" indent="-457200" algn="l" defTabSz="457200" rtl="0" eaLnBrk="1" latinLnBrk="0" hangingPunct="1">
              <a:spcBef>
                <a:spcPct val="20000"/>
              </a:spcBef>
              <a:buClr>
                <a:schemeClr val="accent3">
                  <a:lumMod val="50000"/>
                </a:schemeClr>
              </a:buClr>
              <a:buFont typeface="Arial"/>
              <a:buChar char="•"/>
              <a:defRPr sz="2400" b="0" i="0" kern="1200">
                <a:solidFill>
                  <a:schemeClr val="tx1"/>
                </a:solidFill>
                <a:latin typeface="Arial"/>
                <a:ea typeface="+mn-ea"/>
                <a:cs typeface="Arial"/>
              </a:defRPr>
            </a:lvl2pPr>
            <a:lvl3pPr marL="12573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3pPr>
            <a:lvl4pPr marL="17145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4pPr>
            <a:lvl5pPr marL="21717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1200"/>
              </a:spcAft>
            </a:pPr>
            <a:r>
              <a:rPr lang="en-US" dirty="0"/>
              <a:t>Did it start in the middle?</a:t>
            </a:r>
          </a:p>
          <a:p>
            <a:pPr lvl="1">
              <a:lnSpc>
                <a:spcPct val="80000"/>
              </a:lnSpc>
              <a:spcBef>
                <a:spcPts val="0"/>
              </a:spcBef>
              <a:spcAft>
                <a:spcPts val="1200"/>
              </a:spcAft>
            </a:pPr>
            <a:r>
              <a:rPr lang="en-US" dirty="0"/>
              <a:t>Or at least get into the cool parts quickly?</a:t>
            </a:r>
          </a:p>
          <a:p>
            <a:pPr>
              <a:lnSpc>
                <a:spcPct val="80000"/>
              </a:lnSpc>
              <a:spcBef>
                <a:spcPts val="0"/>
              </a:spcBef>
              <a:spcAft>
                <a:spcPts val="1200"/>
              </a:spcAft>
            </a:pPr>
            <a:r>
              <a:rPr lang="en-US" dirty="0"/>
              <a:t>Did it show or tell?</a:t>
            </a:r>
          </a:p>
          <a:p>
            <a:pPr lvl="1">
              <a:lnSpc>
                <a:spcPct val="80000"/>
              </a:lnSpc>
              <a:spcBef>
                <a:spcPts val="0"/>
              </a:spcBef>
              <a:spcAft>
                <a:spcPts val="1200"/>
              </a:spcAft>
            </a:pPr>
            <a:r>
              <a:rPr lang="en-US" dirty="0"/>
              <a:t>Would the opposite have been better?</a:t>
            </a:r>
          </a:p>
          <a:p>
            <a:pPr>
              <a:lnSpc>
                <a:spcPct val="80000"/>
              </a:lnSpc>
              <a:spcBef>
                <a:spcPts val="0"/>
              </a:spcBef>
              <a:spcAft>
                <a:spcPts val="1200"/>
              </a:spcAft>
            </a:pPr>
            <a:r>
              <a:rPr lang="en-US" dirty="0"/>
              <a:t>Was it about the presenter?</a:t>
            </a:r>
          </a:p>
          <a:p>
            <a:pPr lvl="1">
              <a:lnSpc>
                <a:spcPct val="80000"/>
              </a:lnSpc>
              <a:spcBef>
                <a:spcPts val="0"/>
              </a:spcBef>
              <a:spcAft>
                <a:spcPts val="1200"/>
              </a:spcAft>
            </a:pPr>
            <a:r>
              <a:rPr lang="en-US" dirty="0"/>
              <a:t>Did they let the work speak</a:t>
            </a:r>
            <a:r>
              <a:rPr lang="en-US" dirty="0" smtClean="0"/>
              <a:t>?</a:t>
            </a:r>
            <a:endParaRPr lang="en-US" dirty="0"/>
          </a:p>
        </p:txBody>
      </p:sp>
      <p:sp>
        <p:nvSpPr>
          <p:cNvPr id="7" name="Content Placeholder 3"/>
          <p:cNvSpPr txBox="1">
            <a:spLocks/>
          </p:cNvSpPr>
          <p:nvPr/>
        </p:nvSpPr>
        <p:spPr>
          <a:xfrm>
            <a:off x="275967" y="1752598"/>
            <a:ext cx="3926541" cy="4058419"/>
          </a:xfrm>
          <a:prstGeom prst="rect">
            <a:avLst/>
          </a:prstGeom>
        </p:spPr>
        <p:txBody>
          <a:bodyPr vert="horz" lIns="91440" tIns="45720" rIns="91440" bIns="45720" rtlCol="0">
            <a:normAutofit lnSpcReduction="10000"/>
          </a:bodyPr>
          <a:lstStyle>
            <a:lvl1pPr marL="457200" indent="-457200" algn="l" defTabSz="457200" rtl="0" eaLnBrk="1" latinLnBrk="0" hangingPunct="1">
              <a:spcBef>
                <a:spcPct val="20000"/>
              </a:spcBef>
              <a:buClr>
                <a:schemeClr val="accent3">
                  <a:lumMod val="50000"/>
                </a:schemeClr>
              </a:buClr>
              <a:buFont typeface="Arial"/>
              <a:buChar char="•"/>
              <a:defRPr sz="2800" b="0" i="0" kern="1200">
                <a:solidFill>
                  <a:schemeClr val="tx1"/>
                </a:solidFill>
                <a:latin typeface="Arial"/>
                <a:ea typeface="+mn-ea"/>
                <a:cs typeface="Arial"/>
              </a:defRPr>
            </a:lvl1pPr>
            <a:lvl2pPr marL="914400" indent="-457200" algn="l" defTabSz="457200" rtl="0" eaLnBrk="1" latinLnBrk="0" hangingPunct="1">
              <a:spcBef>
                <a:spcPct val="20000"/>
              </a:spcBef>
              <a:buClr>
                <a:schemeClr val="accent3">
                  <a:lumMod val="50000"/>
                </a:schemeClr>
              </a:buClr>
              <a:buFont typeface="Arial"/>
              <a:buChar char="•"/>
              <a:defRPr sz="2400" b="0" i="0" kern="1200">
                <a:solidFill>
                  <a:schemeClr val="tx1"/>
                </a:solidFill>
                <a:latin typeface="Arial"/>
                <a:ea typeface="+mn-ea"/>
                <a:cs typeface="Arial"/>
              </a:defRPr>
            </a:lvl2pPr>
            <a:lvl3pPr marL="12573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3pPr>
            <a:lvl4pPr marL="17145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4pPr>
            <a:lvl5pPr marL="2171700" indent="-342900" algn="l" defTabSz="457200" rtl="0" eaLnBrk="1" latinLnBrk="0" hangingPunct="1">
              <a:spcBef>
                <a:spcPct val="20000"/>
              </a:spcBef>
              <a:buClr>
                <a:schemeClr val="accent3">
                  <a:lumMod val="50000"/>
                </a:schemeClr>
              </a:buClr>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1200"/>
              </a:spcAft>
            </a:pPr>
            <a:r>
              <a:rPr lang="en-US" dirty="0"/>
              <a:t>Was it clearly understandable?</a:t>
            </a:r>
          </a:p>
          <a:p>
            <a:pPr lvl="1">
              <a:lnSpc>
                <a:spcPct val="90000"/>
              </a:lnSpc>
              <a:spcBef>
                <a:spcPts val="0"/>
              </a:spcBef>
              <a:spcAft>
                <a:spcPts val="1200"/>
              </a:spcAft>
            </a:pPr>
            <a:r>
              <a:rPr lang="en-US" dirty="0"/>
              <a:t>Give examples of why yes or no</a:t>
            </a:r>
          </a:p>
          <a:p>
            <a:pPr>
              <a:lnSpc>
                <a:spcPct val="90000"/>
              </a:lnSpc>
              <a:spcBef>
                <a:spcPts val="0"/>
              </a:spcBef>
              <a:spcAft>
                <a:spcPts val="1200"/>
              </a:spcAft>
            </a:pPr>
            <a:r>
              <a:rPr lang="en-US" dirty="0"/>
              <a:t>Was rule of 3 used?</a:t>
            </a:r>
          </a:p>
          <a:p>
            <a:pPr lvl="1">
              <a:lnSpc>
                <a:spcPct val="90000"/>
              </a:lnSpc>
              <a:spcBef>
                <a:spcPts val="0"/>
              </a:spcBef>
              <a:spcAft>
                <a:spcPts val="1200"/>
              </a:spcAft>
            </a:pPr>
            <a:r>
              <a:rPr lang="en-US" dirty="0"/>
              <a:t>If not, good reason?</a:t>
            </a:r>
          </a:p>
          <a:p>
            <a:pPr>
              <a:lnSpc>
                <a:spcPct val="90000"/>
              </a:lnSpc>
              <a:spcBef>
                <a:spcPts val="0"/>
              </a:spcBef>
              <a:spcAft>
                <a:spcPts val="1200"/>
              </a:spcAft>
            </a:pPr>
            <a:r>
              <a:rPr lang="en-US" dirty="0"/>
              <a:t>Was it emotionally involving?</a:t>
            </a:r>
          </a:p>
          <a:p>
            <a:pPr lvl="1">
              <a:lnSpc>
                <a:spcPct val="90000"/>
              </a:lnSpc>
              <a:spcBef>
                <a:spcPts val="0"/>
              </a:spcBef>
              <a:spcAft>
                <a:spcPts val="1200"/>
              </a:spcAft>
            </a:pPr>
            <a:r>
              <a:rPr lang="en-US" dirty="0"/>
              <a:t>If not, should it have been?</a:t>
            </a:r>
          </a:p>
        </p:txBody>
      </p:sp>
    </p:spTree>
    <p:extLst>
      <p:ext uri="{BB962C8B-B14F-4D97-AF65-F5344CB8AC3E}">
        <p14:creationId xmlns:p14="http://schemas.microsoft.com/office/powerpoint/2010/main" val="242676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Assessment</a:t>
            </a:r>
          </a:p>
        </p:txBody>
      </p:sp>
      <p:sp>
        <p:nvSpPr>
          <p:cNvPr id="3" name="Content Placeholder 2"/>
          <p:cNvSpPr>
            <a:spLocks noGrp="1"/>
          </p:cNvSpPr>
          <p:nvPr>
            <p:ph idx="1"/>
          </p:nvPr>
        </p:nvSpPr>
        <p:spPr>
          <a:xfrm>
            <a:off x="4303049" y="1736123"/>
            <a:ext cx="4507319" cy="4158050"/>
          </a:xfrm>
        </p:spPr>
        <p:txBody>
          <a:bodyPr>
            <a:noAutofit/>
          </a:bodyPr>
          <a:lstStyle/>
          <a:p>
            <a:pPr>
              <a:spcAft>
                <a:spcPts val="1800"/>
              </a:spcAft>
            </a:pPr>
            <a:r>
              <a:rPr lang="en-US" dirty="0"/>
              <a:t>What should be </a:t>
            </a:r>
            <a:r>
              <a:rPr lang="en-US" b="1" dirty="0"/>
              <a:t>the three key</a:t>
            </a:r>
            <a:r>
              <a:rPr lang="en-US" dirty="0"/>
              <a:t> qualities of good presentations? </a:t>
            </a:r>
          </a:p>
          <a:p>
            <a:pPr>
              <a:spcAft>
                <a:spcPts val="1800"/>
              </a:spcAft>
            </a:pPr>
            <a:r>
              <a:rPr lang="en-US" dirty="0"/>
              <a:t>Discuss the pros and cons of each concept and finish the session with the construction of a group presentation that adheres to the rules that arise during the discussion</a:t>
            </a:r>
            <a:r>
              <a:rPr lang="en-US" dirty="0" smtClean="0"/>
              <a:t>.</a:t>
            </a:r>
            <a:endParaRPr lang="en-US" dirty="0"/>
          </a:p>
        </p:txBody>
      </p:sp>
      <p:pic>
        <p:nvPicPr>
          <p:cNvPr id="6" name="Content Placeholder 5" descr="Resources from Lindbergh Boot Camp can be found here!"/>
          <p:cNvPicPr>
            <a:picLocks noGrp="1" noChangeAspect="1"/>
          </p:cNvPicPr>
          <p:nvPr>
            <p:ph idx="11"/>
          </p:nvPr>
        </p:nvPicPr>
        <p:blipFill>
          <a:blip r:embed="rId3"/>
          <a:stretch>
            <a:fillRect/>
          </a:stretch>
        </p:blipFill>
        <p:spPr>
          <a:xfrm>
            <a:off x="579016" y="1600200"/>
            <a:ext cx="2767837" cy="4057650"/>
          </a:xfrm>
        </p:spPr>
      </p:pic>
    </p:spTree>
    <p:extLst>
      <p:ext uri="{BB962C8B-B14F-4D97-AF65-F5344CB8AC3E}">
        <p14:creationId xmlns:p14="http://schemas.microsoft.com/office/powerpoint/2010/main" val="94021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0" indent="0">
              <a:spcAft>
                <a:spcPts val="2400"/>
              </a:spcAft>
              <a:buNone/>
            </a:pPr>
            <a:r>
              <a:rPr lang="en-US" b="1" dirty="0"/>
              <a:t>Good Small Group Presenting: </a:t>
            </a:r>
          </a:p>
          <a:p>
            <a:r>
              <a:rPr lang="en-US" dirty="0"/>
              <a:t>Engage individuals</a:t>
            </a:r>
          </a:p>
          <a:p>
            <a:r>
              <a:rPr lang="en-US" dirty="0"/>
              <a:t>Ask for input</a:t>
            </a:r>
          </a:p>
          <a:p>
            <a:r>
              <a:rPr lang="en-US" dirty="0"/>
              <a:t>Active Learning</a:t>
            </a:r>
          </a:p>
          <a:p>
            <a:pPr marL="0" indent="0">
              <a:buNone/>
            </a:pPr>
            <a:endParaRPr lang="en-US" dirty="0"/>
          </a:p>
          <a:p>
            <a:pPr marL="0" indent="0">
              <a:buNone/>
            </a:pPr>
            <a:endParaRPr lang="en-US" dirty="0"/>
          </a:p>
        </p:txBody>
      </p:sp>
      <p:sp>
        <p:nvSpPr>
          <p:cNvPr id="4" name="Content Placeholder 3"/>
          <p:cNvSpPr>
            <a:spLocks noGrp="1"/>
          </p:cNvSpPr>
          <p:nvPr>
            <p:ph idx="11"/>
          </p:nvPr>
        </p:nvSpPr>
        <p:spPr/>
        <p:txBody>
          <a:bodyPr>
            <a:normAutofit/>
          </a:bodyPr>
          <a:lstStyle/>
          <a:p>
            <a:pPr marL="0" indent="0">
              <a:spcAft>
                <a:spcPts val="2400"/>
              </a:spcAft>
              <a:buNone/>
            </a:pPr>
            <a:r>
              <a:rPr lang="en-US" b="1" dirty="0"/>
              <a:t>Good Large Group Presenting:</a:t>
            </a:r>
          </a:p>
          <a:p>
            <a:r>
              <a:rPr lang="en-US" dirty="0"/>
              <a:t>Clearly understandable</a:t>
            </a:r>
          </a:p>
          <a:p>
            <a:r>
              <a:rPr lang="en-US" dirty="0"/>
              <a:t>Chunk into 3s</a:t>
            </a:r>
          </a:p>
          <a:p>
            <a:r>
              <a:rPr lang="en-US" dirty="0"/>
              <a:t>Emotional hooks</a:t>
            </a:r>
          </a:p>
          <a:p>
            <a:r>
              <a:rPr lang="en-US" dirty="0"/>
              <a:t>Start in the middle</a:t>
            </a:r>
          </a:p>
          <a:p>
            <a:r>
              <a:rPr lang="en-US" dirty="0"/>
              <a:t>Show, don’t tell</a:t>
            </a:r>
          </a:p>
          <a:p>
            <a:pPr marL="0" indent="0">
              <a:buNone/>
            </a:pPr>
            <a:endParaRPr lang="en-US" dirty="0"/>
          </a:p>
        </p:txBody>
      </p:sp>
    </p:spTree>
    <p:extLst>
      <p:ext uri="{BB962C8B-B14F-4D97-AF65-F5344CB8AC3E}">
        <p14:creationId xmlns:p14="http://schemas.microsoft.com/office/powerpoint/2010/main" val="114598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1143000"/>
          </a:xfrm>
        </p:spPr>
        <p:txBody>
          <a:bodyPr/>
          <a:lstStyle/>
          <a:p>
            <a:r>
              <a:rPr lang="en-US" dirty="0"/>
              <a:t>Most Importantly</a:t>
            </a:r>
          </a:p>
        </p:txBody>
      </p:sp>
      <p:pic>
        <p:nvPicPr>
          <p:cNvPr id="6" name="Content Placeholder 5"/>
          <p:cNvPicPr>
            <a:picLocks noGrp="1" noChangeAspect="1"/>
          </p:cNvPicPr>
          <p:nvPr>
            <p:ph idx="1"/>
          </p:nvPr>
        </p:nvPicPr>
        <p:blipFill>
          <a:blip r:embed="rId2"/>
          <a:stretch>
            <a:fillRect/>
          </a:stretch>
        </p:blipFill>
        <p:spPr>
          <a:xfrm>
            <a:off x="1016000" y="1189038"/>
            <a:ext cx="7264400" cy="4553334"/>
          </a:xfrm>
        </p:spPr>
      </p:pic>
      <p:sp>
        <p:nvSpPr>
          <p:cNvPr id="4" name="Content Placeholder 3"/>
          <p:cNvSpPr>
            <a:spLocks noGrp="1"/>
          </p:cNvSpPr>
          <p:nvPr>
            <p:ph idx="1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5" name="Text Placeholder 4"/>
          <p:cNvSpPr>
            <a:spLocks noGrp="1"/>
          </p:cNvSpPr>
          <p:nvPr>
            <p:ph type="body" sz="quarter" idx="10"/>
          </p:nvPr>
        </p:nvSpPr>
        <p:spPr>
          <a:xfrm>
            <a:off x="1016000" y="5658617"/>
            <a:ext cx="7264400" cy="358775"/>
          </a:xfrm>
        </p:spPr>
        <p:txBody>
          <a:bodyPr>
            <a:normAutofit/>
          </a:bodyPr>
          <a:lstStyle/>
          <a:p>
            <a:pPr algn="ctr"/>
            <a:r>
              <a:rPr lang="en-US" dirty="0"/>
              <a:t>http://www.publicdomainpictures.net/view-image.php?image=54439&amp;picture=hand-with-pointing-finger</a:t>
            </a:r>
          </a:p>
        </p:txBody>
      </p:sp>
      <p:sp>
        <p:nvSpPr>
          <p:cNvPr id="7" name="TextBox 6"/>
          <p:cNvSpPr txBox="1"/>
          <p:nvPr/>
        </p:nvSpPr>
        <p:spPr>
          <a:xfrm>
            <a:off x="1803400" y="1904998"/>
            <a:ext cx="2108200"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It’s not about YOU</a:t>
            </a:r>
          </a:p>
        </p:txBody>
      </p:sp>
      <p:sp>
        <p:nvSpPr>
          <p:cNvPr id="8" name="TextBox 7"/>
          <p:cNvSpPr txBox="1"/>
          <p:nvPr/>
        </p:nvSpPr>
        <p:spPr>
          <a:xfrm>
            <a:off x="5069541" y="4175897"/>
            <a:ext cx="3058459" cy="954107"/>
          </a:xfrm>
          <a:prstGeom prst="rect">
            <a:avLst/>
          </a:prstGeom>
          <a:noFill/>
        </p:spPr>
        <p:txBody>
          <a:bodyPr wrap="square" rtlCol="0">
            <a:spAutoFit/>
          </a:bodyPr>
          <a:lstStyle/>
          <a:p>
            <a:pPr algn="r"/>
            <a:r>
              <a:rPr lang="en-US" sz="2800" dirty="0">
                <a:solidFill>
                  <a:schemeClr val="bg1"/>
                </a:solidFill>
                <a:latin typeface="Arial" panose="020B0604020202020204" pitchFamily="34" charset="0"/>
                <a:cs typeface="Arial" panose="020B0604020202020204" pitchFamily="34" charset="0"/>
              </a:rPr>
              <a:t>It’s about the</a:t>
            </a:r>
          </a:p>
          <a:p>
            <a:pPr algn="r"/>
            <a:r>
              <a:rPr lang="en-US" sz="2800" dirty="0">
                <a:solidFill>
                  <a:schemeClr val="bg1"/>
                </a:solidFill>
                <a:latin typeface="Arial" panose="020B0604020202020204" pitchFamily="34" charset="0"/>
                <a:cs typeface="Arial" panose="020B0604020202020204" pitchFamily="34" charset="0"/>
              </a:rPr>
              <a:t>PRESENTATION</a:t>
            </a:r>
          </a:p>
        </p:txBody>
      </p:sp>
    </p:spTree>
    <p:extLst>
      <p:ext uri="{BB962C8B-B14F-4D97-AF65-F5344CB8AC3E}">
        <p14:creationId xmlns:p14="http://schemas.microsoft.com/office/powerpoint/2010/main" val="269191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p:cNvSpPr>
            <a:spLocks noGrp="1"/>
          </p:cNvSpPr>
          <p:nvPr>
            <p:ph idx="1"/>
          </p:nvPr>
        </p:nvSpPr>
        <p:spPr>
          <a:xfrm>
            <a:off x="197708" y="1417638"/>
            <a:ext cx="8748584" cy="4534927"/>
          </a:xfrm>
        </p:spPr>
        <p:txBody>
          <a:bodyPr>
            <a:noAutofit/>
          </a:bodyPr>
          <a:lstStyle/>
          <a:p>
            <a:r>
              <a:rPr lang="en-US" sz="2400" u="sng" dirty="0">
                <a:hlinkClick r:id="rId2"/>
              </a:rPr>
              <a:t>http://med-ed-online.net/index.php/meo/article/view/28565</a:t>
            </a:r>
            <a:r>
              <a:rPr lang="en-US" sz="2400" dirty="0"/>
              <a:t> </a:t>
            </a:r>
          </a:p>
          <a:p>
            <a:r>
              <a:rPr lang="en-US" sz="2400" u="sng" dirty="0">
                <a:hlinkClick r:id="rId3"/>
              </a:rPr>
              <a:t>http://www.forbes.com/sites/carminegallo/2014/03/17/the-one-habit-that-brilliant-ted-speakers-practice-up-to-200-times/</a:t>
            </a:r>
            <a:endParaRPr lang="en-US" sz="2400" dirty="0"/>
          </a:p>
          <a:p>
            <a:r>
              <a:rPr lang="en-US" sz="2400" u="sng" dirty="0">
                <a:hlinkClick r:id="rId4"/>
              </a:rPr>
              <a:t>http://www.forbes.com/sites/carminegallo/2013/02/22/the-three-basic-secrets-of-all-successful-presentations/</a:t>
            </a:r>
            <a:endParaRPr lang="en-US" sz="2400" dirty="0"/>
          </a:p>
          <a:p>
            <a:r>
              <a:rPr lang="en-US" sz="2400" u="sng" dirty="0">
                <a:hlinkClick r:id="rId5"/>
              </a:rPr>
              <a:t>http://www.facultyfocus.com/articles/effective-teaching-strategies/choosing-the-best-approach-for-small-group-work/</a:t>
            </a:r>
            <a:endParaRPr lang="en-US" sz="2400" dirty="0"/>
          </a:p>
          <a:p>
            <a:r>
              <a:rPr lang="en-US" sz="2400" u="sng" dirty="0">
                <a:hlinkClick r:id="rId6"/>
              </a:rPr>
              <a:t>http://headrush.typepad.com/creating_passionate_users/2006/10/better_beginnin.html</a:t>
            </a:r>
            <a:r>
              <a:rPr lang="en-US" sz="2400" dirty="0"/>
              <a:t> </a:t>
            </a:r>
          </a:p>
          <a:p>
            <a:r>
              <a:rPr lang="en-US" sz="2400" dirty="0" err="1"/>
              <a:t>Fornari</a:t>
            </a:r>
            <a:r>
              <a:rPr lang="en-US" sz="2400" dirty="0"/>
              <a:t>, A and </a:t>
            </a:r>
            <a:r>
              <a:rPr lang="en-US" sz="2400" dirty="0" err="1"/>
              <a:t>Poznanski</a:t>
            </a:r>
            <a:r>
              <a:rPr lang="en-US" sz="2400" dirty="0"/>
              <a:t>, A eds. How-to Guide to Active Learning. IAMSE Manuals. </a:t>
            </a:r>
            <a:r>
              <a:rPr lang="en-US" sz="2400" u="sng" dirty="0" smtClean="0">
                <a:hlinkClick r:id="rId7"/>
              </a:rPr>
              <a:t>www.iamse.org</a:t>
            </a:r>
            <a:endParaRPr lang="en-US" sz="2400" dirty="0"/>
          </a:p>
        </p:txBody>
      </p:sp>
    </p:spTree>
    <p:extLst>
      <p:ext uri="{BB962C8B-B14F-4D97-AF65-F5344CB8AC3E}">
        <p14:creationId xmlns:p14="http://schemas.microsoft.com/office/powerpoint/2010/main" val="310430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6" name="Content Placeholder 5"/>
          <p:cNvSpPr>
            <a:spLocks noGrp="1"/>
          </p:cNvSpPr>
          <p:nvPr>
            <p:ph idx="1"/>
          </p:nvPr>
        </p:nvSpPr>
        <p:spPr>
          <a:xfrm>
            <a:off x="315098" y="1600200"/>
            <a:ext cx="8513805" cy="4352365"/>
          </a:xfrm>
        </p:spPr>
        <p:txBody>
          <a:bodyPr>
            <a:noAutofit/>
          </a:bodyPr>
          <a:lstStyle/>
          <a:p>
            <a:pPr lvl="0" fontAlgn="base"/>
            <a:r>
              <a:rPr lang="en-US" sz="2800" dirty="0"/>
              <a:t>Describe some of the basics of effective presentations in didactics and conferences</a:t>
            </a:r>
            <a:endParaRPr lang="en-US" sz="4000" dirty="0"/>
          </a:p>
          <a:p>
            <a:pPr marL="800100" lvl="2" fontAlgn="base"/>
            <a:r>
              <a:rPr lang="en-US" dirty="0"/>
              <a:t>Describe the different dynamics involved in s</a:t>
            </a:r>
            <a:r>
              <a:rPr lang="en-US" dirty="0" smtClean="0"/>
              <a:t>mall versus large </a:t>
            </a:r>
            <a:r>
              <a:rPr lang="en-US" dirty="0"/>
              <a:t>group teaching</a:t>
            </a:r>
            <a:endParaRPr lang="en-US" sz="3600" dirty="0"/>
          </a:p>
          <a:p>
            <a:pPr marL="800100" lvl="2" fontAlgn="base"/>
            <a:r>
              <a:rPr lang="en-US" dirty="0"/>
              <a:t>Describe techniques for effectively teaching a large group</a:t>
            </a:r>
            <a:endParaRPr lang="en-US" sz="3600" dirty="0"/>
          </a:p>
          <a:p>
            <a:pPr marL="800100" lvl="2" fontAlgn="base"/>
            <a:r>
              <a:rPr lang="en-US" dirty="0"/>
              <a:t>Describe techniques for effectively teaching a small group</a:t>
            </a:r>
            <a:endParaRPr lang="en-US" sz="3600" dirty="0"/>
          </a:p>
          <a:p>
            <a:pPr lvl="0" fontAlgn="base"/>
            <a:r>
              <a:rPr lang="en-US" sz="2800" dirty="0"/>
              <a:t>Construct an effective presentation or outline thereof</a:t>
            </a:r>
          </a:p>
          <a:p>
            <a:pPr lvl="0" fontAlgn="base"/>
            <a:r>
              <a:rPr lang="en-US" sz="2800" dirty="0"/>
              <a:t>Appraise the work of peers and receive </a:t>
            </a:r>
            <a:r>
              <a:rPr lang="en-US" sz="2800" dirty="0" smtClean="0"/>
              <a:t>feedback</a:t>
            </a:r>
            <a:endParaRPr lang="en-US" sz="2800" dirty="0"/>
          </a:p>
        </p:txBody>
      </p:sp>
    </p:spTree>
    <p:extLst>
      <p:ext uri="{BB962C8B-B14F-4D97-AF65-F5344CB8AC3E}">
        <p14:creationId xmlns:p14="http://schemas.microsoft.com/office/powerpoint/2010/main" val="311949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a:t>
            </a:r>
            <a:r>
              <a:rPr lang="en-US" dirty="0" smtClean="0"/>
              <a:t>versus </a:t>
            </a:r>
            <a:r>
              <a:rPr lang="en-US" dirty="0"/>
              <a:t>Small Group</a:t>
            </a:r>
          </a:p>
        </p:txBody>
      </p:sp>
      <p:sp>
        <p:nvSpPr>
          <p:cNvPr id="3" name="Content Placeholder 2"/>
          <p:cNvSpPr>
            <a:spLocks noGrp="1"/>
          </p:cNvSpPr>
          <p:nvPr>
            <p:ph idx="1"/>
          </p:nvPr>
        </p:nvSpPr>
        <p:spPr/>
        <p:txBody>
          <a:bodyPr/>
          <a:lstStyle/>
          <a:p>
            <a:r>
              <a:rPr lang="en-US" dirty="0"/>
              <a:t>Breakouts</a:t>
            </a:r>
          </a:p>
          <a:p>
            <a:r>
              <a:rPr lang="en-US" dirty="0"/>
              <a:t>Seminars</a:t>
            </a:r>
          </a:p>
          <a:p>
            <a:r>
              <a:rPr lang="en-US" dirty="0"/>
              <a:t>Morning/ case report</a:t>
            </a:r>
          </a:p>
          <a:p>
            <a:r>
              <a:rPr lang="en-US" dirty="0"/>
              <a:t>Any large group can become small groups</a:t>
            </a:r>
          </a:p>
        </p:txBody>
      </p:sp>
      <p:sp>
        <p:nvSpPr>
          <p:cNvPr id="4" name="Content Placeholder 3"/>
          <p:cNvSpPr>
            <a:spLocks noGrp="1"/>
          </p:cNvSpPr>
          <p:nvPr>
            <p:ph idx="11"/>
          </p:nvPr>
        </p:nvSpPr>
        <p:spPr/>
        <p:txBody>
          <a:bodyPr/>
          <a:lstStyle/>
          <a:p>
            <a:r>
              <a:rPr lang="en-US" dirty="0"/>
              <a:t>Didactics</a:t>
            </a:r>
          </a:p>
          <a:p>
            <a:r>
              <a:rPr lang="en-US" dirty="0"/>
              <a:t>Conference presentations</a:t>
            </a:r>
          </a:p>
          <a:p>
            <a:r>
              <a:rPr lang="en-US" dirty="0"/>
              <a:t>Lectures</a:t>
            </a:r>
          </a:p>
        </p:txBody>
      </p:sp>
    </p:spTree>
    <p:extLst>
      <p:ext uri="{BB962C8B-B14F-4D97-AF65-F5344CB8AC3E}">
        <p14:creationId xmlns:p14="http://schemas.microsoft.com/office/powerpoint/2010/main" val="353490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Presentations</a:t>
            </a:r>
          </a:p>
        </p:txBody>
      </p:sp>
      <p:sp>
        <p:nvSpPr>
          <p:cNvPr id="3" name="Content Placeholder 2"/>
          <p:cNvSpPr>
            <a:spLocks noGrp="1"/>
          </p:cNvSpPr>
          <p:nvPr>
            <p:ph idx="1"/>
          </p:nvPr>
        </p:nvSpPr>
        <p:spPr>
          <a:xfrm>
            <a:off x="4908539" y="1600198"/>
            <a:ext cx="3926541" cy="4058419"/>
          </a:xfrm>
        </p:spPr>
        <p:txBody>
          <a:bodyPr>
            <a:noAutofit/>
          </a:bodyPr>
          <a:lstStyle/>
          <a:p>
            <a:r>
              <a:rPr lang="en-US" dirty="0"/>
              <a:t>Some TED talk presenters practice the presentations </a:t>
            </a:r>
            <a:r>
              <a:rPr lang="en-US" u="sng" dirty="0">
                <a:hlinkClick r:id="rId4"/>
              </a:rPr>
              <a:t>200 </a:t>
            </a:r>
            <a:r>
              <a:rPr lang="en-US" u="sng" dirty="0" smtClean="0">
                <a:hlinkClick r:id="rId4"/>
              </a:rPr>
              <a:t>times</a:t>
            </a:r>
            <a:r>
              <a:rPr lang="en-US" dirty="0" smtClean="0"/>
              <a:t>.</a:t>
            </a:r>
          </a:p>
          <a:p>
            <a:r>
              <a:rPr lang="en-US" dirty="0" smtClean="0"/>
              <a:t>200 times! </a:t>
            </a:r>
            <a:r>
              <a:rPr lang="en-US" dirty="0"/>
              <a:t> </a:t>
            </a:r>
          </a:p>
          <a:p>
            <a:r>
              <a:rPr lang="en-US" dirty="0"/>
              <a:t>And let’s be honest, even some of those can be so-so if we’re not into the topic. </a:t>
            </a:r>
          </a:p>
          <a:p>
            <a:r>
              <a:rPr lang="en-US" dirty="0"/>
              <a:t>So what can we do</a:t>
            </a:r>
            <a:r>
              <a:rPr lang="en-US" dirty="0" smtClean="0"/>
              <a:t>?</a:t>
            </a:r>
            <a:endParaRPr lang="en-US" dirty="0"/>
          </a:p>
        </p:txBody>
      </p:sp>
      <p:pic>
        <p:nvPicPr>
          <p:cNvPr id="6" name="_ZBKX-6Gz6A"/>
          <p:cNvPicPr>
            <a:picLocks noGrp="1" noRot="1" noChangeAspect="1"/>
          </p:cNvPicPr>
          <p:nvPr>
            <p:ph idx="11"/>
            <a:videoFile r:link="rId1"/>
          </p:nvPr>
        </p:nvPicPr>
        <p:blipFill>
          <a:blip r:embed="rId5"/>
          <a:stretch>
            <a:fillRect/>
          </a:stretch>
        </p:blipFill>
        <p:spPr>
          <a:xfrm>
            <a:off x="299468" y="2524121"/>
            <a:ext cx="4572000" cy="2571637"/>
          </a:xfrm>
          <a:prstGeom prst="rect">
            <a:avLst/>
          </a:prstGeom>
        </p:spPr>
      </p:pic>
      <p:sp>
        <p:nvSpPr>
          <p:cNvPr id="5" name="Text Placeholder 4"/>
          <p:cNvSpPr>
            <a:spLocks noGrp="1"/>
          </p:cNvSpPr>
          <p:nvPr>
            <p:ph type="body" sz="quarter" idx="10"/>
          </p:nvPr>
        </p:nvSpPr>
        <p:spPr/>
        <p:txBody>
          <a:bodyPr/>
          <a:lstStyle/>
          <a:p>
            <a:r>
              <a:rPr lang="en-US" dirty="0" smtClean="0"/>
              <a:t>(Forbes.com 2014)</a:t>
            </a:r>
            <a:endParaRPr lang="en-US" dirty="0"/>
          </a:p>
        </p:txBody>
      </p:sp>
    </p:spTree>
    <p:extLst>
      <p:ext uri="{BB962C8B-B14F-4D97-AF65-F5344CB8AC3E}">
        <p14:creationId xmlns:p14="http://schemas.microsoft.com/office/powerpoint/2010/main" val="35779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t>Well </a:t>
            </a:r>
            <a:r>
              <a:rPr lang="en-US" dirty="0" smtClean="0"/>
              <a:t>Constructed</a:t>
            </a:r>
            <a:br>
              <a:rPr lang="en-US" dirty="0" smtClean="0"/>
            </a:br>
            <a:r>
              <a:rPr lang="en-US" dirty="0" smtClean="0"/>
              <a:t>Large </a:t>
            </a:r>
            <a:r>
              <a:rPr lang="en-US" dirty="0"/>
              <a:t>Group Presentations</a:t>
            </a:r>
          </a:p>
        </p:txBody>
      </p:sp>
      <p:sp>
        <p:nvSpPr>
          <p:cNvPr id="3" name="Content Placeholder 2"/>
          <p:cNvSpPr>
            <a:spLocks noGrp="1"/>
          </p:cNvSpPr>
          <p:nvPr>
            <p:ph idx="1"/>
          </p:nvPr>
        </p:nvSpPr>
        <p:spPr>
          <a:xfrm>
            <a:off x="4760258" y="1632097"/>
            <a:ext cx="3926541" cy="4058419"/>
          </a:xfrm>
        </p:spPr>
        <p:txBody>
          <a:bodyPr>
            <a:normAutofit/>
          </a:bodyPr>
          <a:lstStyle/>
          <a:p>
            <a:r>
              <a:rPr lang="en-US" dirty="0"/>
              <a:t>Start in the middle</a:t>
            </a:r>
          </a:p>
          <a:p>
            <a:pPr lvl="1"/>
            <a:r>
              <a:rPr lang="en-US" dirty="0"/>
              <a:t>Get into the cool parts right away</a:t>
            </a:r>
          </a:p>
          <a:p>
            <a:r>
              <a:rPr lang="en-US" dirty="0"/>
              <a:t>Show, don’t tell</a:t>
            </a:r>
          </a:p>
          <a:p>
            <a:pPr lvl="1"/>
            <a:r>
              <a:rPr lang="en-US" dirty="0"/>
              <a:t>When possible (unlike right now)</a:t>
            </a:r>
          </a:p>
          <a:p>
            <a:r>
              <a:rPr lang="en-US" dirty="0"/>
              <a:t>It’s not about YOU</a:t>
            </a:r>
          </a:p>
          <a:p>
            <a:pPr lvl="1"/>
            <a:r>
              <a:rPr lang="en-US" dirty="0"/>
              <a:t>Let your work speak for your </a:t>
            </a:r>
            <a:r>
              <a:rPr lang="en-US" dirty="0" smtClean="0"/>
              <a:t>credibility</a:t>
            </a:r>
          </a:p>
          <a:p>
            <a:pPr marL="0" indent="0">
              <a:spcAft>
                <a:spcPts val="0"/>
              </a:spcAft>
              <a:buNone/>
            </a:pPr>
            <a:r>
              <a:rPr lang="en-US" sz="1400" dirty="0" smtClean="0">
                <a:hlinkClick r:id="rId3"/>
              </a:rPr>
              <a:t>Passionate Users</a:t>
            </a:r>
            <a:endParaRPr lang="en-US" sz="1400" dirty="0"/>
          </a:p>
          <a:p>
            <a:endParaRPr lang="en-US" dirty="0"/>
          </a:p>
        </p:txBody>
      </p:sp>
      <p:sp>
        <p:nvSpPr>
          <p:cNvPr id="4" name="Content Placeholder 3"/>
          <p:cNvSpPr>
            <a:spLocks noGrp="1"/>
          </p:cNvSpPr>
          <p:nvPr>
            <p:ph idx="11"/>
          </p:nvPr>
        </p:nvSpPr>
        <p:spPr>
          <a:xfrm>
            <a:off x="457200" y="1632097"/>
            <a:ext cx="4210493" cy="4385295"/>
          </a:xfrm>
        </p:spPr>
        <p:txBody>
          <a:bodyPr>
            <a:noAutofit/>
          </a:bodyPr>
          <a:lstStyle/>
          <a:p>
            <a:r>
              <a:rPr lang="en-US" dirty="0"/>
              <a:t>Clearly understandable</a:t>
            </a:r>
          </a:p>
          <a:p>
            <a:pPr lvl="1"/>
            <a:r>
              <a:rPr lang="en-US" dirty="0"/>
              <a:t>Know your audience and their lingo</a:t>
            </a:r>
          </a:p>
          <a:p>
            <a:r>
              <a:rPr lang="en-US" dirty="0"/>
              <a:t>Chunk into 3s</a:t>
            </a:r>
          </a:p>
          <a:p>
            <a:pPr lvl="1"/>
            <a:r>
              <a:rPr lang="en-US" dirty="0"/>
              <a:t>The rule of 3 abides</a:t>
            </a:r>
          </a:p>
          <a:p>
            <a:r>
              <a:rPr lang="en-US" dirty="0"/>
              <a:t>Emotional</a:t>
            </a:r>
          </a:p>
          <a:p>
            <a:pPr lvl="1"/>
            <a:r>
              <a:rPr lang="en-US" dirty="0"/>
              <a:t>Humor, poignancy, tap into the humanity of your </a:t>
            </a:r>
            <a:r>
              <a:rPr lang="en-US" dirty="0" smtClean="0"/>
              <a:t>audience</a:t>
            </a:r>
          </a:p>
          <a:p>
            <a:pPr marL="0" indent="0">
              <a:spcAft>
                <a:spcPts val="0"/>
              </a:spcAft>
              <a:buNone/>
            </a:pPr>
            <a:r>
              <a:rPr lang="en-US" sz="1400" dirty="0" smtClean="0">
                <a:hlinkClick r:id="rId4"/>
              </a:rPr>
              <a:t>Basic rules</a:t>
            </a:r>
            <a:endParaRPr lang="en-US" sz="1400" dirty="0"/>
          </a:p>
        </p:txBody>
      </p:sp>
      <p:sp>
        <p:nvSpPr>
          <p:cNvPr id="6" name="Text Placeholder 5"/>
          <p:cNvSpPr>
            <a:spLocks noGrp="1"/>
          </p:cNvSpPr>
          <p:nvPr>
            <p:ph type="body" sz="quarter" idx="10"/>
          </p:nvPr>
        </p:nvSpPr>
        <p:spPr>
          <a:xfrm>
            <a:off x="5461686" y="5658617"/>
            <a:ext cx="3225114" cy="358775"/>
          </a:xfrm>
        </p:spPr>
        <p:txBody>
          <a:bodyPr>
            <a:normAutofit/>
          </a:bodyPr>
          <a:lstStyle/>
          <a:p>
            <a:r>
              <a:rPr lang="en-US" dirty="0" smtClean="0"/>
              <a:t>(</a:t>
            </a:r>
            <a:r>
              <a:rPr lang="en-US" dirty="0" err="1" smtClean="0"/>
              <a:t>Headrush.typepad,com</a:t>
            </a:r>
            <a:r>
              <a:rPr lang="en-US" dirty="0" smtClean="0"/>
              <a:t>, 2006; Forbes.com, 2013)</a:t>
            </a:r>
            <a:endParaRPr lang="en-US" dirty="0"/>
          </a:p>
        </p:txBody>
      </p:sp>
    </p:spTree>
    <p:extLst>
      <p:ext uri="{BB962C8B-B14F-4D97-AF65-F5344CB8AC3E}">
        <p14:creationId xmlns:p14="http://schemas.microsoft.com/office/powerpoint/2010/main" val="3501753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Measuring Stick</a:t>
            </a:r>
          </a:p>
        </p:txBody>
      </p:sp>
      <p:sp>
        <p:nvSpPr>
          <p:cNvPr id="3" name="Content Placeholder 2"/>
          <p:cNvSpPr>
            <a:spLocks noGrp="1"/>
          </p:cNvSpPr>
          <p:nvPr>
            <p:ph idx="1"/>
          </p:nvPr>
        </p:nvSpPr>
        <p:spPr>
          <a:xfrm>
            <a:off x="5098397" y="2192647"/>
            <a:ext cx="3926541" cy="3453716"/>
          </a:xfrm>
        </p:spPr>
        <p:txBody>
          <a:bodyPr>
            <a:normAutofit/>
          </a:bodyPr>
          <a:lstStyle/>
          <a:p>
            <a:pPr marL="0" indent="0" algn="ctr">
              <a:lnSpc>
                <a:spcPct val="100000"/>
              </a:lnSpc>
              <a:buNone/>
            </a:pPr>
            <a:r>
              <a:rPr lang="en-US" sz="6000" dirty="0"/>
              <a:t>Just </a:t>
            </a:r>
          </a:p>
          <a:p>
            <a:pPr marL="0" indent="0" algn="ctr">
              <a:lnSpc>
                <a:spcPct val="100000"/>
              </a:lnSpc>
              <a:buNone/>
            </a:pPr>
            <a:r>
              <a:rPr lang="en-US" sz="6000" dirty="0"/>
              <a:t>the </a:t>
            </a:r>
          </a:p>
          <a:p>
            <a:pPr marL="0" indent="0" algn="ctr">
              <a:lnSpc>
                <a:spcPct val="100000"/>
              </a:lnSpc>
              <a:buNone/>
            </a:pPr>
            <a:r>
              <a:rPr lang="en-US" sz="6000" dirty="0"/>
              <a:t>WORST</a:t>
            </a:r>
          </a:p>
        </p:txBody>
      </p:sp>
      <p:pic>
        <p:nvPicPr>
          <p:cNvPr id="6" name="Content Placeholder 5"/>
          <p:cNvPicPr>
            <a:picLocks noGrp="1" noChangeAspect="1"/>
          </p:cNvPicPr>
          <p:nvPr>
            <p:ph idx="11"/>
          </p:nvPr>
        </p:nvPicPr>
        <p:blipFill>
          <a:blip r:embed="rId3"/>
          <a:stretch>
            <a:fillRect/>
          </a:stretch>
        </p:blipFill>
        <p:spPr>
          <a:xfrm>
            <a:off x="457200" y="2328572"/>
            <a:ext cx="4480560" cy="2968370"/>
          </a:xfrm>
        </p:spPr>
      </p:pic>
      <p:sp>
        <p:nvSpPr>
          <p:cNvPr id="5" name="Text Placeholder 4"/>
          <p:cNvSpPr>
            <a:spLocks noGrp="1"/>
          </p:cNvSpPr>
          <p:nvPr>
            <p:ph type="body" sz="quarter" idx="10"/>
          </p:nvPr>
        </p:nvSpPr>
        <p:spPr>
          <a:xfrm>
            <a:off x="457200" y="5423918"/>
            <a:ext cx="4480560" cy="358775"/>
          </a:xfrm>
        </p:spPr>
        <p:txBody>
          <a:bodyPr>
            <a:normAutofit/>
          </a:bodyPr>
          <a:lstStyle/>
          <a:p>
            <a:r>
              <a:rPr lang="en-US" dirty="0"/>
              <a:t>http://www.publicdomainpictures.net/hledej.php?x=0&amp;y=0&amp;hleda=measuring</a:t>
            </a:r>
          </a:p>
        </p:txBody>
      </p:sp>
    </p:spTree>
    <p:extLst>
      <p:ext uri="{BB962C8B-B14F-4D97-AF65-F5344CB8AC3E}">
        <p14:creationId xmlns:p14="http://schemas.microsoft.com/office/powerpoint/2010/main" val="128821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Well Constructed Small Group Presentations</a:t>
            </a:r>
          </a:p>
        </p:txBody>
      </p:sp>
      <p:sp>
        <p:nvSpPr>
          <p:cNvPr id="3" name="Content Placeholder 2"/>
          <p:cNvSpPr>
            <a:spLocks noGrp="1"/>
          </p:cNvSpPr>
          <p:nvPr>
            <p:ph idx="1"/>
          </p:nvPr>
        </p:nvSpPr>
        <p:spPr>
          <a:xfrm>
            <a:off x="4982684" y="1736125"/>
            <a:ext cx="3926541" cy="4058419"/>
          </a:xfrm>
        </p:spPr>
        <p:txBody>
          <a:bodyPr>
            <a:normAutofit/>
          </a:bodyPr>
          <a:lstStyle/>
          <a:p>
            <a:pPr>
              <a:lnSpc>
                <a:spcPct val="100000"/>
              </a:lnSpc>
            </a:pPr>
            <a:r>
              <a:rPr lang="en-US" dirty="0"/>
              <a:t>Active learning techniques</a:t>
            </a:r>
          </a:p>
          <a:p>
            <a:pPr lvl="1">
              <a:lnSpc>
                <a:spcPct val="100000"/>
              </a:lnSpc>
            </a:pPr>
            <a:r>
              <a:rPr lang="en-US" b="1" dirty="0"/>
              <a:t>Think-Pair-Share</a:t>
            </a:r>
          </a:p>
          <a:p>
            <a:pPr lvl="1">
              <a:lnSpc>
                <a:spcPct val="100000"/>
              </a:lnSpc>
            </a:pPr>
            <a:r>
              <a:rPr lang="en-US" b="1" dirty="0"/>
              <a:t>Roundtable Brainstorming</a:t>
            </a:r>
          </a:p>
          <a:p>
            <a:pPr lvl="1">
              <a:lnSpc>
                <a:spcPct val="100000"/>
              </a:lnSpc>
            </a:pPr>
            <a:r>
              <a:rPr lang="en-US" b="1" dirty="0"/>
              <a:t>Gamification</a:t>
            </a:r>
            <a:endParaRPr lang="en-US" dirty="0"/>
          </a:p>
        </p:txBody>
      </p:sp>
      <p:sp>
        <p:nvSpPr>
          <p:cNvPr id="4" name="Content Placeholder 3"/>
          <p:cNvSpPr>
            <a:spLocks noGrp="1"/>
          </p:cNvSpPr>
          <p:nvPr>
            <p:ph idx="11"/>
          </p:nvPr>
        </p:nvSpPr>
        <p:spPr>
          <a:xfrm>
            <a:off x="296562" y="1736125"/>
            <a:ext cx="4547287" cy="4058419"/>
          </a:xfrm>
        </p:spPr>
        <p:txBody>
          <a:bodyPr>
            <a:noAutofit/>
          </a:bodyPr>
          <a:lstStyle/>
          <a:p>
            <a:r>
              <a:rPr lang="en-US" dirty="0"/>
              <a:t>Engage individuals</a:t>
            </a:r>
          </a:p>
          <a:p>
            <a:pPr lvl="1"/>
            <a:r>
              <a:rPr lang="en-US" dirty="0"/>
              <a:t>Because you actually can!</a:t>
            </a:r>
          </a:p>
          <a:p>
            <a:r>
              <a:rPr lang="en-US" dirty="0"/>
              <a:t>Use active learning</a:t>
            </a:r>
          </a:p>
          <a:p>
            <a:pPr lvl="1"/>
            <a:r>
              <a:rPr lang="en-US" dirty="0"/>
              <a:t>Get your audience to do stuff</a:t>
            </a:r>
          </a:p>
          <a:p>
            <a:pPr lvl="1"/>
            <a:r>
              <a:rPr lang="en-US" dirty="0"/>
              <a:t>When applicable</a:t>
            </a:r>
          </a:p>
          <a:p>
            <a:r>
              <a:rPr lang="en-US" dirty="0"/>
              <a:t>Ask for input</a:t>
            </a:r>
          </a:p>
          <a:p>
            <a:pPr lvl="1"/>
            <a:r>
              <a:rPr lang="en-US" dirty="0"/>
              <a:t>Include discussion questions</a:t>
            </a:r>
          </a:p>
          <a:p>
            <a:endParaRPr lang="en-US" dirty="0"/>
          </a:p>
        </p:txBody>
      </p:sp>
      <p:sp>
        <p:nvSpPr>
          <p:cNvPr id="5" name="Text Placeholder 4"/>
          <p:cNvSpPr>
            <a:spLocks noGrp="1"/>
          </p:cNvSpPr>
          <p:nvPr>
            <p:ph type="body" sz="quarter" idx="10"/>
          </p:nvPr>
        </p:nvSpPr>
        <p:spPr/>
        <p:txBody>
          <a:bodyPr>
            <a:normAutofit/>
          </a:bodyPr>
          <a:lstStyle/>
          <a:p>
            <a:r>
              <a:rPr lang="en-US" dirty="0" smtClean="0"/>
              <a:t>(</a:t>
            </a:r>
            <a:r>
              <a:rPr lang="en-US" dirty="0" err="1" smtClean="0"/>
              <a:t>Fornari</a:t>
            </a:r>
            <a:r>
              <a:rPr lang="en-US" dirty="0" smtClean="0"/>
              <a:t> and </a:t>
            </a:r>
            <a:r>
              <a:rPr lang="en-US" dirty="0" err="1" smtClean="0"/>
              <a:t>Poznanski</a:t>
            </a:r>
            <a:r>
              <a:rPr lang="en-US" dirty="0" smtClean="0"/>
              <a:t>, </a:t>
            </a:r>
            <a:r>
              <a:rPr lang="en-US" dirty="0" err="1" smtClean="0"/>
              <a:t>editors,IAMSE</a:t>
            </a:r>
            <a:r>
              <a:rPr lang="en-US" dirty="0" smtClean="0"/>
              <a:t>)</a:t>
            </a:r>
            <a:endParaRPr lang="en-US" dirty="0"/>
          </a:p>
        </p:txBody>
      </p:sp>
    </p:spTree>
    <p:extLst>
      <p:ext uri="{BB962C8B-B14F-4D97-AF65-F5344CB8AC3E}">
        <p14:creationId xmlns:p14="http://schemas.microsoft.com/office/powerpoint/2010/main" val="3570887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 Presentation Workshop</a:t>
            </a:r>
          </a:p>
        </p:txBody>
      </p:sp>
      <p:pic>
        <p:nvPicPr>
          <p:cNvPr id="6" name="Content Placeholder 5"/>
          <p:cNvPicPr>
            <a:picLocks noGrp="1" noChangeAspect="1"/>
          </p:cNvPicPr>
          <p:nvPr>
            <p:ph idx="1"/>
          </p:nvPr>
        </p:nvPicPr>
        <p:blipFill>
          <a:blip r:embed="rId3"/>
          <a:stretch>
            <a:fillRect/>
          </a:stretch>
        </p:blipFill>
        <p:spPr>
          <a:xfrm>
            <a:off x="5545444" y="1556607"/>
            <a:ext cx="2633356" cy="3950034"/>
          </a:xfrm>
        </p:spPr>
      </p:pic>
      <p:sp>
        <p:nvSpPr>
          <p:cNvPr id="4" name="Content Placeholder 3"/>
          <p:cNvSpPr>
            <a:spLocks noGrp="1"/>
          </p:cNvSpPr>
          <p:nvPr>
            <p:ph idx="11"/>
          </p:nvPr>
        </p:nvSpPr>
        <p:spPr>
          <a:xfrm>
            <a:off x="457200" y="1600198"/>
            <a:ext cx="3926541" cy="4277226"/>
          </a:xfrm>
        </p:spPr>
        <p:txBody>
          <a:bodyPr>
            <a:normAutofit/>
          </a:bodyPr>
          <a:lstStyle/>
          <a:p>
            <a:pPr>
              <a:spcAft>
                <a:spcPts val="1800"/>
              </a:spcAft>
            </a:pPr>
            <a:r>
              <a:rPr lang="en-US" dirty="0"/>
              <a:t>Using a topic you know very well, weave a 3 slide presentation based on the rules we’ve been discussing. </a:t>
            </a:r>
          </a:p>
          <a:p>
            <a:pPr>
              <a:spcAft>
                <a:spcPts val="1800"/>
              </a:spcAft>
            </a:pPr>
            <a:r>
              <a:rPr lang="en-US" dirty="0"/>
              <a:t>Try </a:t>
            </a:r>
            <a:r>
              <a:rPr lang="en-US" dirty="0" err="1"/>
              <a:t>Kahoot</a:t>
            </a:r>
            <a:r>
              <a:rPr lang="en-US" dirty="0"/>
              <a:t>, </a:t>
            </a:r>
            <a:r>
              <a:rPr lang="en-US" dirty="0" err="1"/>
              <a:t>Polleverywhere</a:t>
            </a:r>
            <a:r>
              <a:rPr lang="en-US" dirty="0"/>
              <a:t>, or any other interactive option!</a:t>
            </a:r>
          </a:p>
          <a:p>
            <a:pPr>
              <a:spcAft>
                <a:spcPts val="1800"/>
              </a:spcAft>
            </a:pPr>
            <a:endParaRPr lang="en-US" dirty="0"/>
          </a:p>
        </p:txBody>
      </p:sp>
      <p:sp>
        <p:nvSpPr>
          <p:cNvPr id="5" name="Text Placeholder 4"/>
          <p:cNvSpPr>
            <a:spLocks noGrp="1"/>
          </p:cNvSpPr>
          <p:nvPr>
            <p:ph type="body" sz="quarter" idx="10"/>
          </p:nvPr>
        </p:nvSpPr>
        <p:spPr>
          <a:xfrm>
            <a:off x="5545444" y="5518649"/>
            <a:ext cx="2711450" cy="358775"/>
          </a:xfrm>
        </p:spPr>
        <p:txBody>
          <a:bodyPr>
            <a:normAutofit fontScale="92500"/>
          </a:bodyPr>
          <a:lstStyle/>
          <a:p>
            <a:pPr algn="ctr"/>
            <a:r>
              <a:rPr lang="en-US" dirty="0"/>
              <a:t>http://www.publicdomainpictures.net/view-image.php?image=18035&amp;picture=weaving-loom</a:t>
            </a:r>
          </a:p>
        </p:txBody>
      </p:sp>
    </p:spTree>
    <p:extLst>
      <p:ext uri="{BB962C8B-B14F-4D97-AF65-F5344CB8AC3E}">
        <p14:creationId xmlns:p14="http://schemas.microsoft.com/office/powerpoint/2010/main" val="136589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 Presentation Workshop</a:t>
            </a:r>
          </a:p>
        </p:txBody>
      </p:sp>
      <p:sp>
        <p:nvSpPr>
          <p:cNvPr id="3" name="Content Placeholder 2"/>
          <p:cNvSpPr>
            <a:spLocks noGrp="1"/>
          </p:cNvSpPr>
          <p:nvPr>
            <p:ph idx="1"/>
          </p:nvPr>
        </p:nvSpPr>
        <p:spPr/>
        <p:txBody>
          <a:bodyPr>
            <a:normAutofit/>
          </a:bodyPr>
          <a:lstStyle/>
          <a:p>
            <a:r>
              <a:rPr lang="en-US" dirty="0"/>
              <a:t>Each participant will have 1:30 to present the topic (stopwatches at the ready!) </a:t>
            </a:r>
            <a:endParaRPr lang="en-US" dirty="0" smtClean="0"/>
          </a:p>
          <a:p>
            <a:endParaRPr lang="en-US" dirty="0"/>
          </a:p>
          <a:p>
            <a:r>
              <a:rPr lang="en-US" dirty="0"/>
              <a:t>3:30 will be spent receiving feedback based on the ideas in this session. </a:t>
            </a:r>
          </a:p>
        </p:txBody>
      </p:sp>
      <p:sp>
        <p:nvSpPr>
          <p:cNvPr id="4" name="Content Placeholder 3"/>
          <p:cNvSpPr>
            <a:spLocks noGrp="1"/>
          </p:cNvSpPr>
          <p:nvPr>
            <p:ph idx="11"/>
          </p:nvPr>
        </p:nvSpPr>
        <p:spPr/>
        <p:txBody>
          <a:bodyPr/>
          <a:lstStyle/>
          <a:p>
            <a:r>
              <a:rPr lang="en-US" dirty="0"/>
              <a:t>Stand and Deliver!</a:t>
            </a:r>
          </a:p>
        </p:txBody>
      </p:sp>
    </p:spTree>
    <p:extLst>
      <p:ext uri="{BB962C8B-B14F-4D97-AF65-F5344CB8AC3E}">
        <p14:creationId xmlns:p14="http://schemas.microsoft.com/office/powerpoint/2010/main" val="3375161393"/>
      </p:ext>
    </p:extLst>
  </p:cSld>
  <p:clrMapOvr>
    <a:masterClrMapping/>
  </p:clrMapOvr>
</p:sld>
</file>

<file path=ppt/theme/theme1.xml><?xml version="1.0" encoding="utf-8"?>
<a:theme xmlns:a="http://schemas.openxmlformats.org/drawingml/2006/main" name="RCR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RCR_Powerpoint</Template>
  <TotalTime>172</TotalTime>
  <Words>813</Words>
  <Application>Microsoft Office PowerPoint</Application>
  <PresentationFormat>On-screen Show (4:3)</PresentationFormat>
  <Paragraphs>156</Paragraphs>
  <Slides>14</Slides>
  <Notes>8</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RCR_Powerpoint</vt:lpstr>
      <vt:lpstr>STFM Faculty for Tomorrow Resident as Educators Curriculum:  Effective Presentations</vt:lpstr>
      <vt:lpstr>Learning Objectives</vt:lpstr>
      <vt:lpstr>Large Group versus Small Group</vt:lpstr>
      <vt:lpstr>Large Group Presentations</vt:lpstr>
      <vt:lpstr>Well Constructed Large Group Presentations</vt:lpstr>
      <vt:lpstr>The Measuring Stick</vt:lpstr>
      <vt:lpstr>Well Constructed Small Group Presentations</vt:lpstr>
      <vt:lpstr>Build a Presentation Workshop</vt:lpstr>
      <vt:lpstr>Build a Presentation Workshop</vt:lpstr>
      <vt:lpstr>Feedback</vt:lpstr>
      <vt:lpstr>Critical Assessment</vt:lpstr>
      <vt:lpstr>Summary</vt:lpstr>
      <vt:lpstr>Most Importantly</vt:lpstr>
      <vt:lpstr>Resources</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Meaghan Ruddy</dc:creator>
  <cp:lastModifiedBy>Ray</cp:lastModifiedBy>
  <cp:revision>26</cp:revision>
  <dcterms:created xsi:type="dcterms:W3CDTF">2016-07-02T19:35:06Z</dcterms:created>
  <dcterms:modified xsi:type="dcterms:W3CDTF">2017-02-07T16:53:32Z</dcterms:modified>
</cp:coreProperties>
</file>