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ppt/tags/tag36.xml" ContentType="application/vnd.openxmlformats-officedocument.presentationml.tags+xml"/>
  <Override PartName="/ppt/notesSlides/notesSlide37.xml" ContentType="application/vnd.openxmlformats-officedocument.presentationml.notesSlide+xml"/>
  <Override PartName="/ppt/tags/tag37.xml" ContentType="application/vnd.openxmlformats-officedocument.presentationml.tags+xml"/>
  <Override PartName="/ppt/notesSlides/notesSlide38.xml" ContentType="application/vnd.openxmlformats-officedocument.presentationml.notesSlide+xml"/>
  <Override PartName="/ppt/tags/tag38.xml" ContentType="application/vnd.openxmlformats-officedocument.presentationml.tags+xml"/>
  <Override PartName="/ppt/notesSlides/notesSlide39.xml" ContentType="application/vnd.openxmlformats-officedocument.presentationml.notesSlide+xml"/>
  <Override PartName="/ppt/tags/tag39.xml" ContentType="application/vnd.openxmlformats-officedocument.presentationml.tags+xml"/>
  <Override PartName="/ppt/notesSlides/notesSlide40.xml" ContentType="application/vnd.openxmlformats-officedocument.presentationml.notesSlide+xml"/>
  <Override PartName="/ppt/tags/tag40.xml" ContentType="application/vnd.openxmlformats-officedocument.presentationml.tags+xml"/>
  <Override PartName="/ppt/notesSlides/notesSlide41.xml" ContentType="application/vnd.openxmlformats-officedocument.presentationml.notesSlide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tags/tag43.xml" ContentType="application/vnd.openxmlformats-officedocument.presentationml.tags+xml"/>
  <Override PartName="/ppt/notesSlides/notesSlide44.xml" ContentType="application/vnd.openxmlformats-officedocument.presentationml.notesSlide+xml"/>
  <Override PartName="/ppt/tags/tag44.xml" ContentType="application/vnd.openxmlformats-officedocument.presentationml.tags+xml"/>
  <Override PartName="/ppt/notesSlides/notesSlide45.xml" ContentType="application/vnd.openxmlformats-officedocument.presentationml.notesSlide+xml"/>
  <Override PartName="/ppt/tags/tag45.xml" ContentType="application/vnd.openxmlformats-officedocument.presentationml.tags+xml"/>
  <Override PartName="/ppt/notesSlides/notesSlide46.xml" ContentType="application/vnd.openxmlformats-officedocument.presentationml.notesSlide+xml"/>
  <Override PartName="/ppt/tags/tag46.xml" ContentType="application/vnd.openxmlformats-officedocument.presentationml.tags+xml"/>
  <Override PartName="/ppt/notesSlides/notesSlide47.xml" ContentType="application/vnd.openxmlformats-officedocument.presentationml.notesSlide+xml"/>
  <Override PartName="/ppt/tags/tag47.xml" ContentType="application/vnd.openxmlformats-officedocument.presentationml.tags+xml"/>
  <Override PartName="/ppt/notesSlides/notesSlide48.xml" ContentType="application/vnd.openxmlformats-officedocument.presentationml.notesSlide+xml"/>
  <Override PartName="/ppt/tags/tag48.xml" ContentType="application/vnd.openxmlformats-officedocument.presentationml.tags+xml"/>
  <Override PartName="/ppt/notesSlides/notesSlide49.xml" ContentType="application/vnd.openxmlformats-officedocument.presentationml.notesSlide+xml"/>
  <Override PartName="/ppt/tags/tag49.xml" ContentType="application/vnd.openxmlformats-officedocument.presentationml.tags+xml"/>
  <Override PartName="/ppt/notesSlides/notesSlide50.xml" ContentType="application/vnd.openxmlformats-officedocument.presentationml.notesSlide+xml"/>
  <Override PartName="/ppt/tags/tag50.xml" ContentType="application/vnd.openxmlformats-officedocument.presentationml.tags+xml"/>
  <Override PartName="/ppt/notesSlides/notesSlide51.xml" ContentType="application/vnd.openxmlformats-officedocument.presentationml.notesSlide+xml"/>
  <Override PartName="/ppt/tags/tag51.xml" ContentType="application/vnd.openxmlformats-officedocument.presentationml.tags+xml"/>
  <Override PartName="/ppt/notesSlides/notesSlide52.xml" ContentType="application/vnd.openxmlformats-officedocument.presentationml.notesSlide+xml"/>
  <Override PartName="/ppt/tags/tag52.xml" ContentType="application/vnd.openxmlformats-officedocument.presentationml.tags+xml"/>
  <Override PartName="/ppt/notesSlides/notesSlide53.xml" ContentType="application/vnd.openxmlformats-officedocument.presentationml.notesSlide+xml"/>
  <Override PartName="/ppt/tags/tag53.xml" ContentType="application/vnd.openxmlformats-officedocument.presentationml.tags+xml"/>
  <Override PartName="/ppt/notesSlides/notesSlide54.xml" ContentType="application/vnd.openxmlformats-officedocument.presentationml.notesSlide+xml"/>
  <Override PartName="/ppt/tags/tag54.xml" ContentType="application/vnd.openxmlformats-officedocument.presentationml.tags+xml"/>
  <Override PartName="/ppt/notesSlides/notesSlide55.xml" ContentType="application/vnd.openxmlformats-officedocument.presentationml.notesSlide+xml"/>
  <Override PartName="/ppt/tags/tag55.xml" ContentType="application/vnd.openxmlformats-officedocument.presentationml.tags+xml"/>
  <Override PartName="/ppt/notesSlides/notesSlide56.xml" ContentType="application/vnd.openxmlformats-officedocument.presentationml.notesSlide+xml"/>
  <Override PartName="/ppt/tags/tag56.xml" ContentType="application/vnd.openxmlformats-officedocument.presentationml.tags+xml"/>
  <Override PartName="/ppt/notesSlides/notesSlide57.xml" ContentType="application/vnd.openxmlformats-officedocument.presentationml.notesSlide+xml"/>
  <Override PartName="/ppt/tags/tag57.xml" ContentType="application/vnd.openxmlformats-officedocument.presentationml.tags+xml"/>
  <Override PartName="/ppt/notesSlides/notesSlide58.xml" ContentType="application/vnd.openxmlformats-officedocument.presentationml.notesSlide+xml"/>
  <Override PartName="/ppt/tags/tag58.xml" ContentType="application/vnd.openxmlformats-officedocument.presentationml.tags+xml"/>
  <Override PartName="/ppt/notesSlides/notesSlide59.xml" ContentType="application/vnd.openxmlformats-officedocument.presentationml.notesSlide+xml"/>
  <Override PartName="/ppt/tags/tag59.xml" ContentType="application/vnd.openxmlformats-officedocument.presentationml.tags+xml"/>
  <Override PartName="/ppt/notesSlides/notesSlide60.xml" ContentType="application/vnd.openxmlformats-officedocument.presentationml.notesSlide+xml"/>
  <Override PartName="/ppt/tags/tag60.xml" ContentType="application/vnd.openxmlformats-officedocument.presentationml.tags+xml"/>
  <Override PartName="/ppt/notesSlides/notesSlide61.xml" ContentType="application/vnd.openxmlformats-officedocument.presentationml.notesSlide+xml"/>
  <Override PartName="/ppt/tags/tag6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263" r:id="rId2"/>
    <p:sldId id="257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90" r:id="rId19"/>
    <p:sldId id="291" r:id="rId20"/>
    <p:sldId id="279" r:id="rId21"/>
    <p:sldId id="280" r:id="rId22"/>
    <p:sldId id="313" r:id="rId23"/>
    <p:sldId id="282" r:id="rId24"/>
    <p:sldId id="283" r:id="rId25"/>
    <p:sldId id="284" r:id="rId26"/>
    <p:sldId id="281" r:id="rId27"/>
    <p:sldId id="289" r:id="rId28"/>
    <p:sldId id="286" r:id="rId29"/>
    <p:sldId id="292" r:id="rId30"/>
    <p:sldId id="304" r:id="rId31"/>
    <p:sldId id="295" r:id="rId32"/>
    <p:sldId id="297" r:id="rId33"/>
    <p:sldId id="298" r:id="rId34"/>
    <p:sldId id="299" r:id="rId35"/>
    <p:sldId id="302" r:id="rId36"/>
    <p:sldId id="311" r:id="rId37"/>
    <p:sldId id="312" r:id="rId38"/>
    <p:sldId id="305" r:id="rId39"/>
    <p:sldId id="306" r:id="rId40"/>
    <p:sldId id="307" r:id="rId41"/>
    <p:sldId id="308" r:id="rId42"/>
    <p:sldId id="332" r:id="rId43"/>
    <p:sldId id="314" r:id="rId44"/>
    <p:sldId id="315" r:id="rId45"/>
    <p:sldId id="316" r:id="rId46"/>
    <p:sldId id="317" r:id="rId47"/>
    <p:sldId id="318" r:id="rId48"/>
    <p:sldId id="319" r:id="rId49"/>
    <p:sldId id="320" r:id="rId50"/>
    <p:sldId id="321" r:id="rId51"/>
    <p:sldId id="322" r:id="rId52"/>
    <p:sldId id="323" r:id="rId53"/>
    <p:sldId id="324" r:id="rId54"/>
    <p:sldId id="325" r:id="rId55"/>
    <p:sldId id="326" r:id="rId56"/>
    <p:sldId id="327" r:id="rId57"/>
    <p:sldId id="328" r:id="rId58"/>
    <p:sldId id="329" r:id="rId59"/>
    <p:sldId id="330" r:id="rId60"/>
    <p:sldId id="331" r:id="rId61"/>
    <p:sldId id="260" r:id="rId6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2" d="100"/>
          <a:sy n="132" d="100"/>
        </p:scale>
        <p:origin x="-368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5FCAC4-7AC6-40D2-BD2C-56438F1E8162}" type="datetimeFigureOut">
              <a:rPr lang="en-US" smtClean="0"/>
              <a:t>2/11/17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71528-0A8C-4C37-8E2F-0B297F51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5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23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24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tags" Target="../tags/tag25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tags" Target="../tags/tag26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tags" Target="../tags/tag27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tags" Target="../tags/tag28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tags" Target="../tags/tag29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tags" Target="../tags/tag30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tags" Target="../tags/tag3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tags" Target="../tags/tag3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tags" Target="../tags/tag33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tags" Target="../tags/tag34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tags" Target="../tags/tag35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tags" Target="../tags/tag36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tags" Target="../tags/tag37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tags" Target="../tags/tag38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tags" Target="../tags/tag39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tags" Target="../tags/tag40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tags" Target="../tags/tag4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tags" Target="../tags/tag4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tags" Target="../tags/tag43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tags" Target="../tags/tag44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tags" Target="../tags/tag45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tags" Target="../tags/tag46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tags" Target="../tags/tag47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tags" Target="../tags/tag48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tags" Target="../tags/tag49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tags" Target="../tags/tag50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tags" Target="../tags/tag5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tags" Target="../tags/tag5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tags" Target="../tags/tag53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tags" Target="../tags/tag54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tags" Target="../tags/tag55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tags" Target="../tags/tag56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tags" Target="../tags/tag57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tags" Target="../tags/tag58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tags" Target="../tags/tag59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tags" Target="../tags/tag60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tags" Target="../tags/tag6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6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49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35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98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32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047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8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https://www.pinterest.com/pin/485825878530628250/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40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68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57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52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88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71528-0A8C-4C37-8E2F-0B297F518D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492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575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569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71528-0A8C-4C37-8E2F-0B297F518D4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912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640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005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958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951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304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0583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29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530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778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632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387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475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092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71528-0A8C-4C37-8E2F-0B297F518D4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646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71528-0A8C-4C37-8E2F-0B297F518D4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676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215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13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445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363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134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71528-0A8C-4C37-8E2F-0B297F518D4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235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-</a:t>
            </a:r>
            <a:r>
              <a:rPr lang="en-US" baseline="0" dirty="0"/>
              <a:t> Summer between first and second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71528-0A8C-4C37-8E2F-0B297F518D49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486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71528-0A8C-4C37-8E2F-0B297F518D49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046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71528-0A8C-4C37-8E2F-0B297F518D49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755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/>
              <a:t>Main exposure is to academic</a:t>
            </a:r>
            <a:r>
              <a:rPr lang="en-US" baseline="0" dirty="0"/>
              <a:t> centers and ladder-climbing specialists- we need YOU to show us another way of doctoring </a:t>
            </a:r>
          </a:p>
          <a:p>
            <a:pPr>
              <a:buFontTx/>
              <a:buChar char="-"/>
            </a:pPr>
            <a:r>
              <a:rPr lang="en-US" baseline="0" dirty="0"/>
              <a:t> you can fight the hidden curriculum by taking are of yourself, by enjoying your job, by loving your families, by being active with your hobbies</a:t>
            </a:r>
          </a:p>
          <a:p>
            <a:pPr>
              <a:buFontTx/>
              <a:buChar char="-"/>
            </a:pPr>
            <a:r>
              <a:rPr lang="en-US" baseline="0" dirty="0"/>
              <a:t> remind us that doctoring can add joy to our lives and that we can be joyful while doing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71528-0A8C-4C37-8E2F-0B297F518D49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772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71528-0A8C-4C37-8E2F-0B297F518D49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969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She just makes it safe to be a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learnerShe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creates physical space for you and gives you a clear role so you don't feel out of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placeShe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respects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everyoneShe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makes it possible to picture what you should strive to be</a:t>
            </a:r>
          </a:p>
          <a:p>
            <a:pPr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she has pictures up of max the camel </a:t>
            </a:r>
          </a:p>
          <a:p>
            <a:pPr>
              <a:buFontTx/>
              <a:buChar char="-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She asks the nurse what she thinks and she genuinely cares </a:t>
            </a:r>
          </a:p>
          <a:p>
            <a:pPr>
              <a:buFontTx/>
              <a:buChar char="-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share the cookies your patient brought you for your birthday </a:t>
            </a:r>
          </a:p>
          <a:p>
            <a:pPr>
              <a:buFontTx/>
              <a:buNone/>
            </a:pP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they live out the values that we have in family medicine: considering social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determinents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building relationships, team-based care,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71528-0A8C-4C37-8E2F-0B297F518D49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258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228600" indent="-228600">
              <a:buNone/>
            </a:pPr>
            <a:r>
              <a:rPr lang="en-US" dirty="0"/>
              <a:t>Take a moment to recall</a:t>
            </a:r>
            <a:r>
              <a:rPr lang="en-US" baseline="0" dirty="0"/>
              <a:t> a mentor that you’ve had in family medicine.  </a:t>
            </a:r>
          </a:p>
          <a:p>
            <a:pPr marL="228600" indent="-228600">
              <a:buNone/>
            </a:pPr>
            <a:r>
              <a:rPr lang="en-US" baseline="0" dirty="0"/>
              <a:t>Turn to the person next to you and tell them one word that describes them</a:t>
            </a:r>
          </a:p>
          <a:p>
            <a:pPr marL="228600" indent="-228600">
              <a:buNone/>
            </a:pPr>
            <a:r>
              <a:rPr lang="en-US" baseline="0" dirty="0"/>
              <a:t>Lots of amazing traits: good with patients, dedication to underserved, etc</a:t>
            </a:r>
          </a:p>
          <a:p>
            <a:pPr marL="228600" indent="-228600">
              <a:buNone/>
            </a:pPr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Accessibility, involvement in med school</a:t>
            </a:r>
            <a:r>
              <a:rPr lang="en-US" baseline="0" dirty="0"/>
              <a:t> early on – </a:t>
            </a:r>
            <a:r>
              <a:rPr lang="en-US" baseline="0" dirty="0" err="1"/>
              <a:t>jeremy</a:t>
            </a:r>
            <a:r>
              <a:rPr lang="en-US" baseline="0" dirty="0"/>
              <a:t> story</a:t>
            </a:r>
          </a:p>
          <a:p>
            <a:pPr marL="228600" indent="-228600">
              <a:buAutoNum type="arabicParenR" startAt="2"/>
            </a:pPr>
            <a:r>
              <a:rPr lang="en-US" baseline="0" dirty="0"/>
              <a:t>Challenging  - call us to our best selves </a:t>
            </a:r>
          </a:p>
          <a:p>
            <a:pPr marL="228600" indent="-228600">
              <a:buAutoNum type="arabicParenR" startAt="2"/>
            </a:pPr>
            <a:r>
              <a:rPr lang="en-US" baseline="0" dirty="0"/>
              <a:t>“we are drawn to doctors who have joy in what they do– figure out what you can celebrate about your job with your students”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71528-0A8C-4C37-8E2F-0B297F518D49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6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6399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71528-0A8C-4C37-8E2F-0B297F518D49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7686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- Lucky</a:t>
            </a:r>
            <a:r>
              <a:rPr lang="en-US" baseline="0" dirty="0"/>
              <a:t> to be the “pioneer” med student in the ITIE program started by Dr. </a:t>
            </a:r>
            <a:r>
              <a:rPr lang="en-US" baseline="0" dirty="0" err="1"/>
              <a:t>Michelfelder</a:t>
            </a:r>
            <a:r>
              <a:rPr lang="en-US" baseline="0" dirty="0"/>
              <a:t> and his colleague Dr. </a:t>
            </a:r>
            <a:r>
              <a:rPr lang="en-US" baseline="0" dirty="0" err="1"/>
              <a:t>Vlasses</a:t>
            </a:r>
            <a:r>
              <a:rPr lang="en-US" baseline="0" dirty="0"/>
              <a:t> from the school of nursing</a:t>
            </a:r>
          </a:p>
          <a:p>
            <a:pPr>
              <a:buFontTx/>
              <a:buChar char="-"/>
            </a:pPr>
            <a:r>
              <a:rPr lang="en-US" dirty="0"/>
              <a:t>Through this program completed a project over the course</a:t>
            </a:r>
            <a:r>
              <a:rPr lang="en-US" baseline="0" dirty="0"/>
              <a:t> of a year with students from a variety of other health profession programs including dietetics, health informatics, nursing, and public health</a:t>
            </a:r>
          </a:p>
          <a:p>
            <a:pPr>
              <a:buFontTx/>
              <a:buChar char="-"/>
            </a:pPr>
            <a:r>
              <a:rPr lang="en-US" baseline="0" dirty="0"/>
              <a:t>Together we designed the Wellness Connection Clinic, a model to be used by a transitional housing organization in Chicago</a:t>
            </a:r>
          </a:p>
          <a:p>
            <a:pPr>
              <a:buFontTx/>
              <a:buChar char="-"/>
            </a:pPr>
            <a:r>
              <a:rPr lang="en-US" baseline="0" dirty="0"/>
              <a:t> Incredible experience of working in a team, 2 major take </a:t>
            </a:r>
            <a:r>
              <a:rPr lang="en-US" baseline="0" dirty="0" err="1"/>
              <a:t>aways</a:t>
            </a:r>
            <a:r>
              <a:rPr lang="en-US" baseline="0" dirty="0"/>
              <a:t>: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What other health professionals are experts in, and what </a:t>
            </a:r>
            <a:r>
              <a:rPr lang="en-US" dirty="0" err="1"/>
              <a:t>i’m</a:t>
            </a:r>
            <a:r>
              <a:rPr lang="en-US" baseline="0" dirty="0"/>
              <a:t> an expert in: </a:t>
            </a:r>
          </a:p>
          <a:p>
            <a:pPr>
              <a:buFontTx/>
              <a:buNone/>
            </a:pPr>
            <a:endParaRPr lang="en-US" baseline="0" dirty="0"/>
          </a:p>
          <a:p>
            <a:pPr>
              <a:buFontTx/>
              <a:buChar char="-"/>
            </a:pPr>
            <a:r>
              <a:rPr lang="en-US" baseline="0" dirty="0"/>
              <a:t>- working at the opt of your licensure, allowing FM docs to do what they are best at</a:t>
            </a:r>
          </a:p>
          <a:p>
            <a:pPr>
              <a:buFontTx/>
              <a:buChar char="-"/>
            </a:pPr>
            <a:r>
              <a:rPr lang="en-US" baseline="0" dirty="0"/>
              <a:t>Responsibility of FM to be the leader in transitioning primary care to a more </a:t>
            </a:r>
            <a:r>
              <a:rPr lang="en-US" baseline="0" dirty="0" err="1"/>
              <a:t>interprofessional</a:t>
            </a:r>
            <a:r>
              <a:rPr lang="en-US" baseline="0" dirty="0"/>
              <a:t>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71528-0A8C-4C37-8E2F-0B297F518D49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997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71528-0A8C-4C37-8E2F-0B297F518D49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848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/>
              <a:t>This</a:t>
            </a:r>
            <a:r>
              <a:rPr lang="en-US" baseline="0" dirty="0"/>
              <a:t> is something I’ve often had classmates and others ask me whenever I suggested FM as a potential career path</a:t>
            </a:r>
          </a:p>
          <a:p>
            <a:pPr>
              <a:buFontTx/>
              <a:buChar char="-"/>
            </a:pPr>
            <a:r>
              <a:rPr lang="en-US" baseline="0" dirty="0"/>
              <a:t>And my simple to answer to you is, NO!</a:t>
            </a:r>
          </a:p>
          <a:p>
            <a:pPr>
              <a:buFontTx/>
              <a:buChar char="-"/>
            </a:pPr>
            <a:r>
              <a:rPr lang="en-US" baseline="0" dirty="0"/>
              <a:t>And after the first half of the lecture, I’m far more fearful of nurses than robots.</a:t>
            </a:r>
            <a:endParaRPr lang="en-US" dirty="0"/>
          </a:p>
          <a:p>
            <a:r>
              <a:rPr lang="en-US" dirty="0"/>
              <a:t>- Teachers of family medicine are in</a:t>
            </a:r>
            <a:r>
              <a:rPr lang="en-US" baseline="0" dirty="0"/>
              <a:t> the prime position to work toward this team transformation</a:t>
            </a:r>
          </a:p>
          <a:p>
            <a:r>
              <a:rPr lang="en-US" dirty="0"/>
              <a:t>- Encourage you to involve</a:t>
            </a:r>
            <a:r>
              <a:rPr lang="en-US" baseline="0" dirty="0"/>
              <a:t> your students in the </a:t>
            </a:r>
            <a:r>
              <a:rPr lang="en-US" baseline="0" dirty="0" err="1"/>
              <a:t>interprofessional</a:t>
            </a:r>
            <a:r>
              <a:rPr lang="en-US" baseline="0" dirty="0"/>
              <a:t> aspects of your job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71528-0A8C-4C37-8E2F-0B297F518D49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124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- This study</a:t>
            </a:r>
            <a:r>
              <a:rPr lang="en-US" baseline="0" dirty="0"/>
              <a:t>, shocking exactly zero people in this room, is something that I do worry about as a trend in medicine.  </a:t>
            </a:r>
          </a:p>
          <a:p>
            <a:r>
              <a:rPr lang="en-US" baseline="0" dirty="0"/>
              <a:t>- Dr. </a:t>
            </a:r>
            <a:r>
              <a:rPr lang="en-US" baseline="0" dirty="0" err="1"/>
              <a:t>Mich</a:t>
            </a:r>
            <a:r>
              <a:rPr lang="en-US" baseline="0" dirty="0"/>
              <a:t> has already given all of us some healthy fear about the ways that technology will disrupt the current way we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71528-0A8C-4C37-8E2F-0B297F518D49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540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From my perch on the stool, I watch the sea of blue gowns fall like a crashing wave.   Heads bow,  vials drop, and the oxygen mask is pulled from his face.  I am stuck midair with elbows locked, prepared for the next round of compressions that will no longer come.  </a:t>
            </a:r>
          </a:p>
          <a:p>
            <a:pPr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Because no CPR video or trainer can truly portray what it feels like to pump someone’s heart with your own hands.</a:t>
            </a:r>
            <a:r>
              <a:rPr lang="en-US" dirty="0"/>
              <a:t> </a:t>
            </a:r>
          </a:p>
          <a:p>
            <a:pPr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Team members are preparing medications to inject, steadily squeezing his oxygen bag, and buzzing around the room completing a symphony of other tasks in rhythm. </a:t>
            </a:r>
          </a:p>
          <a:p>
            <a:pPr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were in the business of life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death, and our approach was mechanical, routine, algorithmic.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71528-0A8C-4C37-8E2F-0B297F518D49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722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Percussion</a:t>
            </a:r>
            <a:r>
              <a:rPr lang="en-US" baseline="0" dirty="0"/>
              <a:t> discovered with </a:t>
            </a:r>
            <a:r>
              <a:rPr lang="en-US" baseline="0" dirty="0" err="1"/>
              <a:t>barrells</a:t>
            </a:r>
            <a:r>
              <a:rPr lang="en-US" baseline="0" dirty="0"/>
              <a:t> of wine</a:t>
            </a:r>
          </a:p>
          <a:p>
            <a:endParaRPr lang="en-US" baseline="0" dirty="0"/>
          </a:p>
          <a:p>
            <a:endParaRPr lang="en-US" dirty="0"/>
          </a:p>
          <a:p>
            <a:r>
              <a:rPr lang="en-US" dirty="0"/>
              <a:t>Experience with</a:t>
            </a:r>
            <a:r>
              <a:rPr lang="en-US" baseline="0" dirty="0"/>
              <a:t> </a:t>
            </a:r>
            <a:r>
              <a:rPr lang="en-US" baseline="0" dirty="0" err="1"/>
              <a:t>dianne</a:t>
            </a:r>
            <a:r>
              <a:rPr lang="en-US" baseline="0" dirty="0"/>
              <a:t>, holding her hand</a:t>
            </a:r>
          </a:p>
          <a:p>
            <a:pPr>
              <a:buFontTx/>
              <a:buChar char="-"/>
            </a:pPr>
            <a:r>
              <a:rPr lang="en-US" baseline="0" dirty="0"/>
              <a:t>Spent a month in the burn unit during my surgery rotation</a:t>
            </a:r>
          </a:p>
          <a:p>
            <a:pPr>
              <a:buFontTx/>
              <a:buChar char="-"/>
            </a:pPr>
            <a:r>
              <a:rPr lang="en-US" baseline="0" dirty="0"/>
              <a:t>Cared for a patient whom I’ll refer to as Laurie </a:t>
            </a:r>
          </a:p>
          <a:p>
            <a:r>
              <a:rPr lang="en-US" baseline="0" dirty="0"/>
              <a:t>“the art of laying hands”</a:t>
            </a:r>
          </a:p>
          <a:p>
            <a:r>
              <a:rPr lang="en-US" baseline="0" dirty="0"/>
              <a:t>Interrupting patients in 14 minutes </a:t>
            </a:r>
          </a:p>
          <a:p>
            <a:endParaRPr lang="en-US" baseline="0" dirty="0"/>
          </a:p>
          <a:p>
            <a:r>
              <a:rPr lang="en-US" baseline="0" dirty="0"/>
              <a:t>7:36 left, 4:27</a:t>
            </a:r>
          </a:p>
          <a:p>
            <a:r>
              <a:rPr lang="en-US" baseline="0" dirty="0"/>
              <a:t>OR 3:12 to include ritual explanation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71528-0A8C-4C37-8E2F-0B297F518D49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333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- Something that really encouraged me about family medicine was the commitment that the doctors continued to have to spending time with patients and knowing them inside out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Ben powers MD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“the doctor” Sir Luke Fields in</a:t>
            </a:r>
            <a:r>
              <a:rPr lang="en-US" baseline="0" dirty="0"/>
              <a:t> 1891 “a scene of social importance”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71528-0A8C-4C37-8E2F-0B297F518D49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4531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/>
              <a:t>This is all </a:t>
            </a:r>
            <a:r>
              <a:rPr lang="en-US" dirty="0" err="1"/>
              <a:t>i</a:t>
            </a:r>
            <a:r>
              <a:rPr lang="en-US" dirty="0"/>
              <a:t> ever wanted to be an expert in</a:t>
            </a:r>
            <a:r>
              <a:rPr lang="en-US" baseline="0" dirty="0"/>
              <a:t> from the beginning </a:t>
            </a:r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71528-0A8C-4C37-8E2F-0B297F518D49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9681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71528-0A8C-4C37-8E2F-0B297F518D49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8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769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71528-0A8C-4C37-8E2F-0B297F518D49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947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71528-0A8C-4C37-8E2F-0B297F518D4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11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16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9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3A415-0EFF-49EA-99B5-EF140793EF3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72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6099" y="1971573"/>
            <a:ext cx="6853412" cy="1102519"/>
          </a:xfrm>
        </p:spPr>
        <p:txBody>
          <a:bodyPr>
            <a:normAutofit/>
          </a:bodyPr>
          <a:lstStyle>
            <a:lvl1pPr algn="ctr">
              <a:defRPr sz="380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 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92316" y="3439660"/>
            <a:ext cx="6079746" cy="1314450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000" b="0" i="1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br>
              <a:rPr lang="en-US" dirty="0"/>
            </a:br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556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98108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1975260"/>
            <a:ext cx="8229600" cy="2960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95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BF80-8409-496B-A9B5-7D3D88C9B7D4}" type="datetimeFigureOut">
              <a:rPr lang="en-US" smtClean="0"/>
              <a:pPr/>
              <a:t>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C6E27-3DA0-46EF-9E4E-6D02DE196E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95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20754"/>
            <a:ext cx="8229600" cy="890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4927"/>
            <a:ext cx="8229600" cy="2967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839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hyperlink" Target="http://revenuesandprofits.com/how-walmart-is-disrupting-healthcare-2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hyperlink" Target="http://images.technewstoday.com.s3.amazonaws.com/tnt/here-are-some-of-the-best-apple-watch-health-and-fitness-apps.jpg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hyperlink" Target="http://www.news-medical.net/image.axd?picture=Signostics%203_thumb.jpg" TargetMode="External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hyperlink" Target="http://www.sportswearable.net/get-form-feedback-and-3d-workout-tracking-with-enflux-smart-clothing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hyperlink" Target="http://www.boeing.com/history/products/757.page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hyperlink" Target="https://www.opternative.com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hyperlink" Target="http://www.slashgear.com/oto-home-otoscope-iphone-case-makes-ear-exams-mobile-17359731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hyperlink" Target="https://www.technologyreview.com/s/540141/why-ibm-just-bought-billions-of-medical-images-for-watson-to-look-at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hyperlink" Target="https://www.youtube.com/watch?v=MaTfzYDZG8c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hyperlink" Target="http://www.aacn.nche.edu/education-resources/ipecreport.pdf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hyperlink" Target="https://www.azpm.org/p/top-news/2015/4/27/62348-new-technology-improves-medical-access-amid-doctor-shortage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hyperlink" Target="https://www.theintima.org/s/MichelleByrne-WheretheWhiteCoatHangs.pdf" TargetMode="External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hyperlink" Target="https://www.ted.com/talks/abraham_verghese_a_doctor_s_touch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hyperlink" Target="http://www.ihi.org/engage/initiatives/tripleaim/Pages/default.aspx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hyperlink" Target="https://www.ted.com/talks/abraham_verghese_a_doctor_s_touch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8539" y="1864723"/>
            <a:ext cx="5829300" cy="110251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The Robot Will See You Now: The Evolving Future of Family Medicine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5671" y="3418676"/>
            <a:ext cx="6515100" cy="13144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Aaron Michelfelder, M.D.</a:t>
            </a:r>
          </a:p>
          <a:p>
            <a:r>
              <a:rPr lang="en-US" dirty="0"/>
              <a:t>Michelle Byrne, M4 </a:t>
            </a:r>
          </a:p>
          <a:p>
            <a:r>
              <a:rPr lang="en-US" sz="1350" dirty="0"/>
              <a:t>Loyola University Chicago Stritch School of Medicine</a:t>
            </a:r>
          </a:p>
          <a:p>
            <a:endParaRPr lang="en-US" dirty="0"/>
          </a:p>
        </p:txBody>
      </p:sp>
      <p:pic>
        <p:nvPicPr>
          <p:cNvPr id="3076" name="Picture 4" descr="https://studentaffairscollective.org/wp-content/uploads/2014/09/changes-ahead-road-sig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916" y="2607041"/>
            <a:ext cx="1322216" cy="88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76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169" y="947771"/>
            <a:ext cx="4221925" cy="393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6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782" y="228600"/>
            <a:ext cx="3313357" cy="4914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8793" y="2843285"/>
            <a:ext cx="2914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Image from </a:t>
            </a:r>
            <a:r>
              <a:rPr lang="en-US" sz="1350" dirty="0">
                <a:hlinkClick r:id="rId4"/>
              </a:rPr>
              <a:t>http://revenuesandprofits.com/how-walmart-is-disrupting-healthcare-2/</a:t>
            </a:r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932743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://images.technewstoday.com.s3.amazonaws.com/tnt/here-are-some-of-the-best-apple-watch-health-and-fitness-app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00100"/>
            <a:ext cx="6115050" cy="343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00450" y="4266510"/>
            <a:ext cx="41148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hlinkClick r:id="rId4"/>
              </a:rPr>
              <a:t>http://images.technewstoday.com.s3.amazonaws.com/tnt/here-are-some-of-the-best-apple-watch-health-and-fitness-apps.jpg</a:t>
            </a:r>
            <a:r>
              <a:rPr lang="en-US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5296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http://www.news-medical.net/image.axd?picture=Signostics%203_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9892"/>
            <a:ext cx="4214813" cy="2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04405" y="1410742"/>
            <a:ext cx="288516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hlinkClick r:id="rId4" invalidUrl="http://www.news-medical.net/image.axd?picture=Signostics 3_thumb.jpg"/>
              </a:rPr>
              <a:t>http://www.news-medical.net/image.axd?picture=Signostics%203_thumb.jpg</a:t>
            </a:r>
            <a:r>
              <a:rPr lang="en-US" sz="1350" dirty="0"/>
              <a:t> </a:t>
            </a:r>
          </a:p>
        </p:txBody>
      </p:sp>
      <p:pic>
        <p:nvPicPr>
          <p:cNvPr id="3076" name="Picture 4" descr="http://cdn.static-economist.com/sites/default/files/images/print-edition/20121201_TQP002_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801" y="2897386"/>
            <a:ext cx="3832487" cy="2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69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746" y="285750"/>
            <a:ext cx="2328354" cy="413929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" y="174041"/>
            <a:ext cx="2942692" cy="17109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325" y="2165064"/>
            <a:ext cx="4337801" cy="219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33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147" y="192881"/>
            <a:ext cx="6793706" cy="47577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8850" y="4857751"/>
            <a:ext cx="4572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https://www.pinterest.com/pin/485825878530628250/ </a:t>
            </a:r>
          </a:p>
          <a:p>
            <a:r>
              <a:rPr lang="en-US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6148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441" y="96441"/>
            <a:ext cx="4178924" cy="3103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365" y="2366016"/>
            <a:ext cx="2496741" cy="27774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85950" y="3486151"/>
            <a:ext cx="30861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hlinkClick r:id="rId5"/>
              </a:rPr>
              <a:t>http://www.sportswearable.net/get-form-feedback-and-3d-workout-tracking-with-enflux-smart-clothing/</a:t>
            </a:r>
            <a:r>
              <a:rPr lang="en-US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4174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8996" y="1029257"/>
            <a:ext cx="4644634" cy="728421"/>
          </a:xfrm>
        </p:spPr>
        <p:txBody>
          <a:bodyPr>
            <a:normAutofit fontScale="90000"/>
          </a:bodyPr>
          <a:lstStyle/>
          <a:p>
            <a:r>
              <a:rPr lang="en-US" dirty="0"/>
              <a:t>Autonomous Vehicles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94871"/>
            <a:ext cx="4057650" cy="2185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651" y="2228850"/>
            <a:ext cx="2689622" cy="285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40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857543"/>
            <a:ext cx="6858000" cy="22429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3100" y="4286250"/>
            <a:ext cx="40005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hlinkClick r:id="rId4"/>
              </a:rPr>
              <a:t>http://www.boeing.com/history/products/757.page</a:t>
            </a:r>
            <a:r>
              <a:rPr lang="en-US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3852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www.businessreviewcanada.ca/public/uploads/large/large_article_im156_Boeing-787-Dreamli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57150"/>
            <a:ext cx="5203209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vtm.e15.cz/files/imagecache/dust_filerenderer_superbig/upload/aktuality/4182/boeing_787_dreamliner_u__letos_mo_n__polet__4ddd4af03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851" y="2857500"/>
            <a:ext cx="3773714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142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Nothing to Disclose for Either Presenter</a:t>
            </a:r>
          </a:p>
        </p:txBody>
      </p:sp>
    </p:spTree>
    <p:extLst>
      <p:ext uri="{BB962C8B-B14F-4D97-AF65-F5344CB8AC3E}">
        <p14:creationId xmlns:p14="http://schemas.microsoft.com/office/powerpoint/2010/main" val="3967726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 Vinci Robot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885" y="1175147"/>
            <a:ext cx="6422231" cy="279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10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1" y="171450"/>
            <a:ext cx="4536416" cy="476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9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pbs.twimg.com/media/CQKr68CUAAUz7S-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927" y="1020754"/>
            <a:ext cx="5334728" cy="364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002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74" y="870371"/>
            <a:ext cx="4942037" cy="41857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0715" y="4859346"/>
            <a:ext cx="32004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hlinkClick r:id="rId4"/>
              </a:rPr>
              <a:t>https://www.opternative.com/</a:t>
            </a:r>
            <a:r>
              <a:rPr lang="en-US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2566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878" y="-8565"/>
            <a:ext cx="3956051" cy="515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68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235" y="0"/>
            <a:ext cx="6987217" cy="441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03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://cdn.slashgear.com/wp-content/uploads/2014/12/oto-home-770x4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914" y="1190537"/>
            <a:ext cx="5500688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26012" y="4190913"/>
            <a:ext cx="3886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hlinkClick r:id="rId4"/>
              </a:rPr>
              <a:t>http://www.slashgear.com/oto-home-otoscope-iphone-case-makes-ear-exams-mobile-17359731/</a:t>
            </a:r>
            <a:r>
              <a:rPr lang="en-US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5314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885"/>
          <a:stretch/>
        </p:blipFill>
        <p:spPr>
          <a:xfrm>
            <a:off x="1308193" y="-15516"/>
            <a:ext cx="6375053" cy="42446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9097" y="4331542"/>
            <a:ext cx="39433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hlinkClick r:id="rId4"/>
              </a:rPr>
              <a:t>https://www.technologyreview.com/s/540141/why-ibm-just-bought-billions-of-medical-images-for-watson-to-look-at/</a:t>
            </a:r>
            <a:r>
              <a:rPr lang="en-US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06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003" y="903685"/>
            <a:ext cx="6807994" cy="33361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1650" y="4514851"/>
            <a:ext cx="4343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hlinkClick r:id="rId4"/>
              </a:rPr>
              <a:t>https://www.youtube.com/watch?v=MaTfzYDZG8c</a:t>
            </a:r>
            <a:r>
              <a:rPr lang="en-US" sz="1350" dirty="0"/>
              <a:t> 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925065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Family Medicine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More Automation</a:t>
            </a:r>
          </a:p>
          <a:p>
            <a:r>
              <a:rPr lang="en-US" dirty="0"/>
              <a:t>More Data</a:t>
            </a:r>
          </a:p>
          <a:p>
            <a:r>
              <a:rPr lang="en-US" dirty="0"/>
              <a:t>More Technology</a:t>
            </a:r>
          </a:p>
          <a:p>
            <a:r>
              <a:rPr lang="en-US" dirty="0"/>
              <a:t>Fewer Physicians?</a:t>
            </a:r>
          </a:p>
          <a:p>
            <a:r>
              <a:rPr lang="en-US" dirty="0"/>
              <a:t>Fewer Face-to-Face Interactions</a:t>
            </a:r>
          </a:p>
          <a:p>
            <a:r>
              <a:rPr lang="en-US" dirty="0"/>
              <a:t>Larger, Smaller &amp; More Integrated Health Care Teams</a:t>
            </a:r>
          </a:p>
          <a:p>
            <a:r>
              <a:rPr lang="en-US" dirty="0"/>
              <a:t>Different Skill Sets</a:t>
            </a:r>
          </a:p>
        </p:txBody>
      </p:sp>
    </p:spTree>
    <p:extLst>
      <p:ext uri="{BB962C8B-B14F-4D97-AF65-F5344CB8AC3E}">
        <p14:creationId xmlns:p14="http://schemas.microsoft.com/office/powerpoint/2010/main" val="1714156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1007" y="930623"/>
            <a:ext cx="6172200" cy="857250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Foster openness to new possibilities for the structure and function of the future family medicine team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Analyze the role of touch from both people and technology in caring for patients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Define several disruptive technologies impacting the transformation of family medicine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5750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Future of Family Medicine: 3 T’s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039012" y="1709793"/>
            <a:ext cx="3506489" cy="3309610"/>
            <a:chOff x="3039012" y="1709793"/>
            <a:chExt cx="3506489" cy="3309610"/>
          </a:xfrm>
        </p:grpSpPr>
        <p:sp>
          <p:nvSpPr>
            <p:cNvPr id="5" name="Freeform 4"/>
            <p:cNvSpPr/>
            <p:nvPr/>
          </p:nvSpPr>
          <p:spPr>
            <a:xfrm>
              <a:off x="3773915" y="1709793"/>
              <a:ext cx="2036683" cy="2036683"/>
            </a:xfrm>
            <a:custGeom>
              <a:avLst/>
              <a:gdLst>
                <a:gd name="connsiteX0" fmla="*/ 0 w 2036683"/>
                <a:gd name="connsiteY0" fmla="*/ 1018342 h 2036683"/>
                <a:gd name="connsiteX1" fmla="*/ 1018342 w 2036683"/>
                <a:gd name="connsiteY1" fmla="*/ 0 h 2036683"/>
                <a:gd name="connsiteX2" fmla="*/ 2036684 w 2036683"/>
                <a:gd name="connsiteY2" fmla="*/ 1018342 h 2036683"/>
                <a:gd name="connsiteX3" fmla="*/ 1018342 w 2036683"/>
                <a:gd name="connsiteY3" fmla="*/ 2036684 h 2036683"/>
                <a:gd name="connsiteX4" fmla="*/ 0 w 2036683"/>
                <a:gd name="connsiteY4" fmla="*/ 1018342 h 203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6683" h="2036683">
                  <a:moveTo>
                    <a:pt x="0" y="1018342"/>
                  </a:moveTo>
                  <a:cubicBezTo>
                    <a:pt x="0" y="455927"/>
                    <a:pt x="455927" y="0"/>
                    <a:pt x="1018342" y="0"/>
                  </a:cubicBezTo>
                  <a:cubicBezTo>
                    <a:pt x="1580757" y="0"/>
                    <a:pt x="2036684" y="455927"/>
                    <a:pt x="2036684" y="1018342"/>
                  </a:cubicBezTo>
                  <a:cubicBezTo>
                    <a:pt x="2036684" y="1580757"/>
                    <a:pt x="1580757" y="2036684"/>
                    <a:pt x="1018342" y="2036684"/>
                  </a:cubicBezTo>
                  <a:cubicBezTo>
                    <a:pt x="455927" y="2036684"/>
                    <a:pt x="0" y="1580757"/>
                    <a:pt x="0" y="1018342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71558" tIns="356420" rIns="271558" bIns="763756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/>
                <a:t>Technology</a:t>
              </a:r>
            </a:p>
          </p:txBody>
        </p:sp>
        <p:sp>
          <p:nvSpPr>
            <p:cNvPr id="6" name="Freeform 5"/>
            <p:cNvSpPr/>
            <p:nvPr/>
          </p:nvSpPr>
          <p:spPr>
            <a:xfrm>
              <a:off x="4508818" y="2982720"/>
              <a:ext cx="2036683" cy="2036683"/>
            </a:xfrm>
            <a:custGeom>
              <a:avLst/>
              <a:gdLst>
                <a:gd name="connsiteX0" fmla="*/ 0 w 2036683"/>
                <a:gd name="connsiteY0" fmla="*/ 1018342 h 2036683"/>
                <a:gd name="connsiteX1" fmla="*/ 1018342 w 2036683"/>
                <a:gd name="connsiteY1" fmla="*/ 0 h 2036683"/>
                <a:gd name="connsiteX2" fmla="*/ 2036684 w 2036683"/>
                <a:gd name="connsiteY2" fmla="*/ 1018342 h 2036683"/>
                <a:gd name="connsiteX3" fmla="*/ 1018342 w 2036683"/>
                <a:gd name="connsiteY3" fmla="*/ 2036684 h 2036683"/>
                <a:gd name="connsiteX4" fmla="*/ 0 w 2036683"/>
                <a:gd name="connsiteY4" fmla="*/ 1018342 h 203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6683" h="2036683">
                  <a:moveTo>
                    <a:pt x="0" y="1018342"/>
                  </a:moveTo>
                  <a:cubicBezTo>
                    <a:pt x="0" y="455927"/>
                    <a:pt x="455927" y="0"/>
                    <a:pt x="1018342" y="0"/>
                  </a:cubicBezTo>
                  <a:cubicBezTo>
                    <a:pt x="1580757" y="0"/>
                    <a:pt x="2036684" y="455927"/>
                    <a:pt x="2036684" y="1018342"/>
                  </a:cubicBezTo>
                  <a:cubicBezTo>
                    <a:pt x="2036684" y="1580757"/>
                    <a:pt x="1580757" y="2036684"/>
                    <a:pt x="1018342" y="2036684"/>
                  </a:cubicBezTo>
                  <a:cubicBezTo>
                    <a:pt x="455927" y="2036684"/>
                    <a:pt x="0" y="1580757"/>
                    <a:pt x="0" y="1018342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alpha val="50000"/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622886" tIns="526144" rIns="191788" bIns="390364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/>
                <a:t>Touch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3039012" y="2982720"/>
              <a:ext cx="2036683" cy="2036683"/>
            </a:xfrm>
            <a:custGeom>
              <a:avLst/>
              <a:gdLst>
                <a:gd name="connsiteX0" fmla="*/ 0 w 2036683"/>
                <a:gd name="connsiteY0" fmla="*/ 1018342 h 2036683"/>
                <a:gd name="connsiteX1" fmla="*/ 1018342 w 2036683"/>
                <a:gd name="connsiteY1" fmla="*/ 0 h 2036683"/>
                <a:gd name="connsiteX2" fmla="*/ 2036684 w 2036683"/>
                <a:gd name="connsiteY2" fmla="*/ 1018342 h 2036683"/>
                <a:gd name="connsiteX3" fmla="*/ 1018342 w 2036683"/>
                <a:gd name="connsiteY3" fmla="*/ 2036684 h 2036683"/>
                <a:gd name="connsiteX4" fmla="*/ 0 w 2036683"/>
                <a:gd name="connsiteY4" fmla="*/ 1018342 h 203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6683" h="2036683">
                  <a:moveTo>
                    <a:pt x="0" y="1018342"/>
                  </a:moveTo>
                  <a:cubicBezTo>
                    <a:pt x="0" y="455927"/>
                    <a:pt x="455927" y="0"/>
                    <a:pt x="1018342" y="0"/>
                  </a:cubicBezTo>
                  <a:cubicBezTo>
                    <a:pt x="1580757" y="0"/>
                    <a:pt x="2036684" y="455927"/>
                    <a:pt x="2036684" y="1018342"/>
                  </a:cubicBezTo>
                  <a:cubicBezTo>
                    <a:pt x="2036684" y="1580757"/>
                    <a:pt x="1580757" y="2036684"/>
                    <a:pt x="1018342" y="2036684"/>
                  </a:cubicBezTo>
                  <a:cubicBezTo>
                    <a:pt x="455927" y="2036684"/>
                    <a:pt x="0" y="1580757"/>
                    <a:pt x="0" y="1018342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alpha val="50000"/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91787" tIns="526144" rIns="622887" bIns="390364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/>
                <a:t>Teams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1277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Evidence-Based Technology Use</a:t>
            </a:r>
          </a:p>
          <a:p>
            <a:r>
              <a:rPr lang="en-US" dirty="0"/>
              <a:t>New Technology Evaluation</a:t>
            </a:r>
          </a:p>
          <a:p>
            <a:r>
              <a:rPr lang="en-US" dirty="0"/>
              <a:t>Engage Learners for Tech Creation</a:t>
            </a:r>
          </a:p>
          <a:p>
            <a:r>
              <a:rPr lang="en-US" dirty="0"/>
              <a:t>POC Ultrasound</a:t>
            </a:r>
          </a:p>
          <a:p>
            <a:r>
              <a:rPr lang="en-US" dirty="0"/>
              <a:t>Physical Exam Skills</a:t>
            </a:r>
          </a:p>
          <a:p>
            <a:pPr lvl="1"/>
            <a:r>
              <a:rPr lang="en-US" dirty="0"/>
              <a:t>Obesity</a:t>
            </a:r>
          </a:p>
          <a:p>
            <a:pPr lvl="1"/>
            <a:r>
              <a:rPr lang="en-US" dirty="0"/>
              <a:t>Over the phone</a:t>
            </a:r>
          </a:p>
          <a:p>
            <a:pPr lvl="1"/>
            <a:r>
              <a:rPr lang="en-US" dirty="0"/>
              <a:t>On a screen</a:t>
            </a:r>
          </a:p>
        </p:txBody>
      </p:sp>
    </p:spTree>
    <p:extLst>
      <p:ext uri="{BB962C8B-B14F-4D97-AF65-F5344CB8AC3E}">
        <p14:creationId xmlns:p14="http://schemas.microsoft.com/office/powerpoint/2010/main" val="4125873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Health Information Technology</a:t>
            </a:r>
          </a:p>
          <a:p>
            <a:pPr marL="0" indent="0">
              <a:buNone/>
            </a:pPr>
            <a:r>
              <a:rPr lang="en-US" dirty="0"/>
              <a:t>Telehealth</a:t>
            </a:r>
          </a:p>
          <a:p>
            <a:pPr marL="0" indent="0">
              <a:buNone/>
            </a:pPr>
            <a:r>
              <a:rPr lang="en-US" dirty="0"/>
              <a:t>Quality and Safety Sciences</a:t>
            </a:r>
          </a:p>
          <a:p>
            <a:pPr marL="0" indent="0">
              <a:buNone/>
            </a:pPr>
            <a:r>
              <a:rPr lang="en-US" dirty="0"/>
              <a:t>Perceptual Skills</a:t>
            </a:r>
          </a:p>
        </p:txBody>
      </p:sp>
    </p:spTree>
    <p:extLst>
      <p:ext uri="{BB962C8B-B14F-4D97-AF65-F5344CB8AC3E}">
        <p14:creationId xmlns:p14="http://schemas.microsoft.com/office/powerpoint/2010/main" val="748674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14927"/>
            <a:ext cx="4915734" cy="296716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b="1" u="sng" dirty="0"/>
              <a:t>Current Primary Care Team</a:t>
            </a:r>
          </a:p>
          <a:p>
            <a:endParaRPr lang="en-US" dirty="0"/>
          </a:p>
          <a:p>
            <a:r>
              <a:rPr lang="en-US" dirty="0"/>
              <a:t>Care Coordinator</a:t>
            </a:r>
          </a:p>
          <a:p>
            <a:r>
              <a:rPr lang="en-US" dirty="0"/>
              <a:t>RN</a:t>
            </a:r>
          </a:p>
          <a:p>
            <a:r>
              <a:rPr lang="en-US" dirty="0"/>
              <a:t>Physician </a:t>
            </a:r>
          </a:p>
          <a:p>
            <a:pPr lvl="1"/>
            <a:r>
              <a:rPr lang="en-US" dirty="0"/>
              <a:t>FM, IM, </a:t>
            </a:r>
            <a:r>
              <a:rPr lang="en-US" dirty="0" err="1"/>
              <a:t>Peds</a:t>
            </a:r>
            <a:r>
              <a:rPr lang="en-US" dirty="0"/>
              <a:t>, Med/</a:t>
            </a:r>
            <a:r>
              <a:rPr lang="en-US" dirty="0" err="1"/>
              <a:t>Peds</a:t>
            </a:r>
            <a:endParaRPr lang="en-US" dirty="0"/>
          </a:p>
          <a:p>
            <a:pPr lvl="1"/>
            <a:r>
              <a:rPr lang="en-US" dirty="0"/>
              <a:t>Psychiatry</a:t>
            </a:r>
          </a:p>
          <a:p>
            <a:r>
              <a:rPr lang="en-US" dirty="0"/>
              <a:t>APP</a:t>
            </a:r>
          </a:p>
          <a:p>
            <a:r>
              <a:rPr lang="en-US" dirty="0"/>
              <a:t>Behavioral Health</a:t>
            </a:r>
          </a:p>
          <a:p>
            <a:r>
              <a:rPr lang="en-US" dirty="0"/>
              <a:t>Social Worker</a:t>
            </a:r>
          </a:p>
          <a:p>
            <a:r>
              <a:rPr lang="en-US" dirty="0"/>
              <a:t>Dietician</a:t>
            </a:r>
          </a:p>
          <a:p>
            <a:r>
              <a:rPr lang="en-US" dirty="0"/>
              <a:t>MA/LPN/PCT</a:t>
            </a:r>
          </a:p>
          <a:p>
            <a:r>
              <a:rPr lang="en-US" dirty="0"/>
              <a:t>PT/OT</a:t>
            </a:r>
          </a:p>
          <a:p>
            <a:r>
              <a:rPr lang="en-US" dirty="0"/>
              <a:t>Front Desk Staff</a:t>
            </a:r>
          </a:p>
        </p:txBody>
      </p:sp>
      <p:pic>
        <p:nvPicPr>
          <p:cNvPr id="1026" name="Picture 2" descr="http://www.loyolahealthyliving.org/wp-content/uploads/palosteamgoldberg-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542" y="2643103"/>
            <a:ext cx="2743200" cy="183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712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194848"/>
            <a:ext cx="5855617" cy="29489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1" y="473154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2171700" y="4280710"/>
            <a:ext cx="3429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hlinkClick r:id="rId4"/>
              </a:rPr>
              <a:t>http://www.aacn.nche.edu/education-resources/ipecreport.pdf</a:t>
            </a:r>
            <a:r>
              <a:rPr lang="en-US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288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6771" y="1917570"/>
            <a:ext cx="3907892" cy="296716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u="sng" dirty="0"/>
              <a:t>Future Health Care Team</a:t>
            </a:r>
          </a:p>
          <a:p>
            <a:r>
              <a:rPr lang="en-US" dirty="0"/>
              <a:t>Patients</a:t>
            </a:r>
          </a:p>
          <a:p>
            <a:r>
              <a:rPr lang="en-US" dirty="0"/>
              <a:t>Veterinarians</a:t>
            </a:r>
          </a:p>
          <a:p>
            <a:r>
              <a:rPr lang="en-US" dirty="0"/>
              <a:t>Public Health Sciences</a:t>
            </a:r>
          </a:p>
          <a:p>
            <a:r>
              <a:rPr lang="en-US" dirty="0"/>
              <a:t>Biomedical Sciences</a:t>
            </a:r>
          </a:p>
          <a:p>
            <a:r>
              <a:rPr lang="en-US" dirty="0"/>
              <a:t>Librarian</a:t>
            </a:r>
          </a:p>
          <a:p>
            <a:r>
              <a:rPr lang="en-US" dirty="0"/>
              <a:t>Computer Science</a:t>
            </a:r>
          </a:p>
          <a:p>
            <a:r>
              <a:rPr lang="en-US" dirty="0"/>
              <a:t>Human Interface Technology </a:t>
            </a:r>
          </a:p>
          <a:p>
            <a:r>
              <a:rPr lang="en-US" dirty="0"/>
              <a:t>Software Engineer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897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363"/>
            <a:ext cx="8229600" cy="890899"/>
          </a:xfrm>
        </p:spPr>
        <p:txBody>
          <a:bodyPr>
            <a:normAutofit/>
          </a:bodyPr>
          <a:lstStyle/>
          <a:p>
            <a:r>
              <a:rPr lang="en-US" sz="2000" dirty="0"/>
              <a:t>New Model of Primary Care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58320" y="1464989"/>
            <a:ext cx="3427356" cy="3427356"/>
            <a:chOff x="2853068" y="1464989"/>
            <a:chExt cx="3427356" cy="3427356"/>
          </a:xfrm>
        </p:grpSpPr>
        <p:sp>
          <p:nvSpPr>
            <p:cNvPr id="7" name="Oval 6"/>
            <p:cNvSpPr/>
            <p:nvPr/>
          </p:nvSpPr>
          <p:spPr>
            <a:xfrm>
              <a:off x="2853068" y="1464989"/>
              <a:ext cx="3427356" cy="34273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30604" y="1543262"/>
              <a:ext cx="1282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Community </a:t>
              </a:r>
            </a:p>
          </p:txBody>
        </p:sp>
      </p:grpSp>
      <p:sp>
        <p:nvSpPr>
          <p:cNvPr id="10" name="Oval 9"/>
          <p:cNvSpPr/>
          <p:nvPr/>
        </p:nvSpPr>
        <p:spPr>
          <a:xfrm>
            <a:off x="4111509" y="2718179"/>
            <a:ext cx="920979" cy="920979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83873" y="2924752"/>
            <a:ext cx="7828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Patient +</a:t>
            </a:r>
          </a:p>
          <a:p>
            <a:pPr algn="ctr"/>
            <a:r>
              <a:rPr lang="en-US" sz="900" dirty="0"/>
              <a:t> RN Care Coordinator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4129" y="2014639"/>
            <a:ext cx="1215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Outpatient Primary Care Team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01088" y="3639158"/>
            <a:ext cx="852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Hospitalist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25154" y="3639157"/>
            <a:ext cx="1464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ED/Urgent Care</a:t>
            </a:r>
          </a:p>
        </p:txBody>
      </p:sp>
      <p:sp>
        <p:nvSpPr>
          <p:cNvPr id="21" name="Straight Connector 5"/>
          <p:cNvSpPr/>
          <p:nvPr/>
        </p:nvSpPr>
        <p:spPr>
          <a:xfrm>
            <a:off x="3284555" y="2296054"/>
            <a:ext cx="2359080" cy="235908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042364" y="375271"/>
                </a:moveTo>
                <a:arcTo wR="1179540" hR="1179540" stAng="19020699" swAng="2302855"/>
              </a:path>
            </a:pathLst>
          </a:custGeom>
          <a:noFill/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Straight Connector 10"/>
          <p:cNvSpPr/>
          <p:nvPr/>
        </p:nvSpPr>
        <p:spPr>
          <a:xfrm>
            <a:off x="3612668" y="2294056"/>
            <a:ext cx="2359080" cy="235908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811" y="1084789"/>
                </a:moveTo>
                <a:arcTo wR="1179540" hR="1179540" stAng="11076446" swAng="2302855"/>
              </a:path>
            </a:pathLst>
          </a:custGeom>
          <a:noFill/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Straight Connector 3"/>
          <p:cNvSpPr/>
          <p:nvPr/>
        </p:nvSpPr>
        <p:spPr>
          <a:xfrm>
            <a:off x="3489443" y="1836078"/>
            <a:ext cx="2359080" cy="235908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541619" y="2302132"/>
                </a:moveTo>
                <a:arcTo wR="1179540" hR="1179540" stAng="4327407" swAng="2145186"/>
              </a:path>
            </a:pathLst>
          </a:custGeom>
          <a:noFill/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91789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29355"/>
            <a:ext cx="8229600" cy="12288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45136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57150"/>
            <a:ext cx="4114800" cy="50699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29200" y="1543050"/>
            <a:ext cx="800100" cy="308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04371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314" y="1447014"/>
            <a:ext cx="655438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44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9922"/>
            <a:ext cx="8229600" cy="296716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Future Oriented</a:t>
            </a:r>
          </a:p>
          <a:p>
            <a:r>
              <a:rPr lang="en-US" dirty="0"/>
              <a:t>Influences/ Drivers of Change</a:t>
            </a:r>
          </a:p>
          <a:p>
            <a:r>
              <a:rPr lang="en-US" dirty="0"/>
              <a:t>Disruptive Innovations</a:t>
            </a:r>
          </a:p>
          <a:p>
            <a:r>
              <a:rPr lang="en-US" dirty="0"/>
              <a:t>3 T’s for Family Medicine’s Future</a:t>
            </a:r>
          </a:p>
          <a:p>
            <a:pPr lvl="1"/>
            <a:r>
              <a:rPr lang="en-US" dirty="0"/>
              <a:t>Technology</a:t>
            </a:r>
          </a:p>
          <a:p>
            <a:pPr lvl="1"/>
            <a:r>
              <a:rPr lang="en-US" dirty="0"/>
              <a:t>Teams</a:t>
            </a:r>
          </a:p>
          <a:p>
            <a:pPr lvl="1"/>
            <a:r>
              <a:rPr lang="en-US" dirty="0"/>
              <a:t>Touch</a:t>
            </a:r>
          </a:p>
          <a:p>
            <a:r>
              <a:rPr lang="en-US" dirty="0"/>
              <a:t>A Future Family Physician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911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873" y="0"/>
            <a:ext cx="4171950" cy="519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91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s://media.azpm.org/master/image/2015/4/24/spot/telemed-2-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19" y="0"/>
            <a:ext cx="7191194" cy="404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11779" y="4654141"/>
            <a:ext cx="462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/>
              </a:rPr>
              <a:t>https://www.azpm.org/p/top-news/2015/4/27/62348-new-technology-improves-medical-access-amid-doctor-shortage/</a:t>
            </a:r>
            <a:r>
              <a:rPr lang="en-US" sz="9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5044" y="4167121"/>
            <a:ext cx="3091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Arizona Telemedicine Program</a:t>
            </a:r>
          </a:p>
        </p:txBody>
      </p:sp>
    </p:spTree>
    <p:extLst>
      <p:ext uri="{BB962C8B-B14F-4D97-AF65-F5344CB8AC3E}">
        <p14:creationId xmlns:p14="http://schemas.microsoft.com/office/powerpoint/2010/main" val="1462707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6178"/>
            <a:ext cx="8229600" cy="29671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84528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5200" y="233378"/>
            <a:ext cx="5293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4"/>
              </a:rPr>
              <a:t>https://www.theintima.org/s/</a:t>
            </a:r>
            <a:r>
              <a:rPr lang="en-US" sz="1200" b="1" dirty="0">
                <a:hlinkClick r:id="rId4"/>
              </a:rPr>
              <a:t>MichelleByrne</a:t>
            </a:r>
            <a:r>
              <a:rPr lang="en-US" sz="1200" dirty="0">
                <a:hlinkClick r:id="rId4"/>
              </a:rPr>
              <a:t>-Wherethe</a:t>
            </a:r>
            <a:r>
              <a:rPr lang="en-US" sz="1200" b="1" dirty="0">
                <a:hlinkClick r:id="rId4"/>
              </a:rPr>
              <a:t>WhiteCoatHangs</a:t>
            </a:r>
            <a:r>
              <a:rPr lang="en-US" sz="1200" dirty="0">
                <a:hlinkClick r:id="rId4"/>
              </a:rPr>
              <a:t>.pdf</a:t>
            </a:r>
            <a:r>
              <a:rPr lang="en-US" sz="1200" dirty="0"/>
              <a:t> </a:t>
            </a:r>
          </a:p>
        </p:txBody>
      </p:sp>
      <p:pic>
        <p:nvPicPr>
          <p:cNvPr id="1026" name="Picture 2" descr="Image result for michelle byrne loyo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226" y="817103"/>
            <a:ext cx="1666875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77047" y="3313841"/>
            <a:ext cx="2612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Michelle, Byrne, M4</a:t>
            </a:r>
          </a:p>
          <a:p>
            <a:pPr algn="ctr"/>
            <a:r>
              <a:rPr lang="en-US" dirty="0"/>
              <a:t>Future Family Physician</a:t>
            </a:r>
          </a:p>
        </p:txBody>
      </p:sp>
    </p:spTree>
    <p:extLst>
      <p:ext uri="{BB962C8B-B14F-4D97-AF65-F5344CB8AC3E}">
        <p14:creationId xmlns:p14="http://schemas.microsoft.com/office/powerpoint/2010/main" val="4118675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2-09 at 10.52.10 PM.png"/>
          <p:cNvPicPr>
            <a:picLocks noChangeAspect="1"/>
          </p:cNvPicPr>
          <p:nvPr/>
        </p:nvPicPr>
        <p:blipFill>
          <a:blip r:embed="rId3"/>
          <a:srcRect t="8748" b="6440"/>
          <a:stretch>
            <a:fillRect/>
          </a:stretch>
        </p:blipFill>
        <p:spPr>
          <a:xfrm>
            <a:off x="1459950" y="897660"/>
            <a:ext cx="6189864" cy="390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80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Chooses Family Medicine?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data: Students who are older, have a rural background or intent, lower income expectation, show a preference for FM at matriculation, attend  public school, participate in special FM programs, go to schools with required clerkships, a social mission, and a strong FM department.</a:t>
            </a:r>
          </a:p>
        </p:txBody>
      </p:sp>
    </p:spTree>
    <p:extLst>
      <p:ext uri="{BB962C8B-B14F-4D97-AF65-F5344CB8AC3E}">
        <p14:creationId xmlns:p14="http://schemas.microsoft.com/office/powerpoint/2010/main" val="3170218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Mentors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2524285"/>
            <a:ext cx="8229600" cy="57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/>
                <a:ea typeface="+mn-ea"/>
                <a:cs typeface="Helvetica"/>
              </a:rPr>
              <a:t>YOU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elvetica"/>
                <a:ea typeface="+mn-ea"/>
                <a:cs typeface="Helvetica"/>
              </a:rPr>
              <a:t> MATTER!</a:t>
            </a:r>
          </a:p>
        </p:txBody>
      </p:sp>
      <p:sp>
        <p:nvSpPr>
          <p:cNvPr id="5" name="Rectangle 4"/>
          <p:cNvSpPr/>
          <p:nvPr/>
        </p:nvSpPr>
        <p:spPr>
          <a:xfrm>
            <a:off x="3620201" y="3375680"/>
            <a:ext cx="1760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4800" dirty="0">
                <a:solidFill>
                  <a:srgbClr val="000000"/>
                </a:solidFill>
                <a:latin typeface="Helvetica"/>
                <a:cs typeface="Helvetica"/>
              </a:rPr>
              <a:t>(a lot)</a:t>
            </a:r>
          </a:p>
        </p:txBody>
      </p:sp>
    </p:spTree>
    <p:extLst>
      <p:ext uri="{BB962C8B-B14F-4D97-AF65-F5344CB8AC3E}">
        <p14:creationId xmlns:p14="http://schemas.microsoft.com/office/powerpoint/2010/main" val="256173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Overheard at STFM…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“We are our best marketing tool!”</a:t>
            </a:r>
          </a:p>
          <a:p>
            <a:r>
              <a:rPr lang="en-US" dirty="0"/>
              <a:t>“Your first job as a teacher is to be a role model”</a:t>
            </a:r>
          </a:p>
          <a:p>
            <a:r>
              <a:rPr lang="en-US" dirty="0"/>
              <a:t>“We need to be aware of the way we’re showing up”</a:t>
            </a:r>
          </a:p>
          <a:p>
            <a:r>
              <a:rPr lang="en-US" dirty="0"/>
              <a:t>“They are watching you like a hawk”</a:t>
            </a:r>
          </a:p>
        </p:txBody>
      </p:sp>
    </p:spTree>
    <p:extLst>
      <p:ext uri="{BB962C8B-B14F-4D97-AF65-F5344CB8AC3E}">
        <p14:creationId xmlns:p14="http://schemas.microsoft.com/office/powerpoint/2010/main" val="2244518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Students Choose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trike="sngStrike" dirty="0"/>
              <a:t>Paycheck</a:t>
            </a:r>
            <a:endParaRPr lang="en-US" dirty="0"/>
          </a:p>
        </p:txBody>
      </p:sp>
      <p:pic>
        <p:nvPicPr>
          <p:cNvPr id="4" name="Picture 3" descr="Screen Shot 2017-02-10 at 6.11.4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167" y="1755976"/>
            <a:ext cx="4027593" cy="30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37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creen Shot 2017-02-10 at 3.35.11 PM.png"/>
          <p:cNvPicPr>
            <a:picLocks noGrp="1" noChangeAspect="1"/>
          </p:cNvPicPr>
          <p:nvPr>
            <p:ph idx="1"/>
          </p:nvPr>
        </p:nvPicPr>
        <p:blipFill>
          <a:blip r:embed="rId3"/>
          <a:srcRect l="-6944" r="-7433"/>
          <a:stretch>
            <a:fillRect/>
          </a:stretch>
        </p:blipFill>
        <p:spPr>
          <a:xfrm>
            <a:off x="1388761" y="939204"/>
            <a:ext cx="6089076" cy="3996215"/>
          </a:xfrm>
        </p:spPr>
      </p:pic>
    </p:spTree>
    <p:extLst>
      <p:ext uri="{BB962C8B-B14F-4D97-AF65-F5344CB8AC3E}">
        <p14:creationId xmlns:p14="http://schemas.microsoft.com/office/powerpoint/2010/main" val="426520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 of a FM Teacher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</a:t>
            </a:r>
            <a:r>
              <a:rPr lang="en-US" b="1" dirty="0"/>
              <a:t>make space </a:t>
            </a:r>
            <a:r>
              <a:rPr lang="en-US" dirty="0"/>
              <a:t>for us</a:t>
            </a:r>
            <a:endParaRPr lang="en-US" b="1" dirty="0"/>
          </a:p>
          <a:p>
            <a:r>
              <a:rPr lang="en-US" dirty="0"/>
              <a:t>They </a:t>
            </a:r>
            <a:r>
              <a:rPr lang="en-US" b="1" dirty="0"/>
              <a:t>challenge </a:t>
            </a:r>
            <a:r>
              <a:rPr lang="en-US" dirty="0"/>
              <a:t>us</a:t>
            </a:r>
          </a:p>
          <a:p>
            <a:r>
              <a:rPr lang="en-US" dirty="0"/>
              <a:t>They </a:t>
            </a:r>
            <a:r>
              <a:rPr lang="en-US" b="1" dirty="0"/>
              <a:t>celebrate </a:t>
            </a:r>
            <a:r>
              <a:rPr lang="en-US" dirty="0"/>
              <a:t>with us!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456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8019"/>
            <a:ext cx="8229600" cy="296716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IHI Triple Aim</a:t>
            </a:r>
          </a:p>
          <a:p>
            <a:pPr lvl="1"/>
            <a:r>
              <a:rPr lang="en-US" dirty="0"/>
              <a:t>Improve Population Health</a:t>
            </a:r>
          </a:p>
          <a:p>
            <a:pPr lvl="1"/>
            <a:r>
              <a:rPr lang="en-US" dirty="0"/>
              <a:t>Decrease Cost</a:t>
            </a:r>
          </a:p>
          <a:p>
            <a:pPr lvl="1"/>
            <a:r>
              <a:rPr lang="en-US" dirty="0"/>
              <a:t>Improve patient Experience</a:t>
            </a:r>
          </a:p>
          <a:p>
            <a:pPr lvl="1"/>
            <a:r>
              <a:rPr lang="en-US" dirty="0"/>
              <a:t>(Improve HC Team Experience)</a:t>
            </a:r>
          </a:p>
          <a:p>
            <a:r>
              <a:rPr lang="en-US" dirty="0"/>
              <a:t>Affordable Care Act</a:t>
            </a:r>
          </a:p>
          <a:p>
            <a:pPr lvl="1"/>
            <a:r>
              <a:rPr lang="en-US" dirty="0"/>
              <a:t>Shift from “Volume to Value”</a:t>
            </a:r>
          </a:p>
          <a:p>
            <a:r>
              <a:rPr lang="en-US" dirty="0"/>
              <a:t>Repeal and Replace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59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Student Spin On…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Technology</a:t>
            </a:r>
          </a:p>
          <a:p>
            <a:r>
              <a:rPr lang="en-US" dirty="0"/>
              <a:t>Teams</a:t>
            </a:r>
          </a:p>
          <a:p>
            <a:r>
              <a:rPr lang="en-US" dirty="0"/>
              <a:t>Touch</a:t>
            </a:r>
          </a:p>
          <a:p>
            <a:endParaRPr lang="en-US" sz="1100" dirty="0"/>
          </a:p>
          <a:p>
            <a:pPr>
              <a:buNone/>
            </a:pPr>
            <a:r>
              <a:rPr lang="en-US" dirty="0"/>
              <a:t>    … and how you as a mentor can help!</a:t>
            </a:r>
          </a:p>
        </p:txBody>
      </p:sp>
    </p:spTree>
    <p:extLst>
      <p:ext uri="{BB962C8B-B14F-4D97-AF65-F5344CB8AC3E}">
        <p14:creationId xmlns:p14="http://schemas.microsoft.com/office/powerpoint/2010/main" val="2053555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6446"/>
            <a:ext cx="8229600" cy="2960159"/>
          </a:xfrm>
        </p:spPr>
        <p:txBody>
          <a:bodyPr>
            <a:normAutofit/>
          </a:bodyPr>
          <a:lstStyle/>
          <a:p>
            <a:r>
              <a:rPr lang="en-US" dirty="0" err="1"/>
              <a:t>Interprofessional</a:t>
            </a:r>
            <a:r>
              <a:rPr lang="en-US" dirty="0"/>
              <a:t> Education Lessons</a:t>
            </a:r>
          </a:p>
          <a:p>
            <a:pPr lvl="1"/>
            <a:r>
              <a:rPr lang="en-US" dirty="0"/>
              <a:t>Who is the expert?</a:t>
            </a:r>
          </a:p>
          <a:p>
            <a:pPr lvl="1"/>
            <a:r>
              <a:rPr lang="en-US" dirty="0"/>
              <a:t>What am I uniquely </a:t>
            </a:r>
          </a:p>
          <a:p>
            <a:pPr lvl="1">
              <a:buNone/>
            </a:pPr>
            <a:r>
              <a:rPr lang="en-US" dirty="0"/>
              <a:t>	trained to do?</a:t>
            </a:r>
          </a:p>
        </p:txBody>
      </p:sp>
      <p:pic>
        <p:nvPicPr>
          <p:cNvPr id="4" name="Picture 3" descr="Screen Shot 2017-02-09 at 11.21.2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246" y="2813751"/>
            <a:ext cx="4213300" cy="210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4158"/>
            <a:ext cx="8229600" cy="296015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i="1" dirty="0"/>
              <a:t>Areas of Expertise </a:t>
            </a:r>
          </a:p>
          <a:p>
            <a:r>
              <a:rPr lang="en-US" dirty="0"/>
              <a:t>Disease processes</a:t>
            </a:r>
          </a:p>
          <a:p>
            <a:r>
              <a:rPr lang="en-US" dirty="0"/>
              <a:t>Models of care and payment</a:t>
            </a:r>
          </a:p>
          <a:p>
            <a:r>
              <a:rPr lang="en-US" strike="sngStrike" dirty="0"/>
              <a:t>Population health</a:t>
            </a:r>
          </a:p>
          <a:p>
            <a:r>
              <a:rPr lang="en-US" strike="sngStrike" dirty="0"/>
              <a:t>Supply needs </a:t>
            </a:r>
          </a:p>
          <a:p>
            <a:r>
              <a:rPr lang="en-US" strike="sngStrike" dirty="0"/>
              <a:t>Logistics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68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5260"/>
            <a:ext cx="8229600" cy="1508915"/>
          </a:xfrm>
        </p:spPr>
        <p:txBody>
          <a:bodyPr/>
          <a:lstStyle/>
          <a:p>
            <a:r>
              <a:rPr lang="en-US" dirty="0"/>
              <a:t>“Aren’t you afraid that a nurse practitioner is going to take your job?”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23459" y="3192620"/>
            <a:ext cx="171798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NO!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05691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2016 study of how residents spend time:</a:t>
            </a:r>
          </a:p>
          <a:p>
            <a:pPr lvl="1"/>
            <a:r>
              <a:rPr lang="en-US" dirty="0"/>
              <a:t>51% of their day on computers</a:t>
            </a:r>
          </a:p>
          <a:p>
            <a:pPr lvl="1"/>
            <a:r>
              <a:rPr lang="en-US" dirty="0"/>
              <a:t>9% of their day with patients</a:t>
            </a:r>
          </a:p>
          <a:p>
            <a:pPr lvl="1"/>
            <a:r>
              <a:rPr lang="en-US" dirty="0"/>
              <a:t>Remainder: Phone, walking, waiting, meeting</a:t>
            </a:r>
          </a:p>
        </p:txBody>
      </p:sp>
    </p:spTree>
    <p:extLst>
      <p:ext uri="{BB962C8B-B14F-4D97-AF65-F5344CB8AC3E}">
        <p14:creationId xmlns:p14="http://schemas.microsoft.com/office/powerpoint/2010/main" val="3447064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9438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“Rounds”- then and now</a:t>
            </a:r>
          </a:p>
        </p:txBody>
      </p:sp>
      <p:pic>
        <p:nvPicPr>
          <p:cNvPr id="6" name="Picture 5" descr="Screen Shot 2017-02-09 at 10.29.0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33" y="1559161"/>
            <a:ext cx="4261883" cy="3198381"/>
          </a:xfrm>
          <a:prstGeom prst="rect">
            <a:avLst/>
          </a:prstGeom>
        </p:spPr>
      </p:pic>
      <p:pic>
        <p:nvPicPr>
          <p:cNvPr id="8" name="Picture 7" descr="Screen Shot 2017-02-09 at 10.29.1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466" y="1559161"/>
            <a:ext cx="4276833" cy="322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4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Touch: A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“the art of laying hands”</a:t>
            </a:r>
          </a:p>
          <a:p>
            <a:r>
              <a:rPr lang="en-US" dirty="0"/>
              <a:t>Percussion: Dr. </a:t>
            </a:r>
            <a:r>
              <a:rPr lang="en-US" dirty="0" err="1"/>
              <a:t>Auenbrugger</a:t>
            </a:r>
            <a:r>
              <a:rPr lang="en-US" dirty="0"/>
              <a:t>, late 1700’s</a:t>
            </a:r>
          </a:p>
          <a:p>
            <a:r>
              <a:rPr lang="en-US" dirty="0"/>
              <a:t>Stethoscope: Dr. Laennec, early 1800’s</a:t>
            </a:r>
          </a:p>
          <a:p>
            <a:endParaRPr lang="en-US" sz="1600" dirty="0"/>
          </a:p>
          <a:p>
            <a:r>
              <a:rPr lang="en-US" dirty="0">
                <a:hlinkClick r:id="rId3"/>
              </a:rPr>
              <a:t>A Doctor's Touch: Abraham Verghese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889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Touch</a:t>
            </a:r>
          </a:p>
        </p:txBody>
      </p:sp>
      <p:pic>
        <p:nvPicPr>
          <p:cNvPr id="5" name="Content Placeholder 4" descr="Screen Shot 2017-02-09 at 10.28.44 PM.png"/>
          <p:cNvPicPr>
            <a:picLocks noGrp="1" noChangeAspect="1"/>
          </p:cNvPicPr>
          <p:nvPr>
            <p:ph idx="1"/>
          </p:nvPr>
        </p:nvPicPr>
        <p:blipFill>
          <a:blip r:embed="rId3"/>
          <a:srcRect l="10040" t="12950" r="7885" b="8540"/>
          <a:stretch>
            <a:fillRect/>
          </a:stretch>
        </p:blipFill>
        <p:spPr>
          <a:xfrm>
            <a:off x="256580" y="1731603"/>
            <a:ext cx="4514616" cy="2988617"/>
          </a:xfrm>
        </p:spPr>
      </p:pic>
      <p:pic>
        <p:nvPicPr>
          <p:cNvPr id="6" name="Picture 5" descr="Screen Shot 2017-02-09 at 11.24.11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847" y="981088"/>
            <a:ext cx="2971560" cy="387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81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6000"/>
            <a:ext cx="8229600" cy="3919419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en-US" sz="4400" dirty="0">
                <a:solidFill>
                  <a:schemeClr val="accent4">
                    <a:lumMod val="75000"/>
                  </a:schemeClr>
                </a:solidFill>
              </a:rPr>
              <a:t>“You’ll never be an expert in</a:t>
            </a:r>
          </a:p>
          <a:p>
            <a:pPr algn="ctr">
              <a:buNone/>
            </a:pPr>
            <a:r>
              <a:rPr lang="en-US" sz="4400" dirty="0">
                <a:solidFill>
                  <a:schemeClr val="accent4">
                    <a:lumMod val="75000"/>
                  </a:schemeClr>
                </a:solidFill>
              </a:rPr>
              <a:t>anything but your patient” </a:t>
            </a:r>
          </a:p>
          <a:p>
            <a:pPr algn="ctr">
              <a:buNone/>
            </a:pPr>
            <a:r>
              <a:rPr lang="en-US" sz="4400" dirty="0">
                <a:solidFill>
                  <a:schemeClr val="accent4">
                    <a:lumMod val="75000"/>
                  </a:schemeClr>
                </a:solidFill>
              </a:rPr>
              <a:t>– Jessica McIntyre, MD</a:t>
            </a:r>
          </a:p>
        </p:txBody>
      </p:sp>
    </p:spTree>
    <p:extLst>
      <p:ext uri="{BB962C8B-B14F-4D97-AF65-F5344CB8AC3E}">
        <p14:creationId xmlns:p14="http://schemas.microsoft.com/office/powerpoint/2010/main" val="3465395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634" y="1220123"/>
            <a:ext cx="8500029" cy="3398912"/>
          </a:xfrm>
        </p:spPr>
        <p:txBody>
          <a:bodyPr>
            <a:normAutofit fontScale="92500"/>
          </a:bodyPr>
          <a:lstStyle/>
          <a:p>
            <a:pPr algn="ctr">
              <a:spcAft>
                <a:spcPts val="600"/>
              </a:spcAft>
              <a:buNone/>
            </a:pPr>
            <a:r>
              <a:rPr lang="en-US" sz="2400" dirty="0"/>
              <a:t>	“Here’s my last point: don’t be afraid to be real caregivers. 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2400" dirty="0" err="1"/>
              <a:t>Caregiving</a:t>
            </a:r>
            <a:r>
              <a:rPr lang="en-US" sz="2400" dirty="0"/>
              <a:t> forces you to deal with the problem of compassion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2400" dirty="0"/>
              <a:t>in its original sense.  Compassion means “suffering with.” 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2400" dirty="0"/>
              <a:t>Don’t be afraid to suffer with your patients. […]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2400" dirty="0"/>
              <a:t>Don’t listen to those who tell you to maintain your distance. 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2400" dirty="0"/>
              <a:t>Deal with everyone who walks in the door. 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2400" dirty="0"/>
              <a:t>And keep your door open.”  - Dr. Paul Farmer </a:t>
            </a:r>
          </a:p>
        </p:txBody>
      </p:sp>
    </p:spTree>
    <p:extLst>
      <p:ext uri="{BB962C8B-B14F-4D97-AF65-F5344CB8AC3E}">
        <p14:creationId xmlns:p14="http://schemas.microsoft.com/office/powerpoint/2010/main" val="3509265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318" y="2048923"/>
            <a:ext cx="3798482" cy="28991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4912668"/>
            <a:ext cx="1714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Image from www.itup.org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951" y="2099663"/>
            <a:ext cx="2414588" cy="2171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3120" y="4356098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5"/>
              </a:rPr>
              <a:t>http://www.ihi.org/engage/initiatives/tripleaim/Pages/default.aspx</a:t>
            </a:r>
            <a:r>
              <a:rPr lang="en-U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53607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err="1"/>
              <a:t>Mamykina</a:t>
            </a:r>
            <a:r>
              <a:rPr lang="en-US" sz="1800" dirty="0"/>
              <a:t> L, </a:t>
            </a:r>
            <a:r>
              <a:rPr lang="en-US" sz="1800" dirty="0" err="1"/>
              <a:t>Vawdrey</a:t>
            </a:r>
            <a:r>
              <a:rPr lang="en-US" sz="1800" dirty="0"/>
              <a:t> DK, </a:t>
            </a:r>
            <a:r>
              <a:rPr lang="en-US" sz="1800" dirty="0" err="1"/>
              <a:t>Hripcasak</a:t>
            </a:r>
            <a:r>
              <a:rPr lang="en-US" sz="1800" dirty="0"/>
              <a:t> G.  How Do Residents Spend Their Shift Time? A Time and Motion Study With a Particular Focus on the Use of Computers</a:t>
            </a:r>
            <a:r>
              <a:rPr lang="en-US" sz="1800" dirty="0">
                <a:solidFill>
                  <a:srgbClr val="000000"/>
                </a:solidFill>
              </a:rPr>
              <a:t>. Academic Medicine. 2016 Jun;91</a:t>
            </a:r>
            <a:r>
              <a:rPr lang="en-US" sz="1800" dirty="0"/>
              <a:t>(6):827-32.</a:t>
            </a:r>
          </a:p>
          <a:p>
            <a:r>
              <a:rPr lang="en-US" sz="1800" dirty="0" err="1"/>
              <a:t>Verghese</a:t>
            </a:r>
            <a:r>
              <a:rPr lang="en-US" sz="1800" dirty="0"/>
              <a:t>, A. “A Doctor’s Touch”. </a:t>
            </a:r>
            <a:r>
              <a:rPr lang="en-US" sz="1800" dirty="0">
                <a:hlinkClick r:id="rId3"/>
              </a:rPr>
              <a:t>https://www.ted.com/talks/abraham_verghese_a_doctor_s_touch</a:t>
            </a:r>
            <a:r>
              <a:rPr lang="en-US" sz="1800" dirty="0"/>
              <a:t>  </a:t>
            </a:r>
          </a:p>
          <a:p>
            <a:r>
              <a:rPr lang="en-US" sz="1800" dirty="0"/>
              <a:t>Campos-</a:t>
            </a:r>
            <a:r>
              <a:rPr lang="en-US" sz="1800" dirty="0" err="1"/>
              <a:t>Outcalt</a:t>
            </a:r>
            <a:r>
              <a:rPr lang="en-US" sz="1800" dirty="0"/>
              <a:t> D, </a:t>
            </a:r>
            <a:r>
              <a:rPr lang="en-US" sz="1800" dirty="0" err="1"/>
              <a:t>Senf</a:t>
            </a:r>
            <a:r>
              <a:rPr lang="en-US" sz="1800" dirty="0"/>
              <a:t> J, </a:t>
            </a:r>
            <a:r>
              <a:rPr lang="en-US" sz="1800" dirty="0" err="1"/>
              <a:t>Pugno</a:t>
            </a:r>
            <a:r>
              <a:rPr lang="en-US" sz="1800" dirty="0"/>
              <a:t> P, </a:t>
            </a:r>
            <a:r>
              <a:rPr lang="en-US" sz="1800" dirty="0" err="1"/>
              <a:t>McGaha</a:t>
            </a:r>
            <a:r>
              <a:rPr lang="en-US" sz="1800" dirty="0"/>
              <a:t> A. Family Medicine Specialty Selection: A Proposed Research Agenda. Family Medicine 2007;39(8):585-9.</a:t>
            </a:r>
          </a:p>
          <a:p>
            <a:endParaRPr lang="en-US" sz="1800" dirty="0"/>
          </a:p>
          <a:p>
            <a:pPr>
              <a:buNone/>
            </a:pP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52123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070" y="1897000"/>
            <a:ext cx="8400499" cy="162973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Please evaluate this presentation using the conference mobile app! Simply click on the "clipboard" icon       on the presentation page.</a:t>
            </a:r>
          </a:p>
        </p:txBody>
      </p:sp>
      <p:pic>
        <p:nvPicPr>
          <p:cNvPr id="2" name="Picture 1" descr="Clipbo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72" y="2994687"/>
            <a:ext cx="465083" cy="3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00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7925"/>
            <a:ext cx="8229600" cy="296716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Patients</a:t>
            </a:r>
          </a:p>
          <a:p>
            <a:pPr lvl="1"/>
            <a:r>
              <a:rPr lang="en-US" dirty="0"/>
              <a:t>Care Anywhere</a:t>
            </a:r>
          </a:p>
          <a:p>
            <a:pPr lvl="1"/>
            <a:r>
              <a:rPr lang="en-US" dirty="0"/>
              <a:t>Care Anytime</a:t>
            </a:r>
          </a:p>
          <a:p>
            <a:pPr lvl="1"/>
            <a:r>
              <a:rPr lang="en-US" dirty="0"/>
              <a:t>Care That is Convenient</a:t>
            </a:r>
          </a:p>
          <a:p>
            <a:pPr lvl="1"/>
            <a:r>
              <a:rPr lang="en-US" dirty="0"/>
              <a:t>Care That is Affordable</a:t>
            </a:r>
          </a:p>
          <a:p>
            <a:r>
              <a:rPr lang="en-US" dirty="0"/>
              <a:t>Technology</a:t>
            </a:r>
          </a:p>
          <a:p>
            <a:r>
              <a:rPr lang="en-US" dirty="0"/>
              <a:t>???Health Care Provider Shortage???</a:t>
            </a:r>
          </a:p>
        </p:txBody>
      </p:sp>
    </p:spTree>
    <p:extLst>
      <p:ext uri="{BB962C8B-B14F-4D97-AF65-F5344CB8AC3E}">
        <p14:creationId xmlns:p14="http://schemas.microsoft.com/office/powerpoint/2010/main" val="927819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Disruptive Innovations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ecx.images-amazon.com/images/I/41lZYsjj6dL._SX331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078" y="2020912"/>
            <a:ext cx="2083811" cy="31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318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7338"/>
            <a:ext cx="8229600" cy="890899"/>
          </a:xfrm>
        </p:spPr>
        <p:txBody>
          <a:bodyPr/>
          <a:lstStyle/>
          <a:p>
            <a:r>
              <a:rPr lang="en-US" dirty="0"/>
              <a:t>Disruptive Innovations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209" y="1758237"/>
            <a:ext cx="3899591" cy="3041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67695" y="4797425"/>
            <a:ext cx="445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From Medical Economics</a:t>
            </a:r>
          </a:p>
          <a:p>
            <a:r>
              <a:rPr lang="en-US" sz="450" dirty="0"/>
              <a:t>http://medicaleconomics.modernmedicine.com/medical-economics/content/tags/cvs-caremark/what-retail-clinic-growth-can-teach-physicians-about-pat?page=full</a:t>
            </a:r>
          </a:p>
        </p:txBody>
      </p:sp>
    </p:spTree>
    <p:extLst>
      <p:ext uri="{BB962C8B-B14F-4D97-AF65-F5344CB8AC3E}">
        <p14:creationId xmlns:p14="http://schemas.microsoft.com/office/powerpoint/2010/main" val="674349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2891</TotalTime>
  <Words>1883</Words>
  <Application>Microsoft Macintosh PowerPoint</Application>
  <PresentationFormat>On-screen Show (16:9)</PresentationFormat>
  <Paragraphs>306</Paragraphs>
  <Slides>61</Slides>
  <Notes>61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The Robot Will See You Now: The Evolving Future of Family Medicine</vt:lpstr>
      <vt:lpstr>Disclosures</vt:lpstr>
      <vt:lpstr>Objectives</vt:lpstr>
      <vt:lpstr>Road Map</vt:lpstr>
      <vt:lpstr>Influences</vt:lpstr>
      <vt:lpstr>Influences</vt:lpstr>
      <vt:lpstr>Influences</vt:lpstr>
      <vt:lpstr>Disruptive Innovations</vt:lpstr>
      <vt:lpstr>Disruptive Innovations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Autonomous Vehicles</vt:lpstr>
      <vt:lpstr>PowerPoint Presentation</vt:lpstr>
      <vt:lpstr>PowerPoint Presentation</vt:lpstr>
      <vt:lpstr>da Vinci Robot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Future of Family Medicine</vt:lpstr>
      <vt:lpstr>The Future of Family Medicine: 3 T’s</vt:lpstr>
      <vt:lpstr>Technology</vt:lpstr>
      <vt:lpstr>Technology</vt:lpstr>
      <vt:lpstr>Teams</vt:lpstr>
      <vt:lpstr>Teams</vt:lpstr>
      <vt:lpstr>Teams</vt:lpstr>
      <vt:lpstr>New Model of Primary Care</vt:lpstr>
      <vt:lpstr>Touch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Chooses Family Medicine?</vt:lpstr>
      <vt:lpstr>Importance of Mentors</vt:lpstr>
      <vt:lpstr>Overheard at STFM…</vt:lpstr>
      <vt:lpstr>Why Students Choose FM</vt:lpstr>
      <vt:lpstr>PowerPoint Presentation</vt:lpstr>
      <vt:lpstr>Best Practices of a FM Teacher</vt:lpstr>
      <vt:lpstr>A Student Spin On…</vt:lpstr>
      <vt:lpstr>Teams</vt:lpstr>
      <vt:lpstr>Teams</vt:lpstr>
      <vt:lpstr>Teams</vt:lpstr>
      <vt:lpstr>Technology</vt:lpstr>
      <vt:lpstr>“Rounds”- then and now</vt:lpstr>
      <vt:lpstr>Touch: A History</vt:lpstr>
      <vt:lpstr>Touch</vt:lpstr>
      <vt:lpstr>PowerPoint Presentation</vt:lpstr>
      <vt:lpstr>PowerPoint Presentation</vt:lpstr>
      <vt:lpstr>References</vt:lpstr>
      <vt:lpstr>PowerPoint Presentation</vt:lpstr>
    </vt:vector>
  </TitlesOfParts>
  <Company>STFM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Abuel</dc:creator>
  <cp:lastModifiedBy>Traci Nolte</cp:lastModifiedBy>
  <cp:revision>49</cp:revision>
  <dcterms:created xsi:type="dcterms:W3CDTF">2013-07-17T19:19:39Z</dcterms:created>
  <dcterms:modified xsi:type="dcterms:W3CDTF">2017-02-11T17:54:00Z</dcterms:modified>
</cp:coreProperties>
</file>