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4" r:id="rId5"/>
    <p:sldId id="259" r:id="rId6"/>
    <p:sldId id="262" r:id="rId7"/>
    <p:sldId id="261"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71911" autoAdjust="0"/>
  </p:normalViewPr>
  <p:slideViewPr>
    <p:cSldViewPr>
      <p:cViewPr varScale="1">
        <p:scale>
          <a:sx n="64" d="100"/>
          <a:sy n="64" d="100"/>
        </p:scale>
        <p:origin x="2006"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AFE204-DF76-4A6C-92E9-F10C6D736F83}" type="datetimeFigureOut">
              <a:rPr lang="en-US" smtClean="0"/>
              <a:t>9/18/2017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26B8D5-73C2-4E63-B067-A3DD5A7ECE42}" type="slidenum">
              <a:rPr lang="en-US" smtClean="0"/>
              <a:t>‹#›</a:t>
            </a:fld>
            <a:endParaRPr lang="en-US"/>
          </a:p>
        </p:txBody>
      </p:sp>
    </p:spTree>
    <p:extLst>
      <p:ext uri="{BB962C8B-B14F-4D97-AF65-F5344CB8AC3E}">
        <p14:creationId xmlns:p14="http://schemas.microsoft.com/office/powerpoint/2010/main" val="260240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Overall, these groups may help to address burnout/promote well-being and social connectedness, as well as improve patient</a:t>
            </a:r>
            <a:r>
              <a:rPr lang="en-US" sz="1200" b="0" i="0" kern="1200" baseline="0" dirty="0" smtClean="0">
                <a:solidFill>
                  <a:schemeClr val="tx1"/>
                </a:solidFill>
                <a:effectLst/>
                <a:latin typeface="+mn-lt"/>
                <a:ea typeface="+mn-ea"/>
                <a:cs typeface="+mn-cs"/>
              </a:rPr>
              <a:t> care</a:t>
            </a:r>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 just</a:t>
            </a:r>
            <a:r>
              <a:rPr lang="en-US" baseline="0" dirty="0" smtClean="0"/>
              <a:t> for residents - </a:t>
            </a:r>
            <a:r>
              <a:rPr lang="en-US" dirty="0" smtClean="0"/>
              <a:t>Relationships/inclusion (trust, connection, able to express opinions), institutional support (feel like part of supportive communitive, faculty development valued), values alignment (commitment to clinical mission) among top predictors of faculty vitality in AHCs (</a:t>
            </a:r>
            <a:r>
              <a:rPr lang="en-US" dirty="0" err="1" smtClean="0"/>
              <a:t>Pololi</a:t>
            </a:r>
            <a:r>
              <a:rPr lang="en-US" dirty="0" smtClean="0"/>
              <a:t> et al., 2014)</a:t>
            </a:r>
          </a:p>
          <a:p>
            <a:r>
              <a:rPr lang="en-US" dirty="0" smtClean="0"/>
              <a:t>Also not just about individual wellness but</a:t>
            </a:r>
            <a:r>
              <a:rPr lang="en-US" baseline="0" dirty="0" smtClean="0"/>
              <a:t> </a:t>
            </a:r>
            <a:r>
              <a:rPr lang="en-US" dirty="0" smtClean="0"/>
              <a:t>program wellness, too</a:t>
            </a:r>
            <a:endParaRPr lang="en-US" dirty="0"/>
          </a:p>
        </p:txBody>
      </p:sp>
      <p:sp>
        <p:nvSpPr>
          <p:cNvPr id="4" name="Slide Number Placeholder 3"/>
          <p:cNvSpPr>
            <a:spLocks noGrp="1"/>
          </p:cNvSpPr>
          <p:nvPr>
            <p:ph type="sldNum" sz="quarter" idx="10"/>
          </p:nvPr>
        </p:nvSpPr>
        <p:spPr/>
        <p:txBody>
          <a:bodyPr/>
          <a:lstStyle/>
          <a:p>
            <a:fld id="{6126B8D5-73C2-4E63-B067-A3DD5A7ECE42}" type="slidenum">
              <a:rPr lang="en-US" smtClean="0"/>
              <a:t>4</a:t>
            </a:fld>
            <a:endParaRPr lang="en-US"/>
          </a:p>
        </p:txBody>
      </p:sp>
    </p:spTree>
    <p:extLst>
      <p:ext uri="{BB962C8B-B14F-4D97-AF65-F5344CB8AC3E}">
        <p14:creationId xmlns:p14="http://schemas.microsoft.com/office/powerpoint/2010/main" val="2157594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Not </a:t>
            </a:r>
            <a:r>
              <a:rPr lang="en-US" sz="1200" b="0" i="0" kern="1200" dirty="0" smtClean="0">
                <a:solidFill>
                  <a:schemeClr val="tx1"/>
                </a:solidFill>
                <a:effectLst/>
                <a:latin typeface="+mn-lt"/>
                <a:ea typeface="+mn-ea"/>
                <a:cs typeface="+mn-cs"/>
              </a:rPr>
              <a:t>an exhaustive list of group types – also </a:t>
            </a:r>
            <a:r>
              <a:rPr lang="en-US" sz="1200" b="0" i="0" kern="1200" dirty="0" err="1" smtClean="0">
                <a:solidFill>
                  <a:schemeClr val="tx1"/>
                </a:solidFill>
                <a:effectLst/>
                <a:latin typeface="+mn-lt"/>
                <a:ea typeface="+mn-ea"/>
                <a:cs typeface="+mn-cs"/>
              </a:rPr>
              <a:t>incl</a:t>
            </a:r>
            <a:r>
              <a:rPr lang="en-US" sz="1200" b="0" i="0" kern="1200" dirty="0" smtClean="0">
                <a:solidFill>
                  <a:schemeClr val="tx1"/>
                </a:solidFill>
                <a:effectLst/>
                <a:latin typeface="+mn-lt"/>
                <a:ea typeface="+mn-ea"/>
                <a:cs typeface="+mn-cs"/>
              </a:rPr>
              <a:t> FMIM, mindfulness,</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etc</a:t>
            </a:r>
            <a:endParaRPr lang="en-US" sz="1200" b="0" i="0" kern="1200" dirty="0" smtClean="0">
              <a:solidFill>
                <a:schemeClr val="tx1"/>
              </a:solidFill>
              <a:effectLst/>
              <a:latin typeface="+mn-lt"/>
              <a:ea typeface="+mn-ea"/>
              <a:cs typeface="+mn-cs"/>
            </a:endParaRPr>
          </a:p>
          <a:p>
            <a:r>
              <a:rPr lang="en-US" sz="1200" b="0" i="0" kern="1200" dirty="0" err="1" smtClean="0">
                <a:solidFill>
                  <a:schemeClr val="tx1"/>
                </a:solidFill>
                <a:effectLst/>
                <a:latin typeface="+mn-lt"/>
                <a:ea typeface="+mn-ea"/>
                <a:cs typeface="+mn-cs"/>
              </a:rPr>
              <a:t>Balint</a:t>
            </a:r>
            <a:r>
              <a:rPr lang="en-US" sz="1200" b="0" i="0" kern="1200" dirty="0" smtClean="0">
                <a:solidFill>
                  <a:schemeClr val="tx1"/>
                </a:solidFill>
                <a:effectLst/>
                <a:latin typeface="+mn-lt"/>
                <a:ea typeface="+mn-ea"/>
                <a:cs typeface="+mn-cs"/>
              </a:rPr>
              <a:t> – understand “troubling” patient encounters from</a:t>
            </a:r>
            <a:r>
              <a:rPr lang="en-US" sz="1200" b="0" i="0" kern="1200" baseline="0" dirty="0" smtClean="0">
                <a:solidFill>
                  <a:schemeClr val="tx1"/>
                </a:solidFill>
                <a:effectLst/>
                <a:latin typeface="+mn-lt"/>
                <a:ea typeface="+mn-ea"/>
                <a:cs typeface="+mn-cs"/>
              </a:rPr>
              <a:t> patient &amp; physician perspective through questions; formal vs. </a:t>
            </a:r>
            <a:r>
              <a:rPr lang="en-US" sz="1200" b="0" i="0" kern="1200" baseline="0" dirty="0" err="1" smtClean="0">
                <a:solidFill>
                  <a:schemeClr val="tx1"/>
                </a:solidFill>
                <a:effectLst/>
                <a:latin typeface="+mn-lt"/>
                <a:ea typeface="+mn-ea"/>
                <a:cs typeface="+mn-cs"/>
              </a:rPr>
              <a:t>Balint</a:t>
            </a:r>
            <a:r>
              <a:rPr lang="en-US" sz="1200" b="0" i="0" kern="1200" baseline="0" dirty="0" smtClean="0">
                <a:solidFill>
                  <a:schemeClr val="tx1"/>
                </a:solidFill>
                <a:effectLst/>
                <a:latin typeface="+mn-lt"/>
                <a:ea typeface="+mn-ea"/>
                <a:cs typeface="+mn-cs"/>
              </a:rPr>
              <a:t>-inspired</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Reflection</a:t>
            </a:r>
            <a:r>
              <a:rPr lang="en-US" sz="1200" b="0" i="0" kern="1200" baseline="0" dirty="0" smtClean="0">
                <a:solidFill>
                  <a:schemeClr val="tx1"/>
                </a:solidFill>
                <a:effectLst/>
                <a:latin typeface="+mn-lt"/>
                <a:ea typeface="+mn-ea"/>
                <a:cs typeface="+mn-cs"/>
              </a:rPr>
              <a:t> group based on Parker Palmer’s groups (f</a:t>
            </a:r>
            <a:r>
              <a:rPr lang="en-US" sz="1200" b="0" i="0" kern="1200" dirty="0" smtClean="0">
                <a:solidFill>
                  <a:schemeClr val="tx1"/>
                </a:solidFill>
                <a:effectLst/>
                <a:latin typeface="+mn-lt"/>
                <a:ea typeface="+mn-ea"/>
                <a:cs typeface="+mn-cs"/>
              </a:rPr>
              <a:t>rom Center for Courage &amp;</a:t>
            </a:r>
            <a:r>
              <a:rPr lang="en-US" sz="1200" b="0" i="0" kern="1200" baseline="0" dirty="0" smtClean="0">
                <a:solidFill>
                  <a:schemeClr val="tx1"/>
                </a:solidFill>
                <a:effectLst/>
                <a:latin typeface="+mn-lt"/>
                <a:ea typeface="+mn-ea"/>
                <a:cs typeface="+mn-cs"/>
              </a:rPr>
              <a:t> Renewal)</a:t>
            </a:r>
          </a:p>
          <a:p>
            <a:r>
              <a:rPr lang="en-US" sz="1200" b="0" i="0" kern="1200" baseline="0" dirty="0" smtClean="0">
                <a:solidFill>
                  <a:schemeClr val="tx1"/>
                </a:solidFill>
                <a:effectLst/>
                <a:latin typeface="+mn-lt"/>
                <a:ea typeface="+mn-ea"/>
                <a:cs typeface="+mn-cs"/>
              </a:rPr>
              <a:t>Johnson (2001) reported that many groups framed as </a:t>
            </a:r>
            <a:r>
              <a:rPr lang="en-US" sz="1200" b="0" i="0" kern="1200" baseline="0" dirty="0" err="1" smtClean="0">
                <a:solidFill>
                  <a:schemeClr val="tx1"/>
                </a:solidFill>
                <a:effectLst/>
                <a:latin typeface="+mn-lt"/>
                <a:ea typeface="+mn-ea"/>
                <a:cs typeface="+mn-cs"/>
              </a:rPr>
              <a:t>Balint</a:t>
            </a:r>
            <a:r>
              <a:rPr lang="en-US" sz="1200" b="0" i="0" kern="1200" baseline="0" dirty="0" smtClean="0">
                <a:solidFill>
                  <a:schemeClr val="tx1"/>
                </a:solidFill>
                <a:effectLst/>
                <a:latin typeface="+mn-lt"/>
                <a:ea typeface="+mn-ea"/>
                <a:cs typeface="+mn-cs"/>
              </a:rPr>
              <a:t> groups actually may be functioning more like support groups, often didn’t have a physician facilitator</a:t>
            </a:r>
          </a:p>
          <a:p>
            <a:r>
              <a:rPr lang="en-US" sz="1200" b="0" i="0" kern="1200" baseline="0" dirty="0" smtClean="0">
                <a:solidFill>
                  <a:schemeClr val="tx1"/>
                </a:solidFill>
                <a:effectLst/>
                <a:latin typeface="+mn-lt"/>
                <a:ea typeface="+mn-ea"/>
                <a:cs typeface="+mn-cs"/>
              </a:rPr>
              <a:t>Support group more broad way to address variety of stressors associated with practicing medicine</a:t>
            </a:r>
          </a:p>
          <a:p>
            <a:endParaRPr lang="en-US" dirty="0"/>
          </a:p>
        </p:txBody>
      </p:sp>
      <p:sp>
        <p:nvSpPr>
          <p:cNvPr id="4" name="Slide Number Placeholder 3"/>
          <p:cNvSpPr>
            <a:spLocks noGrp="1"/>
          </p:cNvSpPr>
          <p:nvPr>
            <p:ph type="sldNum" sz="quarter" idx="10"/>
          </p:nvPr>
        </p:nvSpPr>
        <p:spPr/>
        <p:txBody>
          <a:bodyPr/>
          <a:lstStyle/>
          <a:p>
            <a:fld id="{6126B8D5-73C2-4E63-B067-A3DD5A7ECE42}" type="slidenum">
              <a:rPr lang="en-US" smtClean="0"/>
              <a:t>5</a:t>
            </a:fld>
            <a:endParaRPr lang="en-US"/>
          </a:p>
        </p:txBody>
      </p:sp>
    </p:spTree>
    <p:extLst>
      <p:ext uri="{BB962C8B-B14F-4D97-AF65-F5344CB8AC3E}">
        <p14:creationId xmlns:p14="http://schemas.microsoft.com/office/powerpoint/2010/main" val="426217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Implementing such programs is not without challenges. For example, differences in ethics and culture between medical and mental health traditions can introduce conflict into how topics are approached. Additionally, behavioral science faculty fulfilling multiple roles (e. g. , evaluator, colleague, wellness supporter) must learn how to navigate role conflicts (Reitz et al. , 2016).</a:t>
            </a:r>
          </a:p>
          <a:p>
            <a:r>
              <a:rPr lang="en-US" sz="1200" b="0" i="0" kern="1200" dirty="0" smtClean="0">
                <a:solidFill>
                  <a:schemeClr val="tx1"/>
                </a:solidFill>
                <a:effectLst/>
                <a:latin typeface="+mn-lt"/>
                <a:ea typeface="+mn-ea"/>
                <a:cs typeface="+mn-cs"/>
              </a:rPr>
              <a:t>Must</a:t>
            </a:r>
            <a:r>
              <a:rPr lang="en-US" sz="1200" b="0" i="0" kern="1200" baseline="0" dirty="0" smtClean="0">
                <a:solidFill>
                  <a:schemeClr val="tx1"/>
                </a:solidFill>
                <a:effectLst/>
                <a:latin typeface="+mn-lt"/>
                <a:ea typeface="+mn-ea"/>
                <a:cs typeface="+mn-cs"/>
              </a:rPr>
              <a:t> have skilled facilitators; behavioral scientists often leaders by default but may not be trained in process-type groups</a:t>
            </a:r>
          </a:p>
          <a:p>
            <a:r>
              <a:rPr lang="en-US" sz="1200" b="0" i="0" kern="1200" baseline="0" dirty="0" smtClean="0">
                <a:solidFill>
                  <a:schemeClr val="tx1"/>
                </a:solidFill>
                <a:effectLst/>
                <a:latin typeface="+mn-lt"/>
                <a:ea typeface="+mn-ea"/>
                <a:cs typeface="+mn-cs"/>
              </a:rPr>
              <a:t>Match between resident/facilitator/program expectations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Groups</a:t>
            </a:r>
            <a:r>
              <a:rPr lang="en-US" sz="1200" b="0" i="0" kern="1200" baseline="0" dirty="0" smtClean="0">
                <a:solidFill>
                  <a:schemeClr val="tx1"/>
                </a:solidFill>
                <a:effectLst/>
                <a:latin typeface="+mn-lt"/>
                <a:ea typeface="+mn-ea"/>
                <a:cs typeface="+mn-cs"/>
              </a:rPr>
              <a:t> at times may devolve into venting </a:t>
            </a:r>
            <a:r>
              <a:rPr lang="en-US" sz="1200" b="0" i="0" kern="1200" baseline="0" dirty="0" smtClean="0">
                <a:solidFill>
                  <a:schemeClr val="tx1"/>
                </a:solidFill>
                <a:effectLst/>
                <a:latin typeface="+mn-lt"/>
                <a:ea typeface="+mn-ea"/>
                <a:cs typeface="+mn-cs"/>
                <a:sym typeface="Wingdings" panose="05000000000000000000" pitchFamily="2" charset="2"/>
              </a:rPr>
              <a:t> breeds negativity, also not intended to be psychotherapeutic</a:t>
            </a:r>
            <a:endParaRPr lang="en-US" dirty="0"/>
          </a:p>
        </p:txBody>
      </p:sp>
      <p:sp>
        <p:nvSpPr>
          <p:cNvPr id="4" name="Slide Number Placeholder 3"/>
          <p:cNvSpPr>
            <a:spLocks noGrp="1"/>
          </p:cNvSpPr>
          <p:nvPr>
            <p:ph type="sldNum" sz="quarter" idx="10"/>
          </p:nvPr>
        </p:nvSpPr>
        <p:spPr/>
        <p:txBody>
          <a:bodyPr/>
          <a:lstStyle/>
          <a:p>
            <a:fld id="{6126B8D5-73C2-4E63-B067-A3DD5A7ECE42}" type="slidenum">
              <a:rPr lang="en-US" smtClean="0"/>
              <a:t>6</a:t>
            </a:fld>
            <a:endParaRPr lang="en-US"/>
          </a:p>
        </p:txBody>
      </p:sp>
    </p:spTree>
    <p:extLst>
      <p:ext uri="{BB962C8B-B14F-4D97-AF65-F5344CB8AC3E}">
        <p14:creationId xmlns:p14="http://schemas.microsoft.com/office/powerpoint/2010/main" val="2844767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5C74-9F67-4D3D-BC8E-FE94063BAEE3}" type="slidenum">
              <a:rPr lang="en-US" smtClean="0"/>
              <a:t>7</a:t>
            </a:fld>
            <a:endParaRPr lang="en-US"/>
          </a:p>
        </p:txBody>
      </p:sp>
    </p:spTree>
    <p:extLst>
      <p:ext uri="{BB962C8B-B14F-4D97-AF65-F5344CB8AC3E}">
        <p14:creationId xmlns:p14="http://schemas.microsoft.com/office/powerpoint/2010/main" val="272019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Key recommendations/things to consider for managing barriers and implementing groups successfully may include getting program and group member buy-in, protecting regularly scheduled time for the groups, clarifying the purpose of the groups and the facilitator's role(s), using adequately trained facilitators, creating a safe space for sharing, doing informal check-ins</a:t>
            </a:r>
            <a:r>
              <a:rPr lang="en-US" sz="1200" b="0" i="0" kern="1200" baseline="0" dirty="0" smtClean="0">
                <a:solidFill>
                  <a:schemeClr val="tx1"/>
                </a:solidFill>
                <a:effectLst/>
                <a:latin typeface="+mn-lt"/>
                <a:ea typeface="+mn-ea"/>
                <a:cs typeface="+mn-cs"/>
              </a:rPr>
              <a:t> outside of the group time, other opportunities for connection (e.g., social gatherings, buddy system)</a:t>
            </a:r>
            <a:r>
              <a:rPr lang="en-US" sz="1200" b="0" i="0" kern="1200" dirty="0" smtClean="0">
                <a:solidFill>
                  <a:schemeClr val="tx1"/>
                </a:solidFill>
                <a:effectLst/>
                <a:latin typeface="+mn-lt"/>
                <a:ea typeface="+mn-ea"/>
                <a:cs typeface="+mn-cs"/>
              </a:rPr>
              <a:t> (Diaz et al. , 2015; </a:t>
            </a:r>
            <a:r>
              <a:rPr lang="en-US" sz="1200" b="0" i="0" kern="1200" dirty="0" err="1" smtClean="0">
                <a:solidFill>
                  <a:schemeClr val="tx1"/>
                </a:solidFill>
                <a:effectLst/>
                <a:latin typeface="+mn-lt"/>
                <a:ea typeface="+mn-ea"/>
                <a:cs typeface="+mn-cs"/>
              </a:rPr>
              <a:t>Fortenberry</a:t>
            </a:r>
            <a:r>
              <a:rPr lang="en-US" sz="1200" b="0" i="0" kern="1200" baseline="0" dirty="0" smtClean="0">
                <a:solidFill>
                  <a:schemeClr val="tx1"/>
                </a:solidFill>
                <a:effectLst/>
                <a:latin typeface="+mn-lt"/>
                <a:ea typeface="+mn-ea"/>
                <a:cs typeface="+mn-cs"/>
              </a:rPr>
              <a:t> et al., 2017; </a:t>
            </a:r>
            <a:r>
              <a:rPr lang="en-US" sz="1200" b="0" i="0" kern="1200" dirty="0" err="1" smtClean="0">
                <a:solidFill>
                  <a:schemeClr val="tx1"/>
                </a:solidFill>
                <a:effectLst/>
                <a:latin typeface="+mn-lt"/>
                <a:ea typeface="+mn-ea"/>
                <a:cs typeface="+mn-cs"/>
              </a:rPr>
              <a:t>Kumagai</a:t>
            </a:r>
            <a:r>
              <a:rPr lang="en-US" sz="1200" b="0" i="0" kern="1200" dirty="0" smtClean="0">
                <a:solidFill>
                  <a:schemeClr val="tx1"/>
                </a:solidFill>
                <a:effectLst/>
                <a:latin typeface="+mn-lt"/>
                <a:ea typeface="+mn-ea"/>
                <a:cs typeface="+mn-cs"/>
              </a:rPr>
              <a:t> &amp; Naidu, 2015).</a:t>
            </a:r>
          </a:p>
          <a:p>
            <a:pPr lvl="1"/>
            <a:r>
              <a:rPr lang="en-US" sz="1200" kern="1200" dirty="0" smtClean="0">
                <a:solidFill>
                  <a:schemeClr val="tx1"/>
                </a:solidFill>
                <a:effectLst/>
                <a:latin typeface="+mn-lt"/>
                <a:ea typeface="+mn-ea"/>
                <a:cs typeface="+mn-cs"/>
              </a:rPr>
              <a:t>Every gathering is an opportunity for a brief treatment wellness / community building intervention (quality vs. duration)</a:t>
            </a:r>
          </a:p>
          <a:p>
            <a:pPr lvl="1"/>
            <a:r>
              <a:rPr lang="en-US" sz="1200" kern="1200" dirty="0" smtClean="0">
                <a:solidFill>
                  <a:schemeClr val="tx1"/>
                </a:solidFill>
                <a:effectLst/>
                <a:latin typeface="+mn-lt"/>
                <a:ea typeface="+mn-ea"/>
                <a:cs typeface="+mn-cs"/>
              </a:rPr>
              <a:t>Using my social work skills to meet my group where they are</a:t>
            </a:r>
          </a:p>
          <a:p>
            <a:pPr lvl="1"/>
            <a:r>
              <a:rPr lang="en-US" sz="1200" kern="1200" dirty="0" smtClean="0">
                <a:solidFill>
                  <a:schemeClr val="tx1"/>
                </a:solidFill>
                <a:effectLst/>
                <a:latin typeface="+mn-lt"/>
                <a:ea typeface="+mn-ea"/>
                <a:cs typeface="+mn-cs"/>
              </a:rPr>
              <a:t>Wellness doesn’t have to be a big annual retreat</a:t>
            </a:r>
          </a:p>
          <a:p>
            <a:pPr lvl="1"/>
            <a:r>
              <a:rPr lang="en-US" sz="1200" kern="1200" dirty="0" smtClean="0">
                <a:solidFill>
                  <a:schemeClr val="tx1"/>
                </a:solidFill>
                <a:effectLst/>
                <a:latin typeface="+mn-lt"/>
                <a:ea typeface="+mn-ea"/>
                <a:cs typeface="+mn-cs"/>
              </a:rPr>
              <a:t>Self-care is incremental.  Baby steps keep us going. </a:t>
            </a:r>
          </a:p>
          <a:p>
            <a:pPr lvl="2"/>
            <a:r>
              <a:rPr lang="en-US" sz="1200" kern="1200" dirty="0" smtClean="0">
                <a:solidFill>
                  <a:schemeClr val="tx1"/>
                </a:solidFill>
                <a:effectLst/>
                <a:latin typeface="+mn-lt"/>
                <a:ea typeface="+mn-ea"/>
                <a:cs typeface="+mn-cs"/>
              </a:rPr>
              <a:t>Starting or ending meetings with a 2-3 minute personal reflection exercise.</a:t>
            </a:r>
          </a:p>
          <a:p>
            <a:pPr lvl="3"/>
            <a:r>
              <a:rPr lang="en-US" sz="1200" kern="1200" dirty="0" smtClean="0">
                <a:solidFill>
                  <a:schemeClr val="tx1"/>
                </a:solidFill>
                <a:effectLst/>
                <a:latin typeface="+mn-lt"/>
                <a:ea typeface="+mn-ea"/>
                <a:cs typeface="+mn-cs"/>
              </a:rPr>
              <a:t>Something that went well today</a:t>
            </a:r>
          </a:p>
          <a:p>
            <a:pPr lvl="3"/>
            <a:r>
              <a:rPr lang="en-US" sz="1200" kern="1200" dirty="0" smtClean="0">
                <a:solidFill>
                  <a:schemeClr val="tx1"/>
                </a:solidFill>
                <a:effectLst/>
                <a:latin typeface="+mn-lt"/>
                <a:ea typeface="+mn-ea"/>
                <a:cs typeface="+mn-cs"/>
              </a:rPr>
              <a:t>High five your neighbor</a:t>
            </a:r>
          </a:p>
          <a:p>
            <a:pPr lvl="3"/>
            <a:r>
              <a:rPr lang="en-US" sz="1200" kern="1200" dirty="0" smtClean="0">
                <a:solidFill>
                  <a:schemeClr val="tx1"/>
                </a:solidFill>
                <a:effectLst/>
                <a:latin typeface="+mn-lt"/>
                <a:ea typeface="+mn-ea"/>
                <a:cs typeface="+mn-cs"/>
              </a:rPr>
              <a:t>Tell the person next to you a strength you see in them</a:t>
            </a:r>
          </a:p>
          <a:p>
            <a:endParaRPr lang="en-US" dirty="0"/>
          </a:p>
        </p:txBody>
      </p:sp>
      <p:sp>
        <p:nvSpPr>
          <p:cNvPr id="4" name="Slide Number Placeholder 3"/>
          <p:cNvSpPr>
            <a:spLocks noGrp="1"/>
          </p:cNvSpPr>
          <p:nvPr>
            <p:ph type="sldNum" sz="quarter" idx="10"/>
          </p:nvPr>
        </p:nvSpPr>
        <p:spPr/>
        <p:txBody>
          <a:bodyPr/>
          <a:lstStyle/>
          <a:p>
            <a:fld id="{6126B8D5-73C2-4E63-B067-A3DD5A7ECE42}" type="slidenum">
              <a:rPr lang="en-US" smtClean="0"/>
              <a:t>8</a:t>
            </a:fld>
            <a:endParaRPr lang="en-US"/>
          </a:p>
        </p:txBody>
      </p:sp>
    </p:spTree>
    <p:extLst>
      <p:ext uri="{BB962C8B-B14F-4D97-AF65-F5344CB8AC3E}">
        <p14:creationId xmlns:p14="http://schemas.microsoft.com/office/powerpoint/2010/main" val="82181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686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70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19200" y="2895600"/>
            <a:ext cx="7086600" cy="2392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txBox="1">
            <a:spLocks/>
          </p:cNvSpPr>
          <p:nvPr/>
        </p:nvSpPr>
        <p:spPr>
          <a:xfrm>
            <a:off x="0" y="0"/>
            <a:ext cx="9144000"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The 38</a:t>
            </a:r>
            <a:r>
              <a:rPr lang="en-US" sz="2400" baseline="30000" dirty="0"/>
              <a:t>th</a:t>
            </a:r>
            <a:r>
              <a:rPr lang="en-US" sz="2400" dirty="0"/>
              <a:t> Forum for Behavioral Science in Family Medicine  </a:t>
            </a:r>
          </a:p>
        </p:txBody>
      </p:sp>
      <p:sp>
        <p:nvSpPr>
          <p:cNvPr id="8" name="Text Placeholder 11"/>
          <p:cNvSpPr txBox="1">
            <a:spLocks/>
          </p:cNvSpPr>
          <p:nvPr/>
        </p:nvSpPr>
        <p:spPr>
          <a:xfrm>
            <a:off x="0" y="6248400"/>
            <a:ext cx="9169958"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180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Sponsored by The Medical College of Wisconsin</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1999" y="43179"/>
            <a:ext cx="381001" cy="566421"/>
          </a:xfrm>
          <a:prstGeom prst="rect">
            <a:avLst/>
          </a:prstGeom>
        </p:spPr>
      </p:pic>
    </p:spTree>
    <p:extLst>
      <p:ext uri="{BB962C8B-B14F-4D97-AF65-F5344CB8AC3E}">
        <p14:creationId xmlns:p14="http://schemas.microsoft.com/office/powerpoint/2010/main" val="105762067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851025"/>
          </a:xfrm>
        </p:spPr>
        <p:txBody>
          <a:bodyPr>
            <a:normAutofit fontScale="90000"/>
          </a:bodyPr>
          <a:lstStyle/>
          <a:p>
            <a:r>
              <a:rPr lang="en-US" dirty="0"/>
              <a:t>Wellness Groups Not Going </a:t>
            </a:r>
            <a:br>
              <a:rPr lang="en-US" dirty="0"/>
            </a:br>
            <a:r>
              <a:rPr lang="en-US" dirty="0"/>
              <a:t>So Well?</a:t>
            </a:r>
            <a:br>
              <a:rPr lang="en-US" dirty="0"/>
            </a:br>
            <a:r>
              <a:rPr lang="en-US" dirty="0"/>
              <a:t>We Can Help!</a:t>
            </a:r>
          </a:p>
        </p:txBody>
      </p:sp>
      <p:sp>
        <p:nvSpPr>
          <p:cNvPr id="3" name="Subtitle 2"/>
          <p:cNvSpPr>
            <a:spLocks noGrp="1"/>
          </p:cNvSpPr>
          <p:nvPr>
            <p:ph type="subTitle" idx="1"/>
          </p:nvPr>
        </p:nvSpPr>
        <p:spPr>
          <a:xfrm>
            <a:off x="1371600" y="3505200"/>
            <a:ext cx="6553200" cy="2438400"/>
          </a:xfrm>
        </p:spPr>
        <p:txBody>
          <a:bodyPr>
            <a:normAutofit fontScale="55000" lnSpcReduction="20000"/>
          </a:bodyPr>
          <a:lstStyle/>
          <a:p>
            <a:r>
              <a:rPr lang="en-US" dirty="0">
                <a:solidFill>
                  <a:schemeClr val="accent1">
                    <a:lumMod val="75000"/>
                  </a:schemeClr>
                </a:solidFill>
              </a:rPr>
              <a:t>Lauren Penwell-Waines, PhD</a:t>
            </a:r>
          </a:p>
          <a:p>
            <a:r>
              <a:rPr lang="en-US" dirty="0" err="1">
                <a:solidFill>
                  <a:schemeClr val="accent1">
                    <a:lumMod val="75000"/>
                  </a:schemeClr>
                </a:solidFill>
              </a:rPr>
              <a:t>Novant</a:t>
            </a:r>
            <a:r>
              <a:rPr lang="en-US" dirty="0">
                <a:solidFill>
                  <a:schemeClr val="accent1">
                    <a:lumMod val="75000"/>
                  </a:schemeClr>
                </a:solidFill>
              </a:rPr>
              <a:t> Health Family Medicine Residency</a:t>
            </a:r>
          </a:p>
          <a:p>
            <a:endParaRPr lang="en-US" dirty="0">
              <a:solidFill>
                <a:schemeClr val="accent1">
                  <a:lumMod val="75000"/>
                </a:schemeClr>
              </a:solidFill>
            </a:endParaRPr>
          </a:p>
          <a:p>
            <a:r>
              <a:rPr lang="en-US" dirty="0">
                <a:solidFill>
                  <a:schemeClr val="accent1">
                    <a:lumMod val="75000"/>
                  </a:schemeClr>
                </a:solidFill>
              </a:rPr>
              <a:t>Sue King, </a:t>
            </a:r>
            <a:r>
              <a:rPr lang="en-US" dirty="0" smtClean="0">
                <a:solidFill>
                  <a:schemeClr val="accent1">
                    <a:lumMod val="75000"/>
                  </a:schemeClr>
                </a:solidFill>
              </a:rPr>
              <a:t>MSW, LCSW</a:t>
            </a:r>
            <a:endParaRPr lang="en-US" dirty="0">
              <a:solidFill>
                <a:schemeClr val="accent1">
                  <a:lumMod val="75000"/>
                </a:schemeClr>
              </a:solidFill>
            </a:endParaRPr>
          </a:p>
          <a:p>
            <a:r>
              <a:rPr lang="en-US" dirty="0" smtClean="0">
                <a:solidFill>
                  <a:schemeClr val="accent1">
                    <a:lumMod val="75000"/>
                  </a:schemeClr>
                </a:solidFill>
              </a:rPr>
              <a:t>Williamsport </a:t>
            </a:r>
            <a:r>
              <a:rPr lang="en-US" dirty="0">
                <a:solidFill>
                  <a:schemeClr val="accent1">
                    <a:lumMod val="75000"/>
                  </a:schemeClr>
                </a:solidFill>
              </a:rPr>
              <a:t>Family Medicine Residency</a:t>
            </a:r>
          </a:p>
          <a:p>
            <a:endParaRPr lang="en-US" dirty="0">
              <a:solidFill>
                <a:schemeClr val="accent1">
                  <a:lumMod val="75000"/>
                </a:schemeClr>
              </a:solidFill>
            </a:endParaRPr>
          </a:p>
          <a:p>
            <a:r>
              <a:rPr lang="en-US" dirty="0">
                <a:solidFill>
                  <a:schemeClr val="accent1">
                    <a:lumMod val="75000"/>
                  </a:schemeClr>
                </a:solidFill>
              </a:rPr>
              <a:t>Valerie Ross, MS</a:t>
            </a:r>
          </a:p>
          <a:p>
            <a:r>
              <a:rPr lang="en-US" dirty="0">
                <a:solidFill>
                  <a:schemeClr val="accent1">
                    <a:lumMod val="75000"/>
                  </a:schemeClr>
                </a:solidFill>
              </a:rPr>
              <a:t>University of Washington Family Medicine Residency</a:t>
            </a:r>
          </a:p>
          <a:p>
            <a:endParaRPr lang="en-US" dirty="0"/>
          </a:p>
        </p:txBody>
      </p:sp>
    </p:spTree>
    <p:extLst>
      <p:ext uri="{BB962C8B-B14F-4D97-AF65-F5344CB8AC3E}">
        <p14:creationId xmlns:p14="http://schemas.microsoft.com/office/powerpoint/2010/main" val="1011858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800"/>
          </a:xfrm>
        </p:spPr>
        <p:txBody>
          <a:bodyPr/>
          <a:lstStyle/>
          <a:p>
            <a:r>
              <a:rPr lang="en-US" dirty="0"/>
              <a:t>Disclosures</a:t>
            </a:r>
          </a:p>
        </p:txBody>
      </p:sp>
      <p:sp>
        <p:nvSpPr>
          <p:cNvPr id="3" name="Subtitle 2"/>
          <p:cNvSpPr>
            <a:spLocks noGrp="1"/>
          </p:cNvSpPr>
          <p:nvPr>
            <p:ph type="subTitle" idx="1"/>
          </p:nvPr>
        </p:nvSpPr>
        <p:spPr>
          <a:xfrm>
            <a:off x="685800" y="2438400"/>
            <a:ext cx="7467600" cy="3124200"/>
          </a:xfrm>
        </p:spPr>
        <p:txBody>
          <a:bodyPr/>
          <a:lstStyle/>
          <a:p>
            <a:r>
              <a:rPr lang="en-US" dirty="0" smtClean="0"/>
              <a:t>The presenters have no conflicts of interest to disclose.</a:t>
            </a:r>
            <a:endParaRPr lang="en-US" dirty="0"/>
          </a:p>
        </p:txBody>
      </p:sp>
    </p:spTree>
    <p:extLst>
      <p:ext uri="{BB962C8B-B14F-4D97-AF65-F5344CB8AC3E}">
        <p14:creationId xmlns:p14="http://schemas.microsoft.com/office/powerpoint/2010/main" val="2127906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685800"/>
          </a:xfrm>
        </p:spPr>
        <p:txBody>
          <a:bodyPr>
            <a:normAutofit fontScale="90000"/>
          </a:bodyPr>
          <a:lstStyle/>
          <a:p>
            <a:r>
              <a:rPr lang="en-US" dirty="0"/>
              <a:t>Goals and Objectives</a:t>
            </a:r>
          </a:p>
        </p:txBody>
      </p:sp>
      <p:sp>
        <p:nvSpPr>
          <p:cNvPr id="3" name="Content Placeholder 2"/>
          <p:cNvSpPr>
            <a:spLocks noGrp="1"/>
          </p:cNvSpPr>
          <p:nvPr>
            <p:ph idx="1"/>
          </p:nvPr>
        </p:nvSpPr>
        <p:spPr>
          <a:xfrm>
            <a:off x="533400" y="2057400"/>
            <a:ext cx="8229600" cy="3733800"/>
          </a:xfrm>
        </p:spPr>
        <p:txBody>
          <a:bodyPr>
            <a:normAutofit fontScale="85000" lnSpcReduction="20000"/>
          </a:bodyPr>
          <a:lstStyle/>
          <a:p>
            <a:pPr marL="514350" indent="-514350">
              <a:buFont typeface="+mj-lt"/>
              <a:buAutoNum type="arabicPeriod"/>
            </a:pPr>
            <a:r>
              <a:rPr lang="en-US" dirty="0"/>
              <a:t>Compare and contrast different types of groups for family medicine residents and </a:t>
            </a:r>
            <a:r>
              <a:rPr lang="en-US" dirty="0" smtClean="0"/>
              <a:t>faculty</a:t>
            </a:r>
          </a:p>
          <a:p>
            <a:pPr marL="514350" indent="-514350">
              <a:buFont typeface="+mj-lt"/>
              <a:buAutoNum type="arabicPeriod"/>
            </a:pPr>
            <a:endParaRPr lang="en-US" dirty="0"/>
          </a:p>
          <a:p>
            <a:pPr marL="514350" indent="-514350">
              <a:buFont typeface="+mj-lt"/>
              <a:buAutoNum type="arabicPeriod"/>
            </a:pPr>
            <a:r>
              <a:rPr lang="en-US" dirty="0"/>
              <a:t>Understand the role behavioral scientists play in facilitating different types of resident and faculty </a:t>
            </a:r>
            <a:r>
              <a:rPr lang="en-US" dirty="0" smtClean="0"/>
              <a:t>groups</a:t>
            </a:r>
          </a:p>
          <a:p>
            <a:pPr marL="514350" indent="-514350">
              <a:buFont typeface="+mj-lt"/>
              <a:buAutoNum type="arabicPeriod"/>
            </a:pPr>
            <a:endParaRPr lang="en-US" dirty="0"/>
          </a:p>
          <a:p>
            <a:pPr marL="514350" indent="-514350">
              <a:buFont typeface="+mj-lt"/>
              <a:buAutoNum type="arabicPeriod"/>
            </a:pPr>
            <a:r>
              <a:rPr lang="en-US" dirty="0"/>
              <a:t>Understand the unique challenges to facilitating resident and faculty groups and how those challenges might be addressed</a:t>
            </a:r>
          </a:p>
          <a:p>
            <a:endParaRPr lang="en-US" dirty="0"/>
          </a:p>
        </p:txBody>
      </p:sp>
    </p:spTree>
    <p:extLst>
      <p:ext uri="{BB962C8B-B14F-4D97-AF65-F5344CB8AC3E}">
        <p14:creationId xmlns:p14="http://schemas.microsoft.com/office/powerpoint/2010/main" val="2981187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6" y="152400"/>
            <a:ext cx="9144000" cy="685800"/>
          </a:xfrm>
        </p:spPr>
        <p:txBody>
          <a:bodyPr>
            <a:noAutofit/>
          </a:bodyPr>
          <a:lstStyle/>
          <a:p>
            <a:r>
              <a:rPr lang="en-US" sz="3000" dirty="0" smtClean="0"/>
              <a:t/>
            </a:r>
            <a:br>
              <a:rPr lang="en-US" sz="3000" dirty="0" smtClean="0"/>
            </a:br>
            <a:r>
              <a:rPr lang="en-US" sz="3000" dirty="0" smtClean="0"/>
              <a:t>Value of Wellness-Focused Groups</a:t>
            </a:r>
            <a:endParaRPr lang="en-US" sz="3000" dirty="0"/>
          </a:p>
        </p:txBody>
      </p:sp>
      <p:sp>
        <p:nvSpPr>
          <p:cNvPr id="3" name="Content Placeholder 2"/>
          <p:cNvSpPr>
            <a:spLocks noGrp="1"/>
          </p:cNvSpPr>
          <p:nvPr>
            <p:ph idx="1"/>
          </p:nvPr>
        </p:nvSpPr>
        <p:spPr>
          <a:xfrm>
            <a:off x="76200" y="1447800"/>
            <a:ext cx="9067800" cy="4419600"/>
          </a:xfrm>
        </p:spPr>
        <p:txBody>
          <a:bodyPr>
            <a:normAutofit fontScale="25000" lnSpcReduction="20000"/>
          </a:bodyPr>
          <a:lstStyle/>
          <a:p>
            <a:r>
              <a:rPr lang="en-US" sz="8000" dirty="0">
                <a:cs typeface="Arial" panose="020B0604020202020204" pitchFamily="34" charset="0"/>
              </a:rPr>
              <a:t>Demonstrated outcomes of reflective group practice include improved (</a:t>
            </a:r>
            <a:r>
              <a:rPr lang="en-US" sz="8000" dirty="0" smtClean="0">
                <a:cs typeface="Arial" panose="020B0604020202020204" pitchFamily="34" charset="0"/>
              </a:rPr>
              <a:t>i.e., </a:t>
            </a:r>
            <a:r>
              <a:rPr lang="en-US" sz="8000" dirty="0">
                <a:cs typeface="Arial" panose="020B0604020202020204" pitchFamily="34" charset="0"/>
              </a:rPr>
              <a:t>more patient-centered) communication, decreased burnout, and improved job satisfaction (Branch, 2010; West et al., 2014</a:t>
            </a:r>
            <a:r>
              <a:rPr lang="en-US" sz="8000" dirty="0" smtClean="0">
                <a:cs typeface="Arial" panose="020B0604020202020204" pitchFamily="34" charset="0"/>
              </a:rPr>
              <a:t>)</a:t>
            </a:r>
          </a:p>
          <a:p>
            <a:endParaRPr lang="en-US" sz="8000" dirty="0" smtClean="0">
              <a:cs typeface="Arial" panose="020B0604020202020204" pitchFamily="34" charset="0"/>
            </a:endParaRPr>
          </a:p>
          <a:p>
            <a:r>
              <a:rPr lang="en-US" sz="8000" dirty="0" err="1" smtClean="0">
                <a:cs typeface="Arial" panose="020B0604020202020204" pitchFamily="34" charset="0"/>
              </a:rPr>
              <a:t>Balint</a:t>
            </a:r>
            <a:r>
              <a:rPr lang="en-US" sz="8000" dirty="0" smtClean="0">
                <a:cs typeface="Arial" panose="020B0604020202020204" pitchFamily="34" charset="0"/>
              </a:rPr>
              <a:t> groups may improve residents’ comfort with psychosocial aspects of medicine; results mixed related to decreasing burnout (Turner &amp; </a:t>
            </a:r>
            <a:r>
              <a:rPr lang="en-US" sz="8000" dirty="0" err="1" smtClean="0">
                <a:cs typeface="Arial" panose="020B0604020202020204" pitchFamily="34" charset="0"/>
              </a:rPr>
              <a:t>Malm</a:t>
            </a:r>
            <a:r>
              <a:rPr lang="en-US" sz="8000" dirty="0" smtClean="0">
                <a:cs typeface="Arial" panose="020B0604020202020204" pitchFamily="34" charset="0"/>
              </a:rPr>
              <a:t>, 2004; Van Roy et al., 2014)</a:t>
            </a:r>
          </a:p>
          <a:p>
            <a:endParaRPr lang="en-US" sz="8000" dirty="0">
              <a:cs typeface="Arial" panose="020B0604020202020204" pitchFamily="34" charset="0"/>
            </a:endParaRPr>
          </a:p>
          <a:p>
            <a:r>
              <a:rPr lang="en-US" sz="8000" dirty="0">
                <a:cs typeface="Arial" panose="020B0604020202020204" pitchFamily="34" charset="0"/>
              </a:rPr>
              <a:t>AFMRD (2017) includes time for reflection and time to connect with colleagues on their well-being action </a:t>
            </a:r>
            <a:r>
              <a:rPr lang="en-US" sz="8000" dirty="0" smtClean="0">
                <a:cs typeface="Arial" panose="020B0604020202020204" pitchFamily="34" charset="0"/>
              </a:rPr>
              <a:t>plan</a:t>
            </a:r>
          </a:p>
          <a:p>
            <a:endParaRPr lang="en-US" sz="8000" dirty="0">
              <a:cs typeface="Arial" panose="020B0604020202020204" pitchFamily="34" charset="0"/>
            </a:endParaRPr>
          </a:p>
          <a:p>
            <a:r>
              <a:rPr lang="en-US" sz="8000" dirty="0">
                <a:cs typeface="Arial" panose="020B0604020202020204" pitchFamily="34" charset="0"/>
              </a:rPr>
              <a:t>Raj (2016) notes strong social relatedness associated with resident </a:t>
            </a:r>
            <a:r>
              <a:rPr lang="en-US" sz="8000" dirty="0" smtClean="0">
                <a:cs typeface="Arial" panose="020B0604020202020204" pitchFamily="34" charset="0"/>
              </a:rPr>
              <a:t>wellness</a:t>
            </a:r>
          </a:p>
          <a:p>
            <a:endParaRPr lang="en-US" sz="8000" dirty="0">
              <a:cs typeface="Arial" panose="020B0604020202020204" pitchFamily="34" charset="0"/>
            </a:endParaRPr>
          </a:p>
          <a:p>
            <a:endParaRPr lang="en-US" sz="8000" dirty="0" smtClean="0"/>
          </a:p>
          <a:p>
            <a:r>
              <a:rPr lang="en-US" sz="8000" dirty="0" smtClean="0"/>
              <a:t>Groups can be integral part of intentional efforts to promote a culture of wellness in residency programs (</a:t>
            </a:r>
            <a:r>
              <a:rPr lang="en-US" sz="8000" dirty="0" err="1" smtClean="0"/>
              <a:t>Fortenberry</a:t>
            </a:r>
            <a:r>
              <a:rPr lang="en-US" sz="8000" dirty="0" smtClean="0"/>
              <a:t> et al., 2017)</a:t>
            </a:r>
            <a:endParaRPr lang="en-US" sz="8000" dirty="0"/>
          </a:p>
          <a:p>
            <a:pPr marL="0" indent="0">
              <a:buNone/>
            </a:pPr>
            <a:endParaRPr lang="en-US" dirty="0"/>
          </a:p>
          <a:p>
            <a:endParaRPr lang="en-US" dirty="0"/>
          </a:p>
        </p:txBody>
      </p:sp>
    </p:spTree>
    <p:extLst>
      <p:ext uri="{BB962C8B-B14F-4D97-AF65-F5344CB8AC3E}">
        <p14:creationId xmlns:p14="http://schemas.microsoft.com/office/powerpoint/2010/main" val="795179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9792"/>
            <a:ext cx="8229600" cy="685800"/>
          </a:xfrm>
        </p:spPr>
        <p:txBody>
          <a:bodyPr>
            <a:normAutofit/>
          </a:bodyPr>
          <a:lstStyle/>
          <a:p>
            <a:r>
              <a:rPr lang="en-US" sz="3000" dirty="0" smtClean="0"/>
              <a:t>Types of Resident Groups</a:t>
            </a:r>
            <a:endParaRPr lang="en-US"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524347"/>
              </p:ext>
            </p:extLst>
          </p:nvPr>
        </p:nvGraphicFramePr>
        <p:xfrm>
          <a:off x="0" y="1066800"/>
          <a:ext cx="9144001" cy="5711095"/>
        </p:xfrm>
        <a:graphic>
          <a:graphicData uri="http://schemas.openxmlformats.org/drawingml/2006/table">
            <a:tbl>
              <a:tblPr firstRow="1" bandRow="1">
                <a:tableStyleId>{6E25E649-3F16-4E02-A733-19D2CDBF48F0}</a:tableStyleId>
              </a:tblPr>
              <a:tblGrid>
                <a:gridCol w="1371601"/>
                <a:gridCol w="2618509"/>
                <a:gridCol w="2493818"/>
                <a:gridCol w="2660073"/>
              </a:tblGrid>
              <a:tr h="548213">
                <a:tc>
                  <a:txBody>
                    <a:bodyPr/>
                    <a:lstStyle/>
                    <a:p>
                      <a:endParaRPr lang="en-US" sz="2000" dirty="0"/>
                    </a:p>
                  </a:txBody>
                  <a:tcPr/>
                </a:tc>
                <a:tc>
                  <a:txBody>
                    <a:bodyPr/>
                    <a:lstStyle/>
                    <a:p>
                      <a:r>
                        <a:rPr lang="en-US" sz="2000" u="sng" dirty="0" err="1" smtClean="0"/>
                        <a:t>Balint</a:t>
                      </a:r>
                      <a:endParaRPr lang="en-US" sz="2000" u="sng" dirty="0"/>
                    </a:p>
                  </a:txBody>
                  <a:tcPr/>
                </a:tc>
                <a:tc>
                  <a:txBody>
                    <a:bodyPr/>
                    <a:lstStyle/>
                    <a:p>
                      <a:r>
                        <a:rPr lang="en-US" sz="2000" u="sng" dirty="0" smtClean="0"/>
                        <a:t>Reflection</a:t>
                      </a:r>
                      <a:endParaRPr lang="en-US" sz="2000" u="sng" dirty="0"/>
                    </a:p>
                  </a:txBody>
                  <a:tcPr/>
                </a:tc>
                <a:tc>
                  <a:txBody>
                    <a:bodyPr/>
                    <a:lstStyle/>
                    <a:p>
                      <a:r>
                        <a:rPr lang="en-US" sz="2000" u="sng" dirty="0" smtClean="0"/>
                        <a:t>Support </a:t>
                      </a:r>
                      <a:endParaRPr lang="en-US" sz="2000" u="sng" dirty="0"/>
                    </a:p>
                  </a:txBody>
                  <a:tcPr/>
                </a:tc>
              </a:tr>
              <a:tr h="1924146">
                <a:tc>
                  <a:txBody>
                    <a:bodyPr/>
                    <a:lstStyle/>
                    <a:p>
                      <a:r>
                        <a:rPr lang="en-US" sz="2000" u="sng" dirty="0" smtClean="0"/>
                        <a:t>Purpose</a:t>
                      </a:r>
                      <a:endParaRPr lang="en-US" sz="2000" u="sng" dirty="0"/>
                    </a:p>
                  </a:txBody>
                  <a:tcPr/>
                </a:tc>
                <a:tc>
                  <a:txBody>
                    <a:bodyPr/>
                    <a:lstStyle/>
                    <a:p>
                      <a:r>
                        <a:rPr lang="en-US" sz="2000" dirty="0" smtClean="0"/>
                        <a:t>Promote patient-centered medicine and effective patient-physician</a:t>
                      </a:r>
                      <a:r>
                        <a:rPr lang="en-US" sz="2000" baseline="0" dirty="0" smtClean="0"/>
                        <a:t> relationships; cultivate empathy</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Promote humanism,</a:t>
                      </a:r>
                      <a:r>
                        <a:rPr lang="en-US" sz="2000" baseline="0" dirty="0" smtClean="0"/>
                        <a:t> </a:t>
                      </a:r>
                      <a:r>
                        <a:rPr lang="en-US" sz="2000" dirty="0" smtClean="0"/>
                        <a:t>compassion, authenticity; develop trustworthy</a:t>
                      </a:r>
                      <a:r>
                        <a:rPr lang="en-US" sz="2000" baseline="0" dirty="0" smtClean="0"/>
                        <a:t> relationships; increase reflective capacity</a:t>
                      </a:r>
                      <a:endParaRPr lang="en-US" sz="2000" dirty="0" smtClean="0"/>
                    </a:p>
                  </a:txBody>
                  <a:tcPr/>
                </a:tc>
                <a:tc>
                  <a:txBody>
                    <a:bodyPr/>
                    <a:lstStyle/>
                    <a:p>
                      <a:r>
                        <a:rPr lang="en-US" sz="2000" dirty="0" smtClean="0"/>
                        <a:t>Provide</a:t>
                      </a:r>
                      <a:r>
                        <a:rPr lang="en-US" sz="2000" baseline="0" dirty="0" smtClean="0"/>
                        <a:t> social support, decrease feelings of isolation; enhance culture of wellness; forum to discuss concerns and personal experiences as a physician</a:t>
                      </a:r>
                      <a:endParaRPr lang="en-US" sz="2000" dirty="0"/>
                    </a:p>
                  </a:txBody>
                  <a:tcPr/>
                </a:tc>
              </a:tr>
              <a:tr h="1316521">
                <a:tc>
                  <a:txBody>
                    <a:bodyPr/>
                    <a:lstStyle/>
                    <a:p>
                      <a:r>
                        <a:rPr lang="en-US" sz="2000" u="sng" dirty="0" smtClean="0"/>
                        <a:t>Structure</a:t>
                      </a:r>
                      <a:endParaRPr lang="en-US" sz="2000" u="sng" dirty="0"/>
                    </a:p>
                  </a:txBody>
                  <a:tcPr/>
                </a:tc>
                <a:tc>
                  <a:txBody>
                    <a:bodyPr/>
                    <a:lstStyle/>
                    <a:p>
                      <a:r>
                        <a:rPr lang="en-US" sz="2000" dirty="0" smtClean="0"/>
                        <a:t>Small group with defined</a:t>
                      </a:r>
                      <a:r>
                        <a:rPr lang="en-US" sz="2000" baseline="0" dirty="0" smtClean="0"/>
                        <a:t> leader; focus on patient case; question-based</a:t>
                      </a:r>
                      <a:endParaRPr lang="en-US" sz="2000" dirty="0"/>
                    </a:p>
                  </a:txBody>
                  <a:tcPr/>
                </a:tc>
                <a:tc>
                  <a:txBody>
                    <a:bodyPr/>
                    <a:lstStyle/>
                    <a:p>
                      <a:r>
                        <a:rPr lang="en-US" sz="2000" dirty="0" smtClean="0"/>
                        <a:t>Prompt for reflection;</a:t>
                      </a:r>
                      <a:r>
                        <a:rPr lang="en-US" sz="2000" baseline="0" dirty="0" smtClean="0"/>
                        <a:t> question-based</a:t>
                      </a:r>
                      <a:endParaRPr lang="en-US" sz="2000" dirty="0"/>
                    </a:p>
                  </a:txBody>
                  <a:tcPr/>
                </a:tc>
                <a:tc>
                  <a:txBody>
                    <a:bodyPr/>
                    <a:lstStyle/>
                    <a:p>
                      <a:r>
                        <a:rPr lang="en-US" sz="2000" dirty="0" smtClean="0"/>
                        <a:t>Flexible</a:t>
                      </a:r>
                      <a:endParaRPr lang="en-US" sz="2000" dirty="0"/>
                    </a:p>
                  </a:txBody>
                  <a:tcPr/>
                </a:tc>
              </a:tr>
              <a:tr h="1316521">
                <a:tc>
                  <a:txBody>
                    <a:bodyPr/>
                    <a:lstStyle/>
                    <a:p>
                      <a:r>
                        <a:rPr lang="en-US" sz="2000" u="sng" dirty="0" smtClean="0"/>
                        <a:t>Needs</a:t>
                      </a:r>
                      <a:endParaRPr lang="en-US" sz="2000" u="sng" dirty="0"/>
                    </a:p>
                  </a:txBody>
                  <a:tcPr/>
                </a:tc>
                <a:tc>
                  <a:txBody>
                    <a:bodyPr/>
                    <a:lstStyle/>
                    <a:p>
                      <a:r>
                        <a:rPr lang="en-US" sz="2000" dirty="0" smtClean="0"/>
                        <a:t>Leader training; ongoing process; confidentiality; respect</a:t>
                      </a:r>
                      <a:endParaRPr lang="en-US" sz="2000" dirty="0"/>
                    </a:p>
                  </a:txBody>
                  <a:tcPr/>
                </a:tc>
                <a:tc>
                  <a:txBody>
                    <a:bodyPr/>
                    <a:lstStyle/>
                    <a:p>
                      <a:r>
                        <a:rPr lang="en-US" sz="2000" dirty="0" smtClean="0"/>
                        <a:t>Open, safe space; confidentiality; willingness</a:t>
                      </a:r>
                      <a:r>
                        <a:rPr lang="en-US" sz="2000" baseline="0" dirty="0" smtClean="0"/>
                        <a:t> to engage in inner work</a:t>
                      </a:r>
                      <a:endParaRPr lang="en-US" sz="2000" dirty="0"/>
                    </a:p>
                  </a:txBody>
                  <a:tcPr/>
                </a:tc>
                <a:tc>
                  <a:txBody>
                    <a:bodyPr/>
                    <a:lstStyle/>
                    <a:p>
                      <a:r>
                        <a:rPr lang="en-US" sz="2000" dirty="0" smtClean="0"/>
                        <a:t>Supportive group members; confidentiality</a:t>
                      </a:r>
                      <a:endParaRPr lang="en-US" sz="2000" dirty="0"/>
                    </a:p>
                  </a:txBody>
                  <a:tcPr/>
                </a:tc>
              </a:tr>
            </a:tbl>
          </a:graphicData>
        </a:graphic>
      </p:graphicFrame>
    </p:spTree>
    <p:extLst>
      <p:ext uri="{BB962C8B-B14F-4D97-AF65-F5344CB8AC3E}">
        <p14:creationId xmlns:p14="http://schemas.microsoft.com/office/powerpoint/2010/main" val="967049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a:bodyPr>
          <a:lstStyle/>
          <a:p>
            <a:r>
              <a:rPr lang="en-US" sz="3600" dirty="0" smtClean="0"/>
              <a:t>Challenges to Facilitating Groups</a:t>
            </a:r>
            <a:endParaRPr lang="en-US" sz="3600" dirty="0"/>
          </a:p>
        </p:txBody>
      </p:sp>
      <p:sp>
        <p:nvSpPr>
          <p:cNvPr id="3" name="Content Placeholder 2"/>
          <p:cNvSpPr>
            <a:spLocks noGrp="1"/>
          </p:cNvSpPr>
          <p:nvPr>
            <p:ph idx="1"/>
          </p:nvPr>
        </p:nvSpPr>
        <p:spPr>
          <a:xfrm>
            <a:off x="457200" y="1752600"/>
            <a:ext cx="8458200" cy="4419600"/>
          </a:xfrm>
        </p:spPr>
        <p:txBody>
          <a:bodyPr>
            <a:normAutofit lnSpcReduction="10000"/>
          </a:bodyPr>
          <a:lstStyle/>
          <a:p>
            <a:r>
              <a:rPr lang="en-US" sz="2800" dirty="0" smtClean="0"/>
              <a:t>Resources (e.g., time, training, space)</a:t>
            </a:r>
          </a:p>
          <a:p>
            <a:r>
              <a:rPr lang="en-US" sz="2800" dirty="0" smtClean="0"/>
              <a:t>Buy-in (program and resident)</a:t>
            </a:r>
          </a:p>
          <a:p>
            <a:pPr lvl="1"/>
            <a:r>
              <a:rPr lang="en-US" dirty="0" smtClean="0"/>
              <a:t>Expectations</a:t>
            </a:r>
          </a:p>
          <a:p>
            <a:pPr lvl="1"/>
            <a:r>
              <a:rPr lang="en-US" dirty="0" smtClean="0"/>
              <a:t>Voluntary or compulsory</a:t>
            </a:r>
          </a:p>
          <a:p>
            <a:r>
              <a:rPr lang="en-US" sz="2800" dirty="0" smtClean="0"/>
              <a:t>Program history</a:t>
            </a:r>
          </a:p>
          <a:p>
            <a:r>
              <a:rPr lang="en-US" sz="2800" dirty="0" smtClean="0"/>
              <a:t>Groups in context of larger dysfunction</a:t>
            </a:r>
          </a:p>
          <a:p>
            <a:r>
              <a:rPr lang="en-US" sz="2800" dirty="0"/>
              <a:t>Multiple resident needs</a:t>
            </a:r>
          </a:p>
          <a:p>
            <a:pPr lvl="1"/>
            <a:r>
              <a:rPr lang="en-US" dirty="0"/>
              <a:t>May vary by </a:t>
            </a:r>
            <a:r>
              <a:rPr lang="en-US" dirty="0" smtClean="0"/>
              <a:t>year</a:t>
            </a:r>
          </a:p>
          <a:p>
            <a:r>
              <a:rPr lang="en-US" sz="2800" dirty="0" smtClean="0"/>
              <a:t>Overlapping roles (Reitz et al., 2016)</a:t>
            </a:r>
            <a:endParaRPr lang="en-US" sz="2800" dirty="0"/>
          </a:p>
          <a:p>
            <a:endParaRPr lang="en-US" sz="2600" dirty="0" smtClean="0"/>
          </a:p>
          <a:p>
            <a:pPr marL="0" indent="0">
              <a:buNone/>
            </a:pPr>
            <a:endParaRPr lang="en-US" dirty="0" smtClean="0"/>
          </a:p>
          <a:p>
            <a:endParaRPr lang="en-US" dirty="0"/>
          </a:p>
        </p:txBody>
      </p:sp>
    </p:spTree>
    <p:extLst>
      <p:ext uri="{BB962C8B-B14F-4D97-AF65-F5344CB8AC3E}">
        <p14:creationId xmlns:p14="http://schemas.microsoft.com/office/powerpoint/2010/main" val="101670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685800"/>
          </a:xfrm>
        </p:spPr>
        <p:txBody>
          <a:bodyPr>
            <a:normAutofit fontScale="90000"/>
          </a:bodyPr>
          <a:lstStyle/>
          <a:p>
            <a:r>
              <a:rPr lang="en-US" dirty="0" smtClean="0"/>
              <a:t>Your Turn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68127" y="1905000"/>
            <a:ext cx="2855345" cy="3831875"/>
          </a:xfrm>
        </p:spPr>
      </p:pic>
    </p:spTree>
    <p:extLst>
      <p:ext uri="{BB962C8B-B14F-4D97-AF65-F5344CB8AC3E}">
        <p14:creationId xmlns:p14="http://schemas.microsoft.com/office/powerpoint/2010/main" val="551560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685800"/>
          </a:xfrm>
        </p:spPr>
        <p:txBody>
          <a:bodyPr>
            <a:normAutofit/>
          </a:bodyPr>
          <a:lstStyle/>
          <a:p>
            <a:r>
              <a:rPr lang="en-US" sz="3600" dirty="0" smtClean="0"/>
              <a:t>Group Summary of Successes</a:t>
            </a:r>
            <a:endParaRPr lang="en-US" sz="3600" dirty="0"/>
          </a:p>
        </p:txBody>
      </p:sp>
      <p:sp>
        <p:nvSpPr>
          <p:cNvPr id="3" name="Content Placeholder 2"/>
          <p:cNvSpPr>
            <a:spLocks noGrp="1"/>
          </p:cNvSpPr>
          <p:nvPr>
            <p:ph idx="1"/>
          </p:nvPr>
        </p:nvSpPr>
        <p:spPr>
          <a:xfrm>
            <a:off x="304800" y="1752600"/>
            <a:ext cx="8610600" cy="4569069"/>
          </a:xfrm>
        </p:spPr>
        <p:txBody>
          <a:bodyPr>
            <a:normAutofit lnSpcReduction="10000"/>
          </a:bodyPr>
          <a:lstStyle/>
          <a:p>
            <a:r>
              <a:rPr lang="en-US" sz="3000" dirty="0" smtClean="0"/>
              <a:t>Clarify purpose and </a:t>
            </a:r>
            <a:r>
              <a:rPr lang="en-US" sz="3000" dirty="0" smtClean="0"/>
              <a:t>expectations</a:t>
            </a:r>
          </a:p>
          <a:p>
            <a:pPr lvl="1"/>
            <a:r>
              <a:rPr lang="en-US" sz="2600" dirty="0" smtClean="0"/>
              <a:t>Ensure that there are ways to address different resident needs</a:t>
            </a:r>
            <a:endParaRPr lang="en-US" sz="2600" dirty="0" smtClean="0"/>
          </a:p>
          <a:p>
            <a:r>
              <a:rPr lang="en-US" sz="3000" dirty="0" smtClean="0"/>
              <a:t>Develop the </a:t>
            </a:r>
            <a:r>
              <a:rPr lang="en-US" sz="3000" dirty="0" smtClean="0"/>
              <a:t>culture</a:t>
            </a:r>
          </a:p>
          <a:p>
            <a:pPr lvl="1"/>
            <a:r>
              <a:rPr lang="en-US" sz="2600" dirty="0" smtClean="0"/>
              <a:t>Takes time (maybe 3 years), may need to start over or rename group</a:t>
            </a:r>
          </a:p>
          <a:p>
            <a:pPr lvl="1"/>
            <a:r>
              <a:rPr lang="en-US" sz="2600" dirty="0" smtClean="0"/>
              <a:t>May help to include other team members or faculty as role models</a:t>
            </a:r>
            <a:endParaRPr lang="en-US" sz="2600" dirty="0" smtClean="0"/>
          </a:p>
          <a:p>
            <a:r>
              <a:rPr lang="en-US" sz="3000" dirty="0" smtClean="0"/>
              <a:t>Look for additional opportunities for </a:t>
            </a:r>
            <a:r>
              <a:rPr lang="en-US" sz="3000" dirty="0" smtClean="0"/>
              <a:t>connection</a:t>
            </a:r>
          </a:p>
          <a:p>
            <a:pPr lvl="1"/>
            <a:r>
              <a:rPr lang="en-US" sz="2600" dirty="0" smtClean="0"/>
              <a:t>Groups are only one part of a well culture</a:t>
            </a:r>
            <a:endParaRPr lang="en-US" sz="2600" dirty="0" smtClean="0"/>
          </a:p>
          <a:p>
            <a:endParaRPr lang="en-US" dirty="0"/>
          </a:p>
        </p:txBody>
      </p:sp>
    </p:spTree>
    <p:extLst>
      <p:ext uri="{BB962C8B-B14F-4D97-AF65-F5344CB8AC3E}">
        <p14:creationId xmlns:p14="http://schemas.microsoft.com/office/powerpoint/2010/main" val="2896728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228600"/>
          </a:xfrm>
        </p:spPr>
        <p:txBody>
          <a:bodyPr>
            <a:normAutofit fontScale="90000"/>
          </a:bodyPr>
          <a:lstStyle/>
          <a:p>
            <a:r>
              <a:rPr lang="en-US" sz="2000" dirty="0" smtClean="0"/>
              <a:t>References</a:t>
            </a:r>
            <a:endParaRPr lang="en-US" sz="2000" dirty="0"/>
          </a:p>
        </p:txBody>
      </p:sp>
      <p:sp>
        <p:nvSpPr>
          <p:cNvPr id="3" name="Content Placeholder 2"/>
          <p:cNvSpPr>
            <a:spLocks noGrp="1"/>
          </p:cNvSpPr>
          <p:nvPr>
            <p:ph idx="1"/>
          </p:nvPr>
        </p:nvSpPr>
        <p:spPr>
          <a:xfrm>
            <a:off x="178777" y="762000"/>
            <a:ext cx="8991600" cy="4648200"/>
          </a:xfrm>
        </p:spPr>
        <p:txBody>
          <a:bodyPr>
            <a:noAutofit/>
          </a:bodyPr>
          <a:lstStyle/>
          <a:p>
            <a:pPr marL="0" indent="-457200">
              <a:lnSpc>
                <a:spcPct val="110000"/>
              </a:lnSpc>
              <a:buNone/>
            </a:pPr>
            <a:r>
              <a:rPr lang="en-US" sz="1300" dirty="0" smtClean="0"/>
              <a:t>American </a:t>
            </a:r>
            <a:r>
              <a:rPr lang="en-US" sz="1300" dirty="0" err="1" smtClean="0"/>
              <a:t>Balint</a:t>
            </a:r>
            <a:r>
              <a:rPr lang="en-US" sz="1300" dirty="0" smtClean="0"/>
              <a:t> Society. Americanbalintsociety.org</a:t>
            </a:r>
          </a:p>
          <a:p>
            <a:pPr marL="0" indent="-457200">
              <a:lnSpc>
                <a:spcPct val="110000"/>
              </a:lnSpc>
              <a:buNone/>
            </a:pPr>
            <a:r>
              <a:rPr lang="en-US" sz="1300" dirty="0" smtClean="0"/>
              <a:t>AFMRD (2017). </a:t>
            </a:r>
            <a:r>
              <a:rPr lang="en-US" sz="1300" i="1" dirty="0" smtClean="0"/>
              <a:t>Well-Being Action Plan for Family Medicine Residencies: Creating a Culture of Wellness.</a:t>
            </a:r>
            <a:endParaRPr lang="en-US" sz="1300" dirty="0" smtClean="0"/>
          </a:p>
          <a:p>
            <a:pPr marL="0" indent="-457200">
              <a:lnSpc>
                <a:spcPct val="110000"/>
              </a:lnSpc>
              <a:buNone/>
            </a:pPr>
            <a:r>
              <a:rPr lang="en-US" sz="1300" dirty="0" smtClean="0"/>
              <a:t>Branch</a:t>
            </a:r>
            <a:r>
              <a:rPr lang="en-US" sz="1300" dirty="0"/>
              <a:t>, W. (2010). The road to professionalism: Reflective practice and reflective learning. </a:t>
            </a:r>
            <a:r>
              <a:rPr lang="en-US" sz="1300" i="1" dirty="0"/>
              <a:t>Patient Education and Counseling, 80</a:t>
            </a:r>
            <a:r>
              <a:rPr lang="en-US" sz="1300" dirty="0"/>
              <a:t>, 327-332. </a:t>
            </a:r>
            <a:endParaRPr lang="en-US" sz="1300" dirty="0" smtClean="0"/>
          </a:p>
          <a:p>
            <a:pPr marL="0" indent="-457200">
              <a:lnSpc>
                <a:spcPct val="110000"/>
              </a:lnSpc>
              <a:buNone/>
            </a:pPr>
            <a:r>
              <a:rPr lang="en-US" sz="1300" dirty="0" smtClean="0"/>
              <a:t>Center for Courage &amp; Renewal. Couragerenewal.org</a:t>
            </a:r>
            <a:endParaRPr lang="en-US" sz="1300" dirty="0"/>
          </a:p>
          <a:p>
            <a:pPr marL="0" indent="-457200">
              <a:lnSpc>
                <a:spcPct val="110000"/>
              </a:lnSpc>
              <a:buNone/>
            </a:pPr>
            <a:r>
              <a:rPr lang="en-US" sz="1300" dirty="0" smtClean="0"/>
              <a:t>Diaz</a:t>
            </a:r>
            <a:r>
              <a:rPr lang="en-US" sz="1300" dirty="0"/>
              <a:t>, V. A. et al. (2015). </a:t>
            </a:r>
            <a:r>
              <a:rPr lang="en-US" sz="1300" dirty="0" err="1"/>
              <a:t>Balint</a:t>
            </a:r>
            <a:r>
              <a:rPr lang="en-US" sz="1300" dirty="0"/>
              <a:t> groups in family medicine residency programs: A follow-up study from 1990-2010. </a:t>
            </a:r>
            <a:r>
              <a:rPr lang="en-US" sz="1300" i="1" dirty="0"/>
              <a:t>Family Medicine, 47</a:t>
            </a:r>
            <a:r>
              <a:rPr lang="en-US" sz="1300" dirty="0"/>
              <a:t>,367-372. </a:t>
            </a:r>
            <a:endParaRPr lang="en-US" sz="1300" dirty="0" smtClean="0"/>
          </a:p>
          <a:p>
            <a:pPr marL="0" indent="-457200">
              <a:lnSpc>
                <a:spcPct val="110000"/>
              </a:lnSpc>
              <a:buNone/>
            </a:pPr>
            <a:r>
              <a:rPr lang="en-US" sz="1300" dirty="0" err="1" smtClean="0"/>
              <a:t>Fortenberry</a:t>
            </a:r>
            <a:r>
              <a:rPr lang="en-US" sz="1300" dirty="0" smtClean="0"/>
              <a:t> et al. (2017). Establishing a culture of intentional wellness: Lessons from a family medicine resident focus group. </a:t>
            </a:r>
            <a:r>
              <a:rPr lang="en-US" sz="1300" dirty="0" err="1" smtClean="0"/>
              <a:t>PRiMER</a:t>
            </a:r>
            <a:r>
              <a:rPr lang="en-US" sz="1300" dirty="0" smtClean="0"/>
              <a:t>. </a:t>
            </a:r>
            <a:r>
              <a:rPr lang="en-US" sz="1300" dirty="0"/>
              <a:t>DOI: 10.22454/PRiMER.2017.597444</a:t>
            </a:r>
          </a:p>
          <a:p>
            <a:pPr marL="0" indent="-457200">
              <a:lnSpc>
                <a:spcPct val="110000"/>
              </a:lnSpc>
              <a:buNone/>
            </a:pPr>
            <a:r>
              <a:rPr lang="en-US" sz="1300" dirty="0" smtClean="0"/>
              <a:t>Johnson et al. (2001). The current status of </a:t>
            </a:r>
            <a:r>
              <a:rPr lang="en-US" sz="1300" dirty="0" err="1" smtClean="0"/>
              <a:t>Balint</a:t>
            </a:r>
            <a:r>
              <a:rPr lang="en-US" sz="1300" dirty="0" smtClean="0"/>
              <a:t> groups in US family practice residencies: A 10-year follow-up study, 1990-2000. </a:t>
            </a:r>
            <a:r>
              <a:rPr lang="en-US" sz="1300" i="1" dirty="0" smtClean="0"/>
              <a:t>Family Medicine, 33,</a:t>
            </a:r>
            <a:r>
              <a:rPr lang="en-US" sz="1300" dirty="0" smtClean="0"/>
              <a:t> 672-677.</a:t>
            </a:r>
          </a:p>
          <a:p>
            <a:pPr marL="0" indent="-457200">
              <a:lnSpc>
                <a:spcPct val="110000"/>
              </a:lnSpc>
              <a:buNone/>
            </a:pPr>
            <a:r>
              <a:rPr lang="en-US" sz="1300" dirty="0" err="1" smtClean="0"/>
              <a:t>Kumagai</a:t>
            </a:r>
            <a:r>
              <a:rPr lang="en-US" sz="1300" dirty="0" smtClean="0"/>
              <a:t> </a:t>
            </a:r>
            <a:r>
              <a:rPr lang="en-US" sz="1300" dirty="0"/>
              <a:t>&amp; Naidu. (2015). Reflection, dialogue, and the possibilities of space. </a:t>
            </a:r>
            <a:r>
              <a:rPr lang="en-US" sz="1300" i="1" dirty="0"/>
              <a:t>Academic Medicine, 90</a:t>
            </a:r>
            <a:r>
              <a:rPr lang="en-US" sz="1300" dirty="0"/>
              <a:t>, 283-288. </a:t>
            </a:r>
            <a:endParaRPr lang="en-US" sz="1300" dirty="0" smtClean="0"/>
          </a:p>
          <a:p>
            <a:pPr marL="0" indent="-457200">
              <a:lnSpc>
                <a:spcPct val="110000"/>
              </a:lnSpc>
              <a:buNone/>
            </a:pPr>
            <a:r>
              <a:rPr lang="en-US" sz="1300" dirty="0" smtClean="0"/>
              <a:t>Mahoney et al (2013). </a:t>
            </a:r>
            <a:r>
              <a:rPr lang="en-US" sz="1300" dirty="0" err="1" smtClean="0"/>
              <a:t>Balint</a:t>
            </a:r>
            <a:r>
              <a:rPr lang="en-US" sz="1300" dirty="0" smtClean="0"/>
              <a:t> groups: the nuts and bolts of making better doctors. </a:t>
            </a:r>
            <a:r>
              <a:rPr lang="en-US" sz="1300" i="1" dirty="0" smtClean="0"/>
              <a:t>IJPM, 45</a:t>
            </a:r>
            <a:r>
              <a:rPr lang="en-US" sz="1300" dirty="0" smtClean="0"/>
              <a:t>, 401-411.</a:t>
            </a:r>
          </a:p>
          <a:p>
            <a:pPr marL="0" indent="-457200">
              <a:lnSpc>
                <a:spcPct val="110000"/>
              </a:lnSpc>
              <a:buNone/>
            </a:pPr>
            <a:r>
              <a:rPr lang="en-US" sz="1300" dirty="0" err="1" smtClean="0"/>
              <a:t>Pololi</a:t>
            </a:r>
            <a:r>
              <a:rPr lang="en-US" sz="1300" dirty="0" smtClean="0"/>
              <a:t> et al. (2015). Faculty vitality – Surviving the challenges facing academic health centers: A national survey of medical faculty. </a:t>
            </a:r>
            <a:r>
              <a:rPr lang="en-US" sz="1300" i="1" dirty="0" smtClean="0"/>
              <a:t>Academic Medicine, 90</a:t>
            </a:r>
            <a:r>
              <a:rPr lang="en-US" sz="1300" dirty="0" smtClean="0"/>
              <a:t>, 930-936.</a:t>
            </a:r>
          </a:p>
          <a:p>
            <a:pPr marL="0" indent="-457200">
              <a:lnSpc>
                <a:spcPct val="110000"/>
              </a:lnSpc>
              <a:buNone/>
            </a:pPr>
            <a:r>
              <a:rPr lang="en-US" sz="1300" dirty="0" smtClean="0"/>
              <a:t>Reitz</a:t>
            </a:r>
            <a:r>
              <a:rPr lang="en-US" sz="1300" dirty="0"/>
              <a:t>, R. et al. (2016). Balancing the roles of a </a:t>
            </a:r>
            <a:r>
              <a:rPr lang="en-US" sz="1300" dirty="0" smtClean="0"/>
              <a:t>family </a:t>
            </a:r>
            <a:r>
              <a:rPr lang="en-US" sz="1300" dirty="0"/>
              <a:t>medicine residency faculty: A grounded theory study. </a:t>
            </a:r>
            <a:r>
              <a:rPr lang="en-US" sz="1300" i="1" dirty="0"/>
              <a:t>Family Medicine, 48</a:t>
            </a:r>
            <a:r>
              <a:rPr lang="en-US" sz="1300" dirty="0"/>
              <a:t>, 359-365. </a:t>
            </a:r>
            <a:endParaRPr lang="en-US" sz="1300" dirty="0" smtClean="0"/>
          </a:p>
          <a:p>
            <a:pPr marL="0" indent="-457200">
              <a:lnSpc>
                <a:spcPct val="110000"/>
              </a:lnSpc>
              <a:buNone/>
            </a:pPr>
            <a:r>
              <a:rPr lang="en-US" sz="1300" dirty="0" smtClean="0"/>
              <a:t>Turner &amp; </a:t>
            </a:r>
            <a:r>
              <a:rPr lang="en-US" sz="1300" dirty="0" err="1" smtClean="0"/>
              <a:t>Malm</a:t>
            </a:r>
            <a:r>
              <a:rPr lang="en-US" sz="1300" dirty="0"/>
              <a:t> </a:t>
            </a:r>
            <a:r>
              <a:rPr lang="en-US" sz="1300" dirty="0" smtClean="0"/>
              <a:t>(2004). A preliminary investigation of </a:t>
            </a:r>
            <a:r>
              <a:rPr lang="en-US" sz="1300" dirty="0" err="1" smtClean="0"/>
              <a:t>Balint</a:t>
            </a:r>
            <a:r>
              <a:rPr lang="en-US" sz="1300" dirty="0" smtClean="0"/>
              <a:t> and non-</a:t>
            </a:r>
            <a:r>
              <a:rPr lang="en-US" sz="1300" dirty="0" err="1" smtClean="0"/>
              <a:t>Balint</a:t>
            </a:r>
            <a:r>
              <a:rPr lang="en-US" sz="1300" dirty="0" smtClean="0"/>
              <a:t> behavioral medicine training. </a:t>
            </a:r>
            <a:r>
              <a:rPr lang="en-US" sz="1300" i="1" dirty="0" smtClean="0"/>
              <a:t>Family Medicine, 36,</a:t>
            </a:r>
            <a:r>
              <a:rPr lang="en-US" sz="1300" dirty="0" smtClean="0"/>
              <a:t> 114-117.</a:t>
            </a:r>
          </a:p>
          <a:p>
            <a:pPr marL="0" indent="-457200">
              <a:lnSpc>
                <a:spcPct val="110000"/>
              </a:lnSpc>
              <a:buNone/>
            </a:pPr>
            <a:r>
              <a:rPr lang="en-US" sz="1300" dirty="0" smtClean="0"/>
              <a:t>Van Roy et al. (2014). Research on </a:t>
            </a:r>
            <a:r>
              <a:rPr lang="en-US" sz="1300" dirty="0" err="1" smtClean="0"/>
              <a:t>Balint</a:t>
            </a:r>
            <a:r>
              <a:rPr lang="en-US" sz="1300" dirty="0" smtClean="0"/>
              <a:t> groups: A literature review. </a:t>
            </a:r>
            <a:r>
              <a:rPr lang="en-US" sz="1300" i="1" dirty="0" smtClean="0"/>
              <a:t>Patient </a:t>
            </a:r>
            <a:r>
              <a:rPr lang="en-US" sz="1300" i="1" dirty="0" err="1" smtClean="0"/>
              <a:t>Educ</a:t>
            </a:r>
            <a:r>
              <a:rPr lang="en-US" sz="1300" i="1" dirty="0" smtClean="0"/>
              <a:t> and Counseling. </a:t>
            </a:r>
            <a:r>
              <a:rPr lang="en-US" sz="1300" dirty="0" smtClean="0"/>
              <a:t>doi.org/10.1016/j.pec.2015.01.014</a:t>
            </a:r>
          </a:p>
          <a:p>
            <a:pPr marL="0" indent="-457200">
              <a:lnSpc>
                <a:spcPct val="110000"/>
              </a:lnSpc>
              <a:buNone/>
            </a:pPr>
            <a:r>
              <a:rPr lang="en-US" sz="1300" dirty="0" smtClean="0"/>
              <a:t>West</a:t>
            </a:r>
            <a:r>
              <a:rPr lang="en-US" sz="1300" dirty="0"/>
              <a:t>, C. P. , et al. (2014). Intervention to promote physician well-being, job satisfaction, and professionalism: A randomized controlled trial. </a:t>
            </a:r>
            <a:r>
              <a:rPr lang="en-US" sz="1300" i="1" dirty="0"/>
              <a:t>JAMA IM, 174</a:t>
            </a:r>
            <a:r>
              <a:rPr lang="en-US" sz="1300" dirty="0"/>
              <a:t>, 527-533. </a:t>
            </a:r>
          </a:p>
        </p:txBody>
      </p:sp>
    </p:spTree>
    <p:extLst>
      <p:ext uri="{BB962C8B-B14F-4D97-AF65-F5344CB8AC3E}">
        <p14:creationId xmlns:p14="http://schemas.microsoft.com/office/powerpoint/2010/main" val="2033312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forum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2120</TotalTime>
  <Words>1240</Words>
  <Application>Microsoft Office PowerPoint</Application>
  <PresentationFormat>On-screen Show (4:3)</PresentationFormat>
  <Paragraphs>105</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forum2014</vt:lpstr>
      <vt:lpstr>Wellness Groups Not Going  So Well? We Can Help!</vt:lpstr>
      <vt:lpstr>Disclosures</vt:lpstr>
      <vt:lpstr>Goals and Objectives</vt:lpstr>
      <vt:lpstr> Value of Wellness-Focused Groups</vt:lpstr>
      <vt:lpstr>Types of Resident Groups</vt:lpstr>
      <vt:lpstr>Challenges to Facilitating Groups</vt:lpstr>
      <vt:lpstr>Your Turn</vt:lpstr>
      <vt:lpstr>Group Summary of Successes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Radjenovich, MaryEllen</dc:creator>
  <cp:lastModifiedBy>Penwell-Waines, Lauren</cp:lastModifiedBy>
  <cp:revision>72</cp:revision>
  <dcterms:created xsi:type="dcterms:W3CDTF">2014-07-22T20:27:04Z</dcterms:created>
  <dcterms:modified xsi:type="dcterms:W3CDTF">2017-09-18T20:50:11Z</dcterms:modified>
</cp:coreProperties>
</file>