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16"/>
  </p:notesMasterIdLst>
  <p:sldIdLst>
    <p:sldId id="256" r:id="rId2"/>
    <p:sldId id="257" r:id="rId3"/>
    <p:sldId id="269" r:id="rId4"/>
    <p:sldId id="264" r:id="rId5"/>
    <p:sldId id="258" r:id="rId6"/>
    <p:sldId id="259" r:id="rId7"/>
    <p:sldId id="260" r:id="rId8"/>
    <p:sldId id="261" r:id="rId9"/>
    <p:sldId id="262" r:id="rId10"/>
    <p:sldId id="265" r:id="rId11"/>
    <p:sldId id="266" r:id="rId12"/>
    <p:sldId id="268" r:id="rId13"/>
    <p:sldId id="267" r:id="rId14"/>
    <p:sldId id="26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882" autoAdjust="0"/>
  </p:normalViewPr>
  <p:slideViewPr>
    <p:cSldViewPr snapToGrid="0" snapToObjects="1">
      <p:cViewPr varScale="1">
        <p:scale>
          <a:sx n="91" d="100"/>
          <a:sy n="91" d="100"/>
        </p:scale>
        <p:origin x="-1188" y="-10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6" d="100"/>
          <a:sy n="86" d="100"/>
        </p:scale>
        <p:origin x="-266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F150A6-FC22-4AD2-9CAC-70028C41E6FA}" type="datetimeFigureOut">
              <a:rPr lang="en-US" smtClean="0"/>
              <a:t>2/7/2017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487557-D349-4C40-9F26-A24C189B823E}" type="slidenum">
              <a:rPr lang="en-US" smtClean="0"/>
              <a:t>‹#›</a:t>
            </a:fld>
            <a:endParaRPr lang="en-US"/>
          </a:p>
        </p:txBody>
      </p:sp>
    </p:spTree>
    <p:extLst>
      <p:ext uri="{BB962C8B-B14F-4D97-AF65-F5344CB8AC3E}">
        <p14:creationId xmlns:p14="http://schemas.microsoft.com/office/powerpoint/2010/main" val="261301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stfm.org/Resources/ResourcesforResidencyPrograms/EPAs,Competencies,Milestone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aamc.org/initiatives/coreepas/"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stfm.org/"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stfm.org/Resources/ResourcesforResidencyPrograms/ResidencyAccreditationToolkit/MilestonesResidentAssessment"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www.stfm.org/Resources/ResourcesforResidencyPrograms/ResidencyAccreditationToolkit/MilestonesResidentAssessment/MilestonesDesignandContent"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487557-D349-4C40-9F26-A24C189B823E}" type="slidenum">
              <a:rPr lang="en-US" smtClean="0"/>
              <a:t>1</a:t>
            </a:fld>
            <a:endParaRPr lang="en-US"/>
          </a:p>
        </p:txBody>
      </p:sp>
    </p:spTree>
    <p:extLst>
      <p:ext uri="{BB962C8B-B14F-4D97-AF65-F5344CB8AC3E}">
        <p14:creationId xmlns:p14="http://schemas.microsoft.com/office/powerpoint/2010/main" val="2291687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Assessing and documenting resident competence may require a change in culture, as well as a change in processes. Trying to make small changes without fundamental changes in thinking and structure is unlikely to be successful.</a:t>
            </a:r>
          </a:p>
          <a:p>
            <a:endParaRPr lang="en-US" dirty="0"/>
          </a:p>
          <a:p>
            <a:r>
              <a:rPr lang="en-US" sz="1200" b="1" kern="1200" dirty="0">
                <a:solidFill>
                  <a:schemeClr val="tx1"/>
                </a:solidFill>
                <a:effectLst/>
                <a:latin typeface="+mn-lt"/>
                <a:ea typeface="+mn-ea"/>
                <a:cs typeface="+mn-cs"/>
              </a:rPr>
              <a:t>Assess Your Culture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Each residency program has a unique teaching and assessment atmosphere. Consider whether yours is: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learner-centered or teacher-centered</a:t>
            </a:r>
          </a:p>
          <a:p>
            <a:pPr lvl="0"/>
            <a:r>
              <a:rPr lang="en-US" sz="1200" kern="1200" dirty="0">
                <a:solidFill>
                  <a:schemeClr val="tx1"/>
                </a:solidFill>
                <a:effectLst/>
                <a:latin typeface="+mn-lt"/>
                <a:ea typeface="+mn-ea"/>
                <a:cs typeface="+mn-cs"/>
              </a:rPr>
              <a:t>adversarial or collaborative</a:t>
            </a:r>
          </a:p>
          <a:p>
            <a:pPr lvl="0"/>
            <a:r>
              <a:rPr lang="en-US" sz="1200" kern="1200" dirty="0">
                <a:solidFill>
                  <a:schemeClr val="tx1"/>
                </a:solidFill>
                <a:effectLst/>
                <a:latin typeface="+mn-lt"/>
                <a:ea typeface="+mn-ea"/>
                <a:cs typeface="+mn-cs"/>
              </a:rPr>
              <a:t>hierarchical or democratic</a:t>
            </a:r>
          </a:p>
          <a:p>
            <a:pPr lvl="0"/>
            <a:r>
              <a:rPr lang="en-US" sz="1200" kern="1200" dirty="0">
                <a:solidFill>
                  <a:schemeClr val="tx1"/>
                </a:solidFill>
                <a:effectLst/>
                <a:latin typeface="+mn-lt"/>
                <a:ea typeface="+mn-ea"/>
                <a:cs typeface="+mn-cs"/>
              </a:rPr>
              <a:t>tense or relaxed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teacher-centered, adversarial, tense learning environment is not conducive to integration of meaningful assessment. Residents will be too guarded to accept the results of assessments, and the assessment process will likely cause a greater divide between residents and faculty.</a:t>
            </a:r>
          </a:p>
          <a:p>
            <a:endParaRPr lang="en-US" dirty="0"/>
          </a:p>
          <a:p>
            <a:r>
              <a:rPr lang="en-US" sz="1200" b="1" kern="1200" dirty="0">
                <a:solidFill>
                  <a:schemeClr val="tx1"/>
                </a:solidFill>
                <a:effectLst/>
                <a:latin typeface="+mn-lt"/>
                <a:ea typeface="+mn-ea"/>
                <a:cs typeface="+mn-cs"/>
              </a:rPr>
              <a:t>Alter the Assessment Philosophy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typical approach to assessment is to evaluate whether residents “measure up” to some standard or milestone. It assumes that student capability is what determines the testing outcome. The goal is to separate high and low performers.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 equally valid approach is to assume that your program is capable of developing competence in every resident, and the purpose of assessment is simply to document attainment as it occurs. The competency assessment process identifies the rate at which residents progress toward competency. Competency assessment, therefore, guides each resident into designing steps to pursue his/her competency.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Changing your program’s culture, if necessary, to embrace this approach may not be easy. Faculty may think this approach is “too soft.” Residents may not trust attempts to frame assessment as a process that is their best interest. To be successful, change will have to reach all the way to the core of the residency.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Part of changing the assessment culture will be to expand the pool of resident evaluators. Traditionally, faculty have been the sole evaluators. However, residents are being trained to work as part of a health care team, and as such, evaluation from the various team members is valuable in assessing competence. Team members include peers, clinic/hospital staff, patients, other professional staff (i.e. pharmacy, behavioral health), as well as the resident. Each part of the team can offer valuable feedback and observations that will assist in creating a whole picture of how the resident is performing and progressing toward competency.</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Address the Needs of Group Members</a:t>
            </a:r>
          </a:p>
          <a:p>
            <a:r>
              <a:rPr lang="en-US" sz="1200" i="1" kern="1200" dirty="0">
                <a:solidFill>
                  <a:schemeClr val="tx1"/>
                </a:solidFill>
                <a:effectLst/>
                <a:latin typeface="+mn-lt"/>
                <a:ea typeface="+mn-ea"/>
                <a:cs typeface="+mn-cs"/>
              </a:rPr>
              <a:t>Residents:</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Residents must feel that assessments are designed to help and not punish them. The environment must feel, and in actuality be, safe and non-punitive. Family medicine residents have years of experience with test and performance anxiety, and it is easy for assessments to trigger these old feelings. Actively engage residents in developing the process of assessment so they can become willing partners. Resident input can be valuable in understanding what feedback, in what format, is most useful.</a:t>
            </a:r>
          </a:p>
          <a:p>
            <a:r>
              <a:rPr lang="en-US" sz="1200" i="1" kern="1200" dirty="0">
                <a:solidFill>
                  <a:schemeClr val="tx1"/>
                </a:solidFill>
                <a:effectLst/>
                <a:latin typeface="+mn-lt"/>
                <a:ea typeface="+mn-ea"/>
                <a:cs typeface="+mn-cs"/>
              </a:rPr>
              <a:t>Faculty:</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formal assessment methods outlined in this toolkit may be new to your faculty members. To get reliable results, conduct structured training to make sure all faculty members understand the importance of the assessment method and know how to perform assessment correctly. Involve everyone in the development process.</a:t>
            </a:r>
          </a:p>
          <a:p>
            <a:r>
              <a:rPr lang="en-US" sz="1200" i="1" kern="1200" dirty="0">
                <a:solidFill>
                  <a:schemeClr val="tx1"/>
                </a:solidFill>
                <a:effectLst/>
                <a:latin typeface="+mn-lt"/>
                <a:ea typeface="+mn-ea"/>
                <a:cs typeface="+mn-cs"/>
              </a:rPr>
              <a:t>Nurses/Medical Assistants:</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Clinical staff must feel that their input is valued and that speaking up on how the residents are performing will not interfere with the professional working relationship with the residents, nor will it put their jobs at risk. This group is likely familiar with similar feedback/assessment from their own clinical training and will be familiar with the terms and importance of their feedback. However, they have traditionally been excluded from providing formal evaluations and will need training on filling out their assessments. </a:t>
            </a:r>
          </a:p>
          <a:p>
            <a:r>
              <a:rPr lang="en-US" sz="1200" i="1" kern="1200" dirty="0">
                <a:solidFill>
                  <a:schemeClr val="tx1"/>
                </a:solidFill>
                <a:effectLst/>
                <a:latin typeface="+mn-lt"/>
                <a:ea typeface="+mn-ea"/>
                <a:cs typeface="+mn-cs"/>
              </a:rPr>
              <a:t>Non-Clinical Staff:</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Similar to the clinical staff, this group will need to feel that their input is valued and will not interfere with their working relationship with the residents. Non-clinical staff are likely unfamiliar with assessments and will need extra training and an understanding of why their input is important.</a:t>
            </a:r>
          </a:p>
          <a:p>
            <a:r>
              <a:rPr lang="en-US" sz="1200" i="1" kern="1200" dirty="0">
                <a:solidFill>
                  <a:schemeClr val="tx1"/>
                </a:solidFill>
                <a:effectLst/>
                <a:latin typeface="+mn-lt"/>
                <a:ea typeface="+mn-ea"/>
                <a:cs typeface="+mn-cs"/>
              </a:rPr>
              <a:t>Patients:</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feedback from patients is some of the most important feedback that residents can receive. Patients will need a brief introduction on why the resident is being assessed. Assessment from patients will mainly focus on interpersonal and communication skills. </a:t>
            </a:r>
          </a:p>
          <a:p>
            <a:endParaRPr lang="en-US" dirty="0"/>
          </a:p>
          <a:p>
            <a:endParaRPr lang="en-US" dirty="0"/>
          </a:p>
        </p:txBody>
      </p:sp>
      <p:sp>
        <p:nvSpPr>
          <p:cNvPr id="4" name="Slide Number Placeholder 3"/>
          <p:cNvSpPr>
            <a:spLocks noGrp="1"/>
          </p:cNvSpPr>
          <p:nvPr>
            <p:ph type="sldNum" sz="quarter" idx="10"/>
          </p:nvPr>
        </p:nvSpPr>
        <p:spPr/>
        <p:txBody>
          <a:bodyPr/>
          <a:lstStyle/>
          <a:p>
            <a:fld id="{8C487557-D349-4C40-9F26-A24C189B823E}" type="slidenum">
              <a:rPr lang="en-US" smtClean="0"/>
              <a:t>10</a:t>
            </a:fld>
            <a:endParaRPr lang="en-US"/>
          </a:p>
        </p:txBody>
      </p:sp>
    </p:spTree>
    <p:extLst>
      <p:ext uri="{BB962C8B-B14F-4D97-AF65-F5344CB8AC3E}">
        <p14:creationId xmlns:p14="http://schemas.microsoft.com/office/powerpoint/2010/main" val="1646698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residents (or faculty) how can you impact your program’s assessment culture</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For more information on these concepts, refer to Feldman et </a:t>
            </a:r>
            <a:r>
              <a:rPr lang="en-US" dirty="0" err="1" smtClean="0"/>
              <a:t>al’s</a:t>
            </a:r>
            <a:r>
              <a:rPr lang="en-US" dirty="0" smtClean="0"/>
              <a:t> article, Rater Training to Support High-Stakes Simulation-Based Assessments (2012).</a:t>
            </a:r>
          </a:p>
          <a:p>
            <a:endParaRPr lang="en-US" dirty="0"/>
          </a:p>
        </p:txBody>
      </p:sp>
      <p:sp>
        <p:nvSpPr>
          <p:cNvPr id="4" name="Slide Number Placeholder 3"/>
          <p:cNvSpPr>
            <a:spLocks noGrp="1"/>
          </p:cNvSpPr>
          <p:nvPr>
            <p:ph type="sldNum" sz="quarter" idx="10"/>
          </p:nvPr>
        </p:nvSpPr>
        <p:spPr/>
        <p:txBody>
          <a:bodyPr/>
          <a:lstStyle/>
          <a:p>
            <a:fld id="{8C487557-D349-4C40-9F26-A24C189B823E}" type="slidenum">
              <a:rPr lang="en-US" smtClean="0"/>
              <a:t>11</a:t>
            </a:fld>
            <a:endParaRPr lang="en-US"/>
          </a:p>
        </p:txBody>
      </p:sp>
    </p:spTree>
    <p:extLst>
      <p:ext uri="{BB962C8B-B14F-4D97-AF65-F5344CB8AC3E}">
        <p14:creationId xmlns:p14="http://schemas.microsoft.com/office/powerpoint/2010/main" val="1793641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487557-D349-4C40-9F26-A24C189B823E}" type="slidenum">
              <a:rPr lang="en-US" smtClean="0"/>
              <a:t>13</a:t>
            </a:fld>
            <a:endParaRPr lang="en-US"/>
          </a:p>
        </p:txBody>
      </p:sp>
    </p:spTree>
    <p:extLst>
      <p:ext uri="{BB962C8B-B14F-4D97-AF65-F5344CB8AC3E}">
        <p14:creationId xmlns:p14="http://schemas.microsoft.com/office/powerpoint/2010/main" val="10279346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STFM Resources: http://www.stfm.org/Resources/ResourcesforResidencyPrograms/ResidencyAccreditationToolkit/MilestonesResidentAssessment/MilestonesDesignandContent</a:t>
            </a:r>
            <a:endParaRPr lang="en-US" dirty="0"/>
          </a:p>
        </p:txBody>
      </p:sp>
      <p:sp>
        <p:nvSpPr>
          <p:cNvPr id="4" name="Slide Number Placeholder 3"/>
          <p:cNvSpPr>
            <a:spLocks noGrp="1"/>
          </p:cNvSpPr>
          <p:nvPr>
            <p:ph type="sldNum" sz="quarter" idx="10"/>
          </p:nvPr>
        </p:nvSpPr>
        <p:spPr/>
        <p:txBody>
          <a:bodyPr/>
          <a:lstStyle/>
          <a:p>
            <a:fld id="{8C487557-D349-4C40-9F26-A24C189B823E}" type="slidenum">
              <a:rPr lang="en-US" smtClean="0"/>
              <a:t>14</a:t>
            </a:fld>
            <a:endParaRPr lang="en-US"/>
          </a:p>
        </p:txBody>
      </p:sp>
    </p:spTree>
    <p:extLst>
      <p:ext uri="{BB962C8B-B14F-4D97-AF65-F5344CB8AC3E}">
        <p14:creationId xmlns:p14="http://schemas.microsoft.com/office/powerpoint/2010/main" val="3627348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487557-D349-4C40-9F26-A24C189B823E}" type="slidenum">
              <a:rPr lang="en-US" smtClean="0"/>
              <a:t>2</a:t>
            </a:fld>
            <a:endParaRPr lang="en-US"/>
          </a:p>
        </p:txBody>
      </p:sp>
    </p:spTree>
    <p:extLst>
      <p:ext uri="{BB962C8B-B14F-4D97-AF65-F5344CB8AC3E}">
        <p14:creationId xmlns:p14="http://schemas.microsoft.com/office/powerpoint/2010/main" val="1204542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as teachers you have assessment responsibilities </a:t>
            </a:r>
            <a:r>
              <a:rPr lang="en-US" b="1" dirty="0">
                <a:highlight>
                  <a:srgbClr val="FFFF00"/>
                </a:highlight>
              </a:rPr>
              <a:t>and the assessments are part of the evaluation structure med </a:t>
            </a:r>
            <a:r>
              <a:rPr lang="en-US" b="1" dirty="0" err="1">
                <a:highlight>
                  <a:srgbClr val="FFFF00"/>
                </a:highlight>
              </a:rPr>
              <a:t>ed</a:t>
            </a:r>
            <a:endParaRPr lang="en-US" b="1" dirty="0">
              <a:highlight>
                <a:srgbClr val="FFFF00"/>
              </a:highlight>
            </a:endParaRPr>
          </a:p>
          <a:p>
            <a:pPr lvl="1"/>
            <a:endParaRPr lang="en-US" dirty="0"/>
          </a:p>
          <a:p>
            <a:pPr lvl="1"/>
            <a:r>
              <a:rPr lang="en-US" dirty="0"/>
              <a:t>No one should engage in teaching and learning in med </a:t>
            </a:r>
            <a:r>
              <a:rPr lang="en-US" dirty="0" err="1"/>
              <a:t>ed</a:t>
            </a:r>
            <a:r>
              <a:rPr lang="en-US" dirty="0"/>
              <a:t> without knowing how this all fits together </a:t>
            </a:r>
            <a:r>
              <a:rPr lang="en-US" b="1" dirty="0"/>
              <a:t>because one of the reasons why we struggle to engage in meaningful, quality education is that too few have ever gotten this message.  </a:t>
            </a:r>
          </a:p>
          <a:p>
            <a:pPr lvl="1"/>
            <a:endParaRPr lang="en-US" dirty="0"/>
          </a:p>
          <a:p>
            <a:pPr lvl="1"/>
            <a:r>
              <a:rPr lang="en-US" dirty="0"/>
              <a:t>Also, as residents, you are potential future </a:t>
            </a:r>
            <a:r>
              <a:rPr lang="en-US" dirty="0" err="1" smtClean="0"/>
              <a:t>attendings</a:t>
            </a:r>
            <a:r>
              <a:rPr lang="en-US" dirty="0" smtClean="0"/>
              <a:t>/faculty </a:t>
            </a:r>
            <a:r>
              <a:rPr lang="en-US" b="1" dirty="0"/>
              <a:t>and as such should have exposure to these concepts and conversations now so you know what you may be getting into.</a:t>
            </a:r>
          </a:p>
          <a:p>
            <a:endParaRPr lang="en-US" dirty="0"/>
          </a:p>
        </p:txBody>
      </p:sp>
      <p:sp>
        <p:nvSpPr>
          <p:cNvPr id="4" name="Slide Number Placeholder 3"/>
          <p:cNvSpPr>
            <a:spLocks noGrp="1"/>
          </p:cNvSpPr>
          <p:nvPr>
            <p:ph type="sldNum" sz="quarter" idx="10"/>
          </p:nvPr>
        </p:nvSpPr>
        <p:spPr/>
        <p:txBody>
          <a:bodyPr/>
          <a:lstStyle/>
          <a:p>
            <a:fld id="{8C487557-D349-4C40-9F26-A24C189B823E}" type="slidenum">
              <a:rPr lang="en-US" smtClean="0"/>
              <a:t>3</a:t>
            </a:fld>
            <a:endParaRPr lang="en-US"/>
          </a:p>
        </p:txBody>
      </p:sp>
    </p:spTree>
    <p:extLst>
      <p:ext uri="{BB962C8B-B14F-4D97-AF65-F5344CB8AC3E}">
        <p14:creationId xmlns:p14="http://schemas.microsoft.com/office/powerpoint/2010/main" val="3809368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structure of competencies, milestones, and EPAs stems from decades of non-standard performance evaluation of residents. As an accrediting body, the ACGME is charged with creating the ways by which programs are able to assure that </a:t>
            </a:r>
            <a:r>
              <a:rPr lang="en-US" sz="1200" b="1" kern="1200" dirty="0">
                <a:solidFill>
                  <a:schemeClr val="tx1"/>
                </a:solidFill>
                <a:effectLst/>
                <a:latin typeface="+mn-lt"/>
                <a:ea typeface="+mn-ea"/>
                <a:cs typeface="+mn-cs"/>
              </a:rPr>
              <a:t>all residents are actually and </a:t>
            </a:r>
            <a:r>
              <a:rPr lang="en-US" sz="1200" b="1" i="1" kern="1200" dirty="0">
                <a:solidFill>
                  <a:schemeClr val="tx1"/>
                </a:solidFill>
                <a:effectLst/>
                <a:latin typeface="+mn-lt"/>
                <a:ea typeface="+mn-ea"/>
                <a:cs typeface="+mn-cs"/>
              </a:rPr>
              <a:t>equivalently</a:t>
            </a:r>
            <a:r>
              <a:rPr lang="en-US" sz="1200" b="1" kern="1200" dirty="0">
                <a:solidFill>
                  <a:schemeClr val="tx1"/>
                </a:solidFill>
                <a:effectLst/>
                <a:latin typeface="+mn-lt"/>
                <a:ea typeface="+mn-ea"/>
                <a:cs typeface="+mn-cs"/>
              </a:rPr>
              <a:t> ready to become independent practitioners</a:t>
            </a:r>
            <a:r>
              <a:rPr lang="en-US" sz="1200" kern="1200" dirty="0">
                <a:solidFill>
                  <a:schemeClr val="tx1"/>
                </a:solidFill>
                <a:effectLst/>
                <a:latin typeface="+mn-lt"/>
                <a:ea typeface="+mn-ea"/>
                <a:cs typeface="+mn-cs"/>
              </a:rPr>
              <a:t>, ready to care for human beings and bring health into lives and communities and avoid the harms of disease, pain and death. The stakes are the highest they can be. As a patient, wouldn’t you like to be assured that the physician treating you was as good as the physician in the next exam room?</a:t>
            </a:r>
          </a:p>
          <a:p>
            <a:r>
              <a:rPr lang="en-US" sz="1200" kern="1200" dirty="0">
                <a:solidFill>
                  <a:schemeClr val="tx1"/>
                </a:solidFill>
                <a:effectLst/>
                <a:latin typeface="+mn-lt"/>
                <a:ea typeface="+mn-ea"/>
                <a:cs typeface="+mn-cs"/>
              </a:rPr>
              <a:t> </a:t>
            </a:r>
          </a:p>
          <a:p>
            <a:r>
              <a:rPr lang="en-US" sz="1200" u="sng" kern="1200" dirty="0">
                <a:solidFill>
                  <a:schemeClr val="tx1"/>
                </a:solidFill>
                <a:effectLst/>
                <a:latin typeface="+mn-lt"/>
                <a:ea typeface="+mn-ea"/>
                <a:cs typeface="+mn-cs"/>
                <a:hlinkClick r:id="rId3"/>
              </a:rPr>
              <a:t>STFM</a:t>
            </a:r>
            <a:r>
              <a:rPr lang="en-US" sz="1200" kern="1200" dirty="0">
                <a:solidFill>
                  <a:schemeClr val="tx1"/>
                </a:solidFill>
                <a:effectLst/>
                <a:latin typeface="+mn-lt"/>
                <a:ea typeface="+mn-ea"/>
                <a:cs typeface="+mn-cs"/>
              </a:rPr>
              <a:t> has done an excellent job of providing resources on the evolving evaluation structure of medical education. </a:t>
            </a:r>
            <a:r>
              <a:rPr lang="en-US" sz="1200" kern="1200" baseline="0" dirty="0">
                <a:solidFill>
                  <a:schemeClr val="tx1"/>
                </a:solidFill>
                <a:effectLst/>
                <a:latin typeface="+mn-lt"/>
                <a:ea typeface="+mn-ea"/>
                <a:cs typeface="+mn-cs"/>
              </a:rPr>
              <a:t> However, not everyone has access to those resources. This session is to meant to give airing to these topics.</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C487557-D349-4C40-9F26-A24C189B823E}" type="slidenum">
              <a:rPr lang="en-US" smtClean="0"/>
              <a:t>4</a:t>
            </a:fld>
            <a:endParaRPr lang="en-US"/>
          </a:p>
        </p:txBody>
      </p:sp>
    </p:spTree>
    <p:extLst>
      <p:ext uri="{BB962C8B-B14F-4D97-AF65-F5344CB8AC3E}">
        <p14:creationId xmlns:p14="http://schemas.microsoft.com/office/powerpoint/2010/main" val="1612571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err="1">
                <a:solidFill>
                  <a:schemeClr val="tx1"/>
                </a:solidFill>
                <a:effectLst/>
                <a:latin typeface="+mn-lt"/>
                <a:ea typeface="+mn-ea"/>
                <a:cs typeface="+mn-cs"/>
              </a:rPr>
              <a:t>Entrustable</a:t>
            </a:r>
            <a:r>
              <a:rPr lang="en-US" sz="1200" i="1" kern="1200" dirty="0">
                <a:solidFill>
                  <a:schemeClr val="tx1"/>
                </a:solidFill>
                <a:effectLst/>
                <a:latin typeface="+mn-lt"/>
                <a:ea typeface="+mn-ea"/>
                <a:cs typeface="+mn-cs"/>
              </a:rPr>
              <a:t> Professional Activities for Family Medicine End of Residency Training </a:t>
            </a:r>
            <a:r>
              <a:rPr lang="en-US" sz="1200" kern="1200" dirty="0">
                <a:solidFill>
                  <a:schemeClr val="tx1"/>
                </a:solidFill>
                <a:effectLst/>
                <a:latin typeface="+mn-lt"/>
                <a:ea typeface="+mn-ea"/>
                <a:cs typeface="+mn-cs"/>
              </a:rPr>
              <a:t>EPAs are broad categories of activities that define the essential professional work of a discipline. With regard to residency training, EPAs define the expectations for the education of family physicians. EPAs integrate all of the core competencies, </a:t>
            </a:r>
            <a:r>
              <a:rPr lang="en-US" sz="1200" kern="1200" dirty="0" err="1">
                <a:solidFill>
                  <a:schemeClr val="tx1"/>
                </a:solidFill>
                <a:effectLst/>
                <a:latin typeface="+mn-lt"/>
                <a:ea typeface="+mn-ea"/>
                <a:cs typeface="+mn-cs"/>
              </a:rPr>
              <a:t>subcompetencies</a:t>
            </a:r>
            <a:r>
              <a:rPr lang="en-US" sz="1200" kern="1200" dirty="0">
                <a:solidFill>
                  <a:schemeClr val="tx1"/>
                </a:solidFill>
                <a:effectLst/>
                <a:latin typeface="+mn-lt"/>
                <a:ea typeface="+mn-ea"/>
                <a:cs typeface="+mn-cs"/>
              </a:rPr>
              <a:t>, and their specific milestones.</a:t>
            </a:r>
          </a:p>
          <a:p>
            <a:endParaRPr lang="en-US" sz="1200" i="1"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ACGME Competencies </a:t>
            </a:r>
            <a:r>
              <a:rPr lang="en-US" sz="1200" kern="1200" dirty="0">
                <a:solidFill>
                  <a:schemeClr val="tx1"/>
                </a:solidFill>
                <a:effectLst/>
                <a:latin typeface="+mn-lt"/>
                <a:ea typeface="+mn-ea"/>
                <a:cs typeface="+mn-cs"/>
              </a:rPr>
              <a:t>"The Accreditation Council for Graduate Medical Education US’ graduate medical education programs foster resident physicians’ development of competencies in six domains and collect performance data that reliably and accurately depicts residents’ ability to care for patients and to work effectively in healthcare delivery systems."</a:t>
            </a:r>
          </a:p>
          <a:p>
            <a:endParaRPr lang="en-US" sz="1200" i="1"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ACGME Family Medicine </a:t>
            </a:r>
            <a:r>
              <a:rPr lang="en-US" sz="1200" i="1" kern="1200" dirty="0" err="1">
                <a:solidFill>
                  <a:schemeClr val="tx1"/>
                </a:solidFill>
                <a:effectLst/>
                <a:latin typeface="+mn-lt"/>
                <a:ea typeface="+mn-ea"/>
                <a:cs typeface="+mn-cs"/>
              </a:rPr>
              <a:t>Subcompetencies</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a:t>
            </a:r>
            <a:r>
              <a:rPr lang="en-US" sz="1200" kern="1200" dirty="0" err="1">
                <a:solidFill>
                  <a:schemeClr val="tx1"/>
                </a:solidFill>
                <a:effectLst/>
                <a:latin typeface="+mn-lt"/>
                <a:ea typeface="+mn-ea"/>
                <a:cs typeface="+mn-cs"/>
              </a:rPr>
              <a:t>subcompetencies</a:t>
            </a:r>
            <a:r>
              <a:rPr lang="en-US" sz="1200" kern="1200" dirty="0">
                <a:solidFill>
                  <a:schemeClr val="tx1"/>
                </a:solidFill>
                <a:effectLst/>
                <a:latin typeface="+mn-lt"/>
                <a:ea typeface="+mn-ea"/>
                <a:cs typeface="+mn-cs"/>
              </a:rPr>
              <a:t> and Milestones provide a framework for the assessment of the development of the resident physician in key dimensions of the elements of physician competency. </a:t>
            </a:r>
          </a:p>
          <a:p>
            <a:endParaRPr lang="en-US" sz="1200" i="1"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ACGME Milestones </a:t>
            </a:r>
            <a:r>
              <a:rPr lang="en-US" sz="1200" kern="1200" dirty="0">
                <a:solidFill>
                  <a:schemeClr val="tx1"/>
                </a:solidFill>
                <a:effectLst/>
                <a:latin typeface="+mn-lt"/>
                <a:ea typeface="+mn-ea"/>
                <a:cs typeface="+mn-cs"/>
              </a:rPr>
              <a:t>A milestone is a significant point in development. The ACGME Milestones are competency-based developmental outcomes (e.g., knowledge, skills, attitudes, and performance) that can be demonstrated progressively by residents and fellows from the beginning of their education through graduation to the unsupervised practice of their specialties.</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Soooo</a:t>
            </a:r>
            <a:r>
              <a:rPr lang="en-US" sz="1200" kern="1200" dirty="0">
                <a:solidFill>
                  <a:schemeClr val="tx1"/>
                </a:solidFill>
                <a:effectLst/>
                <a:latin typeface="+mn-lt"/>
                <a:ea typeface="+mn-ea"/>
                <a:cs typeface="+mn-cs"/>
              </a:rPr>
              <a:t>, the milestones are the waypoints on the map of competencies in the realm of EPAs. When you are being evaluated, or evaluating another, why might the level of detail in the evaluation become critically important?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dirty="0" smtClean="0">
                <a:hlinkClick r:id="rId3"/>
              </a:rPr>
              <a:t>https://www.aamc.org/initiatives/coreepas/</a:t>
            </a:r>
            <a:endParaRPr lang="en-US" dirty="0" smtClean="0"/>
          </a:p>
          <a:p>
            <a:r>
              <a:rPr lang="en-US" dirty="0" smtClean="0">
                <a:hlinkClick r:id="rId4"/>
              </a:rPr>
              <a:t>www.stfm.org</a:t>
            </a:r>
            <a:r>
              <a:rPr 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C487557-D349-4C40-9F26-A24C189B823E}" type="slidenum">
              <a:rPr lang="en-US" smtClean="0"/>
              <a:t>5</a:t>
            </a:fld>
            <a:endParaRPr lang="en-US"/>
          </a:p>
        </p:txBody>
      </p:sp>
    </p:spTree>
    <p:extLst>
      <p:ext uri="{BB962C8B-B14F-4D97-AF65-F5344CB8AC3E}">
        <p14:creationId xmlns:p14="http://schemas.microsoft.com/office/powerpoint/2010/main" val="2861786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 are a lot of materials in the STFM Residency Accreditation Toolkit that are very helpful, including a </a:t>
            </a:r>
            <a:r>
              <a:rPr lang="en-US" sz="1200" u="sng" kern="1200" dirty="0">
                <a:solidFill>
                  <a:schemeClr val="tx1"/>
                </a:solidFill>
                <a:effectLst/>
                <a:latin typeface="+mn-lt"/>
                <a:ea typeface="+mn-ea"/>
                <a:cs typeface="+mn-cs"/>
                <a:hlinkClick r:id="rId3"/>
              </a:rPr>
              <a:t>section on Milestone Assessment</a:t>
            </a:r>
            <a:r>
              <a:rPr lang="en-US" sz="1200" kern="1200" dirty="0">
                <a:solidFill>
                  <a:schemeClr val="tx1"/>
                </a:solidFill>
                <a:effectLst/>
                <a:latin typeface="+mn-lt"/>
                <a:ea typeface="+mn-ea"/>
                <a:cs typeface="+mn-cs"/>
              </a:rPr>
              <a:t>.  During this brief workshop we’re going to look more directly at the activities of evaluating and commenting.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Many evaluations are numeric and both evaluators and evaluates dislike dealing with low numbers. Evaluators want to be generous and kind; evaluates want to believe they did well.  Unfortunately, this mental model leads to evaluation inflation and poor learning outcomes, and eventually endangers patient health outcomes.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Look at a sample of your program’s evaluation against the Milestones and/ or Competencies. </a:t>
            </a:r>
            <a:r>
              <a:rPr lang="en-US" sz="1200" i="1" kern="1200" dirty="0">
                <a:solidFill>
                  <a:schemeClr val="tx1"/>
                </a:solidFill>
                <a:effectLst/>
                <a:latin typeface="+mn-lt"/>
                <a:ea typeface="+mn-ea"/>
                <a:cs typeface="+mn-cs"/>
              </a:rPr>
              <a:t>What does the numeric value really mean</a:t>
            </a:r>
            <a:r>
              <a:rPr lang="en-US" sz="1200" kern="1200" dirty="0">
                <a:solidFill>
                  <a:schemeClr val="tx1"/>
                </a:solidFill>
                <a:effectLst/>
                <a:latin typeface="+mn-lt"/>
                <a:ea typeface="+mn-ea"/>
                <a:cs typeface="+mn-cs"/>
              </a:rPr>
              <a:t>? For example, in the </a:t>
            </a:r>
            <a:r>
              <a:rPr lang="en-US" sz="1200" u="sng" kern="1200" dirty="0">
                <a:solidFill>
                  <a:schemeClr val="tx1"/>
                </a:solidFill>
                <a:effectLst/>
                <a:latin typeface="+mn-lt"/>
                <a:ea typeface="+mn-ea"/>
                <a:cs typeface="+mn-cs"/>
                <a:hlinkClick r:id="rId4"/>
              </a:rPr>
              <a:t>FM Milestones</a:t>
            </a:r>
            <a:r>
              <a:rPr lang="en-US" sz="1200" kern="1200" dirty="0">
                <a:solidFill>
                  <a:schemeClr val="tx1"/>
                </a:solidFill>
                <a:effectLst/>
                <a:latin typeface="+mn-lt"/>
                <a:ea typeface="+mn-ea"/>
                <a:cs typeface="+mn-cs"/>
              </a:rPr>
              <a:t>:</a:t>
            </a:r>
          </a:p>
          <a:p>
            <a:pPr lvl="0"/>
            <a:r>
              <a:rPr lang="en-US" sz="1200" b="1" kern="1200" dirty="0">
                <a:solidFill>
                  <a:schemeClr val="tx1"/>
                </a:solidFill>
                <a:effectLst/>
                <a:latin typeface="+mn-lt"/>
                <a:ea typeface="+mn-ea"/>
                <a:cs typeface="+mn-cs"/>
              </a:rPr>
              <a:t>Level 1:</a:t>
            </a:r>
            <a:r>
              <a:rPr lang="en-US" sz="1200" kern="1200" dirty="0">
                <a:solidFill>
                  <a:schemeClr val="tx1"/>
                </a:solidFill>
                <a:effectLst/>
                <a:latin typeface="+mn-lt"/>
                <a:ea typeface="+mn-ea"/>
                <a:cs typeface="+mn-cs"/>
              </a:rPr>
              <a:t> The resident demonstrates </a:t>
            </a:r>
            <a:r>
              <a:rPr lang="en-US" sz="1200" i="1" kern="1200" dirty="0">
                <a:solidFill>
                  <a:schemeClr val="tx1"/>
                </a:solidFill>
                <a:effectLst/>
                <a:latin typeface="+mn-lt"/>
                <a:ea typeface="+mn-ea"/>
                <a:cs typeface="+mn-cs"/>
              </a:rPr>
              <a:t>some</a:t>
            </a:r>
            <a:r>
              <a:rPr lang="en-US" sz="1200" kern="1200" dirty="0">
                <a:solidFill>
                  <a:schemeClr val="tx1"/>
                </a:solidFill>
                <a:effectLst/>
                <a:latin typeface="+mn-lt"/>
                <a:ea typeface="+mn-ea"/>
                <a:cs typeface="+mn-cs"/>
              </a:rPr>
              <a:t> of the behaviors or skills that would be expected of someone with </a:t>
            </a:r>
            <a:r>
              <a:rPr lang="en-US" sz="1200" i="1" kern="1200" dirty="0">
                <a:solidFill>
                  <a:schemeClr val="tx1"/>
                </a:solidFill>
                <a:effectLst/>
                <a:latin typeface="+mn-lt"/>
                <a:ea typeface="+mn-ea"/>
                <a:cs typeface="+mn-cs"/>
              </a:rPr>
              <a:t>some</a:t>
            </a:r>
            <a:r>
              <a:rPr lang="en-US" sz="1200" kern="1200" dirty="0">
                <a:solidFill>
                  <a:schemeClr val="tx1"/>
                </a:solidFill>
                <a:effectLst/>
                <a:latin typeface="+mn-lt"/>
                <a:ea typeface="+mn-ea"/>
                <a:cs typeface="+mn-cs"/>
              </a:rPr>
              <a:t> education in family medicine</a:t>
            </a:r>
          </a:p>
          <a:p>
            <a:pPr lvl="0"/>
            <a:r>
              <a:rPr lang="en-US" sz="1200" b="1" kern="1200" dirty="0">
                <a:solidFill>
                  <a:schemeClr val="tx1"/>
                </a:solidFill>
                <a:effectLst/>
                <a:latin typeface="+mn-lt"/>
                <a:ea typeface="+mn-ea"/>
                <a:cs typeface="+mn-cs"/>
              </a:rPr>
              <a:t>Level 2:</a:t>
            </a:r>
            <a:r>
              <a:rPr lang="en-US" sz="1200" kern="1200" dirty="0">
                <a:solidFill>
                  <a:schemeClr val="tx1"/>
                </a:solidFill>
                <a:effectLst/>
                <a:latin typeface="+mn-lt"/>
                <a:ea typeface="+mn-ea"/>
                <a:cs typeface="+mn-cs"/>
              </a:rPr>
              <a:t> The resident demonstrates increased achievement of expected behaviors or skills.</a:t>
            </a:r>
          </a:p>
          <a:p>
            <a:pPr lvl="0"/>
            <a:r>
              <a:rPr lang="en-US" sz="1200" b="1" kern="1200" dirty="0">
                <a:solidFill>
                  <a:schemeClr val="tx1"/>
                </a:solidFill>
                <a:effectLst/>
                <a:latin typeface="+mn-lt"/>
                <a:ea typeface="+mn-ea"/>
                <a:cs typeface="+mn-cs"/>
              </a:rPr>
              <a:t>Level 3:</a:t>
            </a:r>
            <a:r>
              <a:rPr lang="en-US" sz="1200" kern="1200" dirty="0">
                <a:solidFill>
                  <a:schemeClr val="tx1"/>
                </a:solidFill>
                <a:effectLst/>
                <a:latin typeface="+mn-lt"/>
                <a:ea typeface="+mn-ea"/>
                <a:cs typeface="+mn-cs"/>
              </a:rPr>
              <a:t> The resident continues to advance with further achievement of behaviors or skills, and has achieved </a:t>
            </a:r>
            <a:r>
              <a:rPr lang="en-US" sz="1200" i="1" kern="1200" dirty="0">
                <a:solidFill>
                  <a:schemeClr val="tx1"/>
                </a:solidFill>
                <a:effectLst/>
                <a:latin typeface="+mn-lt"/>
                <a:ea typeface="+mn-ea"/>
                <a:cs typeface="+mn-cs"/>
              </a:rPr>
              <a:t>most</a:t>
            </a:r>
            <a:r>
              <a:rPr lang="en-US" sz="1200" kern="1200" dirty="0">
                <a:solidFill>
                  <a:schemeClr val="tx1"/>
                </a:solidFill>
                <a:effectLst/>
                <a:latin typeface="+mn-lt"/>
                <a:ea typeface="+mn-ea"/>
                <a:cs typeface="+mn-cs"/>
              </a:rPr>
              <a:t> of the milestones expected for residency graduation.</a:t>
            </a:r>
          </a:p>
          <a:p>
            <a:pPr lvl="0"/>
            <a:r>
              <a:rPr lang="en-US" sz="1200" b="1" kern="1200" dirty="0">
                <a:solidFill>
                  <a:schemeClr val="tx1"/>
                </a:solidFill>
                <a:effectLst/>
                <a:latin typeface="+mn-lt"/>
                <a:ea typeface="+mn-ea"/>
                <a:cs typeface="+mn-cs"/>
              </a:rPr>
              <a:t>Level 4:</a:t>
            </a:r>
            <a:r>
              <a:rPr lang="en-US" sz="1200" kern="1200" dirty="0">
                <a:solidFill>
                  <a:schemeClr val="tx1"/>
                </a:solidFill>
                <a:effectLst/>
                <a:latin typeface="+mn-lt"/>
                <a:ea typeface="+mn-ea"/>
                <a:cs typeface="+mn-cs"/>
              </a:rPr>
              <a:t> The resident has achieved </a:t>
            </a:r>
            <a:r>
              <a:rPr lang="en-US" sz="1200" i="1" kern="1200" dirty="0">
                <a:solidFill>
                  <a:schemeClr val="tx1"/>
                </a:solidFill>
                <a:effectLst/>
                <a:latin typeface="+mn-lt"/>
                <a:ea typeface="+mn-ea"/>
                <a:cs typeface="+mn-cs"/>
              </a:rPr>
              <a:t>all </a:t>
            </a:r>
            <a:r>
              <a:rPr lang="en-US" sz="1200" kern="1200" dirty="0">
                <a:solidFill>
                  <a:schemeClr val="tx1"/>
                </a:solidFill>
                <a:effectLst/>
                <a:latin typeface="+mn-lt"/>
                <a:ea typeface="+mn-ea"/>
                <a:cs typeface="+mn-cs"/>
              </a:rPr>
              <a:t>of the milestones expected for residency graduation.</a:t>
            </a:r>
          </a:p>
          <a:p>
            <a:pPr lvl="0"/>
            <a:r>
              <a:rPr lang="en-US" sz="1200" b="1" kern="1200" dirty="0">
                <a:solidFill>
                  <a:schemeClr val="tx1"/>
                </a:solidFill>
                <a:effectLst/>
                <a:latin typeface="+mn-lt"/>
                <a:ea typeface="+mn-ea"/>
                <a:cs typeface="+mn-cs"/>
              </a:rPr>
              <a:t>Level 5:</a:t>
            </a:r>
            <a:r>
              <a:rPr lang="en-US" sz="1200" kern="1200" dirty="0">
                <a:solidFill>
                  <a:schemeClr val="tx1"/>
                </a:solidFill>
                <a:effectLst/>
                <a:latin typeface="+mn-lt"/>
                <a:ea typeface="+mn-ea"/>
                <a:cs typeface="+mn-cs"/>
              </a:rPr>
              <a:t> This is an aspirational level of achievement and is expected to be achieved by very few residents prior to graduation. This level equates to someone who has been in independent practice for several years.</a:t>
            </a:r>
          </a:p>
          <a:p>
            <a:r>
              <a:rPr lang="en-US" sz="1200" kern="1200" dirty="0">
                <a:solidFill>
                  <a:schemeClr val="tx1"/>
                </a:solidFill>
                <a:effectLst/>
                <a:latin typeface="+mn-lt"/>
                <a:ea typeface="+mn-ea"/>
                <a:cs typeface="+mn-cs"/>
              </a:rPr>
              <a:t>Given this, should an intern ever expect a 3? Should a PGY2 expect 5s? </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8C487557-D349-4C40-9F26-A24C189B823E}" type="slidenum">
              <a:rPr lang="en-US" smtClean="0"/>
              <a:t>6</a:t>
            </a:fld>
            <a:endParaRPr lang="en-US"/>
          </a:p>
        </p:txBody>
      </p:sp>
    </p:spTree>
    <p:extLst>
      <p:ext uri="{BB962C8B-B14F-4D97-AF65-F5344CB8AC3E}">
        <p14:creationId xmlns:p14="http://schemas.microsoft.com/office/powerpoint/2010/main" val="2529418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Additionally, numeric values are made even more valuable when accompanied by comments specifying the </a:t>
            </a:r>
            <a:r>
              <a:rPr lang="en-US" sz="1200" b="1" kern="1200" dirty="0">
                <a:solidFill>
                  <a:schemeClr val="tx1"/>
                </a:solidFill>
                <a:effectLst/>
                <a:latin typeface="+mn-lt"/>
                <a:ea typeface="+mn-ea"/>
                <a:cs typeface="+mn-cs"/>
              </a:rPr>
              <a:t>knowledge, skills, behaviors and attitudes</a:t>
            </a:r>
            <a:r>
              <a:rPr lang="en-US" sz="1200" kern="1200" dirty="0">
                <a:solidFill>
                  <a:schemeClr val="tx1"/>
                </a:solidFill>
                <a:effectLst/>
                <a:latin typeface="+mn-lt"/>
                <a:ea typeface="+mn-ea"/>
                <a:cs typeface="+mn-cs"/>
              </a:rPr>
              <a:t> (KSBAs) that lead you to evaluate someone at a given level. Comments are insanely helpful for learners because it gives them specific things to work on, rather than a vague sense of how they did.</a:t>
            </a:r>
          </a:p>
          <a:p>
            <a:endParaRPr lang="en-US" dirty="0"/>
          </a:p>
        </p:txBody>
      </p:sp>
      <p:sp>
        <p:nvSpPr>
          <p:cNvPr id="4" name="Slide Number Placeholder 3"/>
          <p:cNvSpPr>
            <a:spLocks noGrp="1"/>
          </p:cNvSpPr>
          <p:nvPr>
            <p:ph type="sldNum" sz="quarter" idx="10"/>
          </p:nvPr>
        </p:nvSpPr>
        <p:spPr/>
        <p:txBody>
          <a:bodyPr/>
          <a:lstStyle/>
          <a:p>
            <a:fld id="{8C487557-D349-4C40-9F26-A24C189B823E}" type="slidenum">
              <a:rPr lang="en-US" smtClean="0"/>
              <a:t>7</a:t>
            </a:fld>
            <a:endParaRPr lang="en-US"/>
          </a:p>
        </p:txBody>
      </p:sp>
    </p:spTree>
    <p:extLst>
      <p:ext uri="{BB962C8B-B14F-4D97-AF65-F5344CB8AC3E}">
        <p14:creationId xmlns:p14="http://schemas.microsoft.com/office/powerpoint/2010/main" val="4030241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487557-D349-4C40-9F26-A24C189B823E}" type="slidenum">
              <a:rPr lang="en-US" smtClean="0"/>
              <a:t>8</a:t>
            </a:fld>
            <a:endParaRPr lang="en-US"/>
          </a:p>
        </p:txBody>
      </p:sp>
    </p:spTree>
    <p:extLst>
      <p:ext uri="{BB962C8B-B14F-4D97-AF65-F5344CB8AC3E}">
        <p14:creationId xmlns:p14="http://schemas.microsoft.com/office/powerpoint/2010/main" val="2877633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How is this working in your program? Compare your evaluation tools to the ACGME structure explained here. Identify gaps. How might you best address them?</a:t>
            </a:r>
            <a:endParaRPr lang="en-US" dirty="0"/>
          </a:p>
        </p:txBody>
      </p:sp>
      <p:sp>
        <p:nvSpPr>
          <p:cNvPr id="4" name="Slide Number Placeholder 3"/>
          <p:cNvSpPr>
            <a:spLocks noGrp="1"/>
          </p:cNvSpPr>
          <p:nvPr>
            <p:ph type="sldNum" sz="quarter" idx="10"/>
          </p:nvPr>
        </p:nvSpPr>
        <p:spPr/>
        <p:txBody>
          <a:bodyPr/>
          <a:lstStyle/>
          <a:p>
            <a:fld id="{8C487557-D349-4C40-9F26-A24C189B823E}" type="slidenum">
              <a:rPr lang="en-US" smtClean="0"/>
              <a:t>9</a:t>
            </a:fld>
            <a:endParaRPr lang="en-US"/>
          </a:p>
        </p:txBody>
      </p:sp>
    </p:spTree>
    <p:extLst>
      <p:ext uri="{BB962C8B-B14F-4D97-AF65-F5344CB8AC3E}">
        <p14:creationId xmlns:p14="http://schemas.microsoft.com/office/powerpoint/2010/main" val="6945495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98210"/>
            <a:ext cx="7772400" cy="1470025"/>
          </a:xfrm>
        </p:spPr>
        <p:txBody>
          <a:bodyPr>
            <a:normAutofit/>
          </a:bodyPr>
          <a:lstStyle>
            <a:lvl1pPr>
              <a:defRPr sz="3600" b="1" i="0">
                <a:solidFill>
                  <a:schemeClr val="accent3">
                    <a:lumMod val="50000"/>
                  </a:schemeClr>
                </a:solidFill>
                <a:latin typeface="Arial"/>
                <a:cs typeface="Arial"/>
              </a:defRPr>
            </a:lvl1pPr>
          </a:lstStyle>
          <a:p>
            <a:r>
              <a:rPr lang="en-US" dirty="0" smtClean="0"/>
              <a:t>Click to edit Master title style</a:t>
            </a:r>
            <a:br>
              <a:rPr lang="en-US" dirty="0" smtClean="0"/>
            </a:br>
            <a:r>
              <a:rPr lang="en-US" dirty="0" smtClean="0"/>
              <a:t>Click to edit Master title style</a:t>
            </a:r>
            <a:endParaRPr lang="en-US" dirty="0"/>
          </a:p>
        </p:txBody>
      </p:sp>
      <p:sp>
        <p:nvSpPr>
          <p:cNvPr id="3" name="Subtitle 2"/>
          <p:cNvSpPr>
            <a:spLocks noGrp="1"/>
          </p:cNvSpPr>
          <p:nvPr>
            <p:ph type="subTitle" idx="1" hasCustomPrompt="1"/>
          </p:nvPr>
        </p:nvSpPr>
        <p:spPr>
          <a:xfrm>
            <a:off x="1371600" y="3767129"/>
            <a:ext cx="6400800" cy="1752600"/>
          </a:xfrm>
        </p:spPr>
        <p:txBody>
          <a:bodyPr/>
          <a:lstStyle>
            <a:lvl1pPr marL="0" indent="0" algn="ctr">
              <a:lnSpc>
                <a:spcPct val="100000"/>
              </a:lnSpc>
              <a:spcAft>
                <a:spcPts val="0"/>
              </a:spcAft>
              <a:buNone/>
              <a:defRPr b="0" i="0">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Author’s Name</a:t>
            </a:r>
            <a:br>
              <a:rPr lang="en-US" dirty="0" smtClean="0"/>
            </a:br>
            <a:r>
              <a:rPr lang="en-US" dirty="0" smtClean="0"/>
              <a:t>Author’s Name</a:t>
            </a:r>
            <a:endParaRPr lang="en-US" dirty="0"/>
          </a:p>
        </p:txBody>
      </p:sp>
    </p:spTree>
    <p:extLst>
      <p:ext uri="{BB962C8B-B14F-4D97-AF65-F5344CB8AC3E}">
        <p14:creationId xmlns:p14="http://schemas.microsoft.com/office/powerpoint/2010/main" val="578388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idx="1"/>
          </p:nvPr>
        </p:nvSpPr>
        <p:spPr>
          <a:xfrm>
            <a:off x="457200" y="1600200"/>
            <a:ext cx="8229600" cy="435236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42595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idx="1"/>
          </p:nvPr>
        </p:nvSpPr>
        <p:spPr>
          <a:xfrm>
            <a:off x="4760258" y="1600198"/>
            <a:ext cx="3926541" cy="4424083"/>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2"/>
          <p:cNvSpPr>
            <a:spLocks noGrp="1"/>
          </p:cNvSpPr>
          <p:nvPr>
            <p:ph idx="11"/>
          </p:nvPr>
        </p:nvSpPr>
        <p:spPr>
          <a:xfrm>
            <a:off x="457200" y="1600198"/>
            <a:ext cx="3926541" cy="4424083"/>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92618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w/Content w/re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idx="1"/>
          </p:nvPr>
        </p:nvSpPr>
        <p:spPr>
          <a:xfrm>
            <a:off x="457200" y="1600200"/>
            <a:ext cx="8229600" cy="40577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0"/>
          </p:nvPr>
        </p:nvSpPr>
        <p:spPr>
          <a:xfrm>
            <a:off x="5975350" y="5658617"/>
            <a:ext cx="2711450" cy="358775"/>
          </a:xfrm>
        </p:spPr>
        <p:txBody>
          <a:bodyPr anchor="b">
            <a:normAutofit/>
          </a:bodyPr>
          <a:lstStyle>
            <a:lvl1pPr marL="0" indent="0" algn="r">
              <a:lnSpc>
                <a:spcPct val="100000"/>
              </a:lnSpc>
              <a:spcAft>
                <a:spcPts val="0"/>
              </a:spcAft>
              <a:buNone/>
              <a:defRPr sz="1000"/>
            </a:lvl1pPr>
          </a:lstStyle>
          <a:p>
            <a:pPr lvl="0"/>
            <a:r>
              <a:rPr lang="en-US" smtClean="0"/>
              <a:t>Click to edit Master text styles</a:t>
            </a:r>
          </a:p>
        </p:txBody>
      </p:sp>
    </p:spTree>
    <p:extLst>
      <p:ext uri="{BB962C8B-B14F-4D97-AF65-F5344CB8AC3E}">
        <p14:creationId xmlns:p14="http://schemas.microsoft.com/office/powerpoint/2010/main" val="139361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w/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idx="1"/>
          </p:nvPr>
        </p:nvSpPr>
        <p:spPr>
          <a:xfrm>
            <a:off x="457200" y="1600200"/>
            <a:ext cx="8229600" cy="435236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4259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ompare w/re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idx="1"/>
          </p:nvPr>
        </p:nvSpPr>
        <p:spPr>
          <a:xfrm>
            <a:off x="4760258" y="1600198"/>
            <a:ext cx="3926541" cy="4058419"/>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2"/>
          <p:cNvSpPr>
            <a:spLocks noGrp="1"/>
          </p:cNvSpPr>
          <p:nvPr>
            <p:ph idx="11"/>
          </p:nvPr>
        </p:nvSpPr>
        <p:spPr>
          <a:xfrm>
            <a:off x="457200" y="1600198"/>
            <a:ext cx="3926541" cy="4058419"/>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7"/>
          <p:cNvSpPr>
            <a:spLocks noGrp="1"/>
          </p:cNvSpPr>
          <p:nvPr>
            <p:ph type="body" sz="quarter" idx="10"/>
          </p:nvPr>
        </p:nvSpPr>
        <p:spPr>
          <a:xfrm>
            <a:off x="5975350" y="5658617"/>
            <a:ext cx="2711450" cy="358775"/>
          </a:xfrm>
        </p:spPr>
        <p:txBody>
          <a:bodyPr anchor="b">
            <a:normAutofit/>
          </a:bodyPr>
          <a:lstStyle>
            <a:lvl1pPr marL="0" indent="0" algn="r">
              <a:lnSpc>
                <a:spcPct val="100000"/>
              </a:lnSpc>
              <a:spcAft>
                <a:spcPts val="0"/>
              </a:spcAft>
              <a:buNone/>
              <a:defRPr sz="1000"/>
            </a:lvl1pPr>
          </a:lstStyle>
          <a:p>
            <a:pPr lvl="0"/>
            <a:r>
              <a:rPr lang="en-US" smtClean="0"/>
              <a:t>Click to edit Master text styles</a:t>
            </a:r>
          </a:p>
        </p:txBody>
      </p:sp>
    </p:spTree>
    <p:extLst>
      <p:ext uri="{BB962C8B-B14F-4D97-AF65-F5344CB8AC3E}">
        <p14:creationId xmlns:p14="http://schemas.microsoft.com/office/powerpoint/2010/main" val="2051608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idx="1"/>
          </p:nvPr>
        </p:nvSpPr>
        <p:spPr>
          <a:xfrm>
            <a:off x="4760258" y="1600198"/>
            <a:ext cx="3926541" cy="4424083"/>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2"/>
          <p:cNvSpPr>
            <a:spLocks noGrp="1"/>
          </p:cNvSpPr>
          <p:nvPr>
            <p:ph idx="11"/>
          </p:nvPr>
        </p:nvSpPr>
        <p:spPr>
          <a:xfrm>
            <a:off x="457200" y="1600198"/>
            <a:ext cx="3926541" cy="4424083"/>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92618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86614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156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idx="1"/>
          </p:nvPr>
        </p:nvSpPr>
        <p:spPr>
          <a:xfrm>
            <a:off x="457200" y="1600200"/>
            <a:ext cx="8229600" cy="405773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0"/>
          </p:nvPr>
        </p:nvSpPr>
        <p:spPr>
          <a:xfrm>
            <a:off x="5975350" y="5658617"/>
            <a:ext cx="2711450" cy="358775"/>
          </a:xfrm>
        </p:spPr>
        <p:txBody>
          <a:bodyPr anchor="b">
            <a:normAutofit/>
          </a:bodyPr>
          <a:lstStyle>
            <a:lvl1pPr marL="0" indent="0" algn="r">
              <a:buNone/>
              <a:defRPr sz="1000"/>
            </a:lvl1pPr>
          </a:lstStyle>
          <a:p>
            <a:pPr lvl="0"/>
            <a:r>
              <a:rPr lang="en-US"/>
              <a:t>Edit Master text styles</a:t>
            </a:r>
          </a:p>
        </p:txBody>
      </p:sp>
    </p:spTree>
    <p:extLst>
      <p:ext uri="{BB962C8B-B14F-4D97-AF65-F5344CB8AC3E}">
        <p14:creationId xmlns:p14="http://schemas.microsoft.com/office/powerpoint/2010/main" val="13936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idx="1"/>
          </p:nvPr>
        </p:nvSpPr>
        <p:spPr>
          <a:xfrm>
            <a:off x="4760258" y="1600198"/>
            <a:ext cx="3926541" cy="4058419"/>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2"/>
          <p:cNvSpPr>
            <a:spLocks noGrp="1"/>
          </p:cNvSpPr>
          <p:nvPr>
            <p:ph idx="11"/>
          </p:nvPr>
        </p:nvSpPr>
        <p:spPr>
          <a:xfrm>
            <a:off x="457200" y="1600198"/>
            <a:ext cx="3926541" cy="4058419"/>
          </a:xfrm>
          <a:prstGeom prst="rect">
            <a:avLst/>
          </a:prstGeom>
        </p:spPr>
        <p:txBody>
          <a:bodyPr vert="horz" lIns="91440" tIns="45720" rIns="91440" bIns="45720" rtlCol="0">
            <a:normAutofit/>
          </a:bodyPr>
          <a:lstStyle>
            <a:lvl1pPr>
              <a:defRPr sz="2800"/>
            </a:lvl1pPr>
            <a:lvl2pPr>
              <a:defRPr sz="2400"/>
            </a:lvl2pPr>
            <a:lvl3pPr>
              <a:defRPr sz="20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7"/>
          <p:cNvSpPr>
            <a:spLocks noGrp="1"/>
          </p:cNvSpPr>
          <p:nvPr>
            <p:ph type="body" sz="quarter" idx="10"/>
          </p:nvPr>
        </p:nvSpPr>
        <p:spPr>
          <a:xfrm>
            <a:off x="5975350" y="5658617"/>
            <a:ext cx="2711450" cy="358775"/>
          </a:xfrm>
        </p:spPr>
        <p:txBody>
          <a:bodyPr anchor="b">
            <a:normAutofit/>
          </a:bodyPr>
          <a:lstStyle>
            <a:lvl1pPr marL="0" indent="0" algn="r">
              <a:buNone/>
              <a:defRPr sz="1000"/>
            </a:lvl1pPr>
          </a:lstStyle>
          <a:p>
            <a:pPr lvl="0"/>
            <a:r>
              <a:rPr lang="en-US"/>
              <a:t>Edit Master text styles</a:t>
            </a:r>
          </a:p>
        </p:txBody>
      </p:sp>
    </p:spTree>
    <p:extLst>
      <p:ext uri="{BB962C8B-B14F-4D97-AF65-F5344CB8AC3E}">
        <p14:creationId xmlns:p14="http://schemas.microsoft.com/office/powerpoint/2010/main" val="2051608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387517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6636450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56" r:id="rId10"/>
    <p:sldLayoutId id="2147483657" r:id="rId11"/>
  </p:sldLayoutIdLst>
  <p:txStyles>
    <p:titleStyle>
      <a:lvl1pPr algn="ctr" defTabSz="457200" rtl="0" eaLnBrk="1" latinLnBrk="0" hangingPunct="1">
        <a:spcBef>
          <a:spcPct val="0"/>
        </a:spcBef>
        <a:buNone/>
        <a:defRPr sz="3600" b="1" i="0" kern="1200">
          <a:solidFill>
            <a:schemeClr val="accent3">
              <a:lumMod val="50000"/>
            </a:schemeClr>
          </a:solidFill>
          <a:latin typeface="Arial"/>
          <a:ea typeface="+mj-ea"/>
          <a:cs typeface="Arial"/>
        </a:defRPr>
      </a:lvl1pPr>
    </p:titleStyle>
    <p:bodyStyle>
      <a:lvl1pPr marL="457200" indent="-457200" algn="l" defTabSz="457200" rtl="0" eaLnBrk="1" latinLnBrk="0" hangingPunct="1">
        <a:lnSpc>
          <a:spcPct val="80000"/>
        </a:lnSpc>
        <a:spcBef>
          <a:spcPts val="0"/>
        </a:spcBef>
        <a:spcAft>
          <a:spcPts val="1200"/>
        </a:spcAft>
        <a:buClr>
          <a:schemeClr val="accent3">
            <a:lumMod val="50000"/>
          </a:schemeClr>
        </a:buClr>
        <a:buFont typeface="Arial"/>
        <a:buChar char="•"/>
        <a:defRPr sz="3200" b="0" i="0" kern="1200">
          <a:solidFill>
            <a:schemeClr val="tx1"/>
          </a:solidFill>
          <a:latin typeface="Arial"/>
          <a:ea typeface="+mn-ea"/>
          <a:cs typeface="Arial"/>
        </a:defRPr>
      </a:lvl1pPr>
      <a:lvl2pPr marL="914400" indent="-457200" algn="l" defTabSz="457200" rtl="0" eaLnBrk="1" latinLnBrk="0" hangingPunct="1">
        <a:lnSpc>
          <a:spcPct val="80000"/>
        </a:lnSpc>
        <a:spcBef>
          <a:spcPts val="0"/>
        </a:spcBef>
        <a:spcAft>
          <a:spcPts val="1200"/>
        </a:spcAft>
        <a:buClr>
          <a:schemeClr val="accent3">
            <a:lumMod val="50000"/>
          </a:schemeClr>
        </a:buClr>
        <a:buFont typeface="Arial"/>
        <a:buChar char="•"/>
        <a:defRPr sz="2800" b="0" i="0" kern="1200">
          <a:solidFill>
            <a:schemeClr val="tx1"/>
          </a:solidFill>
          <a:latin typeface="Arial"/>
          <a:ea typeface="+mn-ea"/>
          <a:cs typeface="Arial"/>
        </a:defRPr>
      </a:lvl2pPr>
      <a:lvl3pPr marL="1257300" indent="-342900" algn="l" defTabSz="457200" rtl="0" eaLnBrk="1" latinLnBrk="0" hangingPunct="1">
        <a:lnSpc>
          <a:spcPct val="80000"/>
        </a:lnSpc>
        <a:spcBef>
          <a:spcPts val="0"/>
        </a:spcBef>
        <a:spcAft>
          <a:spcPts val="1200"/>
        </a:spcAft>
        <a:buClr>
          <a:schemeClr val="accent3">
            <a:lumMod val="50000"/>
          </a:schemeClr>
        </a:buClr>
        <a:buFont typeface="Arial"/>
        <a:buChar char="•"/>
        <a:defRPr sz="2400" b="0" i="0" kern="1200">
          <a:solidFill>
            <a:schemeClr val="tx1"/>
          </a:solidFill>
          <a:latin typeface="Arial"/>
          <a:ea typeface="+mn-ea"/>
          <a:cs typeface="Arial"/>
        </a:defRPr>
      </a:lvl3pPr>
      <a:lvl4pPr marL="17145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4pPr>
      <a:lvl5pPr marL="2171700" indent="-342900" algn="l" defTabSz="457200" rtl="0" eaLnBrk="1" latinLnBrk="0" hangingPunct="1">
        <a:lnSpc>
          <a:spcPct val="80000"/>
        </a:lnSpc>
        <a:spcBef>
          <a:spcPts val="0"/>
        </a:spcBef>
        <a:spcAft>
          <a:spcPts val="1200"/>
        </a:spcAft>
        <a:buClr>
          <a:schemeClr val="accent3">
            <a:lumMod val="50000"/>
          </a:schemeClr>
        </a:buClr>
        <a:buFont typeface="Arial"/>
        <a:buChar char="•"/>
        <a:defRPr sz="20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www.stfm.org/Resources/ResourcesforResidencyPrograms/ResidencyAccreditationToolkit/MilestonesResidentAssessment/MilestonesDesignandContent"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s://www.aamc.org/initiatives/coreepa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aamc.org/initiatives/coreepas/"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798210"/>
            <a:ext cx="8686800" cy="1470025"/>
          </a:xfrm>
        </p:spPr>
        <p:txBody>
          <a:bodyPr>
            <a:noAutofit/>
          </a:bodyPr>
          <a:lstStyle/>
          <a:p>
            <a:r>
              <a:rPr lang="en-US" dirty="0"/>
              <a:t>STFM Faculty for Tomorrow Resident as Educators Curriculum: </a:t>
            </a:r>
            <a:br>
              <a:rPr lang="en-US" dirty="0"/>
            </a:br>
            <a:r>
              <a:rPr lang="en-US" dirty="0" smtClean="0"/>
              <a:t>Evaluation in the Education of Future Physicians</a:t>
            </a:r>
            <a:endParaRPr lang="en-US" dirty="0"/>
          </a:p>
        </p:txBody>
      </p:sp>
      <p:sp>
        <p:nvSpPr>
          <p:cNvPr id="3" name="Subtitle 2"/>
          <p:cNvSpPr>
            <a:spLocks noGrp="1"/>
          </p:cNvSpPr>
          <p:nvPr>
            <p:ph type="subTitle" idx="1"/>
          </p:nvPr>
        </p:nvSpPr>
        <p:spPr>
          <a:xfrm>
            <a:off x="1371600" y="4092949"/>
            <a:ext cx="6400800" cy="1752600"/>
          </a:xfrm>
        </p:spPr>
        <p:txBody>
          <a:bodyPr/>
          <a:lstStyle/>
          <a:p>
            <a:pPr>
              <a:spcAft>
                <a:spcPts val="600"/>
              </a:spcAft>
            </a:pPr>
            <a:r>
              <a:rPr lang="en-US" dirty="0"/>
              <a:t>Sonya Shipley, MD</a:t>
            </a:r>
          </a:p>
          <a:p>
            <a:pPr>
              <a:spcAft>
                <a:spcPts val="600"/>
              </a:spcAft>
            </a:pPr>
            <a:r>
              <a:rPr lang="en-US" dirty="0"/>
              <a:t>Meaghan Ruddy, MA, PhD</a:t>
            </a:r>
          </a:p>
        </p:txBody>
      </p:sp>
    </p:spTree>
    <p:extLst>
      <p:ext uri="{BB962C8B-B14F-4D97-AF65-F5344CB8AC3E}">
        <p14:creationId xmlns:p14="http://schemas.microsoft.com/office/powerpoint/2010/main" val="4108389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Culture of Assessment</a:t>
            </a:r>
          </a:p>
        </p:txBody>
      </p:sp>
      <p:sp>
        <p:nvSpPr>
          <p:cNvPr id="3" name="Content Placeholder 2"/>
          <p:cNvSpPr>
            <a:spLocks noGrp="1"/>
          </p:cNvSpPr>
          <p:nvPr>
            <p:ph idx="1"/>
          </p:nvPr>
        </p:nvSpPr>
        <p:spPr/>
        <p:txBody>
          <a:bodyPr>
            <a:normAutofit/>
          </a:bodyPr>
          <a:lstStyle/>
          <a:p>
            <a:pPr marL="0" indent="0">
              <a:buNone/>
            </a:pPr>
            <a:r>
              <a:rPr lang="en-US" b="1" dirty="0"/>
              <a:t>Alter the Assessment Philosophy</a:t>
            </a:r>
          </a:p>
          <a:p>
            <a:pPr marL="0" indent="0">
              <a:buNone/>
            </a:pPr>
            <a:endParaRPr lang="en-US" b="1" dirty="0"/>
          </a:p>
          <a:p>
            <a:pPr marL="0" indent="0">
              <a:buNone/>
            </a:pPr>
            <a:r>
              <a:rPr lang="en-US" b="1" dirty="0"/>
              <a:t>Address the Needs of Group Members</a:t>
            </a:r>
            <a:endParaRPr lang="en-US" dirty="0"/>
          </a:p>
          <a:p>
            <a:r>
              <a:rPr lang="en-US" dirty="0"/>
              <a:t>Residents</a:t>
            </a:r>
          </a:p>
          <a:p>
            <a:r>
              <a:rPr lang="en-US" dirty="0"/>
              <a:t>Faculty</a:t>
            </a:r>
          </a:p>
          <a:p>
            <a:r>
              <a:rPr lang="en-US" dirty="0"/>
              <a:t>Staff</a:t>
            </a:r>
          </a:p>
          <a:p>
            <a:r>
              <a:rPr lang="en-US" dirty="0" smtClean="0"/>
              <a:t>Patients</a:t>
            </a:r>
            <a:endParaRPr lang="en-US" dirty="0"/>
          </a:p>
        </p:txBody>
      </p:sp>
      <p:sp>
        <p:nvSpPr>
          <p:cNvPr id="4" name="Content Placeholder 3"/>
          <p:cNvSpPr>
            <a:spLocks noGrp="1"/>
          </p:cNvSpPr>
          <p:nvPr>
            <p:ph idx="11"/>
          </p:nvPr>
        </p:nvSpPr>
        <p:spPr/>
        <p:txBody>
          <a:bodyPr/>
          <a:lstStyle/>
          <a:p>
            <a:pPr marL="0" indent="0">
              <a:buNone/>
            </a:pPr>
            <a:r>
              <a:rPr lang="en-US" b="1" dirty="0"/>
              <a:t>Assess Your Culture</a:t>
            </a:r>
          </a:p>
          <a:p>
            <a:pPr lvl="0"/>
            <a:r>
              <a:rPr lang="en-US" dirty="0" smtClean="0"/>
              <a:t>Learner-centered </a:t>
            </a:r>
            <a:r>
              <a:rPr lang="en-US" dirty="0"/>
              <a:t>or teacher-centered</a:t>
            </a:r>
          </a:p>
          <a:p>
            <a:pPr lvl="0"/>
            <a:r>
              <a:rPr lang="en-US" dirty="0" smtClean="0"/>
              <a:t>Adversarial </a:t>
            </a:r>
            <a:r>
              <a:rPr lang="en-US" dirty="0"/>
              <a:t>or collaborative</a:t>
            </a:r>
          </a:p>
          <a:p>
            <a:pPr lvl="0"/>
            <a:r>
              <a:rPr lang="en-US" dirty="0" smtClean="0"/>
              <a:t>Hierarchical </a:t>
            </a:r>
            <a:r>
              <a:rPr lang="en-US" dirty="0"/>
              <a:t>or democratic</a:t>
            </a:r>
          </a:p>
          <a:p>
            <a:pPr lvl="0"/>
            <a:r>
              <a:rPr lang="en-US" dirty="0" smtClean="0"/>
              <a:t>Tense </a:t>
            </a:r>
            <a:r>
              <a:rPr lang="en-US" dirty="0"/>
              <a:t>or </a:t>
            </a:r>
            <a:r>
              <a:rPr lang="en-US" dirty="0" smtClean="0"/>
              <a:t>relaxed</a:t>
            </a:r>
            <a:endParaRPr lang="en-US" dirty="0"/>
          </a:p>
        </p:txBody>
      </p:sp>
    </p:spTree>
    <p:extLst>
      <p:ext uri="{BB962C8B-B14F-4D97-AF65-F5344CB8AC3E}">
        <p14:creationId xmlns:p14="http://schemas.microsoft.com/office/powerpoint/2010/main" val="1199440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Activities </a:t>
            </a:r>
            <a:r>
              <a:rPr lang="en-US" dirty="0" smtClean="0"/>
              <a:t>That </a:t>
            </a:r>
            <a:r>
              <a:rPr lang="en-US" dirty="0"/>
              <a:t>Support a Culture of Assessment</a:t>
            </a:r>
          </a:p>
        </p:txBody>
      </p:sp>
      <p:sp>
        <p:nvSpPr>
          <p:cNvPr id="4" name="Content Placeholder 3"/>
          <p:cNvSpPr>
            <a:spLocks noGrp="1"/>
          </p:cNvSpPr>
          <p:nvPr>
            <p:ph idx="1"/>
          </p:nvPr>
        </p:nvSpPr>
        <p:spPr>
          <a:xfrm>
            <a:off x="182880" y="1600200"/>
            <a:ext cx="8778240" cy="4057739"/>
          </a:xfrm>
        </p:spPr>
        <p:txBody>
          <a:bodyPr>
            <a:noAutofit/>
          </a:bodyPr>
          <a:lstStyle/>
          <a:p>
            <a:pPr lvl="0"/>
            <a:r>
              <a:rPr lang="en-US" sz="2000" dirty="0"/>
              <a:t>Faculty and staff develop a shared understanding of what makes an effective assessment system. </a:t>
            </a:r>
          </a:p>
          <a:p>
            <a:pPr lvl="0"/>
            <a:r>
              <a:rPr lang="en-US" sz="2000" dirty="0"/>
              <a:t>Have faculty and staff write describe what is important about assessment in a set of guiding principles and how to implement these principles.</a:t>
            </a:r>
          </a:p>
          <a:p>
            <a:pPr lvl="0"/>
            <a:r>
              <a:rPr lang="en-US" sz="2000" dirty="0"/>
              <a:t>Faculty development sessions on performance dimension training, frame-of-reference training, and rater error training*. Use your program’s educational goals and assessment tools in this training so faculty will develop a common language and shared understanding of performance standards.</a:t>
            </a:r>
          </a:p>
          <a:p>
            <a:pPr lvl="0"/>
            <a:r>
              <a:rPr lang="en-US" sz="2000" dirty="0"/>
              <a:t>Have faculty and residents determine how to engage residents in their own evaluations and how to engage patients in resident evaluations.</a:t>
            </a:r>
          </a:p>
          <a:p>
            <a:r>
              <a:rPr lang="en-US" sz="2000" dirty="0"/>
              <a:t>Remind everyone that the residency is already designed to produce competent physicians, and the assessments are simply there to document attainment of competence.</a:t>
            </a:r>
          </a:p>
        </p:txBody>
      </p:sp>
      <p:sp>
        <p:nvSpPr>
          <p:cNvPr id="5" name="Text Placeholder 4"/>
          <p:cNvSpPr>
            <a:spLocks noGrp="1"/>
          </p:cNvSpPr>
          <p:nvPr>
            <p:ph type="body" sz="quarter" idx="10"/>
          </p:nvPr>
        </p:nvSpPr>
        <p:spPr/>
        <p:txBody>
          <a:bodyPr>
            <a:normAutofit/>
          </a:bodyPr>
          <a:lstStyle/>
          <a:p>
            <a:r>
              <a:rPr lang="en-US" dirty="0" smtClean="0"/>
              <a:t>(Feldman et al, 2012)</a:t>
            </a:r>
            <a:endParaRPr lang="en-US" dirty="0"/>
          </a:p>
        </p:txBody>
      </p:sp>
    </p:spTree>
    <p:extLst>
      <p:ext uri="{BB962C8B-B14F-4D97-AF65-F5344CB8AC3E}">
        <p14:creationId xmlns:p14="http://schemas.microsoft.com/office/powerpoint/2010/main" val="405268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MORE Activities </a:t>
            </a:r>
            <a:r>
              <a:rPr lang="en-US" dirty="0" smtClean="0"/>
              <a:t>That </a:t>
            </a:r>
            <a:r>
              <a:rPr lang="en-US" dirty="0"/>
              <a:t>Support a Culture of Assessment</a:t>
            </a:r>
          </a:p>
        </p:txBody>
      </p:sp>
      <p:sp>
        <p:nvSpPr>
          <p:cNvPr id="4" name="Content Placeholder 3"/>
          <p:cNvSpPr>
            <a:spLocks noGrp="1"/>
          </p:cNvSpPr>
          <p:nvPr>
            <p:ph idx="1"/>
          </p:nvPr>
        </p:nvSpPr>
        <p:spPr/>
        <p:txBody>
          <a:bodyPr>
            <a:noAutofit/>
          </a:bodyPr>
          <a:lstStyle/>
          <a:p>
            <a:pPr lvl="0"/>
            <a:r>
              <a:rPr lang="en-US" sz="2400" dirty="0"/>
              <a:t>Provide adequate faculty/staff development on use of any new tools and systems.</a:t>
            </a:r>
          </a:p>
          <a:p>
            <a:pPr lvl="0"/>
            <a:r>
              <a:rPr lang="en-US" sz="2400" dirty="0"/>
              <a:t>Schedule assessment into clinic schedule and allow protected time to complete.</a:t>
            </a:r>
          </a:p>
          <a:p>
            <a:pPr lvl="0"/>
            <a:r>
              <a:rPr lang="en-US" sz="2400" dirty="0"/>
              <a:t>Schedule assessments during inpatient months, perhaps in the middle or end of rotations. Use protected time to complete and review with the resident.</a:t>
            </a:r>
          </a:p>
          <a:p>
            <a:pPr lvl="0"/>
            <a:r>
              <a:rPr lang="en-US" sz="2400" dirty="0"/>
              <a:t>Spend time getting buy-in from all involved in resident education (multisource evaluators).</a:t>
            </a:r>
          </a:p>
          <a:p>
            <a:r>
              <a:rPr lang="en-US" sz="2400" dirty="0"/>
              <a:t>Change the culture of </a:t>
            </a:r>
            <a:r>
              <a:rPr lang="en-US" sz="2400" dirty="0" err="1"/>
              <a:t>precepting</a:t>
            </a:r>
            <a:r>
              <a:rPr lang="en-US" sz="2400" dirty="0"/>
              <a:t> sessions so that the main focus is teaching and assessment, not administration of other </a:t>
            </a:r>
            <a:r>
              <a:rPr lang="en-US" sz="2400" dirty="0" smtClean="0"/>
              <a:t>responsibilities.</a:t>
            </a:r>
            <a:endParaRPr lang="en-US" sz="2400" dirty="0"/>
          </a:p>
        </p:txBody>
      </p:sp>
    </p:spTree>
    <p:extLst>
      <p:ext uri="{BB962C8B-B14F-4D97-AF65-F5344CB8AC3E}">
        <p14:creationId xmlns:p14="http://schemas.microsoft.com/office/powerpoint/2010/main" val="3911914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a:spcAft>
                <a:spcPts val="1800"/>
              </a:spcAft>
            </a:pPr>
            <a:r>
              <a:rPr lang="en-US" dirty="0"/>
              <a:t>Building a culture of assessment can help bring meaning and purpose to the evaluation structure</a:t>
            </a:r>
          </a:p>
          <a:p>
            <a:pPr>
              <a:spcAft>
                <a:spcPts val="1800"/>
              </a:spcAft>
            </a:pPr>
            <a:r>
              <a:rPr lang="en-US" dirty="0"/>
              <a:t>The purpose: to ensure programs graduate competent physicians</a:t>
            </a:r>
          </a:p>
        </p:txBody>
      </p:sp>
      <p:sp>
        <p:nvSpPr>
          <p:cNvPr id="4" name="Content Placeholder 3"/>
          <p:cNvSpPr>
            <a:spLocks noGrp="1"/>
          </p:cNvSpPr>
          <p:nvPr>
            <p:ph idx="11"/>
          </p:nvPr>
        </p:nvSpPr>
        <p:spPr/>
        <p:txBody>
          <a:bodyPr>
            <a:normAutofit/>
          </a:bodyPr>
          <a:lstStyle/>
          <a:p>
            <a:pPr>
              <a:spcAft>
                <a:spcPts val="1800"/>
              </a:spcAft>
            </a:pPr>
            <a:r>
              <a:rPr lang="en-US" dirty="0"/>
              <a:t>ACGME evaluation structure is purposeful</a:t>
            </a:r>
          </a:p>
          <a:p>
            <a:pPr>
              <a:spcAft>
                <a:spcPts val="1800"/>
              </a:spcAft>
            </a:pPr>
            <a:r>
              <a:rPr lang="en-US" dirty="0"/>
              <a:t>Program evaluation structure should be similarly purposeful</a:t>
            </a:r>
          </a:p>
          <a:p>
            <a:pPr>
              <a:spcAft>
                <a:spcPts val="1800"/>
              </a:spcAft>
            </a:pPr>
            <a:r>
              <a:rPr lang="en-US" dirty="0"/>
              <a:t>Qualitative data is just as important as quantitative</a:t>
            </a:r>
          </a:p>
        </p:txBody>
      </p:sp>
    </p:spTree>
    <p:extLst>
      <p:ext uri="{BB962C8B-B14F-4D97-AF65-F5344CB8AC3E}">
        <p14:creationId xmlns:p14="http://schemas.microsoft.com/office/powerpoint/2010/main" val="848953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4" name="Content Placeholder 3"/>
          <p:cNvSpPr>
            <a:spLocks noGrp="1"/>
          </p:cNvSpPr>
          <p:nvPr>
            <p:ph idx="1"/>
          </p:nvPr>
        </p:nvSpPr>
        <p:spPr>
          <a:xfrm>
            <a:off x="457200" y="1984443"/>
            <a:ext cx="8229600" cy="3968122"/>
          </a:xfrm>
        </p:spPr>
        <p:txBody>
          <a:bodyPr>
            <a:noAutofit/>
          </a:bodyPr>
          <a:lstStyle/>
          <a:p>
            <a:r>
              <a:rPr lang="en-US" dirty="0">
                <a:hlinkClick r:id="rId3"/>
              </a:rPr>
              <a:t>STFM </a:t>
            </a:r>
            <a:r>
              <a:rPr lang="en-US" dirty="0" smtClean="0">
                <a:hlinkClick r:id="rId3"/>
              </a:rPr>
              <a:t>Resources</a:t>
            </a:r>
            <a:endParaRPr lang="en-US" dirty="0" smtClean="0"/>
          </a:p>
          <a:p>
            <a:r>
              <a:rPr lang="en-US" dirty="0" smtClean="0">
                <a:hlinkClick r:id="rId4"/>
              </a:rPr>
              <a:t>https</a:t>
            </a:r>
            <a:r>
              <a:rPr lang="en-US" dirty="0">
                <a:hlinkClick r:id="rId4"/>
              </a:rPr>
              <a:t>://www.aamc.org/initiatives/coreepas</a:t>
            </a:r>
            <a:r>
              <a:rPr lang="en-US" dirty="0" smtClean="0">
                <a:hlinkClick r:id="rId4"/>
              </a:rPr>
              <a:t>/</a:t>
            </a:r>
            <a:endParaRPr lang="en-US" dirty="0" smtClean="0"/>
          </a:p>
          <a:p>
            <a:r>
              <a:rPr lang="en-US" dirty="0" smtClean="0"/>
              <a:t>Feldman M, </a:t>
            </a:r>
            <a:r>
              <a:rPr lang="en-US" dirty="0" err="1" smtClean="0"/>
              <a:t>Lazzara</a:t>
            </a:r>
            <a:r>
              <a:rPr lang="en-US" dirty="0" smtClean="0"/>
              <a:t> E, Vanderbilt A, </a:t>
            </a:r>
            <a:r>
              <a:rPr lang="en-US" dirty="0" err="1" smtClean="0"/>
              <a:t>DiazGranados</a:t>
            </a:r>
            <a:r>
              <a:rPr lang="en-US" dirty="0"/>
              <a:t> D. Rater Training to Support High-Stakes Simulation-Based Assessments. J </a:t>
            </a:r>
            <a:r>
              <a:rPr lang="en-US" dirty="0" err="1"/>
              <a:t>Contin</a:t>
            </a:r>
            <a:r>
              <a:rPr lang="en-US" dirty="0"/>
              <a:t> </a:t>
            </a:r>
            <a:r>
              <a:rPr lang="en-US" dirty="0" err="1"/>
              <a:t>Educ</a:t>
            </a:r>
            <a:r>
              <a:rPr lang="en-US" dirty="0"/>
              <a:t> Health Prof. 2012 Fall; 32(4): </a:t>
            </a:r>
            <a:r>
              <a:rPr lang="en-US" dirty="0" smtClean="0"/>
              <a:t>279–286. </a:t>
            </a:r>
            <a:r>
              <a:rPr lang="en-US" dirty="0" err="1" smtClean="0"/>
              <a:t>doi</a:t>
            </a:r>
            <a:r>
              <a:rPr lang="en-US" dirty="0"/>
              <a:t>:  10.1002/chp.21156</a:t>
            </a:r>
            <a:endParaRPr lang="en-US" dirty="0"/>
          </a:p>
        </p:txBody>
      </p:sp>
    </p:spTree>
    <p:extLst>
      <p:ext uri="{BB962C8B-B14F-4D97-AF65-F5344CB8AC3E}">
        <p14:creationId xmlns:p14="http://schemas.microsoft.com/office/powerpoint/2010/main" val="872718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6" name="Content Placeholder 5"/>
          <p:cNvSpPr>
            <a:spLocks noGrp="1"/>
          </p:cNvSpPr>
          <p:nvPr>
            <p:ph idx="1"/>
          </p:nvPr>
        </p:nvSpPr>
        <p:spPr/>
        <p:txBody>
          <a:bodyPr>
            <a:normAutofit/>
          </a:bodyPr>
          <a:lstStyle/>
          <a:p>
            <a:pPr lvl="0" fontAlgn="base"/>
            <a:r>
              <a:rPr lang="en-US" dirty="0"/>
              <a:t>Explain the role of the ACGME competencies, milestones, and EPAs in evaluation in the education of future physicians</a:t>
            </a:r>
          </a:p>
          <a:p>
            <a:pPr lvl="0" fontAlgn="base"/>
            <a:r>
              <a:rPr lang="en-US" dirty="0"/>
              <a:t>Describe shared-mental models and how to define levels of performance</a:t>
            </a:r>
          </a:p>
          <a:p>
            <a:pPr lvl="0" fontAlgn="base"/>
            <a:r>
              <a:rPr lang="en-US" dirty="0"/>
              <a:t>Describe the value of comments and specificity</a:t>
            </a:r>
          </a:p>
          <a:p>
            <a:pPr marL="0" indent="0">
              <a:buNone/>
            </a:pPr>
            <a:endParaRPr lang="en-US" dirty="0"/>
          </a:p>
        </p:txBody>
      </p:sp>
    </p:spTree>
    <p:extLst>
      <p:ext uri="{BB962C8B-B14F-4D97-AF65-F5344CB8AC3E}">
        <p14:creationId xmlns:p14="http://schemas.microsoft.com/office/powerpoint/2010/main" val="3119490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 </a:t>
            </a:r>
            <a:r>
              <a:rPr lang="en-US" dirty="0" smtClean="0"/>
              <a:t>Session </a:t>
            </a:r>
            <a:r>
              <a:rPr lang="en-US" dirty="0"/>
              <a:t>on </a:t>
            </a:r>
            <a:r>
              <a:rPr lang="en-US" dirty="0" smtClean="0"/>
              <a:t>Evaluation</a:t>
            </a:r>
            <a:r>
              <a:rPr lang="en-US" dirty="0"/>
              <a:t>?</a:t>
            </a:r>
          </a:p>
        </p:txBody>
      </p:sp>
      <p:sp>
        <p:nvSpPr>
          <p:cNvPr id="3" name="Content Placeholder 2"/>
          <p:cNvSpPr>
            <a:spLocks noGrp="1"/>
          </p:cNvSpPr>
          <p:nvPr>
            <p:ph idx="1"/>
          </p:nvPr>
        </p:nvSpPr>
        <p:spPr>
          <a:xfrm>
            <a:off x="457200" y="1600200"/>
            <a:ext cx="8229600" cy="4600903"/>
          </a:xfrm>
        </p:spPr>
        <p:txBody>
          <a:bodyPr>
            <a:noAutofit/>
          </a:bodyPr>
          <a:lstStyle/>
          <a:p>
            <a:r>
              <a:rPr lang="en-US" dirty="0"/>
              <a:t>Understanding the medical education evaluation and assessment structure is directly related to you as a resident educator because:</a:t>
            </a:r>
          </a:p>
          <a:p>
            <a:pPr lvl="1"/>
            <a:r>
              <a:rPr lang="en-US" dirty="0" smtClean="0"/>
              <a:t>As </a:t>
            </a:r>
            <a:r>
              <a:rPr lang="en-US" dirty="0"/>
              <a:t>teachers you have assessment </a:t>
            </a:r>
            <a:r>
              <a:rPr lang="en-US" dirty="0" smtClean="0"/>
              <a:t>responsibilities</a:t>
            </a:r>
            <a:endParaRPr lang="en-US" dirty="0"/>
          </a:p>
          <a:p>
            <a:pPr lvl="1"/>
            <a:r>
              <a:rPr lang="en-US" dirty="0" smtClean="0"/>
              <a:t>No </a:t>
            </a:r>
            <a:r>
              <a:rPr lang="en-US" dirty="0"/>
              <a:t>one should engage in teaching and learning in </a:t>
            </a:r>
            <a:r>
              <a:rPr lang="en-US" dirty="0" smtClean="0"/>
              <a:t>medical education </a:t>
            </a:r>
            <a:r>
              <a:rPr lang="en-US" dirty="0"/>
              <a:t>without knowing how this all fits </a:t>
            </a:r>
            <a:r>
              <a:rPr lang="en-US" dirty="0" smtClean="0"/>
              <a:t>together</a:t>
            </a:r>
            <a:endParaRPr lang="en-US" dirty="0"/>
          </a:p>
          <a:p>
            <a:pPr lvl="1"/>
            <a:r>
              <a:rPr lang="en-US" dirty="0" smtClean="0"/>
              <a:t>As </a:t>
            </a:r>
            <a:r>
              <a:rPr lang="en-US" dirty="0"/>
              <a:t>residents, you are potential future </a:t>
            </a:r>
            <a:r>
              <a:rPr lang="en-US" dirty="0" err="1" smtClean="0"/>
              <a:t>attendings</a:t>
            </a:r>
            <a:r>
              <a:rPr lang="en-US" dirty="0" smtClean="0"/>
              <a:t>/faculty</a:t>
            </a:r>
            <a:endParaRPr lang="en-US" dirty="0"/>
          </a:p>
        </p:txBody>
      </p:sp>
    </p:spTree>
    <p:extLst>
      <p:ext uri="{BB962C8B-B14F-4D97-AF65-F5344CB8AC3E}">
        <p14:creationId xmlns:p14="http://schemas.microsoft.com/office/powerpoint/2010/main" val="3071551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Talk About This?</a:t>
            </a:r>
            <a:endParaRPr lang="en-US" dirty="0"/>
          </a:p>
        </p:txBody>
      </p:sp>
      <p:sp>
        <p:nvSpPr>
          <p:cNvPr id="3" name="Content Placeholder 2"/>
          <p:cNvSpPr>
            <a:spLocks noGrp="1"/>
          </p:cNvSpPr>
          <p:nvPr>
            <p:ph idx="1"/>
          </p:nvPr>
        </p:nvSpPr>
        <p:spPr/>
        <p:txBody>
          <a:bodyPr>
            <a:normAutofit/>
          </a:bodyPr>
          <a:lstStyle/>
          <a:p>
            <a:pPr marL="0" indent="0">
              <a:lnSpc>
                <a:spcPct val="100000"/>
              </a:lnSpc>
              <a:buNone/>
            </a:pPr>
            <a:r>
              <a:rPr lang="en-US" dirty="0"/>
              <a:t>Because it is IMPORTANT that we can actually assure that </a:t>
            </a:r>
            <a:r>
              <a:rPr lang="en-US" b="1" dirty="0"/>
              <a:t>all residents are actually and </a:t>
            </a:r>
            <a:r>
              <a:rPr lang="en-US" b="1" i="1" dirty="0"/>
              <a:t>equivalently</a:t>
            </a:r>
            <a:r>
              <a:rPr lang="en-US" b="1" dirty="0"/>
              <a:t> </a:t>
            </a:r>
            <a:r>
              <a:rPr lang="en-US" b="1" dirty="0">
                <a:solidFill>
                  <a:schemeClr val="accent3">
                    <a:lumMod val="75000"/>
                  </a:schemeClr>
                </a:solidFill>
              </a:rPr>
              <a:t>ready</a:t>
            </a:r>
            <a:r>
              <a:rPr lang="en-US" b="1" dirty="0"/>
              <a:t> to become independent practitioners</a:t>
            </a:r>
            <a:r>
              <a:rPr lang="en-US" dirty="0"/>
              <a:t>, ready to care for human beings and bring health into lives and communities and avoid the harms of disease, pain and death. </a:t>
            </a:r>
          </a:p>
        </p:txBody>
      </p:sp>
    </p:spTree>
    <p:extLst>
      <p:ext uri="{BB962C8B-B14F-4D97-AF65-F5344CB8AC3E}">
        <p14:creationId xmlns:p14="http://schemas.microsoft.com/office/powerpoint/2010/main" val="913406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694" y="274638"/>
            <a:ext cx="8550613" cy="1143000"/>
          </a:xfrm>
        </p:spPr>
        <p:txBody>
          <a:bodyPr>
            <a:noAutofit/>
          </a:bodyPr>
          <a:lstStyle/>
          <a:p>
            <a:r>
              <a:rPr lang="en-US" dirty="0"/>
              <a:t>Competencies-Milestones-EPAs</a:t>
            </a:r>
            <a:br>
              <a:rPr lang="en-US" dirty="0"/>
            </a:br>
            <a:r>
              <a:rPr lang="en-US" dirty="0"/>
              <a:t>What do they want from me and why?</a:t>
            </a:r>
          </a:p>
        </p:txBody>
      </p:sp>
      <p:sp>
        <p:nvSpPr>
          <p:cNvPr id="5" name="Content Placeholder 4"/>
          <p:cNvSpPr>
            <a:spLocks noGrp="1"/>
          </p:cNvSpPr>
          <p:nvPr>
            <p:ph idx="11"/>
          </p:nvPr>
        </p:nvSpPr>
        <p:spPr/>
        <p:txBody>
          <a:bodyPr>
            <a:noAutofit/>
          </a:bodyPr>
          <a:lstStyle/>
          <a:p>
            <a:r>
              <a:rPr lang="en-US" dirty="0" smtClean="0"/>
              <a:t>EPAs—activities </a:t>
            </a:r>
            <a:r>
              <a:rPr lang="en-US" dirty="0"/>
              <a:t>physicians in training should be trusted to do</a:t>
            </a:r>
          </a:p>
          <a:p>
            <a:r>
              <a:rPr lang="en-US" dirty="0" smtClean="0"/>
              <a:t>Competencies—different </a:t>
            </a:r>
            <a:r>
              <a:rPr lang="en-US" dirty="0"/>
              <a:t>areas of trusted activities </a:t>
            </a:r>
          </a:p>
          <a:p>
            <a:r>
              <a:rPr lang="en-US" dirty="0" smtClean="0"/>
              <a:t>Milestones—measurable </a:t>
            </a:r>
            <a:r>
              <a:rPr lang="en-US" dirty="0"/>
              <a:t>point of progress in an area of </a:t>
            </a:r>
            <a:r>
              <a:rPr lang="en-US" dirty="0" smtClean="0"/>
              <a:t>competency</a:t>
            </a:r>
            <a:endParaRPr lang="en-US" dirty="0"/>
          </a:p>
        </p:txBody>
      </p:sp>
      <p:sp>
        <p:nvSpPr>
          <p:cNvPr id="4" name="Text Placeholder 3"/>
          <p:cNvSpPr>
            <a:spLocks noGrp="1"/>
          </p:cNvSpPr>
          <p:nvPr>
            <p:ph type="body" sz="quarter" idx="10"/>
          </p:nvPr>
        </p:nvSpPr>
        <p:spPr>
          <a:xfrm>
            <a:off x="5329643" y="5561342"/>
            <a:ext cx="2711450" cy="358775"/>
          </a:xfrm>
        </p:spPr>
        <p:txBody>
          <a:bodyPr>
            <a:normAutofit/>
          </a:bodyPr>
          <a:lstStyle/>
          <a:p>
            <a:r>
              <a:rPr lang="en-US" dirty="0">
                <a:hlinkClick r:id="rId3"/>
              </a:rPr>
              <a:t>https://www.aamc.org/initiatives/coreepas</a:t>
            </a:r>
            <a:r>
              <a:rPr lang="en-US" dirty="0" smtClean="0">
                <a:hlinkClick r:id="rId3"/>
              </a:rPr>
              <a:t>/</a:t>
            </a:r>
            <a:endParaRPr lang="en-US" dirty="0"/>
          </a:p>
        </p:txBody>
      </p:sp>
      <p:pic>
        <p:nvPicPr>
          <p:cNvPr id="6" name="Picture 5"/>
          <p:cNvPicPr/>
          <p:nvPr/>
        </p:nvPicPr>
        <p:blipFill>
          <a:blip r:embed="rId4">
            <a:extLst>
              <a:ext uri="{28A0092B-C50C-407E-A947-70E740481C1C}">
                <a14:useLocalDpi xmlns:a14="http://schemas.microsoft.com/office/drawing/2010/main" val="0"/>
              </a:ext>
            </a:extLst>
          </a:blip>
          <a:stretch>
            <a:fillRect/>
          </a:stretch>
        </p:blipFill>
        <p:spPr>
          <a:xfrm>
            <a:off x="4691299" y="1618756"/>
            <a:ext cx="3988138" cy="3942586"/>
          </a:xfrm>
          <a:prstGeom prst="rect">
            <a:avLst/>
          </a:prstGeom>
        </p:spPr>
      </p:pic>
    </p:spTree>
    <p:extLst>
      <p:ext uri="{BB962C8B-B14F-4D97-AF65-F5344CB8AC3E}">
        <p14:creationId xmlns:p14="http://schemas.microsoft.com/office/powerpoint/2010/main" val="357792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Use This?</a:t>
            </a:r>
            <a:endParaRPr lang="en-US" dirty="0"/>
          </a:p>
        </p:txBody>
      </p:sp>
      <p:sp>
        <p:nvSpPr>
          <p:cNvPr id="3" name="Content Placeholder 2"/>
          <p:cNvSpPr>
            <a:spLocks noGrp="1"/>
          </p:cNvSpPr>
          <p:nvPr>
            <p:ph idx="1"/>
          </p:nvPr>
        </p:nvSpPr>
        <p:spPr>
          <a:xfrm>
            <a:off x="5155660" y="1417638"/>
            <a:ext cx="3900790" cy="4606643"/>
          </a:xfrm>
        </p:spPr>
        <p:txBody>
          <a:bodyPr>
            <a:normAutofit/>
          </a:bodyPr>
          <a:lstStyle/>
          <a:p>
            <a:pPr>
              <a:lnSpc>
                <a:spcPct val="90000"/>
              </a:lnSpc>
            </a:pPr>
            <a:r>
              <a:rPr lang="en-US" sz="2400" dirty="0"/>
              <a:t>Look at a sample of your program’s evaluation against the Milestones </a:t>
            </a:r>
            <a:r>
              <a:rPr lang="en-US" sz="2400" dirty="0" smtClean="0"/>
              <a:t>and/or </a:t>
            </a:r>
            <a:r>
              <a:rPr lang="en-US" sz="2400" dirty="0"/>
              <a:t>Competencies. </a:t>
            </a:r>
            <a:r>
              <a:rPr lang="en-US" sz="2400" i="1" dirty="0"/>
              <a:t>What does the numeric value really mean</a:t>
            </a:r>
            <a:r>
              <a:rPr lang="en-US" sz="2400" dirty="0"/>
              <a:t>? </a:t>
            </a:r>
          </a:p>
          <a:p>
            <a:pPr>
              <a:lnSpc>
                <a:spcPct val="90000"/>
              </a:lnSpc>
            </a:pPr>
            <a:r>
              <a:rPr lang="en-US" sz="2400" dirty="0"/>
              <a:t>Given this, should an intern ever expect a 3? Should a PGY2 expect 5s</a:t>
            </a:r>
            <a:r>
              <a:rPr lang="en-US" sz="2400" dirty="0" smtClean="0"/>
              <a:t>?</a:t>
            </a:r>
            <a:endParaRPr lang="en-US" sz="2400" dirty="0"/>
          </a:p>
        </p:txBody>
      </p:sp>
      <p:sp>
        <p:nvSpPr>
          <p:cNvPr id="4" name="Content Placeholder 3"/>
          <p:cNvSpPr>
            <a:spLocks noGrp="1"/>
          </p:cNvSpPr>
          <p:nvPr>
            <p:ph idx="11"/>
          </p:nvPr>
        </p:nvSpPr>
        <p:spPr>
          <a:xfrm>
            <a:off x="243191" y="1417638"/>
            <a:ext cx="4756826" cy="4606643"/>
          </a:xfrm>
        </p:spPr>
        <p:txBody>
          <a:bodyPr>
            <a:noAutofit/>
          </a:bodyPr>
          <a:lstStyle/>
          <a:p>
            <a:pPr marL="0" indent="0">
              <a:spcAft>
                <a:spcPts val="600"/>
              </a:spcAft>
              <a:buNone/>
            </a:pPr>
            <a:r>
              <a:rPr lang="en-US" sz="1600" dirty="0"/>
              <a:t>Milestone Levels</a:t>
            </a:r>
          </a:p>
          <a:p>
            <a:pPr lvl="0">
              <a:spcAft>
                <a:spcPts val="600"/>
              </a:spcAft>
            </a:pPr>
            <a:r>
              <a:rPr lang="en-US" sz="1600" b="1" dirty="0"/>
              <a:t>Level 1:</a:t>
            </a:r>
            <a:r>
              <a:rPr lang="en-US" sz="1600" dirty="0"/>
              <a:t> The resident demonstrates </a:t>
            </a:r>
            <a:r>
              <a:rPr lang="en-US" sz="1600" i="1" dirty="0"/>
              <a:t>some</a:t>
            </a:r>
            <a:r>
              <a:rPr lang="en-US" sz="1600" dirty="0"/>
              <a:t> of the behaviors or skills that would be expected of someone with </a:t>
            </a:r>
            <a:r>
              <a:rPr lang="en-US" sz="1600" i="1" dirty="0"/>
              <a:t>some</a:t>
            </a:r>
            <a:r>
              <a:rPr lang="en-US" sz="1600" dirty="0"/>
              <a:t> education in family medicine</a:t>
            </a:r>
          </a:p>
          <a:p>
            <a:pPr lvl="0">
              <a:spcAft>
                <a:spcPts val="600"/>
              </a:spcAft>
            </a:pPr>
            <a:r>
              <a:rPr lang="en-US" sz="1600" b="1" dirty="0"/>
              <a:t>Level 2:</a:t>
            </a:r>
            <a:r>
              <a:rPr lang="en-US" sz="1600" dirty="0"/>
              <a:t> The resident demonstrates increased achievement of expected behaviors or skills.</a:t>
            </a:r>
          </a:p>
          <a:p>
            <a:pPr lvl="0">
              <a:spcAft>
                <a:spcPts val="600"/>
              </a:spcAft>
            </a:pPr>
            <a:r>
              <a:rPr lang="en-US" sz="1600" b="1" dirty="0"/>
              <a:t>Level 3:</a:t>
            </a:r>
            <a:r>
              <a:rPr lang="en-US" sz="1600" dirty="0"/>
              <a:t> The resident continues to advance with further achievement of behaviors or skills, and has achieved </a:t>
            </a:r>
            <a:r>
              <a:rPr lang="en-US" sz="1600" i="1" dirty="0"/>
              <a:t>most</a:t>
            </a:r>
            <a:r>
              <a:rPr lang="en-US" sz="1600" dirty="0"/>
              <a:t> of the milestones expected for residency graduation.</a:t>
            </a:r>
          </a:p>
          <a:p>
            <a:pPr lvl="0">
              <a:spcAft>
                <a:spcPts val="600"/>
              </a:spcAft>
            </a:pPr>
            <a:r>
              <a:rPr lang="en-US" sz="1600" b="1" dirty="0"/>
              <a:t>Level 4:</a:t>
            </a:r>
            <a:r>
              <a:rPr lang="en-US" sz="1600" dirty="0"/>
              <a:t> The resident has achieved </a:t>
            </a:r>
            <a:r>
              <a:rPr lang="en-US" sz="1600" i="1" dirty="0"/>
              <a:t>all </a:t>
            </a:r>
            <a:r>
              <a:rPr lang="en-US" sz="1600" dirty="0"/>
              <a:t>of the milestones expected for residency graduation.</a:t>
            </a:r>
          </a:p>
          <a:p>
            <a:pPr lvl="0">
              <a:spcAft>
                <a:spcPts val="600"/>
              </a:spcAft>
            </a:pPr>
            <a:r>
              <a:rPr lang="en-US" sz="1600" b="1" dirty="0"/>
              <a:t>Level 5:</a:t>
            </a:r>
            <a:r>
              <a:rPr lang="en-US" sz="1600" dirty="0"/>
              <a:t> This is an aspirational level of achievement and is expected to be achieved by very few residents prior to graduation. This level equates to someone who has been in independent practice for several years.</a:t>
            </a:r>
          </a:p>
          <a:p>
            <a:pPr>
              <a:spcAft>
                <a:spcPts val="600"/>
              </a:spcAft>
            </a:pPr>
            <a:endParaRPr lang="en-US" sz="1600" dirty="0"/>
          </a:p>
        </p:txBody>
      </p:sp>
    </p:spTree>
    <p:extLst>
      <p:ext uri="{BB962C8B-B14F-4D97-AF65-F5344CB8AC3E}">
        <p14:creationId xmlns:p14="http://schemas.microsoft.com/office/powerpoint/2010/main" val="1699148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Than Numbers</a:t>
            </a:r>
            <a:endParaRPr lang="en-US" dirty="0"/>
          </a:p>
        </p:txBody>
      </p:sp>
      <p:sp>
        <p:nvSpPr>
          <p:cNvPr id="3" name="Content Placeholder 2"/>
          <p:cNvSpPr>
            <a:spLocks noGrp="1"/>
          </p:cNvSpPr>
          <p:nvPr>
            <p:ph idx="1"/>
          </p:nvPr>
        </p:nvSpPr>
        <p:spPr/>
        <p:txBody>
          <a:bodyPr/>
          <a:lstStyle/>
          <a:p>
            <a:r>
              <a:rPr lang="en-US" dirty="0"/>
              <a:t>Resident X is at a level Y BECAUSE…</a:t>
            </a:r>
          </a:p>
          <a:p>
            <a:pPr lvl="1"/>
            <a:r>
              <a:rPr lang="en-US" dirty="0"/>
              <a:t>What they did</a:t>
            </a:r>
          </a:p>
          <a:p>
            <a:pPr lvl="1"/>
            <a:r>
              <a:rPr lang="en-US" dirty="0"/>
              <a:t>How they did it</a:t>
            </a:r>
          </a:p>
          <a:p>
            <a:pPr lvl="1"/>
            <a:r>
              <a:rPr lang="en-US" dirty="0"/>
              <a:t>DESCRIBE </a:t>
            </a:r>
          </a:p>
        </p:txBody>
      </p:sp>
      <p:sp>
        <p:nvSpPr>
          <p:cNvPr id="4" name="Content Placeholder 3"/>
          <p:cNvSpPr>
            <a:spLocks noGrp="1"/>
          </p:cNvSpPr>
          <p:nvPr>
            <p:ph idx="11"/>
          </p:nvPr>
        </p:nvSpPr>
        <p:spPr>
          <a:xfrm>
            <a:off x="457200" y="1600198"/>
            <a:ext cx="4303058" cy="4424083"/>
          </a:xfrm>
        </p:spPr>
        <p:txBody>
          <a:bodyPr>
            <a:noAutofit/>
          </a:bodyPr>
          <a:lstStyle/>
          <a:p>
            <a:r>
              <a:rPr lang="en-US" sz="2400" dirty="0"/>
              <a:t>Numeric values are made even more valuable when accompanied by comments specifying the KSBAs that lead you to evaluate someone at a given level.        </a:t>
            </a:r>
          </a:p>
          <a:p>
            <a:r>
              <a:rPr lang="en-US" sz="2400" dirty="0"/>
              <a:t>Comments are insanely helpful for learners because it gives them specific things to work on, rather than a vague sense of how they did.</a:t>
            </a:r>
          </a:p>
          <a:p>
            <a:endParaRPr lang="en-US" sz="2400" dirty="0"/>
          </a:p>
        </p:txBody>
      </p:sp>
    </p:spTree>
    <p:extLst>
      <p:ext uri="{BB962C8B-B14F-4D97-AF65-F5344CB8AC3E}">
        <p14:creationId xmlns:p14="http://schemas.microsoft.com/office/powerpoint/2010/main" val="680408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It</a:t>
            </a:r>
          </a:p>
        </p:txBody>
      </p:sp>
      <p:sp>
        <p:nvSpPr>
          <p:cNvPr id="3" name="Content Placeholder 2"/>
          <p:cNvSpPr>
            <a:spLocks noGrp="1"/>
          </p:cNvSpPr>
          <p:nvPr>
            <p:ph idx="1"/>
          </p:nvPr>
        </p:nvSpPr>
        <p:spPr/>
        <p:txBody>
          <a:bodyPr>
            <a:normAutofit/>
          </a:bodyPr>
          <a:lstStyle/>
          <a:p>
            <a:pPr lvl="0"/>
            <a:r>
              <a:rPr lang="en-US" dirty="0"/>
              <a:t>Discuss examples of when you received less than helpful feedback.</a:t>
            </a:r>
          </a:p>
          <a:p>
            <a:pPr lvl="0"/>
            <a:r>
              <a:rPr lang="en-US" dirty="0"/>
              <a:t>How would you have improved it based on this information.</a:t>
            </a:r>
          </a:p>
          <a:p>
            <a:endParaRPr lang="en-US" dirty="0"/>
          </a:p>
        </p:txBody>
      </p:sp>
      <p:sp>
        <p:nvSpPr>
          <p:cNvPr id="4" name="Content Placeholder 3"/>
          <p:cNvSpPr>
            <a:spLocks noGrp="1"/>
          </p:cNvSpPr>
          <p:nvPr>
            <p:ph idx="11"/>
          </p:nvPr>
        </p:nvSpPr>
        <p:spPr/>
        <p:txBody>
          <a:bodyPr>
            <a:normAutofit/>
          </a:bodyPr>
          <a:lstStyle/>
          <a:p>
            <a:pPr lvl="0"/>
            <a:r>
              <a:rPr lang="en-US" dirty="0"/>
              <a:t>Look at examples of lackluster program evaluations from your program, de-identified or fictitious if needed, and have participants critically assess.  </a:t>
            </a:r>
            <a:r>
              <a:rPr lang="en-US" b="1" i="1" dirty="0"/>
              <a:t> </a:t>
            </a:r>
            <a:endParaRPr lang="en-US" dirty="0"/>
          </a:p>
          <a:p>
            <a:endParaRPr lang="en-US" dirty="0"/>
          </a:p>
        </p:txBody>
      </p:sp>
    </p:spTree>
    <p:extLst>
      <p:ext uri="{BB962C8B-B14F-4D97-AF65-F5344CB8AC3E}">
        <p14:creationId xmlns:p14="http://schemas.microsoft.com/office/powerpoint/2010/main" val="4002725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Assessment</a:t>
            </a:r>
          </a:p>
        </p:txBody>
      </p:sp>
      <p:sp>
        <p:nvSpPr>
          <p:cNvPr id="3" name="Content Placeholder 2"/>
          <p:cNvSpPr>
            <a:spLocks noGrp="1"/>
          </p:cNvSpPr>
          <p:nvPr>
            <p:ph idx="1"/>
          </p:nvPr>
        </p:nvSpPr>
        <p:spPr/>
        <p:txBody>
          <a:bodyPr/>
          <a:lstStyle/>
          <a:p>
            <a:r>
              <a:rPr lang="en-US" dirty="0"/>
              <a:t>Creating a Culture of Assessment</a:t>
            </a:r>
          </a:p>
          <a:p>
            <a:r>
              <a:rPr lang="en-US" dirty="0"/>
              <a:t>You are residents, but you are also </a:t>
            </a:r>
            <a:r>
              <a:rPr lang="en-US" dirty="0" smtClean="0"/>
              <a:t>educators—how </a:t>
            </a:r>
            <a:r>
              <a:rPr lang="en-US" dirty="0"/>
              <a:t>can you improve your culture of assessment?</a:t>
            </a:r>
          </a:p>
        </p:txBody>
      </p:sp>
      <p:sp>
        <p:nvSpPr>
          <p:cNvPr id="4" name="Content Placeholder 3"/>
          <p:cNvSpPr>
            <a:spLocks noGrp="1"/>
          </p:cNvSpPr>
          <p:nvPr>
            <p:ph idx="11"/>
          </p:nvPr>
        </p:nvSpPr>
        <p:spPr/>
        <p:txBody>
          <a:bodyPr>
            <a:normAutofit/>
          </a:bodyPr>
          <a:lstStyle/>
          <a:p>
            <a:r>
              <a:rPr lang="en-US" dirty="0"/>
              <a:t>How is this working in your </a:t>
            </a:r>
            <a:r>
              <a:rPr lang="en-US" dirty="0" smtClean="0"/>
              <a:t>program?</a:t>
            </a:r>
          </a:p>
          <a:p>
            <a:r>
              <a:rPr lang="en-US" dirty="0" smtClean="0"/>
              <a:t>Compare </a:t>
            </a:r>
            <a:r>
              <a:rPr lang="en-US" dirty="0"/>
              <a:t>your evaluation tools to the ACGME structure explained here. </a:t>
            </a:r>
          </a:p>
          <a:p>
            <a:r>
              <a:rPr lang="en-US" dirty="0"/>
              <a:t>Identify gaps. </a:t>
            </a:r>
          </a:p>
          <a:p>
            <a:pPr lvl="1"/>
            <a:r>
              <a:rPr lang="en-US" dirty="0"/>
              <a:t>How might you best address them? </a:t>
            </a:r>
          </a:p>
        </p:txBody>
      </p:sp>
    </p:spTree>
    <p:extLst>
      <p:ext uri="{BB962C8B-B14F-4D97-AF65-F5344CB8AC3E}">
        <p14:creationId xmlns:p14="http://schemas.microsoft.com/office/powerpoint/2010/main" val="883183721"/>
      </p:ext>
    </p:extLst>
  </p:cSld>
  <p:clrMapOvr>
    <a:masterClrMapping/>
  </p:clrMapOvr>
</p:sld>
</file>

<file path=ppt/theme/theme1.xml><?xml version="1.0" encoding="utf-8"?>
<a:theme xmlns:a="http://schemas.openxmlformats.org/drawingml/2006/main" name="RCR_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RCR_Powerpoint</Template>
  <TotalTime>1342</TotalTime>
  <Words>1423</Words>
  <Application>Microsoft Office PowerPoint</Application>
  <PresentationFormat>On-screen Show (4:3)</PresentationFormat>
  <Paragraphs>167</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RCR_Powerpoint</vt:lpstr>
      <vt:lpstr>STFM Faculty for Tomorrow Resident as Educators Curriculum:  Evaluation in the Education of Future Physicians</vt:lpstr>
      <vt:lpstr>Learning Objectives</vt:lpstr>
      <vt:lpstr>Why a Session on Evaluation?</vt:lpstr>
      <vt:lpstr>Why Talk About This?</vt:lpstr>
      <vt:lpstr>Competencies-Milestones-EPAs What do they want from me and why?</vt:lpstr>
      <vt:lpstr>How Do I Use This?</vt:lpstr>
      <vt:lpstr>More Than Numbers</vt:lpstr>
      <vt:lpstr>Workshop It</vt:lpstr>
      <vt:lpstr>Critical Assessment</vt:lpstr>
      <vt:lpstr>Creating a Culture of Assessment</vt:lpstr>
      <vt:lpstr>Activities That Support a Culture of Assessment</vt:lpstr>
      <vt:lpstr>MORE Activities That Support a Culture of Assessment</vt:lpstr>
      <vt:lpstr>Summary</vt:lpstr>
      <vt:lpstr>References</vt:lpstr>
    </vt:vector>
  </TitlesOfParts>
  <Company>STFM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Meaghan Ruddy</dc:creator>
  <cp:lastModifiedBy>Ray</cp:lastModifiedBy>
  <cp:revision>23</cp:revision>
  <dcterms:created xsi:type="dcterms:W3CDTF">2016-07-02T19:35:06Z</dcterms:created>
  <dcterms:modified xsi:type="dcterms:W3CDTF">2017-02-07T18:07:31Z</dcterms:modified>
</cp:coreProperties>
</file>