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embeddings/oleObject5.bin" ContentType="application/vnd.openxmlformats-officedocument.oleObject"/>
  <Override PartName="/ppt/notesSlides/notesSlide3.xml" ContentType="application/vnd.openxmlformats-officedocument.presentationml.notesSlide+xml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embeddings/oleObject7.bin" ContentType="application/vnd.openxmlformats-officedocument.oleObject"/>
  <Override PartName="/ppt/notesSlides/notesSlide5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717" r:id="rId2"/>
    <p:sldId id="715" r:id="rId3"/>
    <p:sldId id="716" r:id="rId4"/>
    <p:sldId id="641" r:id="rId5"/>
    <p:sldId id="695" r:id="rId6"/>
    <p:sldId id="675" r:id="rId7"/>
    <p:sldId id="691" r:id="rId8"/>
    <p:sldId id="692" r:id="rId9"/>
    <p:sldId id="710" r:id="rId10"/>
    <p:sldId id="700" r:id="rId11"/>
    <p:sldId id="701" r:id="rId12"/>
    <p:sldId id="711" r:id="rId13"/>
    <p:sldId id="712" r:id="rId14"/>
    <p:sldId id="702" r:id="rId15"/>
    <p:sldId id="693" r:id="rId16"/>
    <p:sldId id="696" r:id="rId17"/>
    <p:sldId id="697" r:id="rId18"/>
    <p:sldId id="719" r:id="rId19"/>
    <p:sldId id="698" r:id="rId20"/>
  </p:sldIdLst>
  <p:sldSz cx="13003213" cy="97567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0033"/>
    <a:srgbClr val="FFFF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20" y="-128"/>
      </p:cViewPr>
      <p:guideLst>
        <p:guide orient="horz" pos="3073"/>
        <p:guide pos="40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5800"/>
            <a:ext cx="4568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9AF1B2-116B-BC4F-B7A5-B3860110D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61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D84104-E236-924D-B2E5-E8F31F2AE9F7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Ok - checked against both spreadsheets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D84104-E236-924D-B2E5-E8F31F2AE9F7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Ok - checked against both spreadsheets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D84104-E236-924D-B2E5-E8F31F2AE9F7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Ok - checked against both spreadsheets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D84104-E236-924D-B2E5-E8F31F2AE9F7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Ok - checked against both spreadsheets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D84104-E236-924D-B2E5-E8F31F2AE9F7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Ok - checked against both spreadsheets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276600"/>
            <a:ext cx="110490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562600"/>
            <a:ext cx="9067800" cy="2438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610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4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6238" y="1524000"/>
            <a:ext cx="2762250" cy="7148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1524000"/>
            <a:ext cx="8139113" cy="7148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25" y="1524000"/>
            <a:ext cx="11053763" cy="1627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74725" y="3124200"/>
            <a:ext cx="11053763" cy="554831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60501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8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9038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5438"/>
            <a:ext cx="11052175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7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3124200"/>
            <a:ext cx="5449888" cy="554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3124200"/>
            <a:ext cx="5451475" cy="554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4400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4038"/>
            <a:ext cx="5745163" cy="562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4400"/>
            <a:ext cx="5746750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4038"/>
            <a:ext cx="5746750" cy="562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9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7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05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6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6725" cy="6673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68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9425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4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5875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59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:\Documents and Settings\GHD\Desktop\LaNueva_PwrPnt\jpegs\07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300321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1524000"/>
            <a:ext cx="11053763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0055" tIns="65028" rIns="130055" bIns="650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3124200"/>
            <a:ext cx="11053763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xStyles>
    <p:titleStyle>
      <a:lvl1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rgbClr val="990000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rgbClr val="990000"/>
          </a:solidFill>
          <a:latin typeface="Times New Roman" charset="0"/>
          <a:ea typeface="ＭＳ Ｐゴシック" pitchFamily="1" charset="-128"/>
          <a:cs typeface="ＭＳ Ｐゴシック" pitchFamily="1" charset="-128"/>
        </a:defRPr>
      </a:lvl2pPr>
      <a:lvl3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rgbClr val="990000"/>
          </a:solidFill>
          <a:latin typeface="Times New Roman" charset="0"/>
          <a:ea typeface="ＭＳ Ｐゴシック" pitchFamily="1" charset="-128"/>
          <a:cs typeface="ＭＳ Ｐゴシック" pitchFamily="1" charset="-128"/>
        </a:defRPr>
      </a:lvl3pPr>
      <a:lvl4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rgbClr val="990000"/>
          </a:solidFill>
          <a:latin typeface="Times New Roman" charset="0"/>
          <a:ea typeface="ＭＳ Ｐゴシック" pitchFamily="1" charset="-128"/>
          <a:cs typeface="ＭＳ Ｐゴシック" pitchFamily="1" charset="-128"/>
        </a:defRPr>
      </a:lvl4pPr>
      <a:lvl5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rgbClr val="990000"/>
          </a:solidFill>
          <a:latin typeface="Times New Roman" charset="0"/>
          <a:ea typeface="ＭＳ Ｐゴシック" pitchFamily="1" charset="-128"/>
          <a:cs typeface="ＭＳ Ｐゴシック" pitchFamily="1" charset="-128"/>
        </a:defRPr>
      </a:lvl5pPr>
      <a:lvl6pPr marL="457200" algn="ctr" defTabSz="1300163" rtl="0" fontAlgn="base">
        <a:spcBef>
          <a:spcPct val="0"/>
        </a:spcBef>
        <a:spcAft>
          <a:spcPct val="0"/>
        </a:spcAft>
        <a:defRPr sz="6300">
          <a:solidFill>
            <a:srgbClr val="990000"/>
          </a:solidFill>
          <a:latin typeface="Times New Roman" charset="0"/>
        </a:defRPr>
      </a:lvl6pPr>
      <a:lvl7pPr marL="914400" algn="ctr" defTabSz="1300163" rtl="0" fontAlgn="base">
        <a:spcBef>
          <a:spcPct val="0"/>
        </a:spcBef>
        <a:spcAft>
          <a:spcPct val="0"/>
        </a:spcAft>
        <a:defRPr sz="6300">
          <a:solidFill>
            <a:srgbClr val="990000"/>
          </a:solidFill>
          <a:latin typeface="Times New Roman" charset="0"/>
        </a:defRPr>
      </a:lvl7pPr>
      <a:lvl8pPr marL="1371600" algn="ctr" defTabSz="1300163" rtl="0" fontAlgn="base">
        <a:spcBef>
          <a:spcPct val="0"/>
        </a:spcBef>
        <a:spcAft>
          <a:spcPct val="0"/>
        </a:spcAft>
        <a:defRPr sz="6300">
          <a:solidFill>
            <a:srgbClr val="990000"/>
          </a:solidFill>
          <a:latin typeface="Times New Roman" charset="0"/>
        </a:defRPr>
      </a:lvl8pPr>
      <a:lvl9pPr marL="1828800" algn="ctr" defTabSz="1300163" rtl="0" fontAlgn="base">
        <a:spcBef>
          <a:spcPct val="0"/>
        </a:spcBef>
        <a:spcAft>
          <a:spcPct val="0"/>
        </a:spcAft>
        <a:defRPr sz="6300">
          <a:solidFill>
            <a:srgbClr val="990000"/>
          </a:solidFill>
          <a:latin typeface="Times New Roman" charset="0"/>
        </a:defRPr>
      </a:lvl9pPr>
    </p:titleStyle>
    <p:bodyStyle>
      <a:lvl1pPr marL="487363" indent="-487363" algn="l" defTabSz="1300163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rgbClr val="990000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1057275" indent="-406400" algn="l" defTabSz="1300163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rgbClr val="990000"/>
          </a:solidFill>
          <a:latin typeface="+mn-lt"/>
          <a:ea typeface="ＭＳ Ｐゴシック" charset="-128"/>
        </a:defRPr>
      </a:lvl2pPr>
      <a:lvl3pPr marL="1625600" indent="-325438" algn="l" defTabSz="13001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990000"/>
          </a:solidFill>
          <a:latin typeface="+mn-lt"/>
          <a:ea typeface="ＭＳ Ｐゴシック" charset="-128"/>
        </a:defRPr>
      </a:lvl3pPr>
      <a:lvl4pPr marL="2276475" indent="-325438" algn="l" defTabSz="13001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0000"/>
          </a:solidFill>
          <a:latin typeface="+mn-lt"/>
          <a:ea typeface="ＭＳ Ｐゴシック" charset="-128"/>
        </a:defRPr>
      </a:lvl4pPr>
      <a:lvl5pPr marL="2925763" indent="-325438" algn="l" defTabSz="1300163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990000"/>
          </a:solidFill>
          <a:latin typeface="+mn-lt"/>
          <a:ea typeface="ＭＳ Ｐゴシック" charset="-128"/>
        </a:defRPr>
      </a:lvl5pPr>
      <a:lvl6pPr marL="33829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990000"/>
          </a:solidFill>
          <a:latin typeface="+mn-lt"/>
          <a:ea typeface="ＭＳ Ｐゴシック" charset="-128"/>
        </a:defRPr>
      </a:lvl6pPr>
      <a:lvl7pPr marL="38401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990000"/>
          </a:solidFill>
          <a:latin typeface="+mn-lt"/>
          <a:ea typeface="ＭＳ Ｐゴシック" charset="-128"/>
        </a:defRPr>
      </a:lvl7pPr>
      <a:lvl8pPr marL="42973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990000"/>
          </a:solidFill>
          <a:latin typeface="+mn-lt"/>
          <a:ea typeface="ＭＳ Ｐゴシック" charset="-128"/>
        </a:defRPr>
      </a:lvl8pPr>
      <a:lvl9pPr marL="47545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99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Documents and Settings\GHD\Desktop\LaNueva_PwrPnt\jpegs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300321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Population Health and 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Latino Immigrant Patients: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Opportunity or Problem?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05806" y="5792787"/>
            <a:ext cx="9067800" cy="2438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Society of Teachers of </a:t>
            </a:r>
          </a:p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FAMILY MEDICINE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9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14413" y="763588"/>
            <a:ext cx="11055350" cy="16271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Labor Force Participation, Latino Male 16+</a:t>
            </a:r>
            <a:br>
              <a:rPr lang="en-US" sz="3200" dirty="0" smtClean="0">
                <a:cs typeface="+mj-cs"/>
              </a:rPr>
            </a:br>
            <a:r>
              <a:rPr lang="en-US" sz="3200" dirty="0" smtClean="0">
                <a:cs typeface="+mj-cs"/>
              </a:rPr>
              <a:t>US Born and Immigrant, California, 1990-2015</a:t>
            </a:r>
          </a:p>
        </p:txBody>
      </p:sp>
      <p:graphicFrame>
        <p:nvGraphicFramePr>
          <p:cNvPr id="29698" name="Object 102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30901070"/>
              </p:ext>
            </p:extLst>
          </p:nvPr>
        </p:nvGraphicFramePr>
        <p:xfrm>
          <a:off x="2651125" y="2232025"/>
          <a:ext cx="7699375" cy="585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3" name="Chart" r:id="rId4" imgW="12331700" imgH="9372600" progId="MSGraph.Chart.8">
                  <p:embed followColorScheme="full"/>
                </p:oleObj>
              </mc:Choice>
              <mc:Fallback>
                <p:oleObj name="Chart" r:id="rId4" imgW="12331700" imgH="93726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2232025"/>
                        <a:ext cx="7699375" cy="585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1030"/>
          <p:cNvSpPr txBox="1">
            <a:spLocks noChangeArrowheads="1"/>
          </p:cNvSpPr>
          <p:nvPr/>
        </p:nvSpPr>
        <p:spPr bwMode="auto">
          <a:xfrm>
            <a:off x="6577806" y="8688387"/>
            <a:ext cx="5526881" cy="43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30055" tIns="65028" rIns="130055" bIns="65028">
            <a:spAutoFit/>
          </a:bodyPr>
          <a:lstStyle/>
          <a:p>
            <a:pPr>
              <a:defRPr/>
            </a:pPr>
            <a:r>
              <a:rPr lang="en-US" sz="2000" dirty="0" smtClean="0">
                <a:cs typeface="+mn-cs"/>
              </a:rPr>
              <a:t>Source: La Nueva California, 2017, p. 75  </a:t>
            </a:r>
            <a:endParaRPr lang="en-U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33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14413" y="763588"/>
            <a:ext cx="11055350" cy="16271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Latino Adult Public Assistance to Poverty Ratio </a:t>
            </a:r>
            <a:br>
              <a:rPr lang="en-US" sz="3200" dirty="0" smtClean="0">
                <a:cs typeface="+mj-cs"/>
              </a:rPr>
            </a:br>
            <a:r>
              <a:rPr lang="en-US" sz="3200" dirty="0" smtClean="0">
                <a:cs typeface="+mj-cs"/>
              </a:rPr>
              <a:t>US Born and Immigrant, California, 1990-2014</a:t>
            </a:r>
          </a:p>
        </p:txBody>
      </p:sp>
      <p:graphicFrame>
        <p:nvGraphicFramePr>
          <p:cNvPr id="29698" name="Object 102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99814671"/>
              </p:ext>
            </p:extLst>
          </p:nvPr>
        </p:nvGraphicFramePr>
        <p:xfrm>
          <a:off x="2135188" y="2232025"/>
          <a:ext cx="8732837" cy="585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6" name="Chart" r:id="rId4" imgW="13817600" imgH="9258300" progId="MSGraph.Chart.8">
                  <p:embed followColorScheme="full"/>
                </p:oleObj>
              </mc:Choice>
              <mc:Fallback>
                <p:oleObj name="Chart" r:id="rId4" imgW="13817600" imgH="92583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232025"/>
                        <a:ext cx="8732837" cy="585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1030"/>
          <p:cNvSpPr txBox="1">
            <a:spLocks noChangeArrowheads="1"/>
          </p:cNvSpPr>
          <p:nvPr/>
        </p:nvSpPr>
        <p:spPr bwMode="auto">
          <a:xfrm>
            <a:off x="6577806" y="8688387"/>
            <a:ext cx="5526881" cy="43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30055" tIns="65028" rIns="130055" bIns="65028">
            <a:spAutoFit/>
          </a:bodyPr>
          <a:lstStyle/>
          <a:p>
            <a:pPr>
              <a:defRPr/>
            </a:pPr>
            <a:r>
              <a:rPr lang="en-US" sz="2000" dirty="0" smtClean="0">
                <a:cs typeface="+mn-cs"/>
              </a:rPr>
              <a:t>Source: La Nueva California, 2017, p. 76  </a:t>
            </a:r>
            <a:endParaRPr lang="en-U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43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14413" y="763588"/>
            <a:ext cx="11055350" cy="16271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Heart, Cancer Prevalence, </a:t>
            </a:r>
            <a:br>
              <a:rPr lang="en-US" sz="3200" dirty="0" smtClean="0">
                <a:cs typeface="+mj-cs"/>
              </a:rPr>
            </a:br>
            <a:r>
              <a:rPr lang="en-US" sz="3200" dirty="0" smtClean="0">
                <a:cs typeface="+mj-cs"/>
              </a:rPr>
              <a:t>US Born and Immigrant Latino, </a:t>
            </a:r>
            <a:br>
              <a:rPr lang="en-US" sz="3200" dirty="0" smtClean="0">
                <a:cs typeface="+mj-cs"/>
              </a:rPr>
            </a:br>
            <a:r>
              <a:rPr lang="en-US" sz="3200" dirty="0" smtClean="0">
                <a:cs typeface="+mj-cs"/>
              </a:rPr>
              <a:t>USA, 2009-2013</a:t>
            </a:r>
          </a:p>
        </p:txBody>
      </p:sp>
      <p:graphicFrame>
        <p:nvGraphicFramePr>
          <p:cNvPr id="29698" name="Object 102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68667178"/>
              </p:ext>
            </p:extLst>
          </p:nvPr>
        </p:nvGraphicFramePr>
        <p:xfrm>
          <a:off x="974725" y="2232025"/>
          <a:ext cx="11053763" cy="585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4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2232025"/>
                        <a:ext cx="11053763" cy="585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1030"/>
          <p:cNvSpPr txBox="1">
            <a:spLocks noChangeArrowheads="1"/>
          </p:cNvSpPr>
          <p:nvPr/>
        </p:nvSpPr>
        <p:spPr bwMode="auto">
          <a:xfrm>
            <a:off x="6577806" y="8688387"/>
            <a:ext cx="5526881" cy="74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30055" tIns="65028" rIns="130055" bIns="65028">
            <a:spAutoFit/>
          </a:bodyPr>
          <a:lstStyle/>
          <a:p>
            <a:pPr>
              <a:defRPr/>
            </a:pPr>
            <a:r>
              <a:rPr lang="en-US" sz="2000" dirty="0" smtClean="0">
                <a:cs typeface="+mn-cs"/>
              </a:rPr>
              <a:t>Source: National Health Interview Survey, 2009-2013 </a:t>
            </a:r>
            <a:endParaRPr lang="en-U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84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14413" y="763588"/>
            <a:ext cx="11055350" cy="16271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Obesity and Smoking,</a:t>
            </a:r>
            <a:br>
              <a:rPr lang="en-US" sz="3200" dirty="0" smtClean="0">
                <a:cs typeface="+mj-cs"/>
              </a:rPr>
            </a:br>
            <a:r>
              <a:rPr lang="en-US" sz="3200" dirty="0" smtClean="0">
                <a:cs typeface="+mj-cs"/>
              </a:rPr>
              <a:t>US Born and Immigrant Latino, </a:t>
            </a:r>
            <a:br>
              <a:rPr lang="en-US" sz="3200" dirty="0" smtClean="0">
                <a:cs typeface="+mj-cs"/>
              </a:rPr>
            </a:br>
            <a:r>
              <a:rPr lang="en-US" sz="3200" dirty="0" smtClean="0">
                <a:cs typeface="+mj-cs"/>
              </a:rPr>
              <a:t>USA, 2009-2012</a:t>
            </a:r>
          </a:p>
        </p:txBody>
      </p:sp>
      <p:graphicFrame>
        <p:nvGraphicFramePr>
          <p:cNvPr id="29698" name="Object 102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98032803"/>
              </p:ext>
            </p:extLst>
          </p:nvPr>
        </p:nvGraphicFramePr>
        <p:xfrm>
          <a:off x="974725" y="2232025"/>
          <a:ext cx="11053763" cy="585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8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2232025"/>
                        <a:ext cx="11053763" cy="585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1030"/>
          <p:cNvSpPr txBox="1">
            <a:spLocks noChangeArrowheads="1"/>
          </p:cNvSpPr>
          <p:nvPr/>
        </p:nvSpPr>
        <p:spPr bwMode="auto">
          <a:xfrm>
            <a:off x="6577806" y="8688387"/>
            <a:ext cx="5526881" cy="74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30055" tIns="65028" rIns="130055" bIns="65028">
            <a:spAutoFit/>
          </a:bodyPr>
          <a:lstStyle/>
          <a:p>
            <a:pPr>
              <a:defRPr/>
            </a:pPr>
            <a:r>
              <a:rPr lang="en-US" sz="2000" dirty="0" smtClean="0">
                <a:cs typeface="+mn-cs"/>
              </a:rPr>
              <a:t>Source: National Heath and Nutrition Evaluation Survey, 2009-2012 2009-2013 </a:t>
            </a:r>
            <a:endParaRPr lang="en-U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09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11053763" cy="1627188"/>
          </a:xfrm>
        </p:spPr>
        <p:txBody>
          <a:bodyPr/>
          <a:lstStyle/>
          <a:p>
            <a:pPr eaLnBrk="1" hangingPunct="1"/>
            <a:r>
              <a:rPr lang="en-US" sz="3800" dirty="0">
                <a:latin typeface="Times New Roman" charset="0"/>
                <a:ea typeface="ＭＳ Ｐゴシック" charset="0"/>
                <a:cs typeface="ＭＳ Ｐゴシック" charset="0"/>
              </a:rPr>
              <a:t>Infant Mortality</a:t>
            </a:r>
            <a:r>
              <a:rPr lang="en-US" sz="3800" dirty="0" smtClean="0">
                <a:latin typeface="Times New Roman" charset="0"/>
                <a:ea typeface="ＭＳ Ｐゴシック" charset="0"/>
                <a:cs typeface="ＭＳ Ｐゴシック" charset="0"/>
              </a:rPr>
              <a:t>, US Born Latino </a:t>
            </a:r>
            <a:br>
              <a:rPr lang="en-US" sz="3800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800" dirty="0" smtClean="0">
                <a:latin typeface="Times New Roman" charset="0"/>
                <a:ea typeface="ＭＳ Ｐゴシック" charset="0"/>
                <a:cs typeface="ＭＳ Ｐゴシック" charset="0"/>
              </a:rPr>
              <a:t>and Immigrant Latino United States, 2013</a:t>
            </a:r>
            <a:endParaRPr lang="en-US" sz="3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4514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078532798"/>
              </p:ext>
            </p:extLst>
          </p:nvPr>
        </p:nvGraphicFramePr>
        <p:xfrm>
          <a:off x="1260475" y="3124200"/>
          <a:ext cx="10480675" cy="554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8" name="Chart" r:id="rId3" imgW="7772400" imgH="4114800" progId="MSGraph.Chart.8">
                  <p:embed followColorScheme="full"/>
                </p:oleObj>
              </mc:Choice>
              <mc:Fallback>
                <p:oleObj name="Chart" r:id="rId3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3124200"/>
                        <a:ext cx="10480675" cy="554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2133600" y="3048000"/>
            <a:ext cx="16716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300"/>
              <a:t>Per 100,000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6881813" y="8993188"/>
            <a:ext cx="4057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Source</a:t>
            </a:r>
            <a:r>
              <a:rPr lang="en-US" sz="1800" dirty="0" smtClean="0"/>
              <a:t>: </a:t>
            </a:r>
            <a:r>
              <a:rPr lang="en-US" sz="1800" dirty="0"/>
              <a:t>La Nueva California, 2017, </a:t>
            </a:r>
            <a:r>
              <a:rPr lang="en-US" sz="1800" dirty="0" smtClean="0"/>
              <a:t>p.  77</a:t>
            </a:r>
            <a:endParaRPr lang="en-US" sz="1800" dirty="0"/>
          </a:p>
        </p:txBody>
      </p:sp>
      <p:sp>
        <p:nvSpPr>
          <p:cNvPr id="64518" name="TextBox 5"/>
          <p:cNvSpPr txBox="1">
            <a:spLocks noChangeArrowheads="1"/>
          </p:cNvSpPr>
          <p:nvPr/>
        </p:nvSpPr>
        <p:spPr bwMode="auto">
          <a:xfrm>
            <a:off x="709613" y="4192588"/>
            <a:ext cx="579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364879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5741988" y="5738813"/>
            <a:ext cx="1531937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3700">
                <a:solidFill>
                  <a:schemeClr val="bg1"/>
                </a:solidFill>
              </a:rPr>
              <a:t>G</a:t>
            </a:r>
          </a:p>
        </p:txBody>
      </p:sp>
      <p:pic>
        <p:nvPicPr>
          <p:cNvPr id="34819" name="Picture 1" descr="LNC Final Vers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0"/>
            <a:ext cx="6629400" cy="987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10158413" y="4802188"/>
            <a:ext cx="27495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/>
              <a:t>University</a:t>
            </a:r>
          </a:p>
          <a:p>
            <a:pPr eaLnBrk="1" hangingPunct="1"/>
            <a:r>
              <a:rPr lang="en-US" sz="4000"/>
              <a:t>Of</a:t>
            </a:r>
          </a:p>
          <a:p>
            <a:pPr eaLnBrk="1" hangingPunct="1"/>
            <a:r>
              <a:rPr lang="en-US" sz="4000"/>
              <a:t>California </a:t>
            </a:r>
          </a:p>
          <a:p>
            <a:pPr eaLnBrk="1" hangingPunct="1"/>
            <a:r>
              <a:rPr lang="en-US" sz="4000"/>
              <a:t>Press,</a:t>
            </a:r>
          </a:p>
          <a:p>
            <a:pPr eaLnBrk="1" hangingPunct="1"/>
            <a:r>
              <a:rPr lang="en-US" sz="4000"/>
              <a:t>Feb. 7, 2017</a:t>
            </a:r>
          </a:p>
        </p:txBody>
      </p:sp>
    </p:spTree>
    <p:extLst>
      <p:ext uri="{BB962C8B-B14F-4D97-AF65-F5344CB8AC3E}">
        <p14:creationId xmlns:p14="http://schemas.microsoft.com/office/powerpoint/2010/main" val="124576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:\Documents and Settings\GHD\Desktop\LaNueva_PwrPnt\jpegs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300321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938213" y="992188"/>
            <a:ext cx="11055350" cy="1627187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California State constitution, 1849</a:t>
            </a:r>
          </a:p>
        </p:txBody>
      </p:sp>
      <p:pic>
        <p:nvPicPr>
          <p:cNvPr id="52227" name="Picture 2" descr="Constitucion del Estad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354388"/>
            <a:ext cx="104775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93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5741988" y="5738813"/>
            <a:ext cx="1531937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3700">
                <a:solidFill>
                  <a:schemeClr val="bg1"/>
                </a:solidFill>
              </a:rPr>
              <a:t>G</a:t>
            </a:r>
          </a:p>
        </p:txBody>
      </p:sp>
      <p:pic>
        <p:nvPicPr>
          <p:cNvPr id="34819" name="Picture 1" descr="LNC Final Vers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0"/>
            <a:ext cx="6629400" cy="987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10158413" y="4802188"/>
            <a:ext cx="27495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/>
              <a:t>University</a:t>
            </a:r>
          </a:p>
          <a:p>
            <a:pPr eaLnBrk="1" hangingPunct="1"/>
            <a:r>
              <a:rPr lang="en-US" sz="4000"/>
              <a:t>Of</a:t>
            </a:r>
          </a:p>
          <a:p>
            <a:pPr eaLnBrk="1" hangingPunct="1"/>
            <a:r>
              <a:rPr lang="en-US" sz="4000"/>
              <a:t>California </a:t>
            </a:r>
          </a:p>
          <a:p>
            <a:pPr eaLnBrk="1" hangingPunct="1"/>
            <a:r>
              <a:rPr lang="en-US" sz="4000"/>
              <a:t>Press,</a:t>
            </a:r>
          </a:p>
          <a:p>
            <a:pPr eaLnBrk="1" hangingPunct="1"/>
            <a:r>
              <a:rPr lang="en-US" sz="4000"/>
              <a:t>Feb. 7, 2017</a:t>
            </a:r>
          </a:p>
        </p:txBody>
      </p:sp>
    </p:spTree>
    <p:extLst>
      <p:ext uri="{BB962C8B-B14F-4D97-AF65-F5344CB8AC3E}">
        <p14:creationId xmlns:p14="http://schemas.microsoft.com/office/powerpoint/2010/main" val="220591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Documents and Settings\GHD\Desktop\LaNueva_PwrPnt\jpegs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300321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066800"/>
            <a:ext cx="11053763" cy="16271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Re-Claimer: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Learning Objectives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Times New Roman" charset="0"/>
                <a:ea typeface="ＭＳ Ｐゴシック" charset="0"/>
                <a:cs typeface="ＭＳ Ｐゴシック" charset="0"/>
              </a:rPr>
              <a:t>Gain overview of Latino Epidemiological Paradox (LEP)</a:t>
            </a:r>
          </a:p>
          <a:p>
            <a:pPr eaLnBrk="1" hangingPunct="1"/>
            <a:r>
              <a:rPr lang="en-US" sz="3600" dirty="0" smtClean="0">
                <a:latin typeface="Times New Roman" charset="0"/>
                <a:ea typeface="ＭＳ Ｐゴシック" charset="0"/>
                <a:cs typeface="ＭＳ Ｐゴシック" charset="0"/>
              </a:rPr>
              <a:t>2. Appreciate how Latino immigrants strengthen the Paradox (LEP)</a:t>
            </a:r>
          </a:p>
          <a:p>
            <a:pPr eaLnBrk="1" hangingPunct="1"/>
            <a:r>
              <a:rPr lang="en-US" sz="3600" dirty="0" smtClean="0">
                <a:latin typeface="Times New Roman" charset="0"/>
                <a:ea typeface="ＭＳ Ｐゴシック" charset="0"/>
                <a:cs typeface="ＭＳ Ｐゴシック" charset="0"/>
              </a:rPr>
              <a:t>Appreciate how standard </a:t>
            </a:r>
            <a:r>
              <a:rPr lang="en-US" sz="3600" dirty="0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3600" dirty="0" smtClean="0">
                <a:latin typeface="Times New Roman" charset="0"/>
                <a:ea typeface="ＭＳ Ｐゴシック" charset="0"/>
                <a:cs typeface="ＭＳ Ｐゴシック" charset="0"/>
              </a:rPr>
              <a:t>ocial Determinants of Health (SDOH) do not predict LEP</a:t>
            </a:r>
          </a:p>
          <a:p>
            <a:pPr eaLnBrk="1" hangingPunct="1"/>
            <a:r>
              <a:rPr lang="en-US" sz="3600" dirty="0" smtClean="0">
                <a:latin typeface="Times New Roman" charset="0"/>
                <a:ea typeface="ＭＳ Ｐゴシック" charset="0"/>
                <a:cs typeface="ＭＳ Ｐゴシック" charset="0"/>
              </a:rPr>
              <a:t>Understand how alternative SDOH for Latino patients may include Assimilation and Acculturation</a:t>
            </a:r>
            <a:endParaRPr lang="en-US" sz="36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9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5741988" y="5738813"/>
            <a:ext cx="1531937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055" tIns="65028" rIns="130055" bIns="65028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3700">
                <a:solidFill>
                  <a:schemeClr val="bg1"/>
                </a:solidFill>
              </a:rPr>
              <a:t>G</a:t>
            </a:r>
          </a:p>
        </p:txBody>
      </p:sp>
      <p:pic>
        <p:nvPicPr>
          <p:cNvPr id="34819" name="Picture 1" descr="LNC Final Vers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0"/>
            <a:ext cx="6629400" cy="987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10158413" y="4802188"/>
            <a:ext cx="27495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/>
              <a:t>University</a:t>
            </a:r>
          </a:p>
          <a:p>
            <a:pPr eaLnBrk="1" hangingPunct="1"/>
            <a:r>
              <a:rPr lang="en-US" sz="4000"/>
              <a:t>Of</a:t>
            </a:r>
          </a:p>
          <a:p>
            <a:pPr eaLnBrk="1" hangingPunct="1"/>
            <a:r>
              <a:rPr lang="en-US" sz="4000"/>
              <a:t>California </a:t>
            </a:r>
          </a:p>
          <a:p>
            <a:pPr eaLnBrk="1" hangingPunct="1"/>
            <a:r>
              <a:rPr lang="en-US" sz="4000"/>
              <a:t>Press,</a:t>
            </a:r>
          </a:p>
          <a:p>
            <a:pPr eaLnBrk="1" hangingPunct="1"/>
            <a:r>
              <a:rPr lang="en-US" sz="4000"/>
              <a:t>Feb. 7, 2017</a:t>
            </a:r>
          </a:p>
        </p:txBody>
      </p:sp>
      <p:sp>
        <p:nvSpPr>
          <p:cNvPr id="2" name="Rectangle 1"/>
          <p:cNvSpPr/>
          <p:nvPr/>
        </p:nvSpPr>
        <p:spPr>
          <a:xfrm>
            <a:off x="4291806" y="6707187"/>
            <a:ext cx="4343400" cy="228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Next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80015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Documents and Settings\GHD\Desktop\LaNueva_PwrPnt\jpegs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300321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066800"/>
            <a:ext cx="11053763" cy="16271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Re-Claimer: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Learning Objectives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Times New Roman" charset="0"/>
                <a:ea typeface="ＭＳ Ｐゴシック" charset="0"/>
                <a:cs typeface="ＭＳ Ｐゴシック" charset="0"/>
              </a:rPr>
              <a:t>Gain overview of Latino Epidemiological Paradox (LEP)</a:t>
            </a:r>
          </a:p>
          <a:p>
            <a:pPr eaLnBrk="1" hangingPunct="1"/>
            <a:r>
              <a:rPr lang="en-US" sz="3600" dirty="0" smtClean="0">
                <a:latin typeface="Times New Roman" charset="0"/>
                <a:ea typeface="ＭＳ Ｐゴシック" charset="0"/>
                <a:cs typeface="ＭＳ Ｐゴシック" charset="0"/>
              </a:rPr>
              <a:t>Appreciate how Latino immigrants strengthen the Paradox (LEP)</a:t>
            </a:r>
          </a:p>
          <a:p>
            <a:pPr eaLnBrk="1" hangingPunct="1"/>
            <a:r>
              <a:rPr lang="en-US" sz="3600" dirty="0" smtClean="0">
                <a:latin typeface="Times New Roman" charset="0"/>
                <a:ea typeface="ＭＳ Ｐゴシック" charset="0"/>
                <a:cs typeface="ＭＳ Ｐゴシック" charset="0"/>
              </a:rPr>
              <a:t>Appreciate how standard </a:t>
            </a:r>
            <a:r>
              <a:rPr lang="en-US" sz="3600" dirty="0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3600" dirty="0" smtClean="0">
                <a:latin typeface="Times New Roman" charset="0"/>
                <a:ea typeface="ＭＳ Ｐゴシック" charset="0"/>
                <a:cs typeface="ＭＳ Ｐゴシック" charset="0"/>
              </a:rPr>
              <a:t>ocial Determinants of Health (SDOH) do not predict LEP</a:t>
            </a:r>
          </a:p>
          <a:p>
            <a:pPr eaLnBrk="1" hangingPunct="1"/>
            <a:r>
              <a:rPr lang="en-US" sz="3600" dirty="0" smtClean="0">
                <a:latin typeface="Times New Roman" charset="0"/>
                <a:ea typeface="ＭＳ Ｐゴシック" charset="0"/>
                <a:cs typeface="ＭＳ Ｐゴシック" charset="0"/>
              </a:rPr>
              <a:t>Understand how alternative SDOH for Latino patients may include Assimilation and Acculturation</a:t>
            </a:r>
            <a:endParaRPr lang="en-US" sz="36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3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:\Documents and Settings\GHD\Desktop\LaNueva_PwrPnt\jpegs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300321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Black, gradation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843" y="0"/>
            <a:ext cx="15537523" cy="975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6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The Book</a:t>
            </a:r>
            <a:b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That Changed</a:t>
            </a:r>
            <a:b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My Life,</a:t>
            </a:r>
            <a:b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1989</a:t>
            </a:r>
          </a:p>
        </p:txBody>
      </p:sp>
      <p:pic>
        <p:nvPicPr>
          <p:cNvPr id="4098" name="Picture 3" descr="G:\Vital Statistics, 19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462713" cy="857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Documents and Settings\GHD\Desktop\LaNueva_PwrPnt\jpegs\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300321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066800"/>
            <a:ext cx="11053763" cy="1627188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Age-Adjusted Death Rate for </a:t>
            </a:r>
            <a:b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400" dirty="0" smtClean="0">
                <a:latin typeface="Times New Roman" charset="0"/>
                <a:ea typeface="ＭＳ Ｐゴシック" charset="0"/>
                <a:cs typeface="ＭＳ Ｐゴシック" charset="0"/>
              </a:rPr>
              <a:t>Heart, Cancer, Stroke and CLRD,  CA, 2013</a:t>
            </a:r>
            <a:endParaRPr lang="en-US" sz="4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427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56800839"/>
              </p:ext>
            </p:extLst>
          </p:nvPr>
        </p:nvGraphicFramePr>
        <p:xfrm>
          <a:off x="1260475" y="3124200"/>
          <a:ext cx="10480675" cy="554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0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3124200"/>
                        <a:ext cx="10480675" cy="554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7451725" y="8953500"/>
            <a:ext cx="3998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Source: La Nueva California, 2017, p. 61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46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Documents and Settings\GHD\Desktop\LaNueva_PwrPnt\jpegs\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300321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066800"/>
            <a:ext cx="11053763" cy="1627188"/>
          </a:xfrm>
        </p:spPr>
        <p:txBody>
          <a:bodyPr/>
          <a:lstStyle/>
          <a:p>
            <a:pPr eaLnBrk="1" hangingPunct="1"/>
            <a:r>
              <a:rPr lang="en-US" sz="3000">
                <a:latin typeface="Times New Roman" charset="0"/>
                <a:ea typeface="ＭＳ Ｐゴシック" charset="0"/>
                <a:cs typeface="ＭＳ Ｐゴシック" charset="0"/>
              </a:rPr>
              <a:t>Life Expectancy, Non-Hispanic White and Latino, </a:t>
            </a:r>
            <a:br>
              <a:rPr lang="en-US" sz="30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000">
                <a:latin typeface="Times New Roman" charset="0"/>
                <a:ea typeface="ＭＳ Ｐゴシック" charset="0"/>
                <a:cs typeface="ＭＳ Ｐゴシック" charset="0"/>
              </a:rPr>
              <a:t>California, 2010-2012</a:t>
            </a:r>
          </a:p>
        </p:txBody>
      </p:sp>
      <p:graphicFrame>
        <p:nvGraphicFramePr>
          <p:cNvPr id="40963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774825" y="3124200"/>
          <a:ext cx="9451975" cy="554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4" name="Chart" r:id="rId4" imgW="7010400" imgH="4114800" progId="MSGraph.Chart.8">
                  <p:embed followColorScheme="full"/>
                </p:oleObj>
              </mc:Choice>
              <mc:Fallback>
                <p:oleObj name="Chart" r:id="rId4" imgW="7010400" imgH="41148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124200"/>
                        <a:ext cx="9451975" cy="554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7110413" y="8916988"/>
            <a:ext cx="408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Sources: La Nueva California, 2017, p. 65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GHD\Desktop\LaNueva_PwrPnt\jpegs\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300321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066800"/>
            <a:ext cx="11053763" cy="1627188"/>
          </a:xfrm>
        </p:spPr>
        <p:txBody>
          <a:bodyPr/>
          <a:lstStyle/>
          <a:p>
            <a:pPr eaLnBrk="1" hangingPunct="1"/>
            <a:r>
              <a:rPr lang="en-US" sz="2900">
                <a:latin typeface="Times New Roman" charset="0"/>
                <a:ea typeface="ＭＳ Ｐゴシック" charset="0"/>
                <a:cs typeface="ＭＳ Ｐゴシック" charset="0"/>
              </a:rPr>
              <a:t>Labor Force Participation, </a:t>
            </a:r>
            <a:br>
              <a:rPr lang="en-US" sz="29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900">
                <a:latin typeface="Times New Roman" charset="0"/>
                <a:ea typeface="ＭＳ Ｐゴシック" charset="0"/>
                <a:cs typeface="ＭＳ Ｐゴシック" charset="0"/>
              </a:rPr>
              <a:t>Male 16+ Years, California, 1940-2015</a:t>
            </a:r>
          </a:p>
        </p:txBody>
      </p:sp>
      <p:graphicFrame>
        <p:nvGraphicFramePr>
          <p:cNvPr id="20483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56913863"/>
              </p:ext>
            </p:extLst>
          </p:nvPr>
        </p:nvGraphicFramePr>
        <p:xfrm>
          <a:off x="1260475" y="3124200"/>
          <a:ext cx="10480675" cy="554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3124200"/>
                        <a:ext cx="10480675" cy="554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6919913" y="8777288"/>
            <a:ext cx="4422581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/>
              <a:t>Source: La Nueva California, 2017, p. 56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7242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14413" y="763588"/>
            <a:ext cx="11055350" cy="16271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Public Assistance as Percentage of Poverty Population, California, 1990-2014</a:t>
            </a:r>
          </a:p>
        </p:txBody>
      </p:sp>
      <p:graphicFrame>
        <p:nvGraphicFramePr>
          <p:cNvPr id="29698" name="Object 102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68301934"/>
              </p:ext>
            </p:extLst>
          </p:nvPr>
        </p:nvGraphicFramePr>
        <p:xfrm>
          <a:off x="974725" y="2232025"/>
          <a:ext cx="11053763" cy="585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3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2232025"/>
                        <a:ext cx="11053763" cy="585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1030"/>
          <p:cNvSpPr txBox="1">
            <a:spLocks noChangeArrowheads="1"/>
          </p:cNvSpPr>
          <p:nvPr/>
        </p:nvSpPr>
        <p:spPr bwMode="auto">
          <a:xfrm>
            <a:off x="6577806" y="8688387"/>
            <a:ext cx="5526881" cy="43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30055" tIns="65028" rIns="130055" bIns="65028">
            <a:spAutoFit/>
          </a:bodyPr>
          <a:lstStyle/>
          <a:p>
            <a:pPr>
              <a:defRPr/>
            </a:pPr>
            <a:r>
              <a:rPr lang="en-US" sz="2000" dirty="0" smtClean="0">
                <a:cs typeface="+mn-cs"/>
              </a:rPr>
              <a:t>Source: La Nueva California, 2017, p. 57 </a:t>
            </a:r>
            <a:endParaRPr lang="en-U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09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Documents and Settings\GHD\Desktop\LaNueva_PwrPnt\jpegs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300321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Immigrants Strengthen 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Latino Profile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2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Nueva_Design_Template">
  <a:themeElements>
    <a:clrScheme name="">
      <a:dk1>
        <a:srgbClr val="993300"/>
      </a:dk1>
      <a:lt1>
        <a:srgbClr val="FFFFFF"/>
      </a:lt1>
      <a:dk2>
        <a:srgbClr val="993300"/>
      </a:dk2>
      <a:lt2>
        <a:srgbClr val="663300"/>
      </a:lt2>
      <a:accent1>
        <a:srgbClr val="FF6600"/>
      </a:accent1>
      <a:accent2>
        <a:srgbClr val="FFCC66"/>
      </a:accent2>
      <a:accent3>
        <a:srgbClr val="FFFFFF"/>
      </a:accent3>
      <a:accent4>
        <a:srgbClr val="822A00"/>
      </a:accent4>
      <a:accent5>
        <a:srgbClr val="FFB8AA"/>
      </a:accent5>
      <a:accent6>
        <a:srgbClr val="E7B95C"/>
      </a:accent6>
      <a:hlink>
        <a:srgbClr val="CC6600"/>
      </a:hlink>
      <a:folHlink>
        <a:srgbClr val="B2B2B2"/>
      </a:folHlink>
    </a:clrScheme>
    <a:fontScheme name="LaNueva_Design_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aNueva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Nueva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ueva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ueva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ueva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ueva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ueva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Settings\vgc\Local Settings\Temp\LaNueva_Design_Template.pot</Template>
  <TotalTime>2747</TotalTime>
  <Words>355</Words>
  <Application>Microsoft Macintosh PowerPoint</Application>
  <PresentationFormat>Custom</PresentationFormat>
  <Paragraphs>65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LaNueva_Design_Template</vt:lpstr>
      <vt:lpstr>Chart</vt:lpstr>
      <vt:lpstr>Population Health and  Latino Immigrant Patients: Opportunity or Problem? </vt:lpstr>
      <vt:lpstr>Re-Claimer: Learning Objectives</vt:lpstr>
      <vt:lpstr>PowerPoint Presentation</vt:lpstr>
      <vt:lpstr>The Book That Changed My Life, 1989</vt:lpstr>
      <vt:lpstr>Age-Adjusted Death Rate for  Heart, Cancer, Stroke and CLRD,  CA, 2013</vt:lpstr>
      <vt:lpstr>Life Expectancy, Non-Hispanic White and Latino,  California, 2010-2012</vt:lpstr>
      <vt:lpstr>Labor Force Participation,  Male 16+ Years, California, 1940-2015</vt:lpstr>
      <vt:lpstr>Public Assistance as Percentage of Poverty Population, California, 1990-2014</vt:lpstr>
      <vt:lpstr>Immigrants Strengthen  Latino Profile</vt:lpstr>
      <vt:lpstr>Labor Force Participation, Latino Male 16+ US Born and Immigrant, California, 1990-2015</vt:lpstr>
      <vt:lpstr>Latino Adult Public Assistance to Poverty Ratio  US Born and Immigrant, California, 1990-2014</vt:lpstr>
      <vt:lpstr>Heart, Cancer Prevalence,  US Born and Immigrant Latino,  USA, 2009-2013</vt:lpstr>
      <vt:lpstr>Obesity and Smoking, US Born and Immigrant Latino,  USA, 2009-2012</vt:lpstr>
      <vt:lpstr>Infant Mortality, US Born Latino  and Immigrant Latino United States, 2013</vt:lpstr>
      <vt:lpstr>PowerPoint Presentation</vt:lpstr>
      <vt:lpstr>California State constitution, 1849</vt:lpstr>
      <vt:lpstr>PowerPoint Presentation</vt:lpstr>
      <vt:lpstr>Re-Claimer: Learning Objectives</vt:lpstr>
      <vt:lpstr>PowerPoint Presentation</vt:lpstr>
    </vt:vector>
  </TitlesOfParts>
  <Company>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E. HAYES-BAUTISTA</dc:title>
  <dc:creator>student</dc:creator>
  <cp:lastModifiedBy>David</cp:lastModifiedBy>
  <cp:revision>169</cp:revision>
  <dcterms:created xsi:type="dcterms:W3CDTF">2013-01-22T18:00:16Z</dcterms:created>
  <dcterms:modified xsi:type="dcterms:W3CDTF">2017-05-07T17:58:08Z</dcterms:modified>
</cp:coreProperties>
</file>