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395" r:id="rId2"/>
    <p:sldId id="394" r:id="rId3"/>
    <p:sldId id="396" r:id="rId4"/>
    <p:sldId id="364" r:id="rId5"/>
    <p:sldId id="341" r:id="rId6"/>
    <p:sldId id="450" r:id="rId7"/>
    <p:sldId id="365" r:id="rId8"/>
    <p:sldId id="401" r:id="rId9"/>
    <p:sldId id="449" r:id="rId10"/>
    <p:sldId id="397" r:id="rId11"/>
    <p:sldId id="367" r:id="rId12"/>
    <p:sldId id="343" r:id="rId13"/>
    <p:sldId id="368" r:id="rId14"/>
    <p:sldId id="344" r:id="rId15"/>
    <p:sldId id="437" r:id="rId16"/>
    <p:sldId id="441" r:id="rId17"/>
    <p:sldId id="380" r:id="rId18"/>
    <p:sldId id="348" r:id="rId19"/>
    <p:sldId id="382" r:id="rId20"/>
    <p:sldId id="383" r:id="rId21"/>
    <p:sldId id="384" r:id="rId22"/>
    <p:sldId id="414" r:id="rId23"/>
    <p:sldId id="415" r:id="rId24"/>
    <p:sldId id="417" r:id="rId25"/>
    <p:sldId id="438" r:id="rId26"/>
    <p:sldId id="418" r:id="rId27"/>
    <p:sldId id="419" r:id="rId28"/>
    <p:sldId id="420" r:id="rId29"/>
    <p:sldId id="439" r:id="rId30"/>
    <p:sldId id="423" r:id="rId31"/>
    <p:sldId id="451" r:id="rId32"/>
    <p:sldId id="440" r:id="rId33"/>
    <p:sldId id="424" r:id="rId34"/>
    <p:sldId id="425" r:id="rId35"/>
    <p:sldId id="426" r:id="rId36"/>
    <p:sldId id="411" r:id="rId37"/>
    <p:sldId id="412" r:id="rId38"/>
    <p:sldId id="442" r:id="rId39"/>
    <p:sldId id="448" r:id="rId40"/>
    <p:sldId id="447" r:id="rId41"/>
    <p:sldId id="445" r:id="rId42"/>
    <p:sldId id="429" r:id="rId43"/>
    <p:sldId id="430" r:id="rId44"/>
    <p:sldId id="434" r:id="rId45"/>
    <p:sldId id="355" r:id="rId46"/>
    <p:sldId id="431" r:id="rId47"/>
    <p:sldId id="435" r:id="rId48"/>
    <p:sldId id="436" r:id="rId49"/>
    <p:sldId id="432" r:id="rId50"/>
    <p:sldId id="389" r:id="rId51"/>
    <p:sldId id="392" r:id="rId52"/>
    <p:sldId id="357" r:id="rId53"/>
    <p:sldId id="400" r:id="rId54"/>
  </p:sldIdLst>
  <p:sldSz cx="12192000" cy="6858000"/>
  <p:notesSz cx="7019925" cy="9305925"/>
  <p:defaultTextStyle>
    <a:lvl1pPr>
      <a:defRPr>
        <a:solidFill>
          <a:srgbClr val="4B4B4B"/>
        </a:solidFill>
        <a:latin typeface="Calibri"/>
        <a:ea typeface="Calibri"/>
        <a:cs typeface="Calibri"/>
        <a:sym typeface="Calibri"/>
      </a:defRPr>
    </a:lvl1pPr>
    <a:lvl2pPr indent="457200">
      <a:defRPr>
        <a:solidFill>
          <a:srgbClr val="4B4B4B"/>
        </a:solidFill>
        <a:latin typeface="Calibri"/>
        <a:ea typeface="Calibri"/>
        <a:cs typeface="Calibri"/>
        <a:sym typeface="Calibri"/>
      </a:defRPr>
    </a:lvl2pPr>
    <a:lvl3pPr indent="914400">
      <a:defRPr>
        <a:solidFill>
          <a:srgbClr val="4B4B4B"/>
        </a:solidFill>
        <a:latin typeface="Calibri"/>
        <a:ea typeface="Calibri"/>
        <a:cs typeface="Calibri"/>
        <a:sym typeface="Calibri"/>
      </a:defRPr>
    </a:lvl3pPr>
    <a:lvl4pPr indent="1371600">
      <a:defRPr>
        <a:solidFill>
          <a:srgbClr val="4B4B4B"/>
        </a:solidFill>
        <a:latin typeface="Calibri"/>
        <a:ea typeface="Calibri"/>
        <a:cs typeface="Calibri"/>
        <a:sym typeface="Calibri"/>
      </a:defRPr>
    </a:lvl4pPr>
    <a:lvl5pPr indent="1828800">
      <a:defRPr>
        <a:solidFill>
          <a:srgbClr val="4B4B4B"/>
        </a:solidFill>
        <a:latin typeface="Calibri"/>
        <a:ea typeface="Calibri"/>
        <a:cs typeface="Calibri"/>
        <a:sym typeface="Calibri"/>
      </a:defRPr>
    </a:lvl5pPr>
    <a:lvl6pPr indent="2286000">
      <a:defRPr>
        <a:solidFill>
          <a:srgbClr val="4B4B4B"/>
        </a:solidFill>
        <a:latin typeface="Calibri"/>
        <a:ea typeface="Calibri"/>
        <a:cs typeface="Calibri"/>
        <a:sym typeface="Calibri"/>
      </a:defRPr>
    </a:lvl6pPr>
    <a:lvl7pPr indent="2743200">
      <a:defRPr>
        <a:solidFill>
          <a:srgbClr val="4B4B4B"/>
        </a:solidFill>
        <a:latin typeface="Calibri"/>
        <a:ea typeface="Calibri"/>
        <a:cs typeface="Calibri"/>
        <a:sym typeface="Calibri"/>
      </a:defRPr>
    </a:lvl7pPr>
    <a:lvl8pPr indent="3200400">
      <a:defRPr>
        <a:solidFill>
          <a:srgbClr val="4B4B4B"/>
        </a:solidFill>
        <a:latin typeface="Calibri"/>
        <a:ea typeface="Calibri"/>
        <a:cs typeface="Calibri"/>
        <a:sym typeface="Calibri"/>
      </a:defRPr>
    </a:lvl8pPr>
    <a:lvl9pPr indent="3657600">
      <a:defRPr>
        <a:solidFill>
          <a:srgbClr val="4B4B4B"/>
        </a:solidFill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600" userDrawn="1">
          <p15:clr>
            <a:srgbClr val="A4A3A4"/>
          </p15:clr>
        </p15:guide>
        <p15:guide id="2" pos="312" userDrawn="1">
          <p15:clr>
            <a:srgbClr val="A4A3A4"/>
          </p15:clr>
        </p15:guide>
        <p15:guide id="3" pos="7368" userDrawn="1">
          <p15:clr>
            <a:srgbClr val="A4A3A4"/>
          </p15:clr>
        </p15:guide>
        <p15:guide id="4" orient="horz" pos="40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47B36"/>
    <a:srgbClr val="6CBD45"/>
    <a:srgbClr val="2D97BA"/>
    <a:srgbClr val="0B3C5D"/>
    <a:srgbClr val="199BBC"/>
    <a:srgbClr val="D2ECF4"/>
    <a:srgbClr val="38383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4B4B4B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CDDE6"/>
          </a:solidFill>
        </a:fill>
      </a:tcStyle>
    </a:wholeTbl>
    <a:band2H>
      <a:tcTxStyle/>
      <a:tcStyle>
        <a:tcBdr/>
        <a:fill>
          <a:solidFill>
            <a:srgbClr val="E7EFF3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D97BA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D97BA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D97BA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4B4B4B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3E7CE"/>
          </a:solidFill>
        </a:fill>
      </a:tcStyle>
    </a:wholeTbl>
    <a:band2H>
      <a:tcTxStyle/>
      <a:tcStyle>
        <a:tcBdr/>
        <a:fill>
          <a:solidFill>
            <a:srgbClr val="EAF4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6CBD4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6CBD45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6CBD45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4B4B4B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5F2DF"/>
          </a:solidFill>
        </a:fill>
      </a:tcStyle>
    </a:wholeTbl>
    <a:band2H>
      <a:tcTxStyle/>
      <a:tcStyle>
        <a:tcBdr/>
        <a:fill>
          <a:solidFill>
            <a:srgbClr val="F2F9F0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5DEA2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5DEA2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5DEA2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4B4B4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8E8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2D97BA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4B4B4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4B4B4B"/>
              </a:solidFill>
              <a:prstDash val="solid"/>
              <a:bevel/>
            </a:ln>
          </a:top>
          <a:bottom>
            <a:ln w="25400" cap="flat">
              <a:solidFill>
                <a:srgbClr val="4B4B4B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4B4B4B"/>
              </a:solidFill>
              <a:prstDash val="solid"/>
              <a:bevel/>
            </a:ln>
          </a:top>
          <a:bottom>
            <a:ln w="25400" cap="flat">
              <a:solidFill>
                <a:srgbClr val="4B4B4B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2D97BA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4B4B4B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ECECE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B4B4B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B4B4B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B4B4B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4B4B4B"/>
      </a:tcTxStyle>
      <a:tcStyle>
        <a:tcBdr>
          <a:left>
            <a:ln w="12700" cap="flat">
              <a:solidFill>
                <a:srgbClr val="4B4B4B"/>
              </a:solidFill>
              <a:prstDash val="solid"/>
              <a:bevel/>
            </a:ln>
          </a:left>
          <a:right>
            <a:ln w="12700" cap="flat">
              <a:solidFill>
                <a:srgbClr val="4B4B4B"/>
              </a:solidFill>
              <a:prstDash val="solid"/>
              <a:bevel/>
            </a:ln>
          </a:right>
          <a:top>
            <a:ln w="12700" cap="flat">
              <a:solidFill>
                <a:srgbClr val="4B4B4B"/>
              </a:solidFill>
              <a:prstDash val="solid"/>
              <a:bevel/>
            </a:ln>
          </a:top>
          <a:bottom>
            <a:ln w="12700" cap="flat">
              <a:solidFill>
                <a:srgbClr val="4B4B4B"/>
              </a:solidFill>
              <a:prstDash val="solid"/>
              <a:bevel/>
            </a:ln>
          </a:bottom>
          <a:insideH>
            <a:ln w="12700" cap="flat">
              <a:solidFill>
                <a:srgbClr val="4B4B4B"/>
              </a:solidFill>
              <a:prstDash val="solid"/>
              <a:bevel/>
            </a:ln>
          </a:insideH>
          <a:insideV>
            <a:ln w="12700" cap="flat">
              <a:solidFill>
                <a:srgbClr val="4B4B4B"/>
              </a:solidFill>
              <a:prstDash val="solid"/>
              <a:bevel/>
            </a:ln>
          </a:insideV>
        </a:tcBdr>
        <a:fill>
          <a:solidFill>
            <a:srgbClr val="4B4B4B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4B4B4B"/>
      </a:tcTxStyle>
      <a:tcStyle>
        <a:tcBdr>
          <a:left>
            <a:ln w="12700" cap="flat">
              <a:solidFill>
                <a:srgbClr val="4B4B4B"/>
              </a:solidFill>
              <a:prstDash val="solid"/>
              <a:bevel/>
            </a:ln>
          </a:left>
          <a:right>
            <a:ln w="12700" cap="flat">
              <a:solidFill>
                <a:srgbClr val="4B4B4B"/>
              </a:solidFill>
              <a:prstDash val="solid"/>
              <a:bevel/>
            </a:ln>
          </a:right>
          <a:top>
            <a:ln w="12700" cap="flat">
              <a:solidFill>
                <a:srgbClr val="4B4B4B"/>
              </a:solidFill>
              <a:prstDash val="solid"/>
              <a:bevel/>
            </a:ln>
          </a:top>
          <a:bottom>
            <a:ln w="12700" cap="flat">
              <a:solidFill>
                <a:srgbClr val="4B4B4B"/>
              </a:solidFill>
              <a:prstDash val="solid"/>
              <a:bevel/>
            </a:ln>
          </a:bottom>
          <a:insideH>
            <a:ln w="12700" cap="flat">
              <a:solidFill>
                <a:srgbClr val="4B4B4B"/>
              </a:solidFill>
              <a:prstDash val="solid"/>
              <a:bevel/>
            </a:ln>
          </a:insideH>
          <a:insideV>
            <a:ln w="12700" cap="flat">
              <a:solidFill>
                <a:srgbClr val="4B4B4B"/>
              </a:solidFill>
              <a:prstDash val="solid"/>
              <a:bevel/>
            </a:ln>
          </a:insideV>
        </a:tcBdr>
        <a:fill>
          <a:solidFill>
            <a:srgbClr val="4B4B4B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4B4B4B"/>
      </a:tcTxStyle>
      <a:tcStyle>
        <a:tcBdr>
          <a:left>
            <a:ln w="12700" cap="flat">
              <a:solidFill>
                <a:srgbClr val="4B4B4B"/>
              </a:solidFill>
              <a:prstDash val="solid"/>
              <a:bevel/>
            </a:ln>
          </a:left>
          <a:right>
            <a:ln w="12700" cap="flat">
              <a:solidFill>
                <a:srgbClr val="4B4B4B"/>
              </a:solidFill>
              <a:prstDash val="solid"/>
              <a:bevel/>
            </a:ln>
          </a:right>
          <a:top>
            <a:ln w="50800" cap="flat">
              <a:solidFill>
                <a:srgbClr val="4B4B4B"/>
              </a:solidFill>
              <a:prstDash val="solid"/>
              <a:bevel/>
            </a:ln>
          </a:top>
          <a:bottom>
            <a:ln w="12700" cap="flat">
              <a:solidFill>
                <a:srgbClr val="4B4B4B"/>
              </a:solidFill>
              <a:prstDash val="solid"/>
              <a:bevel/>
            </a:ln>
          </a:bottom>
          <a:insideH>
            <a:ln w="12700" cap="flat">
              <a:solidFill>
                <a:srgbClr val="4B4B4B"/>
              </a:solidFill>
              <a:prstDash val="solid"/>
              <a:bevel/>
            </a:ln>
          </a:insideH>
          <a:insideV>
            <a:ln w="12700" cap="flat">
              <a:solidFill>
                <a:srgbClr val="4B4B4B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4B4B4B"/>
      </a:tcTxStyle>
      <a:tcStyle>
        <a:tcBdr>
          <a:left>
            <a:ln w="12700" cap="flat">
              <a:solidFill>
                <a:srgbClr val="4B4B4B"/>
              </a:solidFill>
              <a:prstDash val="solid"/>
              <a:bevel/>
            </a:ln>
          </a:left>
          <a:right>
            <a:ln w="12700" cap="flat">
              <a:solidFill>
                <a:srgbClr val="4B4B4B"/>
              </a:solidFill>
              <a:prstDash val="solid"/>
              <a:bevel/>
            </a:ln>
          </a:right>
          <a:top>
            <a:ln w="12700" cap="flat">
              <a:solidFill>
                <a:srgbClr val="4B4B4B"/>
              </a:solidFill>
              <a:prstDash val="solid"/>
              <a:bevel/>
            </a:ln>
          </a:top>
          <a:bottom>
            <a:ln w="25400" cap="flat">
              <a:solidFill>
                <a:srgbClr val="4B4B4B"/>
              </a:solidFill>
              <a:prstDash val="solid"/>
              <a:bevel/>
            </a:ln>
          </a:bottom>
          <a:insideH>
            <a:ln w="12700" cap="flat">
              <a:solidFill>
                <a:srgbClr val="4B4B4B"/>
              </a:solidFill>
              <a:prstDash val="solid"/>
              <a:bevel/>
            </a:ln>
          </a:insideH>
          <a:insideV>
            <a:ln w="12700" cap="flat">
              <a:solidFill>
                <a:srgbClr val="4B4B4B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25" autoAdjust="0"/>
    <p:restoredTop sz="62236" autoAdjust="0"/>
  </p:normalViewPr>
  <p:slideViewPr>
    <p:cSldViewPr snapToGrid="0">
      <p:cViewPr varScale="1">
        <p:scale>
          <a:sx n="99" d="100"/>
          <a:sy n="99" d="100"/>
        </p:scale>
        <p:origin x="-2024" y="-96"/>
      </p:cViewPr>
      <p:guideLst>
        <p:guide orient="horz" pos="600"/>
        <p:guide orient="horz" pos="4032"/>
        <p:guide pos="312"/>
        <p:guide pos="7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62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6912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333" y="0"/>
            <a:ext cx="3041968" cy="466912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E530ECF6-F727-4E72-9A0C-ABF5C3C4B53B}" type="datetimeFigureOut">
              <a:rPr lang="en-US" smtClean="0"/>
              <a:t>5/3/17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9014"/>
            <a:ext cx="3041968" cy="466911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333" y="8839014"/>
            <a:ext cx="3041968" cy="466911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7EF30801-BE30-4F60-99D3-808BC91E4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367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0775" cy="3489325"/>
          </a:xfrm>
          <a:prstGeom prst="rect">
            <a:avLst/>
          </a:prstGeom>
        </p:spPr>
        <p:txBody>
          <a:bodyPr lIns="93287" tIns="46644" rIns="93287" bIns="46644"/>
          <a:lstStyle/>
          <a:p>
            <a:pPr lvl="0"/>
            <a:endParaRPr/>
          </a:p>
        </p:txBody>
      </p:sp>
      <p:sp>
        <p:nvSpPr>
          <p:cNvPr id="56" name="Shape 56"/>
          <p:cNvSpPr>
            <a:spLocks noGrp="1"/>
          </p:cNvSpPr>
          <p:nvPr>
            <p:ph type="body" sz="quarter" idx="1"/>
          </p:nvPr>
        </p:nvSpPr>
        <p:spPr>
          <a:xfrm>
            <a:off x="935990" y="4420315"/>
            <a:ext cx="5147945" cy="4187666"/>
          </a:xfrm>
          <a:prstGeom prst="rect">
            <a:avLst/>
          </a:prstGeom>
        </p:spPr>
        <p:txBody>
          <a:bodyPr lIns="93287" tIns="46644" rIns="93287" bIns="46644"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06524326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3950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 baseline="0" dirty="0"/>
          </a:p>
          <a:p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287" tIns="46644" rIns="93287" bIns="46644"/>
          <a:lstStyle/>
          <a:p>
            <a:fld id="{F535B054-580C-B241-8D88-EB557A12CB5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1691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3950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aseline="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287" tIns="46644" rIns="93287" bIns="46644"/>
          <a:lstStyle/>
          <a:p>
            <a:fld id="{F535B054-580C-B241-8D88-EB557A12CB5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013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3950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41585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3950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8888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3950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aseline="0" dirty="0"/>
          </a:p>
          <a:p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304983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3950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  <a:p>
            <a:endParaRPr lang="en-US" sz="1200" b="1" u="sng" baseline="0" dirty="0"/>
          </a:p>
          <a:p>
            <a:endParaRPr lang="en-US" sz="1200" baseline="0" dirty="0"/>
          </a:p>
          <a:p>
            <a:endParaRPr lang="en-US" sz="1200" baseline="0" dirty="0"/>
          </a:p>
        </p:txBody>
      </p:sp>
    </p:spTree>
    <p:extLst>
      <p:ext uri="{BB962C8B-B14F-4D97-AF65-F5344CB8AC3E}">
        <p14:creationId xmlns:p14="http://schemas.microsoft.com/office/powerpoint/2010/main" val="19111651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0773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3950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u="none" baseline="0" dirty="0"/>
          </a:p>
        </p:txBody>
      </p:sp>
    </p:spTree>
    <p:extLst>
      <p:ext uri="{BB962C8B-B14F-4D97-AF65-F5344CB8AC3E}">
        <p14:creationId xmlns:p14="http://schemas.microsoft.com/office/powerpoint/2010/main" val="33089348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3950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aseline="0" dirty="0"/>
          </a:p>
        </p:txBody>
      </p:sp>
    </p:spTree>
    <p:extLst>
      <p:ext uri="{BB962C8B-B14F-4D97-AF65-F5344CB8AC3E}">
        <p14:creationId xmlns:p14="http://schemas.microsoft.com/office/powerpoint/2010/main" val="11959501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3950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aseline="0" dirty="0"/>
          </a:p>
          <a:p>
            <a:endParaRPr lang="en-US" sz="1200" baseline="0" dirty="0"/>
          </a:p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1727555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3950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aseline="0" dirty="0"/>
          </a:p>
          <a:p>
            <a:endParaRPr lang="en-US" sz="1200" b="1" u="sng" baseline="0" dirty="0"/>
          </a:p>
          <a:p>
            <a:endParaRPr lang="en-US" sz="1200" b="1" u="sng" baseline="0" dirty="0"/>
          </a:p>
        </p:txBody>
      </p:sp>
    </p:spTree>
    <p:extLst>
      <p:ext uri="{BB962C8B-B14F-4D97-AF65-F5344CB8AC3E}">
        <p14:creationId xmlns:p14="http://schemas.microsoft.com/office/powerpoint/2010/main" val="363304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3950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287" tIns="46644" rIns="93287" bIns="46644"/>
          <a:lstStyle/>
          <a:p>
            <a:fld id="{F535B054-580C-B241-8D88-EB557A12CB5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5855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3950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/>
          </a:p>
        </p:txBody>
      </p:sp>
    </p:spTree>
    <p:extLst>
      <p:ext uri="{BB962C8B-B14F-4D97-AF65-F5344CB8AC3E}">
        <p14:creationId xmlns:p14="http://schemas.microsoft.com/office/powerpoint/2010/main" val="15408462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3950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aseline="0" dirty="0"/>
          </a:p>
          <a:p>
            <a:endParaRPr lang="en-US" sz="1200" baseline="0" dirty="0"/>
          </a:p>
          <a:p>
            <a:endParaRPr lang="en-US" sz="1200" baseline="0" dirty="0"/>
          </a:p>
          <a:p>
            <a:endParaRPr lang="en-US" sz="1200" baseline="0" dirty="0"/>
          </a:p>
          <a:p>
            <a:endParaRPr lang="en-US" sz="1200" baseline="0" dirty="0"/>
          </a:p>
          <a:p>
            <a:endParaRPr lang="en-US" sz="1200" baseline="0" dirty="0"/>
          </a:p>
          <a:p>
            <a:endParaRPr lang="en-US" sz="1200" baseline="0" dirty="0"/>
          </a:p>
          <a:p>
            <a:endParaRPr lang="en-US" sz="1200" baseline="0" dirty="0"/>
          </a:p>
          <a:p>
            <a:endParaRPr lang="en-US" sz="1200" baseline="0" dirty="0"/>
          </a:p>
          <a:p>
            <a:endParaRPr lang="en-US" sz="1200" baseline="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279527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1514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aseline="0" dirty="0"/>
          </a:p>
        </p:txBody>
      </p:sp>
    </p:spTree>
    <p:extLst>
      <p:ext uri="{BB962C8B-B14F-4D97-AF65-F5344CB8AC3E}">
        <p14:creationId xmlns:p14="http://schemas.microsoft.com/office/powerpoint/2010/main" val="11399014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aseline="0" dirty="0"/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aseline="0" dirty="0"/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aseline="0" dirty="0"/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8113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1955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106132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3950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/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/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/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/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/>
          </a:p>
        </p:txBody>
      </p:sp>
    </p:spTree>
    <p:extLst>
      <p:ext uri="{BB962C8B-B14F-4D97-AF65-F5344CB8AC3E}">
        <p14:creationId xmlns:p14="http://schemas.microsoft.com/office/powerpoint/2010/main" val="13291321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3950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aseline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>
          <a:xfrm>
            <a:off x="3976333" y="0"/>
            <a:ext cx="3041968" cy="465296"/>
          </a:xfrm>
          <a:prstGeom prst="rect">
            <a:avLst/>
          </a:prstGeom>
        </p:spPr>
        <p:txBody>
          <a:bodyPr lIns="93287" tIns="46644" rIns="93287" bIns="46644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9997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80" name="Shape 2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aseline="0" dirty="0"/>
          </a:p>
        </p:txBody>
      </p:sp>
    </p:spTree>
    <p:extLst>
      <p:ext uri="{BB962C8B-B14F-4D97-AF65-F5344CB8AC3E}">
        <p14:creationId xmlns:p14="http://schemas.microsoft.com/office/powerpoint/2010/main" val="1868423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3950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  <a:p>
            <a:pPr defTabSz="466435">
              <a:defRPr/>
            </a:pPr>
            <a:endParaRPr lang="en-US" sz="1200" b="1" u="sng" baseline="0" dirty="0"/>
          </a:p>
          <a:p>
            <a:pPr defTabSz="466435">
              <a:defRPr/>
            </a:pPr>
            <a:endParaRPr lang="is-IS" sz="1200" b="1" u="sng" baseline="0" dirty="0"/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287" tIns="46644" rIns="93287" bIns="46644"/>
          <a:lstStyle/>
          <a:p>
            <a:fld id="{F535B054-580C-B241-8D88-EB557A12CB5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3085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3950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baseline="0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>
          <a:xfrm>
            <a:off x="3976333" y="0"/>
            <a:ext cx="3041968" cy="465296"/>
          </a:xfrm>
          <a:prstGeom prst="rect">
            <a:avLst/>
          </a:prstGeom>
        </p:spPr>
        <p:txBody>
          <a:bodyPr lIns="93287" tIns="46644" rIns="93287" bIns="46644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4737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80" name="Shape 2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aseline="0" dirty="0"/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aseline="0" dirty="0"/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aseline="0" dirty="0"/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aseline="0" dirty="0"/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aseline="0" dirty="0"/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aseline="0" dirty="0"/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aseline="0" dirty="0"/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aseline="0" dirty="0"/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aseline="0" dirty="0"/>
          </a:p>
        </p:txBody>
      </p:sp>
    </p:spTree>
    <p:extLst>
      <p:ext uri="{BB962C8B-B14F-4D97-AF65-F5344CB8AC3E}">
        <p14:creationId xmlns:p14="http://schemas.microsoft.com/office/powerpoint/2010/main" val="7885132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aseline="0" dirty="0"/>
          </a:p>
          <a:p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0193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3950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u="none" baseline="0" dirty="0"/>
          </a:p>
          <a:p>
            <a:endParaRPr lang="en-US" sz="1200" b="0" u="none" baseline="0" dirty="0"/>
          </a:p>
        </p:txBody>
      </p:sp>
    </p:spTree>
    <p:extLst>
      <p:ext uri="{BB962C8B-B14F-4D97-AF65-F5344CB8AC3E}">
        <p14:creationId xmlns:p14="http://schemas.microsoft.com/office/powerpoint/2010/main" val="7670662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3950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u="none" baseline="0" dirty="0"/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u="sng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287" tIns="46644" rIns="93287" bIns="46644"/>
          <a:lstStyle/>
          <a:p>
            <a:fld id="{F535B054-580C-B241-8D88-EB557A12CB51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2733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491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3950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60877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3950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aseline="0" dirty="0"/>
          </a:p>
          <a:p>
            <a:endParaRPr lang="en-US" sz="1200" baseline="0" dirty="0"/>
          </a:p>
          <a:p>
            <a:r>
              <a:rPr lang="en-US" sz="1200" baseline="0" dirty="0"/>
              <a:t> </a:t>
            </a:r>
          </a:p>
          <a:p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53249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0984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718264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3950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503908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7129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3950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aseline="0" dirty="0"/>
          </a:p>
          <a:p>
            <a:endParaRPr lang="en-US" sz="1200" baseline="0" dirty="0"/>
          </a:p>
          <a:p>
            <a:endParaRPr lang="en-US" sz="1200" baseline="0" dirty="0"/>
          </a:p>
          <a:p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308329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130890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3950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3010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aseline="0" dirty="0"/>
          </a:p>
          <a:p>
            <a:endParaRPr lang="en-US" sz="2400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89497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3950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aseline="0" dirty="0"/>
          </a:p>
          <a:p>
            <a:endParaRPr lang="en-US" sz="1200" baseline="0" dirty="0"/>
          </a:p>
        </p:txBody>
      </p:sp>
    </p:spTree>
    <p:extLst>
      <p:ext uri="{BB962C8B-B14F-4D97-AF65-F5344CB8AC3E}">
        <p14:creationId xmlns:p14="http://schemas.microsoft.com/office/powerpoint/2010/main" val="133535434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3950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aseline="0" dirty="0"/>
          </a:p>
          <a:p>
            <a:endParaRPr lang="en-US" sz="1200" baseline="0" dirty="0"/>
          </a:p>
        </p:txBody>
      </p:sp>
    </p:spTree>
    <p:extLst>
      <p:ext uri="{BB962C8B-B14F-4D97-AF65-F5344CB8AC3E}">
        <p14:creationId xmlns:p14="http://schemas.microsoft.com/office/powerpoint/2010/main" val="1264019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43348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81056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aseline="0" dirty="0"/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0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3950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aseline="0" dirty="0"/>
          </a:p>
          <a:p>
            <a:endParaRPr lang="en-US" sz="1200" baseline="0" dirty="0"/>
          </a:p>
          <a:p>
            <a:endParaRPr lang="en-US" sz="1200" baseline="0" dirty="0"/>
          </a:p>
        </p:txBody>
      </p:sp>
    </p:spTree>
    <p:extLst>
      <p:ext uri="{BB962C8B-B14F-4D97-AF65-F5344CB8AC3E}">
        <p14:creationId xmlns:p14="http://schemas.microsoft.com/office/powerpoint/2010/main" val="163151814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3950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/>
          </a:p>
        </p:txBody>
      </p:sp>
    </p:spTree>
    <p:extLst>
      <p:ext uri="{BB962C8B-B14F-4D97-AF65-F5344CB8AC3E}">
        <p14:creationId xmlns:p14="http://schemas.microsoft.com/office/powerpoint/2010/main" val="134032169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3950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aseline="0" dirty="0"/>
          </a:p>
        </p:txBody>
      </p:sp>
    </p:spTree>
    <p:extLst>
      <p:ext uri="{BB962C8B-B14F-4D97-AF65-F5344CB8AC3E}">
        <p14:creationId xmlns:p14="http://schemas.microsoft.com/office/powerpoint/2010/main" val="24549118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3950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4542566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3950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287" tIns="46644" rIns="93287" bIns="46644"/>
          <a:lstStyle/>
          <a:p>
            <a:fld id="{F535B054-580C-B241-8D88-EB557A12CB51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481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3950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aseline="0" dirty="0"/>
          </a:p>
          <a:p>
            <a:endParaRPr lang="en-US" sz="1200" baseline="0" dirty="0"/>
          </a:p>
        </p:txBody>
      </p:sp>
    </p:spTree>
    <p:extLst>
      <p:ext uri="{BB962C8B-B14F-4D97-AF65-F5344CB8AC3E}">
        <p14:creationId xmlns:p14="http://schemas.microsoft.com/office/powerpoint/2010/main" val="2718255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3950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98617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30441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aseline="0" dirty="0"/>
          </a:p>
          <a:p>
            <a:endParaRPr lang="en-US" sz="1200" baseline="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83168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456247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4B4B4B"/>
                </a:solidFill>
              </a:rPr>
              <a:t>Click to edit Master title style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831850" y="4589462"/>
            <a:ext cx="10515600" cy="226853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949494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949494"/>
                </a:solidFill>
              </a:rPr>
              <a:t>Click to edit Master text styles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839787" y="0"/>
            <a:ext cx="3932239" cy="2057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4B4B4B"/>
                </a:solidFill>
              </a:rPr>
              <a:t>Click to edit Master title style</a:t>
            </a:r>
          </a:p>
        </p:txBody>
      </p:sp>
      <p:sp>
        <p:nvSpPr>
          <p:cNvPr id="45" name="Shape 45"/>
          <p:cNvSpPr>
            <a:spLocks noGrp="1"/>
          </p:cNvSpPr>
          <p:nvPr>
            <p:ph type="body" idx="1"/>
          </p:nvPr>
        </p:nvSpPr>
        <p:spPr>
          <a:xfrm>
            <a:off x="839787" y="2057400"/>
            <a:ext cx="3932239" cy="480060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4B4B4B"/>
                </a:solidFill>
              </a:rPr>
              <a:t>Click to edit Master text styles</a:t>
            </a:r>
          </a:p>
        </p:txBody>
      </p:sp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4B4B4B"/>
                </a:solidFill>
              </a:rPr>
              <a:t>Click to edit Master title style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4B4B4B"/>
                </a:solidFill>
              </a:rPr>
              <a:t>Click to edit Master text styles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4B4B4B"/>
                </a:solidFill>
              </a:rPr>
              <a:t>Second level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4B4B4B"/>
                </a:solidFill>
              </a:rPr>
              <a:t>Third level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4B4B4B"/>
                </a:solidFill>
              </a:rPr>
              <a:t>Fourth level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4B4B4B"/>
                </a:solidFill>
              </a:rPr>
              <a:t>Fifth level</a:t>
            </a:r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8724900" y="0"/>
            <a:ext cx="2628900" cy="6542088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4B4B4B"/>
                </a:solidFill>
              </a:rPr>
              <a:t>Click to edit Master title style</a:t>
            </a: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6492875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4B4B4B"/>
                </a:solidFill>
              </a:rPr>
              <a:t>Click to edit Master text styles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4B4B4B"/>
                </a:solidFill>
              </a:rPr>
              <a:t>Second level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4B4B4B"/>
                </a:solidFill>
              </a:rPr>
              <a:t>Third level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4B4B4B"/>
                </a:solidFill>
              </a:rPr>
              <a:t>Fourth level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4B4B4B"/>
                </a:solidFill>
              </a:rPr>
              <a:t>Fifth level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91B6F-AB26-9D4E-B77D-FFFEB64A2199}" type="datetimeFigureOut">
              <a:rPr lang="en-US" smtClean="0"/>
              <a:t>5/3/17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00413"/>
            <a:ext cx="2743200" cy="276999"/>
          </a:xfrm>
        </p:spPr>
        <p:txBody>
          <a:bodyPr/>
          <a:lstStyle/>
          <a:p>
            <a:fld id="{3D20DFA8-C5FE-DB44-9BF9-1274EAD563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39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032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3451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23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4B4B4B"/>
                </a:solidFill>
              </a:rPr>
              <a:t>Click to edit Master title style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181600" cy="5032375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4B4B4B"/>
                </a:solidFill>
              </a:rPr>
              <a:t>Click to edit Master text styles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4B4B4B"/>
                </a:solidFill>
              </a:rPr>
              <a:t>Second level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4B4B4B"/>
                </a:solidFill>
              </a:rPr>
              <a:t>Third level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4B4B4B"/>
                </a:solidFill>
              </a:rPr>
              <a:t>Fourth level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4B4B4B"/>
                </a:solidFill>
              </a:rPr>
              <a:t>Fifth level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4B4B4B"/>
                </a:solidFill>
              </a:rPr>
              <a:t>Click to edit Master title style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6"/>
            <a:ext cx="12192000" cy="6839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_Blank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lum bright="-7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6"/>
            <a:ext cx="12192000" cy="683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0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30.jpg"/>
          <p:cNvPicPr/>
          <p:nvPr userDrawn="1"/>
        </p:nvPicPr>
        <p:blipFill>
          <a:blip r:embed="rId2">
            <a:extLst/>
          </a:blip>
          <a:srcRect l="5475" t="17228" r="6635" b="849"/>
          <a:stretch>
            <a:fillRect/>
          </a:stretch>
        </p:blipFill>
        <p:spPr>
          <a:xfrm>
            <a:off x="0" y="0"/>
            <a:ext cx="12192000" cy="687035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5968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xfrm>
            <a:off x="839787" y="0"/>
            <a:ext cx="3932239" cy="2057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4B4B4B"/>
                </a:solidFill>
              </a:rPr>
              <a:t>Click to edit Master title style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idx="1"/>
          </p:nvPr>
        </p:nvSpPr>
        <p:spPr>
          <a:xfrm>
            <a:off x="5183187" y="987425"/>
            <a:ext cx="6172201" cy="58705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4B4B4B"/>
                </a:solidFill>
              </a:rPr>
              <a:t>Click to edit Master text styles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4B4B4B"/>
                </a:solidFill>
              </a:rPr>
              <a:t>Second level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4B4B4B"/>
                </a:solidFill>
              </a:rPr>
              <a:t>Third level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4B4B4B"/>
                </a:solidFill>
              </a:rPr>
              <a:t>Fourth level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4B4B4B"/>
                </a:solidFill>
              </a:rPr>
              <a:t>Fifth level</a:t>
            </a:r>
          </a:p>
        </p:txBody>
      </p:sp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38200" y="230187"/>
            <a:ext cx="10515600" cy="159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4B4B4B"/>
                </a:solidFill>
              </a:rPr>
              <a:t>Click to edit Master title style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5032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4B4B4B"/>
                </a:solidFill>
              </a:rPr>
              <a:t>Click to edit Master text styles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4B4B4B"/>
                </a:solidFill>
              </a:rPr>
              <a:t>Second level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4B4B4B"/>
                </a:solidFill>
              </a:rPr>
              <a:t>Third level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4B4B4B"/>
                </a:solidFill>
              </a:rPr>
              <a:t>Fourth level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4B4B4B"/>
                </a:solidFill>
              </a:rPr>
              <a:t>Fifth level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610600" y="6404292"/>
            <a:ext cx="27432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949494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8" r:id="rId6"/>
    <p:sldLayoutId id="2147483665" r:id="rId7"/>
    <p:sldLayoutId id="2147483663" r:id="rId8"/>
    <p:sldLayoutId id="2147483659" r:id="rId9"/>
    <p:sldLayoutId id="2147483660" r:id="rId10"/>
    <p:sldLayoutId id="2147483661" r:id="rId11"/>
    <p:sldLayoutId id="2147483662" r:id="rId12"/>
    <p:sldLayoutId id="2147483668" r:id="rId13"/>
    <p:sldLayoutId id="2147483669" r:id="rId14"/>
    <p:sldLayoutId id="2147483670" r:id="rId15"/>
    <p:sldLayoutId id="2147483671" r:id="rId1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>
        <a:lnSpc>
          <a:spcPct val="90000"/>
        </a:lnSpc>
        <a:defRPr sz="4400">
          <a:solidFill>
            <a:srgbClr val="4B4B4B"/>
          </a:solidFill>
          <a:latin typeface="Calibri Light"/>
          <a:ea typeface="Calibri Light"/>
          <a:cs typeface="Calibri Light"/>
          <a:sym typeface="Calibri Light"/>
        </a:defRPr>
      </a:lvl1pPr>
      <a:lvl2pPr>
        <a:lnSpc>
          <a:spcPct val="90000"/>
        </a:lnSpc>
        <a:defRPr sz="4400">
          <a:solidFill>
            <a:srgbClr val="4B4B4B"/>
          </a:solidFill>
          <a:latin typeface="Calibri Light"/>
          <a:ea typeface="Calibri Light"/>
          <a:cs typeface="Calibri Light"/>
          <a:sym typeface="Calibri Light"/>
        </a:defRPr>
      </a:lvl2pPr>
      <a:lvl3pPr>
        <a:lnSpc>
          <a:spcPct val="90000"/>
        </a:lnSpc>
        <a:defRPr sz="4400">
          <a:solidFill>
            <a:srgbClr val="4B4B4B"/>
          </a:solidFill>
          <a:latin typeface="Calibri Light"/>
          <a:ea typeface="Calibri Light"/>
          <a:cs typeface="Calibri Light"/>
          <a:sym typeface="Calibri Light"/>
        </a:defRPr>
      </a:lvl3pPr>
      <a:lvl4pPr>
        <a:lnSpc>
          <a:spcPct val="90000"/>
        </a:lnSpc>
        <a:defRPr sz="4400">
          <a:solidFill>
            <a:srgbClr val="4B4B4B"/>
          </a:solidFill>
          <a:latin typeface="Calibri Light"/>
          <a:ea typeface="Calibri Light"/>
          <a:cs typeface="Calibri Light"/>
          <a:sym typeface="Calibri Light"/>
        </a:defRPr>
      </a:lvl4pPr>
      <a:lvl5pPr>
        <a:lnSpc>
          <a:spcPct val="90000"/>
        </a:lnSpc>
        <a:defRPr sz="4400">
          <a:solidFill>
            <a:srgbClr val="4B4B4B"/>
          </a:solidFill>
          <a:latin typeface="Calibri Light"/>
          <a:ea typeface="Calibri Light"/>
          <a:cs typeface="Calibri Light"/>
          <a:sym typeface="Calibri Light"/>
        </a:defRPr>
      </a:lvl5pPr>
      <a:lvl6pPr>
        <a:lnSpc>
          <a:spcPct val="90000"/>
        </a:lnSpc>
        <a:defRPr sz="4400">
          <a:solidFill>
            <a:srgbClr val="4B4B4B"/>
          </a:solidFill>
          <a:latin typeface="Calibri Light"/>
          <a:ea typeface="Calibri Light"/>
          <a:cs typeface="Calibri Light"/>
          <a:sym typeface="Calibri Light"/>
        </a:defRPr>
      </a:lvl6pPr>
      <a:lvl7pPr>
        <a:lnSpc>
          <a:spcPct val="90000"/>
        </a:lnSpc>
        <a:defRPr sz="4400">
          <a:solidFill>
            <a:srgbClr val="4B4B4B"/>
          </a:solidFill>
          <a:latin typeface="Calibri Light"/>
          <a:ea typeface="Calibri Light"/>
          <a:cs typeface="Calibri Light"/>
          <a:sym typeface="Calibri Light"/>
        </a:defRPr>
      </a:lvl7pPr>
      <a:lvl8pPr>
        <a:lnSpc>
          <a:spcPct val="90000"/>
        </a:lnSpc>
        <a:defRPr sz="4400">
          <a:solidFill>
            <a:srgbClr val="4B4B4B"/>
          </a:solidFill>
          <a:latin typeface="Calibri Light"/>
          <a:ea typeface="Calibri Light"/>
          <a:cs typeface="Calibri Light"/>
          <a:sym typeface="Calibri Light"/>
        </a:defRPr>
      </a:lvl8pPr>
      <a:lvl9pPr>
        <a:lnSpc>
          <a:spcPct val="90000"/>
        </a:lnSpc>
        <a:defRPr sz="4400">
          <a:solidFill>
            <a:srgbClr val="4B4B4B"/>
          </a:solidFill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indent="-228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solidFill>
            <a:srgbClr val="4B4B4B"/>
          </a:solidFill>
          <a:latin typeface="Calibri"/>
          <a:ea typeface="Calibri"/>
          <a:cs typeface="Calibri"/>
          <a:sym typeface="Calibri"/>
        </a:defRPr>
      </a:lvl1pPr>
      <a:lvl2pPr marL="723900" indent="-2667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solidFill>
            <a:srgbClr val="4B4B4B"/>
          </a:solidFill>
          <a:latin typeface="Calibri"/>
          <a:ea typeface="Calibri"/>
          <a:cs typeface="Calibri"/>
          <a:sym typeface="Calibri"/>
        </a:defRPr>
      </a:lvl2pPr>
      <a:lvl3pPr marL="1234439" indent="-320039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solidFill>
            <a:srgbClr val="4B4B4B"/>
          </a:solidFill>
          <a:latin typeface="Calibri"/>
          <a:ea typeface="Calibri"/>
          <a:cs typeface="Calibri"/>
          <a:sym typeface="Calibri"/>
        </a:defRPr>
      </a:lvl3pPr>
      <a:lvl4pPr marL="17272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solidFill>
            <a:srgbClr val="4B4B4B"/>
          </a:solidFill>
          <a:latin typeface="Calibri"/>
          <a:ea typeface="Calibri"/>
          <a:cs typeface="Calibri"/>
          <a:sym typeface="Calibri"/>
        </a:defRPr>
      </a:lvl4pPr>
      <a:lvl5pPr marL="21844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solidFill>
            <a:srgbClr val="4B4B4B"/>
          </a:solidFill>
          <a:latin typeface="Calibri"/>
          <a:ea typeface="Calibri"/>
          <a:cs typeface="Calibri"/>
          <a:sym typeface="Calibri"/>
        </a:defRPr>
      </a:lvl5pPr>
      <a:lvl6pPr marL="26416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solidFill>
            <a:srgbClr val="4B4B4B"/>
          </a:solidFill>
          <a:latin typeface="Calibri"/>
          <a:ea typeface="Calibri"/>
          <a:cs typeface="Calibri"/>
          <a:sym typeface="Calibri"/>
        </a:defRPr>
      </a:lvl6pPr>
      <a:lvl7pPr marL="30988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solidFill>
            <a:srgbClr val="4B4B4B"/>
          </a:solidFill>
          <a:latin typeface="Calibri"/>
          <a:ea typeface="Calibri"/>
          <a:cs typeface="Calibri"/>
          <a:sym typeface="Calibri"/>
        </a:defRPr>
      </a:lvl7pPr>
      <a:lvl8pPr marL="35560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solidFill>
            <a:srgbClr val="4B4B4B"/>
          </a:solidFill>
          <a:latin typeface="Calibri"/>
          <a:ea typeface="Calibri"/>
          <a:cs typeface="Calibri"/>
          <a:sym typeface="Calibri"/>
        </a:defRPr>
      </a:lvl8pPr>
      <a:lvl9pPr marL="40132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solidFill>
            <a:srgbClr val="4B4B4B"/>
          </a:solidFill>
          <a:latin typeface="Calibri"/>
          <a:ea typeface="Calibri"/>
          <a:cs typeface="Calibri"/>
          <a:sym typeface="Calibri"/>
        </a:defRPr>
      </a:lvl9pPr>
    </p:bodyStyle>
    <p:otherStyle>
      <a:lvl1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6.png"/><Relationship Id="rId5" Type="http://schemas.openxmlformats.org/officeDocument/2006/relationships/image" Target="../media/image26.png"/><Relationship Id="rId6" Type="http://schemas.microsoft.com/office/2007/relationships/hdphoto" Target="../media/hdphoto3.wdp"/><Relationship Id="rId7" Type="http://schemas.openxmlformats.org/officeDocument/2006/relationships/image" Target="../media/image27.png"/><Relationship Id="rId8" Type="http://schemas.microsoft.com/office/2007/relationships/hdphoto" Target="../media/hdphoto4.wdp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8.png"/><Relationship Id="rId5" Type="http://schemas.openxmlformats.org/officeDocument/2006/relationships/image" Target="../media/image31.svg"/><Relationship Id="rId6" Type="http://schemas.openxmlformats.org/officeDocument/2006/relationships/image" Target="../media/image29.png"/><Relationship Id="rId7" Type="http://schemas.openxmlformats.org/officeDocument/2006/relationships/image" Target="../media/image33.svg"/><Relationship Id="rId8" Type="http://schemas.openxmlformats.org/officeDocument/2006/relationships/image" Target="../media/image30.png"/><Relationship Id="rId9" Type="http://schemas.openxmlformats.org/officeDocument/2006/relationships/image" Target="../media/image35.sv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svg"/><Relationship Id="rId1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Relationship Id="rId4" Type="http://schemas.openxmlformats.org/officeDocument/2006/relationships/image" Target="../media/image31.png"/><Relationship Id="rId5" Type="http://schemas.openxmlformats.org/officeDocument/2006/relationships/image" Target="../media/image37.svg"/><Relationship Id="rId6" Type="http://schemas.openxmlformats.org/officeDocument/2006/relationships/image" Target="../media/image19.png"/><Relationship Id="rId7" Type="http://schemas.openxmlformats.org/officeDocument/2006/relationships/image" Target="../media/image20.svg"/><Relationship Id="rId8" Type="http://schemas.openxmlformats.org/officeDocument/2006/relationships/image" Target="../media/image32.png"/><Relationship Id="rId9" Type="http://schemas.openxmlformats.org/officeDocument/2006/relationships/image" Target="../media/image39.svg"/><Relationship Id="rId10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microsoft.com/office/2007/relationships/hdphoto" Target="../media/hdphoto5.wdp"/><Relationship Id="rId5" Type="http://schemas.openxmlformats.org/officeDocument/2006/relationships/image" Target="../media/image36.jpe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4" Type="http://schemas.openxmlformats.org/officeDocument/2006/relationships/image" Target="../media/image39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hdphoto" Target="../media/hdphoto1.wdp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9.png"/><Relationship Id="rId5" Type="http://schemas.openxmlformats.org/officeDocument/2006/relationships/image" Target="../media/image20.svg"/><Relationship Id="rId6" Type="http://schemas.openxmlformats.org/officeDocument/2006/relationships/image" Target="../media/image20.png"/><Relationship Id="rId7" Type="http://schemas.openxmlformats.org/officeDocument/2006/relationships/image" Target="../media/image22.sv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microsoft.com/office/2007/relationships/hdphoto" Target="../media/hdphoto2.wdp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18.png"/><Relationship Id="rId5" Type="http://schemas.openxmlformats.org/officeDocument/2006/relationships/image" Target="../media/image45.png"/><Relationship Id="rId6" Type="http://schemas.openxmlformats.org/officeDocument/2006/relationships/image" Target="../media/image46.jp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9.png"/><Relationship Id="rId5" Type="http://schemas.openxmlformats.org/officeDocument/2006/relationships/image" Target="../media/image20.svg"/><Relationship Id="rId6" Type="http://schemas.openxmlformats.org/officeDocument/2006/relationships/image" Target="../media/image20.png"/><Relationship Id="rId7" Type="http://schemas.openxmlformats.org/officeDocument/2006/relationships/image" Target="../media/image22.sv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microsoft.com/office/2007/relationships/hdphoto" Target="../media/hdphoto2.wdp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4" Type="http://schemas.openxmlformats.org/officeDocument/2006/relationships/image" Target="../media/image6.png"/><Relationship Id="rId5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image" Target="../media/image6.png"/><Relationship Id="rId5" Type="http://schemas.openxmlformats.org/officeDocument/2006/relationships/image" Target="../media/image50.png"/><Relationship Id="rId6" Type="http://schemas.microsoft.com/office/2007/relationships/hdphoto" Target="../media/hdphoto6.wdp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microsoft.com/office/2007/relationships/hdphoto" Target="../media/hdphoto7.wdp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image" Target="../media/image6.png"/><Relationship Id="rId5" Type="http://schemas.openxmlformats.org/officeDocument/2006/relationships/image" Target="../media/image50.png"/><Relationship Id="rId6" Type="http://schemas.microsoft.com/office/2007/relationships/hdphoto" Target="../media/hdphoto6.wdp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4" Type="http://schemas.openxmlformats.org/officeDocument/2006/relationships/image" Target="../media/image53.tiff"/><Relationship Id="rId5" Type="http://schemas.openxmlformats.org/officeDocument/2006/relationships/image" Target="../media/image54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1.png"/><Relationship Id="rId5" Type="http://schemas.openxmlformats.org/officeDocument/2006/relationships/image" Target="../media/image19.png"/><Relationship Id="rId6" Type="http://schemas.openxmlformats.org/officeDocument/2006/relationships/image" Target="../media/image20.svg"/><Relationship Id="rId7" Type="http://schemas.openxmlformats.org/officeDocument/2006/relationships/image" Target="../media/image20.png"/><Relationship Id="rId8" Type="http://schemas.openxmlformats.org/officeDocument/2006/relationships/image" Target="../media/image22.svg"/><Relationship Id="rId9" Type="http://schemas.openxmlformats.org/officeDocument/2006/relationships/image" Target="../media/image22.png"/><Relationship Id="rId10" Type="http://schemas.microsoft.com/office/2007/relationships/hdphoto" Target="../media/hdphoto2.wdp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56.png"/><Relationship Id="rId5" Type="http://schemas.microsoft.com/office/2007/relationships/hdphoto" Target="../media/hdphoto8.wdp"/><Relationship Id="rId6" Type="http://schemas.openxmlformats.org/officeDocument/2006/relationships/image" Target="../media/image57.jpeg"/><Relationship Id="rId7" Type="http://schemas.openxmlformats.org/officeDocument/2006/relationships/image" Target="../media/image58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9.jpeg"/><Relationship Id="rId6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2.png"/><Relationship Id="rId5" Type="http://schemas.openxmlformats.org/officeDocument/2006/relationships/image" Target="../media/image5.png"/><Relationship Id="rId6" Type="http://schemas.microsoft.com/office/2007/relationships/hdphoto" Target="../media/hdphoto1.wdp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png"/><Relationship Id="rId5" Type="http://schemas.microsoft.com/office/2007/relationships/hdphoto" Target="../media/hdphoto9.wdp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tiff"/><Relationship Id="rId6" Type="http://schemas.openxmlformats.org/officeDocument/2006/relationships/image" Target="../media/image14.tiff"/><Relationship Id="rId7" Type="http://schemas.openxmlformats.org/officeDocument/2006/relationships/image" Target="../media/image15.jpe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4" Type="http://schemas.openxmlformats.org/officeDocument/2006/relationships/image" Target="../media/image6.png"/><Relationship Id="rId5" Type="http://schemas.openxmlformats.org/officeDocument/2006/relationships/image" Target="../media/image19.png"/><Relationship Id="rId6" Type="http://schemas.openxmlformats.org/officeDocument/2006/relationships/image" Target="../media/image20.svg"/><Relationship Id="rId7" Type="http://schemas.openxmlformats.org/officeDocument/2006/relationships/image" Target="../media/image31.png"/><Relationship Id="rId8" Type="http://schemas.openxmlformats.org/officeDocument/2006/relationships/image" Target="../media/image37.sv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6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9.png"/><Relationship Id="rId5" Type="http://schemas.openxmlformats.org/officeDocument/2006/relationships/image" Target="../media/image20.svg"/><Relationship Id="rId6" Type="http://schemas.openxmlformats.org/officeDocument/2006/relationships/image" Target="../media/image20.png"/><Relationship Id="rId7" Type="http://schemas.openxmlformats.org/officeDocument/2006/relationships/image" Target="../media/image22.sv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microsoft.com/office/2007/relationships/hdphoto" Target="../media/hdphoto2.wdp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16372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88" y="4591528"/>
            <a:ext cx="12188824" cy="1850644"/>
          </a:xfrm>
          <a:prstGeom prst="rect">
            <a:avLst/>
          </a:prstGeom>
          <a:solidFill>
            <a:schemeClr val="bg1">
              <a:alpha val="85098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88" y="4591528"/>
            <a:ext cx="12188824" cy="58217"/>
          </a:xfrm>
          <a:prstGeom prst="rect">
            <a:avLst/>
          </a:prstGeom>
          <a:solidFill>
            <a:srgbClr val="81B5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74905" y="5116022"/>
            <a:ext cx="7840804" cy="801333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dirty="0">
                <a:solidFill>
                  <a:srgbClr val="2D97BA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IGNITING A PRIMARY CARE MOVEMENT </a:t>
            </a:r>
            <a:endParaRPr lang="en-US" sz="1400" dirty="0">
              <a:solidFill>
                <a:srgbClr val="2D97BA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</a:endParaRPr>
          </a:p>
          <a:p>
            <a:r>
              <a:rPr lang="en-US" sz="2000" b="0" spc="3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ANDREW MORRIS-SINGER, MD</a:t>
            </a:r>
            <a:endParaRPr lang="en-US" sz="2000" b="0" spc="300" dirty="0">
              <a:latin typeface="Source Sans Pro" panose="020B0503030403020204" pitchFamily="34" charset="0"/>
              <a:ea typeface="Source Sans Pro" panose="020B0503030403020204" pitchFamily="34" charset="0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88" y="6420329"/>
            <a:ext cx="12188824" cy="58217"/>
          </a:xfrm>
          <a:prstGeom prst="rect">
            <a:avLst/>
          </a:prstGeom>
          <a:solidFill>
            <a:srgbClr val="3838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image3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559" y="5152719"/>
            <a:ext cx="3179037" cy="734156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Shape 372"/>
          <p:cNvSpPr/>
          <p:nvPr/>
        </p:nvSpPr>
        <p:spPr>
          <a:xfrm>
            <a:off x="93029" y="6534670"/>
            <a:ext cx="11992880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900" dirty="0">
                <a:solidFill>
                  <a:schemeClr val="bg1"/>
                </a:solidFill>
              </a:rPr>
              <a:t>© Primary Care Progress, Inc., 2017</a:t>
            </a:r>
            <a:endParaRPr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41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5" t="2110" r="-1" b="32226"/>
          <a:stretch/>
        </p:blipFill>
        <p:spPr>
          <a:xfrm flipH="1">
            <a:off x="-2" y="-552821"/>
            <a:ext cx="12190416" cy="741082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3" y="-552822"/>
            <a:ext cx="12190417" cy="7410822"/>
            <a:chOff x="-1" y="-552822"/>
            <a:chExt cx="12190417" cy="741082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48" b="6062"/>
            <a:stretch/>
          </p:blipFill>
          <p:spPr>
            <a:xfrm>
              <a:off x="0" y="-552822"/>
              <a:ext cx="12190416" cy="7410822"/>
            </a:xfrm>
            <a:prstGeom prst="rect">
              <a:avLst/>
            </a:prstGeom>
          </p:spPr>
        </p:pic>
        <p:grpSp>
          <p:nvGrpSpPr>
            <p:cNvPr id="27" name="Group 26"/>
            <p:cNvGrpSpPr/>
            <p:nvPr/>
          </p:nvGrpSpPr>
          <p:grpSpPr>
            <a:xfrm>
              <a:off x="-1" y="901338"/>
              <a:ext cx="7472479" cy="2636177"/>
              <a:chOff x="-6" y="2717328"/>
              <a:chExt cx="7156789" cy="2575367"/>
            </a:xfrm>
          </p:grpSpPr>
          <p:sp>
            <p:nvSpPr>
              <p:cNvPr id="28" name="Rectangle 27"/>
              <p:cNvSpPr/>
              <p:nvPr/>
            </p:nvSpPr>
            <p:spPr>
              <a:xfrm flipH="1">
                <a:off x="-6" y="2717328"/>
                <a:ext cx="6992471" cy="1540978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" name="Title 1"/>
              <p:cNvSpPr txBox="1">
                <a:spLocks/>
              </p:cNvSpPr>
              <p:nvPr/>
            </p:nvSpPr>
            <p:spPr bwMode="auto">
              <a:xfrm>
                <a:off x="181733" y="2855241"/>
                <a:ext cx="6975050" cy="24374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22860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lvl1pPr algn="l" rtl="0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5400" kern="1200">
                    <a:solidFill>
                      <a:schemeClr val="tx1"/>
                    </a:solidFill>
                    <a:latin typeface="+mj-lt"/>
                    <a:ea typeface="ＭＳ Ｐゴシック" charset="0"/>
                    <a:cs typeface="+mj-cs"/>
                  </a:defRPr>
                </a:lvl1pPr>
                <a:lvl2pPr algn="l" rtl="0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charset="0"/>
                  </a:defRPr>
                </a:lvl2pPr>
                <a:lvl3pPr algn="l" rtl="0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charset="0"/>
                  </a:defRPr>
                </a:lvl3pPr>
                <a:lvl4pPr algn="l" rtl="0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charset="0"/>
                  </a:defRPr>
                </a:lvl4pPr>
                <a:lvl5pPr algn="l" rtl="0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charset="0"/>
                  </a:defRPr>
                </a:lvl5pPr>
                <a:lvl6pPr marL="457200" algn="l" rtl="0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914400" algn="l" rtl="0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1371600" algn="l" rtl="0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1828800" algn="l" rtl="0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ts val="8000"/>
                  </a:lnSpc>
                  <a:defRPr/>
                </a:pPr>
                <a:r>
                  <a:rPr lang="en-US" sz="88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7200" b="1" dirty="0">
                    <a:solidFill>
                      <a:schemeClr val="bg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MOBILIZATION</a:t>
                </a:r>
                <a:endParaRPr lang="en-US" sz="36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p:grpSp>
      </p:grpSp>
      <p:sp>
        <p:nvSpPr>
          <p:cNvPr id="15" name="Rectangle 14"/>
          <p:cNvSpPr/>
          <p:nvPr/>
        </p:nvSpPr>
        <p:spPr>
          <a:xfrm>
            <a:off x="1585" y="6008915"/>
            <a:ext cx="12188829" cy="849086"/>
          </a:xfrm>
          <a:prstGeom prst="rect">
            <a:avLst/>
          </a:prstGeom>
          <a:solidFill>
            <a:srgbClr val="0B3C5D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1589" y="6313616"/>
            <a:ext cx="12188825" cy="320040"/>
            <a:chOff x="0" y="6313616"/>
            <a:chExt cx="12188825" cy="320040"/>
          </a:xfrm>
        </p:grpSpPr>
        <p:grpSp>
          <p:nvGrpSpPr>
            <p:cNvPr id="22" name="Group 21"/>
            <p:cNvGrpSpPr/>
            <p:nvPr/>
          </p:nvGrpSpPr>
          <p:grpSpPr>
            <a:xfrm>
              <a:off x="0" y="6420328"/>
              <a:ext cx="12188825" cy="58217"/>
              <a:chOff x="0" y="6420328"/>
              <a:chExt cx="12188825" cy="58217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0" y="6420328"/>
                <a:ext cx="5212080" cy="5821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6976745" y="6420328"/>
                <a:ext cx="5212080" cy="58217"/>
              </a:xfrm>
              <a:prstGeom prst="rect">
                <a:avLst/>
              </a:prstGeom>
              <a:gradFill>
                <a:gsLst>
                  <a:gs pos="1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26" name="image3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855" y="6313616"/>
              <a:ext cx="1385833" cy="32004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8" name="Shape 372"/>
          <p:cNvSpPr/>
          <p:nvPr/>
        </p:nvSpPr>
        <p:spPr>
          <a:xfrm>
            <a:off x="9408156" y="6534670"/>
            <a:ext cx="267775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 algn="r">
              <a:defRPr sz="1800">
                <a:solidFill>
                  <a:srgbClr val="000000"/>
                </a:solidFill>
              </a:defRPr>
            </a:pPr>
            <a:r>
              <a:rPr lang="en-US" sz="900" dirty="0">
                <a:solidFill>
                  <a:schemeClr val="bg1"/>
                </a:solidFill>
              </a:rPr>
              <a:t>© Primary Care Progress, Inc., 2017</a:t>
            </a:r>
            <a:endParaRPr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64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7" b="7420"/>
          <a:stretch/>
        </p:blipFill>
        <p:spPr>
          <a:xfrm>
            <a:off x="0" y="-1"/>
            <a:ext cx="12218068" cy="685800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29243" y="0"/>
            <a:ext cx="12218068" cy="6858001"/>
          </a:xfrm>
          <a:prstGeom prst="rect">
            <a:avLst/>
          </a:prstGeom>
          <a:solidFill>
            <a:srgbClr val="383838">
              <a:alpha val="50980"/>
            </a:srgbClr>
          </a:solidFill>
          <a:ln w="12700" cap="flat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4" y="6008915"/>
            <a:ext cx="12188829" cy="849086"/>
          </a:xfrm>
          <a:prstGeom prst="rect">
            <a:avLst/>
          </a:prstGeom>
          <a:solidFill>
            <a:srgbClr val="0B3C5D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6313616"/>
            <a:ext cx="12188825" cy="320040"/>
            <a:chOff x="0" y="6313616"/>
            <a:chExt cx="12188825" cy="320040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6420328"/>
              <a:ext cx="12188825" cy="58217"/>
              <a:chOff x="0" y="6420328"/>
              <a:chExt cx="12188825" cy="58217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0" y="6420328"/>
                <a:ext cx="5212080" cy="5821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6976745" y="6420328"/>
                <a:ext cx="5212080" cy="58217"/>
              </a:xfrm>
              <a:prstGeom prst="rect">
                <a:avLst/>
              </a:prstGeom>
              <a:gradFill>
                <a:gsLst>
                  <a:gs pos="1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5" name="image3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855" y="6313616"/>
              <a:ext cx="1385833" cy="32004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8" name="Shape 372"/>
          <p:cNvSpPr/>
          <p:nvPr/>
        </p:nvSpPr>
        <p:spPr>
          <a:xfrm>
            <a:off x="9406567" y="6534670"/>
            <a:ext cx="267775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 algn="r" defTabSz="914400">
              <a:defRPr sz="1800">
                <a:solidFill>
                  <a:srgbClr val="000000"/>
                </a:solidFill>
              </a:defRPr>
            </a:pPr>
            <a:r>
              <a:rPr lang="en-US" sz="900" kern="0" dirty="0">
                <a:solidFill>
                  <a:schemeClr val="bg1"/>
                </a:solidFill>
                <a:sym typeface="Calibri"/>
              </a:rPr>
              <a:t>© Primary Care Progress, Inc., 2017</a:t>
            </a:r>
            <a:endParaRPr sz="900" kern="0" dirty="0">
              <a:solidFill>
                <a:schemeClr val="bg1"/>
              </a:solidFill>
              <a:sym typeface="Calibri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176414" y="-3"/>
            <a:ext cx="8796386" cy="6040877"/>
            <a:chOff x="2176414" y="-3"/>
            <a:chExt cx="8796386" cy="6040877"/>
          </a:xfrm>
        </p:grpSpPr>
        <p:sp>
          <p:nvSpPr>
            <p:cNvPr id="15" name="Rectangle 14"/>
            <p:cNvSpPr/>
            <p:nvPr/>
          </p:nvSpPr>
          <p:spPr>
            <a:xfrm>
              <a:off x="8597124" y="-3"/>
              <a:ext cx="2375676" cy="6040877"/>
            </a:xfrm>
            <a:prstGeom prst="rect">
              <a:avLst/>
            </a:prstGeom>
            <a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 w="12700" cap="flat">
              <a:noFill/>
              <a:prstDash val="solid"/>
              <a:miter lim="8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4B4B4B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414" y="994655"/>
              <a:ext cx="4477049" cy="32135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171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CF4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" y="6008915"/>
            <a:ext cx="12188829" cy="849086"/>
          </a:xfrm>
          <a:prstGeom prst="rect">
            <a:avLst/>
          </a:prstGeom>
          <a:solidFill>
            <a:srgbClr val="0B3C5D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6313616"/>
            <a:ext cx="12188825" cy="320040"/>
            <a:chOff x="0" y="6313616"/>
            <a:chExt cx="12188825" cy="320040"/>
          </a:xfrm>
        </p:grpSpPr>
        <p:grpSp>
          <p:nvGrpSpPr>
            <p:cNvPr id="8" name="Group 7"/>
            <p:cNvGrpSpPr/>
            <p:nvPr/>
          </p:nvGrpSpPr>
          <p:grpSpPr>
            <a:xfrm>
              <a:off x="0" y="6420328"/>
              <a:ext cx="12188825" cy="58217"/>
              <a:chOff x="0" y="6420328"/>
              <a:chExt cx="12188825" cy="58217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0" y="6420328"/>
                <a:ext cx="5212080" cy="5821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6976745" y="6420328"/>
                <a:ext cx="5212080" cy="58217"/>
              </a:xfrm>
              <a:prstGeom prst="rect">
                <a:avLst/>
              </a:prstGeom>
              <a:gradFill>
                <a:gsLst>
                  <a:gs pos="1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9" name="image3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855" y="6313616"/>
              <a:ext cx="1385833" cy="32004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2" name="Shape 372"/>
          <p:cNvSpPr/>
          <p:nvPr/>
        </p:nvSpPr>
        <p:spPr>
          <a:xfrm>
            <a:off x="9406567" y="6534670"/>
            <a:ext cx="267775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 algn="r" defTabSz="914400">
              <a:defRPr sz="1800">
                <a:solidFill>
                  <a:srgbClr val="000000"/>
                </a:solidFill>
              </a:defRPr>
            </a:pPr>
            <a:r>
              <a:rPr lang="en-US" sz="900" kern="0" dirty="0">
                <a:solidFill>
                  <a:schemeClr val="bg1"/>
                </a:solidFill>
                <a:sym typeface="Calibri"/>
              </a:rPr>
              <a:t>© Primary Care Progress, Inc., 2017</a:t>
            </a:r>
            <a:endParaRPr sz="900" kern="0" dirty="0">
              <a:solidFill>
                <a:schemeClr val="bg1"/>
              </a:solidFill>
              <a:sym typeface="Calibri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773722" y="2358307"/>
            <a:ext cx="1002707" cy="1002707"/>
          </a:xfrm>
          <a:prstGeom prst="ellipse">
            <a:avLst/>
          </a:prstGeom>
          <a:solidFill>
            <a:srgbClr val="6CBD45"/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89224" y="1311424"/>
            <a:ext cx="6951751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u="none" strike="noStrike" cap="none" spc="0" normalizeH="0" baseline="0" dirty="0">
                <a:ln>
                  <a:noFill/>
                </a:ln>
                <a:solidFill>
                  <a:srgbClr val="4B4B4B"/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sym typeface="Calibri"/>
              </a:rPr>
              <a:t>Took the high road.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189224" y="2648655"/>
            <a:ext cx="3926714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u="none" strike="noStrike" cap="none" spc="0" normalizeH="0" baseline="0" dirty="0">
                <a:ln>
                  <a:noFill/>
                </a:ln>
                <a:solidFill>
                  <a:srgbClr val="4B4B4B"/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sym typeface="Calibri"/>
              </a:rPr>
              <a:t>Built big, diverse teams.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89224" y="4067176"/>
            <a:ext cx="7153381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u="none" strike="noStrike" cap="none" spc="0" normalizeH="0" baseline="0" dirty="0">
                <a:ln>
                  <a:noFill/>
                </a:ln>
                <a:solidFill>
                  <a:srgbClr val="4B4B4B"/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sym typeface="Calibri"/>
              </a:rPr>
              <a:t>Identified and mobilized all our resources.</a:t>
            </a:r>
          </a:p>
        </p:txBody>
      </p:sp>
      <p:sp>
        <p:nvSpPr>
          <p:cNvPr id="27" name="Oval 26"/>
          <p:cNvSpPr/>
          <p:nvPr/>
        </p:nvSpPr>
        <p:spPr>
          <a:xfrm>
            <a:off x="1777198" y="987232"/>
            <a:ext cx="1002707" cy="1002707"/>
          </a:xfrm>
          <a:prstGeom prst="ellipse">
            <a:avLst/>
          </a:prstGeom>
          <a:solidFill>
            <a:srgbClr val="199BBC"/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777198" y="3721787"/>
            <a:ext cx="1002707" cy="1002707"/>
          </a:xfrm>
          <a:prstGeom prst="ellipse">
            <a:avLst/>
          </a:prstGeom>
          <a:solidFill>
            <a:schemeClr val="accent2"/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raphic 34" descr="Network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99307" y="2456532"/>
            <a:ext cx="791929" cy="791929"/>
          </a:xfrm>
          <a:prstGeom prst="rect">
            <a:avLst/>
          </a:prstGeom>
        </p:spPr>
      </p:pic>
      <p:pic>
        <p:nvPicPr>
          <p:cNvPr id="37" name="Graphic 36" descr="Money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997432" y="3884973"/>
            <a:ext cx="623956" cy="623956"/>
          </a:xfrm>
          <a:prstGeom prst="rect">
            <a:avLst/>
          </a:prstGeom>
        </p:spPr>
      </p:pic>
      <p:pic>
        <p:nvPicPr>
          <p:cNvPr id="3" name="Graphic 2" descr="Signpost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916217" y="1111943"/>
            <a:ext cx="749987" cy="74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4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/>
      <p:bldP spid="25" grpId="0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CF4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453291" y="1742838"/>
            <a:ext cx="1157774" cy="1157774"/>
          </a:xfrm>
          <a:prstGeom prst="ellipse">
            <a:avLst/>
          </a:prstGeom>
          <a:solidFill>
            <a:srgbClr val="0B3C5D"/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4" y="6008915"/>
            <a:ext cx="12188829" cy="849086"/>
          </a:xfrm>
          <a:prstGeom prst="rect">
            <a:avLst/>
          </a:prstGeom>
          <a:solidFill>
            <a:srgbClr val="0B3C5D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732024" y="608826"/>
            <a:ext cx="6951751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u="none" strike="noStrike" cap="none" spc="0" normalizeH="0" baseline="0" dirty="0">
                <a:ln>
                  <a:noFill/>
                </a:ln>
                <a:solidFill>
                  <a:srgbClr val="4B4B4B"/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sym typeface="Calibri"/>
              </a:rPr>
              <a:t>Lone </a:t>
            </a:r>
            <a:r>
              <a:rPr kumimoji="0" lang="en-US" sz="2800" b="1" u="none" strike="noStrike" cap="none" spc="0" normalizeH="0" baseline="0" dirty="0" err="1">
                <a:ln>
                  <a:noFill/>
                </a:ln>
                <a:solidFill>
                  <a:srgbClr val="4B4B4B"/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sym typeface="Calibri"/>
              </a:rPr>
              <a:t>rangerism</a:t>
            </a:r>
            <a:r>
              <a:rPr kumimoji="0" lang="en-US" sz="2800" b="1" u="none" strike="noStrike" cap="none" spc="0" normalizeH="0" baseline="0" dirty="0">
                <a:ln>
                  <a:noFill/>
                </a:ln>
                <a:solidFill>
                  <a:srgbClr val="4B4B4B"/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sym typeface="Calibri"/>
              </a:rPr>
              <a:t> made our work difficult.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32024" y="2025514"/>
            <a:ext cx="6781663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u="none" strike="noStrike" cap="none" spc="0" normalizeH="0" baseline="0" dirty="0">
                <a:ln>
                  <a:noFill/>
                </a:ln>
                <a:solidFill>
                  <a:srgbClr val="4B4B4B"/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sym typeface="Calibri"/>
              </a:rPr>
              <a:t>We had to do the head </a:t>
            </a:r>
            <a:r>
              <a:rPr kumimoji="0" lang="en-US" sz="2800" b="1" i="1" u="none" strike="noStrike" cap="none" spc="0" normalizeH="0" baseline="0" dirty="0">
                <a:ln>
                  <a:noFill/>
                </a:ln>
                <a:solidFill>
                  <a:srgbClr val="4B4B4B"/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sym typeface="Calibri"/>
              </a:rPr>
              <a:t>and</a:t>
            </a:r>
            <a:r>
              <a:rPr kumimoji="0" lang="en-US" sz="2800" b="1" u="none" strike="noStrike" cap="none" spc="0" normalizeH="0" baseline="0" dirty="0">
                <a:ln>
                  <a:noFill/>
                </a:ln>
                <a:solidFill>
                  <a:srgbClr val="4B4B4B"/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sym typeface="Calibri"/>
              </a:rPr>
              <a:t> the heart work.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32024" y="3364578"/>
            <a:ext cx="7153381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u="none" strike="noStrike" cap="none" spc="0" normalizeH="0" baseline="0" dirty="0">
                <a:ln>
                  <a:noFill/>
                </a:ln>
                <a:solidFill>
                  <a:srgbClr val="4B4B4B"/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sym typeface="Calibri"/>
              </a:rPr>
              <a:t>We needed to foster people’s commitments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u="none" strike="noStrike" cap="none" spc="0" normalizeH="0" baseline="0" dirty="0">
                <a:ln>
                  <a:noFill/>
                </a:ln>
                <a:solidFill>
                  <a:srgbClr val="4B4B4B"/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sym typeface="Calibri"/>
              </a:rPr>
              <a:t>to one another and the team.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32024" y="4871412"/>
            <a:ext cx="7892543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u="none" strike="noStrike" cap="none" spc="0" normalizeH="0" baseline="0" dirty="0">
                <a:ln>
                  <a:noFill/>
                </a:ln>
                <a:solidFill>
                  <a:srgbClr val="4B4B4B"/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sym typeface="Calibri"/>
              </a:rPr>
              <a:t>Data was an important piece of the puzzle, but</a:t>
            </a:r>
            <a:r>
              <a:rPr kumimoji="0" lang="mr-IN" sz="2800" b="1" u="none" strike="noStrike" cap="none" spc="0" normalizeH="0" baseline="0" dirty="0">
                <a:ln>
                  <a:noFill/>
                </a:ln>
                <a:solidFill>
                  <a:srgbClr val="4B4B4B"/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sym typeface="Calibri"/>
              </a:rPr>
              <a:t>…</a:t>
            </a:r>
            <a:r>
              <a:rPr kumimoji="0" lang="en-US" sz="2800" b="1" u="none" strike="noStrike" cap="none" spc="0" normalizeH="0" baseline="0" dirty="0">
                <a:ln>
                  <a:noFill/>
                </a:ln>
                <a:solidFill>
                  <a:srgbClr val="4B4B4B"/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sym typeface="Calibri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6313616"/>
            <a:ext cx="12188825" cy="320040"/>
            <a:chOff x="0" y="6313616"/>
            <a:chExt cx="12188825" cy="320040"/>
          </a:xfrm>
        </p:grpSpPr>
        <p:grpSp>
          <p:nvGrpSpPr>
            <p:cNvPr id="8" name="Group 7"/>
            <p:cNvGrpSpPr/>
            <p:nvPr/>
          </p:nvGrpSpPr>
          <p:grpSpPr>
            <a:xfrm>
              <a:off x="0" y="6420328"/>
              <a:ext cx="12188825" cy="58217"/>
              <a:chOff x="0" y="6420328"/>
              <a:chExt cx="12188825" cy="58217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0" y="6420328"/>
                <a:ext cx="5212080" cy="5821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6976745" y="6420328"/>
                <a:ext cx="5212080" cy="58217"/>
              </a:xfrm>
              <a:prstGeom prst="rect">
                <a:avLst/>
              </a:prstGeom>
              <a:gradFill>
                <a:gsLst>
                  <a:gs pos="1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9" name="image3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855" y="6313616"/>
              <a:ext cx="1385833" cy="32004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2" name="Shape 372"/>
          <p:cNvSpPr/>
          <p:nvPr/>
        </p:nvSpPr>
        <p:spPr>
          <a:xfrm>
            <a:off x="9406567" y="6534670"/>
            <a:ext cx="267775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 algn="r" defTabSz="914400">
              <a:defRPr sz="1800">
                <a:solidFill>
                  <a:srgbClr val="000000"/>
                </a:solidFill>
              </a:defRPr>
            </a:pPr>
            <a:r>
              <a:rPr lang="en-US" sz="900" kern="0" dirty="0">
                <a:solidFill>
                  <a:schemeClr val="bg1"/>
                </a:solidFill>
                <a:sym typeface="Calibri"/>
              </a:rPr>
              <a:t>© Primary Care Progress, Inc., 2017</a:t>
            </a:r>
            <a:endParaRPr sz="900" kern="0" dirty="0">
              <a:solidFill>
                <a:schemeClr val="bg1"/>
              </a:solidFill>
              <a:sym typeface="Calibri"/>
            </a:endParaRPr>
          </a:p>
        </p:txBody>
      </p:sp>
      <p:pic>
        <p:nvPicPr>
          <p:cNvPr id="20" name="Graphic 19" descr="Brain in hea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33129" y="1982977"/>
            <a:ext cx="597570" cy="59757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34987" y="420898"/>
            <a:ext cx="1157774" cy="1157774"/>
          </a:xfrm>
          <a:prstGeom prst="ellipse">
            <a:avLst/>
          </a:prstGeom>
          <a:solidFill>
            <a:srgbClr val="199BBC"/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934987" y="3155453"/>
            <a:ext cx="1157774" cy="1157774"/>
          </a:xfrm>
          <a:prstGeom prst="ellipse">
            <a:avLst/>
          </a:prstGeom>
          <a:solidFill>
            <a:schemeClr val="accent3"/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934987" y="4518719"/>
            <a:ext cx="1157774" cy="1157774"/>
          </a:xfrm>
          <a:prstGeom prst="ellipse">
            <a:avLst/>
          </a:prstGeom>
          <a:solidFill>
            <a:srgbClr val="2D97BA"/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294521" y="1735381"/>
            <a:ext cx="1157774" cy="1157774"/>
          </a:xfrm>
          <a:prstGeom prst="ellipse">
            <a:avLst/>
          </a:prstGeom>
          <a:solidFill>
            <a:schemeClr val="accent2"/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Graphic 14" descr="Heart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513874" y="2005136"/>
            <a:ext cx="705848" cy="705848"/>
          </a:xfrm>
          <a:prstGeom prst="rect">
            <a:avLst/>
          </a:prstGeom>
        </p:spPr>
      </p:pic>
      <p:pic>
        <p:nvPicPr>
          <p:cNvPr id="27" name="Graphic 26" descr="Team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116794" y="3317485"/>
            <a:ext cx="829566" cy="829566"/>
          </a:xfrm>
          <a:prstGeom prst="rect">
            <a:avLst/>
          </a:prstGeom>
        </p:spPr>
      </p:pic>
      <p:pic>
        <p:nvPicPr>
          <p:cNvPr id="29" name="Graphic 28" descr="Pie chart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069031" y="4628355"/>
            <a:ext cx="914400" cy="91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8" t="19503" r="59155" b="26487"/>
          <a:stretch/>
        </p:blipFill>
        <p:spPr>
          <a:xfrm>
            <a:off x="1155421" y="685821"/>
            <a:ext cx="828010" cy="6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/>
      <p:bldP spid="3" grpId="0"/>
      <p:bldP spid="4" grpId="0"/>
      <p:bldP spid="5" grpId="0"/>
      <p:bldP spid="21" grpId="0" animBg="1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74" t="20508" b="1329"/>
          <a:stretch/>
        </p:blipFill>
        <p:spPr>
          <a:xfrm>
            <a:off x="-14755" y="0"/>
            <a:ext cx="12203576" cy="690740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flipH="1">
            <a:off x="6408068" y="690330"/>
            <a:ext cx="5780753" cy="138088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 dirty="0"/>
          </a:p>
        </p:txBody>
      </p:sp>
      <p:grpSp>
        <p:nvGrpSpPr>
          <p:cNvPr id="14" name="Group 13"/>
          <p:cNvGrpSpPr/>
          <p:nvPr/>
        </p:nvGrpSpPr>
        <p:grpSpPr>
          <a:xfrm flipH="1">
            <a:off x="5334284" y="690330"/>
            <a:ext cx="6854539" cy="2508078"/>
            <a:chOff x="2020" y="2240923"/>
            <a:chExt cx="7251236" cy="2508078"/>
          </a:xfrm>
          <a:solidFill>
            <a:schemeClr val="accent3"/>
          </a:solidFill>
        </p:grpSpPr>
        <p:sp>
          <p:nvSpPr>
            <p:cNvPr id="15" name="Rectangle 14"/>
            <p:cNvSpPr/>
            <p:nvPr/>
          </p:nvSpPr>
          <p:spPr>
            <a:xfrm>
              <a:off x="2020" y="3179148"/>
              <a:ext cx="5422963" cy="15698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800" dirty="0"/>
            </a:p>
          </p:txBody>
        </p:sp>
        <p:sp>
          <p:nvSpPr>
            <p:cNvPr id="16" name="TextBox 15"/>
            <p:cNvSpPr txBox="1"/>
            <p:nvPr/>
          </p:nvSpPr>
          <p:spPr>
            <a:xfrm flipH="1">
              <a:off x="497925" y="2240923"/>
              <a:ext cx="6755331" cy="2451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9200"/>
                </a:lnSpc>
              </a:pPr>
              <a:r>
                <a:rPr lang="en-US" sz="6000" i="1" dirty="0">
                  <a:solidFill>
                    <a:schemeClr val="bg1"/>
                  </a:solidFill>
                  <a:latin typeface="Georgia" panose="02040502050405020303" pitchFamily="18" charset="0"/>
                </a:rPr>
                <a:t>time to hang </a:t>
              </a:r>
              <a:r>
                <a:rPr lang="en-US" sz="96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‘EM UP?</a:t>
              </a:r>
              <a:endParaRPr lang="en-US" sz="36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04" t="6923" r="-5357"/>
          <a:stretch/>
        </p:blipFill>
        <p:spPr>
          <a:xfrm>
            <a:off x="-1629194" y="-1"/>
            <a:ext cx="14472355" cy="68580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" y="6008915"/>
            <a:ext cx="12188829" cy="849086"/>
          </a:xfrm>
          <a:prstGeom prst="rect">
            <a:avLst/>
          </a:prstGeom>
          <a:solidFill>
            <a:srgbClr val="0B3C5D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6313616"/>
            <a:ext cx="12188825" cy="320040"/>
            <a:chOff x="0" y="6313616"/>
            <a:chExt cx="12188825" cy="320040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6420328"/>
              <a:ext cx="12188825" cy="58217"/>
              <a:chOff x="0" y="6420328"/>
              <a:chExt cx="12188825" cy="58217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0" y="6420328"/>
                <a:ext cx="5212080" cy="5821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6976745" y="6420328"/>
                <a:ext cx="5212080" cy="58217"/>
              </a:xfrm>
              <a:prstGeom prst="rect">
                <a:avLst/>
              </a:prstGeom>
              <a:gradFill>
                <a:gsLst>
                  <a:gs pos="1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5" name="image3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855" y="6313616"/>
              <a:ext cx="1385833" cy="32004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8" name="Shape 372"/>
          <p:cNvSpPr/>
          <p:nvPr/>
        </p:nvSpPr>
        <p:spPr>
          <a:xfrm>
            <a:off x="9406567" y="6534670"/>
            <a:ext cx="267775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 algn="r" defTabSz="914400">
              <a:defRPr sz="1800">
                <a:solidFill>
                  <a:srgbClr val="000000"/>
                </a:solidFill>
              </a:defRPr>
            </a:pPr>
            <a:r>
              <a:rPr lang="en-US" sz="900" kern="0" dirty="0">
                <a:solidFill>
                  <a:schemeClr val="bg1"/>
                </a:solidFill>
                <a:sym typeface="Calibri"/>
              </a:rPr>
              <a:t>© Primary Care Progress, Inc., 2017</a:t>
            </a:r>
            <a:endParaRPr sz="900" kern="0" dirty="0">
              <a:solidFill>
                <a:schemeClr val="bg1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12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8" b="12039"/>
          <a:stretch/>
        </p:blipFill>
        <p:spPr>
          <a:xfrm>
            <a:off x="-3179" y="1"/>
            <a:ext cx="12192004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4" y="6008915"/>
            <a:ext cx="12188829" cy="849086"/>
          </a:xfrm>
          <a:prstGeom prst="rect">
            <a:avLst/>
          </a:prstGeom>
          <a:solidFill>
            <a:srgbClr val="0B3C5D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6313616"/>
            <a:ext cx="12188825" cy="320040"/>
            <a:chOff x="0" y="6313616"/>
            <a:chExt cx="12188825" cy="320040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6420328"/>
              <a:ext cx="12188825" cy="58217"/>
              <a:chOff x="0" y="6420328"/>
              <a:chExt cx="12188825" cy="5821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420328"/>
                <a:ext cx="5212080" cy="5821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6976745" y="6420328"/>
                <a:ext cx="5212080" cy="58217"/>
              </a:xfrm>
              <a:prstGeom prst="rect">
                <a:avLst/>
              </a:prstGeom>
              <a:gradFill>
                <a:gsLst>
                  <a:gs pos="1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6" name="image3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855" y="6313616"/>
              <a:ext cx="1385833" cy="32004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9" name="Shape 372"/>
          <p:cNvSpPr/>
          <p:nvPr/>
        </p:nvSpPr>
        <p:spPr>
          <a:xfrm>
            <a:off x="9406567" y="6534670"/>
            <a:ext cx="267775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 algn="r" defTabSz="914400">
              <a:defRPr sz="1800">
                <a:solidFill>
                  <a:srgbClr val="000000"/>
                </a:solidFill>
              </a:defRPr>
            </a:pPr>
            <a:r>
              <a:rPr lang="en-US" sz="900" kern="0" dirty="0">
                <a:solidFill>
                  <a:schemeClr val="bg1"/>
                </a:solidFill>
                <a:sym typeface="Calibri"/>
              </a:rPr>
              <a:t>© Primary Care Progress, Inc., 2017</a:t>
            </a:r>
            <a:endParaRPr sz="900" kern="0" dirty="0">
              <a:solidFill>
                <a:schemeClr val="bg1"/>
              </a:solidFill>
              <a:sym typeface="Calibri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64067" y="1623133"/>
            <a:ext cx="11236350" cy="4308016"/>
            <a:chOff x="164067" y="1623133"/>
            <a:chExt cx="11236350" cy="4308016"/>
          </a:xfrm>
        </p:grpSpPr>
        <p:grpSp>
          <p:nvGrpSpPr>
            <p:cNvPr id="14" name="Group 13"/>
            <p:cNvGrpSpPr/>
            <p:nvPr/>
          </p:nvGrpSpPr>
          <p:grpSpPr>
            <a:xfrm>
              <a:off x="871798" y="1623133"/>
              <a:ext cx="10528619" cy="3078778"/>
              <a:chOff x="871798" y="1623133"/>
              <a:chExt cx="10528619" cy="3078778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1122572" y="1623133"/>
                <a:ext cx="3025422" cy="3025422"/>
              </a:xfrm>
              <a:prstGeom prst="ellipse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4B4B4B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4596323" y="1623133"/>
                <a:ext cx="3025422" cy="3025422"/>
              </a:xfrm>
              <a:prstGeom prst="ellipse">
                <a:avLst/>
              </a:prstGeom>
              <a:solidFill>
                <a:schemeClr val="accent3"/>
              </a:soli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4B4B4B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8070074" y="1676489"/>
                <a:ext cx="3025422" cy="3025422"/>
              </a:xfrm>
              <a:prstGeom prst="ellipse">
                <a:avLst/>
              </a:prstGeom>
              <a:solidFill>
                <a:srgbClr val="199BBC"/>
              </a:soli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4B4B4B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871798" y="3561542"/>
                <a:ext cx="3526971" cy="6463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b="1" dirty="0">
                    <a:solidFill>
                      <a:srgbClr val="199BBC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of doctors</a:t>
                </a:r>
              </a:p>
              <a:p>
                <a:pPr marL="0" marR="0" indent="0" algn="ctr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b="1" dirty="0">
                    <a:solidFill>
                      <a:srgbClr val="199BBC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a</a:t>
                </a:r>
                <a:r>
                  <a:rPr kumimoji="0" lang="en-US" b="1" u="none" strike="noStrike" cap="none" spc="0" normalizeH="0" baseline="0" dirty="0">
                    <a:ln>
                      <a:noFill/>
                    </a:ln>
                    <a:solidFill>
                      <a:srgbClr val="199BBC"/>
                    </a:solidFill>
                    <a:effectLst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  <a:sym typeface="Calibri"/>
                  </a:rPr>
                  <a:t>re burned out</a:t>
                </a:r>
                <a:endParaRPr kumimoji="0" lang="en-US" u="none" strike="noStrike" cap="none" spc="0" normalizeH="0" baseline="0" dirty="0">
                  <a:ln>
                    <a:noFill/>
                  </a:ln>
                  <a:solidFill>
                    <a:srgbClr val="199BBC"/>
                  </a:solidFill>
                  <a:effectLst/>
                  <a:uFillTx/>
                  <a:latin typeface="Georgia" panose="02040502050405020303" pitchFamily="18" charset="0"/>
                  <a:ea typeface="Source Sans Pro" panose="020B0503030403020204" pitchFamily="34" charset="0"/>
                  <a:sym typeface="Calibri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873446" y="3461509"/>
                <a:ext cx="3526971" cy="9541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400" b="1" dirty="0">
                    <a:solidFill>
                      <a:schemeClr val="bg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of doctors</a:t>
                </a:r>
              </a:p>
              <a:p>
                <a:pPr marL="0" marR="0" indent="0" algn="ctr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  <a:sym typeface="Calibri"/>
                  </a:rPr>
                  <a:t>wouldn’t recommen</a:t>
                </a:r>
                <a:r>
                  <a:rPr lang="en-US" sz="1400" b="1" dirty="0">
                    <a:solidFill>
                      <a:schemeClr val="bg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d a career</a:t>
                </a:r>
              </a:p>
              <a:p>
                <a:pPr marL="0" marR="0" indent="0" algn="ctr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400" b="1" dirty="0">
                    <a:solidFill>
                      <a:schemeClr val="bg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in medicine to their</a:t>
                </a:r>
              </a:p>
              <a:p>
                <a:pPr marL="0" marR="0" indent="0" algn="ctr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400" b="1" dirty="0">
                    <a:solidFill>
                      <a:schemeClr val="bg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children</a:t>
                </a:r>
                <a:endParaRPr kumimoji="0" lang="en-US" sz="140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Georgia" panose="02040502050405020303" pitchFamily="18" charset="0"/>
                  <a:ea typeface="Source Sans Pro" panose="020B0503030403020204" pitchFamily="34" charset="0"/>
                  <a:sym typeface="Calibri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345548" y="3399954"/>
                <a:ext cx="3526971" cy="10772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600" b="1" dirty="0">
                    <a:solidFill>
                      <a:schemeClr val="bg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of doctors</a:t>
                </a:r>
              </a:p>
              <a:p>
                <a:pPr marL="0" marR="0" indent="0" algn="ctr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600" b="1" dirty="0">
                    <a:solidFill>
                      <a:schemeClr val="bg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are moderately to</a:t>
                </a:r>
              </a:p>
              <a:p>
                <a:pPr marL="0" marR="0" indent="0" algn="ctr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600" b="1" dirty="0">
                    <a:solidFill>
                      <a:schemeClr val="bg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severely stressed</a:t>
                </a:r>
                <a:endParaRPr lang="en-US" sz="1600" dirty="0">
                  <a:solidFill>
                    <a:schemeClr val="bg1"/>
                  </a:solidFill>
                  <a:latin typeface="Georgia" panose="02040502050405020303" pitchFamily="18" charset="0"/>
                  <a:ea typeface="Source Sans Pro" panose="020B0503030403020204" pitchFamily="34" charset="0"/>
                </a:endParaRPr>
              </a:p>
              <a:p>
                <a:pPr marL="0" marR="0" indent="0" algn="ctr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i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Georgia" panose="02040502050405020303" pitchFamily="18" charset="0"/>
                  <a:ea typeface="Source Sans Pro" panose="020B0503030403020204" pitchFamily="34" charset="0"/>
                  <a:sym typeface="Calibri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918478" y="2222704"/>
                <a:ext cx="3526971" cy="14465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8800" b="1" dirty="0">
                    <a:solidFill>
                      <a:srgbClr val="199BBC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54%</a:t>
                </a:r>
                <a:endParaRPr kumimoji="0" lang="en-US" sz="8800" u="none" strike="noStrike" cap="none" spc="0" normalizeH="0" baseline="0" dirty="0">
                  <a:ln>
                    <a:noFill/>
                  </a:ln>
                  <a:solidFill>
                    <a:srgbClr val="199BBC"/>
                  </a:solidFill>
                  <a:effectLst/>
                  <a:uFillTx/>
                  <a:latin typeface="Georgia" panose="02040502050405020303" pitchFamily="18" charset="0"/>
                  <a:ea typeface="Source Sans Pro" panose="020B0503030403020204" pitchFamily="34" charset="0"/>
                  <a:sym typeface="Calibri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388001" y="2133859"/>
                <a:ext cx="3526971" cy="14465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8800" b="1" dirty="0">
                    <a:solidFill>
                      <a:schemeClr val="bg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88%</a:t>
                </a:r>
                <a:endParaRPr kumimoji="0" lang="en-US" sz="880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Georgia" panose="02040502050405020303" pitchFamily="18" charset="0"/>
                  <a:ea typeface="Source Sans Pro" panose="020B0503030403020204" pitchFamily="34" charset="0"/>
                  <a:sym typeface="Calibri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819299" y="2106558"/>
                <a:ext cx="3526971" cy="14465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8800" b="1" dirty="0">
                    <a:solidFill>
                      <a:schemeClr val="bg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59%</a:t>
                </a:r>
                <a:endParaRPr kumimoji="0" lang="en-US" sz="880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Georgia" panose="02040502050405020303" pitchFamily="18" charset="0"/>
                  <a:ea typeface="Source Sans Pro" panose="020B0503030403020204" pitchFamily="34" charset="0"/>
                  <a:sym typeface="Calibri"/>
                </a:endParaRPr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2482107" y="4354060"/>
                <a:ext cx="306353" cy="24621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u="none" strike="noStrike" cap="none" spc="0" normalizeH="0" baseline="0" dirty="0">
                    <a:ln>
                      <a:noFill/>
                    </a:ln>
                    <a:solidFill>
                      <a:srgbClr val="2D97BA"/>
                    </a:solidFill>
                    <a:effectLst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  <a:sym typeface="Calibri"/>
                  </a:rPr>
                  <a:t>1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998309" y="4292504"/>
                <a:ext cx="306353" cy="24621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000" dirty="0">
                    <a:solidFill>
                      <a:schemeClr val="bg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2</a:t>
                </a:r>
                <a:endParaRPr kumimoji="0" lang="en-US" sz="100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sym typeface="Calibri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9513732" y="4415613"/>
                <a:ext cx="306353" cy="24621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000" dirty="0">
                    <a:solidFill>
                      <a:schemeClr val="bg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3</a:t>
                </a:r>
                <a:endParaRPr kumimoji="0" lang="en-US" sz="100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sym typeface="Calibri"/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164067" y="5377153"/>
              <a:ext cx="6403324" cy="5539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228600" marR="0" indent="-22860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</a:pPr>
              <a:r>
                <a:rPr lang="en-US" sz="1000" dirty="0">
                  <a:solidFill>
                    <a:schemeClr val="tx1">
                      <a:lumMod val="7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Mayo Clinic 2014</a:t>
              </a:r>
            </a:p>
            <a:p>
              <a:pPr marL="228600" marR="0" indent="-22860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</a:pPr>
              <a:r>
                <a:rPr kumimoji="0" lang="en-US" sz="1000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sym typeface="Calibri"/>
                </a:rPr>
                <a:t>VITAL </a:t>
              </a:r>
              <a:r>
                <a:rPr kumimoji="0" lang="en-US" sz="1000" u="none" strike="noStrike" cap="none" spc="0" normalizeH="0" baseline="0" dirty="0" err="1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sym typeface="Calibri"/>
                </a:rPr>
                <a:t>Worklife</a:t>
              </a:r>
              <a:r>
                <a:rPr kumimoji="0" lang="en-US" sz="1000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sym typeface="Calibri"/>
                </a:rPr>
                <a:t> &amp; </a:t>
              </a:r>
              <a:r>
                <a:rPr kumimoji="0" lang="en-US" sz="1000" u="none" strike="noStrike" cap="none" spc="0" normalizeH="0" baseline="0" dirty="0" err="1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sym typeface="Calibri"/>
                </a:rPr>
                <a:t>Cejka</a:t>
              </a:r>
              <a:r>
                <a:rPr kumimoji="0" lang="en-US" sz="1000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sym typeface="Calibri"/>
                </a:rPr>
                <a:t> Search Physician Stress and Burnout Survey 2015</a:t>
              </a:r>
            </a:p>
            <a:p>
              <a:pPr marL="228600" marR="0" indent="-22860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</a:pPr>
              <a:r>
                <a:rPr lang="en-US" sz="1000" dirty="0">
                  <a:solidFill>
                    <a:schemeClr val="tx1">
                      <a:lumMod val="7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Jackson Healthcare; 2013 Physician Outlook and Practice Trends</a:t>
              </a:r>
              <a:endParaRPr kumimoji="0" lang="en-US" sz="100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51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4" y="6008915"/>
            <a:ext cx="12188829" cy="849086"/>
          </a:xfrm>
          <a:prstGeom prst="rect">
            <a:avLst/>
          </a:prstGeom>
          <a:solidFill>
            <a:srgbClr val="0B3C5D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6313616"/>
            <a:ext cx="12188825" cy="320040"/>
            <a:chOff x="0" y="6313616"/>
            <a:chExt cx="12188825" cy="320040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6420328"/>
              <a:ext cx="12188825" cy="58217"/>
              <a:chOff x="0" y="6420328"/>
              <a:chExt cx="12188825" cy="58217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0" y="6420328"/>
                <a:ext cx="5212080" cy="5821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976745" y="6420328"/>
                <a:ext cx="5212080" cy="58217"/>
              </a:xfrm>
              <a:prstGeom prst="rect">
                <a:avLst/>
              </a:prstGeom>
              <a:gradFill>
                <a:gsLst>
                  <a:gs pos="1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8" name="image3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855" y="6313616"/>
              <a:ext cx="1385833" cy="32004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1" name="Shape 372"/>
          <p:cNvSpPr/>
          <p:nvPr/>
        </p:nvSpPr>
        <p:spPr>
          <a:xfrm>
            <a:off x="9406567" y="6534670"/>
            <a:ext cx="267775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 algn="r" defTabSz="914400">
              <a:defRPr sz="1800">
                <a:solidFill>
                  <a:srgbClr val="000000"/>
                </a:solidFill>
              </a:defRPr>
            </a:pPr>
            <a:r>
              <a:rPr lang="en-US" sz="900" kern="0" dirty="0">
                <a:solidFill>
                  <a:schemeClr val="bg1"/>
                </a:solidFill>
                <a:sym typeface="Calibri"/>
              </a:rPr>
              <a:t>© Primary Care Progress, Inc., 2017</a:t>
            </a:r>
            <a:endParaRPr sz="900" kern="0" dirty="0">
              <a:solidFill>
                <a:schemeClr val="bg1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457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41788" y="0"/>
            <a:ext cx="12230613" cy="6858001"/>
            <a:chOff x="-41788" y="0"/>
            <a:chExt cx="12230613" cy="6858001"/>
          </a:xfrm>
        </p:grpSpPr>
        <p:sp>
          <p:nvSpPr>
            <p:cNvPr id="11" name="Rectangle 10"/>
            <p:cNvSpPr/>
            <p:nvPr/>
          </p:nvSpPr>
          <p:spPr>
            <a:xfrm>
              <a:off x="-41788" y="0"/>
              <a:ext cx="5253868" cy="6858001"/>
            </a:xfrm>
            <a:prstGeom prst="rect">
              <a:avLst/>
            </a:prstGeom>
            <a:solidFill>
              <a:srgbClr val="199BBC">
                <a:alpha val="85098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800" dirty="0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842554" y="888652"/>
              <a:ext cx="11346271" cy="4362167"/>
              <a:chOff x="842554" y="888652"/>
              <a:chExt cx="11346271" cy="4362167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842554" y="999921"/>
                <a:ext cx="3514957" cy="40318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b="1" dirty="0">
                    <a:solidFill>
                      <a:schemeClr val="bg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A pessimist sees</a:t>
                </a:r>
              </a:p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b="1" dirty="0">
                    <a:solidFill>
                      <a:schemeClr val="bg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the difficulty in </a:t>
                </a:r>
              </a:p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b="1" dirty="0">
                    <a:solidFill>
                      <a:schemeClr val="bg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every opportunity; an optimist sees </a:t>
                </a:r>
              </a:p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b="1" dirty="0">
                    <a:solidFill>
                      <a:schemeClr val="bg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the opportunity in every difficulty. </a:t>
                </a:r>
              </a:p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en-US" sz="32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i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Georgia" panose="02040502050405020303" pitchFamily="18" charset="0"/>
                    <a:ea typeface="Source Sans Pro" panose="020B0503030403020204" pitchFamily="34" charset="0"/>
                    <a:sym typeface="Calibri"/>
                  </a:rPr>
                  <a:t>Win</a:t>
                </a:r>
                <a:r>
                  <a:rPr lang="en-US" sz="3200" i="1" dirty="0">
                    <a:solidFill>
                      <a:schemeClr val="bg1"/>
                    </a:solidFill>
                    <a:latin typeface="Georgia" panose="02040502050405020303" pitchFamily="18" charset="0"/>
                    <a:ea typeface="Source Sans Pro" panose="020B0503030403020204" pitchFamily="34" charset="0"/>
                  </a:rPr>
                  <a:t>ston Churchill</a:t>
                </a:r>
                <a:endParaRPr kumimoji="0" lang="en-US" sz="3200" i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Georgia" panose="02040502050405020303" pitchFamily="18" charset="0"/>
                  <a:ea typeface="Source Sans Pro" panose="020B0503030403020204" pitchFamily="34" charset="0"/>
                  <a:sym typeface="Calibri"/>
                </a:endParaRPr>
              </a:p>
            </p:txBody>
          </p:sp>
          <p:grpSp>
            <p:nvGrpSpPr>
              <p:cNvPr id="2" name="Group 1"/>
              <p:cNvGrpSpPr/>
              <p:nvPr/>
            </p:nvGrpSpPr>
            <p:grpSpPr>
              <a:xfrm>
                <a:off x="5691342" y="888652"/>
                <a:ext cx="6497483" cy="4362167"/>
                <a:chOff x="5691342" y="888652"/>
                <a:chExt cx="6497483" cy="4362167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91342" y="4352147"/>
                  <a:ext cx="6497483" cy="898672"/>
                </a:xfrm>
                <a:prstGeom prst="rect">
                  <a:avLst/>
                </a:prstGeom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92622" y="888652"/>
                  <a:ext cx="3105219" cy="3274735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" name="Rectangle 3"/>
          <p:cNvSpPr/>
          <p:nvPr/>
        </p:nvSpPr>
        <p:spPr>
          <a:xfrm>
            <a:off x="-4" y="6008915"/>
            <a:ext cx="12188829" cy="849086"/>
          </a:xfrm>
          <a:prstGeom prst="rect">
            <a:avLst/>
          </a:prstGeom>
          <a:solidFill>
            <a:srgbClr val="0B3C5D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6313616"/>
            <a:ext cx="12188825" cy="320040"/>
            <a:chOff x="0" y="6313616"/>
            <a:chExt cx="12188825" cy="320040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420328"/>
              <a:ext cx="12188825" cy="58217"/>
              <a:chOff x="0" y="6420328"/>
              <a:chExt cx="12188825" cy="58217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0" y="6420328"/>
                <a:ext cx="5212080" cy="5821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976745" y="6420328"/>
                <a:ext cx="5212080" cy="58217"/>
              </a:xfrm>
              <a:prstGeom prst="rect">
                <a:avLst/>
              </a:prstGeom>
              <a:gradFill>
                <a:gsLst>
                  <a:gs pos="1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7" name="image3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855" y="6313616"/>
              <a:ext cx="1385833" cy="32004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0" name="Shape 372"/>
          <p:cNvSpPr/>
          <p:nvPr/>
        </p:nvSpPr>
        <p:spPr>
          <a:xfrm>
            <a:off x="9406567" y="6534670"/>
            <a:ext cx="267775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 algn="r" defTabSz="914400">
              <a:defRPr sz="1800">
                <a:solidFill>
                  <a:srgbClr val="000000"/>
                </a:solidFill>
              </a:defRPr>
            </a:pPr>
            <a:r>
              <a:rPr lang="en-US" sz="900" kern="0" dirty="0">
                <a:solidFill>
                  <a:schemeClr val="bg1"/>
                </a:solidFill>
                <a:sym typeface="Calibri"/>
              </a:rPr>
              <a:t>© Primary Care Progress, Inc., 2017</a:t>
            </a:r>
            <a:endParaRPr sz="900" kern="0" dirty="0">
              <a:solidFill>
                <a:schemeClr val="bg1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15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4" y="6008915"/>
            <a:ext cx="12188829" cy="849086"/>
          </a:xfrm>
          <a:prstGeom prst="rect">
            <a:avLst/>
          </a:prstGeom>
          <a:solidFill>
            <a:srgbClr val="0B3C5D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6313616"/>
            <a:ext cx="12188825" cy="320040"/>
            <a:chOff x="0" y="6313616"/>
            <a:chExt cx="12188825" cy="320040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6420328"/>
              <a:ext cx="12188825" cy="58217"/>
              <a:chOff x="0" y="6420328"/>
              <a:chExt cx="12188825" cy="58217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0" y="6420328"/>
                <a:ext cx="5212080" cy="5821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6976745" y="6420328"/>
                <a:ext cx="5212080" cy="58217"/>
              </a:xfrm>
              <a:prstGeom prst="rect">
                <a:avLst/>
              </a:prstGeom>
              <a:gradFill>
                <a:gsLst>
                  <a:gs pos="1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0" name="image3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855" y="6313616"/>
              <a:ext cx="1385833" cy="32004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3" name="Shape 372"/>
          <p:cNvSpPr/>
          <p:nvPr/>
        </p:nvSpPr>
        <p:spPr>
          <a:xfrm>
            <a:off x="9406567" y="6534670"/>
            <a:ext cx="267775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 algn="r" defTabSz="914400">
              <a:defRPr sz="1800">
                <a:solidFill>
                  <a:srgbClr val="000000"/>
                </a:solidFill>
              </a:defRPr>
            </a:pPr>
            <a:r>
              <a:rPr lang="en-US" sz="900" kern="0" dirty="0">
                <a:solidFill>
                  <a:schemeClr val="bg1"/>
                </a:solidFill>
                <a:sym typeface="Calibri"/>
              </a:rPr>
              <a:t>© Primary Care Progress, Inc., 2017</a:t>
            </a:r>
            <a:endParaRPr sz="900" kern="0" dirty="0">
              <a:solidFill>
                <a:schemeClr val="bg1"/>
              </a:solidFill>
              <a:sym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 flipH="1">
            <a:off x="1580" y="456375"/>
            <a:ext cx="8532820" cy="1785286"/>
            <a:chOff x="3909090" y="2889504"/>
            <a:chExt cx="8279743" cy="1785286"/>
          </a:xfrm>
        </p:grpSpPr>
        <p:grpSp>
          <p:nvGrpSpPr>
            <p:cNvPr id="15" name="Group 14"/>
            <p:cNvGrpSpPr/>
            <p:nvPr/>
          </p:nvGrpSpPr>
          <p:grpSpPr>
            <a:xfrm>
              <a:off x="6724724" y="2889504"/>
              <a:ext cx="5464109" cy="1785286"/>
              <a:chOff x="6724724" y="2889504"/>
              <a:chExt cx="5464109" cy="1785286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6724724" y="3465575"/>
                <a:ext cx="5464109" cy="1209215"/>
              </a:xfrm>
              <a:prstGeom prst="rect">
                <a:avLst/>
              </a:prstGeom>
              <a:solidFill>
                <a:srgbClr val="2D97B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7301004" y="2889504"/>
                <a:ext cx="4887825" cy="823785"/>
              </a:xfrm>
              <a:prstGeom prst="rect">
                <a:avLst/>
              </a:prstGeom>
              <a:solidFill>
                <a:srgbClr val="2D97B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6" name="Title 4"/>
            <p:cNvSpPr txBox="1">
              <a:spLocks/>
            </p:cNvSpPr>
            <p:nvPr/>
          </p:nvSpPr>
          <p:spPr>
            <a:xfrm>
              <a:off x="5651933" y="3036728"/>
              <a:ext cx="6002933" cy="1190074"/>
            </a:xfrm>
            <a:prstGeom prst="rect">
              <a:avLst/>
            </a:prstGeom>
          </p:spPr>
          <p:txBody>
            <a:bodyPr lIns="0" tIns="0" rIns="0" bIns="0"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lang="en-US" sz="2000" b="0" kern="1200" spc="200" smtClean="0">
                  <a:solidFill>
                    <a:schemeClr val="bg2"/>
                  </a:solidFill>
                  <a:latin typeface="Arial"/>
                  <a:ea typeface="+mn-ea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3600" i="1" spc="0" dirty="0">
                  <a:solidFill>
                    <a:schemeClr val="bg1"/>
                  </a:solidFill>
                  <a:latin typeface="Georgia" panose="02040502050405020303" pitchFamily="18" charset="0"/>
                </a:rPr>
                <a:t>mobilizing a diverse</a:t>
              </a:r>
            </a:p>
          </p:txBody>
        </p:sp>
        <p:sp>
          <p:nvSpPr>
            <p:cNvPr id="17" name="Title 4"/>
            <p:cNvSpPr txBox="1">
              <a:spLocks/>
            </p:cNvSpPr>
            <p:nvPr/>
          </p:nvSpPr>
          <p:spPr>
            <a:xfrm>
              <a:off x="3909090" y="3435683"/>
              <a:ext cx="7745776" cy="631009"/>
            </a:xfrm>
            <a:prstGeom prst="rect">
              <a:avLst/>
            </a:prstGeom>
          </p:spPr>
          <p:txBody>
            <a:bodyPr lIns="0" tIns="0" rIns="0" bIns="0"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lang="en-US" sz="2000" b="0" kern="1200" spc="200" smtClean="0">
                  <a:solidFill>
                    <a:schemeClr val="bg2"/>
                  </a:solidFill>
                  <a:latin typeface="Arial"/>
                  <a:ea typeface="+mn-ea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ts val="9200"/>
                </a:lnSpc>
              </a:pPr>
              <a:r>
                <a:rPr lang="en-US" sz="6600" b="1" spc="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Georgia" charset="0"/>
                </a:rPr>
                <a:t>COMMUNITY</a:t>
              </a:r>
              <a:endParaRPr lang="en-US" sz="3600" b="1" spc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620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1" b="4715"/>
          <a:stretch/>
        </p:blipFill>
        <p:spPr>
          <a:xfrm>
            <a:off x="-4" y="-93151"/>
            <a:ext cx="12188830" cy="69511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769" y="-93151"/>
            <a:ext cx="12192004" cy="6970890"/>
          </a:xfrm>
          <a:prstGeom prst="rect">
            <a:avLst/>
          </a:prstGeom>
          <a:solidFill>
            <a:srgbClr val="2D97BA">
              <a:alpha val="38824"/>
            </a:srgbClr>
          </a:solidFill>
          <a:ln w="12700" cap="flat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Shape 2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5790" y="328205"/>
            <a:ext cx="5248452" cy="530125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-4" y="6008915"/>
            <a:ext cx="12188829" cy="849086"/>
          </a:xfrm>
          <a:prstGeom prst="rect">
            <a:avLst/>
          </a:prstGeom>
          <a:solidFill>
            <a:srgbClr val="0B3C5D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6313616"/>
            <a:ext cx="12188825" cy="320040"/>
            <a:chOff x="0" y="6313616"/>
            <a:chExt cx="12188825" cy="320040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6420328"/>
              <a:ext cx="12188825" cy="58217"/>
              <a:chOff x="0" y="6420328"/>
              <a:chExt cx="12188825" cy="58217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0" y="6420328"/>
                <a:ext cx="5212080" cy="5821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976745" y="6420328"/>
                <a:ext cx="5212080" cy="58217"/>
              </a:xfrm>
              <a:prstGeom prst="rect">
                <a:avLst/>
              </a:prstGeom>
              <a:gradFill>
                <a:gsLst>
                  <a:gs pos="1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8" name="image3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855" y="6313616"/>
              <a:ext cx="1385833" cy="32004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1" name="Shape 372"/>
          <p:cNvSpPr/>
          <p:nvPr/>
        </p:nvSpPr>
        <p:spPr>
          <a:xfrm>
            <a:off x="9406567" y="6534670"/>
            <a:ext cx="267775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 algn="r" defTabSz="914400">
              <a:defRPr sz="1800">
                <a:solidFill>
                  <a:srgbClr val="000000"/>
                </a:solidFill>
              </a:defRPr>
            </a:pPr>
            <a:r>
              <a:rPr lang="en-US" sz="900" kern="0" dirty="0">
                <a:solidFill>
                  <a:schemeClr val="bg1"/>
                </a:solidFill>
                <a:sym typeface="Calibri"/>
              </a:rPr>
              <a:t>© Primary Care Progress, Inc., 2017</a:t>
            </a:r>
            <a:endParaRPr sz="900" kern="0" dirty="0">
              <a:solidFill>
                <a:schemeClr val="bg1"/>
              </a:solidFill>
              <a:sym typeface="Calibri"/>
            </a:endParaRPr>
          </a:p>
        </p:txBody>
      </p:sp>
      <p:sp>
        <p:nvSpPr>
          <p:cNvPr id="19" name="Rectangle 18"/>
          <p:cNvSpPr/>
          <p:nvPr/>
        </p:nvSpPr>
        <p:spPr>
          <a:xfrm flipH="1">
            <a:off x="6033017" y="2615382"/>
            <a:ext cx="6155805" cy="138088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 dirty="0"/>
          </a:p>
        </p:txBody>
      </p:sp>
      <p:grpSp>
        <p:nvGrpSpPr>
          <p:cNvPr id="16" name="Group 15"/>
          <p:cNvGrpSpPr/>
          <p:nvPr/>
        </p:nvGrpSpPr>
        <p:grpSpPr>
          <a:xfrm flipH="1">
            <a:off x="5334285" y="2615382"/>
            <a:ext cx="6854539" cy="2629677"/>
            <a:chOff x="2020" y="2240923"/>
            <a:chExt cx="7251236" cy="2629677"/>
          </a:xfrm>
          <a:solidFill>
            <a:schemeClr val="accent3"/>
          </a:solidFill>
        </p:grpSpPr>
        <p:sp>
          <p:nvSpPr>
            <p:cNvPr id="17" name="Rectangle 16"/>
            <p:cNvSpPr/>
            <p:nvPr/>
          </p:nvSpPr>
          <p:spPr>
            <a:xfrm>
              <a:off x="2020" y="3179148"/>
              <a:ext cx="5072083" cy="169145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800" dirty="0"/>
            </a:p>
          </p:txBody>
        </p:sp>
        <p:sp>
          <p:nvSpPr>
            <p:cNvPr id="18" name="TextBox 17"/>
            <p:cNvSpPr txBox="1"/>
            <p:nvPr/>
          </p:nvSpPr>
          <p:spPr>
            <a:xfrm flipH="1">
              <a:off x="497925" y="2240923"/>
              <a:ext cx="6755331" cy="2451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9200"/>
                </a:lnSpc>
              </a:pPr>
              <a:r>
                <a:rPr lang="en-US" sz="6000" i="1" dirty="0">
                  <a:solidFill>
                    <a:schemeClr val="bg1"/>
                  </a:solidFill>
                  <a:latin typeface="Georgia" panose="02040502050405020303" pitchFamily="18" charset="0"/>
                </a:rPr>
                <a:t>addressing the </a:t>
              </a:r>
              <a:r>
                <a:rPr lang="en-US" sz="96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HEART</a:t>
              </a:r>
              <a:endParaRPr lang="en-US" sz="36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136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90" r="4383" b="7813"/>
          <a:stretch/>
        </p:blipFill>
        <p:spPr>
          <a:xfrm>
            <a:off x="-1" y="0"/>
            <a:ext cx="12188826" cy="6858000"/>
          </a:xfrm>
        </p:spPr>
      </p:pic>
      <p:sp>
        <p:nvSpPr>
          <p:cNvPr id="9" name="Rectangle 8"/>
          <p:cNvSpPr/>
          <p:nvPr/>
        </p:nvSpPr>
        <p:spPr>
          <a:xfrm>
            <a:off x="1589" y="0"/>
            <a:ext cx="8049683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01207" y="1143552"/>
            <a:ext cx="4034272" cy="120763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5400" spc="-100" dirty="0">
                <a:solidFill>
                  <a:srgbClr val="0B3C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eorgia" charset="0"/>
              </a:rPr>
              <a:t>I DO </a:t>
            </a:r>
            <a:r>
              <a:rPr lang="en-US" sz="5400" b="1" spc="-100" dirty="0">
                <a:solidFill>
                  <a:srgbClr val="0B3C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eorgia" charset="0"/>
              </a:rPr>
              <a:t>NOT</a:t>
            </a:r>
            <a:endParaRPr lang="en-US" sz="1200" b="1" dirty="0">
              <a:solidFill>
                <a:srgbClr val="0B3C5D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947" y="5459653"/>
            <a:ext cx="12188824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spc="300" dirty="0">
                <a:solidFill>
                  <a:schemeClr val="bg1"/>
                </a:solidFill>
              </a:rPr>
              <a:t>DISCLOSURE STATEMENT </a:t>
            </a:r>
            <a:r>
              <a:rPr lang="en-US" spc="300" dirty="0">
                <a:solidFill>
                  <a:schemeClr val="bg1"/>
                </a:solidFill>
              </a:rPr>
              <a:t>OF FINANCIAL INTEREST</a:t>
            </a:r>
          </a:p>
        </p:txBody>
      </p:sp>
      <p:sp>
        <p:nvSpPr>
          <p:cNvPr id="7" name="Rectangle 6"/>
          <p:cNvSpPr/>
          <p:nvPr/>
        </p:nvSpPr>
        <p:spPr>
          <a:xfrm>
            <a:off x="3078743" y="2260671"/>
            <a:ext cx="4698630" cy="286232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have a financial interest or arrangement,</a:t>
            </a:r>
          </a:p>
          <a:p>
            <a:pPr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or affiliation with one or more </a:t>
            </a:r>
            <a:b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organizations that could be </a:t>
            </a:r>
            <a:b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perceived as a real or apparent </a:t>
            </a:r>
            <a:b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conflict of interest in the </a:t>
            </a:r>
            <a:b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context of the subject </a:t>
            </a:r>
            <a:b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of this presentation.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-4" y="6008915"/>
            <a:ext cx="12188829" cy="849086"/>
          </a:xfrm>
          <a:prstGeom prst="rect">
            <a:avLst/>
          </a:prstGeom>
          <a:solidFill>
            <a:srgbClr val="0B3C5D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21" name="Group 20"/>
          <p:cNvGrpSpPr/>
          <p:nvPr/>
        </p:nvGrpSpPr>
        <p:grpSpPr>
          <a:xfrm>
            <a:off x="0" y="6313616"/>
            <a:ext cx="12188825" cy="320040"/>
            <a:chOff x="0" y="6313616"/>
            <a:chExt cx="12188825" cy="320040"/>
          </a:xfrm>
        </p:grpSpPr>
        <p:grpSp>
          <p:nvGrpSpPr>
            <p:cNvPr id="22" name="Group 21"/>
            <p:cNvGrpSpPr/>
            <p:nvPr/>
          </p:nvGrpSpPr>
          <p:grpSpPr>
            <a:xfrm>
              <a:off x="0" y="6420328"/>
              <a:ext cx="12188825" cy="58217"/>
              <a:chOff x="0" y="6420328"/>
              <a:chExt cx="12188825" cy="58217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0" y="6420328"/>
                <a:ext cx="5212080" cy="5821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6976745" y="6420328"/>
                <a:ext cx="5212080" cy="58217"/>
              </a:xfrm>
              <a:prstGeom prst="rect">
                <a:avLst/>
              </a:prstGeom>
              <a:gradFill>
                <a:gsLst>
                  <a:gs pos="1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23" name="image3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855" y="6313616"/>
              <a:ext cx="1385833" cy="32004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7" name="Shape 372"/>
          <p:cNvSpPr/>
          <p:nvPr/>
        </p:nvSpPr>
        <p:spPr>
          <a:xfrm>
            <a:off x="9406567" y="6534670"/>
            <a:ext cx="267775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 algn="r" defTabSz="914400">
              <a:defRPr sz="1800">
                <a:solidFill>
                  <a:srgbClr val="000000"/>
                </a:solidFill>
              </a:defRPr>
            </a:pPr>
            <a:r>
              <a:rPr lang="en-US" sz="900" kern="0" dirty="0">
                <a:solidFill>
                  <a:schemeClr val="bg1"/>
                </a:solidFill>
                <a:sym typeface="Calibri"/>
              </a:rPr>
              <a:t>© Primary Care Progress, Inc., 2017</a:t>
            </a:r>
            <a:endParaRPr sz="900" kern="0" dirty="0">
              <a:solidFill>
                <a:schemeClr val="bg1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417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4" t="7486" r="17349" b="8379"/>
          <a:stretch/>
        </p:blipFill>
        <p:spPr>
          <a:xfrm>
            <a:off x="1" y="0"/>
            <a:ext cx="12192000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4" y="6008915"/>
            <a:ext cx="12188829" cy="849086"/>
          </a:xfrm>
          <a:prstGeom prst="rect">
            <a:avLst/>
          </a:prstGeom>
          <a:solidFill>
            <a:srgbClr val="0B3C5D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6313616"/>
            <a:ext cx="12188825" cy="320040"/>
            <a:chOff x="0" y="6313616"/>
            <a:chExt cx="12188825" cy="320040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6420328"/>
              <a:ext cx="12188825" cy="58217"/>
              <a:chOff x="0" y="6420328"/>
              <a:chExt cx="12188825" cy="58217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0" y="6420328"/>
                <a:ext cx="5212080" cy="5821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976745" y="6420328"/>
                <a:ext cx="5212080" cy="58217"/>
              </a:xfrm>
              <a:prstGeom prst="rect">
                <a:avLst/>
              </a:prstGeom>
              <a:gradFill>
                <a:gsLst>
                  <a:gs pos="1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8" name="image3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855" y="6313616"/>
              <a:ext cx="1385833" cy="32004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1" name="Shape 372"/>
          <p:cNvSpPr/>
          <p:nvPr/>
        </p:nvSpPr>
        <p:spPr>
          <a:xfrm>
            <a:off x="9406567" y="6534670"/>
            <a:ext cx="267775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 algn="r" defTabSz="914400">
              <a:defRPr sz="1800">
                <a:solidFill>
                  <a:srgbClr val="000000"/>
                </a:solidFill>
              </a:defRPr>
            </a:pPr>
            <a:r>
              <a:rPr lang="en-US" sz="900" kern="0" dirty="0">
                <a:solidFill>
                  <a:schemeClr val="bg1"/>
                </a:solidFill>
                <a:sym typeface="Calibri"/>
              </a:rPr>
              <a:t>© Primary Care Progress, Inc., 2017</a:t>
            </a:r>
            <a:endParaRPr sz="900" kern="0" dirty="0">
              <a:solidFill>
                <a:schemeClr val="bg1"/>
              </a:solidFill>
              <a:sym typeface="Calibri"/>
            </a:endParaRPr>
          </a:p>
        </p:txBody>
      </p:sp>
      <p:grpSp>
        <p:nvGrpSpPr>
          <p:cNvPr id="12" name="Group 11"/>
          <p:cNvGrpSpPr/>
          <p:nvPr/>
        </p:nvGrpSpPr>
        <p:grpSpPr>
          <a:xfrm flipH="1">
            <a:off x="1578" y="456375"/>
            <a:ext cx="6660478" cy="1613638"/>
            <a:chOff x="3909090" y="2889504"/>
            <a:chExt cx="8279744" cy="1613638"/>
          </a:xfrm>
        </p:grpSpPr>
        <p:grpSp>
          <p:nvGrpSpPr>
            <p:cNvPr id="13" name="Group 12"/>
            <p:cNvGrpSpPr/>
            <p:nvPr/>
          </p:nvGrpSpPr>
          <p:grpSpPr>
            <a:xfrm>
              <a:off x="6961954" y="2889504"/>
              <a:ext cx="5226880" cy="1613638"/>
              <a:chOff x="6961954" y="2889504"/>
              <a:chExt cx="5226880" cy="1613638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6961954" y="3429000"/>
                <a:ext cx="5226880" cy="107414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098658" y="2889504"/>
                <a:ext cx="4090170" cy="5394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4" name="Title 4"/>
            <p:cNvSpPr txBox="1">
              <a:spLocks/>
            </p:cNvSpPr>
            <p:nvPr/>
          </p:nvSpPr>
          <p:spPr>
            <a:xfrm>
              <a:off x="5651933" y="3036728"/>
              <a:ext cx="6002933" cy="1190074"/>
            </a:xfrm>
            <a:prstGeom prst="rect">
              <a:avLst/>
            </a:prstGeom>
          </p:spPr>
          <p:txBody>
            <a:bodyPr lIns="0" tIns="0" rIns="0" bIns="0"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lang="en-US" sz="2000" b="0" kern="1200" spc="200" smtClean="0">
                  <a:solidFill>
                    <a:schemeClr val="bg2"/>
                  </a:solidFill>
                  <a:latin typeface="Arial"/>
                  <a:ea typeface="+mn-ea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3600" i="1" spc="0" dirty="0">
                  <a:solidFill>
                    <a:schemeClr val="bg1"/>
                  </a:solidFill>
                  <a:latin typeface="Georgia" panose="02040502050405020303" pitchFamily="18" charset="0"/>
                </a:rPr>
                <a:t>students as</a:t>
              </a:r>
            </a:p>
          </p:txBody>
        </p:sp>
        <p:sp>
          <p:nvSpPr>
            <p:cNvPr id="15" name="Title 4"/>
            <p:cNvSpPr txBox="1">
              <a:spLocks/>
            </p:cNvSpPr>
            <p:nvPr/>
          </p:nvSpPr>
          <p:spPr>
            <a:xfrm>
              <a:off x="3909090" y="3435683"/>
              <a:ext cx="7745776" cy="631009"/>
            </a:xfrm>
            <a:prstGeom prst="rect">
              <a:avLst/>
            </a:prstGeom>
          </p:spPr>
          <p:txBody>
            <a:bodyPr lIns="0" tIns="0" rIns="0" bIns="0"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lang="en-US" sz="2000" b="0" kern="1200" spc="200" smtClean="0">
                  <a:solidFill>
                    <a:schemeClr val="bg2"/>
                  </a:solidFill>
                  <a:latin typeface="Arial"/>
                  <a:ea typeface="+mn-ea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6600" b="1" spc="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Georgia" charset="0"/>
                </a:rPr>
                <a:t>LEADERS</a:t>
              </a:r>
              <a:endParaRPr lang="en-US" sz="3600" b="1" spc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496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hape 119"/>
          <p:cNvPicPr preferRelativeResize="0"/>
          <p:nvPr/>
        </p:nvPicPr>
        <p:blipFill rotWithShape="1">
          <a:blip r:embed="rId3">
            <a:alphaModFix/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324" r="19091"/>
          <a:stretch/>
        </p:blipFill>
        <p:spPr>
          <a:xfrm>
            <a:off x="-402336" y="-310142"/>
            <a:ext cx="4142105" cy="4054768"/>
          </a:xfrm>
          <a:prstGeom prst="ellipse">
            <a:avLst/>
          </a:prstGeom>
          <a:noFill/>
          <a:ln w="9525" cap="flat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-4" y="6008915"/>
            <a:ext cx="12188829" cy="849086"/>
          </a:xfrm>
          <a:prstGeom prst="rect">
            <a:avLst/>
          </a:prstGeom>
          <a:solidFill>
            <a:srgbClr val="0B3C5D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6313616"/>
            <a:ext cx="12188825" cy="320040"/>
            <a:chOff x="0" y="6313616"/>
            <a:chExt cx="12188825" cy="320040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6420328"/>
              <a:ext cx="12188825" cy="58217"/>
              <a:chOff x="0" y="6420328"/>
              <a:chExt cx="12188825" cy="58217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0" y="6420328"/>
                <a:ext cx="5212080" cy="5821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6976745" y="6420328"/>
                <a:ext cx="5212080" cy="58217"/>
              </a:xfrm>
              <a:prstGeom prst="rect">
                <a:avLst/>
              </a:prstGeom>
              <a:gradFill>
                <a:gsLst>
                  <a:gs pos="1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5" name="image3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855" y="6313616"/>
              <a:ext cx="1385833" cy="32004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8" name="Shape 372"/>
          <p:cNvSpPr/>
          <p:nvPr/>
        </p:nvSpPr>
        <p:spPr>
          <a:xfrm>
            <a:off x="9406567" y="6534670"/>
            <a:ext cx="267775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 algn="r" defTabSz="914400">
              <a:defRPr sz="1800">
                <a:solidFill>
                  <a:srgbClr val="000000"/>
                </a:solidFill>
              </a:defRPr>
            </a:pPr>
            <a:r>
              <a:rPr lang="en-US" sz="900" kern="0" dirty="0">
                <a:solidFill>
                  <a:schemeClr val="bg1"/>
                </a:solidFill>
                <a:sym typeface="Calibri"/>
              </a:rPr>
              <a:t>© Primary Care Progress, Inc., 2017</a:t>
            </a:r>
            <a:endParaRPr sz="900" kern="0" dirty="0">
              <a:solidFill>
                <a:schemeClr val="bg1"/>
              </a:solidFill>
              <a:sym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49134" y="827068"/>
            <a:ext cx="10384031" cy="4372845"/>
            <a:chOff x="949134" y="827068"/>
            <a:chExt cx="10384031" cy="4372845"/>
          </a:xfrm>
        </p:grpSpPr>
        <p:sp>
          <p:nvSpPr>
            <p:cNvPr id="14" name="Shape 123"/>
            <p:cNvSpPr>
              <a:spLocks noChangeArrowheads="1"/>
            </p:cNvSpPr>
            <p:nvPr/>
          </p:nvSpPr>
          <p:spPr bwMode="auto">
            <a:xfrm>
              <a:off x="5519709" y="827068"/>
              <a:ext cx="4461647" cy="578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228600" tIns="0" rIns="0" bIns="0" anchor="ctr"/>
            <a:lstStyle>
              <a:lvl1pPr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lvl="0" algn="ctr">
                <a:defRPr sz="1800"/>
              </a:pPr>
              <a:r>
                <a:rPr lang="en-US" sz="6600" i="1" dirty="0">
                  <a:solidFill>
                    <a:srgbClr val="383838"/>
                  </a:solidFill>
                  <a:latin typeface="Georgia" panose="02040502050405020303" pitchFamily="18" charset="0"/>
                  <a:ea typeface="Source Sans Pro" panose="020B0503030403020204" pitchFamily="34" charset="0"/>
                </a:rPr>
                <a:t>spreading</a:t>
              </a:r>
              <a:endParaRPr lang="en-US" sz="8000" i="1" dirty="0">
                <a:solidFill>
                  <a:srgbClr val="383838"/>
                </a:solidFill>
                <a:latin typeface="Georgia" panose="02040502050405020303" pitchFamily="18" charset="0"/>
                <a:ea typeface="Source Sans Pro" panose="020B0503030403020204" pitchFamily="34" charset="0"/>
                <a:sym typeface="Calibri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949134" y="2121743"/>
              <a:ext cx="10384031" cy="3078170"/>
              <a:chOff x="949134" y="2121743"/>
              <a:chExt cx="10384031" cy="3078170"/>
            </a:xfrm>
          </p:grpSpPr>
          <p:sp>
            <p:nvSpPr>
              <p:cNvPr id="13" name="Shape 121"/>
              <p:cNvSpPr>
                <a:spLocks/>
              </p:cNvSpPr>
              <p:nvPr/>
            </p:nvSpPr>
            <p:spPr bwMode="auto">
              <a:xfrm>
                <a:off x="1164155" y="2121743"/>
                <a:ext cx="3078168" cy="3078170"/>
              </a:xfrm>
              <a:custGeom>
                <a:avLst/>
                <a:gdLst>
                  <a:gd name="T0" fmla="*/ 11952206 w 19679"/>
                  <a:gd name="T1" fmla="*/ 11983803 h 19679"/>
                  <a:gd name="T2" fmla="*/ 11952206 w 19679"/>
                  <a:gd name="T3" fmla="*/ 11983803 h 19679"/>
                  <a:gd name="T4" fmla="*/ 11952206 w 19679"/>
                  <a:gd name="T5" fmla="*/ 11983803 h 19679"/>
                  <a:gd name="T6" fmla="*/ 11952206 w 19679"/>
                  <a:gd name="T7" fmla="*/ 11983803 h 19679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6CBD4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/>
              <a:p>
                <a:endParaRPr lang="en-US" dirty="0"/>
              </a:p>
            </p:txBody>
          </p:sp>
          <p:sp>
            <p:nvSpPr>
              <p:cNvPr id="11" name="Shape 123"/>
              <p:cNvSpPr>
                <a:spLocks noChangeArrowheads="1"/>
              </p:cNvSpPr>
              <p:nvPr/>
            </p:nvSpPr>
            <p:spPr bwMode="auto">
              <a:xfrm>
                <a:off x="949134" y="3364964"/>
                <a:ext cx="3152590" cy="5780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228600" tIns="0" rIns="0" bIns="0" anchor="ctr"/>
              <a:lstStyle>
                <a:lvl1pPr>
                  <a:defRPr sz="24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pPr lvl="0" algn="ctr">
                  <a:defRPr sz="1800"/>
                </a:pPr>
                <a:r>
                  <a:rPr lang="en-US" sz="3600" b="1" dirty="0">
                    <a:solidFill>
                      <a:schemeClr val="bg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Calibri"/>
                    <a:sym typeface="Calibri"/>
                  </a:rPr>
                  <a:t>IDEAS</a:t>
                </a:r>
              </a:p>
            </p:txBody>
          </p:sp>
          <p:sp>
            <p:nvSpPr>
              <p:cNvPr id="15" name="Shape 121"/>
              <p:cNvSpPr>
                <a:spLocks/>
              </p:cNvSpPr>
              <p:nvPr/>
            </p:nvSpPr>
            <p:spPr bwMode="auto">
              <a:xfrm>
                <a:off x="4672365" y="2121743"/>
                <a:ext cx="3078168" cy="3078170"/>
              </a:xfrm>
              <a:custGeom>
                <a:avLst/>
                <a:gdLst>
                  <a:gd name="T0" fmla="*/ 11952206 w 19679"/>
                  <a:gd name="T1" fmla="*/ 11983803 h 19679"/>
                  <a:gd name="T2" fmla="*/ 11952206 w 19679"/>
                  <a:gd name="T3" fmla="*/ 11983803 h 19679"/>
                  <a:gd name="T4" fmla="*/ 11952206 w 19679"/>
                  <a:gd name="T5" fmla="*/ 11983803 h 19679"/>
                  <a:gd name="T6" fmla="*/ 11952206 w 19679"/>
                  <a:gd name="T7" fmla="*/ 11983803 h 19679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/>
              <a:p>
                <a:endParaRPr lang="en-US" dirty="0"/>
              </a:p>
            </p:txBody>
          </p:sp>
          <p:sp>
            <p:nvSpPr>
              <p:cNvPr id="16" name="Shape 123"/>
              <p:cNvSpPr>
                <a:spLocks noChangeArrowheads="1"/>
              </p:cNvSpPr>
              <p:nvPr/>
            </p:nvSpPr>
            <p:spPr bwMode="auto">
              <a:xfrm>
                <a:off x="4531766" y="3364964"/>
                <a:ext cx="3152590" cy="5780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228600" tIns="0" rIns="0" bIns="0" anchor="ctr"/>
              <a:lstStyle>
                <a:lvl1pPr>
                  <a:defRPr sz="24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pPr lvl="0" algn="ctr">
                  <a:defRPr sz="1800"/>
                </a:pPr>
                <a:r>
                  <a:rPr lang="en-US" sz="3600" b="1" dirty="0">
                    <a:solidFill>
                      <a:schemeClr val="bg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Calibri"/>
                    <a:sym typeface="Calibri"/>
                  </a:rPr>
                  <a:t>IDEALS</a:t>
                </a:r>
                <a:endParaRPr lang="en-US" sz="54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Calibri"/>
                  <a:sym typeface="Calibri"/>
                </a:endParaRPr>
              </a:p>
            </p:txBody>
          </p:sp>
          <p:sp>
            <p:nvSpPr>
              <p:cNvPr id="17" name="Shape 121"/>
              <p:cNvSpPr>
                <a:spLocks/>
              </p:cNvSpPr>
              <p:nvPr/>
            </p:nvSpPr>
            <p:spPr bwMode="auto">
              <a:xfrm>
                <a:off x="8254997" y="2121743"/>
                <a:ext cx="3078168" cy="3078170"/>
              </a:xfrm>
              <a:custGeom>
                <a:avLst/>
                <a:gdLst>
                  <a:gd name="T0" fmla="*/ 11952206 w 19679"/>
                  <a:gd name="T1" fmla="*/ 11983803 h 19679"/>
                  <a:gd name="T2" fmla="*/ 11952206 w 19679"/>
                  <a:gd name="T3" fmla="*/ 11983803 h 19679"/>
                  <a:gd name="T4" fmla="*/ 11952206 w 19679"/>
                  <a:gd name="T5" fmla="*/ 11983803 h 19679"/>
                  <a:gd name="T6" fmla="*/ 11952206 w 19679"/>
                  <a:gd name="T7" fmla="*/ 11983803 h 19679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2D97B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/>
              <a:p>
                <a:endParaRPr lang="en-US" dirty="0"/>
              </a:p>
            </p:txBody>
          </p:sp>
          <p:sp>
            <p:nvSpPr>
              <p:cNvPr id="18" name="Shape 123"/>
              <p:cNvSpPr>
                <a:spLocks noChangeArrowheads="1"/>
              </p:cNvSpPr>
              <p:nvPr/>
            </p:nvSpPr>
            <p:spPr bwMode="auto">
              <a:xfrm>
                <a:off x="8180575" y="3378609"/>
                <a:ext cx="3152590" cy="5780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228600" tIns="0" rIns="0" bIns="0" anchor="ctr"/>
              <a:lstStyle>
                <a:lvl1pPr>
                  <a:defRPr sz="24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pPr lvl="0" algn="ctr">
                  <a:defRPr sz="1800"/>
                </a:pPr>
                <a:r>
                  <a:rPr lang="en-US" sz="3600" b="1" dirty="0">
                    <a:solidFill>
                      <a:schemeClr val="bg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Calibri"/>
                    <a:sym typeface="Calibri"/>
                  </a:rPr>
                  <a:t>IDENTITIES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804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4" y="6008915"/>
            <a:ext cx="12188829" cy="849086"/>
          </a:xfrm>
          <a:prstGeom prst="rect">
            <a:avLst/>
          </a:prstGeom>
          <a:solidFill>
            <a:srgbClr val="0B3C5D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0" y="6313616"/>
            <a:ext cx="12188825" cy="320040"/>
            <a:chOff x="0" y="6313616"/>
            <a:chExt cx="12188825" cy="320040"/>
          </a:xfrm>
        </p:grpSpPr>
        <p:grpSp>
          <p:nvGrpSpPr>
            <p:cNvPr id="13" name="Group 12"/>
            <p:cNvGrpSpPr/>
            <p:nvPr/>
          </p:nvGrpSpPr>
          <p:grpSpPr>
            <a:xfrm>
              <a:off x="0" y="6420328"/>
              <a:ext cx="12188825" cy="58217"/>
              <a:chOff x="0" y="6420328"/>
              <a:chExt cx="12188825" cy="58217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0" y="6420328"/>
                <a:ext cx="5212080" cy="5821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976745" y="6420328"/>
                <a:ext cx="5212080" cy="58217"/>
              </a:xfrm>
              <a:prstGeom prst="rect">
                <a:avLst/>
              </a:prstGeom>
              <a:gradFill>
                <a:gsLst>
                  <a:gs pos="1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4" name="image3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855" y="6313616"/>
              <a:ext cx="1385833" cy="32004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7" name="Shape 372"/>
          <p:cNvSpPr/>
          <p:nvPr/>
        </p:nvSpPr>
        <p:spPr>
          <a:xfrm>
            <a:off x="9406567" y="6534670"/>
            <a:ext cx="267775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 algn="r" defTabSz="914400">
              <a:defRPr sz="1800">
                <a:solidFill>
                  <a:srgbClr val="000000"/>
                </a:solidFill>
              </a:defRPr>
            </a:pPr>
            <a:r>
              <a:rPr lang="en-US" sz="900" kern="0" dirty="0">
                <a:solidFill>
                  <a:schemeClr val="bg1"/>
                </a:solidFill>
                <a:sym typeface="Calibri"/>
              </a:rPr>
              <a:t>© Primary Care Progress, Inc., 2017</a:t>
            </a:r>
            <a:endParaRPr sz="900" kern="0" dirty="0">
              <a:solidFill>
                <a:schemeClr val="bg1"/>
              </a:solidFill>
              <a:sym typeface="Calibri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480241" y="1775533"/>
            <a:ext cx="2403558" cy="2403558"/>
            <a:chOff x="3480241" y="1775533"/>
            <a:chExt cx="2403558" cy="2403558"/>
          </a:xfrm>
        </p:grpSpPr>
        <p:sp>
          <p:nvSpPr>
            <p:cNvPr id="34" name="Oval 33"/>
            <p:cNvSpPr/>
            <p:nvPr/>
          </p:nvSpPr>
          <p:spPr>
            <a:xfrm>
              <a:off x="3480241" y="1775533"/>
              <a:ext cx="2403558" cy="2403558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4B4B4B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5" name="Graphic 34" descr="Hear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4070573" y="2185165"/>
              <a:ext cx="1155372" cy="1155372"/>
            </a:xfrm>
            <a:prstGeom prst="rect">
              <a:avLst/>
            </a:prstGeom>
          </p:spPr>
        </p:pic>
      </p:grpSp>
      <p:sp>
        <p:nvSpPr>
          <p:cNvPr id="36" name="TextBox 35"/>
          <p:cNvSpPr txBox="1"/>
          <p:nvPr/>
        </p:nvSpPr>
        <p:spPr>
          <a:xfrm>
            <a:off x="3281012" y="3269808"/>
            <a:ext cx="2802016" cy="464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HOPE</a:t>
            </a:r>
            <a:endParaRPr kumimoji="0" lang="en-US" sz="320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ea typeface="Source Sans Pro" panose="020B0503030403020204" pitchFamily="34" charset="0"/>
              <a:sym typeface="Calibri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6065997" y="1817922"/>
            <a:ext cx="2802016" cy="2403558"/>
            <a:chOff x="6065997" y="1817922"/>
            <a:chExt cx="2802016" cy="2403558"/>
          </a:xfrm>
        </p:grpSpPr>
        <p:sp>
          <p:nvSpPr>
            <p:cNvPr id="38" name="Oval 37"/>
            <p:cNvSpPr/>
            <p:nvPr/>
          </p:nvSpPr>
          <p:spPr>
            <a:xfrm>
              <a:off x="6239976" y="1817922"/>
              <a:ext cx="2403558" cy="2403558"/>
            </a:xfrm>
            <a:prstGeom prst="ellipse">
              <a:avLst/>
            </a:prstGeom>
            <a:solidFill>
              <a:srgbClr val="199BBC"/>
            </a:soli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4B4B4B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065997" y="3334631"/>
              <a:ext cx="2802016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LEADERSHIP</a:t>
              </a:r>
              <a:endParaRPr kumimoji="0" lang="en-US" sz="160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ea typeface="Source Sans Pro" panose="020B0503030403020204" pitchFamily="34" charset="0"/>
                <a:sym typeface="Calibri"/>
              </a:endParaRPr>
            </a:p>
          </p:txBody>
        </p:sp>
        <p:pic>
          <p:nvPicPr>
            <p:cNvPr id="40" name="Graphic 39" descr="Lecturer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6914526" y="2164836"/>
              <a:ext cx="1046702" cy="1046702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521278" y="1775533"/>
            <a:ext cx="2802016" cy="2403558"/>
            <a:chOff x="521278" y="1775533"/>
            <a:chExt cx="2802016" cy="2403558"/>
          </a:xfrm>
        </p:grpSpPr>
        <p:sp>
          <p:nvSpPr>
            <p:cNvPr id="42" name="Oval 41"/>
            <p:cNvSpPr/>
            <p:nvPr/>
          </p:nvSpPr>
          <p:spPr>
            <a:xfrm>
              <a:off x="720506" y="1775533"/>
              <a:ext cx="2403558" cy="2403558"/>
            </a:xfrm>
            <a:prstGeom prst="ellipse">
              <a:avLst/>
            </a:prstGeom>
            <a:solidFill>
              <a:schemeClr val="bg1"/>
            </a:soli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4B4B4B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21278" y="3315509"/>
              <a:ext cx="2802016" cy="4645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200" b="1" dirty="0">
                  <a:solidFill>
                    <a:srgbClr val="199BBC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POWER</a:t>
              </a:r>
              <a:endParaRPr kumimoji="0" lang="en-US" sz="3200" i="1" u="none" strike="noStrike" cap="none" spc="0" normalizeH="0" baseline="0" dirty="0">
                <a:ln>
                  <a:noFill/>
                </a:ln>
                <a:solidFill>
                  <a:srgbClr val="199BBC"/>
                </a:solidFill>
                <a:effectLst/>
                <a:uFillTx/>
                <a:latin typeface="Georgia" panose="02040502050405020303" pitchFamily="18" charset="0"/>
                <a:ea typeface="Source Sans Pro" panose="020B0503030403020204" pitchFamily="34" charset="0"/>
                <a:sym typeface="Calibri"/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50" r="27490"/>
            <a:stretch/>
          </p:blipFill>
          <p:spPr>
            <a:xfrm>
              <a:off x="1427333" y="1994705"/>
              <a:ext cx="1085284" cy="1345831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8643534" y="1817922"/>
            <a:ext cx="3115912" cy="2403558"/>
            <a:chOff x="8643534" y="1817922"/>
            <a:chExt cx="3115912" cy="2403558"/>
          </a:xfrm>
        </p:grpSpPr>
        <p:sp>
          <p:nvSpPr>
            <p:cNvPr id="46" name="Oval 45"/>
            <p:cNvSpPr/>
            <p:nvPr/>
          </p:nvSpPr>
          <p:spPr>
            <a:xfrm>
              <a:off x="8974461" y="1817922"/>
              <a:ext cx="2403558" cy="2403558"/>
            </a:xfrm>
            <a:prstGeom prst="ellipse">
              <a:avLst/>
            </a:prstGeom>
            <a:solidFill>
              <a:srgbClr val="F47B36"/>
            </a:soli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4B4B4B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643534" y="3334631"/>
              <a:ext cx="3115912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2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SHIFT</a:t>
              </a:r>
              <a:endParaRPr kumimoji="0" lang="en-US" sz="320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ea typeface="Source Sans Pro" panose="020B0503030403020204" pitchFamily="34" charset="0"/>
                <a:sym typeface="Calibri"/>
              </a:endParaRP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3120" y="2267115"/>
              <a:ext cx="944423" cy="9444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070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846" b="17914"/>
          <a:stretch/>
        </p:blipFill>
        <p:spPr>
          <a:xfrm>
            <a:off x="-41788" y="-1"/>
            <a:ext cx="12230613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4" y="6008915"/>
            <a:ext cx="12188829" cy="849086"/>
          </a:xfrm>
          <a:prstGeom prst="rect">
            <a:avLst/>
          </a:prstGeom>
          <a:solidFill>
            <a:srgbClr val="0B3C5D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6313616"/>
            <a:ext cx="12188825" cy="320040"/>
            <a:chOff x="0" y="6313616"/>
            <a:chExt cx="12188825" cy="320040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6420328"/>
              <a:ext cx="12188825" cy="58217"/>
              <a:chOff x="0" y="6420328"/>
              <a:chExt cx="12188825" cy="58217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0" y="6420328"/>
                <a:ext cx="5212080" cy="5821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976745" y="6420328"/>
                <a:ext cx="5212080" cy="58217"/>
              </a:xfrm>
              <a:prstGeom prst="rect">
                <a:avLst/>
              </a:prstGeom>
              <a:gradFill>
                <a:gsLst>
                  <a:gs pos="1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8" name="image3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855" y="6313616"/>
              <a:ext cx="1385833" cy="32004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1" name="Shape 372"/>
          <p:cNvSpPr/>
          <p:nvPr/>
        </p:nvSpPr>
        <p:spPr>
          <a:xfrm>
            <a:off x="9406567" y="6534670"/>
            <a:ext cx="267775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 algn="r" defTabSz="914400">
              <a:defRPr sz="1800">
                <a:solidFill>
                  <a:srgbClr val="000000"/>
                </a:solidFill>
              </a:defRPr>
            </a:pPr>
            <a:r>
              <a:rPr lang="en-US" sz="900" kern="0" dirty="0">
                <a:solidFill>
                  <a:schemeClr val="bg1"/>
                </a:solidFill>
                <a:sym typeface="Calibri"/>
              </a:rPr>
              <a:t>© Primary Care Progress, Inc., 2017</a:t>
            </a:r>
            <a:endParaRPr sz="900" kern="0" dirty="0">
              <a:solidFill>
                <a:schemeClr val="bg1"/>
              </a:solidFill>
              <a:sym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52855" y="1623133"/>
            <a:ext cx="10512358" cy="3078778"/>
            <a:chOff x="852855" y="1623133"/>
            <a:chExt cx="10512358" cy="3078778"/>
          </a:xfrm>
        </p:grpSpPr>
        <p:sp>
          <p:nvSpPr>
            <p:cNvPr id="12" name="Oval 11"/>
            <p:cNvSpPr/>
            <p:nvPr/>
          </p:nvSpPr>
          <p:spPr>
            <a:xfrm>
              <a:off x="1122572" y="1623133"/>
              <a:ext cx="3025422" cy="3025422"/>
            </a:xfrm>
            <a:prstGeom prst="ellipse">
              <a:avLst/>
            </a:prstGeom>
            <a:solidFill>
              <a:schemeClr val="bg1"/>
            </a:soli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4B4B4B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4596323" y="1623133"/>
              <a:ext cx="3025422" cy="3025422"/>
            </a:xfrm>
            <a:prstGeom prst="ellipse">
              <a:avLst/>
            </a:prstGeom>
            <a:solidFill>
              <a:srgbClr val="2D97BA"/>
            </a:soli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4B4B4B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8070074" y="1676489"/>
              <a:ext cx="3025422" cy="3025422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4B4B4B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52855" y="2496627"/>
              <a:ext cx="3526971" cy="1200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800" i="1" dirty="0">
                  <a:solidFill>
                    <a:srgbClr val="0B3C5D"/>
                  </a:solidFill>
                  <a:latin typeface="Georgia" panose="02040502050405020303" pitchFamily="18" charset="0"/>
                  <a:ea typeface="Source Sans Pro" panose="020B0503030403020204" pitchFamily="34" charset="0"/>
                </a:rPr>
                <a:t>shared</a:t>
              </a:r>
              <a:endParaRPr lang="en-US" sz="6000" i="1" dirty="0">
                <a:solidFill>
                  <a:srgbClr val="0B3C5D"/>
                </a:solidFill>
                <a:latin typeface="Georgia" panose="02040502050405020303" pitchFamily="18" charset="0"/>
                <a:ea typeface="Source Sans Pro" panose="020B0503030403020204" pitchFamily="34" charset="0"/>
              </a:endParaRPr>
            </a:p>
            <a:p>
              <a:pPr marL="0" marR="0" indent="0" algn="ctr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400" b="1" dirty="0">
                  <a:solidFill>
                    <a:srgbClr val="0B3C5D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PAIN</a:t>
              </a:r>
              <a:endParaRPr kumimoji="0" lang="en-US" sz="2400" i="1" u="none" strike="noStrike" cap="none" spc="0" normalizeH="0" baseline="0" dirty="0">
                <a:ln>
                  <a:noFill/>
                </a:ln>
                <a:solidFill>
                  <a:srgbClr val="0B3C5D"/>
                </a:solidFill>
                <a:effectLst/>
                <a:uFillTx/>
                <a:latin typeface="Georgia" panose="02040502050405020303" pitchFamily="18" charset="0"/>
                <a:ea typeface="Source Sans Pro" panose="020B0503030403020204" pitchFamily="34" charset="0"/>
                <a:sym typeface="Calibri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402545" y="2455645"/>
              <a:ext cx="3526971" cy="1200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800" i="1" dirty="0">
                  <a:solidFill>
                    <a:schemeClr val="bg1"/>
                  </a:solidFill>
                  <a:latin typeface="Georgia" panose="02040502050405020303" pitchFamily="18" charset="0"/>
                  <a:ea typeface="Source Sans Pro" panose="020B0503030403020204" pitchFamily="34" charset="0"/>
                </a:rPr>
                <a:t>desire to</a:t>
              </a:r>
            </a:p>
            <a:p>
              <a:pPr marL="0" marR="0" indent="0" algn="ctr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4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CONNECT</a:t>
              </a:r>
              <a:endParaRPr kumimoji="0" lang="en-US" sz="240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ea typeface="Source Sans Pro" panose="020B0503030403020204" pitchFamily="34" charset="0"/>
                <a:sym typeface="Calibri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838242" y="2635203"/>
              <a:ext cx="3526971" cy="11079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66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HOPE</a:t>
              </a:r>
              <a:endParaRPr kumimoji="0" lang="en-US" sz="320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ea typeface="Source Sans Pro" panose="020B0503030403020204" pitchFamily="34" charset="0"/>
                <a:sym typeface="Calibri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 flipH="1">
            <a:off x="-3" y="329211"/>
            <a:ext cx="9646923" cy="1318158"/>
            <a:chOff x="198559" y="2908644"/>
            <a:chExt cx="11992240" cy="1318158"/>
          </a:xfrm>
        </p:grpSpPr>
        <p:sp>
          <p:nvSpPr>
            <p:cNvPr id="27" name="Rectangle 26"/>
            <p:cNvSpPr/>
            <p:nvPr/>
          </p:nvSpPr>
          <p:spPr>
            <a:xfrm>
              <a:off x="1903618" y="2908644"/>
              <a:ext cx="10287181" cy="1074142"/>
            </a:xfrm>
            <a:prstGeom prst="rect">
              <a:avLst/>
            </a:prstGeom>
            <a:solidFill>
              <a:srgbClr val="6CBD4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Title 4"/>
            <p:cNvSpPr txBox="1">
              <a:spLocks/>
            </p:cNvSpPr>
            <p:nvPr/>
          </p:nvSpPr>
          <p:spPr>
            <a:xfrm>
              <a:off x="198559" y="3036728"/>
              <a:ext cx="11456307" cy="1190074"/>
            </a:xfrm>
            <a:prstGeom prst="rect">
              <a:avLst/>
            </a:prstGeom>
          </p:spPr>
          <p:txBody>
            <a:bodyPr lIns="0" tIns="0" rIns="0" bIns="0"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lang="en-US" sz="2000" b="0" kern="1200" spc="200" smtClean="0">
                  <a:solidFill>
                    <a:schemeClr val="bg2"/>
                  </a:solidFill>
                  <a:latin typeface="Arial"/>
                  <a:ea typeface="+mn-ea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4800" i="1" spc="0" dirty="0">
                  <a:solidFill>
                    <a:schemeClr val="bg1"/>
                  </a:solidFill>
                  <a:latin typeface="Georgia" panose="02040502050405020303" pitchFamily="18" charset="0"/>
                </a:rPr>
                <a:t>identifying our community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615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479792" y="0"/>
            <a:ext cx="4709032" cy="6858000"/>
            <a:chOff x="7479792" y="0"/>
            <a:chExt cx="4709032" cy="6858000"/>
          </a:xfrm>
        </p:grpSpPr>
        <p:sp>
          <p:nvSpPr>
            <p:cNvPr id="13" name="Rectangle 12"/>
            <p:cNvSpPr/>
            <p:nvPr/>
          </p:nvSpPr>
          <p:spPr>
            <a:xfrm>
              <a:off x="7479792" y="0"/>
              <a:ext cx="4709032" cy="6858000"/>
            </a:xfrm>
            <a:prstGeom prst="rect">
              <a:avLst/>
            </a:prstGeom>
            <a:solidFill>
              <a:srgbClr val="2D97BA">
                <a:alpha val="85098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pic>
          <p:nvPicPr>
            <p:cNvPr id="11" name="Picture 6" descr="https://s15-us2.ixquick.com/cgi-bin/serveimage?url=http%3A%2F%2Ft2.gstatic.com%2Fimages%3Fq%3Dtbn%3AANd9GcS3lhkUH3Jvho78c4t2N6bxxOtv4HEFZsLiRWv65dnOQhsNWVrXhQ&amp;sp=f5bf67647db6a7e4d0c61096ed2a3960&amp;anticache=38048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6992" y="392098"/>
              <a:ext cx="3880732" cy="1492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19" r="27469"/>
          <a:stretch/>
        </p:blipFill>
        <p:spPr>
          <a:xfrm>
            <a:off x="-3179" y="94936"/>
            <a:ext cx="3679067" cy="66167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83"/>
          <a:stretch/>
        </p:blipFill>
        <p:spPr>
          <a:xfrm>
            <a:off x="7936992" y="2296102"/>
            <a:ext cx="3880732" cy="32523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4" y="6008915"/>
            <a:ext cx="12188829" cy="849086"/>
          </a:xfrm>
          <a:prstGeom prst="rect">
            <a:avLst/>
          </a:prstGeom>
          <a:solidFill>
            <a:srgbClr val="0B3C5D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6313616"/>
            <a:ext cx="12188825" cy="320040"/>
            <a:chOff x="0" y="6313616"/>
            <a:chExt cx="12188825" cy="320040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420328"/>
              <a:ext cx="12188825" cy="58217"/>
              <a:chOff x="0" y="6420328"/>
              <a:chExt cx="12188825" cy="58217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0" y="6420328"/>
                <a:ext cx="5212080" cy="5821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976745" y="6420328"/>
                <a:ext cx="5212080" cy="58217"/>
              </a:xfrm>
              <a:prstGeom prst="rect">
                <a:avLst/>
              </a:prstGeom>
              <a:gradFill>
                <a:gsLst>
                  <a:gs pos="1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7" name="image3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855" y="6313616"/>
              <a:ext cx="1385833" cy="32004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0" name="Shape 372"/>
          <p:cNvSpPr/>
          <p:nvPr/>
        </p:nvSpPr>
        <p:spPr>
          <a:xfrm>
            <a:off x="9406567" y="6534670"/>
            <a:ext cx="267775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 algn="r" defTabSz="914400">
              <a:defRPr sz="1800">
                <a:solidFill>
                  <a:srgbClr val="000000"/>
                </a:solidFill>
              </a:defRPr>
            </a:pPr>
            <a:r>
              <a:rPr lang="en-US" sz="900" kern="0" dirty="0">
                <a:solidFill>
                  <a:schemeClr val="bg1"/>
                </a:solidFill>
                <a:sym typeface="Calibri"/>
              </a:rPr>
              <a:t>© Primary Care Progress, Inc., 2017</a:t>
            </a:r>
            <a:endParaRPr sz="900" kern="0" dirty="0">
              <a:solidFill>
                <a:schemeClr val="bg1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47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" y="6008915"/>
            <a:ext cx="12188829" cy="849086"/>
          </a:xfrm>
          <a:prstGeom prst="rect">
            <a:avLst/>
          </a:prstGeom>
          <a:solidFill>
            <a:srgbClr val="0B3C5D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6313616"/>
            <a:ext cx="12188825" cy="320040"/>
            <a:chOff x="0" y="6313616"/>
            <a:chExt cx="12188825" cy="320040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6420328"/>
              <a:ext cx="12188825" cy="58217"/>
              <a:chOff x="0" y="6420328"/>
              <a:chExt cx="12188825" cy="58217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0" y="6420328"/>
                <a:ext cx="5212080" cy="5821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6976745" y="6420328"/>
                <a:ext cx="5212080" cy="58217"/>
              </a:xfrm>
              <a:prstGeom prst="rect">
                <a:avLst/>
              </a:prstGeom>
              <a:gradFill>
                <a:gsLst>
                  <a:gs pos="1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5" name="image3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855" y="6313616"/>
              <a:ext cx="1385833" cy="32004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8" name="Shape 372"/>
          <p:cNvSpPr/>
          <p:nvPr/>
        </p:nvSpPr>
        <p:spPr>
          <a:xfrm>
            <a:off x="9406567" y="6534670"/>
            <a:ext cx="267775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 algn="r" defTabSz="914400">
              <a:defRPr sz="1800">
                <a:solidFill>
                  <a:srgbClr val="000000"/>
                </a:solidFill>
              </a:defRPr>
            </a:pPr>
            <a:r>
              <a:rPr lang="en-US" sz="900" kern="0" dirty="0">
                <a:solidFill>
                  <a:schemeClr val="bg1"/>
                </a:solidFill>
                <a:sym typeface="Calibri"/>
              </a:rPr>
              <a:t>© Primary Care Progress, Inc., 2017</a:t>
            </a:r>
            <a:endParaRPr sz="900" kern="0" dirty="0">
              <a:solidFill>
                <a:schemeClr val="bg1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972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4" y="6008915"/>
            <a:ext cx="12188829" cy="849086"/>
          </a:xfrm>
          <a:prstGeom prst="rect">
            <a:avLst/>
          </a:prstGeom>
          <a:solidFill>
            <a:srgbClr val="0B3C5D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0" y="6313616"/>
            <a:ext cx="12188825" cy="320040"/>
            <a:chOff x="0" y="6313616"/>
            <a:chExt cx="12188825" cy="320040"/>
          </a:xfrm>
        </p:grpSpPr>
        <p:grpSp>
          <p:nvGrpSpPr>
            <p:cNvPr id="13" name="Group 12"/>
            <p:cNvGrpSpPr/>
            <p:nvPr/>
          </p:nvGrpSpPr>
          <p:grpSpPr>
            <a:xfrm>
              <a:off x="0" y="6420328"/>
              <a:ext cx="12188825" cy="58217"/>
              <a:chOff x="0" y="6420328"/>
              <a:chExt cx="12188825" cy="58217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0" y="6420328"/>
                <a:ext cx="5212080" cy="5821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976745" y="6420328"/>
                <a:ext cx="5212080" cy="58217"/>
              </a:xfrm>
              <a:prstGeom prst="rect">
                <a:avLst/>
              </a:prstGeom>
              <a:gradFill>
                <a:gsLst>
                  <a:gs pos="1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4" name="image3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855" y="6313616"/>
              <a:ext cx="1385833" cy="32004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7" name="Shape 372"/>
          <p:cNvSpPr/>
          <p:nvPr/>
        </p:nvSpPr>
        <p:spPr>
          <a:xfrm>
            <a:off x="9406567" y="6534670"/>
            <a:ext cx="267775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 algn="r" defTabSz="914400">
              <a:defRPr sz="1800">
                <a:solidFill>
                  <a:srgbClr val="000000"/>
                </a:solidFill>
              </a:defRPr>
            </a:pPr>
            <a:r>
              <a:rPr lang="en-US" sz="900" kern="0" dirty="0">
                <a:solidFill>
                  <a:schemeClr val="bg1"/>
                </a:solidFill>
                <a:sym typeface="Calibri"/>
              </a:rPr>
              <a:t>© Primary Care Progress, Inc., 2017</a:t>
            </a:r>
            <a:endParaRPr sz="900" kern="0" dirty="0">
              <a:solidFill>
                <a:schemeClr val="bg1"/>
              </a:solidFill>
              <a:sym typeface="Calibri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20506" y="1775533"/>
            <a:ext cx="2403558" cy="2403558"/>
          </a:xfrm>
          <a:prstGeom prst="ellipse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480241" y="1775533"/>
            <a:ext cx="2403558" cy="2403558"/>
          </a:xfrm>
          <a:prstGeom prst="ellipse">
            <a:avLst/>
          </a:prstGeom>
          <a:solidFill>
            <a:schemeClr val="accent3"/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239976" y="1817922"/>
            <a:ext cx="2403558" cy="2403558"/>
          </a:xfrm>
          <a:prstGeom prst="ellipse">
            <a:avLst/>
          </a:prstGeom>
          <a:solidFill>
            <a:srgbClr val="199BBC"/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" name="Graphic 22" descr="Hear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070573" y="2185165"/>
            <a:ext cx="1155372" cy="115537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21278" y="3315509"/>
            <a:ext cx="2802016" cy="464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rgbClr val="199BBC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POWER</a:t>
            </a:r>
            <a:endParaRPr kumimoji="0" lang="en-US" sz="3200" i="1" u="none" strike="noStrike" cap="none" spc="0" normalizeH="0" baseline="0" dirty="0">
              <a:ln>
                <a:noFill/>
              </a:ln>
              <a:solidFill>
                <a:srgbClr val="199BBC"/>
              </a:solidFill>
              <a:effectLst/>
              <a:uFillTx/>
              <a:latin typeface="Georgia" panose="02040502050405020303" pitchFamily="18" charset="0"/>
              <a:ea typeface="Source Sans Pro" panose="020B0503030403020204" pitchFamily="34" charset="0"/>
              <a:sym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65997" y="3334631"/>
            <a:ext cx="280201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LEADERSHIP</a:t>
            </a:r>
            <a:endParaRPr kumimoji="0" lang="en-US" sz="160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ea typeface="Source Sans Pro" panose="020B0503030403020204" pitchFamily="34" charset="0"/>
              <a:sym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81012" y="3269808"/>
            <a:ext cx="2802016" cy="464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HOPE</a:t>
            </a:r>
            <a:endParaRPr kumimoji="0" lang="en-US" sz="320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ea typeface="Source Sans Pro" panose="020B0503030403020204" pitchFamily="34" charset="0"/>
              <a:sym typeface="Calibri"/>
            </a:endParaRPr>
          </a:p>
        </p:txBody>
      </p:sp>
      <p:pic>
        <p:nvPicPr>
          <p:cNvPr id="27" name="Graphic 26" descr="Lectur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914526" y="2164836"/>
            <a:ext cx="1046702" cy="104670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0" r="27490"/>
          <a:stretch/>
        </p:blipFill>
        <p:spPr>
          <a:xfrm>
            <a:off x="1427333" y="1994705"/>
            <a:ext cx="1085284" cy="1345831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8974461" y="1817922"/>
            <a:ext cx="2403558" cy="2403558"/>
          </a:xfrm>
          <a:prstGeom prst="ellipse">
            <a:avLst/>
          </a:prstGeom>
          <a:solidFill>
            <a:srgbClr val="F47B36"/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643534" y="3334631"/>
            <a:ext cx="3115912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SHIFT</a:t>
            </a:r>
            <a:endParaRPr kumimoji="0" lang="en-US" sz="320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ea typeface="Source Sans Pro" panose="020B0503030403020204" pitchFamily="34" charset="0"/>
              <a:sym typeface="Calibri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120" y="2267115"/>
            <a:ext cx="944423" cy="94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4" grpId="0"/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51" y="2110467"/>
            <a:ext cx="10119637" cy="3291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-4" y="6008915"/>
            <a:ext cx="12188829" cy="849086"/>
          </a:xfrm>
          <a:prstGeom prst="rect">
            <a:avLst/>
          </a:prstGeom>
          <a:solidFill>
            <a:srgbClr val="0B3C5D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6313616"/>
            <a:ext cx="12188825" cy="320040"/>
            <a:chOff x="0" y="6313616"/>
            <a:chExt cx="12188825" cy="320040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420328"/>
              <a:ext cx="12188825" cy="58217"/>
              <a:chOff x="0" y="6420328"/>
              <a:chExt cx="12188825" cy="58217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0" y="6420328"/>
                <a:ext cx="5212080" cy="5821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976745" y="6420328"/>
                <a:ext cx="5212080" cy="58217"/>
              </a:xfrm>
              <a:prstGeom prst="rect">
                <a:avLst/>
              </a:prstGeom>
              <a:gradFill>
                <a:gsLst>
                  <a:gs pos="1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7" name="image3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855" y="6313616"/>
              <a:ext cx="1385833" cy="32004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0" name="Shape 372"/>
          <p:cNvSpPr/>
          <p:nvPr/>
        </p:nvSpPr>
        <p:spPr>
          <a:xfrm>
            <a:off x="9406567" y="6534670"/>
            <a:ext cx="267775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 algn="r" defTabSz="914400">
              <a:defRPr sz="1800">
                <a:solidFill>
                  <a:srgbClr val="000000"/>
                </a:solidFill>
              </a:defRPr>
            </a:pPr>
            <a:r>
              <a:rPr lang="en-US" sz="900" kern="0" dirty="0">
                <a:solidFill>
                  <a:schemeClr val="bg1"/>
                </a:solidFill>
                <a:sym typeface="Calibri"/>
              </a:rPr>
              <a:t>© Primary Care Progress, Inc., 2017</a:t>
            </a:r>
            <a:endParaRPr sz="900" kern="0" dirty="0">
              <a:solidFill>
                <a:schemeClr val="bg1"/>
              </a:solidFill>
              <a:sym typeface="Calibri"/>
            </a:endParaRPr>
          </a:p>
        </p:txBody>
      </p:sp>
      <p:pic>
        <p:nvPicPr>
          <p:cNvPr id="14338" name="Picture 2" descr="https://s17-us2.ixquick.com/cgi-bin/serveimage?url=http%3A%2F%2Ft0.gstatic.com%2Fimages%3Fq%3Dtbn%3AANd9GcQKvGpcEd4yzwr_-6N1JLo4xlzR5ErD6Vge5dRpPuosjvmaTLg5mA&amp;sp=5c4dc43b0d868ebc5071834fa98c1980&amp;anticache=36731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5" t="23563" r="15379" b="23584"/>
          <a:stretch/>
        </p:blipFill>
        <p:spPr bwMode="auto">
          <a:xfrm>
            <a:off x="4710887" y="555733"/>
            <a:ext cx="2779767" cy="11885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03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83125" y="2348980"/>
            <a:ext cx="10508964" cy="2769989"/>
            <a:chOff x="983125" y="2348980"/>
            <a:chExt cx="10508964" cy="2769989"/>
          </a:xfrm>
        </p:grpSpPr>
        <p:sp>
          <p:nvSpPr>
            <p:cNvPr id="10" name="TextBox 9"/>
            <p:cNvSpPr txBox="1"/>
            <p:nvPr/>
          </p:nvSpPr>
          <p:spPr>
            <a:xfrm>
              <a:off x="983125" y="2348980"/>
              <a:ext cx="4965646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85800" indent="-685800">
                <a:spcAft>
                  <a:spcPts val="1200"/>
                </a:spcAft>
                <a:buClr>
                  <a:srgbClr val="F47B36"/>
                </a:buClr>
                <a:buSzPct val="125000"/>
                <a:buFont typeface="Arial" charset="0"/>
                <a:buChar char="•"/>
              </a:pPr>
              <a:r>
                <a:rPr lang="en-US" sz="2400" b="1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Centralized control</a:t>
              </a:r>
            </a:p>
            <a:p>
              <a:pPr marL="685800" indent="-685800">
                <a:spcAft>
                  <a:spcPts val="1200"/>
                </a:spcAft>
                <a:buClr>
                  <a:srgbClr val="F47B36"/>
                </a:buClr>
                <a:buSzPct val="125000"/>
                <a:buFont typeface="Arial" charset="0"/>
                <a:buChar char="•"/>
              </a:pPr>
              <a:r>
                <a:rPr lang="en-US" sz="2400" b="1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Focus on planning and structure (head)</a:t>
              </a:r>
            </a:p>
            <a:p>
              <a:pPr marL="685800" indent="-685800">
                <a:spcAft>
                  <a:spcPts val="1200"/>
                </a:spcAft>
                <a:buClr>
                  <a:srgbClr val="F47B36"/>
                </a:buClr>
                <a:buSzPct val="125000"/>
                <a:buFont typeface="Arial" charset="0"/>
                <a:buChar char="•"/>
              </a:pPr>
              <a:r>
                <a:rPr lang="en-US" sz="2400" b="1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Enforcement</a:t>
              </a:r>
            </a:p>
            <a:p>
              <a:pPr marL="685800" indent="-685800">
                <a:spcAft>
                  <a:spcPts val="1200"/>
                </a:spcAft>
                <a:buClr>
                  <a:srgbClr val="F47B36"/>
                </a:buClr>
                <a:buSzPct val="125000"/>
                <a:buFont typeface="Arial" charset="0"/>
                <a:buChar char="•"/>
              </a:pPr>
              <a:r>
                <a:rPr lang="en-US" sz="2400" b="1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Change is done to you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416860" y="2348980"/>
              <a:ext cx="5075229" cy="276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85800" indent="-685800">
                <a:spcAft>
                  <a:spcPts val="1200"/>
                </a:spcAft>
                <a:buClr>
                  <a:schemeClr val="accent3"/>
                </a:buClr>
                <a:buSzPct val="125000"/>
                <a:buFont typeface="Arial" charset="0"/>
                <a:buChar char="•"/>
              </a:pPr>
              <a:r>
                <a:rPr lang="en-US" sz="2400" b="1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Decentralized control  (autocatalytic action)</a:t>
              </a:r>
            </a:p>
            <a:p>
              <a:pPr marL="685800" indent="-685800">
                <a:spcAft>
                  <a:spcPts val="1200"/>
                </a:spcAft>
                <a:buClr>
                  <a:schemeClr val="accent3"/>
                </a:buClr>
                <a:buSzPct val="125000"/>
                <a:buFont typeface="Arial" charset="0"/>
                <a:buChar char="•"/>
              </a:pPr>
              <a:r>
                <a:rPr lang="en-US" sz="2400" b="1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Focus on inspiration and engagement (heart)</a:t>
              </a:r>
            </a:p>
            <a:p>
              <a:pPr marL="685800" indent="-685800">
                <a:spcAft>
                  <a:spcPts val="1200"/>
                </a:spcAft>
                <a:buClr>
                  <a:schemeClr val="accent3"/>
                </a:buClr>
                <a:buSzPct val="125000"/>
                <a:buFont typeface="Arial" charset="0"/>
                <a:buChar char="•"/>
              </a:pPr>
              <a:r>
                <a:rPr lang="en-US" sz="2400" b="1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Leadership development</a:t>
              </a:r>
            </a:p>
            <a:p>
              <a:pPr marL="685800" indent="-685800">
                <a:spcAft>
                  <a:spcPts val="1200"/>
                </a:spcAft>
                <a:buClr>
                  <a:schemeClr val="accent3"/>
                </a:buClr>
                <a:buSzPct val="125000"/>
                <a:buFont typeface="Arial" charset="0"/>
                <a:buChar char="•"/>
              </a:pPr>
              <a:r>
                <a:rPr lang="en-US" sz="2400" b="1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Change happens through you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10436075" y="6550583"/>
            <a:ext cx="17190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CA" sz="1000" kern="0" dirty="0">
                <a:solidFill>
                  <a:schemeClr val="bg1"/>
                </a:solidFill>
                <a:latin typeface="Calibri"/>
                <a:sym typeface="Calibri"/>
              </a:rPr>
              <a:t>© Primary Care Progress, Inc.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4" y="6008915"/>
            <a:ext cx="12188829" cy="849086"/>
          </a:xfrm>
          <a:prstGeom prst="rect">
            <a:avLst/>
          </a:prstGeom>
          <a:solidFill>
            <a:srgbClr val="0B3C5D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0" y="6313616"/>
            <a:ext cx="12188825" cy="320040"/>
            <a:chOff x="0" y="6313616"/>
            <a:chExt cx="12188825" cy="320040"/>
          </a:xfrm>
        </p:grpSpPr>
        <p:grpSp>
          <p:nvGrpSpPr>
            <p:cNvPr id="17" name="Group 16"/>
            <p:cNvGrpSpPr/>
            <p:nvPr/>
          </p:nvGrpSpPr>
          <p:grpSpPr>
            <a:xfrm>
              <a:off x="0" y="6420328"/>
              <a:ext cx="12188825" cy="58217"/>
              <a:chOff x="0" y="6420328"/>
              <a:chExt cx="12188825" cy="58217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0" y="6420328"/>
                <a:ext cx="5212080" cy="5821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976745" y="6420328"/>
                <a:ext cx="5212080" cy="58217"/>
              </a:xfrm>
              <a:prstGeom prst="rect">
                <a:avLst/>
              </a:prstGeom>
              <a:gradFill>
                <a:gsLst>
                  <a:gs pos="1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8" name="image3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855" y="6313616"/>
              <a:ext cx="1385833" cy="32004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1" name="Shape 372"/>
          <p:cNvSpPr/>
          <p:nvPr/>
        </p:nvSpPr>
        <p:spPr>
          <a:xfrm>
            <a:off x="9406567" y="6534670"/>
            <a:ext cx="267775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 algn="r" defTabSz="914400">
              <a:defRPr sz="1800">
                <a:solidFill>
                  <a:srgbClr val="000000"/>
                </a:solidFill>
              </a:defRPr>
            </a:pPr>
            <a:r>
              <a:rPr lang="en-US" sz="900" kern="0" dirty="0">
                <a:solidFill>
                  <a:schemeClr val="bg1"/>
                </a:solidFill>
                <a:sym typeface="Calibri"/>
              </a:rPr>
              <a:t>© Primary Care Progress, Inc., 2017</a:t>
            </a:r>
            <a:endParaRPr sz="900" kern="0" dirty="0">
              <a:solidFill>
                <a:schemeClr val="bg1"/>
              </a:solidFill>
              <a:sym typeface="Calibri"/>
            </a:endParaRPr>
          </a:p>
        </p:txBody>
      </p:sp>
      <p:grpSp>
        <p:nvGrpSpPr>
          <p:cNvPr id="22" name="Group 21"/>
          <p:cNvGrpSpPr/>
          <p:nvPr/>
        </p:nvGrpSpPr>
        <p:grpSpPr>
          <a:xfrm flipH="1">
            <a:off x="-5" y="492150"/>
            <a:ext cx="5407859" cy="1381807"/>
            <a:chOff x="4724503" y="3429000"/>
            <a:chExt cx="7464327" cy="1074142"/>
          </a:xfrm>
          <a:solidFill>
            <a:srgbClr val="F47B36"/>
          </a:solidFill>
        </p:grpSpPr>
        <p:sp>
          <p:nvSpPr>
            <p:cNvPr id="26" name="Rectangle 25"/>
            <p:cNvSpPr/>
            <p:nvPr/>
          </p:nvSpPr>
          <p:spPr>
            <a:xfrm>
              <a:off x="4724503" y="3429000"/>
              <a:ext cx="7464327" cy="107414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Title 4"/>
            <p:cNvSpPr txBox="1">
              <a:spLocks/>
            </p:cNvSpPr>
            <p:nvPr/>
          </p:nvSpPr>
          <p:spPr>
            <a:xfrm>
              <a:off x="4993445" y="3548219"/>
              <a:ext cx="6661420" cy="518473"/>
            </a:xfrm>
            <a:prstGeom prst="rect">
              <a:avLst/>
            </a:prstGeom>
            <a:grpFill/>
          </p:spPr>
          <p:txBody>
            <a:bodyPr lIns="0" tIns="0" rIns="0" bIns="0"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lang="en-US" sz="2000" b="0" kern="1200" spc="200" smtClean="0">
                  <a:solidFill>
                    <a:schemeClr val="bg2"/>
                  </a:solidFill>
                  <a:latin typeface="Arial"/>
                  <a:ea typeface="+mn-ea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9pPr>
            </a:lstStyle>
            <a:p>
              <a:pPr algn="r"/>
              <a:r>
                <a:rPr lang="en-US" sz="4000" b="1" spc="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Georgia" charset="0"/>
                </a:rPr>
                <a:t>ORGANIZATIONAL</a:t>
              </a:r>
            </a:p>
            <a:p>
              <a:pPr algn="r">
                <a:lnSpc>
                  <a:spcPts val="3800"/>
                </a:lnSpc>
              </a:pPr>
              <a:r>
                <a:rPr lang="en-US" sz="4000" b="1" spc="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CHANGE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 flipH="1">
            <a:off x="6416859" y="492150"/>
            <a:ext cx="5822577" cy="1381807"/>
            <a:chOff x="4655705" y="3428999"/>
            <a:chExt cx="7533126" cy="1299981"/>
          </a:xfrm>
        </p:grpSpPr>
        <p:sp>
          <p:nvSpPr>
            <p:cNvPr id="30" name="Rectangle 29"/>
            <p:cNvSpPr/>
            <p:nvPr/>
          </p:nvSpPr>
          <p:spPr>
            <a:xfrm>
              <a:off x="4724505" y="3428999"/>
              <a:ext cx="7464326" cy="1299981"/>
            </a:xfrm>
            <a:prstGeom prst="rect">
              <a:avLst/>
            </a:prstGeom>
            <a:solidFill>
              <a:srgbClr val="6CBD4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Title 4"/>
            <p:cNvSpPr txBox="1">
              <a:spLocks/>
            </p:cNvSpPr>
            <p:nvPr/>
          </p:nvSpPr>
          <p:spPr>
            <a:xfrm>
              <a:off x="4655705" y="3573284"/>
              <a:ext cx="7279903" cy="493408"/>
            </a:xfrm>
            <a:prstGeom prst="rect">
              <a:avLst/>
            </a:prstGeom>
          </p:spPr>
          <p:txBody>
            <a:bodyPr lIns="0" tIns="0" rIns="0" bIns="0"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lang="en-US" sz="2000" b="0" kern="1200" spc="200" smtClean="0">
                  <a:solidFill>
                    <a:schemeClr val="bg2"/>
                  </a:solidFill>
                  <a:latin typeface="Arial"/>
                  <a:ea typeface="+mn-ea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4000" b="1" spc="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Georgia" charset="0"/>
                </a:rPr>
                <a:t>MOVEMENT</a:t>
              </a:r>
            </a:p>
            <a:p>
              <a:pPr>
                <a:lnSpc>
                  <a:spcPts val="3800"/>
                </a:lnSpc>
              </a:pPr>
              <a:r>
                <a:rPr lang="en-US" sz="4000" b="1" spc="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BUILDING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177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image32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t="12559" r="-72" b="14507"/>
          <a:stretch/>
        </p:blipFill>
        <p:spPr>
          <a:xfrm rot="21600000">
            <a:off x="11493" y="0"/>
            <a:ext cx="12177332" cy="6858001"/>
          </a:xfrm>
          <a:prstGeom prst="rect">
            <a:avLst/>
          </a:prstGeom>
          <a:ln w="12700">
            <a:miter lim="400000"/>
          </a:ln>
          <a:effectLst>
            <a:outerShdw blurRad="1270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23" name="Rectangle 22"/>
          <p:cNvSpPr/>
          <p:nvPr/>
        </p:nvSpPr>
        <p:spPr>
          <a:xfrm>
            <a:off x="0" y="6556300"/>
            <a:ext cx="149432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(c) Primary Care Progress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4" y="6008915"/>
            <a:ext cx="12188829" cy="849086"/>
          </a:xfrm>
          <a:prstGeom prst="rect">
            <a:avLst/>
          </a:prstGeom>
          <a:solidFill>
            <a:srgbClr val="0B3C5D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0" y="6313616"/>
            <a:ext cx="12188825" cy="320040"/>
            <a:chOff x="0" y="6313616"/>
            <a:chExt cx="12188825" cy="320040"/>
          </a:xfrm>
        </p:grpSpPr>
        <p:grpSp>
          <p:nvGrpSpPr>
            <p:cNvPr id="16" name="Group 15"/>
            <p:cNvGrpSpPr/>
            <p:nvPr/>
          </p:nvGrpSpPr>
          <p:grpSpPr>
            <a:xfrm>
              <a:off x="0" y="6420328"/>
              <a:ext cx="12188825" cy="58217"/>
              <a:chOff x="0" y="6420328"/>
              <a:chExt cx="12188825" cy="58217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0" y="6420328"/>
                <a:ext cx="5212080" cy="5821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976745" y="6420328"/>
                <a:ext cx="5212080" cy="58217"/>
              </a:xfrm>
              <a:prstGeom prst="rect">
                <a:avLst/>
              </a:prstGeom>
              <a:gradFill>
                <a:gsLst>
                  <a:gs pos="1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7" name="image3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855" y="6313616"/>
              <a:ext cx="1385833" cy="32004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1" name="Shape 372"/>
          <p:cNvSpPr/>
          <p:nvPr/>
        </p:nvSpPr>
        <p:spPr>
          <a:xfrm>
            <a:off x="9406567" y="6534670"/>
            <a:ext cx="267775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 algn="r" defTabSz="914400">
              <a:defRPr sz="1800">
                <a:solidFill>
                  <a:srgbClr val="000000"/>
                </a:solidFill>
              </a:defRPr>
            </a:pPr>
            <a:r>
              <a:rPr lang="en-US" sz="900" kern="0" dirty="0">
                <a:solidFill>
                  <a:schemeClr val="bg1"/>
                </a:solidFill>
                <a:sym typeface="Calibri"/>
              </a:rPr>
              <a:t>© Primary Care Progress, Inc., 2017</a:t>
            </a:r>
            <a:endParaRPr sz="900" kern="0" dirty="0">
              <a:solidFill>
                <a:schemeClr val="bg1"/>
              </a:solidFill>
              <a:sym typeface="Calibri"/>
            </a:endParaRPr>
          </a:p>
        </p:txBody>
      </p:sp>
      <p:sp>
        <p:nvSpPr>
          <p:cNvPr id="24" name="Rectangle 23"/>
          <p:cNvSpPr/>
          <p:nvPr/>
        </p:nvSpPr>
        <p:spPr>
          <a:xfrm flipH="1">
            <a:off x="4571999" y="3705653"/>
            <a:ext cx="7635177" cy="17199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8243284" y="4072638"/>
            <a:ext cx="3607340" cy="1298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9200"/>
              </a:lnSpc>
            </a:pPr>
            <a:r>
              <a:rPr lang="en-US" sz="96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TEAM</a:t>
            </a:r>
            <a:endParaRPr lang="en-US" sz="36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72870" y="3848293"/>
            <a:ext cx="4313930" cy="127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9200"/>
              </a:lnSpc>
            </a:pPr>
            <a:r>
              <a:rPr lang="en-US" sz="6000" i="1" dirty="0">
                <a:solidFill>
                  <a:schemeClr val="bg1"/>
                </a:solidFill>
                <a:latin typeface="Georgia" panose="02040502050405020303" pitchFamily="18" charset="0"/>
              </a:rPr>
              <a:t>creating a</a:t>
            </a:r>
            <a:endParaRPr lang="en-US" sz="36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1255" y="940777"/>
            <a:ext cx="3901851" cy="3776952"/>
            <a:chOff x="-6859" y="955343"/>
            <a:chExt cx="3923767" cy="3699828"/>
          </a:xfrm>
        </p:grpSpPr>
        <p:pic>
          <p:nvPicPr>
            <p:cNvPr id="14" name="image46.jpg"/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9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6" t="22601" r="69397" b="37181"/>
            <a:stretch/>
          </p:blipFill>
          <p:spPr>
            <a:xfrm>
              <a:off x="-6859" y="955343"/>
              <a:ext cx="3773641" cy="3699828"/>
            </a:xfrm>
            <a:prstGeom prst="ellipse">
              <a:avLst/>
            </a:prstGeom>
            <a:ln w="12700">
              <a:miter lim="400000"/>
            </a:ln>
            <a:effectLst/>
          </p:spPr>
        </p:pic>
        <p:sp>
          <p:nvSpPr>
            <p:cNvPr id="2" name="Arrow: Left 1"/>
            <p:cNvSpPr/>
            <p:nvPr/>
          </p:nvSpPr>
          <p:spPr>
            <a:xfrm>
              <a:off x="1637731" y="1965919"/>
              <a:ext cx="2279177" cy="1132123"/>
            </a:xfrm>
            <a:prstGeom prst="leftArrow">
              <a:avLst/>
            </a:prstGeom>
            <a:solidFill>
              <a:srgbClr val="F47B36"/>
            </a:soli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4B4B4B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104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1" y="1"/>
            <a:ext cx="12190415" cy="6857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 dirty="0"/>
          </a:p>
        </p:txBody>
      </p:sp>
      <p:sp>
        <p:nvSpPr>
          <p:cNvPr id="12" name="Rectangle 11"/>
          <p:cNvSpPr/>
          <p:nvPr/>
        </p:nvSpPr>
        <p:spPr>
          <a:xfrm>
            <a:off x="1585" y="6008915"/>
            <a:ext cx="12188829" cy="849086"/>
          </a:xfrm>
          <a:prstGeom prst="rect">
            <a:avLst/>
          </a:prstGeom>
          <a:solidFill>
            <a:srgbClr val="0B3C5D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2734453" y="1593990"/>
            <a:ext cx="6159499" cy="2806146"/>
            <a:chOff x="2734453" y="1593990"/>
            <a:chExt cx="6159499" cy="280614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7" t="6475" r="16490" b="24209"/>
            <a:stretch/>
          </p:blipFill>
          <p:spPr>
            <a:xfrm>
              <a:off x="2734453" y="1593990"/>
              <a:ext cx="2550427" cy="2806146"/>
            </a:xfrm>
            <a:prstGeom prst="rect">
              <a:avLst/>
            </a:prstGeom>
            <a:ln w="152400">
              <a:noFill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/>
            <p:cNvSpPr txBox="1"/>
            <p:nvPr/>
          </p:nvSpPr>
          <p:spPr>
            <a:xfrm flipH="1">
              <a:off x="5535033" y="2071835"/>
              <a:ext cx="33589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600" i="1" dirty="0">
                  <a:solidFill>
                    <a:schemeClr val="bg1"/>
                  </a:solidFill>
                  <a:latin typeface="Georgia" panose="02040502050405020303" pitchFamily="18" charset="0"/>
                  <a:ea typeface="Source Sans Pro" panose="020B0503030403020204" pitchFamily="34" charset="0"/>
                </a:rPr>
                <a:t>mom</a:t>
              </a:r>
              <a:r>
                <a:rPr lang="en-US" sz="6000" i="1" dirty="0">
                  <a:solidFill>
                    <a:schemeClr val="bg1"/>
                  </a:solidFill>
                  <a:latin typeface="Georgia" panose="02040502050405020303" pitchFamily="18" charset="0"/>
                  <a:ea typeface="Source Sans Pro" panose="020B0503030403020204" pitchFamily="34" charset="0"/>
                </a:rPr>
                <a:t> </a:t>
              </a:r>
              <a:endParaRPr lang="en-US" sz="3600" i="1" dirty="0">
                <a:solidFill>
                  <a:schemeClr val="bg1"/>
                </a:solidFill>
                <a:latin typeface="Georgia" panose="02040502050405020303" pitchFamily="18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89" y="6313616"/>
            <a:ext cx="12188825" cy="320040"/>
            <a:chOff x="0" y="6313616"/>
            <a:chExt cx="12188825" cy="320040"/>
          </a:xfrm>
        </p:grpSpPr>
        <p:grpSp>
          <p:nvGrpSpPr>
            <p:cNvPr id="14" name="Group 13"/>
            <p:cNvGrpSpPr/>
            <p:nvPr/>
          </p:nvGrpSpPr>
          <p:grpSpPr>
            <a:xfrm>
              <a:off x="0" y="6420328"/>
              <a:ext cx="12188825" cy="58217"/>
              <a:chOff x="0" y="6420328"/>
              <a:chExt cx="12188825" cy="58217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0" y="6420328"/>
                <a:ext cx="5212080" cy="5821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6976745" y="6420328"/>
                <a:ext cx="5212080" cy="58217"/>
              </a:xfrm>
              <a:prstGeom prst="rect">
                <a:avLst/>
              </a:prstGeom>
              <a:gradFill>
                <a:gsLst>
                  <a:gs pos="1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6" name="image3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855" y="6313616"/>
              <a:ext cx="1385833" cy="32004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2" name="Shape 372"/>
          <p:cNvSpPr/>
          <p:nvPr/>
        </p:nvSpPr>
        <p:spPr>
          <a:xfrm>
            <a:off x="9408156" y="6534670"/>
            <a:ext cx="267775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 algn="r">
              <a:defRPr sz="1800">
                <a:solidFill>
                  <a:srgbClr val="000000"/>
                </a:solidFill>
              </a:defRPr>
            </a:pPr>
            <a:r>
              <a:rPr lang="en-US" sz="900" dirty="0">
                <a:solidFill>
                  <a:schemeClr val="bg1"/>
                </a:solidFill>
              </a:rPr>
              <a:t>© Primary Care Progress, Inc., 2017</a:t>
            </a:r>
            <a:endParaRPr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70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82" y="358034"/>
            <a:ext cx="11358526" cy="6222726"/>
            <a:chOff x="1582" y="358034"/>
            <a:chExt cx="11358526" cy="622272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79" r="10889"/>
            <a:stretch/>
          </p:blipFill>
          <p:spPr>
            <a:xfrm rot="327650">
              <a:off x="7559556" y="358034"/>
              <a:ext cx="3800552" cy="6222726"/>
            </a:xfrm>
            <a:prstGeom prst="rect">
              <a:avLst/>
            </a:prstGeom>
            <a:effectLst>
              <a:outerShdw blurRad="50800" dist="50800" dir="1200000" algn="ctr" rotWithShape="0">
                <a:srgbClr val="000000">
                  <a:alpha val="43137"/>
                </a:srgbClr>
              </a:outerShdw>
            </a:effectLst>
          </p:spPr>
        </p:pic>
        <p:grpSp>
          <p:nvGrpSpPr>
            <p:cNvPr id="21" name="Group 20"/>
            <p:cNvGrpSpPr/>
            <p:nvPr/>
          </p:nvGrpSpPr>
          <p:grpSpPr>
            <a:xfrm flipH="1">
              <a:off x="1582" y="456375"/>
              <a:ext cx="9273046" cy="1613638"/>
              <a:chOff x="4375041" y="2889504"/>
              <a:chExt cx="7813790" cy="1613638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5425130" y="2889504"/>
                <a:ext cx="6763701" cy="1613638"/>
                <a:chOff x="5425130" y="2889504"/>
                <a:chExt cx="6763701" cy="1613638"/>
              </a:xfrm>
            </p:grpSpPr>
            <p:sp>
              <p:nvSpPr>
                <p:cNvPr id="26" name="Rectangle 25"/>
                <p:cNvSpPr/>
                <p:nvPr/>
              </p:nvSpPr>
              <p:spPr>
                <a:xfrm>
                  <a:off x="5425130" y="3429000"/>
                  <a:ext cx="6763701" cy="107414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9500506" y="2889504"/>
                  <a:ext cx="2688320" cy="539495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24" name="Title 4"/>
              <p:cNvSpPr txBox="1">
                <a:spLocks/>
              </p:cNvSpPr>
              <p:nvPr/>
            </p:nvSpPr>
            <p:spPr>
              <a:xfrm>
                <a:off x="7461504" y="3036728"/>
                <a:ext cx="4193362" cy="1190074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lang="en-US" sz="2000" b="0" kern="1200" spc="200" smtClean="0">
                    <a:solidFill>
                      <a:schemeClr val="bg2"/>
                    </a:solidFill>
                    <a:latin typeface="Arial"/>
                    <a:ea typeface="+mn-ea"/>
                    <a:cs typeface="Arial"/>
                  </a:defRPr>
                </a:lvl1pPr>
                <a:lvl2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2pPr>
                <a:lvl3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3pPr>
                <a:lvl4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4pPr>
                <a:lvl5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sz="3600" i="1" spc="0" dirty="0">
                    <a:solidFill>
                      <a:schemeClr val="bg1"/>
                    </a:solidFill>
                    <a:latin typeface="Georgia" panose="02040502050405020303" pitchFamily="18" charset="0"/>
                  </a:rPr>
                  <a:t>power of</a:t>
                </a:r>
              </a:p>
            </p:txBody>
          </p:sp>
          <p:sp>
            <p:nvSpPr>
              <p:cNvPr id="25" name="Title 4"/>
              <p:cNvSpPr txBox="1">
                <a:spLocks/>
              </p:cNvSpPr>
              <p:nvPr/>
            </p:nvSpPr>
            <p:spPr>
              <a:xfrm>
                <a:off x="4375041" y="3435683"/>
                <a:ext cx="7279825" cy="631009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lang="en-US" sz="2000" b="0" kern="1200" spc="200" smtClean="0">
                    <a:solidFill>
                      <a:schemeClr val="bg2"/>
                    </a:solidFill>
                    <a:latin typeface="Arial"/>
                    <a:ea typeface="+mn-ea"/>
                    <a:cs typeface="Arial"/>
                  </a:defRPr>
                </a:lvl1pPr>
                <a:lvl2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2pPr>
                <a:lvl3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3pPr>
                <a:lvl4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4pPr>
                <a:lvl5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sz="6600" b="1" spc="0" dirty="0">
                    <a:solidFill>
                      <a:schemeClr val="bg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Georgia" charset="0"/>
                  </a:rPr>
                  <a:t>SOCIAL NETWORKS</a:t>
                </a:r>
                <a:endParaRPr lang="en-US" sz="3600" b="1" spc="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910487" y="4439255"/>
              <a:ext cx="1897312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Dr. Nick </a:t>
              </a:r>
              <a:r>
                <a:rPr lang="en-US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Christiakis</a:t>
              </a:r>
              <a:endParaRPr kumimoji="0" lang="en-US" sz="1800" u="none" strike="noStrike" cap="none" spc="0" normalizeH="0" baseline="0" dirty="0">
                <a:ln>
                  <a:noFill/>
                </a:ln>
                <a:solidFill>
                  <a:srgbClr val="4B4B4B"/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sym typeface="Calibri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24599" y="2654470"/>
              <a:ext cx="5869089" cy="13849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800" i="1" dirty="0">
                  <a:latin typeface="Georgia" panose="02040502050405020303" pitchFamily="18" charset="0"/>
                </a:rPr>
                <a:t>There’s a tendency for humans to</a:t>
              </a:r>
            </a:p>
            <a:p>
              <a:pPr marL="0" marR="0" indent="0" algn="ctr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800" i="1" dirty="0">
                  <a:latin typeface="Georgia" panose="02040502050405020303" pitchFamily="18" charset="0"/>
                </a:rPr>
                <a:t>influence and copy one another,</a:t>
              </a:r>
            </a:p>
            <a:p>
              <a:pPr marL="0" marR="0" indent="0" algn="ctr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800" i="1" dirty="0">
                  <a:latin typeface="Georgia" panose="02040502050405020303" pitchFamily="18" charset="0"/>
                </a:rPr>
                <a:t>without even realizing it.</a:t>
              </a:r>
              <a:endParaRPr kumimoji="0" lang="en-US" sz="1600" i="1" u="none" strike="noStrike" cap="none" spc="0" normalizeH="0" baseline="0" dirty="0">
                <a:ln>
                  <a:noFill/>
                </a:ln>
                <a:solidFill>
                  <a:srgbClr val="4B4B4B"/>
                </a:solidFill>
                <a:effectLst/>
                <a:uFillTx/>
                <a:latin typeface="Georgia" panose="02040502050405020303" pitchFamily="18" charset="0"/>
                <a:ea typeface="Source Sans Pro" panose="020B0503030403020204" pitchFamily="34" charset="0"/>
                <a:sym typeface="Calibri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-4" y="6008915"/>
            <a:ext cx="12188829" cy="849086"/>
          </a:xfrm>
          <a:prstGeom prst="rect">
            <a:avLst/>
          </a:prstGeom>
          <a:solidFill>
            <a:srgbClr val="0B3C5D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0" y="6313616"/>
            <a:ext cx="12188825" cy="320040"/>
            <a:chOff x="0" y="6313616"/>
            <a:chExt cx="12188825" cy="320040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6420328"/>
              <a:ext cx="12188825" cy="58217"/>
              <a:chOff x="0" y="6420328"/>
              <a:chExt cx="12188825" cy="58217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6420328"/>
                <a:ext cx="5212080" cy="5821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6976745" y="6420328"/>
                <a:ext cx="5212080" cy="58217"/>
              </a:xfrm>
              <a:prstGeom prst="rect">
                <a:avLst/>
              </a:prstGeom>
              <a:gradFill>
                <a:gsLst>
                  <a:gs pos="1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6" name="image3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855" y="6313616"/>
              <a:ext cx="1385833" cy="32004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9" name="Shape 372"/>
          <p:cNvSpPr/>
          <p:nvPr/>
        </p:nvSpPr>
        <p:spPr>
          <a:xfrm>
            <a:off x="9406567" y="6534670"/>
            <a:ext cx="267775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 algn="r" defTabSz="914400">
              <a:defRPr sz="1800">
                <a:solidFill>
                  <a:srgbClr val="000000"/>
                </a:solidFill>
              </a:defRPr>
            </a:pPr>
            <a:r>
              <a:rPr lang="en-US" sz="900" kern="0" dirty="0">
                <a:solidFill>
                  <a:schemeClr val="bg1"/>
                </a:solidFill>
                <a:sym typeface="Calibri"/>
              </a:rPr>
              <a:t>© Primary Care Progress, Inc., 2017</a:t>
            </a:r>
            <a:endParaRPr sz="900" kern="0" dirty="0">
              <a:solidFill>
                <a:schemeClr val="bg1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423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image32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t="12559" r="-72" b="14507"/>
          <a:stretch/>
        </p:blipFill>
        <p:spPr>
          <a:xfrm rot="21600000">
            <a:off x="11493" y="0"/>
            <a:ext cx="12177332" cy="6858001"/>
          </a:xfrm>
          <a:prstGeom prst="rect">
            <a:avLst/>
          </a:prstGeom>
          <a:ln w="12700">
            <a:miter lim="400000"/>
          </a:ln>
          <a:effectLst>
            <a:outerShdw blurRad="1270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23" name="Rectangle 22"/>
          <p:cNvSpPr/>
          <p:nvPr/>
        </p:nvSpPr>
        <p:spPr>
          <a:xfrm>
            <a:off x="0" y="6556300"/>
            <a:ext cx="149432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(c) Primary Care Progress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4" y="6008915"/>
            <a:ext cx="12188829" cy="849086"/>
          </a:xfrm>
          <a:prstGeom prst="rect">
            <a:avLst/>
          </a:prstGeom>
          <a:solidFill>
            <a:srgbClr val="0B3C5D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0" y="6313616"/>
            <a:ext cx="12188825" cy="320040"/>
            <a:chOff x="0" y="6313616"/>
            <a:chExt cx="12188825" cy="320040"/>
          </a:xfrm>
        </p:grpSpPr>
        <p:grpSp>
          <p:nvGrpSpPr>
            <p:cNvPr id="16" name="Group 15"/>
            <p:cNvGrpSpPr/>
            <p:nvPr/>
          </p:nvGrpSpPr>
          <p:grpSpPr>
            <a:xfrm>
              <a:off x="0" y="6420328"/>
              <a:ext cx="12188825" cy="58217"/>
              <a:chOff x="0" y="6420328"/>
              <a:chExt cx="12188825" cy="58217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0" y="6420328"/>
                <a:ext cx="5212080" cy="5821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976745" y="6420328"/>
                <a:ext cx="5212080" cy="58217"/>
              </a:xfrm>
              <a:prstGeom prst="rect">
                <a:avLst/>
              </a:prstGeom>
              <a:gradFill>
                <a:gsLst>
                  <a:gs pos="1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7" name="image3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855" y="6313616"/>
              <a:ext cx="1385833" cy="32004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1" name="Shape 372"/>
          <p:cNvSpPr/>
          <p:nvPr/>
        </p:nvSpPr>
        <p:spPr>
          <a:xfrm>
            <a:off x="9406567" y="6534670"/>
            <a:ext cx="267775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 algn="r" defTabSz="914400">
              <a:defRPr sz="1800">
                <a:solidFill>
                  <a:srgbClr val="000000"/>
                </a:solidFill>
              </a:defRPr>
            </a:pPr>
            <a:r>
              <a:rPr lang="en-US" sz="900" kern="0" dirty="0">
                <a:solidFill>
                  <a:schemeClr val="bg1"/>
                </a:solidFill>
                <a:sym typeface="Calibri"/>
              </a:rPr>
              <a:t>© Primary Care Progress, Inc., 2017</a:t>
            </a:r>
            <a:endParaRPr sz="900" kern="0" dirty="0">
              <a:solidFill>
                <a:schemeClr val="bg1"/>
              </a:solidFill>
              <a:sym typeface="Calibri"/>
            </a:endParaRPr>
          </a:p>
        </p:txBody>
      </p:sp>
      <p:sp>
        <p:nvSpPr>
          <p:cNvPr id="24" name="Rectangle 23"/>
          <p:cNvSpPr/>
          <p:nvPr/>
        </p:nvSpPr>
        <p:spPr>
          <a:xfrm flipH="1">
            <a:off x="4571999" y="3705653"/>
            <a:ext cx="7635177" cy="17199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8243284" y="4072638"/>
            <a:ext cx="3607340" cy="1298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9200"/>
              </a:lnSpc>
            </a:pPr>
            <a:r>
              <a:rPr lang="en-US" sz="96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TEAM</a:t>
            </a:r>
            <a:endParaRPr lang="en-US" sz="36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72870" y="3848293"/>
            <a:ext cx="4313930" cy="127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9200"/>
              </a:lnSpc>
            </a:pPr>
            <a:r>
              <a:rPr lang="en-US" sz="6000" i="1" dirty="0">
                <a:solidFill>
                  <a:schemeClr val="bg1"/>
                </a:solidFill>
                <a:latin typeface="Georgia" panose="02040502050405020303" pitchFamily="18" charset="0"/>
              </a:rPr>
              <a:t>creating a</a:t>
            </a:r>
            <a:endParaRPr lang="en-US" sz="36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1255" y="940777"/>
            <a:ext cx="3901851" cy="3776952"/>
            <a:chOff x="-6859" y="955343"/>
            <a:chExt cx="3923767" cy="3699828"/>
          </a:xfrm>
        </p:grpSpPr>
        <p:pic>
          <p:nvPicPr>
            <p:cNvPr id="14" name="image46.jpg"/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9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6" t="22601" r="69397" b="37181"/>
            <a:stretch/>
          </p:blipFill>
          <p:spPr>
            <a:xfrm>
              <a:off x="-6859" y="955343"/>
              <a:ext cx="3773641" cy="3699828"/>
            </a:xfrm>
            <a:prstGeom prst="ellipse">
              <a:avLst/>
            </a:prstGeom>
            <a:ln w="12700">
              <a:miter lim="400000"/>
            </a:ln>
            <a:effectLst/>
          </p:spPr>
        </p:pic>
        <p:sp>
          <p:nvSpPr>
            <p:cNvPr id="2" name="Arrow: Left 1"/>
            <p:cNvSpPr/>
            <p:nvPr/>
          </p:nvSpPr>
          <p:spPr>
            <a:xfrm>
              <a:off x="1637731" y="1965919"/>
              <a:ext cx="2279177" cy="1132123"/>
            </a:xfrm>
            <a:prstGeom prst="leftArrow">
              <a:avLst/>
            </a:prstGeom>
            <a:solidFill>
              <a:srgbClr val="F47B36"/>
            </a:soli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4B4B4B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59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" y="6008915"/>
            <a:ext cx="12188829" cy="849086"/>
          </a:xfrm>
          <a:prstGeom prst="rect">
            <a:avLst/>
          </a:prstGeom>
          <a:solidFill>
            <a:srgbClr val="0B3C5D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6313616"/>
            <a:ext cx="12188825" cy="320040"/>
            <a:chOff x="0" y="6313616"/>
            <a:chExt cx="12188825" cy="320040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6420328"/>
              <a:ext cx="12188825" cy="58217"/>
              <a:chOff x="0" y="6420328"/>
              <a:chExt cx="12188825" cy="58217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0" y="6420328"/>
                <a:ext cx="5212080" cy="5821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6976745" y="6420328"/>
                <a:ext cx="5212080" cy="58217"/>
              </a:xfrm>
              <a:prstGeom prst="rect">
                <a:avLst/>
              </a:prstGeom>
              <a:gradFill>
                <a:gsLst>
                  <a:gs pos="1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5" name="image3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855" y="6313616"/>
              <a:ext cx="1385833" cy="32004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8" name="Shape 372"/>
          <p:cNvSpPr/>
          <p:nvPr/>
        </p:nvSpPr>
        <p:spPr>
          <a:xfrm>
            <a:off x="9406567" y="6534670"/>
            <a:ext cx="267775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 algn="r" defTabSz="914400">
              <a:defRPr sz="1800">
                <a:solidFill>
                  <a:srgbClr val="000000"/>
                </a:solidFill>
              </a:defRPr>
            </a:pPr>
            <a:r>
              <a:rPr lang="en-US" sz="900" kern="0" dirty="0">
                <a:solidFill>
                  <a:schemeClr val="bg1"/>
                </a:solidFill>
                <a:sym typeface="Calibri"/>
              </a:rPr>
              <a:t>© Primary Care Progress, Inc., 2017</a:t>
            </a:r>
            <a:endParaRPr sz="900" kern="0" dirty="0">
              <a:solidFill>
                <a:schemeClr val="bg1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206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462" y="2634550"/>
            <a:ext cx="5997774" cy="13770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748" y="4279209"/>
            <a:ext cx="4241800" cy="101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394" name="Picture 10" descr="https://s14-eu5.ixquick.com/cgi-bin/serveimage?url=http%3A%2F%2Ft0.gstatic.com%2Fimages%3Fq%3Dtbn%3AANd9GcS2GaI_OwD1F3i20Jr63Iet1k0jWSFWi1-FQShuHnOhTtYKs3n2NQ&amp;sp=4ea8bea03b91b746aa4ab5c5415248af&amp;anticache=83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926" y="3981540"/>
            <a:ext cx="3836916" cy="141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4" y="6008915"/>
            <a:ext cx="12188829" cy="849086"/>
          </a:xfrm>
          <a:prstGeom prst="rect">
            <a:avLst/>
          </a:prstGeom>
          <a:solidFill>
            <a:srgbClr val="0B3C5D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6313616"/>
            <a:ext cx="12188825" cy="320040"/>
            <a:chOff x="0" y="6313616"/>
            <a:chExt cx="12188825" cy="320040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6420328"/>
              <a:ext cx="12188825" cy="58217"/>
              <a:chOff x="0" y="6420328"/>
              <a:chExt cx="12188825" cy="58217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0" y="6420328"/>
                <a:ext cx="5212080" cy="5821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6976745" y="6420328"/>
                <a:ext cx="5212080" cy="58217"/>
              </a:xfrm>
              <a:prstGeom prst="rect">
                <a:avLst/>
              </a:prstGeom>
              <a:gradFill>
                <a:gsLst>
                  <a:gs pos="1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0" name="image3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855" y="6313616"/>
              <a:ext cx="1385833" cy="32004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3" name="Shape 372"/>
          <p:cNvSpPr/>
          <p:nvPr/>
        </p:nvSpPr>
        <p:spPr>
          <a:xfrm>
            <a:off x="9406567" y="6534670"/>
            <a:ext cx="267775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 algn="r" defTabSz="914400">
              <a:defRPr sz="1800">
                <a:solidFill>
                  <a:srgbClr val="000000"/>
                </a:solidFill>
              </a:defRPr>
            </a:pPr>
            <a:r>
              <a:rPr lang="en-US" sz="900" kern="0" dirty="0">
                <a:solidFill>
                  <a:schemeClr val="bg1"/>
                </a:solidFill>
                <a:sym typeface="Calibri"/>
              </a:rPr>
              <a:t>© Primary Care Progress, Inc., 2017</a:t>
            </a:r>
            <a:endParaRPr sz="900" kern="0" dirty="0">
              <a:solidFill>
                <a:schemeClr val="bg1"/>
              </a:solidFill>
              <a:sym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 flipH="1">
            <a:off x="1581" y="456375"/>
            <a:ext cx="11195153" cy="1613638"/>
            <a:chOff x="3700104" y="2889504"/>
            <a:chExt cx="8488728" cy="1613638"/>
          </a:xfrm>
        </p:grpSpPr>
        <p:grpSp>
          <p:nvGrpSpPr>
            <p:cNvPr id="15" name="Group 14"/>
            <p:cNvGrpSpPr/>
            <p:nvPr/>
          </p:nvGrpSpPr>
          <p:grpSpPr>
            <a:xfrm>
              <a:off x="6241138" y="2889504"/>
              <a:ext cx="5947694" cy="1613638"/>
              <a:chOff x="6241138" y="2889504"/>
              <a:chExt cx="5947694" cy="1613638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6241138" y="3429000"/>
                <a:ext cx="5947694" cy="107414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0129097" y="2889504"/>
                <a:ext cx="2059728" cy="5394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6" name="Title 4"/>
            <p:cNvSpPr txBox="1">
              <a:spLocks/>
            </p:cNvSpPr>
            <p:nvPr/>
          </p:nvSpPr>
          <p:spPr>
            <a:xfrm>
              <a:off x="7461504" y="3036728"/>
              <a:ext cx="4193362" cy="1190074"/>
            </a:xfrm>
            <a:prstGeom prst="rect">
              <a:avLst/>
            </a:prstGeom>
          </p:spPr>
          <p:txBody>
            <a:bodyPr lIns="0" tIns="0" rIns="0" bIns="0"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lang="en-US" sz="2000" b="0" kern="1200" spc="200" smtClean="0">
                  <a:solidFill>
                    <a:schemeClr val="bg2"/>
                  </a:solidFill>
                  <a:latin typeface="Arial"/>
                  <a:ea typeface="+mn-ea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3600" i="1" spc="0" dirty="0">
                  <a:solidFill>
                    <a:schemeClr val="bg1"/>
                  </a:solidFill>
                  <a:latin typeface="Georgia" panose="02040502050405020303" pitchFamily="18" charset="0"/>
                </a:rPr>
                <a:t>is this</a:t>
              </a:r>
            </a:p>
          </p:txBody>
        </p:sp>
        <p:sp>
          <p:nvSpPr>
            <p:cNvPr id="17" name="Title 4"/>
            <p:cNvSpPr txBox="1">
              <a:spLocks/>
            </p:cNvSpPr>
            <p:nvPr/>
          </p:nvSpPr>
          <p:spPr>
            <a:xfrm>
              <a:off x="3700104" y="3435683"/>
              <a:ext cx="7954764" cy="603111"/>
            </a:xfrm>
            <a:prstGeom prst="rect">
              <a:avLst/>
            </a:prstGeom>
          </p:spPr>
          <p:txBody>
            <a:bodyPr lIns="0" tIns="0" rIns="0" bIns="0"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lang="en-US" sz="2000" b="0" kern="1200" spc="200" smtClean="0">
                  <a:solidFill>
                    <a:schemeClr val="bg2"/>
                  </a:solidFill>
                  <a:latin typeface="Arial"/>
                  <a:ea typeface="+mn-ea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6600" b="1" spc="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Georgia" charset="0"/>
                </a:rPr>
                <a:t>CULTURAL DRIFT? </a:t>
              </a:r>
              <a:endParaRPr lang="en-US" sz="3600" b="1" spc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sp>
        <p:nvSpPr>
          <p:cNvPr id="20" name="Oval 19"/>
          <p:cNvSpPr/>
          <p:nvPr/>
        </p:nvSpPr>
        <p:spPr>
          <a:xfrm>
            <a:off x="-436131" y="2122149"/>
            <a:ext cx="1549200" cy="1549198"/>
          </a:xfrm>
          <a:prstGeom prst="ellipse">
            <a:avLst/>
          </a:prstGeom>
          <a:solidFill>
            <a:schemeClr val="accent3">
              <a:alpha val="6117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 b="1" dirty="0"/>
          </a:p>
        </p:txBody>
      </p:sp>
      <p:sp>
        <p:nvSpPr>
          <p:cNvPr id="21" name="Oval 20"/>
          <p:cNvSpPr/>
          <p:nvPr/>
        </p:nvSpPr>
        <p:spPr>
          <a:xfrm>
            <a:off x="-131725" y="2246515"/>
            <a:ext cx="2202745" cy="2202742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4549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flipH="1">
            <a:off x="1583" y="456375"/>
            <a:ext cx="8172033" cy="1613638"/>
            <a:chOff x="5395136" y="2889504"/>
            <a:chExt cx="6793695" cy="1613638"/>
          </a:xfrm>
        </p:grpSpPr>
        <p:grpSp>
          <p:nvGrpSpPr>
            <p:cNvPr id="2" name="Group 1"/>
            <p:cNvGrpSpPr/>
            <p:nvPr/>
          </p:nvGrpSpPr>
          <p:grpSpPr>
            <a:xfrm>
              <a:off x="5395137" y="2889504"/>
              <a:ext cx="6793694" cy="1613638"/>
              <a:chOff x="5395137" y="2889504"/>
              <a:chExt cx="6793694" cy="1613638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5395137" y="3429000"/>
                <a:ext cx="6793694" cy="107414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9415952" y="2889504"/>
                <a:ext cx="2772873" cy="5394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5" name="Title 4"/>
            <p:cNvSpPr txBox="1">
              <a:spLocks/>
            </p:cNvSpPr>
            <p:nvPr/>
          </p:nvSpPr>
          <p:spPr>
            <a:xfrm>
              <a:off x="7461504" y="3036728"/>
              <a:ext cx="4193362" cy="1190074"/>
            </a:xfrm>
            <a:prstGeom prst="rect">
              <a:avLst/>
            </a:prstGeom>
          </p:spPr>
          <p:txBody>
            <a:bodyPr lIns="0" tIns="0" rIns="0" bIns="0"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lang="en-US" sz="2000" b="0" kern="1200" spc="200" smtClean="0">
                  <a:solidFill>
                    <a:schemeClr val="bg2"/>
                  </a:solidFill>
                  <a:latin typeface="Arial"/>
                  <a:ea typeface="+mn-ea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3600" i="1" spc="0" dirty="0">
                  <a:solidFill>
                    <a:schemeClr val="bg1"/>
                  </a:solidFill>
                  <a:latin typeface="Georgia" panose="02040502050405020303" pitchFamily="18" charset="0"/>
                </a:rPr>
                <a:t>fostering</a:t>
              </a:r>
            </a:p>
          </p:txBody>
        </p:sp>
        <p:sp>
          <p:nvSpPr>
            <p:cNvPr id="14" name="Title 4"/>
            <p:cNvSpPr txBox="1">
              <a:spLocks/>
            </p:cNvSpPr>
            <p:nvPr/>
          </p:nvSpPr>
          <p:spPr>
            <a:xfrm>
              <a:off x="5395136" y="3435683"/>
              <a:ext cx="6259730" cy="631009"/>
            </a:xfrm>
            <a:prstGeom prst="rect">
              <a:avLst/>
            </a:prstGeom>
          </p:spPr>
          <p:txBody>
            <a:bodyPr lIns="0" tIns="0" rIns="0" bIns="0"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lang="en-US" sz="2000" b="0" kern="1200" spc="200" smtClean="0">
                  <a:solidFill>
                    <a:schemeClr val="bg2"/>
                  </a:solidFill>
                  <a:latin typeface="Arial"/>
                  <a:ea typeface="+mn-ea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6600" b="1" spc="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Georgia" charset="0"/>
                </a:rPr>
                <a:t>CULTURAL DRIFT DRIFT</a:t>
              </a:r>
              <a:endParaRPr lang="en-US" sz="3600" b="1" spc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1585" y="6008915"/>
            <a:ext cx="12188829" cy="849086"/>
          </a:xfrm>
          <a:prstGeom prst="rect">
            <a:avLst/>
          </a:prstGeom>
          <a:solidFill>
            <a:srgbClr val="0B3C5D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1589" y="6313616"/>
            <a:ext cx="12188825" cy="320040"/>
            <a:chOff x="0" y="6313616"/>
            <a:chExt cx="12188825" cy="320040"/>
          </a:xfrm>
        </p:grpSpPr>
        <p:grpSp>
          <p:nvGrpSpPr>
            <p:cNvPr id="25" name="Group 24"/>
            <p:cNvGrpSpPr/>
            <p:nvPr/>
          </p:nvGrpSpPr>
          <p:grpSpPr>
            <a:xfrm>
              <a:off x="0" y="6420328"/>
              <a:ext cx="12188825" cy="58217"/>
              <a:chOff x="0" y="6420328"/>
              <a:chExt cx="12188825" cy="58217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0" y="6420328"/>
                <a:ext cx="5212080" cy="5821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6976745" y="6420328"/>
                <a:ext cx="5212080" cy="58217"/>
              </a:xfrm>
              <a:prstGeom prst="rect">
                <a:avLst/>
              </a:prstGeom>
              <a:gradFill>
                <a:gsLst>
                  <a:gs pos="1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26" name="image3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855" y="6313616"/>
              <a:ext cx="1385833" cy="32004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9" name="Shape 372"/>
          <p:cNvSpPr/>
          <p:nvPr/>
        </p:nvSpPr>
        <p:spPr>
          <a:xfrm>
            <a:off x="9408156" y="6534670"/>
            <a:ext cx="267775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 algn="r">
              <a:defRPr sz="1800">
                <a:solidFill>
                  <a:srgbClr val="000000"/>
                </a:solidFill>
              </a:defRPr>
            </a:pPr>
            <a:r>
              <a:rPr lang="en-US" sz="900" dirty="0">
                <a:solidFill>
                  <a:schemeClr val="bg1"/>
                </a:solidFill>
              </a:rPr>
              <a:t>© Primary Care Progress, Inc., 2017</a:t>
            </a:r>
            <a:endParaRPr sz="9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8405" y="4039464"/>
            <a:ext cx="1934412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kumimoji="0" lang="en-US" b="1" u="none" strike="noStrike" cap="none" spc="0" normalizeH="0" baseline="0" dirty="0">
                <a:ln>
                  <a:noFill/>
                </a:ln>
                <a:solidFill>
                  <a:srgbClr val="4B4B4B"/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sym typeface="Calibri"/>
              </a:rPr>
              <a:t>Promote </a:t>
            </a:r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true</a:t>
            </a:r>
          </a:p>
          <a:p>
            <a:pPr algn="ctr" rtl="0" latinLnBrk="1" hangingPunct="0"/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connections </a:t>
            </a:r>
            <a:r>
              <a:rPr lang="mr-IN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–</a:t>
            </a:r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  <a:p>
            <a:pPr algn="ctr" rtl="0" latinLnBrk="1" hangingPunct="0"/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depth and </a:t>
            </a:r>
          </a:p>
          <a:p>
            <a:pPr algn="ctr" rtl="0" latinLnBrk="1" hangingPunct="0"/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breadth.</a:t>
            </a:r>
            <a:endParaRPr kumimoji="0" lang="en-US" b="1" u="none" strike="noStrike" cap="none" spc="0" normalizeH="0" baseline="0" dirty="0">
              <a:ln>
                <a:noFill/>
              </a:ln>
              <a:solidFill>
                <a:srgbClr val="4B4B4B"/>
              </a:solidFill>
              <a:effectLst/>
              <a:uFillTx/>
              <a:latin typeface="Source Sans Pro" panose="020B0503030403020204" pitchFamily="34" charset="0"/>
              <a:ea typeface="Source Sans Pro" panose="020B0503030403020204" pitchFamily="34" charset="0"/>
              <a:sym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64261" y="4051816"/>
            <a:ext cx="1577815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Get the people talking, </a:t>
            </a:r>
          </a:p>
          <a:p>
            <a:pPr algn="ctr" rtl="0" latinLnBrk="1" hangingPunct="0"/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not experts.</a:t>
            </a:r>
            <a:endParaRPr kumimoji="0" lang="en-US" b="1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Source Sans Pro" panose="020B0503030403020204" pitchFamily="34" charset="0"/>
              <a:ea typeface="Source Sans Pro" panose="020B0503030403020204" pitchFamily="34" charset="0"/>
              <a:sym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22729" y="4065190"/>
            <a:ext cx="1559261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sym typeface="Calibri"/>
              </a:rPr>
              <a:t>Tap the heart and the head.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193096" y="4065190"/>
            <a:ext cx="1900101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u="none" strike="noStrike" cap="none" spc="0" normalizeH="0" baseline="0" dirty="0">
                <a:ln>
                  <a:noFill/>
                </a:ln>
                <a:solidFill>
                  <a:srgbClr val="4B4B4B"/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sym typeface="Calibri"/>
              </a:rPr>
              <a:t>Cater to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u="none" strike="noStrike" cap="none" spc="0" normalizeH="0" baseline="0" dirty="0">
                <a:ln>
                  <a:noFill/>
                </a:ln>
                <a:solidFill>
                  <a:srgbClr val="4B4B4B"/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sym typeface="Calibri"/>
              </a:rPr>
              <a:t>different learning styles.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552351" y="4034413"/>
            <a:ext cx="1285788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u="none" strike="noStrike" cap="none" spc="0" normalizeH="0" baseline="0" dirty="0">
                <a:ln>
                  <a:noFill/>
                </a:ln>
                <a:solidFill>
                  <a:srgbClr val="4B4B4B"/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sym typeface="Calibri"/>
              </a:rPr>
              <a:t>Make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u="none" strike="noStrike" cap="none" spc="0" normalizeH="0" baseline="0" dirty="0">
                <a:ln>
                  <a:noFill/>
                </a:ln>
                <a:solidFill>
                  <a:srgbClr val="4B4B4B"/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sym typeface="Calibri"/>
              </a:rPr>
              <a:t>it fun!</a:t>
            </a:r>
          </a:p>
        </p:txBody>
      </p:sp>
      <p:sp>
        <p:nvSpPr>
          <p:cNvPr id="3" name="Oval 2"/>
          <p:cNvSpPr/>
          <p:nvPr/>
        </p:nvSpPr>
        <p:spPr>
          <a:xfrm>
            <a:off x="1479551" y="2870419"/>
            <a:ext cx="968991" cy="968991"/>
          </a:xfrm>
          <a:prstGeom prst="ellipse">
            <a:avLst/>
          </a:prstGeom>
          <a:solidFill>
            <a:srgbClr val="2D97BA"/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3554454" y="2870419"/>
            <a:ext cx="968991" cy="968991"/>
          </a:xfrm>
          <a:prstGeom prst="ellipse">
            <a:avLst/>
          </a:prstGeom>
          <a:solidFill>
            <a:srgbClr val="2D97BA"/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5606553" y="2870988"/>
            <a:ext cx="968991" cy="968991"/>
          </a:xfrm>
          <a:prstGeom prst="ellipse">
            <a:avLst/>
          </a:prstGeom>
          <a:solidFill>
            <a:srgbClr val="2D97BA"/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7658652" y="2852843"/>
            <a:ext cx="968991" cy="968991"/>
          </a:xfrm>
          <a:prstGeom prst="ellipse">
            <a:avLst/>
          </a:prstGeom>
          <a:solidFill>
            <a:srgbClr val="2D97BA"/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9710751" y="2832281"/>
            <a:ext cx="968991" cy="968991"/>
          </a:xfrm>
          <a:prstGeom prst="ellipse">
            <a:avLst/>
          </a:prstGeom>
          <a:solidFill>
            <a:srgbClr val="F47B36"/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33535" y="2901278"/>
            <a:ext cx="424153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ource Sans Pro Black" panose="020B0803030403020204" pitchFamily="34" charset="0"/>
                <a:ea typeface="Source Sans Pro Black" panose="020B0803030403020204" pitchFamily="34" charset="0"/>
                <a:sym typeface="Calibri"/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836070" y="2894825"/>
            <a:ext cx="424153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ource Sans Pro Black" panose="020B0803030403020204" pitchFamily="34" charset="0"/>
                <a:ea typeface="Source Sans Pro Black" panose="020B0803030403020204" pitchFamily="34" charset="0"/>
                <a:sym typeface="Calibri"/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909480" y="2901278"/>
            <a:ext cx="395785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ource Sans Pro Black" panose="020B0803030403020204" pitchFamily="34" charset="0"/>
                <a:ea typeface="Source Sans Pro Black" panose="020B0803030403020204" pitchFamily="34" charset="0"/>
                <a:sym typeface="Calibri"/>
              </a:rPr>
              <a:t>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929348" y="2901575"/>
            <a:ext cx="395785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ource Sans Pro Black" panose="020B0803030403020204" pitchFamily="34" charset="0"/>
                <a:ea typeface="Source Sans Pro Black" panose="020B0803030403020204" pitchFamily="34" charset="0"/>
                <a:sym typeface="Calibri"/>
              </a:rPr>
              <a:t>4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997353" y="2901278"/>
            <a:ext cx="395785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ource Sans Pro Black" panose="020B0803030403020204" pitchFamily="34" charset="0"/>
                <a:ea typeface="Source Sans Pro Black" panose="020B0803030403020204" pitchFamily="34" charset="0"/>
                <a:sym typeface="Calibri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86086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0" grpId="0"/>
      <p:bldP spid="31" grpId="0"/>
      <p:bldP spid="32" grpId="0"/>
      <p:bldP spid="33" grpId="0"/>
      <p:bldP spid="3" grpId="0" animBg="1"/>
      <p:bldP spid="34" grpId="0" animBg="1"/>
      <p:bldP spid="35" grpId="0" animBg="1"/>
      <p:bldP spid="36" grpId="0" animBg="1"/>
      <p:bldP spid="37" grpId="0" animBg="1"/>
      <p:bldP spid="5" grpId="0"/>
      <p:bldP spid="38" grpId="0"/>
      <p:bldP spid="39" grpId="0"/>
      <p:bldP spid="40" grpId="0"/>
      <p:bldP spid="4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4" y="6008915"/>
            <a:ext cx="12188829" cy="849086"/>
          </a:xfrm>
          <a:prstGeom prst="rect">
            <a:avLst/>
          </a:prstGeom>
          <a:solidFill>
            <a:srgbClr val="0B3C5D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0" y="6313616"/>
            <a:ext cx="12188825" cy="320040"/>
            <a:chOff x="0" y="6313616"/>
            <a:chExt cx="12188825" cy="320040"/>
          </a:xfrm>
        </p:grpSpPr>
        <p:grpSp>
          <p:nvGrpSpPr>
            <p:cNvPr id="14" name="Group 13"/>
            <p:cNvGrpSpPr/>
            <p:nvPr/>
          </p:nvGrpSpPr>
          <p:grpSpPr>
            <a:xfrm>
              <a:off x="0" y="6420328"/>
              <a:ext cx="12188825" cy="58217"/>
              <a:chOff x="0" y="6420328"/>
              <a:chExt cx="12188825" cy="58217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0" y="6420328"/>
                <a:ext cx="5212080" cy="5821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6976745" y="6420328"/>
                <a:ext cx="5212080" cy="58217"/>
              </a:xfrm>
              <a:prstGeom prst="rect">
                <a:avLst/>
              </a:prstGeom>
              <a:gradFill>
                <a:gsLst>
                  <a:gs pos="1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5" name="image3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855" y="6313616"/>
              <a:ext cx="1385833" cy="32004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8" name="Shape 372"/>
          <p:cNvSpPr/>
          <p:nvPr/>
        </p:nvSpPr>
        <p:spPr>
          <a:xfrm>
            <a:off x="9406567" y="6534670"/>
            <a:ext cx="267775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 algn="r" defTabSz="914400">
              <a:defRPr sz="1800">
                <a:solidFill>
                  <a:srgbClr val="000000"/>
                </a:solidFill>
              </a:defRPr>
            </a:pPr>
            <a:r>
              <a:rPr lang="en-US" sz="900" kern="0" dirty="0">
                <a:solidFill>
                  <a:schemeClr val="bg1"/>
                </a:solidFill>
                <a:sym typeface="Calibri"/>
              </a:rPr>
              <a:t>© Primary Care Progress, Inc., 2017</a:t>
            </a:r>
            <a:endParaRPr sz="900" kern="0" dirty="0">
              <a:solidFill>
                <a:schemeClr val="bg1"/>
              </a:solidFill>
              <a:sym typeface="Calibri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720506" y="1775533"/>
            <a:ext cx="2403558" cy="2403558"/>
          </a:xfrm>
          <a:prstGeom prst="ellipse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21278" y="3315509"/>
            <a:ext cx="2802016" cy="464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rgbClr val="199BBC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POWER</a:t>
            </a:r>
            <a:endParaRPr kumimoji="0" lang="en-US" sz="3200" i="1" u="none" strike="noStrike" cap="none" spc="0" normalizeH="0" baseline="0" dirty="0">
              <a:ln>
                <a:noFill/>
              </a:ln>
              <a:solidFill>
                <a:srgbClr val="199BBC"/>
              </a:solidFill>
              <a:effectLst/>
              <a:uFillTx/>
              <a:latin typeface="Georgia" panose="02040502050405020303" pitchFamily="18" charset="0"/>
              <a:ea typeface="Source Sans Pro" panose="020B0503030403020204" pitchFamily="34" charset="0"/>
              <a:sym typeface="Calibri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0" r="27490"/>
          <a:stretch/>
        </p:blipFill>
        <p:spPr>
          <a:xfrm>
            <a:off x="1427333" y="1994705"/>
            <a:ext cx="1085284" cy="134583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281012" y="1775533"/>
            <a:ext cx="8478434" cy="2445947"/>
            <a:chOff x="3281012" y="1775533"/>
            <a:chExt cx="8478434" cy="2445947"/>
          </a:xfrm>
        </p:grpSpPr>
        <p:sp>
          <p:nvSpPr>
            <p:cNvPr id="33" name="Oval 32"/>
            <p:cNvSpPr/>
            <p:nvPr/>
          </p:nvSpPr>
          <p:spPr>
            <a:xfrm>
              <a:off x="3480241" y="1775533"/>
              <a:ext cx="2403558" cy="2403558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4B4B4B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6239976" y="1817922"/>
              <a:ext cx="2403558" cy="2403558"/>
            </a:xfrm>
            <a:prstGeom prst="ellipse">
              <a:avLst/>
            </a:prstGeom>
            <a:solidFill>
              <a:srgbClr val="199BBC"/>
            </a:soli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4B4B4B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5" name="Graphic 34" descr="Hear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4070573" y="2185165"/>
              <a:ext cx="1155372" cy="1155372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6065997" y="3334631"/>
              <a:ext cx="2802016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LEADERSHIP</a:t>
              </a:r>
              <a:endParaRPr kumimoji="0" lang="en-US" sz="160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ea typeface="Source Sans Pro" panose="020B0503030403020204" pitchFamily="34" charset="0"/>
                <a:sym typeface="Calibri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281012" y="3269808"/>
              <a:ext cx="2802016" cy="4645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2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HOPE</a:t>
              </a:r>
              <a:endParaRPr kumimoji="0" lang="en-US" sz="320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ea typeface="Source Sans Pro" panose="020B0503030403020204" pitchFamily="34" charset="0"/>
                <a:sym typeface="Calibri"/>
              </a:endParaRPr>
            </a:p>
          </p:txBody>
        </p:sp>
        <p:pic>
          <p:nvPicPr>
            <p:cNvPr id="39" name="Graphic 38" descr="Lecturer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6914526" y="2164836"/>
              <a:ext cx="1046702" cy="1046702"/>
            </a:xfrm>
            <a:prstGeom prst="rect">
              <a:avLst/>
            </a:prstGeom>
          </p:spPr>
        </p:pic>
        <p:sp>
          <p:nvSpPr>
            <p:cNvPr id="41" name="Oval 40"/>
            <p:cNvSpPr/>
            <p:nvPr/>
          </p:nvSpPr>
          <p:spPr>
            <a:xfrm>
              <a:off x="8974461" y="1817922"/>
              <a:ext cx="2403558" cy="2403558"/>
            </a:xfrm>
            <a:prstGeom prst="ellipse">
              <a:avLst/>
            </a:prstGeom>
            <a:solidFill>
              <a:srgbClr val="F47B36"/>
            </a:soli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4B4B4B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643534" y="3334631"/>
              <a:ext cx="3115912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2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SHIFT</a:t>
              </a:r>
              <a:endParaRPr kumimoji="0" lang="en-US" sz="320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ea typeface="Source Sans Pro" panose="020B0503030403020204" pitchFamily="34" charset="0"/>
                <a:sym typeface="Calibri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3120" y="2267115"/>
              <a:ext cx="944423" cy="9444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520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769" y="-93151"/>
            <a:ext cx="12192004" cy="6970890"/>
          </a:xfrm>
          <a:prstGeom prst="rect">
            <a:avLst/>
          </a:prstGeom>
          <a:solidFill>
            <a:srgbClr val="0B3C5D">
              <a:alpha val="74118"/>
            </a:srgbClr>
          </a:solidFill>
          <a:ln w="12700" cap="flat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-746894" y="1620824"/>
            <a:ext cx="13773471" cy="6299778"/>
            <a:chOff x="-746894" y="1620824"/>
            <a:chExt cx="13773471" cy="6299778"/>
          </a:xfrm>
        </p:grpSpPr>
        <p:sp>
          <p:nvSpPr>
            <p:cNvPr id="21" name="Shape 121"/>
            <p:cNvSpPr>
              <a:spLocks/>
            </p:cNvSpPr>
            <p:nvPr/>
          </p:nvSpPr>
          <p:spPr bwMode="auto">
            <a:xfrm>
              <a:off x="-746894" y="2555848"/>
              <a:ext cx="5364750" cy="5364753"/>
            </a:xfrm>
            <a:custGeom>
              <a:avLst/>
              <a:gdLst>
                <a:gd name="T0" fmla="*/ 11952206 w 19679"/>
                <a:gd name="T1" fmla="*/ 11983803 h 19679"/>
                <a:gd name="T2" fmla="*/ 11952206 w 19679"/>
                <a:gd name="T3" fmla="*/ 11983803 h 19679"/>
                <a:gd name="T4" fmla="*/ 11952206 w 19679"/>
                <a:gd name="T5" fmla="*/ 11983803 h 19679"/>
                <a:gd name="T6" fmla="*/ 11952206 w 19679"/>
                <a:gd name="T7" fmla="*/ 11983803 h 19679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6CBD4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20" name="Shape 121"/>
            <p:cNvSpPr>
              <a:spLocks/>
            </p:cNvSpPr>
            <p:nvPr/>
          </p:nvSpPr>
          <p:spPr bwMode="auto">
            <a:xfrm>
              <a:off x="7661827" y="2555849"/>
              <a:ext cx="5364750" cy="5364753"/>
            </a:xfrm>
            <a:custGeom>
              <a:avLst/>
              <a:gdLst>
                <a:gd name="T0" fmla="*/ 11952206 w 19679"/>
                <a:gd name="T1" fmla="*/ 11983803 h 19679"/>
                <a:gd name="T2" fmla="*/ 11952206 w 19679"/>
                <a:gd name="T3" fmla="*/ 11983803 h 19679"/>
                <a:gd name="T4" fmla="*/ 11952206 w 19679"/>
                <a:gd name="T5" fmla="*/ 11983803 h 19679"/>
                <a:gd name="T6" fmla="*/ 11952206 w 19679"/>
                <a:gd name="T7" fmla="*/ 11983803 h 19679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6CBD4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-4" y="6008915"/>
              <a:ext cx="12188829" cy="849086"/>
            </a:xfrm>
            <a:prstGeom prst="rect">
              <a:avLst/>
            </a:prstGeom>
            <a:solidFill>
              <a:srgbClr val="0B3C5D">
                <a:alpha val="85098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0" y="6313616"/>
              <a:ext cx="12188825" cy="320040"/>
              <a:chOff x="0" y="6313616"/>
              <a:chExt cx="12188825" cy="320040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0" y="6420328"/>
                <a:ext cx="12188825" cy="58217"/>
                <a:chOff x="0" y="6420328"/>
                <a:chExt cx="12188825" cy="58217"/>
              </a:xfrm>
            </p:grpSpPr>
            <p:sp>
              <p:nvSpPr>
                <p:cNvPr id="6" name="Rectangle 5"/>
                <p:cNvSpPr/>
                <p:nvPr/>
              </p:nvSpPr>
              <p:spPr>
                <a:xfrm>
                  <a:off x="0" y="6420328"/>
                  <a:ext cx="5212080" cy="58217"/>
                </a:xfrm>
                <a:prstGeom prst="rect">
                  <a:avLst/>
                </a:prstGeom>
                <a:gradFill>
                  <a:gsLst>
                    <a:gs pos="90000">
                      <a:schemeClr val="accent3"/>
                    </a:gs>
                    <a:gs pos="100000">
                      <a:schemeClr val="accent3">
                        <a:alpha val="0"/>
                      </a:schemeClr>
                    </a:gs>
                  </a:gsLst>
                  <a:lin ang="0" scaled="0"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" name="Rectangle 6"/>
                <p:cNvSpPr/>
                <p:nvPr/>
              </p:nvSpPr>
              <p:spPr>
                <a:xfrm>
                  <a:off x="6976745" y="6420328"/>
                  <a:ext cx="5212080" cy="58217"/>
                </a:xfrm>
                <a:prstGeom prst="rect">
                  <a:avLst/>
                </a:prstGeom>
                <a:gradFill>
                  <a:gsLst>
                    <a:gs pos="10000">
                      <a:schemeClr val="accent3"/>
                    </a:gs>
                    <a:gs pos="0">
                      <a:schemeClr val="accent3">
                        <a:alpha val="0"/>
                      </a:schemeClr>
                    </a:gs>
                  </a:gsLst>
                  <a:lin ang="0" scaled="0"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5" name="image3.p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855" y="6313616"/>
                <a:ext cx="1385833" cy="320040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sp>
          <p:nvSpPr>
            <p:cNvPr id="8" name="Shape 372"/>
            <p:cNvSpPr/>
            <p:nvPr/>
          </p:nvSpPr>
          <p:spPr>
            <a:xfrm>
              <a:off x="9406567" y="6534670"/>
              <a:ext cx="2677753" cy="2308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 sz="2400"/>
              </a:lvl1pPr>
            </a:lstStyle>
            <a:p>
              <a:pPr algn="r" defTabSz="914400">
                <a:defRPr sz="1800">
                  <a:solidFill>
                    <a:srgbClr val="000000"/>
                  </a:solidFill>
                </a:defRPr>
              </a:pPr>
              <a:r>
                <a:rPr lang="en-US" sz="900" kern="0" dirty="0">
                  <a:solidFill>
                    <a:schemeClr val="bg1"/>
                  </a:solidFill>
                  <a:sym typeface="Calibri"/>
                </a:rPr>
                <a:t>© Primary Care Progress, Inc., 2017</a:t>
              </a:r>
              <a:endParaRPr sz="900" kern="0" dirty="0">
                <a:solidFill>
                  <a:schemeClr val="bg1"/>
                </a:solidFill>
                <a:sym typeface="Calibri"/>
              </a:endParaRPr>
            </a:p>
          </p:txBody>
        </p:sp>
        <p:sp>
          <p:nvSpPr>
            <p:cNvPr id="9" name="Shape 123"/>
            <p:cNvSpPr>
              <a:spLocks noChangeArrowheads="1"/>
            </p:cNvSpPr>
            <p:nvPr/>
          </p:nvSpPr>
          <p:spPr bwMode="auto">
            <a:xfrm>
              <a:off x="1935481" y="1620824"/>
              <a:ext cx="8291362" cy="614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228600" tIns="0" rIns="0" bIns="0" anchor="ctr"/>
            <a:lstStyle>
              <a:lvl1pPr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lvl="0" algn="ctr">
                <a:defRPr sz="1800"/>
              </a:pPr>
              <a:r>
                <a:rPr lang="en-US" sz="40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A s</a:t>
              </a:r>
              <a:r>
                <a:rPr lang="en-US" sz="40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sym typeface="Calibri"/>
                </a:rPr>
                <a:t>ocial movement is a collective,</a:t>
              </a:r>
            </a:p>
            <a:p>
              <a:pPr lvl="0" algn="ctr">
                <a:defRPr sz="1800"/>
              </a:pPr>
              <a:r>
                <a:rPr lang="en-US" sz="40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sym typeface="Calibri"/>
                </a:rPr>
                <a:t>acting with organization and continuity to </a:t>
              </a:r>
            </a:p>
          </p:txBody>
        </p:sp>
        <p:sp>
          <p:nvSpPr>
            <p:cNvPr id="11" name="Shape 123"/>
            <p:cNvSpPr>
              <a:spLocks noChangeArrowheads="1"/>
            </p:cNvSpPr>
            <p:nvPr/>
          </p:nvSpPr>
          <p:spPr bwMode="auto">
            <a:xfrm>
              <a:off x="270329" y="4591591"/>
              <a:ext cx="3256641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228600" tIns="0" rIns="0" bIns="0" anchor="ctr"/>
            <a:lstStyle>
              <a:lvl1pPr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lvl="0" algn="ctr">
                <a:defRPr sz="1800"/>
              </a:pPr>
              <a:r>
                <a:rPr lang="en-US" sz="54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sym typeface="Calibri"/>
                </a:rPr>
                <a:t>STOP</a:t>
              </a:r>
            </a:p>
            <a:p>
              <a:pPr lvl="0" algn="ctr">
                <a:defRPr sz="1800"/>
              </a:pPr>
              <a:r>
                <a:rPr lang="en-US" sz="54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sym typeface="Calibri"/>
                </a:rPr>
                <a:t>CHANGE</a:t>
              </a:r>
            </a:p>
          </p:txBody>
        </p:sp>
        <p:sp>
          <p:nvSpPr>
            <p:cNvPr id="12" name="Shape 123"/>
            <p:cNvSpPr>
              <a:spLocks noChangeArrowheads="1"/>
            </p:cNvSpPr>
            <p:nvPr/>
          </p:nvSpPr>
          <p:spPr bwMode="auto">
            <a:xfrm>
              <a:off x="8346910" y="4167846"/>
              <a:ext cx="3841916" cy="778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228600" tIns="0" rIns="0" bIns="0" anchor="ctr"/>
            <a:lstStyle>
              <a:lvl1pPr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lvl="0" algn="ctr">
                <a:defRPr sz="1800"/>
              </a:pPr>
              <a:r>
                <a:rPr lang="en-US" sz="54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MAKE</a:t>
              </a:r>
            </a:p>
            <a:p>
              <a:pPr lvl="0" algn="ctr">
                <a:defRPr sz="1800"/>
              </a:pPr>
              <a:r>
                <a:rPr lang="en-US" sz="54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sym typeface="Calibri"/>
                </a:rPr>
                <a:t>CHANGE</a:t>
              </a:r>
            </a:p>
          </p:txBody>
        </p:sp>
        <p:sp>
          <p:nvSpPr>
            <p:cNvPr id="19" name="Shape 123"/>
            <p:cNvSpPr>
              <a:spLocks noChangeArrowheads="1"/>
            </p:cNvSpPr>
            <p:nvPr/>
          </p:nvSpPr>
          <p:spPr bwMode="auto">
            <a:xfrm>
              <a:off x="4693641" y="3513221"/>
              <a:ext cx="2968186" cy="649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228600" tIns="0" rIns="0" bIns="0" anchor="ctr"/>
            <a:lstStyle>
              <a:lvl1pPr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lvl="0" algn="ctr">
                <a:defRPr sz="1800"/>
              </a:pPr>
              <a:r>
                <a:rPr lang="en-US" sz="9600" i="1" dirty="0">
                  <a:solidFill>
                    <a:schemeClr val="bg1"/>
                  </a:solidFill>
                  <a:latin typeface="Georgia" panose="02040502050405020303" pitchFamily="18" charset="0"/>
                  <a:ea typeface="Source Sans Pro" panose="020B0503030403020204" pitchFamily="34" charset="0"/>
                </a:rPr>
                <a:t>vs.</a:t>
              </a:r>
              <a:endParaRPr lang="en-US" sz="9600" i="1" dirty="0">
                <a:solidFill>
                  <a:schemeClr val="bg1"/>
                </a:solidFill>
                <a:latin typeface="Georgia" panose="02040502050405020303" pitchFamily="18" charset="0"/>
                <a:ea typeface="Source Sans Pro" panose="020B0503030403020204" pitchFamily="34" charset="0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275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1490403" y="1164466"/>
            <a:ext cx="3641107" cy="3641107"/>
          </a:xfrm>
          <a:prstGeom prst="ellipse">
            <a:avLst/>
          </a:prstGeom>
          <a:solidFill>
            <a:srgbClr val="F47B36"/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768947" y="1372511"/>
            <a:ext cx="567045" cy="567045"/>
          </a:xfrm>
          <a:prstGeom prst="ellipse">
            <a:avLst/>
          </a:prstGeom>
          <a:solidFill>
            <a:srgbClr val="6CBD45"/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398530" y="335253"/>
            <a:ext cx="368510" cy="368510"/>
          </a:xfrm>
          <a:prstGeom prst="ellipse">
            <a:avLst/>
          </a:prstGeom>
          <a:solidFill>
            <a:srgbClr val="6CBD45"/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690142" y="3047550"/>
            <a:ext cx="304800" cy="304800"/>
          </a:xfrm>
          <a:prstGeom prst="ellipse">
            <a:avLst/>
          </a:prstGeom>
          <a:solidFill>
            <a:srgbClr val="6CBD45"/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486791" y="4653389"/>
            <a:ext cx="329811" cy="329811"/>
          </a:xfrm>
          <a:prstGeom prst="ellipse">
            <a:avLst/>
          </a:prstGeom>
          <a:solidFill>
            <a:srgbClr val="6CBD45"/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964194" y="2030176"/>
            <a:ext cx="87008" cy="87008"/>
          </a:xfrm>
          <a:prstGeom prst="ellipse">
            <a:avLst/>
          </a:prstGeom>
          <a:solidFill>
            <a:srgbClr val="6CBD45"/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210672" y="912022"/>
            <a:ext cx="217735" cy="217735"/>
          </a:xfrm>
          <a:prstGeom prst="ellipse">
            <a:avLst/>
          </a:prstGeom>
          <a:solidFill>
            <a:srgbClr val="6CBD45"/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551766" y="2508697"/>
            <a:ext cx="629500" cy="629500"/>
          </a:xfrm>
          <a:prstGeom prst="ellipse">
            <a:avLst/>
          </a:prstGeom>
          <a:solidFill>
            <a:srgbClr val="6CBD45"/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8792994" y="2788932"/>
            <a:ext cx="87008" cy="87008"/>
          </a:xfrm>
          <a:prstGeom prst="ellipse">
            <a:avLst/>
          </a:prstGeom>
          <a:solidFill>
            <a:srgbClr val="6CBD45"/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275823" y="3979196"/>
            <a:ext cx="689639" cy="689639"/>
          </a:xfrm>
          <a:prstGeom prst="ellipse">
            <a:avLst/>
          </a:prstGeom>
          <a:solidFill>
            <a:srgbClr val="6CBD45"/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9838144" y="3561911"/>
            <a:ext cx="1001408" cy="1001408"/>
          </a:xfrm>
          <a:prstGeom prst="ellipse">
            <a:avLst/>
          </a:prstGeom>
          <a:solidFill>
            <a:srgbClr val="6CBD45"/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965462" y="3851067"/>
            <a:ext cx="87008" cy="87008"/>
          </a:xfrm>
          <a:prstGeom prst="ellipse">
            <a:avLst/>
          </a:prstGeom>
          <a:solidFill>
            <a:srgbClr val="6CBD45"/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8909429" y="1346424"/>
            <a:ext cx="1001408" cy="1001408"/>
          </a:xfrm>
          <a:prstGeom prst="ellipse">
            <a:avLst/>
          </a:prstGeom>
          <a:solidFill>
            <a:srgbClr val="6CBD45"/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0120613" y="2411878"/>
            <a:ext cx="617616" cy="617616"/>
          </a:xfrm>
          <a:prstGeom prst="ellipse">
            <a:avLst/>
          </a:prstGeom>
          <a:solidFill>
            <a:srgbClr val="6CBD45"/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8518244" y="3482824"/>
            <a:ext cx="849008" cy="849008"/>
          </a:xfrm>
          <a:prstGeom prst="ellipse">
            <a:avLst/>
          </a:prstGeom>
          <a:solidFill>
            <a:srgbClr val="6CBD45"/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9215946" y="5333920"/>
            <a:ext cx="622198" cy="622198"/>
          </a:xfrm>
          <a:prstGeom prst="ellipse">
            <a:avLst/>
          </a:prstGeom>
          <a:solidFill>
            <a:srgbClr val="6CBD45"/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0194219" y="924571"/>
            <a:ext cx="696608" cy="650821"/>
          </a:xfrm>
          <a:prstGeom prst="ellipse">
            <a:avLst/>
          </a:prstGeom>
          <a:solidFill>
            <a:srgbClr val="6CBD45"/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10964646" y="81831"/>
            <a:ext cx="567045" cy="567045"/>
          </a:xfrm>
          <a:prstGeom prst="ellipse">
            <a:avLst/>
          </a:prstGeom>
          <a:solidFill>
            <a:srgbClr val="6CBD45"/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11152487" y="2227084"/>
            <a:ext cx="87008" cy="87008"/>
          </a:xfrm>
          <a:prstGeom prst="ellipse">
            <a:avLst/>
          </a:prstGeom>
          <a:solidFill>
            <a:srgbClr val="6CBD45"/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0717561" y="4843057"/>
            <a:ext cx="617616" cy="617616"/>
          </a:xfrm>
          <a:prstGeom prst="ellipse">
            <a:avLst/>
          </a:prstGeom>
          <a:solidFill>
            <a:srgbClr val="6CBD45"/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1356638" y="3072299"/>
            <a:ext cx="87008" cy="87008"/>
          </a:xfrm>
          <a:prstGeom prst="ellipse">
            <a:avLst/>
          </a:prstGeom>
          <a:solidFill>
            <a:srgbClr val="6CBD45"/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11815237" y="3353227"/>
            <a:ext cx="87008" cy="87008"/>
          </a:xfrm>
          <a:prstGeom prst="ellipse">
            <a:avLst/>
          </a:prstGeom>
          <a:solidFill>
            <a:srgbClr val="6CBD45"/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1493363" y="1708343"/>
            <a:ext cx="617616" cy="617616"/>
          </a:xfrm>
          <a:prstGeom prst="ellipse">
            <a:avLst/>
          </a:prstGeom>
          <a:solidFill>
            <a:srgbClr val="6CBD45"/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11449914" y="3910425"/>
            <a:ext cx="617616" cy="617616"/>
          </a:xfrm>
          <a:prstGeom prst="ellipse">
            <a:avLst/>
          </a:prstGeom>
          <a:solidFill>
            <a:srgbClr val="6CBD45"/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9536611" y="4610793"/>
            <a:ext cx="194780" cy="194780"/>
          </a:xfrm>
          <a:prstGeom prst="ellipse">
            <a:avLst/>
          </a:prstGeom>
          <a:solidFill>
            <a:srgbClr val="6CBD45"/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1675386" y="1063168"/>
            <a:ext cx="87008" cy="87008"/>
          </a:xfrm>
          <a:prstGeom prst="ellipse">
            <a:avLst/>
          </a:prstGeom>
          <a:solidFill>
            <a:srgbClr val="6CBD45"/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1802171" y="5500345"/>
            <a:ext cx="87008" cy="87008"/>
          </a:xfrm>
          <a:prstGeom prst="ellipse">
            <a:avLst/>
          </a:prstGeom>
          <a:solidFill>
            <a:srgbClr val="6CBD45"/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Shape 123"/>
          <p:cNvSpPr>
            <a:spLocks noChangeArrowheads="1"/>
          </p:cNvSpPr>
          <p:nvPr/>
        </p:nvSpPr>
        <p:spPr bwMode="auto">
          <a:xfrm>
            <a:off x="1490403" y="2595784"/>
            <a:ext cx="3411037" cy="77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28600" tIns="0" rIns="0" bIns="0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lvl="0" algn="ctr">
              <a:defRPr sz="1800"/>
            </a:pPr>
            <a:r>
              <a:rPr lang="en-US" sz="54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STATUS</a:t>
            </a:r>
          </a:p>
          <a:p>
            <a:pPr lvl="0" algn="ctr">
              <a:defRPr sz="1800"/>
            </a:pPr>
            <a:r>
              <a:rPr lang="en-US" sz="54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Calibri"/>
              </a:rPr>
              <a:t>QUO</a:t>
            </a:r>
          </a:p>
        </p:txBody>
      </p:sp>
      <p:sp>
        <p:nvSpPr>
          <p:cNvPr id="37" name="Oval 36"/>
          <p:cNvSpPr/>
          <p:nvPr/>
        </p:nvSpPr>
        <p:spPr>
          <a:xfrm>
            <a:off x="5783058" y="-2058563"/>
            <a:ext cx="9869005" cy="9869005"/>
          </a:xfrm>
          <a:prstGeom prst="ellipse">
            <a:avLst/>
          </a:prstGeom>
          <a:solidFill>
            <a:srgbClr val="6CBD45"/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4" y="6008915"/>
            <a:ext cx="12188829" cy="849086"/>
          </a:xfrm>
          <a:prstGeom prst="rect">
            <a:avLst/>
          </a:prstGeom>
          <a:solidFill>
            <a:srgbClr val="0B3C5D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6313616"/>
            <a:ext cx="12188825" cy="320040"/>
            <a:chOff x="0" y="6313616"/>
            <a:chExt cx="12188825" cy="320040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6420328"/>
              <a:ext cx="12188825" cy="58217"/>
              <a:chOff x="0" y="6420328"/>
              <a:chExt cx="12188825" cy="58217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0" y="6420328"/>
                <a:ext cx="5212080" cy="5821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6976745" y="6420328"/>
                <a:ext cx="5212080" cy="58217"/>
              </a:xfrm>
              <a:prstGeom prst="rect">
                <a:avLst/>
              </a:prstGeom>
              <a:gradFill>
                <a:gsLst>
                  <a:gs pos="1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5" name="image3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855" y="6313616"/>
              <a:ext cx="1385833" cy="32004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8" name="Shape 372"/>
          <p:cNvSpPr/>
          <p:nvPr/>
        </p:nvSpPr>
        <p:spPr>
          <a:xfrm>
            <a:off x="9406567" y="6534670"/>
            <a:ext cx="267775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 algn="r" defTabSz="914400">
              <a:defRPr sz="1800">
                <a:solidFill>
                  <a:srgbClr val="000000"/>
                </a:solidFill>
              </a:defRPr>
            </a:pPr>
            <a:r>
              <a:rPr lang="en-US" sz="900" kern="0" dirty="0">
                <a:solidFill>
                  <a:schemeClr val="bg1"/>
                </a:solidFill>
                <a:sym typeface="Calibri"/>
              </a:rPr>
              <a:t>© Primary Care Progress, Inc., 2017</a:t>
            </a:r>
            <a:endParaRPr sz="900" kern="0" dirty="0">
              <a:solidFill>
                <a:schemeClr val="bg1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947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" y="6008915"/>
            <a:ext cx="12188829" cy="849086"/>
          </a:xfrm>
          <a:prstGeom prst="rect">
            <a:avLst/>
          </a:prstGeom>
          <a:solidFill>
            <a:srgbClr val="0B3C5D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6313616"/>
            <a:ext cx="12188825" cy="320040"/>
            <a:chOff x="0" y="6313616"/>
            <a:chExt cx="12188825" cy="320040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6420328"/>
              <a:ext cx="12188825" cy="58217"/>
              <a:chOff x="0" y="6420328"/>
              <a:chExt cx="12188825" cy="58217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0" y="6420328"/>
                <a:ext cx="5212080" cy="5821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6976745" y="6420328"/>
                <a:ext cx="5212080" cy="58217"/>
              </a:xfrm>
              <a:prstGeom prst="rect">
                <a:avLst/>
              </a:prstGeom>
              <a:gradFill>
                <a:gsLst>
                  <a:gs pos="1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5" name="image3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855" y="6313616"/>
              <a:ext cx="1385833" cy="320040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03" r="26718"/>
          <a:stretch/>
        </p:blipFill>
        <p:spPr>
          <a:xfrm>
            <a:off x="3948708" y="0"/>
            <a:ext cx="4291404" cy="60089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9"/>
          <a:stretch/>
        </p:blipFill>
        <p:spPr>
          <a:xfrm>
            <a:off x="0" y="0"/>
            <a:ext cx="4145280" cy="60089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3" r="23554"/>
          <a:stretch/>
        </p:blipFill>
        <p:spPr>
          <a:xfrm>
            <a:off x="8240111" y="-1"/>
            <a:ext cx="3959225" cy="600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8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3" y="0"/>
            <a:ext cx="12183258" cy="6858000"/>
          </a:xfrm>
          <a:prstGeom prst="rect">
            <a:avLst/>
          </a:prstGeom>
          <a:solidFill>
            <a:srgbClr val="6CBD45"/>
          </a:solidFill>
          <a:ln w="12700" cap="flat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4" y="6008915"/>
            <a:ext cx="12188829" cy="849086"/>
          </a:xfrm>
          <a:prstGeom prst="rect">
            <a:avLst/>
          </a:prstGeom>
          <a:solidFill>
            <a:srgbClr val="0B3C5D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0" y="6313616"/>
            <a:ext cx="12188825" cy="320040"/>
            <a:chOff x="0" y="6313616"/>
            <a:chExt cx="12188825" cy="320040"/>
          </a:xfrm>
        </p:grpSpPr>
        <p:grpSp>
          <p:nvGrpSpPr>
            <p:cNvPr id="18" name="Group 17"/>
            <p:cNvGrpSpPr/>
            <p:nvPr/>
          </p:nvGrpSpPr>
          <p:grpSpPr>
            <a:xfrm>
              <a:off x="0" y="6420328"/>
              <a:ext cx="12188825" cy="58217"/>
              <a:chOff x="0" y="6420328"/>
              <a:chExt cx="12188825" cy="58217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0" y="6420328"/>
                <a:ext cx="5212080" cy="5821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6976745" y="6420328"/>
                <a:ext cx="5212080" cy="58217"/>
              </a:xfrm>
              <a:prstGeom prst="rect">
                <a:avLst/>
              </a:prstGeom>
              <a:gradFill>
                <a:gsLst>
                  <a:gs pos="1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9" name="image3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855" y="6313616"/>
              <a:ext cx="1385833" cy="320040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2" name="Group 1"/>
          <p:cNvGrpSpPr/>
          <p:nvPr/>
        </p:nvGrpSpPr>
        <p:grpSpPr>
          <a:xfrm>
            <a:off x="180217" y="420626"/>
            <a:ext cx="11904103" cy="6344876"/>
            <a:chOff x="180217" y="420626"/>
            <a:chExt cx="11904103" cy="6344876"/>
          </a:xfrm>
        </p:grpSpPr>
        <p:sp>
          <p:nvSpPr>
            <p:cNvPr id="22" name="Shape 372"/>
            <p:cNvSpPr/>
            <p:nvPr/>
          </p:nvSpPr>
          <p:spPr>
            <a:xfrm>
              <a:off x="9406567" y="6534670"/>
              <a:ext cx="2677753" cy="2308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 sz="2400"/>
              </a:lvl1pPr>
            </a:lstStyle>
            <a:p>
              <a:pPr algn="r" defTabSz="914400">
                <a:defRPr sz="1800">
                  <a:solidFill>
                    <a:srgbClr val="000000"/>
                  </a:solidFill>
                </a:defRPr>
              </a:pPr>
              <a:r>
                <a:rPr lang="en-US" sz="900" kern="0" dirty="0">
                  <a:solidFill>
                    <a:schemeClr val="bg1"/>
                  </a:solidFill>
                  <a:sym typeface="Calibri"/>
                </a:rPr>
                <a:t>© Primary Care Progress, Inc., 2017</a:t>
              </a:r>
              <a:endParaRPr sz="900" kern="0" dirty="0">
                <a:solidFill>
                  <a:schemeClr val="bg1"/>
                </a:solidFill>
                <a:sym typeface="Calibri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00" r="29350"/>
            <a:stretch/>
          </p:blipFill>
          <p:spPr>
            <a:xfrm>
              <a:off x="7326076" y="420626"/>
              <a:ext cx="4105237" cy="5490645"/>
            </a:xfrm>
            <a:prstGeom prst="rect">
              <a:avLst/>
            </a:prstGeom>
          </p:spPr>
        </p:pic>
        <p:sp>
          <p:nvSpPr>
            <p:cNvPr id="24" name="Shape 123"/>
            <p:cNvSpPr>
              <a:spLocks noChangeArrowheads="1"/>
            </p:cNvSpPr>
            <p:nvPr/>
          </p:nvSpPr>
          <p:spPr bwMode="auto">
            <a:xfrm>
              <a:off x="180217" y="2615224"/>
              <a:ext cx="7145859" cy="778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228600" tIns="0" rIns="0" bIns="0" anchor="ctr"/>
            <a:lstStyle>
              <a:lvl1pPr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lvl="0" algn="ctr">
                <a:defRPr sz="1800"/>
              </a:pPr>
              <a:r>
                <a:rPr lang="en-US" sz="138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POWER</a:t>
              </a:r>
              <a:endParaRPr lang="en-US" sz="138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968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4" y="6008915"/>
            <a:ext cx="12188829" cy="849086"/>
          </a:xfrm>
          <a:prstGeom prst="rect">
            <a:avLst/>
          </a:prstGeom>
          <a:solidFill>
            <a:srgbClr val="0B3C5D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6313616"/>
            <a:ext cx="12188825" cy="320040"/>
            <a:chOff x="0" y="6313616"/>
            <a:chExt cx="12188825" cy="320040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6420328"/>
              <a:ext cx="12188825" cy="58217"/>
              <a:chOff x="0" y="6420328"/>
              <a:chExt cx="12188825" cy="58217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0" y="6420328"/>
                <a:ext cx="5212080" cy="5821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976745" y="6420328"/>
                <a:ext cx="5212080" cy="58217"/>
              </a:xfrm>
              <a:prstGeom prst="rect">
                <a:avLst/>
              </a:prstGeom>
              <a:gradFill>
                <a:gsLst>
                  <a:gs pos="1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8" name="image3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855" y="6313616"/>
              <a:ext cx="1385833" cy="32004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1" name="Shape 372"/>
          <p:cNvSpPr/>
          <p:nvPr/>
        </p:nvSpPr>
        <p:spPr>
          <a:xfrm>
            <a:off x="9406567" y="6534670"/>
            <a:ext cx="267775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 algn="r" defTabSz="914400">
              <a:defRPr sz="1800">
                <a:solidFill>
                  <a:srgbClr val="000000"/>
                </a:solidFill>
              </a:defRPr>
            </a:pPr>
            <a:r>
              <a:rPr lang="en-US" sz="900" kern="0" dirty="0">
                <a:solidFill>
                  <a:schemeClr val="bg1"/>
                </a:solidFill>
                <a:sym typeface="Calibri"/>
              </a:rPr>
              <a:t>© Primary Care Progress, Inc., 2017</a:t>
            </a:r>
            <a:endParaRPr sz="900" kern="0" dirty="0">
              <a:solidFill>
                <a:schemeClr val="bg1"/>
              </a:solidFill>
              <a:sym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011449" y="1180414"/>
            <a:ext cx="8515599" cy="3926937"/>
            <a:chOff x="2011449" y="1180414"/>
            <a:chExt cx="8515599" cy="3926937"/>
          </a:xfrm>
        </p:grpSpPr>
        <p:pic>
          <p:nvPicPr>
            <p:cNvPr id="1026" name="Picture 2" descr="https://s16-us2.ixquick.com/cgi-bin/serveimage?url=http:%2F%2Ffmahealth.mightysparklabs.com%2Fsites%2Fdefault%2Ffiles%2Fsc1.png&amp;sp=ef823515c3ff886a4f901d2cf6739aa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31" t="7725" r="7339" b="11696"/>
            <a:stretch/>
          </p:blipFill>
          <p:spPr bwMode="auto">
            <a:xfrm>
              <a:off x="2011449" y="1180414"/>
              <a:ext cx="3664779" cy="1559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s14-eu5.ixquick.com/cgi-bin/serveimage?url=http%3A%2F%2Ft1.gstatic.com%2Fimages%3Fq%3Dtbn%3AANd9GcSrjgFk3GGv05scvp-4vVQD1JtRI98CwVjvIzw3j0fPTjt276Zn&amp;sp=661de4b0dbb115e24747d1517b67a346&amp;anticache=8780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4119" y="1364146"/>
              <a:ext cx="4092929" cy="1279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Straight Connector 14"/>
            <p:cNvCxnSpPr/>
            <p:nvPr/>
          </p:nvCxnSpPr>
          <p:spPr>
            <a:xfrm>
              <a:off x="3036496" y="3846752"/>
              <a:ext cx="6049004" cy="0"/>
            </a:xfrm>
            <a:prstGeom prst="line">
              <a:avLst/>
            </a:prstGeom>
            <a:noFill/>
            <a:ln w="12700" cap="flat">
              <a:solidFill>
                <a:srgbClr val="199BBC"/>
              </a:solidFill>
              <a:prstDash val="solid"/>
              <a:miter lim="8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5890" y="2964226"/>
              <a:ext cx="2143125" cy="21431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690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" y="6008915"/>
            <a:ext cx="12188829" cy="849086"/>
          </a:xfrm>
          <a:prstGeom prst="rect">
            <a:avLst/>
          </a:prstGeom>
          <a:solidFill>
            <a:srgbClr val="0B3C5D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6313616"/>
            <a:ext cx="12188825" cy="320040"/>
            <a:chOff x="0" y="6313616"/>
            <a:chExt cx="12188825" cy="320040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6420328"/>
              <a:ext cx="12188825" cy="58217"/>
              <a:chOff x="0" y="6420328"/>
              <a:chExt cx="12188825" cy="58217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0" y="6420328"/>
                <a:ext cx="5212080" cy="5821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6976745" y="6420328"/>
                <a:ext cx="5212080" cy="58217"/>
              </a:xfrm>
              <a:prstGeom prst="rect">
                <a:avLst/>
              </a:prstGeom>
              <a:gradFill>
                <a:gsLst>
                  <a:gs pos="1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5" name="image3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855" y="6313616"/>
              <a:ext cx="1385833" cy="32004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8" name="Shape 372"/>
          <p:cNvSpPr/>
          <p:nvPr/>
        </p:nvSpPr>
        <p:spPr>
          <a:xfrm>
            <a:off x="9406567" y="6534670"/>
            <a:ext cx="267775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 algn="r" defTabSz="914400">
              <a:defRPr sz="1800">
                <a:solidFill>
                  <a:srgbClr val="000000"/>
                </a:solidFill>
              </a:defRPr>
            </a:pPr>
            <a:r>
              <a:rPr lang="en-US" sz="900" kern="0" dirty="0">
                <a:solidFill>
                  <a:schemeClr val="bg1"/>
                </a:solidFill>
                <a:sym typeface="Calibri"/>
              </a:rPr>
              <a:t>© Primary Care Progress, Inc., 2017</a:t>
            </a:r>
            <a:endParaRPr sz="900" kern="0" dirty="0">
              <a:solidFill>
                <a:schemeClr val="bg1"/>
              </a:solidFill>
              <a:sym typeface="Calibri"/>
            </a:endParaRPr>
          </a:p>
        </p:txBody>
      </p:sp>
      <p:pic>
        <p:nvPicPr>
          <p:cNvPr id="9" name="Picture 2" descr="https://s16-us2.ixquick.com/cgi-bin/serveimage?url=http%3A%2F%2F1.bp.blogspot.com%2F-eftBkJb8JCE%2FVngyiYxpN3I%2FAAAAAAAAtZw%2FRqtPcRIkNTU%2Fs1600%2FMayoBurnoutStudy.png&amp;sp=ec690385f36ce14bf82ca11261817c9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0"/>
          <a:stretch/>
        </p:blipFill>
        <p:spPr bwMode="auto">
          <a:xfrm>
            <a:off x="3050866" y="1608172"/>
            <a:ext cx="6355701" cy="33503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048439" y="1617316"/>
            <a:ext cx="853440" cy="762000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03504" y="481306"/>
            <a:ext cx="3160776" cy="3359139"/>
            <a:chOff x="4237374" y="1585720"/>
            <a:chExt cx="3674768" cy="3905388"/>
          </a:xfrm>
        </p:grpSpPr>
        <p:sp>
          <p:nvSpPr>
            <p:cNvPr id="14" name="Oval 13"/>
            <p:cNvSpPr/>
            <p:nvPr/>
          </p:nvSpPr>
          <p:spPr>
            <a:xfrm>
              <a:off x="4237374" y="1585720"/>
              <a:ext cx="3674768" cy="3674769"/>
            </a:xfrm>
            <a:prstGeom prst="ellipse">
              <a:avLst/>
            </a:prstGeom>
            <a:solidFill>
              <a:srgbClr val="F47B36"/>
            </a:soli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4B4B4B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901675" y="1780275"/>
              <a:ext cx="2346164" cy="37108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66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$</a:t>
              </a:r>
              <a:endParaRPr kumimoji="0" lang="en-US" sz="2390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ea typeface="Source Sans Pro" panose="020B0503030403020204" pitchFamily="34" charset="0"/>
                <a:sym typeface="Calibri"/>
              </a:endParaRPr>
            </a:p>
          </p:txBody>
        </p:sp>
      </p:grpSp>
      <p:pic>
        <p:nvPicPr>
          <p:cNvPr id="24" name="Picture Placeholder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90" r="4383" b="7813"/>
          <a:stretch/>
        </p:blipFill>
        <p:spPr>
          <a:xfrm>
            <a:off x="-1" y="0"/>
            <a:ext cx="12188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0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3" t="1729" b="27683"/>
          <a:stretch/>
        </p:blipFill>
        <p:spPr>
          <a:xfrm>
            <a:off x="-17552" y="0"/>
            <a:ext cx="12224197" cy="68580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 flipH="1">
            <a:off x="-17552" y="4970395"/>
            <a:ext cx="4157317" cy="659065"/>
            <a:chOff x="4655707" y="3473603"/>
            <a:chExt cx="8723172" cy="1163553"/>
          </a:xfrm>
        </p:grpSpPr>
        <p:sp>
          <p:nvSpPr>
            <p:cNvPr id="16" name="Rectangle 15"/>
            <p:cNvSpPr/>
            <p:nvPr/>
          </p:nvSpPr>
          <p:spPr>
            <a:xfrm>
              <a:off x="4724505" y="3481459"/>
              <a:ext cx="8654374" cy="1155697"/>
            </a:xfrm>
            <a:prstGeom prst="rect">
              <a:avLst/>
            </a:prstGeom>
            <a:solidFill>
              <a:srgbClr val="6CBD4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Title 4"/>
            <p:cNvSpPr txBox="1">
              <a:spLocks/>
            </p:cNvSpPr>
            <p:nvPr/>
          </p:nvSpPr>
          <p:spPr>
            <a:xfrm>
              <a:off x="4655707" y="3473603"/>
              <a:ext cx="6871982" cy="593088"/>
            </a:xfrm>
            <a:prstGeom prst="rect">
              <a:avLst/>
            </a:prstGeom>
          </p:spPr>
          <p:txBody>
            <a:bodyPr lIns="0" tIns="0" rIns="0" bIns="0"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lang="en-US" sz="2000" b="0" kern="1200" spc="200" smtClean="0">
                  <a:solidFill>
                    <a:schemeClr val="bg2"/>
                  </a:solidFill>
                  <a:latin typeface="Arial"/>
                  <a:ea typeface="+mn-ea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4000" i="1" spc="0" dirty="0" err="1">
                  <a:solidFill>
                    <a:schemeClr val="bg1"/>
                  </a:solidFill>
                  <a:latin typeface="Georgia" panose="02040502050405020303" pitchFamily="18" charset="0"/>
                  <a:ea typeface="Source Sans Pro" panose="020B0503030403020204" pitchFamily="34" charset="0"/>
                  <a:cs typeface="Georgia" charset="0"/>
                </a:rPr>
                <a:t>kari</a:t>
              </a:r>
              <a:r>
                <a:rPr lang="en-US" sz="4000" b="1" spc="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Georgia" charset="0"/>
                </a:rPr>
                <a:t> MADER</a:t>
              </a:r>
              <a:endParaRPr lang="en-US" sz="4000" b="1" spc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943600" y="0"/>
            <a:ext cx="6245224" cy="6858000"/>
            <a:chOff x="5943600" y="0"/>
            <a:chExt cx="6245224" cy="6858000"/>
          </a:xfrm>
        </p:grpSpPr>
        <p:sp>
          <p:nvSpPr>
            <p:cNvPr id="18" name="Rectangle 17"/>
            <p:cNvSpPr/>
            <p:nvPr/>
          </p:nvSpPr>
          <p:spPr>
            <a:xfrm>
              <a:off x="5943600" y="0"/>
              <a:ext cx="6245224" cy="6858000"/>
            </a:xfrm>
            <a:prstGeom prst="rect">
              <a:avLst/>
            </a:prstGeom>
            <a:solidFill>
              <a:srgbClr val="2D97BA">
                <a:alpha val="85098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1000"/>
                      </a14:imgEffect>
                      <a14:imgEffect>
                        <a14:saturation sat="141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02" r="10800"/>
            <a:stretch/>
          </p:blipFill>
          <p:spPr>
            <a:xfrm>
              <a:off x="6748232" y="850213"/>
              <a:ext cx="4742728" cy="437710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Rectangle 4"/>
          <p:cNvSpPr/>
          <p:nvPr/>
        </p:nvSpPr>
        <p:spPr>
          <a:xfrm>
            <a:off x="-4" y="6008915"/>
            <a:ext cx="12188829" cy="849086"/>
          </a:xfrm>
          <a:prstGeom prst="rect">
            <a:avLst/>
          </a:prstGeom>
          <a:solidFill>
            <a:srgbClr val="0B3C5D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6313616"/>
            <a:ext cx="12188825" cy="320040"/>
            <a:chOff x="0" y="6313616"/>
            <a:chExt cx="12188825" cy="320040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6420328"/>
              <a:ext cx="12188825" cy="58217"/>
              <a:chOff x="0" y="6420328"/>
              <a:chExt cx="12188825" cy="58217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0" y="6420328"/>
                <a:ext cx="5212080" cy="5821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976745" y="6420328"/>
                <a:ext cx="5212080" cy="58217"/>
              </a:xfrm>
              <a:prstGeom prst="rect">
                <a:avLst/>
              </a:prstGeom>
              <a:gradFill>
                <a:gsLst>
                  <a:gs pos="1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8" name="image3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855" y="6313616"/>
              <a:ext cx="1385833" cy="32004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1" name="Shape 372"/>
          <p:cNvSpPr/>
          <p:nvPr/>
        </p:nvSpPr>
        <p:spPr>
          <a:xfrm>
            <a:off x="9406567" y="6534670"/>
            <a:ext cx="267775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 algn="r" defTabSz="914400">
              <a:defRPr sz="1800">
                <a:solidFill>
                  <a:srgbClr val="000000"/>
                </a:solidFill>
              </a:defRPr>
            </a:pPr>
            <a:r>
              <a:rPr lang="en-US" sz="900" kern="0" dirty="0">
                <a:solidFill>
                  <a:schemeClr val="bg1"/>
                </a:solidFill>
                <a:sym typeface="Calibri"/>
              </a:rPr>
              <a:t>© Primary Care Progress, Inc., 2017</a:t>
            </a:r>
            <a:endParaRPr sz="900" kern="0" dirty="0">
              <a:solidFill>
                <a:schemeClr val="bg1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640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" y="6008915"/>
            <a:ext cx="12188829" cy="849086"/>
          </a:xfrm>
          <a:prstGeom prst="rect">
            <a:avLst/>
          </a:prstGeom>
          <a:solidFill>
            <a:srgbClr val="0B3C5D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6313616"/>
            <a:ext cx="12188825" cy="320040"/>
            <a:chOff x="0" y="6313616"/>
            <a:chExt cx="12188825" cy="320040"/>
          </a:xfrm>
        </p:grpSpPr>
        <p:grpSp>
          <p:nvGrpSpPr>
            <p:cNvPr id="8" name="Group 7"/>
            <p:cNvGrpSpPr/>
            <p:nvPr/>
          </p:nvGrpSpPr>
          <p:grpSpPr>
            <a:xfrm>
              <a:off x="0" y="6420328"/>
              <a:ext cx="12188825" cy="58217"/>
              <a:chOff x="0" y="6420328"/>
              <a:chExt cx="12188825" cy="58217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0" y="6420328"/>
                <a:ext cx="5212080" cy="5821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6976745" y="6420328"/>
                <a:ext cx="5212080" cy="58217"/>
              </a:xfrm>
              <a:prstGeom prst="rect">
                <a:avLst/>
              </a:prstGeom>
              <a:gradFill>
                <a:gsLst>
                  <a:gs pos="1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9" name="image3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855" y="6313616"/>
              <a:ext cx="1385833" cy="32004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2" name="Shape 372"/>
          <p:cNvSpPr/>
          <p:nvPr/>
        </p:nvSpPr>
        <p:spPr>
          <a:xfrm>
            <a:off x="9406567" y="6534670"/>
            <a:ext cx="267775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 algn="r" defTabSz="914400">
              <a:defRPr sz="1800">
                <a:solidFill>
                  <a:srgbClr val="000000"/>
                </a:solidFill>
              </a:defRPr>
            </a:pPr>
            <a:r>
              <a:rPr lang="en-US" sz="900" kern="0" dirty="0">
                <a:solidFill>
                  <a:schemeClr val="bg1"/>
                </a:solidFill>
                <a:sym typeface="Calibri"/>
              </a:rPr>
              <a:t>© Primary Care Progress, Inc., 2017</a:t>
            </a:r>
            <a:endParaRPr sz="900" kern="0" dirty="0">
              <a:solidFill>
                <a:schemeClr val="bg1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26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" y="6008915"/>
            <a:ext cx="12188829" cy="849086"/>
          </a:xfrm>
          <a:prstGeom prst="rect">
            <a:avLst/>
          </a:prstGeom>
          <a:solidFill>
            <a:srgbClr val="0B3C5D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6313616"/>
            <a:ext cx="12188825" cy="320040"/>
            <a:chOff x="0" y="6313616"/>
            <a:chExt cx="12188825" cy="320040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6420328"/>
              <a:ext cx="12188825" cy="58217"/>
              <a:chOff x="0" y="6420328"/>
              <a:chExt cx="12188825" cy="58217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0" y="6420328"/>
                <a:ext cx="5212080" cy="5821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6976745" y="6420328"/>
                <a:ext cx="5212080" cy="58217"/>
              </a:xfrm>
              <a:prstGeom prst="rect">
                <a:avLst/>
              </a:prstGeom>
              <a:gradFill>
                <a:gsLst>
                  <a:gs pos="1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5" name="image3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855" y="6313616"/>
              <a:ext cx="1385833" cy="32004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8" name="Shape 372"/>
          <p:cNvSpPr/>
          <p:nvPr/>
        </p:nvSpPr>
        <p:spPr>
          <a:xfrm>
            <a:off x="9406567" y="6534670"/>
            <a:ext cx="267775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 algn="r" defTabSz="914400">
              <a:defRPr sz="1800">
                <a:solidFill>
                  <a:srgbClr val="000000"/>
                </a:solidFill>
              </a:defRPr>
            </a:pPr>
            <a:r>
              <a:rPr lang="en-US" sz="900" kern="0" dirty="0">
                <a:solidFill>
                  <a:schemeClr val="bg1"/>
                </a:solidFill>
                <a:sym typeface="Calibri"/>
              </a:rPr>
              <a:t>© Primary Care Progress, Inc., 2017</a:t>
            </a:r>
            <a:endParaRPr sz="900" kern="0" dirty="0">
              <a:solidFill>
                <a:schemeClr val="bg1"/>
              </a:solidFill>
              <a:sym typeface="Calibri"/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7800621" y="2615382"/>
            <a:ext cx="4388200" cy="1380885"/>
          </a:xfrm>
          <a:prstGeom prst="rect">
            <a:avLst/>
          </a:prstGeom>
          <a:solidFill>
            <a:srgbClr val="2D97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 dirty="0"/>
          </a:p>
        </p:txBody>
      </p:sp>
      <p:grpSp>
        <p:nvGrpSpPr>
          <p:cNvPr id="12" name="Group 11"/>
          <p:cNvGrpSpPr/>
          <p:nvPr/>
        </p:nvGrpSpPr>
        <p:grpSpPr>
          <a:xfrm flipH="1">
            <a:off x="5334285" y="2615382"/>
            <a:ext cx="6854539" cy="2629677"/>
            <a:chOff x="2020" y="2240923"/>
            <a:chExt cx="7251236" cy="2629677"/>
          </a:xfrm>
          <a:solidFill>
            <a:schemeClr val="accent3"/>
          </a:solidFill>
        </p:grpSpPr>
        <p:sp>
          <p:nvSpPr>
            <p:cNvPr id="13" name="Rectangle 12"/>
            <p:cNvSpPr/>
            <p:nvPr/>
          </p:nvSpPr>
          <p:spPr>
            <a:xfrm>
              <a:off x="2020" y="3179148"/>
              <a:ext cx="6827588" cy="1691452"/>
            </a:xfrm>
            <a:prstGeom prst="rect">
              <a:avLst/>
            </a:prstGeom>
            <a:solidFill>
              <a:srgbClr val="2D97B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800" dirty="0"/>
            </a:p>
          </p:txBody>
        </p:sp>
        <p:sp>
          <p:nvSpPr>
            <p:cNvPr id="14" name="TextBox 13"/>
            <p:cNvSpPr txBox="1"/>
            <p:nvPr/>
          </p:nvSpPr>
          <p:spPr>
            <a:xfrm flipH="1">
              <a:off x="497925" y="2240923"/>
              <a:ext cx="6755331" cy="2451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9200"/>
                </a:lnSpc>
              </a:pPr>
              <a:r>
                <a:rPr lang="en-US" sz="6000" i="1" dirty="0">
                  <a:solidFill>
                    <a:schemeClr val="bg1"/>
                  </a:solidFill>
                  <a:latin typeface="Georgia" panose="02040502050405020303" pitchFamily="18" charset="0"/>
                </a:rPr>
                <a:t>success is </a:t>
              </a:r>
              <a:r>
                <a:rPr lang="en-US" sz="96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POSSIBLE</a:t>
              </a:r>
              <a:endParaRPr lang="en-US" sz="36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357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" y="6008915"/>
            <a:ext cx="12188829" cy="849086"/>
          </a:xfrm>
          <a:prstGeom prst="rect">
            <a:avLst/>
          </a:prstGeom>
          <a:solidFill>
            <a:srgbClr val="0B3C5D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6313616"/>
            <a:ext cx="12188825" cy="320040"/>
            <a:chOff x="0" y="6313616"/>
            <a:chExt cx="12188825" cy="320040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6420328"/>
              <a:ext cx="12188825" cy="58217"/>
              <a:chOff x="0" y="6420328"/>
              <a:chExt cx="12188825" cy="58217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0" y="6420328"/>
                <a:ext cx="5212080" cy="5821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6976745" y="6420328"/>
                <a:ext cx="5212080" cy="58217"/>
              </a:xfrm>
              <a:prstGeom prst="rect">
                <a:avLst/>
              </a:prstGeom>
              <a:gradFill>
                <a:gsLst>
                  <a:gs pos="1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5" name="image3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855" y="6313616"/>
              <a:ext cx="1385833" cy="32004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8" name="Shape 372"/>
          <p:cNvSpPr/>
          <p:nvPr/>
        </p:nvSpPr>
        <p:spPr>
          <a:xfrm>
            <a:off x="9406567" y="6534670"/>
            <a:ext cx="267775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 algn="r" defTabSz="914400">
              <a:defRPr sz="1800">
                <a:solidFill>
                  <a:srgbClr val="000000"/>
                </a:solidFill>
              </a:defRPr>
            </a:pPr>
            <a:r>
              <a:rPr lang="en-US" sz="900" kern="0" dirty="0">
                <a:solidFill>
                  <a:schemeClr val="bg1"/>
                </a:solidFill>
                <a:sym typeface="Calibri"/>
              </a:rPr>
              <a:t>© Primary Care Progress, Inc., 2017</a:t>
            </a:r>
            <a:endParaRPr sz="900" kern="0" dirty="0">
              <a:solidFill>
                <a:schemeClr val="bg1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178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0"/>
          <a:stretch/>
        </p:blipFill>
        <p:spPr>
          <a:xfrm>
            <a:off x="-4" y="-433"/>
            <a:ext cx="12192004" cy="68584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4" y="6008915"/>
            <a:ext cx="12188829" cy="849086"/>
          </a:xfrm>
          <a:prstGeom prst="rect">
            <a:avLst/>
          </a:prstGeom>
          <a:solidFill>
            <a:srgbClr val="0B3C5D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6313616"/>
            <a:ext cx="12188825" cy="320040"/>
            <a:chOff x="0" y="6313616"/>
            <a:chExt cx="12188825" cy="320040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6420328"/>
              <a:ext cx="12188825" cy="58217"/>
              <a:chOff x="0" y="6420328"/>
              <a:chExt cx="12188825" cy="5821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420328"/>
                <a:ext cx="5212080" cy="5821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6976745" y="6420328"/>
                <a:ext cx="5212080" cy="58217"/>
              </a:xfrm>
              <a:prstGeom prst="rect">
                <a:avLst/>
              </a:prstGeom>
              <a:gradFill>
                <a:gsLst>
                  <a:gs pos="1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6" name="image3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855" y="6313616"/>
              <a:ext cx="1385833" cy="32004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9" name="Shape 372"/>
          <p:cNvSpPr/>
          <p:nvPr/>
        </p:nvSpPr>
        <p:spPr>
          <a:xfrm>
            <a:off x="9406567" y="6534670"/>
            <a:ext cx="267775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 algn="r" defTabSz="914400">
              <a:defRPr sz="1800">
                <a:solidFill>
                  <a:srgbClr val="000000"/>
                </a:solidFill>
              </a:defRPr>
            </a:pPr>
            <a:r>
              <a:rPr lang="en-US" sz="900" kern="0" dirty="0">
                <a:solidFill>
                  <a:schemeClr val="bg1"/>
                </a:solidFill>
                <a:sym typeface="Calibri"/>
              </a:rPr>
              <a:t>© Primary Care Progress, Inc., 2017</a:t>
            </a:r>
            <a:endParaRPr sz="900" kern="0" dirty="0">
              <a:solidFill>
                <a:schemeClr val="bg1"/>
              </a:solidFill>
              <a:sym typeface="Calibri"/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3822192" y="2077435"/>
            <a:ext cx="8369806" cy="1723220"/>
          </a:xfrm>
          <a:prstGeom prst="rect">
            <a:avLst/>
          </a:prstGeom>
          <a:solidFill>
            <a:srgbClr val="2D97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 dirty="0"/>
          </a:p>
        </p:txBody>
      </p:sp>
      <p:sp>
        <p:nvSpPr>
          <p:cNvPr id="14" name="Rectangle 13"/>
          <p:cNvSpPr/>
          <p:nvPr/>
        </p:nvSpPr>
        <p:spPr>
          <a:xfrm flipH="1">
            <a:off x="5724143" y="1137798"/>
            <a:ext cx="6467855" cy="1380885"/>
          </a:xfrm>
          <a:prstGeom prst="rect">
            <a:avLst/>
          </a:prstGeom>
          <a:solidFill>
            <a:srgbClr val="2D97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566159" y="1230297"/>
            <a:ext cx="8211313" cy="2477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9200"/>
              </a:lnSpc>
            </a:pPr>
            <a:r>
              <a:rPr lang="en-US" sz="6000" i="1" dirty="0">
                <a:solidFill>
                  <a:schemeClr val="bg1"/>
                </a:solidFill>
                <a:latin typeface="Georgia" panose="02040502050405020303" pitchFamily="18" charset="0"/>
              </a:rPr>
              <a:t>be inclusive and </a:t>
            </a:r>
            <a:r>
              <a:rPr lang="en-US" sz="96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BUILD A TEAM</a:t>
            </a:r>
            <a:endParaRPr lang="en-US" sz="36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19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3" b="12086"/>
          <a:stretch/>
        </p:blipFill>
        <p:spPr>
          <a:xfrm>
            <a:off x="0" y="29415"/>
            <a:ext cx="12192000" cy="68422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" y="6008915"/>
            <a:ext cx="12188829" cy="849086"/>
          </a:xfrm>
          <a:prstGeom prst="rect">
            <a:avLst/>
          </a:prstGeom>
          <a:solidFill>
            <a:srgbClr val="0B3C5D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6313616"/>
            <a:ext cx="12188825" cy="320040"/>
            <a:chOff x="0" y="6313616"/>
            <a:chExt cx="12188825" cy="320040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6420328"/>
              <a:ext cx="12188825" cy="58217"/>
              <a:chOff x="0" y="6420328"/>
              <a:chExt cx="12188825" cy="58217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0" y="6420328"/>
                <a:ext cx="5212080" cy="5821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6976745" y="6420328"/>
                <a:ext cx="5212080" cy="58217"/>
              </a:xfrm>
              <a:prstGeom prst="rect">
                <a:avLst/>
              </a:prstGeom>
              <a:gradFill>
                <a:gsLst>
                  <a:gs pos="1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5" name="image3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855" y="6313616"/>
              <a:ext cx="1385833" cy="32004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8" name="Shape 372"/>
          <p:cNvSpPr/>
          <p:nvPr/>
        </p:nvSpPr>
        <p:spPr>
          <a:xfrm>
            <a:off x="9406567" y="6534670"/>
            <a:ext cx="267775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 algn="r" defTabSz="914400">
              <a:defRPr sz="1800">
                <a:solidFill>
                  <a:srgbClr val="000000"/>
                </a:solidFill>
              </a:defRPr>
            </a:pPr>
            <a:r>
              <a:rPr lang="en-US" sz="900" kern="0" dirty="0">
                <a:solidFill>
                  <a:schemeClr val="bg1"/>
                </a:solidFill>
                <a:sym typeface="Calibri"/>
              </a:rPr>
              <a:t>© Primary Care Progress, Inc., 2017</a:t>
            </a:r>
            <a:endParaRPr sz="900" kern="0" dirty="0">
              <a:solidFill>
                <a:schemeClr val="bg1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063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5" t="19180" r="15"/>
          <a:stretch/>
        </p:blipFill>
        <p:spPr>
          <a:xfrm>
            <a:off x="0" y="0"/>
            <a:ext cx="12190194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558784" y="0"/>
            <a:ext cx="3630040" cy="6858000"/>
          </a:xfrm>
          <a:prstGeom prst="rect">
            <a:avLst/>
          </a:prstGeom>
          <a:solidFill>
            <a:srgbClr val="2D97BA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76" b="75790"/>
          <a:stretch/>
        </p:blipFill>
        <p:spPr>
          <a:xfrm>
            <a:off x="8691816" y="486200"/>
            <a:ext cx="3088774" cy="8292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3" t="25442" r="22308" b="2952"/>
          <a:stretch/>
        </p:blipFill>
        <p:spPr>
          <a:xfrm>
            <a:off x="9013981" y="1576052"/>
            <a:ext cx="2756222" cy="4133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-4" y="6008915"/>
            <a:ext cx="12188829" cy="849086"/>
          </a:xfrm>
          <a:prstGeom prst="rect">
            <a:avLst/>
          </a:prstGeom>
          <a:solidFill>
            <a:srgbClr val="0B3C5D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6313616"/>
            <a:ext cx="12188825" cy="320040"/>
            <a:chOff x="0" y="6313616"/>
            <a:chExt cx="12188825" cy="320040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6420328"/>
              <a:ext cx="12188825" cy="58217"/>
              <a:chOff x="0" y="6420328"/>
              <a:chExt cx="12188825" cy="58217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0" y="6420328"/>
                <a:ext cx="5212080" cy="5821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976745" y="6420328"/>
                <a:ext cx="5212080" cy="58217"/>
              </a:xfrm>
              <a:prstGeom prst="rect">
                <a:avLst/>
              </a:prstGeom>
              <a:gradFill>
                <a:gsLst>
                  <a:gs pos="1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8" name="image3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855" y="6313616"/>
              <a:ext cx="1385833" cy="32004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1" name="Shape 372"/>
          <p:cNvSpPr/>
          <p:nvPr/>
        </p:nvSpPr>
        <p:spPr>
          <a:xfrm>
            <a:off x="9406567" y="6534670"/>
            <a:ext cx="267775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 algn="r" defTabSz="914400">
              <a:defRPr sz="1800">
                <a:solidFill>
                  <a:srgbClr val="000000"/>
                </a:solidFill>
              </a:defRPr>
            </a:pPr>
            <a:r>
              <a:rPr lang="en-US" sz="900" kern="0" dirty="0">
                <a:solidFill>
                  <a:schemeClr val="bg1"/>
                </a:solidFill>
                <a:sym typeface="Calibri"/>
              </a:rPr>
              <a:t>© Primary Care Progress, Inc., 2017</a:t>
            </a:r>
            <a:endParaRPr sz="900" kern="0" dirty="0">
              <a:solidFill>
                <a:schemeClr val="bg1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829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" r="3875"/>
          <a:stretch/>
        </p:blipFill>
        <p:spPr>
          <a:xfrm>
            <a:off x="0" y="0"/>
            <a:ext cx="12192000" cy="68670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" y="6008915"/>
            <a:ext cx="12188829" cy="849086"/>
          </a:xfrm>
          <a:prstGeom prst="rect">
            <a:avLst/>
          </a:prstGeom>
          <a:solidFill>
            <a:srgbClr val="0B3C5D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6313616"/>
            <a:ext cx="12188825" cy="320040"/>
            <a:chOff x="0" y="6313616"/>
            <a:chExt cx="12188825" cy="320040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6420328"/>
              <a:ext cx="12188825" cy="58217"/>
              <a:chOff x="0" y="6420328"/>
              <a:chExt cx="12188825" cy="58217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0" y="6420328"/>
                <a:ext cx="5212080" cy="5821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6976745" y="6420328"/>
                <a:ext cx="5212080" cy="58217"/>
              </a:xfrm>
              <a:prstGeom prst="rect">
                <a:avLst/>
              </a:prstGeom>
              <a:gradFill>
                <a:gsLst>
                  <a:gs pos="1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5" name="image3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855" y="6313616"/>
              <a:ext cx="1385833" cy="32004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8" name="Shape 372"/>
          <p:cNvSpPr/>
          <p:nvPr/>
        </p:nvSpPr>
        <p:spPr>
          <a:xfrm>
            <a:off x="9406567" y="6534670"/>
            <a:ext cx="267775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 algn="r" defTabSz="914400">
              <a:defRPr sz="1800">
                <a:solidFill>
                  <a:srgbClr val="000000"/>
                </a:solidFill>
              </a:defRPr>
            </a:pPr>
            <a:r>
              <a:rPr lang="en-US" sz="900" kern="0" dirty="0">
                <a:solidFill>
                  <a:schemeClr val="bg1"/>
                </a:solidFill>
                <a:sym typeface="Calibri"/>
              </a:rPr>
              <a:t>© Primary Care Progress, Inc., 2017</a:t>
            </a:r>
            <a:endParaRPr sz="900" kern="0" dirty="0">
              <a:solidFill>
                <a:schemeClr val="bg1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36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0" t="29983" r="1" b="-1"/>
          <a:stretch/>
        </p:blipFill>
        <p:spPr>
          <a:xfrm>
            <a:off x="0" y="0"/>
            <a:ext cx="12188825" cy="68229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" y="6008915"/>
            <a:ext cx="12188829" cy="849086"/>
          </a:xfrm>
          <a:prstGeom prst="rect">
            <a:avLst/>
          </a:prstGeom>
          <a:solidFill>
            <a:srgbClr val="0B3C5D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6313616"/>
            <a:ext cx="12188825" cy="320040"/>
            <a:chOff x="0" y="6313616"/>
            <a:chExt cx="12188825" cy="320040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6420328"/>
              <a:ext cx="12188825" cy="58217"/>
              <a:chOff x="0" y="6420328"/>
              <a:chExt cx="12188825" cy="58217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0" y="6420328"/>
                <a:ext cx="5212080" cy="5821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6976745" y="6420328"/>
                <a:ext cx="5212080" cy="58217"/>
              </a:xfrm>
              <a:prstGeom prst="rect">
                <a:avLst/>
              </a:prstGeom>
              <a:gradFill>
                <a:gsLst>
                  <a:gs pos="1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5" name="image3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855" y="6313616"/>
              <a:ext cx="1385833" cy="32004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8" name="Shape 372"/>
          <p:cNvSpPr/>
          <p:nvPr/>
        </p:nvSpPr>
        <p:spPr>
          <a:xfrm>
            <a:off x="9406567" y="6534670"/>
            <a:ext cx="267775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 algn="r" defTabSz="914400">
              <a:defRPr sz="1800">
                <a:solidFill>
                  <a:srgbClr val="000000"/>
                </a:solidFill>
              </a:defRPr>
            </a:pPr>
            <a:r>
              <a:rPr lang="en-US" sz="900" kern="0" dirty="0">
                <a:solidFill>
                  <a:schemeClr val="bg1"/>
                </a:solidFill>
                <a:sym typeface="Calibri"/>
              </a:rPr>
              <a:t>© Primary Care Progress, Inc., 2017</a:t>
            </a:r>
            <a:endParaRPr sz="900" kern="0" dirty="0">
              <a:solidFill>
                <a:schemeClr val="bg1"/>
              </a:solidFill>
              <a:sym typeface="Calibri"/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5407853" y="4121527"/>
            <a:ext cx="6784145" cy="1521922"/>
          </a:xfrm>
          <a:prstGeom prst="rect">
            <a:avLst/>
          </a:prstGeom>
          <a:solidFill>
            <a:srgbClr val="6CBD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5407855" y="4346703"/>
            <a:ext cx="6385764" cy="127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9200"/>
              </a:lnSpc>
            </a:pPr>
            <a:r>
              <a:rPr lang="en-US" sz="96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US </a:t>
            </a:r>
            <a:r>
              <a:rPr lang="en-US" sz="6000" i="1" dirty="0" err="1">
                <a:solidFill>
                  <a:schemeClr val="bg1"/>
                </a:solidFill>
                <a:latin typeface="Georgia" panose="02040502050405020303" pitchFamily="18" charset="0"/>
                <a:ea typeface="Source Sans Pro" panose="020B0503030403020204" pitchFamily="34" charset="0"/>
              </a:rPr>
              <a:t>vs.</a:t>
            </a:r>
            <a:r>
              <a:rPr lang="en-US" sz="96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THEM</a:t>
            </a:r>
            <a:endParaRPr lang="en-US" sz="36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35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70"/>
          <a:stretch/>
        </p:blipFill>
        <p:spPr>
          <a:xfrm>
            <a:off x="-6083" y="0"/>
            <a:ext cx="12194908" cy="685800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-6082" y="0"/>
            <a:ext cx="12194908" cy="6858001"/>
          </a:xfrm>
          <a:prstGeom prst="rect">
            <a:avLst/>
          </a:prstGeom>
          <a:solidFill>
            <a:srgbClr val="0B3C5D">
              <a:alpha val="54902"/>
            </a:srgbClr>
          </a:solidFill>
          <a:ln w="12700" cap="flat">
            <a:solidFill>
              <a:srgbClr val="2D97BA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https://s16-us2.ixquick.com/cgi-bin/serveimage?url=http%3A%2F%2F1.bp.blogspot.com%2F-eftBkJb8JCE%2FVngyiYxpN3I%2FAAAAAAAAtZw%2FRqtPcRIkNTU%2Fs1600%2FMayoBurnoutStudy.png&amp;sp=ec690385f36ce14bf82ca11261817c9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7" t="1" b="1081"/>
          <a:stretch/>
        </p:blipFill>
        <p:spPr bwMode="auto">
          <a:xfrm>
            <a:off x="2606040" y="3307859"/>
            <a:ext cx="4370705" cy="24438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22252" y="683066"/>
            <a:ext cx="5333099" cy="3890865"/>
            <a:chOff x="422252" y="683066"/>
            <a:chExt cx="5333099" cy="389086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252" y="3119205"/>
              <a:ext cx="2027077" cy="145472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525" y="683066"/>
              <a:ext cx="4776826" cy="2455882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2" name="Picture 4" descr="http://img.medscape.com/article/838/437/838437-figure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200" y="683066"/>
            <a:ext cx="4415104" cy="45833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-4" y="6008915"/>
            <a:ext cx="12188829" cy="849086"/>
          </a:xfrm>
          <a:prstGeom prst="rect">
            <a:avLst/>
          </a:prstGeom>
          <a:solidFill>
            <a:srgbClr val="0B3C5D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0" y="6313616"/>
            <a:ext cx="12188825" cy="320040"/>
            <a:chOff x="0" y="6313616"/>
            <a:chExt cx="12188825" cy="320040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6420328"/>
              <a:ext cx="12188825" cy="58217"/>
              <a:chOff x="0" y="6420328"/>
              <a:chExt cx="12188825" cy="58217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6420328"/>
                <a:ext cx="5212080" cy="5821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6976745" y="6420328"/>
                <a:ext cx="5212080" cy="58217"/>
              </a:xfrm>
              <a:prstGeom prst="rect">
                <a:avLst/>
              </a:prstGeom>
              <a:gradFill>
                <a:gsLst>
                  <a:gs pos="1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6" name="image3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855" y="6313616"/>
              <a:ext cx="1385833" cy="32004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9" name="Shape 372"/>
          <p:cNvSpPr/>
          <p:nvPr/>
        </p:nvSpPr>
        <p:spPr>
          <a:xfrm>
            <a:off x="9406567" y="6534670"/>
            <a:ext cx="267775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 algn="r" defTabSz="914400">
              <a:defRPr sz="1800">
                <a:solidFill>
                  <a:srgbClr val="000000"/>
                </a:solidFill>
              </a:defRPr>
            </a:pPr>
            <a:r>
              <a:rPr lang="en-US" sz="900" kern="0" dirty="0">
                <a:solidFill>
                  <a:schemeClr val="bg1"/>
                </a:solidFill>
                <a:sym typeface="Calibri"/>
              </a:rPr>
              <a:t>© Primary Care Progress, Inc., 2017</a:t>
            </a:r>
            <a:endParaRPr sz="900" kern="0" dirty="0">
              <a:solidFill>
                <a:schemeClr val="bg1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748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" y="6008915"/>
            <a:ext cx="12188829" cy="849086"/>
          </a:xfrm>
          <a:prstGeom prst="rect">
            <a:avLst/>
          </a:prstGeom>
          <a:solidFill>
            <a:srgbClr val="0B3C5D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6313616"/>
            <a:ext cx="12188825" cy="320040"/>
            <a:chOff x="0" y="6313616"/>
            <a:chExt cx="12188825" cy="320040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6420328"/>
              <a:ext cx="12188825" cy="58217"/>
              <a:chOff x="0" y="6420328"/>
              <a:chExt cx="12188825" cy="5821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420328"/>
                <a:ext cx="5212080" cy="5821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6976745" y="6420328"/>
                <a:ext cx="5212080" cy="58217"/>
              </a:xfrm>
              <a:prstGeom prst="rect">
                <a:avLst/>
              </a:prstGeom>
              <a:gradFill>
                <a:gsLst>
                  <a:gs pos="1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6" name="image3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855" y="6313616"/>
              <a:ext cx="1385833" cy="32004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9" name="Shape 372"/>
          <p:cNvSpPr/>
          <p:nvPr/>
        </p:nvSpPr>
        <p:spPr>
          <a:xfrm>
            <a:off x="9406567" y="6534670"/>
            <a:ext cx="267775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 algn="r" defTabSz="914400">
              <a:defRPr sz="1800">
                <a:solidFill>
                  <a:srgbClr val="000000"/>
                </a:solidFill>
              </a:defRPr>
            </a:pPr>
            <a:r>
              <a:rPr lang="en-US" sz="900" kern="0" dirty="0">
                <a:solidFill>
                  <a:schemeClr val="bg1"/>
                </a:solidFill>
                <a:sym typeface="Calibri"/>
              </a:rPr>
              <a:t>© Primary Care Progress, Inc., 2017</a:t>
            </a:r>
            <a:endParaRPr sz="900" kern="0" dirty="0">
              <a:solidFill>
                <a:schemeClr val="bg1"/>
              </a:solidFill>
              <a:sym typeface="Calibri"/>
            </a:endParaRPr>
          </a:p>
        </p:txBody>
      </p:sp>
      <p:grpSp>
        <p:nvGrpSpPr>
          <p:cNvPr id="11" name="Group 10"/>
          <p:cNvGrpSpPr/>
          <p:nvPr/>
        </p:nvGrpSpPr>
        <p:grpSpPr>
          <a:xfrm flipH="1">
            <a:off x="-1" y="495700"/>
            <a:ext cx="9406567" cy="1477479"/>
            <a:chOff x="3909090" y="2928829"/>
            <a:chExt cx="8281276" cy="1477479"/>
          </a:xfrm>
        </p:grpSpPr>
        <p:grpSp>
          <p:nvGrpSpPr>
            <p:cNvPr id="12" name="Group 11"/>
            <p:cNvGrpSpPr/>
            <p:nvPr/>
          </p:nvGrpSpPr>
          <p:grpSpPr>
            <a:xfrm>
              <a:off x="4877568" y="2928829"/>
              <a:ext cx="7312798" cy="1477479"/>
              <a:chOff x="4877568" y="2928829"/>
              <a:chExt cx="7312798" cy="1477479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4877568" y="3429000"/>
                <a:ext cx="7312798" cy="977308"/>
              </a:xfrm>
              <a:prstGeom prst="rect">
                <a:avLst/>
              </a:prstGeom>
              <a:solidFill>
                <a:srgbClr val="2D97B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9038190" y="2928829"/>
                <a:ext cx="3150645" cy="675295"/>
              </a:xfrm>
              <a:prstGeom prst="rect">
                <a:avLst/>
              </a:prstGeom>
              <a:solidFill>
                <a:srgbClr val="2D97B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3" name="Title 4"/>
            <p:cNvSpPr txBox="1">
              <a:spLocks/>
            </p:cNvSpPr>
            <p:nvPr/>
          </p:nvSpPr>
          <p:spPr>
            <a:xfrm>
              <a:off x="5651935" y="3049544"/>
              <a:ext cx="6002933" cy="1177258"/>
            </a:xfrm>
            <a:prstGeom prst="rect">
              <a:avLst/>
            </a:prstGeom>
          </p:spPr>
          <p:txBody>
            <a:bodyPr lIns="0" tIns="0" rIns="0" bIns="0"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lang="en-US" sz="2000" b="0" kern="1200" spc="200" smtClean="0">
                  <a:solidFill>
                    <a:schemeClr val="bg2"/>
                  </a:solidFill>
                  <a:latin typeface="Arial"/>
                  <a:ea typeface="+mn-ea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3600" i="1" spc="0" dirty="0">
                  <a:solidFill>
                    <a:schemeClr val="bg1"/>
                  </a:solidFill>
                  <a:latin typeface="Georgia" panose="02040502050405020303" pitchFamily="18" charset="0"/>
                </a:rPr>
                <a:t>how do we</a:t>
              </a:r>
            </a:p>
          </p:txBody>
        </p:sp>
        <p:sp>
          <p:nvSpPr>
            <p:cNvPr id="14" name="Title 4"/>
            <p:cNvSpPr txBox="1">
              <a:spLocks/>
            </p:cNvSpPr>
            <p:nvPr/>
          </p:nvSpPr>
          <p:spPr>
            <a:xfrm>
              <a:off x="3909090" y="3435683"/>
              <a:ext cx="7745776" cy="631009"/>
            </a:xfrm>
            <a:prstGeom prst="rect">
              <a:avLst/>
            </a:prstGeom>
          </p:spPr>
          <p:txBody>
            <a:bodyPr lIns="0" tIns="0" rIns="0" bIns="0"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lang="en-US" sz="2000" b="0" kern="1200" spc="200" smtClean="0">
                  <a:solidFill>
                    <a:schemeClr val="bg2"/>
                  </a:solidFill>
                  <a:latin typeface="Arial"/>
                  <a:ea typeface="+mn-ea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6600" b="1" spc="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Georgia" charset="0"/>
                </a:rPr>
                <a:t>FRAME THE ISSUE</a:t>
              </a:r>
              <a:endParaRPr lang="en-US" sz="3600" b="1" spc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sp>
        <p:nvSpPr>
          <p:cNvPr id="17" name="Oval 16"/>
          <p:cNvSpPr/>
          <p:nvPr/>
        </p:nvSpPr>
        <p:spPr>
          <a:xfrm>
            <a:off x="-436131" y="2122149"/>
            <a:ext cx="1549200" cy="1549198"/>
          </a:xfrm>
          <a:prstGeom prst="ellipse">
            <a:avLst/>
          </a:prstGeom>
          <a:solidFill>
            <a:srgbClr val="0B3C5D">
              <a:alpha val="6117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 b="1" dirty="0"/>
          </a:p>
        </p:txBody>
      </p:sp>
      <p:sp>
        <p:nvSpPr>
          <p:cNvPr id="18" name="Oval 17"/>
          <p:cNvSpPr/>
          <p:nvPr/>
        </p:nvSpPr>
        <p:spPr>
          <a:xfrm>
            <a:off x="-131725" y="2246515"/>
            <a:ext cx="2202745" cy="2202742"/>
          </a:xfrm>
          <a:prstGeom prst="ellipse">
            <a:avLst/>
          </a:prstGeom>
          <a:solidFill>
            <a:srgbClr val="0B3C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81762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" y="6008915"/>
            <a:ext cx="12188829" cy="849086"/>
          </a:xfrm>
          <a:prstGeom prst="rect">
            <a:avLst/>
          </a:prstGeom>
          <a:solidFill>
            <a:srgbClr val="0B3C5D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6313616"/>
            <a:ext cx="12188825" cy="320040"/>
            <a:chOff x="0" y="6313616"/>
            <a:chExt cx="12188825" cy="320040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6420328"/>
              <a:ext cx="12188825" cy="58217"/>
              <a:chOff x="0" y="6420328"/>
              <a:chExt cx="12188825" cy="5821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420328"/>
                <a:ext cx="5212080" cy="5821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6976745" y="6420328"/>
                <a:ext cx="5212080" cy="58217"/>
              </a:xfrm>
              <a:prstGeom prst="rect">
                <a:avLst/>
              </a:prstGeom>
              <a:gradFill>
                <a:gsLst>
                  <a:gs pos="1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6" name="image3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855" y="6313616"/>
              <a:ext cx="1385833" cy="32004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9" name="Shape 372"/>
          <p:cNvSpPr/>
          <p:nvPr/>
        </p:nvSpPr>
        <p:spPr>
          <a:xfrm>
            <a:off x="9406567" y="6534670"/>
            <a:ext cx="267775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 algn="r" defTabSz="914400">
              <a:defRPr sz="1800">
                <a:solidFill>
                  <a:srgbClr val="000000"/>
                </a:solidFill>
              </a:defRPr>
            </a:pPr>
            <a:r>
              <a:rPr lang="en-US" sz="900" kern="0" dirty="0">
                <a:solidFill>
                  <a:schemeClr val="bg1"/>
                </a:solidFill>
                <a:sym typeface="Calibri"/>
              </a:rPr>
              <a:t>© Primary Care Progress, Inc., 2017</a:t>
            </a:r>
            <a:endParaRPr sz="900" kern="0" dirty="0">
              <a:solidFill>
                <a:schemeClr val="bg1"/>
              </a:solidFill>
              <a:sym typeface="Calibri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012193" y="1654639"/>
            <a:ext cx="2829461" cy="2829461"/>
            <a:chOff x="1294521" y="1735381"/>
            <a:chExt cx="1157774" cy="1157774"/>
          </a:xfrm>
        </p:grpSpPr>
        <p:sp>
          <p:nvSpPr>
            <p:cNvPr id="13" name="Oval 12"/>
            <p:cNvSpPr/>
            <p:nvPr/>
          </p:nvSpPr>
          <p:spPr>
            <a:xfrm>
              <a:off x="1294521" y="1735381"/>
              <a:ext cx="1157774" cy="1157774"/>
            </a:xfrm>
            <a:prstGeom prst="ellipse">
              <a:avLst/>
            </a:prstGeom>
            <a:solidFill>
              <a:srgbClr val="6CBD45"/>
            </a:soli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4B4B4B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" name="Graphic 13" descr="Hear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513874" y="2005136"/>
              <a:ext cx="705848" cy="70584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3015111" y="695379"/>
            <a:ext cx="2550030" cy="2550030"/>
            <a:chOff x="2857825" y="772496"/>
            <a:chExt cx="2781112" cy="2781112"/>
          </a:xfrm>
        </p:grpSpPr>
        <p:sp>
          <p:nvSpPr>
            <p:cNvPr id="10" name="Oval 9"/>
            <p:cNvSpPr/>
            <p:nvPr/>
          </p:nvSpPr>
          <p:spPr>
            <a:xfrm>
              <a:off x="2857825" y="772496"/>
              <a:ext cx="2781112" cy="2781112"/>
            </a:xfrm>
            <a:prstGeom prst="ellipse">
              <a:avLst/>
            </a:prstGeom>
            <a:solidFill>
              <a:srgbClr val="2D97BA"/>
            </a:soli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4B4B4B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" name="Graphic 11" descr="Brain in head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3530029" y="1349339"/>
              <a:ext cx="1435435" cy="1435435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 flipH="1">
            <a:off x="7165045" y="3723236"/>
            <a:ext cx="5042062" cy="1211493"/>
          </a:xfrm>
          <a:prstGeom prst="rect">
            <a:avLst/>
          </a:prstGeom>
          <a:solidFill>
            <a:srgbClr val="2D97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 dirty="0"/>
          </a:p>
        </p:txBody>
      </p:sp>
      <p:grpSp>
        <p:nvGrpSpPr>
          <p:cNvPr id="16" name="Group 15"/>
          <p:cNvGrpSpPr/>
          <p:nvPr/>
        </p:nvGrpSpPr>
        <p:grpSpPr>
          <a:xfrm flipH="1">
            <a:off x="3943587" y="3481933"/>
            <a:ext cx="8248407" cy="2077619"/>
            <a:chOff x="2025" y="2240923"/>
            <a:chExt cx="8725773" cy="1687678"/>
          </a:xfrm>
          <a:solidFill>
            <a:schemeClr val="accent3"/>
          </a:solidFill>
        </p:grpSpPr>
        <p:sp>
          <p:nvSpPr>
            <p:cNvPr id="17" name="Rectangle 16"/>
            <p:cNvSpPr/>
            <p:nvPr/>
          </p:nvSpPr>
          <p:spPr>
            <a:xfrm>
              <a:off x="2025" y="2840891"/>
              <a:ext cx="8725773" cy="1087710"/>
            </a:xfrm>
            <a:prstGeom prst="rect">
              <a:avLst/>
            </a:prstGeom>
            <a:solidFill>
              <a:srgbClr val="2D97B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800" dirty="0"/>
            </a:p>
          </p:txBody>
        </p:sp>
        <p:sp>
          <p:nvSpPr>
            <p:cNvPr id="18" name="TextBox 17"/>
            <p:cNvSpPr txBox="1"/>
            <p:nvPr/>
          </p:nvSpPr>
          <p:spPr>
            <a:xfrm flipH="1">
              <a:off x="305113" y="2240923"/>
              <a:ext cx="8309491" cy="1533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9200"/>
                </a:lnSpc>
              </a:pPr>
              <a:r>
                <a:rPr lang="en-US" sz="4400" i="1" dirty="0">
                  <a:solidFill>
                    <a:schemeClr val="bg1"/>
                  </a:solidFill>
                  <a:latin typeface="Georgia" panose="02040502050405020303" pitchFamily="18" charset="0"/>
                  <a:ea typeface="Source Sans Pro" panose="020B0503030403020204" pitchFamily="34" charset="0"/>
                </a:rPr>
                <a:t>let’s combine the</a:t>
              </a:r>
            </a:p>
            <a:p>
              <a:pPr algn="r">
                <a:lnSpc>
                  <a:spcPts val="4800"/>
                </a:lnSpc>
              </a:pPr>
              <a:r>
                <a:rPr lang="en-US" sz="60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HEAD AND THE HEART</a:t>
              </a:r>
              <a:endParaRPr lang="en-US" sz="36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913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" y="6008915"/>
            <a:ext cx="12188829" cy="849086"/>
          </a:xfrm>
          <a:prstGeom prst="rect">
            <a:avLst/>
          </a:prstGeom>
          <a:solidFill>
            <a:srgbClr val="0B3C5D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6313616"/>
            <a:ext cx="12188825" cy="320040"/>
            <a:chOff x="0" y="6313616"/>
            <a:chExt cx="12188825" cy="320040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6420328"/>
              <a:ext cx="12188825" cy="58217"/>
              <a:chOff x="0" y="6420328"/>
              <a:chExt cx="12188825" cy="58217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0" y="6420328"/>
                <a:ext cx="5212080" cy="5821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6976745" y="6420328"/>
                <a:ext cx="5212080" cy="58217"/>
              </a:xfrm>
              <a:prstGeom prst="rect">
                <a:avLst/>
              </a:prstGeom>
              <a:gradFill>
                <a:gsLst>
                  <a:gs pos="1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5" name="image3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855" y="6313616"/>
              <a:ext cx="1385833" cy="32004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8" name="Shape 372"/>
          <p:cNvSpPr/>
          <p:nvPr/>
        </p:nvSpPr>
        <p:spPr>
          <a:xfrm>
            <a:off x="9406567" y="6534670"/>
            <a:ext cx="267775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 algn="r" defTabSz="914400">
              <a:defRPr sz="1800">
                <a:solidFill>
                  <a:srgbClr val="000000"/>
                </a:solidFill>
              </a:defRPr>
            </a:pPr>
            <a:r>
              <a:rPr lang="en-US" sz="900" kern="0" dirty="0">
                <a:solidFill>
                  <a:schemeClr val="bg1"/>
                </a:solidFill>
                <a:sym typeface="Calibri"/>
              </a:rPr>
              <a:t>© Primary Care Progress, Inc., 2017</a:t>
            </a:r>
            <a:endParaRPr sz="900" kern="0" dirty="0">
              <a:solidFill>
                <a:schemeClr val="bg1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726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4" b="7794"/>
          <a:stretch>
            <a:fillRect/>
          </a:stretch>
        </p:blipFill>
        <p:spPr>
          <a:xfrm>
            <a:off x="48149" y="0"/>
            <a:ext cx="12192000" cy="6858000"/>
          </a:xfrm>
        </p:spPr>
      </p:pic>
      <p:sp>
        <p:nvSpPr>
          <p:cNvPr id="9" name="Rectangle 8"/>
          <p:cNvSpPr/>
          <p:nvPr/>
        </p:nvSpPr>
        <p:spPr>
          <a:xfrm>
            <a:off x="-1" y="0"/>
            <a:ext cx="4800601" cy="6858000"/>
          </a:xfrm>
          <a:prstGeom prst="rect">
            <a:avLst/>
          </a:prstGeom>
          <a:solidFill>
            <a:srgbClr val="2D97BA">
              <a:alpha val="85098"/>
            </a:srgbClr>
          </a:solidFill>
          <a:ln w="12700" cap="flat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1109" y="2793442"/>
            <a:ext cx="4817236" cy="120972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 lang="en-US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Andrew Morris-Singer, MD</a:t>
            </a:r>
          </a:p>
          <a:p>
            <a:pPr lvl="0"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andrew@primarycareprogress.org</a:t>
            </a:r>
          </a:p>
          <a:p>
            <a:pPr lvl="0"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@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AMorrisSinger</a:t>
            </a:r>
            <a:endParaRPr lang="en-US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  <a:p>
            <a:pPr algn="ctr"/>
            <a:endParaRPr lang="en-US" dirty="0"/>
          </a:p>
        </p:txBody>
      </p:sp>
      <p:sp>
        <p:nvSpPr>
          <p:cNvPr id="12" name="Shape 372"/>
          <p:cNvSpPr/>
          <p:nvPr/>
        </p:nvSpPr>
        <p:spPr>
          <a:xfrm>
            <a:off x="1255489" y="5115184"/>
            <a:ext cx="287565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18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primarycareprogress.org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585" y="6008915"/>
            <a:ext cx="12188829" cy="849086"/>
          </a:xfrm>
          <a:prstGeom prst="rect">
            <a:avLst/>
          </a:prstGeom>
          <a:solidFill>
            <a:srgbClr val="0B3C5D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24" name="Group 23"/>
          <p:cNvGrpSpPr/>
          <p:nvPr/>
        </p:nvGrpSpPr>
        <p:grpSpPr>
          <a:xfrm>
            <a:off x="1589" y="6313616"/>
            <a:ext cx="12188825" cy="320040"/>
            <a:chOff x="0" y="6313616"/>
            <a:chExt cx="12188825" cy="320040"/>
          </a:xfrm>
        </p:grpSpPr>
        <p:grpSp>
          <p:nvGrpSpPr>
            <p:cNvPr id="25" name="Group 24"/>
            <p:cNvGrpSpPr/>
            <p:nvPr/>
          </p:nvGrpSpPr>
          <p:grpSpPr>
            <a:xfrm>
              <a:off x="0" y="6420328"/>
              <a:ext cx="12188825" cy="58217"/>
              <a:chOff x="0" y="6420328"/>
              <a:chExt cx="12188825" cy="58217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0" y="6420328"/>
                <a:ext cx="5212080" cy="5821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6976745" y="6420328"/>
                <a:ext cx="5212080" cy="58217"/>
              </a:xfrm>
              <a:prstGeom prst="rect">
                <a:avLst/>
              </a:prstGeom>
              <a:gradFill>
                <a:gsLst>
                  <a:gs pos="1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27" name="image3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855" y="6313616"/>
              <a:ext cx="1385833" cy="320040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2" name="Group 1"/>
          <p:cNvGrpSpPr/>
          <p:nvPr/>
        </p:nvGrpSpPr>
        <p:grpSpPr>
          <a:xfrm>
            <a:off x="757787" y="2131133"/>
            <a:ext cx="2857331" cy="3322605"/>
            <a:chOff x="804326" y="2131133"/>
            <a:chExt cx="2857331" cy="3322605"/>
          </a:xfrm>
        </p:grpSpPr>
        <p:sp>
          <p:nvSpPr>
            <p:cNvPr id="13" name="Shape 373"/>
            <p:cNvSpPr/>
            <p:nvPr/>
          </p:nvSpPr>
          <p:spPr>
            <a:xfrm>
              <a:off x="1306995" y="4592455"/>
              <a:ext cx="2354662" cy="3693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 sz="2400"/>
              </a:lvl1pPr>
            </a:lstStyle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sz="18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Primary Care Progress</a:t>
              </a:r>
            </a:p>
          </p:txBody>
        </p:sp>
        <p:sp>
          <p:nvSpPr>
            <p:cNvPr id="14" name="Shape 374"/>
            <p:cNvSpPr/>
            <p:nvPr/>
          </p:nvSpPr>
          <p:spPr>
            <a:xfrm>
              <a:off x="1306995" y="4077688"/>
              <a:ext cx="2056951" cy="3693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 sz="2400"/>
              </a:lvl1pPr>
            </a:lstStyle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sz="18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@</a:t>
              </a:r>
              <a:r>
                <a:rPr sz="1800" b="1" dirty="0" err="1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PCareProgress</a:t>
              </a:r>
              <a:endParaRPr sz="18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28" name="Freeform 1134"/>
            <p:cNvSpPr>
              <a:spLocks/>
            </p:cNvSpPr>
            <p:nvPr/>
          </p:nvSpPr>
          <p:spPr bwMode="auto">
            <a:xfrm>
              <a:off x="864231" y="4617925"/>
              <a:ext cx="143806" cy="287613"/>
            </a:xfrm>
            <a:custGeom>
              <a:avLst/>
              <a:gdLst>
                <a:gd name="T0" fmla="*/ 17 w 17"/>
                <a:gd name="T1" fmla="*/ 0 h 34"/>
                <a:gd name="T2" fmla="*/ 17 w 17"/>
                <a:gd name="T3" fmla="*/ 6 h 34"/>
                <a:gd name="T4" fmla="*/ 14 w 17"/>
                <a:gd name="T5" fmla="*/ 6 h 34"/>
                <a:gd name="T6" fmla="*/ 12 w 17"/>
                <a:gd name="T7" fmla="*/ 6 h 34"/>
                <a:gd name="T8" fmla="*/ 11 w 17"/>
                <a:gd name="T9" fmla="*/ 9 h 34"/>
                <a:gd name="T10" fmla="*/ 11 w 17"/>
                <a:gd name="T11" fmla="*/ 13 h 34"/>
                <a:gd name="T12" fmla="*/ 17 w 17"/>
                <a:gd name="T13" fmla="*/ 13 h 34"/>
                <a:gd name="T14" fmla="*/ 16 w 17"/>
                <a:gd name="T15" fmla="*/ 19 h 34"/>
                <a:gd name="T16" fmla="*/ 11 w 17"/>
                <a:gd name="T17" fmla="*/ 19 h 34"/>
                <a:gd name="T18" fmla="*/ 11 w 17"/>
                <a:gd name="T19" fmla="*/ 34 h 34"/>
                <a:gd name="T20" fmla="*/ 5 w 17"/>
                <a:gd name="T21" fmla="*/ 34 h 34"/>
                <a:gd name="T22" fmla="*/ 5 w 17"/>
                <a:gd name="T23" fmla="*/ 19 h 34"/>
                <a:gd name="T24" fmla="*/ 0 w 17"/>
                <a:gd name="T25" fmla="*/ 19 h 34"/>
                <a:gd name="T26" fmla="*/ 0 w 17"/>
                <a:gd name="T27" fmla="*/ 13 h 34"/>
                <a:gd name="T28" fmla="*/ 5 w 17"/>
                <a:gd name="T29" fmla="*/ 13 h 34"/>
                <a:gd name="T30" fmla="*/ 5 w 17"/>
                <a:gd name="T31" fmla="*/ 8 h 34"/>
                <a:gd name="T32" fmla="*/ 7 w 17"/>
                <a:gd name="T33" fmla="*/ 2 h 34"/>
                <a:gd name="T34" fmla="*/ 13 w 17"/>
                <a:gd name="T35" fmla="*/ 0 h 34"/>
                <a:gd name="T36" fmla="*/ 17 w 17"/>
                <a:gd name="T3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" h="34">
                  <a:moveTo>
                    <a:pt x="17" y="0"/>
                  </a:moveTo>
                  <a:cubicBezTo>
                    <a:pt x="17" y="6"/>
                    <a:pt x="17" y="6"/>
                    <a:pt x="17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3" y="6"/>
                    <a:pt x="12" y="6"/>
                    <a:pt x="12" y="6"/>
                  </a:cubicBezTo>
                  <a:cubicBezTo>
                    <a:pt x="11" y="7"/>
                    <a:pt x="11" y="8"/>
                    <a:pt x="11" y="9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5"/>
                    <a:pt x="6" y="3"/>
                    <a:pt x="7" y="2"/>
                  </a:cubicBezTo>
                  <a:cubicBezTo>
                    <a:pt x="8" y="1"/>
                    <a:pt x="10" y="0"/>
                    <a:pt x="13" y="0"/>
                  </a:cubicBezTo>
                  <a:cubicBezTo>
                    <a:pt x="15" y="0"/>
                    <a:pt x="16" y="0"/>
                    <a:pt x="1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>
                <a:cs typeface="Arial"/>
              </a:endParaRPr>
            </a:p>
          </p:txBody>
        </p:sp>
        <p:sp>
          <p:nvSpPr>
            <p:cNvPr id="26" name="Freeform 1135"/>
            <p:cNvSpPr>
              <a:spLocks/>
            </p:cNvSpPr>
            <p:nvPr/>
          </p:nvSpPr>
          <p:spPr bwMode="auto">
            <a:xfrm>
              <a:off x="804326" y="4140026"/>
              <a:ext cx="263616" cy="213877"/>
            </a:xfrm>
            <a:custGeom>
              <a:avLst/>
              <a:gdLst>
                <a:gd name="T0" fmla="*/ 31 w 35"/>
                <a:gd name="T1" fmla="*/ 7 h 28"/>
                <a:gd name="T2" fmla="*/ 31 w 35"/>
                <a:gd name="T3" fmla="*/ 8 h 28"/>
                <a:gd name="T4" fmla="*/ 11 w 35"/>
                <a:gd name="T5" fmla="*/ 28 h 28"/>
                <a:gd name="T6" fmla="*/ 0 w 35"/>
                <a:gd name="T7" fmla="*/ 24 h 28"/>
                <a:gd name="T8" fmla="*/ 2 w 35"/>
                <a:gd name="T9" fmla="*/ 24 h 28"/>
                <a:gd name="T10" fmla="*/ 11 w 35"/>
                <a:gd name="T11" fmla="*/ 21 h 28"/>
                <a:gd name="T12" fmla="*/ 4 w 35"/>
                <a:gd name="T13" fmla="*/ 17 h 28"/>
                <a:gd name="T14" fmla="*/ 6 w 35"/>
                <a:gd name="T15" fmla="*/ 17 h 28"/>
                <a:gd name="T16" fmla="*/ 7 w 35"/>
                <a:gd name="T17" fmla="*/ 16 h 28"/>
                <a:gd name="T18" fmla="*/ 2 w 35"/>
                <a:gd name="T19" fmla="*/ 10 h 28"/>
                <a:gd name="T20" fmla="*/ 2 w 35"/>
                <a:gd name="T21" fmla="*/ 9 h 28"/>
                <a:gd name="T22" fmla="*/ 5 w 35"/>
                <a:gd name="T23" fmla="*/ 10 h 28"/>
                <a:gd name="T24" fmla="*/ 2 w 35"/>
                <a:gd name="T25" fmla="*/ 4 h 28"/>
                <a:gd name="T26" fmla="*/ 3 w 35"/>
                <a:gd name="T27" fmla="*/ 1 h 28"/>
                <a:gd name="T28" fmla="*/ 17 w 35"/>
                <a:gd name="T29" fmla="*/ 8 h 28"/>
                <a:gd name="T30" fmla="*/ 17 w 35"/>
                <a:gd name="T31" fmla="*/ 7 h 28"/>
                <a:gd name="T32" fmla="*/ 24 w 35"/>
                <a:gd name="T33" fmla="*/ 0 h 28"/>
                <a:gd name="T34" fmla="*/ 29 w 35"/>
                <a:gd name="T35" fmla="*/ 2 h 28"/>
                <a:gd name="T36" fmla="*/ 34 w 35"/>
                <a:gd name="T37" fmla="*/ 0 h 28"/>
                <a:gd name="T38" fmla="*/ 31 w 35"/>
                <a:gd name="T39" fmla="*/ 4 h 28"/>
                <a:gd name="T40" fmla="*/ 35 w 35"/>
                <a:gd name="T41" fmla="*/ 3 h 28"/>
                <a:gd name="T42" fmla="*/ 31 w 35"/>
                <a:gd name="T43" fmla="*/ 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" h="28">
                  <a:moveTo>
                    <a:pt x="31" y="7"/>
                  </a:moveTo>
                  <a:cubicBezTo>
                    <a:pt x="31" y="8"/>
                    <a:pt x="31" y="8"/>
                    <a:pt x="31" y="8"/>
                  </a:cubicBezTo>
                  <a:cubicBezTo>
                    <a:pt x="31" y="17"/>
                    <a:pt x="24" y="28"/>
                    <a:pt x="11" y="28"/>
                  </a:cubicBezTo>
                  <a:cubicBezTo>
                    <a:pt x="7" y="28"/>
                    <a:pt x="3" y="26"/>
                    <a:pt x="0" y="24"/>
                  </a:cubicBezTo>
                  <a:cubicBezTo>
                    <a:pt x="1" y="24"/>
                    <a:pt x="1" y="24"/>
                    <a:pt x="2" y="24"/>
                  </a:cubicBezTo>
                  <a:cubicBezTo>
                    <a:pt x="5" y="24"/>
                    <a:pt x="8" y="23"/>
                    <a:pt x="11" y="21"/>
                  </a:cubicBezTo>
                  <a:cubicBezTo>
                    <a:pt x="8" y="21"/>
                    <a:pt x="5" y="19"/>
                    <a:pt x="4" y="17"/>
                  </a:cubicBezTo>
                  <a:cubicBezTo>
                    <a:pt x="5" y="17"/>
                    <a:pt x="5" y="17"/>
                    <a:pt x="6" y="17"/>
                  </a:cubicBezTo>
                  <a:cubicBezTo>
                    <a:pt x="6" y="17"/>
                    <a:pt x="7" y="17"/>
                    <a:pt x="7" y="16"/>
                  </a:cubicBezTo>
                  <a:cubicBezTo>
                    <a:pt x="4" y="16"/>
                    <a:pt x="2" y="13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10"/>
                    <a:pt x="4" y="10"/>
                    <a:pt x="5" y="10"/>
                  </a:cubicBezTo>
                  <a:cubicBezTo>
                    <a:pt x="3" y="9"/>
                    <a:pt x="2" y="7"/>
                    <a:pt x="2" y="4"/>
                  </a:cubicBezTo>
                  <a:cubicBezTo>
                    <a:pt x="2" y="3"/>
                    <a:pt x="2" y="2"/>
                    <a:pt x="3" y="1"/>
                  </a:cubicBezTo>
                  <a:cubicBezTo>
                    <a:pt x="6" y="5"/>
                    <a:pt x="11" y="8"/>
                    <a:pt x="17" y="8"/>
                  </a:cubicBezTo>
                  <a:cubicBezTo>
                    <a:pt x="17" y="8"/>
                    <a:pt x="17" y="7"/>
                    <a:pt x="17" y="7"/>
                  </a:cubicBezTo>
                  <a:cubicBezTo>
                    <a:pt x="17" y="3"/>
                    <a:pt x="20" y="0"/>
                    <a:pt x="24" y="0"/>
                  </a:cubicBezTo>
                  <a:cubicBezTo>
                    <a:pt x="26" y="0"/>
                    <a:pt x="28" y="1"/>
                    <a:pt x="29" y="2"/>
                  </a:cubicBezTo>
                  <a:cubicBezTo>
                    <a:pt x="31" y="2"/>
                    <a:pt x="32" y="1"/>
                    <a:pt x="34" y="0"/>
                  </a:cubicBezTo>
                  <a:cubicBezTo>
                    <a:pt x="33" y="2"/>
                    <a:pt x="32" y="3"/>
                    <a:pt x="31" y="4"/>
                  </a:cubicBezTo>
                  <a:cubicBezTo>
                    <a:pt x="32" y="4"/>
                    <a:pt x="33" y="4"/>
                    <a:pt x="35" y="3"/>
                  </a:cubicBezTo>
                  <a:cubicBezTo>
                    <a:pt x="34" y="4"/>
                    <a:pt x="33" y="6"/>
                    <a:pt x="31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>
                <a:cs typeface="Arial"/>
              </a:endParaRPr>
            </a:p>
          </p:txBody>
        </p:sp>
        <p:sp>
          <p:nvSpPr>
            <p:cNvPr id="37" name="Freeform 5"/>
            <p:cNvSpPr>
              <a:spLocks noChangeAspect="1" noEditPoints="1"/>
            </p:cNvSpPr>
            <p:nvPr/>
          </p:nvSpPr>
          <p:spPr bwMode="auto">
            <a:xfrm>
              <a:off x="837649" y="5211350"/>
              <a:ext cx="242388" cy="242388"/>
            </a:xfrm>
            <a:custGeom>
              <a:avLst/>
              <a:gdLst>
                <a:gd name="T0" fmla="*/ 32 w 64"/>
                <a:gd name="T1" fmla="*/ 0 h 64"/>
                <a:gd name="T2" fmla="*/ 0 w 64"/>
                <a:gd name="T3" fmla="*/ 32 h 64"/>
                <a:gd name="T4" fmla="*/ 32 w 64"/>
                <a:gd name="T5" fmla="*/ 64 h 64"/>
                <a:gd name="T6" fmla="*/ 64 w 64"/>
                <a:gd name="T7" fmla="*/ 32 h 64"/>
                <a:gd name="T8" fmla="*/ 32 w 64"/>
                <a:gd name="T9" fmla="*/ 0 h 64"/>
                <a:gd name="T10" fmla="*/ 54 w 64"/>
                <a:gd name="T11" fmla="*/ 19 h 64"/>
                <a:gd name="T12" fmla="*/ 45 w 64"/>
                <a:gd name="T13" fmla="*/ 19 h 64"/>
                <a:gd name="T14" fmla="*/ 40 w 64"/>
                <a:gd name="T15" fmla="*/ 8 h 64"/>
                <a:gd name="T16" fmla="*/ 54 w 64"/>
                <a:gd name="T17" fmla="*/ 19 h 64"/>
                <a:gd name="T18" fmla="*/ 32 w 64"/>
                <a:gd name="T19" fmla="*/ 6 h 64"/>
                <a:gd name="T20" fmla="*/ 38 w 64"/>
                <a:gd name="T21" fmla="*/ 19 h 64"/>
                <a:gd name="T22" fmla="*/ 26 w 64"/>
                <a:gd name="T23" fmla="*/ 19 h 64"/>
                <a:gd name="T24" fmla="*/ 32 w 64"/>
                <a:gd name="T25" fmla="*/ 6 h 64"/>
                <a:gd name="T26" fmla="*/ 7 w 64"/>
                <a:gd name="T27" fmla="*/ 38 h 64"/>
                <a:gd name="T28" fmla="*/ 6 w 64"/>
                <a:gd name="T29" fmla="*/ 32 h 64"/>
                <a:gd name="T30" fmla="*/ 7 w 64"/>
                <a:gd name="T31" fmla="*/ 26 h 64"/>
                <a:gd name="T32" fmla="*/ 18 w 64"/>
                <a:gd name="T33" fmla="*/ 26 h 64"/>
                <a:gd name="T34" fmla="*/ 18 w 64"/>
                <a:gd name="T35" fmla="*/ 32 h 64"/>
                <a:gd name="T36" fmla="*/ 18 w 64"/>
                <a:gd name="T37" fmla="*/ 38 h 64"/>
                <a:gd name="T38" fmla="*/ 7 w 64"/>
                <a:gd name="T39" fmla="*/ 38 h 64"/>
                <a:gd name="T40" fmla="*/ 10 w 64"/>
                <a:gd name="T41" fmla="*/ 45 h 64"/>
                <a:gd name="T42" fmla="*/ 19 w 64"/>
                <a:gd name="T43" fmla="*/ 45 h 64"/>
                <a:gd name="T44" fmla="*/ 24 w 64"/>
                <a:gd name="T45" fmla="*/ 56 h 64"/>
                <a:gd name="T46" fmla="*/ 10 w 64"/>
                <a:gd name="T47" fmla="*/ 45 h 64"/>
                <a:gd name="T48" fmla="*/ 19 w 64"/>
                <a:gd name="T49" fmla="*/ 19 h 64"/>
                <a:gd name="T50" fmla="*/ 10 w 64"/>
                <a:gd name="T51" fmla="*/ 19 h 64"/>
                <a:gd name="T52" fmla="*/ 24 w 64"/>
                <a:gd name="T53" fmla="*/ 8 h 64"/>
                <a:gd name="T54" fmla="*/ 19 w 64"/>
                <a:gd name="T55" fmla="*/ 19 h 64"/>
                <a:gd name="T56" fmla="*/ 32 w 64"/>
                <a:gd name="T57" fmla="*/ 58 h 64"/>
                <a:gd name="T58" fmla="*/ 26 w 64"/>
                <a:gd name="T59" fmla="*/ 45 h 64"/>
                <a:gd name="T60" fmla="*/ 38 w 64"/>
                <a:gd name="T61" fmla="*/ 45 h 64"/>
                <a:gd name="T62" fmla="*/ 32 w 64"/>
                <a:gd name="T63" fmla="*/ 58 h 64"/>
                <a:gd name="T64" fmla="*/ 39 w 64"/>
                <a:gd name="T65" fmla="*/ 38 h 64"/>
                <a:gd name="T66" fmla="*/ 25 w 64"/>
                <a:gd name="T67" fmla="*/ 38 h 64"/>
                <a:gd name="T68" fmla="*/ 24 w 64"/>
                <a:gd name="T69" fmla="*/ 32 h 64"/>
                <a:gd name="T70" fmla="*/ 25 w 64"/>
                <a:gd name="T71" fmla="*/ 26 h 64"/>
                <a:gd name="T72" fmla="*/ 40 w 64"/>
                <a:gd name="T73" fmla="*/ 26 h 64"/>
                <a:gd name="T74" fmla="*/ 40 w 64"/>
                <a:gd name="T75" fmla="*/ 32 h 64"/>
                <a:gd name="T76" fmla="*/ 39 w 64"/>
                <a:gd name="T77" fmla="*/ 38 h 64"/>
                <a:gd name="T78" fmla="*/ 40 w 64"/>
                <a:gd name="T79" fmla="*/ 56 h 64"/>
                <a:gd name="T80" fmla="*/ 45 w 64"/>
                <a:gd name="T81" fmla="*/ 45 h 64"/>
                <a:gd name="T82" fmla="*/ 54 w 64"/>
                <a:gd name="T83" fmla="*/ 45 h 64"/>
                <a:gd name="T84" fmla="*/ 40 w 64"/>
                <a:gd name="T85" fmla="*/ 56 h 64"/>
                <a:gd name="T86" fmla="*/ 46 w 64"/>
                <a:gd name="T87" fmla="*/ 38 h 64"/>
                <a:gd name="T88" fmla="*/ 46 w 64"/>
                <a:gd name="T89" fmla="*/ 32 h 64"/>
                <a:gd name="T90" fmla="*/ 46 w 64"/>
                <a:gd name="T91" fmla="*/ 26 h 64"/>
                <a:gd name="T92" fmla="*/ 57 w 64"/>
                <a:gd name="T93" fmla="*/ 26 h 64"/>
                <a:gd name="T94" fmla="*/ 58 w 64"/>
                <a:gd name="T95" fmla="*/ 32 h 64"/>
                <a:gd name="T96" fmla="*/ 57 w 64"/>
                <a:gd name="T97" fmla="*/ 38 h 64"/>
                <a:gd name="T98" fmla="*/ 46 w 64"/>
                <a:gd name="T99" fmla="*/ 38 h 64"/>
                <a:gd name="T100" fmla="*/ 46 w 64"/>
                <a:gd name="T101" fmla="*/ 38 h 64"/>
                <a:gd name="T102" fmla="*/ 46 w 64"/>
                <a:gd name="T103" fmla="*/ 3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4" h="64">
                  <a:moveTo>
                    <a:pt x="32" y="0"/>
                  </a:moveTo>
                  <a:cubicBezTo>
                    <a:pt x="14" y="0"/>
                    <a:pt x="0" y="14"/>
                    <a:pt x="0" y="32"/>
                  </a:cubicBezTo>
                  <a:cubicBezTo>
                    <a:pt x="0" y="50"/>
                    <a:pt x="14" y="64"/>
                    <a:pt x="32" y="64"/>
                  </a:cubicBezTo>
                  <a:cubicBezTo>
                    <a:pt x="50" y="64"/>
                    <a:pt x="64" y="50"/>
                    <a:pt x="64" y="32"/>
                  </a:cubicBezTo>
                  <a:cubicBezTo>
                    <a:pt x="64" y="14"/>
                    <a:pt x="50" y="0"/>
                    <a:pt x="32" y="0"/>
                  </a:cubicBezTo>
                  <a:close/>
                  <a:moveTo>
                    <a:pt x="54" y="19"/>
                  </a:moveTo>
                  <a:cubicBezTo>
                    <a:pt x="45" y="19"/>
                    <a:pt x="45" y="19"/>
                    <a:pt x="45" y="19"/>
                  </a:cubicBezTo>
                  <a:cubicBezTo>
                    <a:pt x="44" y="15"/>
                    <a:pt x="42" y="12"/>
                    <a:pt x="40" y="8"/>
                  </a:cubicBezTo>
                  <a:cubicBezTo>
                    <a:pt x="46" y="10"/>
                    <a:pt x="51" y="14"/>
                    <a:pt x="54" y="19"/>
                  </a:cubicBezTo>
                  <a:close/>
                  <a:moveTo>
                    <a:pt x="32" y="6"/>
                  </a:moveTo>
                  <a:cubicBezTo>
                    <a:pt x="35" y="10"/>
                    <a:pt x="37" y="14"/>
                    <a:pt x="38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7" y="15"/>
                    <a:pt x="29" y="10"/>
                    <a:pt x="32" y="6"/>
                  </a:cubicBezTo>
                  <a:close/>
                  <a:moveTo>
                    <a:pt x="7" y="38"/>
                  </a:moveTo>
                  <a:cubicBezTo>
                    <a:pt x="7" y="36"/>
                    <a:pt x="6" y="34"/>
                    <a:pt x="6" y="32"/>
                  </a:cubicBezTo>
                  <a:cubicBezTo>
                    <a:pt x="6" y="30"/>
                    <a:pt x="7" y="28"/>
                    <a:pt x="7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30"/>
                    <a:pt x="18" y="32"/>
                  </a:cubicBezTo>
                  <a:cubicBezTo>
                    <a:pt x="18" y="34"/>
                    <a:pt x="18" y="36"/>
                    <a:pt x="18" y="38"/>
                  </a:cubicBezTo>
                  <a:lnTo>
                    <a:pt x="7" y="38"/>
                  </a:lnTo>
                  <a:close/>
                  <a:moveTo>
                    <a:pt x="10" y="45"/>
                  </a:moveTo>
                  <a:cubicBezTo>
                    <a:pt x="19" y="45"/>
                    <a:pt x="19" y="45"/>
                    <a:pt x="19" y="45"/>
                  </a:cubicBezTo>
                  <a:cubicBezTo>
                    <a:pt x="20" y="49"/>
                    <a:pt x="22" y="52"/>
                    <a:pt x="24" y="56"/>
                  </a:cubicBezTo>
                  <a:cubicBezTo>
                    <a:pt x="18" y="54"/>
                    <a:pt x="13" y="50"/>
                    <a:pt x="10" y="45"/>
                  </a:cubicBezTo>
                  <a:close/>
                  <a:moveTo>
                    <a:pt x="19" y="19"/>
                  </a:moveTo>
                  <a:cubicBezTo>
                    <a:pt x="10" y="19"/>
                    <a:pt x="10" y="19"/>
                    <a:pt x="10" y="19"/>
                  </a:cubicBezTo>
                  <a:cubicBezTo>
                    <a:pt x="13" y="14"/>
                    <a:pt x="18" y="10"/>
                    <a:pt x="24" y="8"/>
                  </a:cubicBezTo>
                  <a:cubicBezTo>
                    <a:pt x="22" y="12"/>
                    <a:pt x="20" y="15"/>
                    <a:pt x="19" y="19"/>
                  </a:cubicBezTo>
                  <a:close/>
                  <a:moveTo>
                    <a:pt x="32" y="58"/>
                  </a:moveTo>
                  <a:cubicBezTo>
                    <a:pt x="29" y="54"/>
                    <a:pt x="27" y="50"/>
                    <a:pt x="26" y="45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37" y="49"/>
                    <a:pt x="35" y="54"/>
                    <a:pt x="32" y="58"/>
                  </a:cubicBezTo>
                  <a:close/>
                  <a:moveTo>
                    <a:pt x="39" y="38"/>
                  </a:moveTo>
                  <a:cubicBezTo>
                    <a:pt x="25" y="38"/>
                    <a:pt x="25" y="38"/>
                    <a:pt x="25" y="38"/>
                  </a:cubicBezTo>
                  <a:cubicBezTo>
                    <a:pt x="24" y="36"/>
                    <a:pt x="24" y="34"/>
                    <a:pt x="24" y="32"/>
                  </a:cubicBezTo>
                  <a:cubicBezTo>
                    <a:pt x="24" y="30"/>
                    <a:pt x="24" y="28"/>
                    <a:pt x="25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8"/>
                    <a:pt x="40" y="30"/>
                    <a:pt x="40" y="32"/>
                  </a:cubicBezTo>
                  <a:cubicBezTo>
                    <a:pt x="40" y="34"/>
                    <a:pt x="40" y="36"/>
                    <a:pt x="39" y="38"/>
                  </a:cubicBezTo>
                  <a:close/>
                  <a:moveTo>
                    <a:pt x="40" y="56"/>
                  </a:moveTo>
                  <a:cubicBezTo>
                    <a:pt x="42" y="53"/>
                    <a:pt x="44" y="49"/>
                    <a:pt x="45" y="45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51" y="50"/>
                    <a:pt x="46" y="54"/>
                    <a:pt x="40" y="56"/>
                  </a:cubicBezTo>
                  <a:close/>
                  <a:moveTo>
                    <a:pt x="46" y="38"/>
                  </a:moveTo>
                  <a:cubicBezTo>
                    <a:pt x="46" y="36"/>
                    <a:pt x="46" y="34"/>
                    <a:pt x="46" y="32"/>
                  </a:cubicBezTo>
                  <a:cubicBezTo>
                    <a:pt x="46" y="30"/>
                    <a:pt x="46" y="28"/>
                    <a:pt x="46" y="26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8" y="28"/>
                    <a:pt x="58" y="30"/>
                    <a:pt x="58" y="32"/>
                  </a:cubicBezTo>
                  <a:cubicBezTo>
                    <a:pt x="58" y="34"/>
                    <a:pt x="58" y="36"/>
                    <a:pt x="57" y="38"/>
                  </a:cubicBezTo>
                  <a:lnTo>
                    <a:pt x="46" y="38"/>
                  </a:lnTo>
                  <a:close/>
                  <a:moveTo>
                    <a:pt x="46" y="38"/>
                  </a:moveTo>
                  <a:cubicBezTo>
                    <a:pt x="46" y="38"/>
                    <a:pt x="46" y="38"/>
                    <a:pt x="46" y="3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000"/>
            </a:p>
          </p:txBody>
        </p:sp>
        <p:sp>
          <p:nvSpPr>
            <p:cNvPr id="32" name="Shape 374"/>
            <p:cNvSpPr/>
            <p:nvPr/>
          </p:nvSpPr>
          <p:spPr>
            <a:xfrm>
              <a:off x="837649" y="2131133"/>
              <a:ext cx="2526297" cy="43088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 sz="2400"/>
              </a:lvl1pPr>
            </a:lstStyle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lang="en-US" sz="2200" i="1" dirty="0">
                  <a:solidFill>
                    <a:schemeClr val="bg1"/>
                  </a:solidFill>
                  <a:latin typeface="Georgia" panose="02040502050405020303" pitchFamily="18" charset="0"/>
                  <a:ea typeface="Source Sans Pro" panose="020B0503030403020204" pitchFamily="34" charset="0"/>
                </a:rPr>
                <a:t>stay</a:t>
              </a:r>
              <a:r>
                <a:rPr lang="en-US" sz="220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</a:t>
              </a:r>
              <a:r>
                <a:rPr lang="en-US" sz="22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CONNECTED</a:t>
              </a:r>
              <a:endParaRPr sz="22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pic>
        <p:nvPicPr>
          <p:cNvPr id="34" name="image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09" y="820138"/>
            <a:ext cx="3406107" cy="786596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Shape 372"/>
          <p:cNvSpPr/>
          <p:nvPr/>
        </p:nvSpPr>
        <p:spPr>
          <a:xfrm>
            <a:off x="9408156" y="6534670"/>
            <a:ext cx="267775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 algn="r">
              <a:defRPr sz="1800">
                <a:solidFill>
                  <a:srgbClr val="000000"/>
                </a:solidFill>
              </a:defRPr>
            </a:pPr>
            <a:r>
              <a:rPr lang="en-US" sz="900" dirty="0">
                <a:solidFill>
                  <a:schemeClr val="bg1"/>
                </a:solidFill>
              </a:rPr>
              <a:t>© Primary Care Progress, Inc., 2017</a:t>
            </a:r>
            <a:endParaRPr sz="900" dirty="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H="1">
            <a:off x="8980440" y="729432"/>
            <a:ext cx="3264568" cy="138088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 dirty="0"/>
          </a:p>
        </p:txBody>
      </p:sp>
      <p:grpSp>
        <p:nvGrpSpPr>
          <p:cNvPr id="36" name="Group 35"/>
          <p:cNvGrpSpPr/>
          <p:nvPr/>
        </p:nvGrpSpPr>
        <p:grpSpPr>
          <a:xfrm flipH="1">
            <a:off x="4518991" y="796809"/>
            <a:ext cx="7721561" cy="2507417"/>
            <a:chOff x="-25255" y="28684"/>
            <a:chExt cx="6967562" cy="2507417"/>
          </a:xfrm>
          <a:solidFill>
            <a:schemeClr val="accent3"/>
          </a:solidFill>
        </p:grpSpPr>
        <p:sp>
          <p:nvSpPr>
            <p:cNvPr id="38" name="Rectangle 37"/>
            <p:cNvSpPr/>
            <p:nvPr/>
          </p:nvSpPr>
          <p:spPr>
            <a:xfrm>
              <a:off x="-25255" y="844649"/>
              <a:ext cx="6142803" cy="169145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800" dirty="0"/>
            </a:p>
          </p:txBody>
        </p:sp>
        <p:sp>
          <p:nvSpPr>
            <p:cNvPr id="39" name="TextBox 38"/>
            <p:cNvSpPr txBox="1"/>
            <p:nvPr/>
          </p:nvSpPr>
          <p:spPr>
            <a:xfrm flipH="1">
              <a:off x="114287" y="28684"/>
              <a:ext cx="6828020" cy="2477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9200"/>
                </a:lnSpc>
              </a:pPr>
              <a:r>
                <a:rPr lang="en-US" sz="6000" i="1" dirty="0">
                  <a:solidFill>
                    <a:schemeClr val="bg1"/>
                  </a:solidFill>
                  <a:latin typeface="Georgia" panose="02040502050405020303" pitchFamily="18" charset="0"/>
                </a:rPr>
                <a:t>build a </a:t>
              </a:r>
              <a:r>
                <a:rPr lang="en-US" sz="96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MOVEMENT</a:t>
              </a:r>
              <a:endParaRPr lang="en-US" sz="36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311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70"/>
          <a:stretch/>
        </p:blipFill>
        <p:spPr>
          <a:xfrm>
            <a:off x="-6083" y="0"/>
            <a:ext cx="12194908" cy="685800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-6082" y="0"/>
            <a:ext cx="12194908" cy="6858001"/>
          </a:xfrm>
          <a:prstGeom prst="rect">
            <a:avLst/>
          </a:prstGeom>
          <a:solidFill>
            <a:srgbClr val="0B3C5D">
              <a:alpha val="54902"/>
            </a:srgbClr>
          </a:solidFill>
          <a:ln w="12700" cap="flat">
            <a:solidFill>
              <a:srgbClr val="2D97BA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4B4B4B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4" y="6008915"/>
            <a:ext cx="12188829" cy="849086"/>
          </a:xfrm>
          <a:prstGeom prst="rect">
            <a:avLst/>
          </a:prstGeom>
          <a:solidFill>
            <a:srgbClr val="0B3C5D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0" y="6313616"/>
            <a:ext cx="12188825" cy="320040"/>
            <a:chOff x="0" y="6313616"/>
            <a:chExt cx="12188825" cy="320040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6420328"/>
              <a:ext cx="12188825" cy="58217"/>
              <a:chOff x="0" y="6420328"/>
              <a:chExt cx="12188825" cy="58217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6420328"/>
                <a:ext cx="5212080" cy="5821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6976745" y="6420328"/>
                <a:ext cx="5212080" cy="58217"/>
              </a:xfrm>
              <a:prstGeom prst="rect">
                <a:avLst/>
              </a:prstGeom>
              <a:gradFill>
                <a:gsLst>
                  <a:gs pos="1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6" name="image3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855" y="6313616"/>
              <a:ext cx="1385833" cy="32004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9" name="Shape 372"/>
          <p:cNvSpPr/>
          <p:nvPr/>
        </p:nvSpPr>
        <p:spPr>
          <a:xfrm>
            <a:off x="9406567" y="6534670"/>
            <a:ext cx="267775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 algn="r" defTabSz="914400">
              <a:defRPr sz="1800">
                <a:solidFill>
                  <a:srgbClr val="000000"/>
                </a:solidFill>
              </a:defRPr>
            </a:pPr>
            <a:r>
              <a:rPr lang="en-US" sz="900" kern="0" dirty="0">
                <a:solidFill>
                  <a:schemeClr val="bg1"/>
                </a:solidFill>
                <a:sym typeface="Calibri"/>
              </a:rPr>
              <a:t>© Primary Care Progress, Inc., 2017</a:t>
            </a:r>
            <a:endParaRPr sz="900" kern="0" dirty="0">
              <a:solidFill>
                <a:schemeClr val="bg1"/>
              </a:solidFill>
              <a:sym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6" r="7507" b="23383"/>
          <a:stretch/>
        </p:blipFill>
        <p:spPr>
          <a:xfrm>
            <a:off x="2108800" y="203740"/>
            <a:ext cx="7976895" cy="55535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565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846" b="17914"/>
          <a:stretch/>
        </p:blipFill>
        <p:spPr>
          <a:xfrm>
            <a:off x="-41788" y="-1"/>
            <a:ext cx="12230613" cy="685800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41788" y="0"/>
            <a:ext cx="4745072" cy="6858001"/>
          </a:xfrm>
          <a:prstGeom prst="rect">
            <a:avLst/>
          </a:prstGeom>
          <a:solidFill>
            <a:srgbClr val="199BBC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842554" y="999921"/>
            <a:ext cx="3526971" cy="403187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We tend to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overvalue the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things we can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measure and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undervalue the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things we cannot.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2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i="1" dirty="0">
                <a:solidFill>
                  <a:schemeClr val="bg1"/>
                </a:solidFill>
                <a:latin typeface="Georgia" panose="02040502050405020303" pitchFamily="18" charset="0"/>
                <a:ea typeface="Source Sans Pro" panose="020B0503030403020204" pitchFamily="34" charset="0"/>
              </a:rPr>
              <a:t>John Hayes</a:t>
            </a:r>
            <a:endParaRPr kumimoji="0" lang="en-US" sz="320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ea typeface="Source Sans Pro" panose="020B0503030403020204" pitchFamily="34" charset="0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" y="6008915"/>
            <a:ext cx="12188829" cy="849086"/>
          </a:xfrm>
          <a:prstGeom prst="rect">
            <a:avLst/>
          </a:prstGeom>
          <a:solidFill>
            <a:srgbClr val="0B3C5D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6313616"/>
            <a:ext cx="12188825" cy="320040"/>
            <a:chOff x="0" y="6313616"/>
            <a:chExt cx="12188825" cy="320040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420328"/>
              <a:ext cx="12188825" cy="58217"/>
              <a:chOff x="0" y="6420328"/>
              <a:chExt cx="12188825" cy="58217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0" y="6420328"/>
                <a:ext cx="5212080" cy="5821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976745" y="6420328"/>
                <a:ext cx="5212080" cy="58217"/>
              </a:xfrm>
              <a:prstGeom prst="rect">
                <a:avLst/>
              </a:prstGeom>
              <a:gradFill>
                <a:gsLst>
                  <a:gs pos="1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7" name="image3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855" y="6313616"/>
              <a:ext cx="1385833" cy="32004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0" name="Shape 372"/>
          <p:cNvSpPr/>
          <p:nvPr/>
        </p:nvSpPr>
        <p:spPr>
          <a:xfrm>
            <a:off x="9406567" y="6534670"/>
            <a:ext cx="267775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 algn="r" defTabSz="914400">
              <a:defRPr sz="1800">
                <a:solidFill>
                  <a:srgbClr val="000000"/>
                </a:solidFill>
              </a:defRPr>
            </a:pPr>
            <a:r>
              <a:rPr lang="en-US" sz="900" kern="0" dirty="0">
                <a:solidFill>
                  <a:schemeClr val="bg1"/>
                </a:solidFill>
                <a:sym typeface="Calibri"/>
              </a:rPr>
              <a:t>© Primary Care Progress, Inc., 2017</a:t>
            </a:r>
            <a:endParaRPr sz="900" kern="0" dirty="0">
              <a:solidFill>
                <a:schemeClr val="bg1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202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954673" y="-834070"/>
            <a:ext cx="8279473" cy="8279473"/>
            <a:chOff x="1954673" y="-834070"/>
            <a:chExt cx="8279473" cy="8279473"/>
          </a:xfrm>
        </p:grpSpPr>
        <p:sp>
          <p:nvSpPr>
            <p:cNvPr id="9" name="Oval 8"/>
            <p:cNvSpPr/>
            <p:nvPr/>
          </p:nvSpPr>
          <p:spPr>
            <a:xfrm>
              <a:off x="1954673" y="-834070"/>
              <a:ext cx="8279473" cy="8279473"/>
            </a:xfrm>
            <a:prstGeom prst="ellipse">
              <a:avLst/>
            </a:prstGeom>
            <a:solidFill>
              <a:schemeClr val="bg1"/>
            </a:soli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4B4B4B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" name="Picture 6" descr="https://s15-us2.ixquick.com/cgi-bin/serveimage?url=http%3A%2F%2Ft2.gstatic.com%2Fimages%3Fq%3Dtbn%3AANd9GcS3lhkUH3Jvho78c4t2N6bxxOtv4HEFZsLiRWv65dnOQhsNWVrXhQ&amp;sp=f5bf67647db6a7e4d0c61096ed2a3960&amp;anticache=38048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6351" y="1895621"/>
              <a:ext cx="5416116" cy="2083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-4" y="6008915"/>
            <a:ext cx="12188829" cy="849086"/>
          </a:xfrm>
          <a:prstGeom prst="rect">
            <a:avLst/>
          </a:prstGeom>
          <a:solidFill>
            <a:srgbClr val="0B3C5D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6313616"/>
            <a:ext cx="12188825" cy="320040"/>
            <a:chOff x="0" y="6313616"/>
            <a:chExt cx="12188825" cy="320040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6420328"/>
              <a:ext cx="12188825" cy="58217"/>
              <a:chOff x="0" y="6420328"/>
              <a:chExt cx="12188825" cy="58217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0" y="6420328"/>
                <a:ext cx="5212080" cy="5821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6976745" y="6420328"/>
                <a:ext cx="5212080" cy="58217"/>
              </a:xfrm>
              <a:prstGeom prst="rect">
                <a:avLst/>
              </a:prstGeom>
              <a:gradFill>
                <a:gsLst>
                  <a:gs pos="1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5" name="image3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855" y="6313616"/>
              <a:ext cx="1385833" cy="32004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8" name="Shape 372"/>
          <p:cNvSpPr/>
          <p:nvPr/>
        </p:nvSpPr>
        <p:spPr>
          <a:xfrm>
            <a:off x="9406567" y="6534670"/>
            <a:ext cx="267775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 algn="r" defTabSz="914400">
              <a:defRPr sz="1800">
                <a:solidFill>
                  <a:srgbClr val="000000"/>
                </a:solidFill>
              </a:defRPr>
            </a:pPr>
            <a:r>
              <a:rPr lang="en-US" sz="900" kern="0" dirty="0">
                <a:solidFill>
                  <a:schemeClr val="bg1"/>
                </a:solidFill>
                <a:sym typeface="Calibri"/>
              </a:rPr>
              <a:t>© Primary Care Progress, Inc., 2017</a:t>
            </a:r>
            <a:endParaRPr sz="900" kern="0" dirty="0">
              <a:solidFill>
                <a:schemeClr val="bg1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788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" y="6008915"/>
            <a:ext cx="12188829" cy="849086"/>
          </a:xfrm>
          <a:prstGeom prst="rect">
            <a:avLst/>
          </a:prstGeom>
          <a:solidFill>
            <a:srgbClr val="0B3C5D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6313616"/>
            <a:ext cx="12188825" cy="320040"/>
            <a:chOff x="0" y="6313616"/>
            <a:chExt cx="12188825" cy="320040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6420328"/>
              <a:ext cx="12188825" cy="58217"/>
              <a:chOff x="0" y="6420328"/>
              <a:chExt cx="12188825" cy="58217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0" y="6420328"/>
                <a:ext cx="5212080" cy="5821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6976745" y="6420328"/>
                <a:ext cx="5212080" cy="58217"/>
              </a:xfrm>
              <a:prstGeom prst="rect">
                <a:avLst/>
              </a:prstGeom>
              <a:gradFill>
                <a:gsLst>
                  <a:gs pos="1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5" name="image3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855" y="6313616"/>
              <a:ext cx="1385833" cy="32004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8" name="Shape 372"/>
          <p:cNvSpPr/>
          <p:nvPr/>
        </p:nvSpPr>
        <p:spPr>
          <a:xfrm>
            <a:off x="9406567" y="6534670"/>
            <a:ext cx="267775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pPr algn="r" defTabSz="914400">
              <a:defRPr sz="1800">
                <a:solidFill>
                  <a:srgbClr val="000000"/>
                </a:solidFill>
              </a:defRPr>
            </a:pPr>
            <a:r>
              <a:rPr lang="en-US" sz="900" kern="0" dirty="0">
                <a:solidFill>
                  <a:schemeClr val="bg1"/>
                </a:solidFill>
                <a:sym typeface="Calibri"/>
              </a:rPr>
              <a:t>© Primary Care Progress, Inc., 2017</a:t>
            </a:r>
            <a:endParaRPr sz="900" kern="0" dirty="0">
              <a:solidFill>
                <a:schemeClr val="bg1"/>
              </a:solidFill>
              <a:sym typeface="Calibri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281012" y="1775533"/>
            <a:ext cx="2802016" cy="2403558"/>
            <a:chOff x="3281012" y="1775533"/>
            <a:chExt cx="2802016" cy="2403558"/>
          </a:xfrm>
        </p:grpSpPr>
        <p:grpSp>
          <p:nvGrpSpPr>
            <p:cNvPr id="11" name="Group 10"/>
            <p:cNvGrpSpPr/>
            <p:nvPr/>
          </p:nvGrpSpPr>
          <p:grpSpPr>
            <a:xfrm>
              <a:off x="3480241" y="1775533"/>
              <a:ext cx="2403558" cy="2403558"/>
              <a:chOff x="3480241" y="1775533"/>
              <a:chExt cx="2403558" cy="2403558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3480241" y="1775533"/>
                <a:ext cx="2403558" cy="2403558"/>
              </a:xfrm>
              <a:prstGeom prst="ellipse">
                <a:avLst/>
              </a:prstGeom>
              <a:solidFill>
                <a:schemeClr val="accent3"/>
              </a:soli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4B4B4B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5" name="Graphic 24" descr="Heart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4070573" y="2185165"/>
                <a:ext cx="1155372" cy="1155372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3281012" y="3269808"/>
              <a:ext cx="2802016" cy="4645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2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HOPE</a:t>
              </a:r>
              <a:endParaRPr kumimoji="0" lang="en-US" sz="320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ea typeface="Source Sans Pro" panose="020B0503030403020204" pitchFamily="34" charset="0"/>
                <a:sym typeface="Calibri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65997" y="1817922"/>
            <a:ext cx="2802016" cy="2403558"/>
            <a:chOff x="6065997" y="1817922"/>
            <a:chExt cx="2802016" cy="2403558"/>
          </a:xfrm>
        </p:grpSpPr>
        <p:sp>
          <p:nvSpPr>
            <p:cNvPr id="16" name="Oval 15"/>
            <p:cNvSpPr/>
            <p:nvPr/>
          </p:nvSpPr>
          <p:spPr>
            <a:xfrm>
              <a:off x="6239976" y="1817922"/>
              <a:ext cx="2403558" cy="2403558"/>
            </a:xfrm>
            <a:prstGeom prst="ellipse">
              <a:avLst/>
            </a:prstGeom>
            <a:solidFill>
              <a:srgbClr val="199BBC"/>
            </a:soli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4B4B4B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065997" y="3334631"/>
              <a:ext cx="2802016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LEADERSHIP</a:t>
              </a:r>
              <a:endParaRPr kumimoji="0" lang="en-US" sz="160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ea typeface="Source Sans Pro" panose="020B0503030403020204" pitchFamily="34" charset="0"/>
                <a:sym typeface="Calibri"/>
              </a:endParaRPr>
            </a:p>
          </p:txBody>
        </p:sp>
        <p:pic>
          <p:nvPicPr>
            <p:cNvPr id="12" name="Graphic 11" descr="Lecturer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6914526" y="2164836"/>
              <a:ext cx="1046702" cy="1046702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521278" y="1775533"/>
            <a:ext cx="2802016" cy="2403558"/>
            <a:chOff x="521278" y="1775533"/>
            <a:chExt cx="2802016" cy="2403558"/>
          </a:xfrm>
        </p:grpSpPr>
        <p:sp>
          <p:nvSpPr>
            <p:cNvPr id="9" name="Oval 8"/>
            <p:cNvSpPr/>
            <p:nvPr/>
          </p:nvSpPr>
          <p:spPr>
            <a:xfrm>
              <a:off x="720506" y="1775533"/>
              <a:ext cx="2403558" cy="2403558"/>
            </a:xfrm>
            <a:prstGeom prst="ellipse">
              <a:avLst/>
            </a:prstGeom>
            <a:solidFill>
              <a:schemeClr val="bg1"/>
            </a:soli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4B4B4B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21278" y="3315509"/>
              <a:ext cx="2802016" cy="4645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200" b="1" dirty="0">
                  <a:solidFill>
                    <a:srgbClr val="199BBC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POWER</a:t>
              </a:r>
              <a:endParaRPr kumimoji="0" lang="en-US" sz="3200" i="1" u="none" strike="noStrike" cap="none" spc="0" normalizeH="0" baseline="0" dirty="0">
                <a:ln>
                  <a:noFill/>
                </a:ln>
                <a:solidFill>
                  <a:srgbClr val="199BBC"/>
                </a:solidFill>
                <a:effectLst/>
                <a:uFillTx/>
                <a:latin typeface="Georgia" panose="02040502050405020303" pitchFamily="18" charset="0"/>
                <a:ea typeface="Source Sans Pro" panose="020B0503030403020204" pitchFamily="34" charset="0"/>
                <a:sym typeface="Calibri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50" r="27490"/>
            <a:stretch/>
          </p:blipFill>
          <p:spPr>
            <a:xfrm>
              <a:off x="1427333" y="1994705"/>
              <a:ext cx="1085284" cy="1345831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8643534" y="1817922"/>
            <a:ext cx="3115912" cy="2403558"/>
            <a:chOff x="8643534" y="1817922"/>
            <a:chExt cx="3115912" cy="2403558"/>
          </a:xfrm>
        </p:grpSpPr>
        <p:sp>
          <p:nvSpPr>
            <p:cNvPr id="20" name="Oval 19"/>
            <p:cNvSpPr/>
            <p:nvPr/>
          </p:nvSpPr>
          <p:spPr>
            <a:xfrm>
              <a:off x="8974461" y="1817922"/>
              <a:ext cx="2403558" cy="2403558"/>
            </a:xfrm>
            <a:prstGeom prst="ellipse">
              <a:avLst/>
            </a:prstGeom>
            <a:solidFill>
              <a:srgbClr val="F47B36"/>
            </a:soli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4B4B4B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643534" y="3334631"/>
              <a:ext cx="3115912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2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SHIFT</a:t>
              </a:r>
              <a:endParaRPr kumimoji="0" lang="en-US" sz="320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ea typeface="Source Sans Pro" panose="020B0503030403020204" pitchFamily="34" charset="0"/>
                <a:sym typeface="Calibri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3120" y="2267115"/>
              <a:ext cx="944423" cy="9444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043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4B4B4B"/>
      </a:dk1>
      <a:lt1>
        <a:srgbClr val="FFFFFF"/>
      </a:lt1>
      <a:dk2>
        <a:srgbClr val="A7A7A7"/>
      </a:dk2>
      <a:lt2>
        <a:srgbClr val="535353"/>
      </a:lt2>
      <a:accent1>
        <a:srgbClr val="2D97BA"/>
      </a:accent1>
      <a:accent2>
        <a:srgbClr val="F47B36"/>
      </a:accent2>
      <a:accent3>
        <a:srgbClr val="6CBD45"/>
      </a:accent3>
      <a:accent4>
        <a:srgbClr val="4B4B4B"/>
      </a:accent4>
      <a:accent5>
        <a:srgbClr val="96CBDC"/>
      </a:accent5>
      <a:accent6>
        <a:srgbClr val="B5DEA2"/>
      </a:accent6>
      <a:hlink>
        <a:srgbClr val="0000FF"/>
      </a:hlink>
      <a:folHlink>
        <a:srgbClr val="FF00FF"/>
      </a:folHlink>
    </a:clrScheme>
    <a:fontScheme name="PC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2D97BA"/>
          </a:solidFill>
          <a:prstDash val="solid"/>
          <a:miter lim="8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4B4B4B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2D97BA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4B4B4B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D97BA"/>
      </a:accent1>
      <a:accent2>
        <a:srgbClr val="F47B36"/>
      </a:accent2>
      <a:accent3>
        <a:srgbClr val="6CBD45"/>
      </a:accent3>
      <a:accent4>
        <a:srgbClr val="4B4B4B"/>
      </a:accent4>
      <a:accent5>
        <a:srgbClr val="96CBDC"/>
      </a:accent5>
      <a:accent6>
        <a:srgbClr val="B5DEA2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2D97BA"/>
          </a:solidFill>
          <a:prstDash val="solid"/>
          <a:miter lim="8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4B4B4B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2D97BA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4B4B4B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43786</TotalTime>
  <Words>920</Words>
  <Application>Microsoft Macintosh PowerPoint</Application>
  <PresentationFormat>Custom</PresentationFormat>
  <Paragraphs>291</Paragraphs>
  <Slides>53</Slides>
  <Notes>53</Notes>
  <HiddenSlides>4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Rosanne Hayes</dc:creator>
  <cp:lastModifiedBy>Veronique Johnstone</cp:lastModifiedBy>
  <cp:revision>1258</cp:revision>
  <cp:lastPrinted>2017-04-12T18:54:08Z</cp:lastPrinted>
  <dcterms:modified xsi:type="dcterms:W3CDTF">2017-05-03T22:44:40Z</dcterms:modified>
</cp:coreProperties>
</file>