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64" r:id="rId2"/>
    <p:sldId id="262" r:id="rId3"/>
    <p:sldId id="265" r:id="rId4"/>
    <p:sldId id="277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93" r:id="rId14"/>
    <p:sldId id="288" r:id="rId15"/>
    <p:sldId id="278" r:id="rId16"/>
    <p:sldId id="290" r:id="rId17"/>
    <p:sldId id="292" r:id="rId18"/>
    <p:sldId id="267" r:id="rId19"/>
    <p:sldId id="296" r:id="rId20"/>
    <p:sldId id="294" r:id="rId21"/>
    <p:sldId id="295" r:id="rId22"/>
    <p:sldId id="268" r:id="rId23"/>
    <p:sldId id="269" r:id="rId24"/>
    <p:sldId id="271" r:id="rId25"/>
    <p:sldId id="270" r:id="rId26"/>
    <p:sldId id="272" r:id="rId27"/>
    <p:sldId id="273" r:id="rId28"/>
    <p:sldId id="274" r:id="rId29"/>
    <p:sldId id="275" r:id="rId30"/>
    <p:sldId id="276" r:id="rId31"/>
    <p:sldId id="263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/>
    <p:restoredTop sz="94534"/>
  </p:normalViewPr>
  <p:slideViewPr>
    <p:cSldViewPr snapToGrid="0" snapToObjects="1">
      <p:cViewPr varScale="1">
        <p:scale>
          <a:sx n="74" d="100"/>
          <a:sy n="74" d="100"/>
        </p:scale>
        <p:origin x="195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F9D40F-2A7D-414A-8471-13B66FB02030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376C6B08-AD8E-450D-B29F-F91911C708D3}">
      <dgm:prSet phldrT="[Text]"/>
      <dgm:spPr/>
      <dgm:t>
        <a:bodyPr/>
        <a:lstStyle/>
        <a:p>
          <a:r>
            <a:rPr lang="en-US" dirty="0" smtClean="0"/>
            <a:t>2001 Institute of Medicine Report</a:t>
          </a:r>
          <a:endParaRPr lang="en-US" dirty="0"/>
        </a:p>
      </dgm:t>
    </dgm:pt>
    <dgm:pt modelId="{CA8A7406-9DD5-4AC2-B081-04B0C78C8AF1}" type="parTrans" cxnId="{96BF9285-4D92-4D36-8877-EF6FC5525F17}">
      <dgm:prSet/>
      <dgm:spPr/>
      <dgm:t>
        <a:bodyPr/>
        <a:lstStyle/>
        <a:p>
          <a:endParaRPr lang="en-US"/>
        </a:p>
      </dgm:t>
    </dgm:pt>
    <dgm:pt modelId="{1FBC8493-19E2-4ADA-9CDF-69B1C0016F87}" type="sibTrans" cxnId="{96BF9285-4D92-4D36-8877-EF6FC5525F17}">
      <dgm:prSet/>
      <dgm:spPr/>
      <dgm:t>
        <a:bodyPr/>
        <a:lstStyle/>
        <a:p>
          <a:endParaRPr lang="en-US"/>
        </a:p>
      </dgm:t>
    </dgm:pt>
    <dgm:pt modelId="{D508AFE6-0E1D-47BF-A7C5-C39876573CB4}">
      <dgm:prSet phldrT="[Text]"/>
      <dgm:spPr/>
      <dgm:t>
        <a:bodyPr/>
        <a:lstStyle/>
        <a:p>
          <a:r>
            <a:rPr lang="en-US" dirty="0" smtClean="0"/>
            <a:t>2002 Chronic Care Model</a:t>
          </a:r>
          <a:endParaRPr lang="en-US" dirty="0"/>
        </a:p>
      </dgm:t>
    </dgm:pt>
    <dgm:pt modelId="{5F7F61DF-6E13-4FF6-8FAC-26099B0538EA}" type="parTrans" cxnId="{34F3E485-C0FD-4738-BFAB-457DB0916D62}">
      <dgm:prSet/>
      <dgm:spPr/>
      <dgm:t>
        <a:bodyPr/>
        <a:lstStyle/>
        <a:p>
          <a:endParaRPr lang="en-US"/>
        </a:p>
      </dgm:t>
    </dgm:pt>
    <dgm:pt modelId="{31E1B1A4-19DE-4CF0-A6A9-5D2AEA756E50}" type="sibTrans" cxnId="{34F3E485-C0FD-4738-BFAB-457DB0916D62}">
      <dgm:prSet/>
      <dgm:spPr/>
      <dgm:t>
        <a:bodyPr/>
        <a:lstStyle/>
        <a:p>
          <a:endParaRPr lang="en-US"/>
        </a:p>
      </dgm:t>
    </dgm:pt>
    <dgm:pt modelId="{F82893E3-B9DF-492A-945E-5915A13CE7F3}">
      <dgm:prSet phldrT="[Text]"/>
      <dgm:spPr/>
      <dgm:t>
        <a:bodyPr/>
        <a:lstStyle/>
        <a:p>
          <a:r>
            <a:rPr lang="en-US" dirty="0" smtClean="0"/>
            <a:t>2004 Future of Family Medicine Report</a:t>
          </a:r>
          <a:endParaRPr lang="en-US" dirty="0"/>
        </a:p>
      </dgm:t>
    </dgm:pt>
    <dgm:pt modelId="{2C89819C-77B7-4D47-9481-B5677CD68661}" type="parTrans" cxnId="{2E5301F0-3F70-4270-98E8-124B776E5612}">
      <dgm:prSet/>
      <dgm:spPr/>
      <dgm:t>
        <a:bodyPr/>
        <a:lstStyle/>
        <a:p>
          <a:endParaRPr lang="en-US"/>
        </a:p>
      </dgm:t>
    </dgm:pt>
    <dgm:pt modelId="{5F8203A9-8E0A-4DC0-B7EA-FE3932A12A1F}" type="sibTrans" cxnId="{2E5301F0-3F70-4270-98E8-124B776E5612}">
      <dgm:prSet/>
      <dgm:spPr/>
      <dgm:t>
        <a:bodyPr/>
        <a:lstStyle/>
        <a:p>
          <a:endParaRPr lang="en-US"/>
        </a:p>
      </dgm:t>
    </dgm:pt>
    <dgm:pt modelId="{D795A795-0F5C-4E6C-AD19-FADC2F320FEC}">
      <dgm:prSet phldrT="[Text]"/>
      <dgm:spPr/>
      <dgm:t>
        <a:bodyPr/>
        <a:lstStyle/>
        <a:p>
          <a:r>
            <a:rPr lang="en-US" dirty="0" smtClean="0"/>
            <a:t>2007 Joint Principles of PCMH</a:t>
          </a:r>
          <a:endParaRPr lang="en-US" dirty="0"/>
        </a:p>
      </dgm:t>
    </dgm:pt>
    <dgm:pt modelId="{B37B5851-2EC1-4E7E-AC95-651A1A92433E}" type="parTrans" cxnId="{6BD87D43-6E82-4CF1-B74D-40EA84743D65}">
      <dgm:prSet/>
      <dgm:spPr/>
      <dgm:t>
        <a:bodyPr/>
        <a:lstStyle/>
        <a:p>
          <a:endParaRPr lang="en-US"/>
        </a:p>
      </dgm:t>
    </dgm:pt>
    <dgm:pt modelId="{38A4396F-C1AB-4CD4-951F-6E8E1652C28A}" type="sibTrans" cxnId="{6BD87D43-6E82-4CF1-B74D-40EA84743D65}">
      <dgm:prSet/>
      <dgm:spPr/>
      <dgm:t>
        <a:bodyPr/>
        <a:lstStyle/>
        <a:p>
          <a:endParaRPr lang="en-US"/>
        </a:p>
      </dgm:t>
    </dgm:pt>
    <dgm:pt modelId="{74CD2050-6DFC-4ACE-8376-F6DC8278983E}" type="pres">
      <dgm:prSet presAssocID="{A8F9D40F-2A7D-414A-8471-13B66FB02030}" presName="Name0" presStyleCnt="0">
        <dgm:presLayoutVars>
          <dgm:dir/>
          <dgm:resizeHandles val="exact"/>
        </dgm:presLayoutVars>
      </dgm:prSet>
      <dgm:spPr/>
    </dgm:pt>
    <dgm:pt modelId="{26D57AA3-9100-4C19-A2A8-68E01A738336}" type="pres">
      <dgm:prSet presAssocID="{A8F9D40F-2A7D-414A-8471-13B66FB02030}" presName="arrow" presStyleLbl="bgShp" presStyleIdx="0" presStyleCnt="1" custLinFactNeighborX="-37333" custLinFactNeighborY="-11250"/>
      <dgm:spPr/>
    </dgm:pt>
    <dgm:pt modelId="{40F732AA-5E02-4B78-B703-C7D51C28F40C}" type="pres">
      <dgm:prSet presAssocID="{A8F9D40F-2A7D-414A-8471-13B66FB02030}" presName="points" presStyleCnt="0"/>
      <dgm:spPr/>
    </dgm:pt>
    <dgm:pt modelId="{83F6550A-2919-4263-B051-254656DC591E}" type="pres">
      <dgm:prSet presAssocID="{376C6B08-AD8E-450D-B29F-F91911C708D3}" presName="compositeA" presStyleCnt="0"/>
      <dgm:spPr/>
    </dgm:pt>
    <dgm:pt modelId="{16F4ED56-FFB5-4D16-8A53-57739183B39F}" type="pres">
      <dgm:prSet presAssocID="{376C6B08-AD8E-450D-B29F-F91911C708D3}" presName="text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A6F03A-6ECA-4329-952B-B7F1BCEF5B68}" type="pres">
      <dgm:prSet presAssocID="{376C6B08-AD8E-450D-B29F-F91911C708D3}" presName="circleA" presStyleLbl="node1" presStyleIdx="0" presStyleCnt="4"/>
      <dgm:spPr/>
    </dgm:pt>
    <dgm:pt modelId="{C887BAD0-C5C8-4BBF-BBD7-6355008EAE27}" type="pres">
      <dgm:prSet presAssocID="{376C6B08-AD8E-450D-B29F-F91911C708D3}" presName="spaceA" presStyleCnt="0"/>
      <dgm:spPr/>
    </dgm:pt>
    <dgm:pt modelId="{0C76E1C2-B38A-4A7B-8E42-C95C1A99D19F}" type="pres">
      <dgm:prSet presAssocID="{1FBC8493-19E2-4ADA-9CDF-69B1C0016F87}" presName="space" presStyleCnt="0"/>
      <dgm:spPr/>
    </dgm:pt>
    <dgm:pt modelId="{B56590E8-3CB8-4F65-A517-023B82A60604}" type="pres">
      <dgm:prSet presAssocID="{D508AFE6-0E1D-47BF-A7C5-C39876573CB4}" presName="compositeB" presStyleCnt="0"/>
      <dgm:spPr/>
    </dgm:pt>
    <dgm:pt modelId="{05183A82-5A62-4FEA-B484-559ECB952796}" type="pres">
      <dgm:prSet presAssocID="{D508AFE6-0E1D-47BF-A7C5-C39876573CB4}" presName="text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69339C-688F-4538-B085-53974D1E584C}" type="pres">
      <dgm:prSet presAssocID="{D508AFE6-0E1D-47BF-A7C5-C39876573CB4}" presName="circleB" presStyleLbl="node1" presStyleIdx="1" presStyleCnt="4"/>
      <dgm:spPr/>
    </dgm:pt>
    <dgm:pt modelId="{312A335F-957D-4B4F-A16E-125087AC82F6}" type="pres">
      <dgm:prSet presAssocID="{D508AFE6-0E1D-47BF-A7C5-C39876573CB4}" presName="spaceB" presStyleCnt="0"/>
      <dgm:spPr/>
    </dgm:pt>
    <dgm:pt modelId="{05D32045-63A1-461C-A1B9-DFD481E08803}" type="pres">
      <dgm:prSet presAssocID="{31E1B1A4-19DE-4CF0-A6A9-5D2AEA756E50}" presName="space" presStyleCnt="0"/>
      <dgm:spPr/>
    </dgm:pt>
    <dgm:pt modelId="{3E0F4E58-186E-4F14-94C0-C203E883D764}" type="pres">
      <dgm:prSet presAssocID="{F82893E3-B9DF-492A-945E-5915A13CE7F3}" presName="compositeA" presStyleCnt="0"/>
      <dgm:spPr/>
    </dgm:pt>
    <dgm:pt modelId="{862E93DF-CDD3-4FA9-B86C-2BD6EC5C932B}" type="pres">
      <dgm:prSet presAssocID="{F82893E3-B9DF-492A-945E-5915A13CE7F3}" presName="textA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A0B170-90F0-4F78-B3D1-661CE08C2AC8}" type="pres">
      <dgm:prSet presAssocID="{F82893E3-B9DF-492A-945E-5915A13CE7F3}" presName="circleA" presStyleLbl="node1" presStyleIdx="2" presStyleCnt="4"/>
      <dgm:spPr/>
    </dgm:pt>
    <dgm:pt modelId="{BF58BBD1-8CE0-4DD7-B427-F508AB00DE95}" type="pres">
      <dgm:prSet presAssocID="{F82893E3-B9DF-492A-945E-5915A13CE7F3}" presName="spaceA" presStyleCnt="0"/>
      <dgm:spPr/>
    </dgm:pt>
    <dgm:pt modelId="{D7847655-F6DA-459A-AA6E-CED2C18B2331}" type="pres">
      <dgm:prSet presAssocID="{5F8203A9-8E0A-4DC0-B7EA-FE3932A12A1F}" presName="space" presStyleCnt="0"/>
      <dgm:spPr/>
    </dgm:pt>
    <dgm:pt modelId="{10C2F7EA-C864-4ECB-BE23-778DC7644EA1}" type="pres">
      <dgm:prSet presAssocID="{D795A795-0F5C-4E6C-AD19-FADC2F320FEC}" presName="compositeB" presStyleCnt="0"/>
      <dgm:spPr/>
    </dgm:pt>
    <dgm:pt modelId="{2A261578-69D0-4BAD-9F04-74A462E2074A}" type="pres">
      <dgm:prSet presAssocID="{D795A795-0F5C-4E6C-AD19-FADC2F320FEC}" presName="textB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35A850-3A68-4919-A721-F978F3D93324}" type="pres">
      <dgm:prSet presAssocID="{D795A795-0F5C-4E6C-AD19-FADC2F320FEC}" presName="circleB" presStyleLbl="node1" presStyleIdx="3" presStyleCnt="4"/>
      <dgm:spPr/>
    </dgm:pt>
    <dgm:pt modelId="{0B135ACE-A6B2-41BE-A70C-71975F3D8E2C}" type="pres">
      <dgm:prSet presAssocID="{D795A795-0F5C-4E6C-AD19-FADC2F320FEC}" presName="spaceB" presStyleCnt="0"/>
      <dgm:spPr/>
    </dgm:pt>
  </dgm:ptLst>
  <dgm:cxnLst>
    <dgm:cxn modelId="{96BF9285-4D92-4D36-8877-EF6FC5525F17}" srcId="{A8F9D40F-2A7D-414A-8471-13B66FB02030}" destId="{376C6B08-AD8E-450D-B29F-F91911C708D3}" srcOrd="0" destOrd="0" parTransId="{CA8A7406-9DD5-4AC2-B081-04B0C78C8AF1}" sibTransId="{1FBC8493-19E2-4ADA-9CDF-69B1C0016F87}"/>
    <dgm:cxn modelId="{34F3E485-C0FD-4738-BFAB-457DB0916D62}" srcId="{A8F9D40F-2A7D-414A-8471-13B66FB02030}" destId="{D508AFE6-0E1D-47BF-A7C5-C39876573CB4}" srcOrd="1" destOrd="0" parTransId="{5F7F61DF-6E13-4FF6-8FAC-26099B0538EA}" sibTransId="{31E1B1A4-19DE-4CF0-A6A9-5D2AEA756E50}"/>
    <dgm:cxn modelId="{D513C498-77E6-4FF5-8502-12194286C450}" type="presOf" srcId="{F82893E3-B9DF-492A-945E-5915A13CE7F3}" destId="{862E93DF-CDD3-4FA9-B86C-2BD6EC5C932B}" srcOrd="0" destOrd="0" presId="urn:microsoft.com/office/officeart/2005/8/layout/hProcess11"/>
    <dgm:cxn modelId="{2E5301F0-3F70-4270-98E8-124B776E5612}" srcId="{A8F9D40F-2A7D-414A-8471-13B66FB02030}" destId="{F82893E3-B9DF-492A-945E-5915A13CE7F3}" srcOrd="2" destOrd="0" parTransId="{2C89819C-77B7-4D47-9481-B5677CD68661}" sibTransId="{5F8203A9-8E0A-4DC0-B7EA-FE3932A12A1F}"/>
    <dgm:cxn modelId="{ABDEDF62-35B6-4F89-8426-621B66ADBE00}" type="presOf" srcId="{A8F9D40F-2A7D-414A-8471-13B66FB02030}" destId="{74CD2050-6DFC-4ACE-8376-F6DC8278983E}" srcOrd="0" destOrd="0" presId="urn:microsoft.com/office/officeart/2005/8/layout/hProcess11"/>
    <dgm:cxn modelId="{75D8EA91-452D-4D05-A182-7DD31A4A0725}" type="presOf" srcId="{D795A795-0F5C-4E6C-AD19-FADC2F320FEC}" destId="{2A261578-69D0-4BAD-9F04-74A462E2074A}" srcOrd="0" destOrd="0" presId="urn:microsoft.com/office/officeart/2005/8/layout/hProcess11"/>
    <dgm:cxn modelId="{2180E7A7-257C-4982-95AC-B60E10D84E3E}" type="presOf" srcId="{376C6B08-AD8E-450D-B29F-F91911C708D3}" destId="{16F4ED56-FFB5-4D16-8A53-57739183B39F}" srcOrd="0" destOrd="0" presId="urn:microsoft.com/office/officeart/2005/8/layout/hProcess11"/>
    <dgm:cxn modelId="{6BD87D43-6E82-4CF1-B74D-40EA84743D65}" srcId="{A8F9D40F-2A7D-414A-8471-13B66FB02030}" destId="{D795A795-0F5C-4E6C-AD19-FADC2F320FEC}" srcOrd="3" destOrd="0" parTransId="{B37B5851-2EC1-4E7E-AC95-651A1A92433E}" sibTransId="{38A4396F-C1AB-4CD4-951F-6E8E1652C28A}"/>
    <dgm:cxn modelId="{6B538EA2-AFD0-4964-9764-47BA75E7F2A2}" type="presOf" srcId="{D508AFE6-0E1D-47BF-A7C5-C39876573CB4}" destId="{05183A82-5A62-4FEA-B484-559ECB952796}" srcOrd="0" destOrd="0" presId="urn:microsoft.com/office/officeart/2005/8/layout/hProcess11"/>
    <dgm:cxn modelId="{118C86CE-482F-48CD-81D5-A7A2276EE7B4}" type="presParOf" srcId="{74CD2050-6DFC-4ACE-8376-F6DC8278983E}" destId="{26D57AA3-9100-4C19-A2A8-68E01A738336}" srcOrd="0" destOrd="0" presId="urn:microsoft.com/office/officeart/2005/8/layout/hProcess11"/>
    <dgm:cxn modelId="{2E171438-088A-4D47-A906-52F9E8DC3417}" type="presParOf" srcId="{74CD2050-6DFC-4ACE-8376-F6DC8278983E}" destId="{40F732AA-5E02-4B78-B703-C7D51C28F40C}" srcOrd="1" destOrd="0" presId="urn:microsoft.com/office/officeart/2005/8/layout/hProcess11"/>
    <dgm:cxn modelId="{08CA6B66-3383-4B62-BFBF-37ACE3BB2011}" type="presParOf" srcId="{40F732AA-5E02-4B78-B703-C7D51C28F40C}" destId="{83F6550A-2919-4263-B051-254656DC591E}" srcOrd="0" destOrd="0" presId="urn:microsoft.com/office/officeart/2005/8/layout/hProcess11"/>
    <dgm:cxn modelId="{F1BFDA55-D202-47FD-8C29-108ECEAD83B7}" type="presParOf" srcId="{83F6550A-2919-4263-B051-254656DC591E}" destId="{16F4ED56-FFB5-4D16-8A53-57739183B39F}" srcOrd="0" destOrd="0" presId="urn:microsoft.com/office/officeart/2005/8/layout/hProcess11"/>
    <dgm:cxn modelId="{77F584FC-371C-4342-BF08-04B69BC6596F}" type="presParOf" srcId="{83F6550A-2919-4263-B051-254656DC591E}" destId="{DEA6F03A-6ECA-4329-952B-B7F1BCEF5B68}" srcOrd="1" destOrd="0" presId="urn:microsoft.com/office/officeart/2005/8/layout/hProcess11"/>
    <dgm:cxn modelId="{022CB612-8572-4B1A-9415-59D428DFDD87}" type="presParOf" srcId="{83F6550A-2919-4263-B051-254656DC591E}" destId="{C887BAD0-C5C8-4BBF-BBD7-6355008EAE27}" srcOrd="2" destOrd="0" presId="urn:microsoft.com/office/officeart/2005/8/layout/hProcess11"/>
    <dgm:cxn modelId="{C3A8BD68-3CF1-4110-8D78-37764D5AF2E1}" type="presParOf" srcId="{40F732AA-5E02-4B78-B703-C7D51C28F40C}" destId="{0C76E1C2-B38A-4A7B-8E42-C95C1A99D19F}" srcOrd="1" destOrd="0" presId="urn:microsoft.com/office/officeart/2005/8/layout/hProcess11"/>
    <dgm:cxn modelId="{CC015235-B9B9-4174-937F-87D43673832C}" type="presParOf" srcId="{40F732AA-5E02-4B78-B703-C7D51C28F40C}" destId="{B56590E8-3CB8-4F65-A517-023B82A60604}" srcOrd="2" destOrd="0" presId="urn:microsoft.com/office/officeart/2005/8/layout/hProcess11"/>
    <dgm:cxn modelId="{5580729E-B6C4-4B36-A54C-D486834D3C6D}" type="presParOf" srcId="{B56590E8-3CB8-4F65-A517-023B82A60604}" destId="{05183A82-5A62-4FEA-B484-559ECB952796}" srcOrd="0" destOrd="0" presId="urn:microsoft.com/office/officeart/2005/8/layout/hProcess11"/>
    <dgm:cxn modelId="{FABD21FC-C35D-484C-87C4-E019E0EB408D}" type="presParOf" srcId="{B56590E8-3CB8-4F65-A517-023B82A60604}" destId="{8669339C-688F-4538-B085-53974D1E584C}" srcOrd="1" destOrd="0" presId="urn:microsoft.com/office/officeart/2005/8/layout/hProcess11"/>
    <dgm:cxn modelId="{C6BDCD90-37A1-4DE3-8D41-613FBEA4C16C}" type="presParOf" srcId="{B56590E8-3CB8-4F65-A517-023B82A60604}" destId="{312A335F-957D-4B4F-A16E-125087AC82F6}" srcOrd="2" destOrd="0" presId="urn:microsoft.com/office/officeart/2005/8/layout/hProcess11"/>
    <dgm:cxn modelId="{A4E9B5D8-89D1-48A1-AFF2-F1162C1D925C}" type="presParOf" srcId="{40F732AA-5E02-4B78-B703-C7D51C28F40C}" destId="{05D32045-63A1-461C-A1B9-DFD481E08803}" srcOrd="3" destOrd="0" presId="urn:microsoft.com/office/officeart/2005/8/layout/hProcess11"/>
    <dgm:cxn modelId="{C71069F3-713B-4692-9496-0E678D4D9E44}" type="presParOf" srcId="{40F732AA-5E02-4B78-B703-C7D51C28F40C}" destId="{3E0F4E58-186E-4F14-94C0-C203E883D764}" srcOrd="4" destOrd="0" presId="urn:microsoft.com/office/officeart/2005/8/layout/hProcess11"/>
    <dgm:cxn modelId="{C5CF24E4-6AEA-43A4-93B6-2852874423EE}" type="presParOf" srcId="{3E0F4E58-186E-4F14-94C0-C203E883D764}" destId="{862E93DF-CDD3-4FA9-B86C-2BD6EC5C932B}" srcOrd="0" destOrd="0" presId="urn:microsoft.com/office/officeart/2005/8/layout/hProcess11"/>
    <dgm:cxn modelId="{2E493191-EFAC-4D42-8D54-AF66AB294B7B}" type="presParOf" srcId="{3E0F4E58-186E-4F14-94C0-C203E883D764}" destId="{40A0B170-90F0-4F78-B3D1-661CE08C2AC8}" srcOrd="1" destOrd="0" presId="urn:microsoft.com/office/officeart/2005/8/layout/hProcess11"/>
    <dgm:cxn modelId="{AABE9254-C3CC-4D1E-BAA8-724DFD7B3C9E}" type="presParOf" srcId="{3E0F4E58-186E-4F14-94C0-C203E883D764}" destId="{BF58BBD1-8CE0-4DD7-B427-F508AB00DE95}" srcOrd="2" destOrd="0" presId="urn:microsoft.com/office/officeart/2005/8/layout/hProcess11"/>
    <dgm:cxn modelId="{18FCAAA7-5152-4CAB-8B0D-E59F91672CC7}" type="presParOf" srcId="{40F732AA-5E02-4B78-B703-C7D51C28F40C}" destId="{D7847655-F6DA-459A-AA6E-CED2C18B2331}" srcOrd="5" destOrd="0" presId="urn:microsoft.com/office/officeart/2005/8/layout/hProcess11"/>
    <dgm:cxn modelId="{EE76858F-F4F1-4307-B2A4-3919A859B0C9}" type="presParOf" srcId="{40F732AA-5E02-4B78-B703-C7D51C28F40C}" destId="{10C2F7EA-C864-4ECB-BE23-778DC7644EA1}" srcOrd="6" destOrd="0" presId="urn:microsoft.com/office/officeart/2005/8/layout/hProcess11"/>
    <dgm:cxn modelId="{E520E06D-B99A-4839-A8A6-0DE0C9F0C623}" type="presParOf" srcId="{10C2F7EA-C864-4ECB-BE23-778DC7644EA1}" destId="{2A261578-69D0-4BAD-9F04-74A462E2074A}" srcOrd="0" destOrd="0" presId="urn:microsoft.com/office/officeart/2005/8/layout/hProcess11"/>
    <dgm:cxn modelId="{4EA36196-5730-4A0D-B6CC-7A284B4A5B8C}" type="presParOf" srcId="{10C2F7EA-C864-4ECB-BE23-778DC7644EA1}" destId="{1635A850-3A68-4919-A721-F978F3D93324}" srcOrd="1" destOrd="0" presId="urn:microsoft.com/office/officeart/2005/8/layout/hProcess11"/>
    <dgm:cxn modelId="{801B8153-7B7A-4A32-A7AF-235B340A55C0}" type="presParOf" srcId="{10C2F7EA-C864-4ECB-BE23-778DC7644EA1}" destId="{0B135ACE-A6B2-41BE-A70C-71975F3D8E2C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57AA3-9100-4C19-A2A8-68E01A738336}">
      <dsp:nvSpPr>
        <dsp:cNvPr id="0" name=""/>
        <dsp:cNvSpPr/>
      </dsp:nvSpPr>
      <dsp:spPr>
        <a:xfrm>
          <a:off x="0" y="1036319"/>
          <a:ext cx="6664960" cy="162560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F4ED56-FFB5-4D16-8A53-57739183B39F}">
      <dsp:nvSpPr>
        <dsp:cNvPr id="0" name=""/>
        <dsp:cNvSpPr/>
      </dsp:nvSpPr>
      <dsp:spPr>
        <a:xfrm>
          <a:off x="3002" y="0"/>
          <a:ext cx="1443966" cy="162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b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2001 Institute of Medicine Report</a:t>
          </a:r>
          <a:endParaRPr lang="en-US" sz="1900" kern="1200" dirty="0"/>
        </a:p>
      </dsp:txBody>
      <dsp:txXfrm>
        <a:off x="3002" y="0"/>
        <a:ext cx="1443966" cy="1625600"/>
      </dsp:txXfrm>
    </dsp:sp>
    <dsp:sp modelId="{DEA6F03A-6ECA-4329-952B-B7F1BCEF5B68}">
      <dsp:nvSpPr>
        <dsp:cNvPr id="0" name=""/>
        <dsp:cNvSpPr/>
      </dsp:nvSpPr>
      <dsp:spPr>
        <a:xfrm>
          <a:off x="521785" y="1828800"/>
          <a:ext cx="406400" cy="406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183A82-5A62-4FEA-B484-559ECB952796}">
      <dsp:nvSpPr>
        <dsp:cNvPr id="0" name=""/>
        <dsp:cNvSpPr/>
      </dsp:nvSpPr>
      <dsp:spPr>
        <a:xfrm>
          <a:off x="1519166" y="2438399"/>
          <a:ext cx="1443966" cy="162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2002 Chronic Care Model</a:t>
          </a:r>
          <a:endParaRPr lang="en-US" sz="1900" kern="1200" dirty="0"/>
        </a:p>
      </dsp:txBody>
      <dsp:txXfrm>
        <a:off x="1519166" y="2438399"/>
        <a:ext cx="1443966" cy="1625600"/>
      </dsp:txXfrm>
    </dsp:sp>
    <dsp:sp modelId="{8669339C-688F-4538-B085-53974D1E584C}">
      <dsp:nvSpPr>
        <dsp:cNvPr id="0" name=""/>
        <dsp:cNvSpPr/>
      </dsp:nvSpPr>
      <dsp:spPr>
        <a:xfrm>
          <a:off x="2037949" y="1828800"/>
          <a:ext cx="406400" cy="406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2E93DF-CDD3-4FA9-B86C-2BD6EC5C932B}">
      <dsp:nvSpPr>
        <dsp:cNvPr id="0" name=""/>
        <dsp:cNvSpPr/>
      </dsp:nvSpPr>
      <dsp:spPr>
        <a:xfrm>
          <a:off x="3035331" y="0"/>
          <a:ext cx="1443966" cy="162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b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2004 Future of Family Medicine Report</a:t>
          </a:r>
          <a:endParaRPr lang="en-US" sz="1900" kern="1200" dirty="0"/>
        </a:p>
      </dsp:txBody>
      <dsp:txXfrm>
        <a:off x="3035331" y="0"/>
        <a:ext cx="1443966" cy="1625600"/>
      </dsp:txXfrm>
    </dsp:sp>
    <dsp:sp modelId="{40A0B170-90F0-4F78-B3D1-661CE08C2AC8}">
      <dsp:nvSpPr>
        <dsp:cNvPr id="0" name=""/>
        <dsp:cNvSpPr/>
      </dsp:nvSpPr>
      <dsp:spPr>
        <a:xfrm>
          <a:off x="3554114" y="1828800"/>
          <a:ext cx="406400" cy="406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261578-69D0-4BAD-9F04-74A462E2074A}">
      <dsp:nvSpPr>
        <dsp:cNvPr id="0" name=""/>
        <dsp:cNvSpPr/>
      </dsp:nvSpPr>
      <dsp:spPr>
        <a:xfrm>
          <a:off x="4551495" y="2438399"/>
          <a:ext cx="1443966" cy="162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2007 Joint Principles of PCMH</a:t>
          </a:r>
          <a:endParaRPr lang="en-US" sz="1900" kern="1200" dirty="0"/>
        </a:p>
      </dsp:txBody>
      <dsp:txXfrm>
        <a:off x="4551495" y="2438399"/>
        <a:ext cx="1443966" cy="1625600"/>
      </dsp:txXfrm>
    </dsp:sp>
    <dsp:sp modelId="{1635A850-3A68-4919-A721-F978F3D93324}">
      <dsp:nvSpPr>
        <dsp:cNvPr id="0" name=""/>
        <dsp:cNvSpPr/>
      </dsp:nvSpPr>
      <dsp:spPr>
        <a:xfrm>
          <a:off x="5070278" y="1828800"/>
          <a:ext cx="406400" cy="406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0F439-CBE3-4155-B9BB-D890DDB3C27D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FE739-C0D6-46FD-AB1D-48734BF41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52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spcBef>
                <a:spcPct val="0"/>
              </a:spcBef>
            </a:pP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2001 – Institute of Medicine Report: “Crossing the Quality Chasm: A New Health System for the 21st Century”.  Foster innovation and improve delivery of care.  6 aims:  safe, effective, patient-centered, timely, efficient, equitable.  Chronic care model – 6 functional areas:  self-management support, delivery system redesign,</a:t>
            </a:r>
            <a:r>
              <a:rPr lang="en-US" altLang="en-US" baseline="0" dirty="0" smtClean="0">
                <a:latin typeface="Times New Roman" pitchFamily="18" charset="0"/>
                <a:cs typeface="Times New Roman" pitchFamily="18" charset="0"/>
              </a:rPr>
              <a:t> decision support, clinical information systems, organization of health care, community.</a:t>
            </a:r>
            <a:endParaRPr lang="en-US" altLang="en-US" dirty="0" smtClean="0">
              <a:latin typeface="Times New Roman" pitchFamily="18" charset="0"/>
              <a:cs typeface="Times New Roman" pitchFamily="18" charset="0"/>
            </a:endParaRPr>
          </a:p>
          <a:p>
            <a:pPr defTabSz="457200"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3A3D224-EFCD-4B38-8034-AB712E4CE06C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57498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354" y="8685095"/>
            <a:ext cx="2972108" cy="45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10" rIns="91419" bIns="45710"/>
          <a:lstStyle>
            <a:lvl1pPr eaLnBrk="0">
              <a:defRPr sz="3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1655" indent="-284301" eaLnBrk="0">
              <a:defRPr sz="3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1840" indent="-227132" eaLnBrk="0">
              <a:defRPr sz="3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599193" indent="-227132" eaLnBrk="0">
              <a:defRPr sz="3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6547" indent="-227132" eaLnBrk="0">
              <a:defRPr sz="3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01540" indent="-227132" algn="ctr" defTabSz="54388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46532" indent="-227132" algn="ctr" defTabSz="54388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391525" indent="-227132" algn="ctr" defTabSz="54388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36518" indent="-227132" algn="ctr" defTabSz="54388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fld id="{396163BF-67FB-42E7-A719-771181921F12}" type="slidenum">
              <a:rPr lang="en-US" altLang="en-US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pPr eaLnBrk="1"/>
              <a:t>9</a:t>
            </a:fld>
            <a:endParaRPr lang="en-US" altLang="en-US">
              <a:solidFill>
                <a:schemeClr val="tx1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3572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D4E6E-3AD9-4741-8C99-0258A14634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134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Dexter is a small community</a:t>
            </a:r>
            <a:r>
              <a:rPr lang="en-US" baseline="0" dirty="0" smtClean="0"/>
              <a:t> about 10 miles outside of Ann Arbor with a rapidly growing population over the past decade.  The school district serves about 3400 children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FE739-C0D6-46FD-AB1D-48734BF41B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78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6099" y="2106259"/>
            <a:ext cx="6853412" cy="1470025"/>
          </a:xfrm>
        </p:spPr>
        <p:txBody>
          <a:bodyPr>
            <a:normAutofit/>
          </a:bodyPr>
          <a:lstStyle>
            <a:lvl1pPr algn="ctr">
              <a:defRPr sz="380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 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92316" y="4063709"/>
            <a:ext cx="6079746" cy="1752600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000" b="0" i="1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br>
              <a:rPr lang="en-US" dirty="0"/>
            </a:br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55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9440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2269609"/>
            <a:ext cx="8229600" cy="3946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95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6586762" y="612801"/>
            <a:ext cx="956592" cy="457646"/>
          </a:xfrm>
          <a:prstGeom prst="rect">
            <a:avLst/>
          </a:prstGeom>
        </p:spPr>
        <p:txBody>
          <a:bodyPr lIns="64291" tIns="32146" rIns="64291" bIns="32146"/>
          <a:lstStyle>
            <a:lvl1pPr defTabSz="388447">
              <a:defRPr>
                <a:ea typeface="Helvetica Light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258470" y="612801"/>
            <a:ext cx="1324942" cy="457646"/>
          </a:xfrm>
          <a:prstGeom prst="rect">
            <a:avLst/>
          </a:prstGeom>
        </p:spPr>
        <p:txBody>
          <a:bodyPr lIns="64291" tIns="32146" rIns="64291" bIns="32146"/>
          <a:lstStyle>
            <a:lvl1pPr defTabSz="388447">
              <a:defRPr>
                <a:ea typeface="Helvetica Light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8174013" y="1117"/>
            <a:ext cx="762372" cy="367233"/>
          </a:xfrm>
          <a:prstGeom prst="rect">
            <a:avLst/>
          </a:prstGeom>
        </p:spPr>
        <p:txBody>
          <a:bodyPr lIns="64291" tIns="32146" rIns="64291" bIns="32146"/>
          <a:lstStyle>
            <a:lvl1pPr defTabSz="388447">
              <a:defRPr sz="250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>
              <a:defRPr/>
            </a:pPr>
            <a:fld id="{ACB719AC-27EC-41A1-8B5C-1480E60D20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357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94662" fontAlgn="base">
              <a:spcBef>
                <a:spcPct val="0"/>
              </a:spcBef>
              <a:spcAft>
                <a:spcPct val="0"/>
              </a:spcAft>
              <a:defRPr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>
              <a:defRPr/>
            </a:pPr>
            <a:fld id="{D9C5C7FE-85B0-410A-BFD4-86EFB54245AB}" type="datetimeFigureOut">
              <a:rPr lang="en-US"/>
              <a:pPr>
                <a:defRPr/>
              </a:pPr>
              <a:t>12/3/2018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94662" fontAlgn="base">
              <a:spcBef>
                <a:spcPct val="0"/>
              </a:spcBef>
              <a:spcAft>
                <a:spcPct val="0"/>
              </a:spcAft>
              <a:defRPr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94662" fontAlgn="base">
              <a:spcBef>
                <a:spcPct val="0"/>
              </a:spcBef>
              <a:spcAft>
                <a:spcPct val="0"/>
              </a:spcAft>
              <a:defRPr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>
              <a:defRPr/>
            </a:pPr>
            <a:fld id="{199F0F85-42D9-4820-9BAD-2C99B0E62D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9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4259D44-E723-4F83-9C39-AA927F109EB3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A0E04C-67B6-432A-9E23-A8C0F6F9157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440" y="5557396"/>
            <a:ext cx="715760" cy="74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40601"/>
            <a:ext cx="8229600" cy="1187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66165"/>
            <a:ext cx="8229600" cy="3956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839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Getting Things Done:</a:t>
            </a:r>
            <a:br>
              <a:rPr lang="en-US" dirty="0" smtClean="0"/>
            </a:br>
            <a:r>
              <a:rPr lang="en-US" dirty="0" smtClean="0"/>
              <a:t>The Benefit of Site-Based Project Management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Kathryn M Harmes, MD, MHSA</a:t>
            </a:r>
          </a:p>
          <a:p>
            <a:r>
              <a:rPr lang="en-US" dirty="0" smtClean="0"/>
              <a:t>Anne Kittendorf, MD, FAAFP</a:t>
            </a:r>
          </a:p>
          <a:p>
            <a:r>
              <a:rPr lang="en-US" dirty="0" smtClean="0"/>
              <a:t>Jessica St. Amour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925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CPC+/SIM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Shared Requirements</a:t>
            </a:r>
          </a:p>
          <a:p>
            <a:pPr lvl="1"/>
            <a:r>
              <a:rPr lang="en-US" dirty="0" smtClean="0"/>
              <a:t>Collaborative Care Relationships</a:t>
            </a:r>
          </a:p>
          <a:p>
            <a:pPr lvl="1"/>
            <a:r>
              <a:rPr lang="en-US" dirty="0" smtClean="0"/>
              <a:t>Integrated Behavioral Health</a:t>
            </a:r>
          </a:p>
          <a:p>
            <a:pPr lvl="1"/>
            <a:r>
              <a:rPr lang="en-US" dirty="0" smtClean="0"/>
              <a:t>Care Plan Tool</a:t>
            </a:r>
          </a:p>
          <a:p>
            <a:pPr lvl="1"/>
            <a:r>
              <a:rPr lang="en-US" dirty="0" smtClean="0"/>
              <a:t>24/7 Access to Clinical Decision Maker</a:t>
            </a:r>
          </a:p>
          <a:p>
            <a:pPr lvl="1"/>
            <a:r>
              <a:rPr lang="en-US" dirty="0" smtClean="0"/>
              <a:t>Expanded Hours</a:t>
            </a:r>
          </a:p>
          <a:p>
            <a:pPr lvl="1"/>
            <a:r>
              <a:rPr lang="en-US" dirty="0" smtClean="0"/>
              <a:t>Clinical-Community Linkage</a:t>
            </a:r>
          </a:p>
          <a:p>
            <a:pPr lvl="1"/>
            <a:r>
              <a:rPr lang="en-US" dirty="0" smtClean="0"/>
              <a:t>Care Team Meetings</a:t>
            </a:r>
          </a:p>
          <a:p>
            <a:pPr lvl="1"/>
            <a:r>
              <a:rPr lang="en-US" dirty="0" smtClean="0"/>
              <a:t>Population Health Management</a:t>
            </a:r>
          </a:p>
          <a:p>
            <a:pPr lvl="1"/>
            <a:r>
              <a:rPr lang="en-US" dirty="0" smtClean="0"/>
              <a:t>Education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99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Specific to CPC+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dirty="0" smtClean="0"/>
              <a:t>Empanelment</a:t>
            </a:r>
          </a:p>
          <a:p>
            <a:r>
              <a:rPr lang="en-US" dirty="0" smtClean="0"/>
              <a:t>2-Step Risk Stratification</a:t>
            </a:r>
          </a:p>
          <a:p>
            <a:r>
              <a:rPr lang="en-US" dirty="0" smtClean="0"/>
              <a:t>Care Management</a:t>
            </a:r>
          </a:p>
          <a:p>
            <a:r>
              <a:rPr lang="en-US" dirty="0" smtClean="0"/>
              <a:t>Follow-up</a:t>
            </a:r>
          </a:p>
          <a:p>
            <a:r>
              <a:rPr lang="en-US" dirty="0" smtClean="0"/>
              <a:t>Care Plan</a:t>
            </a:r>
          </a:p>
          <a:p>
            <a:r>
              <a:rPr lang="en-US" dirty="0" smtClean="0"/>
              <a:t>High Cost Providers</a:t>
            </a:r>
          </a:p>
          <a:p>
            <a:r>
              <a:rPr lang="en-US" dirty="0" smtClean="0"/>
              <a:t>High-Risk Populations</a:t>
            </a:r>
          </a:p>
          <a:p>
            <a:r>
              <a:rPr lang="en-US" dirty="0" smtClean="0"/>
              <a:t>Patient Family Advisory Council</a:t>
            </a:r>
          </a:p>
          <a:p>
            <a:r>
              <a:rPr lang="en-US" dirty="0" smtClean="0"/>
              <a:t>Self-Management</a:t>
            </a:r>
          </a:p>
          <a:p>
            <a:r>
              <a:rPr lang="en-US" dirty="0" smtClean="0"/>
              <a:t>Provider Turnover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39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Specific to SIM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10000"/>
          </a:bodyPr>
          <a:lstStyle/>
          <a:p>
            <a:r>
              <a:rPr lang="en-US" dirty="0" smtClean="0"/>
              <a:t>PCMH Designation</a:t>
            </a:r>
          </a:p>
          <a:p>
            <a:r>
              <a:rPr lang="en-US" dirty="0" smtClean="0"/>
              <a:t>Certified EHR</a:t>
            </a:r>
          </a:p>
          <a:p>
            <a:r>
              <a:rPr lang="en-US" dirty="0" smtClean="0"/>
              <a:t>Same-Day Care</a:t>
            </a:r>
          </a:p>
          <a:p>
            <a:r>
              <a:rPr lang="en-US" dirty="0" smtClean="0"/>
              <a:t>Michigan Health Information Exchange</a:t>
            </a:r>
          </a:p>
          <a:p>
            <a:r>
              <a:rPr lang="en-US" dirty="0" smtClean="0"/>
              <a:t>Decision Support</a:t>
            </a:r>
          </a:p>
          <a:p>
            <a:r>
              <a:rPr lang="en-US" dirty="0" smtClean="0"/>
              <a:t>Provider Turnover</a:t>
            </a:r>
          </a:p>
          <a:p>
            <a:r>
              <a:rPr lang="en-US" dirty="0" smtClean="0"/>
              <a:t>Learning</a:t>
            </a:r>
          </a:p>
          <a:p>
            <a:r>
              <a:rPr lang="en-US" dirty="0" smtClean="0"/>
              <a:t>Care Managers</a:t>
            </a:r>
          </a:p>
          <a:p>
            <a:r>
              <a:rPr lang="en-US" dirty="0" smtClean="0"/>
              <a:t>Common Key Service</a:t>
            </a:r>
          </a:p>
          <a:p>
            <a:r>
              <a:rPr lang="en-US" dirty="0" smtClean="0"/>
              <a:t>Identify Champions</a:t>
            </a:r>
          </a:p>
          <a:p>
            <a:r>
              <a:rPr lang="en-US" dirty="0" smtClean="0"/>
              <a:t>PMCH  Initiative Participation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42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7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82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18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53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18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00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066800"/>
          </a:xfrm>
        </p:spPr>
        <p:txBody>
          <a:bodyPr>
            <a:noAutofit/>
          </a:bodyPr>
          <a:lstStyle/>
          <a:p>
            <a:r>
              <a:rPr lang="en-US" sz="3200" b="1" dirty="0"/>
              <a:t>Lessons Learned from the Study of Primary Care Transformation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3" indent="-342900">
              <a:spcBef>
                <a:spcPts val="90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Strong foundation needed for 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successful 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redesign</a:t>
            </a:r>
          </a:p>
          <a:p>
            <a:pPr marL="342900" lvl="3" indent="-342900">
              <a:spcBef>
                <a:spcPts val="90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Process of transformation can be a long and difficult journey</a:t>
            </a:r>
          </a:p>
          <a:p>
            <a:pPr marL="342900" lvl="3" indent="-342900">
              <a:spcBef>
                <a:spcPts val="90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Approaches to transformation vary</a:t>
            </a:r>
          </a:p>
          <a:p>
            <a:pPr marL="342900" lvl="3" indent="-342900">
              <a:spcBef>
                <a:spcPts val="90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Visionary leadership and supportive culture ease the way for change</a:t>
            </a:r>
          </a:p>
          <a:p>
            <a:pPr marL="342900" lvl="3" indent="-342900">
              <a:spcBef>
                <a:spcPts val="90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Contextual factors are inextricably linked to outcome</a:t>
            </a:r>
          </a:p>
          <a:p>
            <a:pPr marL="1371600" lvl="3" indent="0">
              <a:buNone/>
            </a:pPr>
            <a:endParaRPr lang="en-US" sz="2400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B8966D-08E4-44B7-9C31-42B051A5BAF6}"/>
              </a:ext>
            </a:extLst>
          </p:cNvPr>
          <p:cNvSpPr/>
          <p:nvPr/>
        </p:nvSpPr>
        <p:spPr>
          <a:xfrm>
            <a:off x="7368409" y="5487937"/>
            <a:ext cx="240029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350" dirty="0" err="1">
                <a:solidFill>
                  <a:prstClr val="black"/>
                </a:solidFill>
                <a:latin typeface="Calibri"/>
              </a:rPr>
              <a:t>McNellis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 et al., 2013</a:t>
            </a:r>
          </a:p>
        </p:txBody>
      </p:sp>
    </p:spTree>
    <p:extLst>
      <p:ext uri="{BB962C8B-B14F-4D97-AF65-F5344CB8AC3E}">
        <p14:creationId xmlns:p14="http://schemas.microsoft.com/office/powerpoint/2010/main" val="1551914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1060"/>
            <a:ext cx="8229600" cy="1066800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Primary Care practices are diverse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One-size-fits-all approach to transformation will not     	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Complexity and breadth of care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Many specialty guidelines to incorporate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Limited resources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Limited time and capacity in frontline medicine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831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Dexter Health Center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92" y="1833613"/>
            <a:ext cx="3139016" cy="23542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6" y="1865706"/>
            <a:ext cx="3096225" cy="2322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88" y="4413327"/>
            <a:ext cx="4957313" cy="193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57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Dexter Health Center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2010991"/>
            <a:ext cx="8229600" cy="394687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23,000 provider visits, 4,000 </a:t>
            </a:r>
            <a:r>
              <a:rPr lang="en-US" dirty="0" err="1" smtClean="0"/>
              <a:t>Auxillary</a:t>
            </a:r>
            <a:endParaRPr lang="en-US" dirty="0" smtClean="0"/>
          </a:p>
          <a:p>
            <a:r>
              <a:rPr lang="en-US" dirty="0" smtClean="0"/>
              <a:t>13 FM and 5 Specialty Physicians (</a:t>
            </a:r>
            <a:r>
              <a:rPr lang="en-US" dirty="0" err="1"/>
              <a:t>D</a:t>
            </a:r>
            <a:r>
              <a:rPr lang="en-US" dirty="0" err="1" smtClean="0"/>
              <a:t>erm</a:t>
            </a:r>
            <a:r>
              <a:rPr lang="en-US" dirty="0" smtClean="0"/>
              <a:t>, GI, PMR)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3</a:t>
            </a:r>
            <a:r>
              <a:rPr lang="en-US" dirty="0" smtClean="0"/>
              <a:t> Midlevel providers (2 FM)</a:t>
            </a:r>
          </a:p>
          <a:p>
            <a:r>
              <a:rPr lang="en-US" dirty="0" smtClean="0"/>
              <a:t>Deaf Health Clinic</a:t>
            </a:r>
            <a:endParaRPr lang="en-US" dirty="0"/>
          </a:p>
          <a:p>
            <a:r>
              <a:rPr lang="en-US" dirty="0" smtClean="0"/>
              <a:t>Capitation 1/3 </a:t>
            </a:r>
            <a:r>
              <a:rPr lang="en-US" dirty="0" err="1" smtClean="0"/>
              <a:t>payors</a:t>
            </a:r>
            <a:endParaRPr lang="en-US" dirty="0"/>
          </a:p>
          <a:p>
            <a:r>
              <a:rPr lang="en-US" dirty="0" smtClean="0"/>
              <a:t>12% Medicare</a:t>
            </a:r>
          </a:p>
          <a:p>
            <a:r>
              <a:rPr lang="en-US" dirty="0" smtClean="0"/>
              <a:t>8% Medicaid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246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conflicts of interest to disclose.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74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Lean in Daily Work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9556" y="2087047"/>
            <a:ext cx="6764887" cy="444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68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Lean in Daily Work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2020" y="2087047"/>
            <a:ext cx="7159960" cy="437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78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76200">
            <a:solidFill>
              <a:srgbClr val="C00000"/>
            </a:solidFill>
          </a:ln>
        </p:spPr>
        <p:txBody>
          <a:bodyPr/>
          <a:lstStyle/>
          <a:p>
            <a:r>
              <a:rPr lang="en-US" dirty="0" smtClean="0"/>
              <a:t>LDW introduced at Dexter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408749"/>
            <a:ext cx="8229600" cy="366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19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Lean in Daily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Lack of </a:t>
            </a:r>
            <a:r>
              <a:rPr lang="en-US" dirty="0" smtClean="0"/>
              <a:t>participation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Unproductive huddles</a:t>
            </a: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Everyday </a:t>
            </a:r>
            <a:r>
              <a:rPr lang="en-US" dirty="0"/>
              <a:t>Lean Ideas were unsupported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Lack of project leadership, organization and follow through</a:t>
            </a:r>
          </a:p>
        </p:txBody>
      </p:sp>
    </p:spTree>
    <p:extLst>
      <p:ext uri="{BB962C8B-B14F-4D97-AF65-F5344CB8AC3E}">
        <p14:creationId xmlns:p14="http://schemas.microsoft.com/office/powerpoint/2010/main" val="2686978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4047"/>
            <a:ext cx="8229600" cy="124570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Daily Huddle Redesign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9544" y="2270125"/>
            <a:ext cx="5644912" cy="394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24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76200">
            <a:solidFill>
              <a:srgbClr val="C00000"/>
            </a:solidFill>
          </a:ln>
        </p:spPr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Clinic Based Project Manager implemented to guide projects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Daily Huddle improved to promote team collaboration and encourage a safe environment for problem identification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Patient Family Advisory Committee engaged to prioritize projects affecting patient experience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Staff provided with dedicated time to work on projects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Staff rewarded for involvement in team based process improvements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921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4047"/>
            <a:ext cx="8229600" cy="539848"/>
          </a:xfrm>
        </p:spPr>
        <p:txBody>
          <a:bodyPr>
            <a:normAutofit fontScale="90000"/>
          </a:bodyPr>
          <a:lstStyle/>
          <a:p>
            <a:r>
              <a:rPr lang="en-US" sz="3400" dirty="0" smtClean="0"/>
              <a:t>Dexter Health Center Projects</a:t>
            </a:r>
            <a:endParaRPr lang="en-US" sz="3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4106" y="2270125"/>
            <a:ext cx="4995787" cy="394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89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4047"/>
            <a:ext cx="4628147" cy="1143000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Employee appreciation for those participating in QI Projects!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1025" y="3404774"/>
            <a:ext cx="3639627" cy="3011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04" y="2087047"/>
            <a:ext cx="3566449" cy="3942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895" y="427443"/>
            <a:ext cx="3273836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772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4047"/>
            <a:ext cx="8229600" cy="956942"/>
          </a:xfrm>
        </p:spPr>
        <p:txBody>
          <a:bodyPr>
            <a:normAutofit fontScale="90000"/>
          </a:bodyPr>
          <a:lstStyle/>
          <a:p>
            <a:r>
              <a:rPr lang="en-US" sz="3600" u="sng" dirty="0" smtClean="0">
                <a:solidFill>
                  <a:schemeClr val="tx2">
                    <a:lumMod val="75000"/>
                  </a:schemeClr>
                </a:solidFill>
              </a:rPr>
              <a:t>Project Status Reports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1074" y="2141789"/>
            <a:ext cx="3042718" cy="3946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11" y="1419726"/>
            <a:ext cx="8037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Clinic wide email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Reports posted in the breakroom on the QI Project Board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275" y="2144384"/>
            <a:ext cx="3264568" cy="394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03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884" y="831752"/>
            <a:ext cx="8229600" cy="1366016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Collaboration between job roles for quality improvement projects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3378" y="2270125"/>
            <a:ext cx="4237244" cy="394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33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en-US" dirty="0"/>
              <a:t>Upon completion of this session, participants should be able to:</a:t>
            </a:r>
          </a:p>
          <a:p>
            <a:pPr lvl="1" fontAlgn="base"/>
            <a:r>
              <a:rPr lang="en-US" dirty="0"/>
              <a:t>recognize the benefits of utilizing existing staff to facilitate practice transformation;</a:t>
            </a:r>
          </a:p>
          <a:p>
            <a:pPr lvl="1" fontAlgn="base"/>
            <a:r>
              <a:rPr lang="en-US" dirty="0"/>
              <a:t>describe the role of Project Manager and the skills required for this position;</a:t>
            </a:r>
          </a:p>
          <a:p>
            <a:pPr lvl="1" fontAlgn="base"/>
            <a:r>
              <a:rPr lang="en-US" dirty="0"/>
              <a:t>determine and develop strengths in staff members to assist in practice improvement efforts.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876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Team members empowered to make process improvement decisions affecting their work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Leadership support is essential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Project Manager must </a:t>
            </a:r>
            <a:r>
              <a:rPr lang="en-US" dirty="0" smtClean="0">
                <a:latin typeface="Century Gothic" panose="020B0502020202020204" pitchFamily="34" charset="0"/>
              </a:rPr>
              <a:t>be educated </a:t>
            </a:r>
            <a:r>
              <a:rPr lang="en-US" dirty="0">
                <a:latin typeface="Century Gothic" panose="020B0502020202020204" pitchFamily="34" charset="0"/>
              </a:rPr>
              <a:t>in team based problem solving principals in order to keep projects organized and on track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Open and thorough communication fosters a culture of inclusiveness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86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2069" y="2529334"/>
            <a:ext cx="8400499" cy="21729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Please evaluate this presentation using the conference mobile app! Simply click on the "clipboard" icon       on the presentation page.</a:t>
            </a:r>
          </a:p>
        </p:txBody>
      </p:sp>
      <p:pic>
        <p:nvPicPr>
          <p:cNvPr id="5" name="Picture 4" descr="Clip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71" y="3595625"/>
            <a:ext cx="465083" cy="49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16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1" y="953872"/>
            <a:ext cx="8229600" cy="1066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+mn-lt"/>
                <a:cs typeface="Times New Roman" pitchFamily="18" charset="0"/>
              </a:rPr>
              <a:t>National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+mn-lt"/>
                <a:cs typeface="Times New Roman" pitchFamily="18" charset="0"/>
              </a:rPr>
              <a:t>Trends in Primary Care Transformation</a:t>
            </a:r>
            <a:endParaRPr lang="en-US" dirty="0">
              <a:latin typeface="+mn-lt"/>
            </a:endParaRP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361441" y="2128466"/>
          <a:ext cx="666496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321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dirty="0" smtClean="0"/>
              <a:t>Patient-centered orientation</a:t>
            </a:r>
          </a:p>
          <a:p>
            <a:pPr lvl="1"/>
            <a:r>
              <a:rPr lang="en-US" altLang="en-US" dirty="0" smtClean="0"/>
              <a:t>Oriented toward the whole person</a:t>
            </a:r>
          </a:p>
          <a:p>
            <a:pPr lvl="1"/>
            <a:r>
              <a:rPr lang="en-US" altLang="en-US" dirty="0" smtClean="0"/>
              <a:t>Understand and respect each patient’s unique needs, culture, values and preferences</a:t>
            </a:r>
          </a:p>
          <a:p>
            <a:pPr lvl="1"/>
            <a:r>
              <a:rPr lang="en-US" altLang="en-US" dirty="0" smtClean="0"/>
              <a:t>Actively supports patients in learning to manage and organize their own care</a:t>
            </a:r>
          </a:p>
          <a:p>
            <a:pPr lvl="1"/>
            <a:r>
              <a:rPr lang="en-US" altLang="en-US" dirty="0" smtClean="0"/>
              <a:t>Patient Advisory Panels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828675"/>
            <a:ext cx="8934450" cy="5200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30363" y="647037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Copyright © 2017 Patient-Centered Primary Care Collaborative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5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title"/>
          </p:nvPr>
        </p:nvSpPr>
        <p:spPr>
          <a:xfrm>
            <a:off x="457200" y="1346819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dirty="0" smtClean="0">
                <a:latin typeface="Calibri" pitchFamily="34" charset="0"/>
              </a:rPr>
              <a:t>PCMH and Population Health:</a:t>
            </a:r>
            <a:br>
              <a:rPr lang="en-US" altLang="en-US" dirty="0" smtClean="0">
                <a:latin typeface="Calibri" pitchFamily="34" charset="0"/>
              </a:rPr>
            </a:br>
            <a:r>
              <a:rPr lang="en-US" altLang="en-US" dirty="0" smtClean="0">
                <a:latin typeface="Calibri" pitchFamily="34" charset="0"/>
              </a:rPr>
              <a:t>The Michigan Landscape</a:t>
            </a:r>
            <a:r>
              <a:rPr lang="en-US" altLang="en-US" b="1" dirty="0" smtClean="0">
                <a:latin typeface="Calibri" pitchFamily="34" charset="0"/>
              </a:rPr>
              <a:t/>
            </a:r>
            <a:br>
              <a:rPr lang="en-US" altLang="en-US" b="1" dirty="0" smtClean="0">
                <a:latin typeface="Calibri" pitchFamily="34" charset="0"/>
              </a:rPr>
            </a:br>
            <a:endParaRPr lang="en-US" altLang="en-US" b="1" dirty="0" smtClean="0">
              <a:latin typeface="Calibri" pitchFamily="34" charset="0"/>
            </a:endParaRPr>
          </a:p>
        </p:txBody>
      </p:sp>
      <p:pic>
        <p:nvPicPr>
          <p:cNvPr id="40964" name="Picture 2" descr="D:\jskratek\My Documents\My Pictures\michig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875" y="2972371"/>
            <a:ext cx="3822192" cy="2999232"/>
          </a:xfrm>
          <a:ln w="38100">
            <a:solidFill>
              <a:schemeClr val="tx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422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6"/>
          <p:cNvSpPr>
            <a:spLocks noGrp="1"/>
          </p:cNvSpPr>
          <p:nvPr>
            <p:ph type="title"/>
          </p:nvPr>
        </p:nvSpPr>
        <p:spPr>
          <a:xfrm>
            <a:off x="446484" y="642937"/>
            <a:ext cx="8229824" cy="1067098"/>
          </a:xfrm>
        </p:spPr>
        <p:txBody>
          <a:bodyPr/>
          <a:lstStyle/>
          <a:p>
            <a:pPr algn="ctr"/>
            <a:r>
              <a:rPr lang="en-US" altLang="en-US" sz="3800" dirty="0">
                <a:latin typeface="+mn-lt"/>
              </a:rPr>
              <a:t>Michigan PCMH Landscape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53640" y="1714500"/>
            <a:ext cx="8358188" cy="5036344"/>
          </a:xfrm>
        </p:spPr>
        <p:txBody>
          <a:bodyPr/>
          <a:lstStyle/>
          <a:p>
            <a:pPr marL="351794" indent="-246279">
              <a:spcBef>
                <a:spcPts val="300"/>
              </a:spcBef>
              <a:spcAft>
                <a:spcPts val="600"/>
              </a:spcAft>
              <a:defRPr/>
            </a:pPr>
            <a:r>
              <a:rPr lang="en-US" altLang="en-US" sz="2500" dirty="0">
                <a:latin typeface="Calibri" panose="020F0502020204030204" pitchFamily="34" charset="0"/>
              </a:rPr>
              <a:t>Most </a:t>
            </a:r>
            <a:r>
              <a:rPr lang="en-US" altLang="en-US" sz="2500" dirty="0" smtClean="0">
                <a:latin typeface="Calibri" panose="020F0502020204030204" pitchFamily="34" charset="0"/>
              </a:rPr>
              <a:t>MI PCMH </a:t>
            </a:r>
            <a:r>
              <a:rPr lang="en-US" altLang="en-US" sz="2500" dirty="0">
                <a:latin typeface="Calibri" panose="020F0502020204030204" pitchFamily="34" charset="0"/>
              </a:rPr>
              <a:t>practices designated through the Blue Cross Blue Shield of Michigan (BCBSM) PCMH program</a:t>
            </a:r>
          </a:p>
          <a:p>
            <a:pPr marL="632814" lvl="1" indent="-246279">
              <a:spcBef>
                <a:spcPts val="300"/>
              </a:spcBef>
              <a:spcAft>
                <a:spcPts val="600"/>
              </a:spcAft>
              <a:defRPr/>
            </a:pPr>
            <a:r>
              <a:rPr lang="en-US" altLang="en-US" sz="2200" dirty="0" smtClean="0">
                <a:latin typeface="Calibri" panose="020F0502020204030204" pitchFamily="34" charset="0"/>
              </a:rPr>
              <a:t>Currently </a:t>
            </a:r>
            <a:r>
              <a:rPr lang="en-US" altLang="en-US" sz="2200" dirty="0">
                <a:latin typeface="Calibri" panose="020F0502020204030204" pitchFamily="34" charset="0"/>
              </a:rPr>
              <a:t>1,709 PCMH practices and 4,692 PCPs designated</a:t>
            </a:r>
          </a:p>
          <a:p>
            <a:pPr marL="351794" indent="-246279">
              <a:spcBef>
                <a:spcPts val="300"/>
              </a:spcBef>
              <a:spcAft>
                <a:spcPts val="600"/>
              </a:spcAft>
              <a:defRPr/>
            </a:pPr>
            <a:r>
              <a:rPr lang="en-US" altLang="en-US" sz="2300" dirty="0">
                <a:latin typeface="Calibri" panose="020F0502020204030204" pitchFamily="34" charset="0"/>
              </a:rPr>
              <a:t>Payment for both capability building and PCMH </a:t>
            </a:r>
            <a:r>
              <a:rPr lang="en-US" altLang="en-US" sz="2300" dirty="0" smtClean="0">
                <a:latin typeface="Calibri" panose="020F0502020204030204" pitchFamily="34" charset="0"/>
              </a:rPr>
              <a:t>recognition</a:t>
            </a:r>
          </a:p>
          <a:p>
            <a:pPr marL="351794" indent="-246279">
              <a:spcBef>
                <a:spcPts val="300"/>
              </a:spcBef>
              <a:spcAft>
                <a:spcPts val="600"/>
              </a:spcAft>
              <a:defRPr/>
            </a:pPr>
            <a:r>
              <a:rPr lang="en-US" altLang="en-US" sz="2300" dirty="0" smtClean="0">
                <a:latin typeface="Calibri" panose="020F0502020204030204" pitchFamily="34" charset="0"/>
              </a:rPr>
              <a:t>Program </a:t>
            </a:r>
            <a:r>
              <a:rPr lang="en-US" altLang="en-US" sz="2300" dirty="0">
                <a:latin typeface="Calibri" panose="020F0502020204030204" pitchFamily="34" charset="0"/>
              </a:rPr>
              <a:t>has achieved </a:t>
            </a:r>
            <a:r>
              <a:rPr lang="en-US" altLang="en-US" sz="2300" dirty="0" smtClean="0">
                <a:latin typeface="Calibri" panose="020F0502020204030204" pitchFamily="34" charset="0"/>
              </a:rPr>
              <a:t>national </a:t>
            </a:r>
            <a:r>
              <a:rPr lang="en-US" altLang="en-US" sz="2300" dirty="0">
                <a:latin typeface="Calibri" panose="020F0502020204030204" pitchFamily="34" charset="0"/>
              </a:rPr>
              <a:t>recognition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632814" lvl="1" indent="-246279">
              <a:spcBef>
                <a:spcPts val="300"/>
              </a:spcBef>
              <a:spcAft>
                <a:spcPts val="600"/>
              </a:spcAft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Results published in </a:t>
            </a:r>
            <a:r>
              <a:rPr lang="en-US" altLang="en-US" sz="2200" u="sng" dirty="0">
                <a:latin typeface="Calibri" panose="020F0502020204030204" pitchFamily="34" charset="0"/>
              </a:rPr>
              <a:t>Health Affairs</a:t>
            </a:r>
            <a:r>
              <a:rPr lang="en-US" altLang="en-US" sz="2200" dirty="0">
                <a:latin typeface="Calibri" panose="020F0502020204030204" pitchFamily="34" charset="0"/>
              </a:rPr>
              <a:t>, </a:t>
            </a:r>
            <a:r>
              <a:rPr lang="en-US" altLang="en-US" sz="2200" u="sng" dirty="0">
                <a:latin typeface="Calibri" panose="020F0502020204030204" pitchFamily="34" charset="0"/>
              </a:rPr>
              <a:t>JAMA Internal Medicine</a:t>
            </a:r>
            <a:r>
              <a:rPr lang="en-US" altLang="en-US" sz="2200" dirty="0">
                <a:latin typeface="Calibri" panose="020F0502020204030204" pitchFamily="34" charset="0"/>
              </a:rPr>
              <a:t>, </a:t>
            </a:r>
            <a:r>
              <a:rPr lang="en-US" altLang="en-US" sz="2200" u="sng" dirty="0">
                <a:latin typeface="Calibri" panose="020F0502020204030204" pitchFamily="34" charset="0"/>
              </a:rPr>
              <a:t>Medical Care Research and Review</a:t>
            </a:r>
            <a:r>
              <a:rPr lang="en-US" altLang="en-US" sz="2200" dirty="0">
                <a:latin typeface="Calibri" panose="020F0502020204030204" pitchFamily="34" charset="0"/>
              </a:rPr>
              <a:t>, </a:t>
            </a:r>
            <a:r>
              <a:rPr lang="en-US" altLang="en-US" sz="2200" u="sng" dirty="0">
                <a:latin typeface="Calibri" panose="020F0502020204030204" pitchFamily="34" charset="0"/>
              </a:rPr>
              <a:t>Health Services Research</a:t>
            </a:r>
          </a:p>
          <a:p>
            <a:pPr marL="632814" lvl="1" indent="-246279">
              <a:spcBef>
                <a:spcPts val="300"/>
              </a:spcBef>
              <a:spcAft>
                <a:spcPts val="600"/>
              </a:spcAft>
              <a:defRPr/>
            </a:pPr>
            <a:r>
              <a:rPr lang="en-US" altLang="en-US" sz="2200" dirty="0" smtClean="0">
                <a:latin typeface="Calibri" panose="020F0502020204030204" pitchFamily="34" charset="0"/>
              </a:rPr>
              <a:t>Featured in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Patient </a:t>
            </a:r>
            <a:r>
              <a:rPr lang="en-US" altLang="en-US" sz="2200" i="1" dirty="0">
                <a:latin typeface="Calibri" panose="020F0502020204030204" pitchFamily="34" charset="0"/>
              </a:rPr>
              <a:t>Centered Primary Care </a:t>
            </a:r>
            <a:r>
              <a:rPr lang="en-US" altLang="en-US" sz="2200" i="1" dirty="0" err="1" smtClean="0">
                <a:latin typeface="Calibri" panose="020F0502020204030204" pitchFamily="34" charset="0"/>
              </a:rPr>
              <a:t>Collaborative’s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2017 annual report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632814" lvl="1" indent="-246279">
              <a:spcBef>
                <a:spcPts val="300"/>
              </a:spcBef>
              <a:spcAft>
                <a:spcPts val="600"/>
              </a:spcAft>
              <a:defRPr/>
            </a:pPr>
            <a:r>
              <a:rPr lang="en-US" altLang="en-US" sz="2200" dirty="0" smtClean="0">
                <a:latin typeface="Calibri" panose="020F0502020204030204" pitchFamily="34" charset="0"/>
              </a:rPr>
              <a:t>Recognized </a:t>
            </a:r>
            <a:r>
              <a:rPr lang="en-US" altLang="en-US" sz="2200" dirty="0">
                <a:latin typeface="Calibri" panose="020F0502020204030204" pitchFamily="34" charset="0"/>
              </a:rPr>
              <a:t>by CMS for full PCMH MACRA credit</a:t>
            </a:r>
          </a:p>
          <a:p>
            <a:pPr marL="351794" indent="-246279">
              <a:spcBef>
                <a:spcPts val="300"/>
              </a:spcBef>
              <a:spcAft>
                <a:spcPts val="600"/>
              </a:spcAft>
              <a:defRPr/>
            </a:pPr>
            <a:r>
              <a:rPr lang="en-US" altLang="en-US" sz="2300" dirty="0">
                <a:latin typeface="Calibri" panose="020F0502020204030204" pitchFamily="34" charset="0"/>
              </a:rPr>
              <a:t>Foundation </a:t>
            </a:r>
            <a:r>
              <a:rPr lang="en-US" altLang="en-US" sz="2300" dirty="0" smtClean="0">
                <a:latin typeface="Calibri" panose="020F0502020204030204" pitchFamily="34" charset="0"/>
              </a:rPr>
              <a:t>for Michigan’s </a:t>
            </a:r>
            <a:r>
              <a:rPr lang="en-US" altLang="en-US" sz="2300" dirty="0" err="1" smtClean="0">
                <a:latin typeface="Calibri" panose="020F0502020204030204" pitchFamily="34" charset="0"/>
              </a:rPr>
              <a:t>multipayer</a:t>
            </a:r>
            <a:r>
              <a:rPr lang="en-US" altLang="en-US" sz="2300" dirty="0" smtClean="0">
                <a:latin typeface="Calibri" panose="020F0502020204030204" pitchFamily="34" charset="0"/>
              </a:rPr>
              <a:t> PCMH programs</a:t>
            </a:r>
            <a:endParaRPr lang="en-US" altLang="en-US" sz="2300" dirty="0">
              <a:latin typeface="Calibri" panose="020F0502020204030204" pitchFamily="34" charset="0"/>
            </a:endParaRPr>
          </a:p>
          <a:p>
            <a:pPr marL="632815" lvl="1" indent="-246279">
              <a:spcBef>
                <a:spcPts val="300"/>
              </a:spcBef>
              <a:spcAft>
                <a:spcPts val="600"/>
              </a:spcAft>
              <a:defRPr/>
            </a:pPr>
            <a:endParaRPr lang="en-US" altLang="en-US" sz="25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51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393989"/>
            <a:fld id="{D6A29777-9597-4736-9985-8DDAD15DE332}" type="slidenum">
              <a:rPr lang="en-US" altLang="en-US" smtClean="0"/>
              <a:pPr defTabSz="393989"/>
              <a:t>8</a:t>
            </a:fld>
            <a:endParaRPr lang="en-US" altLang="en-US" smtClean="0"/>
          </a:p>
        </p:txBody>
      </p:sp>
      <p:graphicFrame>
        <p:nvGraphicFramePr>
          <p:cNvPr id="95235" name="Object 2"/>
          <p:cNvGraphicFramePr>
            <a:graphicFrameLocks noChangeAspect="1"/>
          </p:cNvGraphicFramePr>
          <p:nvPr/>
        </p:nvGraphicFramePr>
        <p:xfrm>
          <a:off x="1" y="0"/>
          <a:ext cx="914511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Presentation" r:id="rId3" imgW="4570378" imgH="3427646" progId="PowerPoint.Show.12">
                  <p:embed/>
                </p:oleObj>
              </mc:Choice>
              <mc:Fallback>
                <p:oleObj name="Presentation" r:id="rId3" imgW="4570378" imgH="3427646" progId="PowerPoint.Show.12">
                  <p:embed/>
                  <p:pic>
                    <p:nvPicPr>
                      <p:cNvPr id="9523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9145117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467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304727" y="859802"/>
            <a:ext cx="865956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3800" dirty="0" err="1"/>
              <a:t>Multipayer</a:t>
            </a:r>
            <a:r>
              <a:rPr lang="en-US" altLang="en-US" sz="3800" dirty="0"/>
              <a:t> Sustainability: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3400" i="1" dirty="0"/>
              <a:t>Ongoing Timeline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04726" y="3872136"/>
            <a:ext cx="4420195" cy="0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4" name="TextBox 5"/>
          <p:cNvSpPr txBox="1">
            <a:spLocks noChangeArrowheads="1"/>
          </p:cNvSpPr>
          <p:nvPr/>
        </p:nvSpPr>
        <p:spPr bwMode="auto">
          <a:xfrm>
            <a:off x="305842" y="3243709"/>
            <a:ext cx="1065982" cy="30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27" tIns="44264" rIns="88527" bIns="44264">
            <a:spAutoFit/>
          </a:bodyPr>
          <a:lstStyle>
            <a:lvl1pPr algn="l" eaLnBrk="0">
              <a:spcBef>
                <a:spcPts val="425"/>
              </a:spcBef>
              <a:buClr>
                <a:srgbClr val="A04DA3"/>
              </a:buClr>
              <a:buFont typeface="Georgia" pitchFamily="18" charset="0"/>
              <a:buChar char="•"/>
              <a:defRPr sz="40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algn="l" eaLnBrk="0">
              <a:spcBef>
                <a:spcPts val="425"/>
              </a:spcBef>
              <a:buClr>
                <a:schemeClr val="accent2"/>
              </a:buClr>
              <a:buFont typeface="Georgia" pitchFamily="18" charset="0"/>
              <a:buChar char="▫"/>
              <a:defRPr sz="3700">
                <a:solidFill>
                  <a:schemeClr val="accent2"/>
                </a:solidFill>
                <a:latin typeface="Cambria" pitchFamily="18" charset="0"/>
              </a:defRPr>
            </a:lvl2pPr>
            <a:lvl3pPr marL="1143000" indent="-228600" algn="l" eaLnBrk="0">
              <a:spcBef>
                <a:spcPts val="425"/>
              </a:spcBef>
              <a:buClr>
                <a:schemeClr val="accent1"/>
              </a:buClr>
              <a:buFont typeface="Wingdings 2" pitchFamily="18" charset="2"/>
              <a:buChar char=""/>
              <a:defRPr sz="3400">
                <a:solidFill>
                  <a:schemeClr val="accent1"/>
                </a:solidFill>
                <a:latin typeface="Cambria" pitchFamily="18" charset="0"/>
              </a:defRPr>
            </a:lvl3pPr>
            <a:lvl4pPr marL="1600200" indent="-228600" algn="l" eaLnBrk="0">
              <a:spcBef>
                <a:spcPts val="425"/>
              </a:spcBef>
              <a:buClr>
                <a:schemeClr val="accent1"/>
              </a:buClr>
              <a:buFont typeface="Wingdings 2" pitchFamily="18" charset="2"/>
              <a:buChar char=""/>
              <a:defRPr sz="3100">
                <a:solidFill>
                  <a:schemeClr val="accent1"/>
                </a:solidFill>
                <a:latin typeface="Cambria" pitchFamily="18" charset="0"/>
              </a:defRPr>
            </a:lvl4pPr>
            <a:lvl5pPr marL="2057400" indent="-228600" algn="l" eaLnBrk="0">
              <a:spcBef>
                <a:spcPts val="425"/>
              </a:spcBef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5pPr>
            <a:lvl6pPr marL="25146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6pPr>
            <a:lvl7pPr marL="29718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7pPr>
            <a:lvl8pPr marL="34290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8pPr>
            <a:lvl9pPr marL="38862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itchFamily="34" charset="0"/>
              </a:rPr>
              <a:t>2012 </a:t>
            </a:r>
          </a:p>
        </p:txBody>
      </p:sp>
      <p:sp>
        <p:nvSpPr>
          <p:cNvPr id="51205" name="TextBox 7"/>
          <p:cNvSpPr txBox="1">
            <a:spLocks noChangeArrowheads="1"/>
          </p:cNvSpPr>
          <p:nvPr/>
        </p:nvSpPr>
        <p:spPr bwMode="auto">
          <a:xfrm>
            <a:off x="3578572" y="3206874"/>
            <a:ext cx="1233413" cy="30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27" tIns="44264" rIns="88527" bIns="44264">
            <a:spAutoFit/>
          </a:bodyPr>
          <a:lstStyle>
            <a:lvl1pPr algn="l" eaLnBrk="0">
              <a:spcBef>
                <a:spcPts val="425"/>
              </a:spcBef>
              <a:buClr>
                <a:srgbClr val="A04DA3"/>
              </a:buClr>
              <a:buFont typeface="Georgia" pitchFamily="18" charset="0"/>
              <a:buChar char="•"/>
              <a:defRPr sz="40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algn="l" eaLnBrk="0">
              <a:spcBef>
                <a:spcPts val="425"/>
              </a:spcBef>
              <a:buClr>
                <a:schemeClr val="accent2"/>
              </a:buClr>
              <a:buFont typeface="Georgia" pitchFamily="18" charset="0"/>
              <a:buChar char="▫"/>
              <a:defRPr sz="3700">
                <a:solidFill>
                  <a:schemeClr val="accent2"/>
                </a:solidFill>
                <a:latin typeface="Cambria" pitchFamily="18" charset="0"/>
              </a:defRPr>
            </a:lvl2pPr>
            <a:lvl3pPr marL="1143000" indent="-228600" algn="l" eaLnBrk="0">
              <a:spcBef>
                <a:spcPts val="425"/>
              </a:spcBef>
              <a:buClr>
                <a:schemeClr val="accent1"/>
              </a:buClr>
              <a:buFont typeface="Wingdings 2" pitchFamily="18" charset="2"/>
              <a:buChar char=""/>
              <a:defRPr sz="3400">
                <a:solidFill>
                  <a:schemeClr val="accent1"/>
                </a:solidFill>
                <a:latin typeface="Cambria" pitchFamily="18" charset="0"/>
              </a:defRPr>
            </a:lvl3pPr>
            <a:lvl4pPr marL="1600200" indent="-228600" algn="l" eaLnBrk="0">
              <a:spcBef>
                <a:spcPts val="425"/>
              </a:spcBef>
              <a:buClr>
                <a:schemeClr val="accent1"/>
              </a:buClr>
              <a:buFont typeface="Wingdings 2" pitchFamily="18" charset="2"/>
              <a:buChar char=""/>
              <a:defRPr sz="3100">
                <a:solidFill>
                  <a:schemeClr val="accent1"/>
                </a:solidFill>
                <a:latin typeface="Cambria" pitchFamily="18" charset="0"/>
              </a:defRPr>
            </a:lvl4pPr>
            <a:lvl5pPr marL="2057400" indent="-228600" algn="l" eaLnBrk="0">
              <a:spcBef>
                <a:spcPts val="425"/>
              </a:spcBef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5pPr>
            <a:lvl6pPr marL="25146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6pPr>
            <a:lvl7pPr marL="29718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7pPr>
            <a:lvl8pPr marL="34290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8pPr>
            <a:lvl9pPr marL="38862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itchFamily="34" charset="0"/>
              </a:rPr>
              <a:t>2014</a:t>
            </a:r>
          </a:p>
        </p:txBody>
      </p:sp>
      <p:sp>
        <p:nvSpPr>
          <p:cNvPr id="51206" name="TextBox 8"/>
          <p:cNvSpPr txBox="1">
            <a:spLocks noChangeArrowheads="1"/>
          </p:cNvSpPr>
          <p:nvPr/>
        </p:nvSpPr>
        <p:spPr bwMode="auto">
          <a:xfrm>
            <a:off x="6633642" y="2165449"/>
            <a:ext cx="1829469" cy="33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27" tIns="44264" rIns="88527" bIns="44264">
            <a:spAutoFit/>
          </a:bodyPr>
          <a:lstStyle>
            <a:lvl1pPr algn="l" eaLnBrk="0">
              <a:spcBef>
                <a:spcPts val="425"/>
              </a:spcBef>
              <a:buClr>
                <a:srgbClr val="A04DA3"/>
              </a:buClr>
              <a:buFont typeface="Georgia" pitchFamily="18" charset="0"/>
              <a:buChar char="•"/>
              <a:defRPr sz="40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algn="l" eaLnBrk="0">
              <a:spcBef>
                <a:spcPts val="425"/>
              </a:spcBef>
              <a:buClr>
                <a:schemeClr val="accent2"/>
              </a:buClr>
              <a:buFont typeface="Georgia" pitchFamily="18" charset="0"/>
              <a:buChar char="▫"/>
              <a:defRPr sz="3700">
                <a:solidFill>
                  <a:schemeClr val="accent2"/>
                </a:solidFill>
                <a:latin typeface="Cambria" pitchFamily="18" charset="0"/>
              </a:defRPr>
            </a:lvl2pPr>
            <a:lvl3pPr marL="1143000" indent="-228600" algn="l" eaLnBrk="0">
              <a:spcBef>
                <a:spcPts val="425"/>
              </a:spcBef>
              <a:buClr>
                <a:schemeClr val="accent1"/>
              </a:buClr>
              <a:buFont typeface="Wingdings 2" pitchFamily="18" charset="2"/>
              <a:buChar char=""/>
              <a:defRPr sz="3400">
                <a:solidFill>
                  <a:schemeClr val="accent1"/>
                </a:solidFill>
                <a:latin typeface="Cambria" pitchFamily="18" charset="0"/>
              </a:defRPr>
            </a:lvl3pPr>
            <a:lvl4pPr marL="1600200" indent="-228600" algn="l" eaLnBrk="0">
              <a:spcBef>
                <a:spcPts val="425"/>
              </a:spcBef>
              <a:buClr>
                <a:schemeClr val="accent1"/>
              </a:buClr>
              <a:buFont typeface="Wingdings 2" pitchFamily="18" charset="2"/>
              <a:buChar char=""/>
              <a:defRPr sz="3100">
                <a:solidFill>
                  <a:schemeClr val="accent1"/>
                </a:solidFill>
                <a:latin typeface="Cambria" pitchFamily="18" charset="0"/>
              </a:defRPr>
            </a:lvl4pPr>
            <a:lvl5pPr marL="2057400" indent="-228600" algn="l" eaLnBrk="0">
              <a:spcBef>
                <a:spcPts val="425"/>
              </a:spcBef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5pPr>
            <a:lvl6pPr marL="25146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6pPr>
            <a:lvl7pPr marL="29718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7pPr>
            <a:lvl8pPr marL="34290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8pPr>
            <a:lvl9pPr marL="38862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latin typeface="Calibri" pitchFamily="34" charset="0"/>
              </a:rPr>
              <a:t>SIM and CPC+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724921" y="3872136"/>
            <a:ext cx="1714500" cy="0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8" name="TextBox 11"/>
          <p:cNvSpPr txBox="1">
            <a:spLocks noChangeArrowheads="1"/>
          </p:cNvSpPr>
          <p:nvPr/>
        </p:nvSpPr>
        <p:spPr bwMode="auto">
          <a:xfrm>
            <a:off x="1462236" y="2469059"/>
            <a:ext cx="2666628" cy="58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27" tIns="44264" rIns="88527" bIns="44264">
            <a:spAutoFit/>
          </a:bodyPr>
          <a:lstStyle>
            <a:lvl1pPr algn="l" eaLnBrk="0">
              <a:spcBef>
                <a:spcPts val="425"/>
              </a:spcBef>
              <a:buClr>
                <a:srgbClr val="A04DA3"/>
              </a:buClr>
              <a:buFont typeface="Georgia" pitchFamily="18" charset="0"/>
              <a:buChar char="•"/>
              <a:defRPr sz="40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algn="l" eaLnBrk="0">
              <a:spcBef>
                <a:spcPts val="425"/>
              </a:spcBef>
              <a:buClr>
                <a:schemeClr val="accent2"/>
              </a:buClr>
              <a:buFont typeface="Georgia" pitchFamily="18" charset="0"/>
              <a:buChar char="▫"/>
              <a:defRPr sz="3700">
                <a:solidFill>
                  <a:schemeClr val="accent2"/>
                </a:solidFill>
                <a:latin typeface="Cambria" pitchFamily="18" charset="0"/>
              </a:defRPr>
            </a:lvl2pPr>
            <a:lvl3pPr marL="1143000" indent="-228600" algn="l" eaLnBrk="0">
              <a:spcBef>
                <a:spcPts val="425"/>
              </a:spcBef>
              <a:buClr>
                <a:schemeClr val="accent1"/>
              </a:buClr>
              <a:buFont typeface="Wingdings 2" pitchFamily="18" charset="2"/>
              <a:buChar char=""/>
              <a:defRPr sz="3400">
                <a:solidFill>
                  <a:schemeClr val="accent1"/>
                </a:solidFill>
                <a:latin typeface="Cambria" pitchFamily="18" charset="0"/>
              </a:defRPr>
            </a:lvl3pPr>
            <a:lvl4pPr marL="1600200" indent="-228600" algn="l" eaLnBrk="0">
              <a:spcBef>
                <a:spcPts val="425"/>
              </a:spcBef>
              <a:buClr>
                <a:schemeClr val="accent1"/>
              </a:buClr>
              <a:buFont typeface="Wingdings 2" pitchFamily="18" charset="2"/>
              <a:buChar char=""/>
              <a:defRPr sz="3100">
                <a:solidFill>
                  <a:schemeClr val="accent1"/>
                </a:solidFill>
                <a:latin typeface="Cambria" pitchFamily="18" charset="0"/>
              </a:defRPr>
            </a:lvl4pPr>
            <a:lvl5pPr marL="2057400" indent="-228600" algn="l" eaLnBrk="0">
              <a:spcBef>
                <a:spcPts val="425"/>
              </a:spcBef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5pPr>
            <a:lvl6pPr marL="25146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6pPr>
            <a:lvl7pPr marL="29718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7pPr>
            <a:lvl8pPr marL="34290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8pPr>
            <a:lvl9pPr marL="38862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latin typeface="Calibri" pitchFamily="34" charset="0"/>
              </a:rPr>
              <a:t>Original  MiPCT Demonstration Period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524254" y="3869904"/>
            <a:ext cx="1943323" cy="0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0" name="TextBox 13"/>
          <p:cNvSpPr txBox="1">
            <a:spLocks noChangeArrowheads="1"/>
          </p:cNvSpPr>
          <p:nvPr/>
        </p:nvSpPr>
        <p:spPr bwMode="auto">
          <a:xfrm>
            <a:off x="4722689" y="2142009"/>
            <a:ext cx="1526977" cy="83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27" tIns="44264" rIns="88527" bIns="44264">
            <a:spAutoFit/>
          </a:bodyPr>
          <a:lstStyle>
            <a:lvl1pPr algn="l" eaLnBrk="0">
              <a:spcBef>
                <a:spcPts val="425"/>
              </a:spcBef>
              <a:buClr>
                <a:srgbClr val="A04DA3"/>
              </a:buClr>
              <a:buFont typeface="Georgia" pitchFamily="18" charset="0"/>
              <a:buChar char="•"/>
              <a:defRPr sz="40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algn="l" eaLnBrk="0">
              <a:spcBef>
                <a:spcPts val="425"/>
              </a:spcBef>
              <a:buClr>
                <a:schemeClr val="accent2"/>
              </a:buClr>
              <a:buFont typeface="Georgia" pitchFamily="18" charset="0"/>
              <a:buChar char="▫"/>
              <a:defRPr sz="3700">
                <a:solidFill>
                  <a:schemeClr val="accent2"/>
                </a:solidFill>
                <a:latin typeface="Cambria" pitchFamily="18" charset="0"/>
              </a:defRPr>
            </a:lvl2pPr>
            <a:lvl3pPr marL="1143000" indent="-228600" algn="l" eaLnBrk="0">
              <a:spcBef>
                <a:spcPts val="425"/>
              </a:spcBef>
              <a:buClr>
                <a:schemeClr val="accent1"/>
              </a:buClr>
              <a:buFont typeface="Wingdings 2" pitchFamily="18" charset="2"/>
              <a:buChar char=""/>
              <a:defRPr sz="3400">
                <a:solidFill>
                  <a:schemeClr val="accent1"/>
                </a:solidFill>
                <a:latin typeface="Cambria" pitchFamily="18" charset="0"/>
              </a:defRPr>
            </a:lvl3pPr>
            <a:lvl4pPr marL="1600200" indent="-228600" algn="l" eaLnBrk="0">
              <a:spcBef>
                <a:spcPts val="425"/>
              </a:spcBef>
              <a:buClr>
                <a:schemeClr val="accent1"/>
              </a:buClr>
              <a:buFont typeface="Wingdings 2" pitchFamily="18" charset="2"/>
              <a:buChar char=""/>
              <a:defRPr sz="3100">
                <a:solidFill>
                  <a:schemeClr val="accent1"/>
                </a:solidFill>
                <a:latin typeface="Cambria" pitchFamily="18" charset="0"/>
              </a:defRPr>
            </a:lvl4pPr>
            <a:lvl5pPr marL="2057400" indent="-228600" algn="l" eaLnBrk="0">
              <a:spcBef>
                <a:spcPts val="425"/>
              </a:spcBef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5pPr>
            <a:lvl6pPr marL="25146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6pPr>
            <a:lvl7pPr marL="29718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7pPr>
            <a:lvl8pPr marL="34290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8pPr>
            <a:lvl9pPr marL="38862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latin typeface="Calibri" pitchFamily="34" charset="0"/>
              </a:rPr>
              <a:t> Two Year Demonstration Extension</a:t>
            </a:r>
          </a:p>
        </p:txBody>
      </p:sp>
      <p:sp>
        <p:nvSpPr>
          <p:cNvPr id="15" name="Right Brace 14"/>
          <p:cNvSpPr/>
          <p:nvPr/>
        </p:nvSpPr>
        <p:spPr>
          <a:xfrm rot="16200000">
            <a:off x="7245326" y="2233538"/>
            <a:ext cx="330398" cy="1714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8527" tIns="44264" rIns="88527" bIns="44264" anchor="ctr"/>
          <a:lstStyle/>
          <a:p>
            <a:pPr defTabSz="396820">
              <a:defRPr/>
            </a:pPr>
            <a:endParaRPr lang="en-US" sz="2400" dirty="0"/>
          </a:p>
        </p:txBody>
      </p:sp>
      <p:sp>
        <p:nvSpPr>
          <p:cNvPr id="51212" name="TextBox 15"/>
          <p:cNvSpPr txBox="1">
            <a:spLocks noChangeArrowheads="1"/>
          </p:cNvSpPr>
          <p:nvPr/>
        </p:nvSpPr>
        <p:spPr bwMode="auto">
          <a:xfrm>
            <a:off x="5508501" y="3224734"/>
            <a:ext cx="1235645" cy="30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27" tIns="44264" rIns="88527" bIns="44264">
            <a:spAutoFit/>
          </a:bodyPr>
          <a:lstStyle>
            <a:lvl1pPr algn="l" eaLnBrk="0">
              <a:spcBef>
                <a:spcPts val="425"/>
              </a:spcBef>
              <a:buClr>
                <a:srgbClr val="A04DA3"/>
              </a:buClr>
              <a:buFont typeface="Georgia" pitchFamily="18" charset="0"/>
              <a:buChar char="•"/>
              <a:defRPr sz="40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algn="l" eaLnBrk="0">
              <a:spcBef>
                <a:spcPts val="425"/>
              </a:spcBef>
              <a:buClr>
                <a:schemeClr val="accent2"/>
              </a:buClr>
              <a:buFont typeface="Georgia" pitchFamily="18" charset="0"/>
              <a:buChar char="▫"/>
              <a:defRPr sz="3700">
                <a:solidFill>
                  <a:schemeClr val="accent2"/>
                </a:solidFill>
                <a:latin typeface="Cambria" pitchFamily="18" charset="0"/>
              </a:defRPr>
            </a:lvl2pPr>
            <a:lvl3pPr marL="1143000" indent="-228600" algn="l" eaLnBrk="0">
              <a:spcBef>
                <a:spcPts val="425"/>
              </a:spcBef>
              <a:buClr>
                <a:schemeClr val="accent1"/>
              </a:buClr>
              <a:buFont typeface="Wingdings 2" pitchFamily="18" charset="2"/>
              <a:buChar char=""/>
              <a:defRPr sz="3400">
                <a:solidFill>
                  <a:schemeClr val="accent1"/>
                </a:solidFill>
                <a:latin typeface="Cambria" pitchFamily="18" charset="0"/>
              </a:defRPr>
            </a:lvl3pPr>
            <a:lvl4pPr marL="1600200" indent="-228600" algn="l" eaLnBrk="0">
              <a:spcBef>
                <a:spcPts val="425"/>
              </a:spcBef>
              <a:buClr>
                <a:schemeClr val="accent1"/>
              </a:buClr>
              <a:buFont typeface="Wingdings 2" pitchFamily="18" charset="2"/>
              <a:buChar char=""/>
              <a:defRPr sz="3100">
                <a:solidFill>
                  <a:schemeClr val="accent1"/>
                </a:solidFill>
                <a:latin typeface="Cambria" pitchFamily="18" charset="0"/>
              </a:defRPr>
            </a:lvl4pPr>
            <a:lvl5pPr marL="2057400" indent="-228600" algn="l" eaLnBrk="0">
              <a:spcBef>
                <a:spcPts val="425"/>
              </a:spcBef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5pPr>
            <a:lvl6pPr marL="25146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6pPr>
            <a:lvl7pPr marL="29718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7pPr>
            <a:lvl8pPr marL="34290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8pPr>
            <a:lvl9pPr marL="38862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itchFamily="34" charset="0"/>
              </a:rPr>
              <a:t>2016</a:t>
            </a:r>
          </a:p>
        </p:txBody>
      </p:sp>
      <p:sp>
        <p:nvSpPr>
          <p:cNvPr id="17" name="Right Brace 16"/>
          <p:cNvSpPr/>
          <p:nvPr/>
        </p:nvSpPr>
        <p:spPr>
          <a:xfrm rot="16200000">
            <a:off x="5304793" y="2453990"/>
            <a:ext cx="305842" cy="133610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8527" tIns="44264" rIns="88527" bIns="44264" anchor="ctr"/>
          <a:lstStyle/>
          <a:p>
            <a:pPr defTabSz="396820">
              <a:defRPr/>
            </a:pPr>
            <a:endParaRPr lang="en-US" sz="2400" dirty="0"/>
          </a:p>
        </p:txBody>
      </p:sp>
      <p:sp>
        <p:nvSpPr>
          <p:cNvPr id="51214" name="TextBox 10"/>
          <p:cNvSpPr txBox="1">
            <a:spLocks noChangeArrowheads="1"/>
          </p:cNvSpPr>
          <p:nvPr/>
        </p:nvSpPr>
        <p:spPr bwMode="auto">
          <a:xfrm>
            <a:off x="878459" y="4496098"/>
            <a:ext cx="8088064" cy="119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27" tIns="44264" rIns="88527" bIns="44264">
            <a:spAutoFit/>
          </a:bodyPr>
          <a:lstStyle>
            <a:lvl1pPr marL="457200" indent="-457200" algn="l" eaLnBrk="0">
              <a:spcBef>
                <a:spcPts val="425"/>
              </a:spcBef>
              <a:buClr>
                <a:srgbClr val="A04DA3"/>
              </a:buClr>
              <a:buFont typeface="Georgia" pitchFamily="18" charset="0"/>
              <a:buChar char="•"/>
              <a:defRPr sz="40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algn="l" eaLnBrk="0">
              <a:spcBef>
                <a:spcPts val="425"/>
              </a:spcBef>
              <a:buClr>
                <a:schemeClr val="accent2"/>
              </a:buClr>
              <a:buFont typeface="Georgia" pitchFamily="18" charset="0"/>
              <a:buChar char="▫"/>
              <a:defRPr sz="3700">
                <a:solidFill>
                  <a:schemeClr val="accent2"/>
                </a:solidFill>
                <a:latin typeface="Cambria" pitchFamily="18" charset="0"/>
              </a:defRPr>
            </a:lvl2pPr>
            <a:lvl3pPr marL="1143000" indent="-228600" algn="l" eaLnBrk="0">
              <a:spcBef>
                <a:spcPts val="425"/>
              </a:spcBef>
              <a:buClr>
                <a:schemeClr val="accent1"/>
              </a:buClr>
              <a:buFont typeface="Wingdings 2" pitchFamily="18" charset="2"/>
              <a:buChar char=""/>
              <a:defRPr sz="3400">
                <a:solidFill>
                  <a:schemeClr val="accent1"/>
                </a:solidFill>
                <a:latin typeface="Cambria" pitchFamily="18" charset="0"/>
              </a:defRPr>
            </a:lvl3pPr>
            <a:lvl4pPr marL="1600200" indent="-228600" algn="l" eaLnBrk="0">
              <a:spcBef>
                <a:spcPts val="425"/>
              </a:spcBef>
              <a:buClr>
                <a:schemeClr val="accent1"/>
              </a:buClr>
              <a:buFont typeface="Wingdings 2" pitchFamily="18" charset="2"/>
              <a:buChar char=""/>
              <a:defRPr sz="3100">
                <a:solidFill>
                  <a:schemeClr val="accent1"/>
                </a:solidFill>
                <a:latin typeface="Cambria" pitchFamily="18" charset="0"/>
              </a:defRPr>
            </a:lvl4pPr>
            <a:lvl5pPr marL="2057400" indent="-228600" algn="l" eaLnBrk="0">
              <a:spcBef>
                <a:spcPts val="425"/>
              </a:spcBef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5pPr>
            <a:lvl6pPr marL="25146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6pPr>
            <a:lvl7pPr marL="29718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7pPr>
            <a:lvl8pPr marL="34290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8pPr>
            <a:lvl9pPr marL="38862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9pPr>
          </a:lstStyle>
          <a:p>
            <a:pPr eaLnBrk="1">
              <a:spcBef>
                <a:spcPct val="0"/>
              </a:spcBef>
              <a:buClrTx/>
            </a:pPr>
            <a:r>
              <a:rPr lang="en-US" altLang="en-US" sz="2400">
                <a:latin typeface="Calibri" pitchFamily="34" charset="0"/>
              </a:rPr>
              <a:t>Michigan Primary Care Transformation Project (2012-2016)</a:t>
            </a:r>
          </a:p>
          <a:p>
            <a:pPr eaLnBrk="1">
              <a:spcBef>
                <a:spcPct val="0"/>
              </a:spcBef>
              <a:buClrTx/>
            </a:pPr>
            <a:r>
              <a:rPr lang="en-US" altLang="en-US" sz="2400">
                <a:latin typeface="Calibri" pitchFamily="34" charset="0"/>
              </a:rPr>
              <a:t>State Innovation Model PCMH Pillar (2017-2019)</a:t>
            </a:r>
          </a:p>
          <a:p>
            <a:pPr eaLnBrk="1">
              <a:spcBef>
                <a:spcPct val="0"/>
              </a:spcBef>
              <a:buClrTx/>
            </a:pPr>
            <a:r>
              <a:rPr lang="en-US" altLang="en-US" sz="2400">
                <a:latin typeface="Calibri" pitchFamily="34" charset="0"/>
              </a:rPr>
              <a:t>Comprehensive Primary Care Plus (2017-2021)</a:t>
            </a:r>
          </a:p>
        </p:txBody>
      </p:sp>
      <p:sp>
        <p:nvSpPr>
          <p:cNvPr id="18" name="Right Brace 17"/>
          <p:cNvSpPr/>
          <p:nvPr/>
        </p:nvSpPr>
        <p:spPr>
          <a:xfrm rot="16200000">
            <a:off x="2349066" y="1703896"/>
            <a:ext cx="329283" cy="288205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8527" tIns="44264" rIns="88527" bIns="44264" anchor="ctr"/>
          <a:lstStyle/>
          <a:p>
            <a:pPr defTabSz="396820">
              <a:defRPr/>
            </a:pPr>
            <a:endParaRPr lang="en-US" sz="2400" dirty="0"/>
          </a:p>
        </p:txBody>
      </p:sp>
      <p:sp>
        <p:nvSpPr>
          <p:cNvPr id="51216" name="TextBox 15"/>
          <p:cNvSpPr txBox="1">
            <a:spLocks noChangeArrowheads="1"/>
          </p:cNvSpPr>
          <p:nvPr/>
        </p:nvSpPr>
        <p:spPr bwMode="auto">
          <a:xfrm>
            <a:off x="4471541" y="3213572"/>
            <a:ext cx="634008" cy="30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27" tIns="44264" rIns="88527" bIns="44264">
            <a:spAutoFit/>
          </a:bodyPr>
          <a:lstStyle>
            <a:lvl1pPr algn="l" eaLnBrk="0">
              <a:spcBef>
                <a:spcPts val="425"/>
              </a:spcBef>
              <a:buClr>
                <a:srgbClr val="A04DA3"/>
              </a:buClr>
              <a:buFont typeface="Georgia" pitchFamily="18" charset="0"/>
              <a:buChar char="•"/>
              <a:defRPr sz="40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algn="l" eaLnBrk="0">
              <a:spcBef>
                <a:spcPts val="425"/>
              </a:spcBef>
              <a:buClr>
                <a:schemeClr val="accent2"/>
              </a:buClr>
              <a:buFont typeface="Georgia" pitchFamily="18" charset="0"/>
              <a:buChar char="▫"/>
              <a:defRPr sz="3700">
                <a:solidFill>
                  <a:schemeClr val="accent2"/>
                </a:solidFill>
                <a:latin typeface="Cambria" pitchFamily="18" charset="0"/>
              </a:defRPr>
            </a:lvl2pPr>
            <a:lvl3pPr marL="1143000" indent="-228600" algn="l" eaLnBrk="0">
              <a:spcBef>
                <a:spcPts val="425"/>
              </a:spcBef>
              <a:buClr>
                <a:schemeClr val="accent1"/>
              </a:buClr>
              <a:buFont typeface="Wingdings 2" pitchFamily="18" charset="2"/>
              <a:buChar char=""/>
              <a:defRPr sz="3400">
                <a:solidFill>
                  <a:schemeClr val="accent1"/>
                </a:solidFill>
                <a:latin typeface="Cambria" pitchFamily="18" charset="0"/>
              </a:defRPr>
            </a:lvl3pPr>
            <a:lvl4pPr marL="1600200" indent="-228600" algn="l" eaLnBrk="0">
              <a:spcBef>
                <a:spcPts val="425"/>
              </a:spcBef>
              <a:buClr>
                <a:schemeClr val="accent1"/>
              </a:buClr>
              <a:buFont typeface="Wingdings 2" pitchFamily="18" charset="2"/>
              <a:buChar char=""/>
              <a:defRPr sz="3100">
                <a:solidFill>
                  <a:schemeClr val="accent1"/>
                </a:solidFill>
                <a:latin typeface="Cambria" pitchFamily="18" charset="0"/>
              </a:defRPr>
            </a:lvl4pPr>
            <a:lvl5pPr marL="2057400" indent="-228600" algn="l" eaLnBrk="0">
              <a:spcBef>
                <a:spcPts val="425"/>
              </a:spcBef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5pPr>
            <a:lvl6pPr marL="25146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6pPr>
            <a:lvl7pPr marL="29718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7pPr>
            <a:lvl8pPr marL="34290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8pPr>
            <a:lvl9pPr marL="38862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itchFamily="34" charset="0"/>
              </a:rPr>
              <a:t>2015</a:t>
            </a:r>
          </a:p>
        </p:txBody>
      </p:sp>
      <p:sp>
        <p:nvSpPr>
          <p:cNvPr id="51217" name="TextBox 15"/>
          <p:cNvSpPr txBox="1">
            <a:spLocks noChangeArrowheads="1"/>
          </p:cNvSpPr>
          <p:nvPr/>
        </p:nvSpPr>
        <p:spPr bwMode="auto">
          <a:xfrm>
            <a:off x="6308824" y="3211340"/>
            <a:ext cx="696516" cy="30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27" tIns="44264" rIns="88527" bIns="44264">
            <a:spAutoFit/>
          </a:bodyPr>
          <a:lstStyle>
            <a:lvl1pPr algn="l" eaLnBrk="0">
              <a:spcBef>
                <a:spcPts val="425"/>
              </a:spcBef>
              <a:buClr>
                <a:srgbClr val="A04DA3"/>
              </a:buClr>
              <a:buFont typeface="Georgia" pitchFamily="18" charset="0"/>
              <a:buChar char="•"/>
              <a:defRPr sz="40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algn="l" eaLnBrk="0">
              <a:spcBef>
                <a:spcPts val="425"/>
              </a:spcBef>
              <a:buClr>
                <a:schemeClr val="accent2"/>
              </a:buClr>
              <a:buFont typeface="Georgia" pitchFamily="18" charset="0"/>
              <a:buChar char="▫"/>
              <a:defRPr sz="3700">
                <a:solidFill>
                  <a:schemeClr val="accent2"/>
                </a:solidFill>
                <a:latin typeface="Cambria" pitchFamily="18" charset="0"/>
              </a:defRPr>
            </a:lvl2pPr>
            <a:lvl3pPr marL="1143000" indent="-228600" algn="l" eaLnBrk="0">
              <a:spcBef>
                <a:spcPts val="425"/>
              </a:spcBef>
              <a:buClr>
                <a:schemeClr val="accent1"/>
              </a:buClr>
              <a:buFont typeface="Wingdings 2" pitchFamily="18" charset="2"/>
              <a:buChar char=""/>
              <a:defRPr sz="3400">
                <a:solidFill>
                  <a:schemeClr val="accent1"/>
                </a:solidFill>
                <a:latin typeface="Cambria" pitchFamily="18" charset="0"/>
              </a:defRPr>
            </a:lvl3pPr>
            <a:lvl4pPr marL="1600200" indent="-228600" algn="l" eaLnBrk="0">
              <a:spcBef>
                <a:spcPts val="425"/>
              </a:spcBef>
              <a:buClr>
                <a:schemeClr val="accent1"/>
              </a:buClr>
              <a:buFont typeface="Wingdings 2" pitchFamily="18" charset="2"/>
              <a:buChar char=""/>
              <a:defRPr sz="3100">
                <a:solidFill>
                  <a:schemeClr val="accent1"/>
                </a:solidFill>
                <a:latin typeface="Cambria" pitchFamily="18" charset="0"/>
              </a:defRPr>
            </a:lvl4pPr>
            <a:lvl5pPr marL="2057400" indent="-228600" algn="l" eaLnBrk="0">
              <a:spcBef>
                <a:spcPts val="425"/>
              </a:spcBef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5pPr>
            <a:lvl6pPr marL="25146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6pPr>
            <a:lvl7pPr marL="29718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7pPr>
            <a:lvl8pPr marL="34290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8pPr>
            <a:lvl9pPr marL="38862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itchFamily="34" charset="0"/>
              </a:rPr>
              <a:t>2017</a:t>
            </a:r>
          </a:p>
        </p:txBody>
      </p:sp>
      <p:sp>
        <p:nvSpPr>
          <p:cNvPr id="51218" name="TextBox 15"/>
          <p:cNvSpPr txBox="1">
            <a:spLocks noChangeArrowheads="1"/>
          </p:cNvSpPr>
          <p:nvPr/>
        </p:nvSpPr>
        <p:spPr bwMode="auto">
          <a:xfrm>
            <a:off x="7869287" y="3199061"/>
            <a:ext cx="696516" cy="30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27" tIns="44264" rIns="88527" bIns="44264">
            <a:spAutoFit/>
          </a:bodyPr>
          <a:lstStyle>
            <a:lvl1pPr algn="l" eaLnBrk="0">
              <a:spcBef>
                <a:spcPts val="425"/>
              </a:spcBef>
              <a:buClr>
                <a:srgbClr val="A04DA3"/>
              </a:buClr>
              <a:buFont typeface="Georgia" pitchFamily="18" charset="0"/>
              <a:buChar char="•"/>
              <a:defRPr sz="40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algn="l" eaLnBrk="0">
              <a:spcBef>
                <a:spcPts val="425"/>
              </a:spcBef>
              <a:buClr>
                <a:schemeClr val="accent2"/>
              </a:buClr>
              <a:buFont typeface="Georgia" pitchFamily="18" charset="0"/>
              <a:buChar char="▫"/>
              <a:defRPr sz="3700">
                <a:solidFill>
                  <a:schemeClr val="accent2"/>
                </a:solidFill>
                <a:latin typeface="Cambria" pitchFamily="18" charset="0"/>
              </a:defRPr>
            </a:lvl2pPr>
            <a:lvl3pPr marL="1143000" indent="-228600" algn="l" eaLnBrk="0">
              <a:spcBef>
                <a:spcPts val="425"/>
              </a:spcBef>
              <a:buClr>
                <a:schemeClr val="accent1"/>
              </a:buClr>
              <a:buFont typeface="Wingdings 2" pitchFamily="18" charset="2"/>
              <a:buChar char=""/>
              <a:defRPr sz="3400">
                <a:solidFill>
                  <a:schemeClr val="accent1"/>
                </a:solidFill>
                <a:latin typeface="Cambria" pitchFamily="18" charset="0"/>
              </a:defRPr>
            </a:lvl3pPr>
            <a:lvl4pPr marL="1600200" indent="-228600" algn="l" eaLnBrk="0">
              <a:spcBef>
                <a:spcPts val="425"/>
              </a:spcBef>
              <a:buClr>
                <a:schemeClr val="accent1"/>
              </a:buClr>
              <a:buFont typeface="Wingdings 2" pitchFamily="18" charset="2"/>
              <a:buChar char=""/>
              <a:defRPr sz="3100">
                <a:solidFill>
                  <a:schemeClr val="accent1"/>
                </a:solidFill>
                <a:latin typeface="Cambria" pitchFamily="18" charset="0"/>
              </a:defRPr>
            </a:lvl4pPr>
            <a:lvl5pPr marL="2057400" indent="-228600" algn="l" eaLnBrk="0">
              <a:spcBef>
                <a:spcPts val="425"/>
              </a:spcBef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5pPr>
            <a:lvl6pPr marL="25146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6pPr>
            <a:lvl7pPr marL="29718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7pPr>
            <a:lvl8pPr marL="34290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8pPr>
            <a:lvl9pPr marL="3886200" indent="-228600" defTabSz="558800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800">
                <a:solidFill>
                  <a:srgbClr val="A04DA3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itchFamily="34" charset="0"/>
              </a:rPr>
              <a:t>2019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8467576" y="3350865"/>
            <a:ext cx="498947" cy="0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20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75" y="5823273"/>
            <a:ext cx="2133079" cy="3650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093" indent="-241093" defTabSz="396241" eaLnBrk="0">
              <a:defRPr sz="2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1138" indent="-284624" defTabSz="396241" eaLnBrk="0">
              <a:defRPr sz="2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1844" indent="-227699" defTabSz="396241" eaLnBrk="0">
              <a:defRPr sz="2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598357" indent="-227699" defTabSz="396241" eaLnBrk="0">
              <a:defRPr sz="2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4872" indent="-227699" defTabSz="396241" eaLnBrk="0">
              <a:defRPr sz="2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376329" indent="-227699" algn="ctr" defTabSz="3962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697786" indent="-227699" algn="ctr" defTabSz="3962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019244" indent="-227699" algn="ctr" defTabSz="3962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340701" indent="-227699" algn="ctr" defTabSz="3962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lvl="1" eaLnBrk="1"/>
            <a:fld id="{94D7BE85-B30C-4D64-AB53-84A846946018}" type="slidenum">
              <a:rPr lang="en-US" altLang="en-US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pPr lvl="1" eaLnBrk="1"/>
              <a:t>9</a:t>
            </a:fld>
            <a:endParaRPr lang="en-US" altLang="en-US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328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1604</TotalTime>
  <Words>785</Words>
  <Application>Microsoft Office PowerPoint</Application>
  <PresentationFormat>On-screen Show (4:3)</PresentationFormat>
  <Paragraphs>136</Paragraphs>
  <Slides>31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MS PGothic</vt:lpstr>
      <vt:lpstr>Arial</vt:lpstr>
      <vt:lpstr>Calibri</vt:lpstr>
      <vt:lpstr>Century Gothic</vt:lpstr>
      <vt:lpstr>Georgia</vt:lpstr>
      <vt:lpstr>Helvetica</vt:lpstr>
      <vt:lpstr>Helvetica Light</vt:lpstr>
      <vt:lpstr>Times New Roman</vt:lpstr>
      <vt:lpstr>Office Theme</vt:lpstr>
      <vt:lpstr>Presentation</vt:lpstr>
      <vt:lpstr>Getting Things Done: The Benefit of Site-Based Project Management </vt:lpstr>
      <vt:lpstr>Disclosures</vt:lpstr>
      <vt:lpstr>Objectives</vt:lpstr>
      <vt:lpstr>National Trends in Primary Care Transformation</vt:lpstr>
      <vt:lpstr>PowerPoint Presentation</vt:lpstr>
      <vt:lpstr>PCMH and Population Health: The Michigan Landscape </vt:lpstr>
      <vt:lpstr>Michigan PCMH Landscape</vt:lpstr>
      <vt:lpstr>PowerPoint Presentation</vt:lpstr>
      <vt:lpstr>Multipayer Sustainability: Ongoing Timeline</vt:lpstr>
      <vt:lpstr>CPC+/SIM</vt:lpstr>
      <vt:lpstr>Requirements Specific to CPC+</vt:lpstr>
      <vt:lpstr>Requirements Specific to SIM</vt:lpstr>
      <vt:lpstr>PowerPoint Presentation</vt:lpstr>
      <vt:lpstr>PowerPoint Presentation</vt:lpstr>
      <vt:lpstr>PowerPoint Presentation</vt:lpstr>
      <vt:lpstr>Lessons Learned from the Study of Primary Care Transformation</vt:lpstr>
      <vt:lpstr>Challenges</vt:lpstr>
      <vt:lpstr>Dexter Health Center</vt:lpstr>
      <vt:lpstr>Dexter Health Center</vt:lpstr>
      <vt:lpstr>Lean in Daily Work</vt:lpstr>
      <vt:lpstr>Lean in Daily Work</vt:lpstr>
      <vt:lpstr>LDW introduced at Dexter </vt:lpstr>
      <vt:lpstr>Lean in Daily Work</vt:lpstr>
      <vt:lpstr>Daily Huddle Redesign   </vt:lpstr>
      <vt:lpstr>Collaboration</vt:lpstr>
      <vt:lpstr>Dexter Health Center Projects</vt:lpstr>
      <vt:lpstr>Employee appreciation for those participating in QI Projects!</vt:lpstr>
      <vt:lpstr>Project Status Reports </vt:lpstr>
      <vt:lpstr>Collaboration between job roles for quality improvement projects </vt:lpstr>
      <vt:lpstr>PowerPoint Presentation</vt:lpstr>
      <vt:lpstr>PowerPoint Presentation</vt:lpstr>
    </vt:vector>
  </TitlesOfParts>
  <Company>STFM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Abuel</dc:creator>
  <cp:lastModifiedBy>Harmes, Kathryn</cp:lastModifiedBy>
  <cp:revision>60</cp:revision>
  <dcterms:created xsi:type="dcterms:W3CDTF">2013-07-17T19:19:39Z</dcterms:created>
  <dcterms:modified xsi:type="dcterms:W3CDTF">2018-12-03T21:35:28Z</dcterms:modified>
</cp:coreProperties>
</file>