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64" r:id="rId2"/>
    <p:sldMasterId id="2147483674" r:id="rId3"/>
    <p:sldMasterId id="2147483678" r:id="rId4"/>
    <p:sldMasterId id="2147483676" r:id="rId5"/>
  </p:sldMasterIdLst>
  <p:notesMasterIdLst>
    <p:notesMasterId r:id="rId38"/>
  </p:notesMasterIdLst>
  <p:sldIdLst>
    <p:sldId id="266" r:id="rId6"/>
    <p:sldId id="260" r:id="rId7"/>
    <p:sldId id="264" r:id="rId8"/>
    <p:sldId id="357" r:id="rId9"/>
    <p:sldId id="362" r:id="rId10"/>
    <p:sldId id="267" r:id="rId11"/>
    <p:sldId id="372" r:id="rId12"/>
    <p:sldId id="379" r:id="rId13"/>
    <p:sldId id="363" r:id="rId14"/>
    <p:sldId id="374" r:id="rId15"/>
    <p:sldId id="360" r:id="rId16"/>
    <p:sldId id="380" r:id="rId17"/>
    <p:sldId id="381" r:id="rId18"/>
    <p:sldId id="376" r:id="rId19"/>
    <p:sldId id="365" r:id="rId20"/>
    <p:sldId id="384" r:id="rId21"/>
    <p:sldId id="366" r:id="rId22"/>
    <p:sldId id="385" r:id="rId23"/>
    <p:sldId id="367" r:id="rId24"/>
    <p:sldId id="386" r:id="rId25"/>
    <p:sldId id="368" r:id="rId26"/>
    <p:sldId id="387" r:id="rId27"/>
    <p:sldId id="369" r:id="rId28"/>
    <p:sldId id="388" r:id="rId29"/>
    <p:sldId id="370" r:id="rId30"/>
    <p:sldId id="389" r:id="rId31"/>
    <p:sldId id="371" r:id="rId32"/>
    <p:sldId id="390" r:id="rId33"/>
    <p:sldId id="257" r:id="rId34"/>
    <p:sldId id="383" r:id="rId35"/>
    <p:sldId id="373" r:id="rId36"/>
    <p:sldId id="261" r:id="rId37"/>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75082" autoAdjust="0"/>
  </p:normalViewPr>
  <p:slideViewPr>
    <p:cSldViewPr snapToGrid="0" snapToObjects="1">
      <p:cViewPr varScale="1">
        <p:scale>
          <a:sx n="84" d="100"/>
          <a:sy n="84" d="100"/>
        </p:scale>
        <p:origin x="24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DF5ED-6964-45C4-AB70-923B8FC513CE}" type="doc">
      <dgm:prSet loTypeId="urn:microsoft.com/office/officeart/2008/layout/VerticalCurvedList" loCatId="list" qsTypeId="urn:microsoft.com/office/officeart/2005/8/quickstyle/3d3" qsCatId="3D" csTypeId="urn:microsoft.com/office/officeart/2005/8/colors/accent5_2" csCatId="accent5" phldr="1"/>
      <dgm:spPr/>
      <dgm:t>
        <a:bodyPr/>
        <a:lstStyle/>
        <a:p>
          <a:endParaRPr lang="en-US"/>
        </a:p>
      </dgm:t>
    </dgm:pt>
    <dgm:pt modelId="{F2241C7B-E606-4A4C-96EF-4268455B0B72}">
      <dgm:prSet phldrT="[Text]" custT="1"/>
      <dgm:spPr/>
      <dgm:t>
        <a:bodyPr/>
        <a:lstStyle/>
        <a:p>
          <a:r>
            <a:rPr lang="en-US" sz="2800" b="1" i="0" dirty="0">
              <a:solidFill>
                <a:srgbClr val="FFFF00"/>
              </a:solidFill>
              <a:effectLst/>
              <a:latin typeface="Arial Narrow" panose="020B0606020202030204" pitchFamily="34" charset="0"/>
            </a:rPr>
            <a:t>LCME standard updates</a:t>
          </a:r>
          <a:endParaRPr lang="en-US" sz="2800" b="1" dirty="0">
            <a:solidFill>
              <a:srgbClr val="FFFF00"/>
            </a:solidFill>
            <a:latin typeface="Arial Narrow" panose="020B0606020202030204" pitchFamily="34" charset="0"/>
          </a:endParaRPr>
        </a:p>
      </dgm:t>
    </dgm:pt>
    <dgm:pt modelId="{FDCB8358-8A96-48F1-B195-7603BB0109C1}" type="parTrans" cxnId="{545ACA2B-93A0-4F0A-95D3-F950C927B1B1}">
      <dgm:prSet/>
      <dgm:spPr/>
      <dgm:t>
        <a:bodyPr/>
        <a:lstStyle/>
        <a:p>
          <a:endParaRPr lang="en-US" sz="2400">
            <a:latin typeface="Arial Narrow" panose="020B0606020202030204" pitchFamily="34" charset="0"/>
          </a:endParaRPr>
        </a:p>
      </dgm:t>
    </dgm:pt>
    <dgm:pt modelId="{79CDE489-D361-47A4-B7D3-700B0BBD2686}" type="sibTrans" cxnId="{545ACA2B-93A0-4F0A-95D3-F950C927B1B1}">
      <dgm:prSet/>
      <dgm:spPr/>
      <dgm:t>
        <a:bodyPr/>
        <a:lstStyle/>
        <a:p>
          <a:endParaRPr lang="en-US" sz="2400">
            <a:latin typeface="Arial Narrow" panose="020B0606020202030204" pitchFamily="34" charset="0"/>
          </a:endParaRPr>
        </a:p>
      </dgm:t>
    </dgm:pt>
    <dgm:pt modelId="{D21BA1D0-D14A-412F-AC75-30F5D3417773}">
      <dgm:prSet phldrT="[Text]" custT="1"/>
      <dgm:spPr/>
      <dgm:t>
        <a:bodyPr/>
        <a:lstStyle/>
        <a:p>
          <a:r>
            <a:rPr lang="en-US" sz="2800" b="1" i="0">
              <a:effectLst/>
              <a:latin typeface="Arial Narrow" panose="020B0606020202030204" pitchFamily="34" charset="0"/>
            </a:rPr>
            <a:t>LCME accreditation process</a:t>
          </a:r>
          <a:endParaRPr lang="en-US" sz="2800" dirty="0">
            <a:latin typeface="Arial Narrow" panose="020B0606020202030204" pitchFamily="34" charset="0"/>
          </a:endParaRPr>
        </a:p>
      </dgm:t>
    </dgm:pt>
    <dgm:pt modelId="{8ADDD589-DA76-45D8-BB36-6C3B0C8C29B6}" type="parTrans" cxnId="{39C82052-5D76-4B08-BDEA-A313F104B45B}">
      <dgm:prSet/>
      <dgm:spPr/>
      <dgm:t>
        <a:bodyPr/>
        <a:lstStyle/>
        <a:p>
          <a:endParaRPr lang="en-US" sz="2400">
            <a:latin typeface="Arial Narrow" panose="020B0606020202030204" pitchFamily="34" charset="0"/>
          </a:endParaRPr>
        </a:p>
      </dgm:t>
    </dgm:pt>
    <dgm:pt modelId="{3FB0896D-C9BA-420A-A652-CE3975597B50}" type="sibTrans" cxnId="{39C82052-5D76-4B08-BDEA-A313F104B45B}">
      <dgm:prSet/>
      <dgm:spPr/>
      <dgm:t>
        <a:bodyPr/>
        <a:lstStyle/>
        <a:p>
          <a:endParaRPr lang="en-US" sz="2400">
            <a:latin typeface="Arial Narrow" panose="020B0606020202030204" pitchFamily="34" charset="0"/>
          </a:endParaRPr>
        </a:p>
      </dgm:t>
    </dgm:pt>
    <dgm:pt modelId="{B6A776BF-305B-4E80-8C1F-AEF5C3B80DBB}">
      <dgm:prSet phldrT="[Text]" custT="1"/>
      <dgm:spPr/>
      <dgm:t>
        <a:bodyPr/>
        <a:lstStyle/>
        <a:p>
          <a:r>
            <a:rPr lang="en-US" sz="2800" b="1">
              <a:latin typeface="Arial Narrow" panose="020B0606020202030204" pitchFamily="34" charset="0"/>
              <a:ea typeface="Open Sans" panose="020B0606030504020204" pitchFamily="34" charset="0"/>
              <a:cs typeface="Open Sans" panose="020B0606030504020204" pitchFamily="34" charset="0"/>
            </a:rPr>
            <a:t>Impacts for FM departments &amp; </a:t>
          </a:r>
          <a:r>
            <a:rPr lang="en-US" sz="2800" b="1" i="0">
              <a:effectLst/>
              <a:latin typeface="Arial Narrow" panose="020B0606020202030204" pitchFamily="34" charset="0"/>
            </a:rPr>
            <a:t>opportunities to promote primary care &amp; community health </a:t>
          </a:r>
          <a:endParaRPr lang="en-US" sz="2800" dirty="0">
            <a:latin typeface="Arial Narrow" panose="020B0606020202030204" pitchFamily="34" charset="0"/>
            <a:ea typeface="Open Sans" panose="020B0606030504020204" pitchFamily="34" charset="0"/>
            <a:cs typeface="Open Sans" panose="020B0606030504020204" pitchFamily="34" charset="0"/>
          </a:endParaRPr>
        </a:p>
      </dgm:t>
    </dgm:pt>
    <dgm:pt modelId="{4DFB5742-B36D-47D3-82AA-65EF519BA609}" type="parTrans" cxnId="{D60AA5FC-4F16-41B0-8D75-44317119A6AD}">
      <dgm:prSet/>
      <dgm:spPr/>
      <dgm:t>
        <a:bodyPr/>
        <a:lstStyle/>
        <a:p>
          <a:endParaRPr lang="en-US" sz="2400">
            <a:latin typeface="Arial Narrow" panose="020B0606020202030204" pitchFamily="34" charset="0"/>
          </a:endParaRPr>
        </a:p>
      </dgm:t>
    </dgm:pt>
    <dgm:pt modelId="{25DB1DA2-63A1-461B-88D3-44BE38B50C42}" type="sibTrans" cxnId="{D60AA5FC-4F16-41B0-8D75-44317119A6AD}">
      <dgm:prSet/>
      <dgm:spPr/>
      <dgm:t>
        <a:bodyPr/>
        <a:lstStyle/>
        <a:p>
          <a:endParaRPr lang="en-US" sz="2400">
            <a:latin typeface="Arial Narrow" panose="020B0606020202030204" pitchFamily="34" charset="0"/>
          </a:endParaRPr>
        </a:p>
      </dgm:t>
    </dgm:pt>
    <dgm:pt modelId="{D074E6FA-A422-46C5-9FFE-D1DCF8BF4613}" type="pres">
      <dgm:prSet presAssocID="{E49DF5ED-6964-45C4-AB70-923B8FC513CE}" presName="Name0" presStyleCnt="0">
        <dgm:presLayoutVars>
          <dgm:chMax val="7"/>
          <dgm:chPref val="7"/>
          <dgm:dir/>
        </dgm:presLayoutVars>
      </dgm:prSet>
      <dgm:spPr/>
    </dgm:pt>
    <dgm:pt modelId="{7D014F2A-E512-41C7-AD7A-D150E0C8B430}" type="pres">
      <dgm:prSet presAssocID="{E49DF5ED-6964-45C4-AB70-923B8FC513CE}" presName="Name1" presStyleCnt="0"/>
      <dgm:spPr/>
    </dgm:pt>
    <dgm:pt modelId="{E075BE32-6CEF-4AC0-ABB5-FF01A3DB42EF}" type="pres">
      <dgm:prSet presAssocID="{E49DF5ED-6964-45C4-AB70-923B8FC513CE}" presName="cycle" presStyleCnt="0"/>
      <dgm:spPr/>
    </dgm:pt>
    <dgm:pt modelId="{6984AEEF-AF96-452D-8433-081646EFE9C6}" type="pres">
      <dgm:prSet presAssocID="{E49DF5ED-6964-45C4-AB70-923B8FC513CE}" presName="srcNode" presStyleLbl="node1" presStyleIdx="0" presStyleCnt="3"/>
      <dgm:spPr/>
    </dgm:pt>
    <dgm:pt modelId="{32F8D0D0-7CDA-4621-98B6-4AB4FF42C7C6}" type="pres">
      <dgm:prSet presAssocID="{E49DF5ED-6964-45C4-AB70-923B8FC513CE}" presName="conn" presStyleLbl="parChTrans1D2" presStyleIdx="0" presStyleCnt="1"/>
      <dgm:spPr/>
    </dgm:pt>
    <dgm:pt modelId="{EAC32AEA-643D-480D-9C37-A4DCBF2614C4}" type="pres">
      <dgm:prSet presAssocID="{E49DF5ED-6964-45C4-AB70-923B8FC513CE}" presName="extraNode" presStyleLbl="node1" presStyleIdx="0" presStyleCnt="3"/>
      <dgm:spPr/>
    </dgm:pt>
    <dgm:pt modelId="{2F19EF19-3218-4234-881E-AB251228874E}" type="pres">
      <dgm:prSet presAssocID="{E49DF5ED-6964-45C4-AB70-923B8FC513CE}" presName="dstNode" presStyleLbl="node1" presStyleIdx="0" presStyleCnt="3"/>
      <dgm:spPr/>
    </dgm:pt>
    <dgm:pt modelId="{091A140C-5A56-43E4-BBEF-673E24EC878B}" type="pres">
      <dgm:prSet presAssocID="{F2241C7B-E606-4A4C-96EF-4268455B0B72}" presName="text_1" presStyleLbl="node1" presStyleIdx="0" presStyleCnt="3">
        <dgm:presLayoutVars>
          <dgm:bulletEnabled val="1"/>
        </dgm:presLayoutVars>
      </dgm:prSet>
      <dgm:spPr/>
    </dgm:pt>
    <dgm:pt modelId="{37D3D2EE-8602-43E4-B2DD-FCE9EF54A8EA}" type="pres">
      <dgm:prSet presAssocID="{F2241C7B-E606-4A4C-96EF-4268455B0B72}" presName="accent_1" presStyleCnt="0"/>
      <dgm:spPr/>
    </dgm:pt>
    <dgm:pt modelId="{44A763E4-0FEE-4C29-87B6-C800A65017F7}" type="pres">
      <dgm:prSet presAssocID="{F2241C7B-E606-4A4C-96EF-4268455B0B72}" presName="accentRepeatNode" presStyleLbl="solidFgAcc1" presStyleIdx="0" presStyleCnt="3"/>
      <dgm:spPr>
        <a:solidFill>
          <a:srgbClr val="FFFF00"/>
        </a:solidFill>
      </dgm:spPr>
    </dgm:pt>
    <dgm:pt modelId="{C26BCE18-A181-4585-928B-89BA2932381E}" type="pres">
      <dgm:prSet presAssocID="{D21BA1D0-D14A-412F-AC75-30F5D3417773}" presName="text_2" presStyleLbl="node1" presStyleIdx="1" presStyleCnt="3">
        <dgm:presLayoutVars>
          <dgm:bulletEnabled val="1"/>
        </dgm:presLayoutVars>
      </dgm:prSet>
      <dgm:spPr/>
    </dgm:pt>
    <dgm:pt modelId="{A1A7AAE7-BC9D-4A00-861F-33B5E7B2A18D}" type="pres">
      <dgm:prSet presAssocID="{D21BA1D0-D14A-412F-AC75-30F5D3417773}" presName="accent_2" presStyleCnt="0"/>
      <dgm:spPr/>
    </dgm:pt>
    <dgm:pt modelId="{DE46E1FB-B23C-4462-A039-D8276C137AE1}" type="pres">
      <dgm:prSet presAssocID="{D21BA1D0-D14A-412F-AC75-30F5D3417773}" presName="accentRepeatNode" presStyleLbl="solidFgAcc1" presStyleIdx="1" presStyleCnt="3"/>
      <dgm:spPr/>
    </dgm:pt>
    <dgm:pt modelId="{0827B025-96E5-4BF0-BDFB-42C3639C2544}" type="pres">
      <dgm:prSet presAssocID="{B6A776BF-305B-4E80-8C1F-AEF5C3B80DBB}" presName="text_3" presStyleLbl="node1" presStyleIdx="2" presStyleCnt="3">
        <dgm:presLayoutVars>
          <dgm:bulletEnabled val="1"/>
        </dgm:presLayoutVars>
      </dgm:prSet>
      <dgm:spPr/>
    </dgm:pt>
    <dgm:pt modelId="{AF5D1795-C010-4090-A76C-2BB64FBD6003}" type="pres">
      <dgm:prSet presAssocID="{B6A776BF-305B-4E80-8C1F-AEF5C3B80DBB}" presName="accent_3" presStyleCnt="0"/>
      <dgm:spPr/>
    </dgm:pt>
    <dgm:pt modelId="{14FA63DF-20F3-4817-899E-6DAABAD5598E}" type="pres">
      <dgm:prSet presAssocID="{B6A776BF-305B-4E80-8C1F-AEF5C3B80DBB}" presName="accentRepeatNode" presStyleLbl="solidFgAcc1" presStyleIdx="2" presStyleCnt="3"/>
      <dgm:spPr/>
    </dgm:pt>
  </dgm:ptLst>
  <dgm:cxnLst>
    <dgm:cxn modelId="{545ACA2B-93A0-4F0A-95D3-F950C927B1B1}" srcId="{E49DF5ED-6964-45C4-AB70-923B8FC513CE}" destId="{F2241C7B-E606-4A4C-96EF-4268455B0B72}" srcOrd="0" destOrd="0" parTransId="{FDCB8358-8A96-48F1-B195-7603BB0109C1}" sibTransId="{79CDE489-D361-47A4-B7D3-700B0BBD2686}"/>
    <dgm:cxn modelId="{3D5D523D-119C-477D-898F-130C141EDD07}" type="presOf" srcId="{F2241C7B-E606-4A4C-96EF-4268455B0B72}" destId="{091A140C-5A56-43E4-BBEF-673E24EC878B}" srcOrd="0" destOrd="0" presId="urn:microsoft.com/office/officeart/2008/layout/VerticalCurvedList"/>
    <dgm:cxn modelId="{39C82052-5D76-4B08-BDEA-A313F104B45B}" srcId="{E49DF5ED-6964-45C4-AB70-923B8FC513CE}" destId="{D21BA1D0-D14A-412F-AC75-30F5D3417773}" srcOrd="1" destOrd="0" parTransId="{8ADDD589-DA76-45D8-BB36-6C3B0C8C29B6}" sibTransId="{3FB0896D-C9BA-420A-A652-CE3975597B50}"/>
    <dgm:cxn modelId="{8A35CAC8-5494-4A18-861B-ED13E7B92E1E}" type="presOf" srcId="{E49DF5ED-6964-45C4-AB70-923B8FC513CE}" destId="{D074E6FA-A422-46C5-9FFE-D1DCF8BF4613}" srcOrd="0" destOrd="0" presId="urn:microsoft.com/office/officeart/2008/layout/VerticalCurvedList"/>
    <dgm:cxn modelId="{B09DBDD1-647F-426F-A1E0-1A6BECCE3F0A}" type="presOf" srcId="{79CDE489-D361-47A4-B7D3-700B0BBD2686}" destId="{32F8D0D0-7CDA-4621-98B6-4AB4FF42C7C6}" srcOrd="0" destOrd="0" presId="urn:microsoft.com/office/officeart/2008/layout/VerticalCurvedList"/>
    <dgm:cxn modelId="{C71930DE-2082-4FF1-A1C7-4177BCA8B845}" type="presOf" srcId="{B6A776BF-305B-4E80-8C1F-AEF5C3B80DBB}" destId="{0827B025-96E5-4BF0-BDFB-42C3639C2544}" srcOrd="0" destOrd="0" presId="urn:microsoft.com/office/officeart/2008/layout/VerticalCurvedList"/>
    <dgm:cxn modelId="{7CD081E5-C28B-4F7B-9D8D-AF850E1A9F26}" type="presOf" srcId="{D21BA1D0-D14A-412F-AC75-30F5D3417773}" destId="{C26BCE18-A181-4585-928B-89BA2932381E}" srcOrd="0" destOrd="0" presId="urn:microsoft.com/office/officeart/2008/layout/VerticalCurvedList"/>
    <dgm:cxn modelId="{D60AA5FC-4F16-41B0-8D75-44317119A6AD}" srcId="{E49DF5ED-6964-45C4-AB70-923B8FC513CE}" destId="{B6A776BF-305B-4E80-8C1F-AEF5C3B80DBB}" srcOrd="2" destOrd="0" parTransId="{4DFB5742-B36D-47D3-82AA-65EF519BA609}" sibTransId="{25DB1DA2-63A1-461B-88D3-44BE38B50C42}"/>
    <dgm:cxn modelId="{E02B23DE-5158-42CC-A68B-E65DD9043E76}" type="presParOf" srcId="{D074E6FA-A422-46C5-9FFE-D1DCF8BF4613}" destId="{7D014F2A-E512-41C7-AD7A-D150E0C8B430}" srcOrd="0" destOrd="0" presId="urn:microsoft.com/office/officeart/2008/layout/VerticalCurvedList"/>
    <dgm:cxn modelId="{DD7D4C4E-7A01-4A09-897B-57C332508CFC}" type="presParOf" srcId="{7D014F2A-E512-41C7-AD7A-D150E0C8B430}" destId="{E075BE32-6CEF-4AC0-ABB5-FF01A3DB42EF}" srcOrd="0" destOrd="0" presId="urn:microsoft.com/office/officeart/2008/layout/VerticalCurvedList"/>
    <dgm:cxn modelId="{5AB5BCA4-C787-42EA-AD7D-68D93F49E06D}" type="presParOf" srcId="{E075BE32-6CEF-4AC0-ABB5-FF01A3DB42EF}" destId="{6984AEEF-AF96-452D-8433-081646EFE9C6}" srcOrd="0" destOrd="0" presId="urn:microsoft.com/office/officeart/2008/layout/VerticalCurvedList"/>
    <dgm:cxn modelId="{C4E8FED4-8B0B-4E68-B84A-C1429710CC6E}" type="presParOf" srcId="{E075BE32-6CEF-4AC0-ABB5-FF01A3DB42EF}" destId="{32F8D0D0-7CDA-4621-98B6-4AB4FF42C7C6}" srcOrd="1" destOrd="0" presId="urn:microsoft.com/office/officeart/2008/layout/VerticalCurvedList"/>
    <dgm:cxn modelId="{3665BA98-58D1-4F3F-8DC2-2CC5474D4207}" type="presParOf" srcId="{E075BE32-6CEF-4AC0-ABB5-FF01A3DB42EF}" destId="{EAC32AEA-643D-480D-9C37-A4DCBF2614C4}" srcOrd="2" destOrd="0" presId="urn:microsoft.com/office/officeart/2008/layout/VerticalCurvedList"/>
    <dgm:cxn modelId="{17D4B4E0-0769-4441-A292-FD7F552BF0FF}" type="presParOf" srcId="{E075BE32-6CEF-4AC0-ABB5-FF01A3DB42EF}" destId="{2F19EF19-3218-4234-881E-AB251228874E}" srcOrd="3" destOrd="0" presId="urn:microsoft.com/office/officeart/2008/layout/VerticalCurvedList"/>
    <dgm:cxn modelId="{E368DA42-237C-427B-8890-48DC20B94D81}" type="presParOf" srcId="{7D014F2A-E512-41C7-AD7A-D150E0C8B430}" destId="{091A140C-5A56-43E4-BBEF-673E24EC878B}" srcOrd="1" destOrd="0" presId="urn:microsoft.com/office/officeart/2008/layout/VerticalCurvedList"/>
    <dgm:cxn modelId="{9BD4448B-9BF7-412C-AD73-750A55FFA3FB}" type="presParOf" srcId="{7D014F2A-E512-41C7-AD7A-D150E0C8B430}" destId="{37D3D2EE-8602-43E4-B2DD-FCE9EF54A8EA}" srcOrd="2" destOrd="0" presId="urn:microsoft.com/office/officeart/2008/layout/VerticalCurvedList"/>
    <dgm:cxn modelId="{BE565EC5-CD0C-46A0-A8F4-D9F6D720EB1B}" type="presParOf" srcId="{37D3D2EE-8602-43E4-B2DD-FCE9EF54A8EA}" destId="{44A763E4-0FEE-4C29-87B6-C800A65017F7}" srcOrd="0" destOrd="0" presId="urn:microsoft.com/office/officeart/2008/layout/VerticalCurvedList"/>
    <dgm:cxn modelId="{265F1157-462C-4E80-9337-2853CD9F7619}" type="presParOf" srcId="{7D014F2A-E512-41C7-AD7A-D150E0C8B430}" destId="{C26BCE18-A181-4585-928B-89BA2932381E}" srcOrd="3" destOrd="0" presId="urn:microsoft.com/office/officeart/2008/layout/VerticalCurvedList"/>
    <dgm:cxn modelId="{DD092DE5-AB50-42F6-B0CA-2E5B3EAD1754}" type="presParOf" srcId="{7D014F2A-E512-41C7-AD7A-D150E0C8B430}" destId="{A1A7AAE7-BC9D-4A00-861F-33B5E7B2A18D}" srcOrd="4" destOrd="0" presId="urn:microsoft.com/office/officeart/2008/layout/VerticalCurvedList"/>
    <dgm:cxn modelId="{45A53122-0EDE-4AA7-83AD-E688C6EDF756}" type="presParOf" srcId="{A1A7AAE7-BC9D-4A00-861F-33B5E7B2A18D}" destId="{DE46E1FB-B23C-4462-A039-D8276C137AE1}" srcOrd="0" destOrd="0" presId="urn:microsoft.com/office/officeart/2008/layout/VerticalCurvedList"/>
    <dgm:cxn modelId="{769C317E-23AA-4874-8E49-11CE3CD063D1}" type="presParOf" srcId="{7D014F2A-E512-41C7-AD7A-D150E0C8B430}" destId="{0827B025-96E5-4BF0-BDFB-42C3639C2544}" srcOrd="5" destOrd="0" presId="urn:microsoft.com/office/officeart/2008/layout/VerticalCurvedList"/>
    <dgm:cxn modelId="{AC678564-C8C9-4BFC-8FD7-A7C1597213E3}" type="presParOf" srcId="{7D014F2A-E512-41C7-AD7A-D150E0C8B430}" destId="{AF5D1795-C010-4090-A76C-2BB64FBD6003}" srcOrd="6" destOrd="0" presId="urn:microsoft.com/office/officeart/2008/layout/VerticalCurvedList"/>
    <dgm:cxn modelId="{86826AEA-A43B-4A21-B1F6-72CE02484CA7}" type="presParOf" srcId="{AF5D1795-C010-4090-A76C-2BB64FBD6003}" destId="{14FA63DF-20F3-4817-899E-6DAABAD559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DF5ED-6964-45C4-AB70-923B8FC513CE}" type="doc">
      <dgm:prSet loTypeId="urn:microsoft.com/office/officeart/2008/layout/VerticalCurvedList" loCatId="list" qsTypeId="urn:microsoft.com/office/officeart/2005/8/quickstyle/3d3" qsCatId="3D" csTypeId="urn:microsoft.com/office/officeart/2005/8/colors/accent5_2" csCatId="accent5" phldr="1"/>
      <dgm:spPr/>
      <dgm:t>
        <a:bodyPr/>
        <a:lstStyle/>
        <a:p>
          <a:endParaRPr lang="en-US"/>
        </a:p>
      </dgm:t>
    </dgm:pt>
    <dgm:pt modelId="{F2241C7B-E606-4A4C-96EF-4268455B0B72}">
      <dgm:prSet phldrT="[Text]" custT="1"/>
      <dgm:spPr/>
      <dgm:t>
        <a:bodyPr/>
        <a:lstStyle/>
        <a:p>
          <a:r>
            <a:rPr lang="en-US" sz="2800" b="1" i="0" dirty="0">
              <a:solidFill>
                <a:schemeClr val="bg1"/>
              </a:solidFill>
              <a:effectLst/>
              <a:latin typeface="Arial Narrow" panose="020B0606020202030204" pitchFamily="34" charset="0"/>
            </a:rPr>
            <a:t>LCME standard updates</a:t>
          </a:r>
          <a:endParaRPr lang="en-US" sz="2800" b="1" dirty="0">
            <a:solidFill>
              <a:schemeClr val="bg1"/>
            </a:solidFill>
            <a:latin typeface="Arial Narrow" panose="020B0606020202030204" pitchFamily="34" charset="0"/>
          </a:endParaRPr>
        </a:p>
      </dgm:t>
    </dgm:pt>
    <dgm:pt modelId="{FDCB8358-8A96-48F1-B195-7603BB0109C1}" type="parTrans" cxnId="{545ACA2B-93A0-4F0A-95D3-F950C927B1B1}">
      <dgm:prSet/>
      <dgm:spPr/>
      <dgm:t>
        <a:bodyPr/>
        <a:lstStyle/>
        <a:p>
          <a:endParaRPr lang="en-US" sz="2400">
            <a:latin typeface="Arial Narrow" panose="020B0606020202030204" pitchFamily="34" charset="0"/>
          </a:endParaRPr>
        </a:p>
      </dgm:t>
    </dgm:pt>
    <dgm:pt modelId="{79CDE489-D361-47A4-B7D3-700B0BBD2686}" type="sibTrans" cxnId="{545ACA2B-93A0-4F0A-95D3-F950C927B1B1}">
      <dgm:prSet/>
      <dgm:spPr/>
      <dgm:t>
        <a:bodyPr/>
        <a:lstStyle/>
        <a:p>
          <a:endParaRPr lang="en-US" sz="2400">
            <a:latin typeface="Arial Narrow" panose="020B0606020202030204" pitchFamily="34" charset="0"/>
          </a:endParaRPr>
        </a:p>
      </dgm:t>
    </dgm:pt>
    <dgm:pt modelId="{D21BA1D0-D14A-412F-AC75-30F5D3417773}">
      <dgm:prSet phldrT="[Text]" custT="1"/>
      <dgm:spPr/>
      <dgm:t>
        <a:bodyPr/>
        <a:lstStyle/>
        <a:p>
          <a:r>
            <a:rPr lang="en-US" sz="2800" b="1" i="0" dirty="0">
              <a:solidFill>
                <a:srgbClr val="FFFF00"/>
              </a:solidFill>
              <a:effectLst/>
              <a:latin typeface="Arial Narrow" panose="020B0606020202030204" pitchFamily="34" charset="0"/>
            </a:rPr>
            <a:t>LCME accreditation process</a:t>
          </a:r>
          <a:endParaRPr lang="en-US" sz="2800" dirty="0">
            <a:solidFill>
              <a:srgbClr val="FFFF00"/>
            </a:solidFill>
            <a:latin typeface="Arial Narrow" panose="020B0606020202030204" pitchFamily="34" charset="0"/>
          </a:endParaRPr>
        </a:p>
      </dgm:t>
    </dgm:pt>
    <dgm:pt modelId="{8ADDD589-DA76-45D8-BB36-6C3B0C8C29B6}" type="parTrans" cxnId="{39C82052-5D76-4B08-BDEA-A313F104B45B}">
      <dgm:prSet/>
      <dgm:spPr/>
      <dgm:t>
        <a:bodyPr/>
        <a:lstStyle/>
        <a:p>
          <a:endParaRPr lang="en-US" sz="2400">
            <a:latin typeface="Arial Narrow" panose="020B0606020202030204" pitchFamily="34" charset="0"/>
          </a:endParaRPr>
        </a:p>
      </dgm:t>
    </dgm:pt>
    <dgm:pt modelId="{3FB0896D-C9BA-420A-A652-CE3975597B50}" type="sibTrans" cxnId="{39C82052-5D76-4B08-BDEA-A313F104B45B}">
      <dgm:prSet/>
      <dgm:spPr/>
      <dgm:t>
        <a:bodyPr/>
        <a:lstStyle/>
        <a:p>
          <a:endParaRPr lang="en-US" sz="2400">
            <a:latin typeface="Arial Narrow" panose="020B0606020202030204" pitchFamily="34" charset="0"/>
          </a:endParaRPr>
        </a:p>
      </dgm:t>
    </dgm:pt>
    <dgm:pt modelId="{B6A776BF-305B-4E80-8C1F-AEF5C3B80DBB}">
      <dgm:prSet phldrT="[Text]" custT="1"/>
      <dgm:spPr/>
      <dgm:t>
        <a:bodyPr/>
        <a:lstStyle/>
        <a:p>
          <a:r>
            <a:rPr lang="en-US" sz="2800" b="1">
              <a:latin typeface="Arial Narrow" panose="020B0606020202030204" pitchFamily="34" charset="0"/>
              <a:ea typeface="Open Sans" panose="020B0606030504020204" pitchFamily="34" charset="0"/>
              <a:cs typeface="Open Sans" panose="020B0606030504020204" pitchFamily="34" charset="0"/>
            </a:rPr>
            <a:t>Impacts for FM departments &amp; </a:t>
          </a:r>
          <a:r>
            <a:rPr lang="en-US" sz="2800" b="1" i="0">
              <a:effectLst/>
              <a:latin typeface="Arial Narrow" panose="020B0606020202030204" pitchFamily="34" charset="0"/>
            </a:rPr>
            <a:t>opportunities to promote primary care &amp; community health </a:t>
          </a:r>
          <a:endParaRPr lang="en-US" sz="2800" dirty="0">
            <a:latin typeface="Arial Narrow" panose="020B0606020202030204" pitchFamily="34" charset="0"/>
            <a:ea typeface="Open Sans" panose="020B0606030504020204" pitchFamily="34" charset="0"/>
            <a:cs typeface="Open Sans" panose="020B0606030504020204" pitchFamily="34" charset="0"/>
          </a:endParaRPr>
        </a:p>
      </dgm:t>
    </dgm:pt>
    <dgm:pt modelId="{4DFB5742-B36D-47D3-82AA-65EF519BA609}" type="parTrans" cxnId="{D60AA5FC-4F16-41B0-8D75-44317119A6AD}">
      <dgm:prSet/>
      <dgm:spPr/>
      <dgm:t>
        <a:bodyPr/>
        <a:lstStyle/>
        <a:p>
          <a:endParaRPr lang="en-US" sz="2400">
            <a:latin typeface="Arial Narrow" panose="020B0606020202030204" pitchFamily="34" charset="0"/>
          </a:endParaRPr>
        </a:p>
      </dgm:t>
    </dgm:pt>
    <dgm:pt modelId="{25DB1DA2-63A1-461B-88D3-44BE38B50C42}" type="sibTrans" cxnId="{D60AA5FC-4F16-41B0-8D75-44317119A6AD}">
      <dgm:prSet/>
      <dgm:spPr/>
      <dgm:t>
        <a:bodyPr/>
        <a:lstStyle/>
        <a:p>
          <a:endParaRPr lang="en-US" sz="2400">
            <a:latin typeface="Arial Narrow" panose="020B0606020202030204" pitchFamily="34" charset="0"/>
          </a:endParaRPr>
        </a:p>
      </dgm:t>
    </dgm:pt>
    <dgm:pt modelId="{D074E6FA-A422-46C5-9FFE-D1DCF8BF4613}" type="pres">
      <dgm:prSet presAssocID="{E49DF5ED-6964-45C4-AB70-923B8FC513CE}" presName="Name0" presStyleCnt="0">
        <dgm:presLayoutVars>
          <dgm:chMax val="7"/>
          <dgm:chPref val="7"/>
          <dgm:dir/>
        </dgm:presLayoutVars>
      </dgm:prSet>
      <dgm:spPr/>
    </dgm:pt>
    <dgm:pt modelId="{7D014F2A-E512-41C7-AD7A-D150E0C8B430}" type="pres">
      <dgm:prSet presAssocID="{E49DF5ED-6964-45C4-AB70-923B8FC513CE}" presName="Name1" presStyleCnt="0"/>
      <dgm:spPr/>
    </dgm:pt>
    <dgm:pt modelId="{E075BE32-6CEF-4AC0-ABB5-FF01A3DB42EF}" type="pres">
      <dgm:prSet presAssocID="{E49DF5ED-6964-45C4-AB70-923B8FC513CE}" presName="cycle" presStyleCnt="0"/>
      <dgm:spPr/>
    </dgm:pt>
    <dgm:pt modelId="{6984AEEF-AF96-452D-8433-081646EFE9C6}" type="pres">
      <dgm:prSet presAssocID="{E49DF5ED-6964-45C4-AB70-923B8FC513CE}" presName="srcNode" presStyleLbl="node1" presStyleIdx="0" presStyleCnt="3"/>
      <dgm:spPr/>
    </dgm:pt>
    <dgm:pt modelId="{32F8D0D0-7CDA-4621-98B6-4AB4FF42C7C6}" type="pres">
      <dgm:prSet presAssocID="{E49DF5ED-6964-45C4-AB70-923B8FC513CE}" presName="conn" presStyleLbl="parChTrans1D2" presStyleIdx="0" presStyleCnt="1"/>
      <dgm:spPr/>
    </dgm:pt>
    <dgm:pt modelId="{EAC32AEA-643D-480D-9C37-A4DCBF2614C4}" type="pres">
      <dgm:prSet presAssocID="{E49DF5ED-6964-45C4-AB70-923B8FC513CE}" presName="extraNode" presStyleLbl="node1" presStyleIdx="0" presStyleCnt="3"/>
      <dgm:spPr/>
    </dgm:pt>
    <dgm:pt modelId="{2F19EF19-3218-4234-881E-AB251228874E}" type="pres">
      <dgm:prSet presAssocID="{E49DF5ED-6964-45C4-AB70-923B8FC513CE}" presName="dstNode" presStyleLbl="node1" presStyleIdx="0" presStyleCnt="3"/>
      <dgm:spPr/>
    </dgm:pt>
    <dgm:pt modelId="{091A140C-5A56-43E4-BBEF-673E24EC878B}" type="pres">
      <dgm:prSet presAssocID="{F2241C7B-E606-4A4C-96EF-4268455B0B72}" presName="text_1" presStyleLbl="node1" presStyleIdx="0" presStyleCnt="3">
        <dgm:presLayoutVars>
          <dgm:bulletEnabled val="1"/>
        </dgm:presLayoutVars>
      </dgm:prSet>
      <dgm:spPr/>
    </dgm:pt>
    <dgm:pt modelId="{37D3D2EE-8602-43E4-B2DD-FCE9EF54A8EA}" type="pres">
      <dgm:prSet presAssocID="{F2241C7B-E606-4A4C-96EF-4268455B0B72}" presName="accent_1" presStyleCnt="0"/>
      <dgm:spPr/>
    </dgm:pt>
    <dgm:pt modelId="{44A763E4-0FEE-4C29-87B6-C800A65017F7}" type="pres">
      <dgm:prSet presAssocID="{F2241C7B-E606-4A4C-96EF-4268455B0B72}" presName="accentRepeatNode" presStyleLbl="solidFgAcc1" presStyleIdx="0" presStyleCnt="3"/>
      <dgm:spPr>
        <a:solidFill>
          <a:schemeClr val="bg1"/>
        </a:solidFill>
      </dgm:spPr>
    </dgm:pt>
    <dgm:pt modelId="{C26BCE18-A181-4585-928B-89BA2932381E}" type="pres">
      <dgm:prSet presAssocID="{D21BA1D0-D14A-412F-AC75-30F5D3417773}" presName="text_2" presStyleLbl="node1" presStyleIdx="1" presStyleCnt="3">
        <dgm:presLayoutVars>
          <dgm:bulletEnabled val="1"/>
        </dgm:presLayoutVars>
      </dgm:prSet>
      <dgm:spPr/>
    </dgm:pt>
    <dgm:pt modelId="{A1A7AAE7-BC9D-4A00-861F-33B5E7B2A18D}" type="pres">
      <dgm:prSet presAssocID="{D21BA1D0-D14A-412F-AC75-30F5D3417773}" presName="accent_2" presStyleCnt="0"/>
      <dgm:spPr/>
    </dgm:pt>
    <dgm:pt modelId="{DE46E1FB-B23C-4462-A039-D8276C137AE1}" type="pres">
      <dgm:prSet presAssocID="{D21BA1D0-D14A-412F-AC75-30F5D3417773}" presName="accentRepeatNode" presStyleLbl="solidFgAcc1" presStyleIdx="1" presStyleCnt="3"/>
      <dgm:spPr>
        <a:solidFill>
          <a:srgbClr val="FFFF00"/>
        </a:solidFill>
      </dgm:spPr>
    </dgm:pt>
    <dgm:pt modelId="{0827B025-96E5-4BF0-BDFB-42C3639C2544}" type="pres">
      <dgm:prSet presAssocID="{B6A776BF-305B-4E80-8C1F-AEF5C3B80DBB}" presName="text_3" presStyleLbl="node1" presStyleIdx="2" presStyleCnt="3">
        <dgm:presLayoutVars>
          <dgm:bulletEnabled val="1"/>
        </dgm:presLayoutVars>
      </dgm:prSet>
      <dgm:spPr/>
    </dgm:pt>
    <dgm:pt modelId="{AF5D1795-C010-4090-A76C-2BB64FBD6003}" type="pres">
      <dgm:prSet presAssocID="{B6A776BF-305B-4E80-8C1F-AEF5C3B80DBB}" presName="accent_3" presStyleCnt="0"/>
      <dgm:spPr/>
    </dgm:pt>
    <dgm:pt modelId="{14FA63DF-20F3-4817-899E-6DAABAD5598E}" type="pres">
      <dgm:prSet presAssocID="{B6A776BF-305B-4E80-8C1F-AEF5C3B80DBB}" presName="accentRepeatNode" presStyleLbl="solidFgAcc1" presStyleIdx="2" presStyleCnt="3"/>
      <dgm:spPr/>
    </dgm:pt>
  </dgm:ptLst>
  <dgm:cxnLst>
    <dgm:cxn modelId="{545ACA2B-93A0-4F0A-95D3-F950C927B1B1}" srcId="{E49DF5ED-6964-45C4-AB70-923B8FC513CE}" destId="{F2241C7B-E606-4A4C-96EF-4268455B0B72}" srcOrd="0" destOrd="0" parTransId="{FDCB8358-8A96-48F1-B195-7603BB0109C1}" sibTransId="{79CDE489-D361-47A4-B7D3-700B0BBD2686}"/>
    <dgm:cxn modelId="{3D5D523D-119C-477D-898F-130C141EDD07}" type="presOf" srcId="{F2241C7B-E606-4A4C-96EF-4268455B0B72}" destId="{091A140C-5A56-43E4-BBEF-673E24EC878B}" srcOrd="0" destOrd="0" presId="urn:microsoft.com/office/officeart/2008/layout/VerticalCurvedList"/>
    <dgm:cxn modelId="{39C82052-5D76-4B08-BDEA-A313F104B45B}" srcId="{E49DF5ED-6964-45C4-AB70-923B8FC513CE}" destId="{D21BA1D0-D14A-412F-AC75-30F5D3417773}" srcOrd="1" destOrd="0" parTransId="{8ADDD589-DA76-45D8-BB36-6C3B0C8C29B6}" sibTransId="{3FB0896D-C9BA-420A-A652-CE3975597B50}"/>
    <dgm:cxn modelId="{8A35CAC8-5494-4A18-861B-ED13E7B92E1E}" type="presOf" srcId="{E49DF5ED-6964-45C4-AB70-923B8FC513CE}" destId="{D074E6FA-A422-46C5-9FFE-D1DCF8BF4613}" srcOrd="0" destOrd="0" presId="urn:microsoft.com/office/officeart/2008/layout/VerticalCurvedList"/>
    <dgm:cxn modelId="{B09DBDD1-647F-426F-A1E0-1A6BECCE3F0A}" type="presOf" srcId="{79CDE489-D361-47A4-B7D3-700B0BBD2686}" destId="{32F8D0D0-7CDA-4621-98B6-4AB4FF42C7C6}" srcOrd="0" destOrd="0" presId="urn:microsoft.com/office/officeart/2008/layout/VerticalCurvedList"/>
    <dgm:cxn modelId="{C71930DE-2082-4FF1-A1C7-4177BCA8B845}" type="presOf" srcId="{B6A776BF-305B-4E80-8C1F-AEF5C3B80DBB}" destId="{0827B025-96E5-4BF0-BDFB-42C3639C2544}" srcOrd="0" destOrd="0" presId="urn:microsoft.com/office/officeart/2008/layout/VerticalCurvedList"/>
    <dgm:cxn modelId="{7CD081E5-C28B-4F7B-9D8D-AF850E1A9F26}" type="presOf" srcId="{D21BA1D0-D14A-412F-AC75-30F5D3417773}" destId="{C26BCE18-A181-4585-928B-89BA2932381E}" srcOrd="0" destOrd="0" presId="urn:microsoft.com/office/officeart/2008/layout/VerticalCurvedList"/>
    <dgm:cxn modelId="{D60AA5FC-4F16-41B0-8D75-44317119A6AD}" srcId="{E49DF5ED-6964-45C4-AB70-923B8FC513CE}" destId="{B6A776BF-305B-4E80-8C1F-AEF5C3B80DBB}" srcOrd="2" destOrd="0" parTransId="{4DFB5742-B36D-47D3-82AA-65EF519BA609}" sibTransId="{25DB1DA2-63A1-461B-88D3-44BE38B50C42}"/>
    <dgm:cxn modelId="{E02B23DE-5158-42CC-A68B-E65DD9043E76}" type="presParOf" srcId="{D074E6FA-A422-46C5-9FFE-D1DCF8BF4613}" destId="{7D014F2A-E512-41C7-AD7A-D150E0C8B430}" srcOrd="0" destOrd="0" presId="urn:microsoft.com/office/officeart/2008/layout/VerticalCurvedList"/>
    <dgm:cxn modelId="{DD7D4C4E-7A01-4A09-897B-57C332508CFC}" type="presParOf" srcId="{7D014F2A-E512-41C7-AD7A-D150E0C8B430}" destId="{E075BE32-6CEF-4AC0-ABB5-FF01A3DB42EF}" srcOrd="0" destOrd="0" presId="urn:microsoft.com/office/officeart/2008/layout/VerticalCurvedList"/>
    <dgm:cxn modelId="{5AB5BCA4-C787-42EA-AD7D-68D93F49E06D}" type="presParOf" srcId="{E075BE32-6CEF-4AC0-ABB5-FF01A3DB42EF}" destId="{6984AEEF-AF96-452D-8433-081646EFE9C6}" srcOrd="0" destOrd="0" presId="urn:microsoft.com/office/officeart/2008/layout/VerticalCurvedList"/>
    <dgm:cxn modelId="{C4E8FED4-8B0B-4E68-B84A-C1429710CC6E}" type="presParOf" srcId="{E075BE32-6CEF-4AC0-ABB5-FF01A3DB42EF}" destId="{32F8D0D0-7CDA-4621-98B6-4AB4FF42C7C6}" srcOrd="1" destOrd="0" presId="urn:microsoft.com/office/officeart/2008/layout/VerticalCurvedList"/>
    <dgm:cxn modelId="{3665BA98-58D1-4F3F-8DC2-2CC5474D4207}" type="presParOf" srcId="{E075BE32-6CEF-4AC0-ABB5-FF01A3DB42EF}" destId="{EAC32AEA-643D-480D-9C37-A4DCBF2614C4}" srcOrd="2" destOrd="0" presId="urn:microsoft.com/office/officeart/2008/layout/VerticalCurvedList"/>
    <dgm:cxn modelId="{17D4B4E0-0769-4441-A292-FD7F552BF0FF}" type="presParOf" srcId="{E075BE32-6CEF-4AC0-ABB5-FF01A3DB42EF}" destId="{2F19EF19-3218-4234-881E-AB251228874E}" srcOrd="3" destOrd="0" presId="urn:microsoft.com/office/officeart/2008/layout/VerticalCurvedList"/>
    <dgm:cxn modelId="{E368DA42-237C-427B-8890-48DC20B94D81}" type="presParOf" srcId="{7D014F2A-E512-41C7-AD7A-D150E0C8B430}" destId="{091A140C-5A56-43E4-BBEF-673E24EC878B}" srcOrd="1" destOrd="0" presId="urn:microsoft.com/office/officeart/2008/layout/VerticalCurvedList"/>
    <dgm:cxn modelId="{9BD4448B-9BF7-412C-AD73-750A55FFA3FB}" type="presParOf" srcId="{7D014F2A-E512-41C7-AD7A-D150E0C8B430}" destId="{37D3D2EE-8602-43E4-B2DD-FCE9EF54A8EA}" srcOrd="2" destOrd="0" presId="urn:microsoft.com/office/officeart/2008/layout/VerticalCurvedList"/>
    <dgm:cxn modelId="{BE565EC5-CD0C-46A0-A8F4-D9F6D720EB1B}" type="presParOf" srcId="{37D3D2EE-8602-43E4-B2DD-FCE9EF54A8EA}" destId="{44A763E4-0FEE-4C29-87B6-C800A65017F7}" srcOrd="0" destOrd="0" presId="urn:microsoft.com/office/officeart/2008/layout/VerticalCurvedList"/>
    <dgm:cxn modelId="{265F1157-462C-4E80-9337-2853CD9F7619}" type="presParOf" srcId="{7D014F2A-E512-41C7-AD7A-D150E0C8B430}" destId="{C26BCE18-A181-4585-928B-89BA2932381E}" srcOrd="3" destOrd="0" presId="urn:microsoft.com/office/officeart/2008/layout/VerticalCurvedList"/>
    <dgm:cxn modelId="{DD092DE5-AB50-42F6-B0CA-2E5B3EAD1754}" type="presParOf" srcId="{7D014F2A-E512-41C7-AD7A-D150E0C8B430}" destId="{A1A7AAE7-BC9D-4A00-861F-33B5E7B2A18D}" srcOrd="4" destOrd="0" presId="urn:microsoft.com/office/officeart/2008/layout/VerticalCurvedList"/>
    <dgm:cxn modelId="{45A53122-0EDE-4AA7-83AD-E688C6EDF756}" type="presParOf" srcId="{A1A7AAE7-BC9D-4A00-861F-33B5E7B2A18D}" destId="{DE46E1FB-B23C-4462-A039-D8276C137AE1}" srcOrd="0" destOrd="0" presId="urn:microsoft.com/office/officeart/2008/layout/VerticalCurvedList"/>
    <dgm:cxn modelId="{769C317E-23AA-4874-8E49-11CE3CD063D1}" type="presParOf" srcId="{7D014F2A-E512-41C7-AD7A-D150E0C8B430}" destId="{0827B025-96E5-4BF0-BDFB-42C3639C2544}" srcOrd="5" destOrd="0" presId="urn:microsoft.com/office/officeart/2008/layout/VerticalCurvedList"/>
    <dgm:cxn modelId="{AC678564-C8C9-4BFC-8FD7-A7C1597213E3}" type="presParOf" srcId="{7D014F2A-E512-41C7-AD7A-D150E0C8B430}" destId="{AF5D1795-C010-4090-A76C-2BB64FBD6003}" srcOrd="6" destOrd="0" presId="urn:microsoft.com/office/officeart/2008/layout/VerticalCurvedList"/>
    <dgm:cxn modelId="{86826AEA-A43B-4A21-B1F6-72CE02484CA7}" type="presParOf" srcId="{AF5D1795-C010-4090-A76C-2BB64FBD6003}" destId="{14FA63DF-20F3-4817-899E-6DAABAD559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9DF5ED-6964-45C4-AB70-923B8FC513CE}" type="doc">
      <dgm:prSet loTypeId="urn:microsoft.com/office/officeart/2008/layout/VerticalCurvedList" loCatId="list" qsTypeId="urn:microsoft.com/office/officeart/2005/8/quickstyle/3d3" qsCatId="3D" csTypeId="urn:microsoft.com/office/officeart/2005/8/colors/accent5_2" csCatId="accent5" phldr="1"/>
      <dgm:spPr/>
      <dgm:t>
        <a:bodyPr/>
        <a:lstStyle/>
        <a:p>
          <a:endParaRPr lang="en-US"/>
        </a:p>
      </dgm:t>
    </dgm:pt>
    <dgm:pt modelId="{F2241C7B-E606-4A4C-96EF-4268455B0B72}">
      <dgm:prSet phldrT="[Text]" custT="1"/>
      <dgm:spPr/>
      <dgm:t>
        <a:bodyPr/>
        <a:lstStyle/>
        <a:p>
          <a:r>
            <a:rPr lang="en-US" sz="2800" b="1" i="0" dirty="0">
              <a:solidFill>
                <a:schemeClr val="bg1"/>
              </a:solidFill>
              <a:effectLst/>
              <a:latin typeface="Arial Narrow" panose="020B0606020202030204" pitchFamily="34" charset="0"/>
            </a:rPr>
            <a:t>LCME standard updates</a:t>
          </a:r>
          <a:endParaRPr lang="en-US" sz="2800" b="1" dirty="0">
            <a:solidFill>
              <a:schemeClr val="bg1"/>
            </a:solidFill>
            <a:latin typeface="Arial Narrow" panose="020B0606020202030204" pitchFamily="34" charset="0"/>
          </a:endParaRPr>
        </a:p>
      </dgm:t>
    </dgm:pt>
    <dgm:pt modelId="{FDCB8358-8A96-48F1-B195-7603BB0109C1}" type="parTrans" cxnId="{545ACA2B-93A0-4F0A-95D3-F950C927B1B1}">
      <dgm:prSet/>
      <dgm:spPr/>
      <dgm:t>
        <a:bodyPr/>
        <a:lstStyle/>
        <a:p>
          <a:endParaRPr lang="en-US" sz="2800">
            <a:latin typeface="Arial Narrow" panose="020B0606020202030204" pitchFamily="34" charset="0"/>
          </a:endParaRPr>
        </a:p>
      </dgm:t>
    </dgm:pt>
    <dgm:pt modelId="{79CDE489-D361-47A4-B7D3-700B0BBD2686}" type="sibTrans" cxnId="{545ACA2B-93A0-4F0A-95D3-F950C927B1B1}">
      <dgm:prSet/>
      <dgm:spPr/>
      <dgm:t>
        <a:bodyPr/>
        <a:lstStyle/>
        <a:p>
          <a:endParaRPr lang="en-US" sz="2800">
            <a:latin typeface="Arial Narrow" panose="020B0606020202030204" pitchFamily="34" charset="0"/>
          </a:endParaRPr>
        </a:p>
      </dgm:t>
    </dgm:pt>
    <dgm:pt modelId="{D21BA1D0-D14A-412F-AC75-30F5D3417773}">
      <dgm:prSet phldrT="[Text]" custT="1"/>
      <dgm:spPr/>
      <dgm:t>
        <a:bodyPr/>
        <a:lstStyle/>
        <a:p>
          <a:r>
            <a:rPr lang="en-US" sz="2800" b="1" i="0" dirty="0">
              <a:effectLst/>
              <a:latin typeface="Arial Narrow" panose="020B0606020202030204" pitchFamily="34" charset="0"/>
            </a:rPr>
            <a:t>LCME accreditation process</a:t>
          </a:r>
          <a:endParaRPr lang="en-US" sz="2800" dirty="0">
            <a:latin typeface="Arial Narrow" panose="020B0606020202030204" pitchFamily="34" charset="0"/>
          </a:endParaRPr>
        </a:p>
      </dgm:t>
    </dgm:pt>
    <dgm:pt modelId="{8ADDD589-DA76-45D8-BB36-6C3B0C8C29B6}" type="parTrans" cxnId="{39C82052-5D76-4B08-BDEA-A313F104B45B}">
      <dgm:prSet/>
      <dgm:spPr/>
      <dgm:t>
        <a:bodyPr/>
        <a:lstStyle/>
        <a:p>
          <a:endParaRPr lang="en-US" sz="2800">
            <a:latin typeface="Arial Narrow" panose="020B0606020202030204" pitchFamily="34" charset="0"/>
          </a:endParaRPr>
        </a:p>
      </dgm:t>
    </dgm:pt>
    <dgm:pt modelId="{3FB0896D-C9BA-420A-A652-CE3975597B50}" type="sibTrans" cxnId="{39C82052-5D76-4B08-BDEA-A313F104B45B}">
      <dgm:prSet/>
      <dgm:spPr/>
      <dgm:t>
        <a:bodyPr/>
        <a:lstStyle/>
        <a:p>
          <a:endParaRPr lang="en-US" sz="2800">
            <a:latin typeface="Arial Narrow" panose="020B0606020202030204" pitchFamily="34" charset="0"/>
          </a:endParaRPr>
        </a:p>
      </dgm:t>
    </dgm:pt>
    <dgm:pt modelId="{B6A776BF-305B-4E80-8C1F-AEF5C3B80DBB}">
      <dgm:prSet phldrT="[Text]" custT="1"/>
      <dgm:spPr/>
      <dgm:t>
        <a:bodyPr/>
        <a:lstStyle/>
        <a:p>
          <a:r>
            <a:rPr lang="en-US" sz="2800" b="1" dirty="0">
              <a:solidFill>
                <a:srgbClr val="FFFF00"/>
              </a:solidFill>
              <a:latin typeface="Arial Narrow" panose="020B0606020202030204" pitchFamily="34" charset="0"/>
              <a:ea typeface="Open Sans" panose="020B0606030504020204" pitchFamily="34" charset="0"/>
              <a:cs typeface="Open Sans" panose="020B0606030504020204" pitchFamily="34" charset="0"/>
            </a:rPr>
            <a:t>Impacts for FM departments &amp; </a:t>
          </a:r>
          <a:r>
            <a:rPr lang="en-US" sz="2800" b="1" i="0" dirty="0">
              <a:solidFill>
                <a:srgbClr val="FFFF00"/>
              </a:solidFill>
              <a:effectLst/>
              <a:latin typeface="Arial Narrow" panose="020B0606020202030204" pitchFamily="34" charset="0"/>
            </a:rPr>
            <a:t>opportunities to promote primary care &amp; community health </a:t>
          </a:r>
          <a:endParaRPr lang="en-US" sz="2800" dirty="0">
            <a:solidFill>
              <a:srgbClr val="FFFF00"/>
            </a:solidFill>
            <a:latin typeface="Arial Narrow" panose="020B0606020202030204" pitchFamily="34" charset="0"/>
            <a:ea typeface="Open Sans" panose="020B0606030504020204" pitchFamily="34" charset="0"/>
            <a:cs typeface="Open Sans" panose="020B0606030504020204" pitchFamily="34" charset="0"/>
          </a:endParaRPr>
        </a:p>
      </dgm:t>
    </dgm:pt>
    <dgm:pt modelId="{4DFB5742-B36D-47D3-82AA-65EF519BA609}" type="parTrans" cxnId="{D60AA5FC-4F16-41B0-8D75-44317119A6AD}">
      <dgm:prSet/>
      <dgm:spPr/>
      <dgm:t>
        <a:bodyPr/>
        <a:lstStyle/>
        <a:p>
          <a:endParaRPr lang="en-US" sz="2800">
            <a:latin typeface="Arial Narrow" panose="020B0606020202030204" pitchFamily="34" charset="0"/>
          </a:endParaRPr>
        </a:p>
      </dgm:t>
    </dgm:pt>
    <dgm:pt modelId="{25DB1DA2-63A1-461B-88D3-44BE38B50C42}" type="sibTrans" cxnId="{D60AA5FC-4F16-41B0-8D75-44317119A6AD}">
      <dgm:prSet/>
      <dgm:spPr/>
      <dgm:t>
        <a:bodyPr/>
        <a:lstStyle/>
        <a:p>
          <a:endParaRPr lang="en-US" sz="2800">
            <a:latin typeface="Arial Narrow" panose="020B0606020202030204" pitchFamily="34" charset="0"/>
          </a:endParaRPr>
        </a:p>
      </dgm:t>
    </dgm:pt>
    <dgm:pt modelId="{D074E6FA-A422-46C5-9FFE-D1DCF8BF4613}" type="pres">
      <dgm:prSet presAssocID="{E49DF5ED-6964-45C4-AB70-923B8FC513CE}" presName="Name0" presStyleCnt="0">
        <dgm:presLayoutVars>
          <dgm:chMax val="7"/>
          <dgm:chPref val="7"/>
          <dgm:dir/>
        </dgm:presLayoutVars>
      </dgm:prSet>
      <dgm:spPr/>
    </dgm:pt>
    <dgm:pt modelId="{7D014F2A-E512-41C7-AD7A-D150E0C8B430}" type="pres">
      <dgm:prSet presAssocID="{E49DF5ED-6964-45C4-AB70-923B8FC513CE}" presName="Name1" presStyleCnt="0"/>
      <dgm:spPr/>
    </dgm:pt>
    <dgm:pt modelId="{E075BE32-6CEF-4AC0-ABB5-FF01A3DB42EF}" type="pres">
      <dgm:prSet presAssocID="{E49DF5ED-6964-45C4-AB70-923B8FC513CE}" presName="cycle" presStyleCnt="0"/>
      <dgm:spPr/>
    </dgm:pt>
    <dgm:pt modelId="{6984AEEF-AF96-452D-8433-081646EFE9C6}" type="pres">
      <dgm:prSet presAssocID="{E49DF5ED-6964-45C4-AB70-923B8FC513CE}" presName="srcNode" presStyleLbl="node1" presStyleIdx="0" presStyleCnt="3"/>
      <dgm:spPr/>
    </dgm:pt>
    <dgm:pt modelId="{32F8D0D0-7CDA-4621-98B6-4AB4FF42C7C6}" type="pres">
      <dgm:prSet presAssocID="{E49DF5ED-6964-45C4-AB70-923B8FC513CE}" presName="conn" presStyleLbl="parChTrans1D2" presStyleIdx="0" presStyleCnt="1"/>
      <dgm:spPr/>
    </dgm:pt>
    <dgm:pt modelId="{EAC32AEA-643D-480D-9C37-A4DCBF2614C4}" type="pres">
      <dgm:prSet presAssocID="{E49DF5ED-6964-45C4-AB70-923B8FC513CE}" presName="extraNode" presStyleLbl="node1" presStyleIdx="0" presStyleCnt="3"/>
      <dgm:spPr/>
    </dgm:pt>
    <dgm:pt modelId="{2F19EF19-3218-4234-881E-AB251228874E}" type="pres">
      <dgm:prSet presAssocID="{E49DF5ED-6964-45C4-AB70-923B8FC513CE}" presName="dstNode" presStyleLbl="node1" presStyleIdx="0" presStyleCnt="3"/>
      <dgm:spPr/>
    </dgm:pt>
    <dgm:pt modelId="{091A140C-5A56-43E4-BBEF-673E24EC878B}" type="pres">
      <dgm:prSet presAssocID="{F2241C7B-E606-4A4C-96EF-4268455B0B72}" presName="text_1" presStyleLbl="node1" presStyleIdx="0" presStyleCnt="3">
        <dgm:presLayoutVars>
          <dgm:bulletEnabled val="1"/>
        </dgm:presLayoutVars>
      </dgm:prSet>
      <dgm:spPr/>
    </dgm:pt>
    <dgm:pt modelId="{37D3D2EE-8602-43E4-B2DD-FCE9EF54A8EA}" type="pres">
      <dgm:prSet presAssocID="{F2241C7B-E606-4A4C-96EF-4268455B0B72}" presName="accent_1" presStyleCnt="0"/>
      <dgm:spPr/>
    </dgm:pt>
    <dgm:pt modelId="{44A763E4-0FEE-4C29-87B6-C800A65017F7}" type="pres">
      <dgm:prSet presAssocID="{F2241C7B-E606-4A4C-96EF-4268455B0B72}" presName="accentRepeatNode" presStyleLbl="solidFgAcc1" presStyleIdx="0" presStyleCnt="3"/>
      <dgm:spPr>
        <a:solidFill>
          <a:schemeClr val="bg1"/>
        </a:solidFill>
      </dgm:spPr>
    </dgm:pt>
    <dgm:pt modelId="{C26BCE18-A181-4585-928B-89BA2932381E}" type="pres">
      <dgm:prSet presAssocID="{D21BA1D0-D14A-412F-AC75-30F5D3417773}" presName="text_2" presStyleLbl="node1" presStyleIdx="1" presStyleCnt="3">
        <dgm:presLayoutVars>
          <dgm:bulletEnabled val="1"/>
        </dgm:presLayoutVars>
      </dgm:prSet>
      <dgm:spPr/>
    </dgm:pt>
    <dgm:pt modelId="{A1A7AAE7-BC9D-4A00-861F-33B5E7B2A18D}" type="pres">
      <dgm:prSet presAssocID="{D21BA1D0-D14A-412F-AC75-30F5D3417773}" presName="accent_2" presStyleCnt="0"/>
      <dgm:spPr/>
    </dgm:pt>
    <dgm:pt modelId="{DE46E1FB-B23C-4462-A039-D8276C137AE1}" type="pres">
      <dgm:prSet presAssocID="{D21BA1D0-D14A-412F-AC75-30F5D3417773}" presName="accentRepeatNode" presStyleLbl="solidFgAcc1" presStyleIdx="1" presStyleCnt="3"/>
      <dgm:spPr/>
    </dgm:pt>
    <dgm:pt modelId="{0827B025-96E5-4BF0-BDFB-42C3639C2544}" type="pres">
      <dgm:prSet presAssocID="{B6A776BF-305B-4E80-8C1F-AEF5C3B80DBB}" presName="text_3" presStyleLbl="node1" presStyleIdx="2" presStyleCnt="3">
        <dgm:presLayoutVars>
          <dgm:bulletEnabled val="1"/>
        </dgm:presLayoutVars>
      </dgm:prSet>
      <dgm:spPr/>
    </dgm:pt>
    <dgm:pt modelId="{AF5D1795-C010-4090-A76C-2BB64FBD6003}" type="pres">
      <dgm:prSet presAssocID="{B6A776BF-305B-4E80-8C1F-AEF5C3B80DBB}" presName="accent_3" presStyleCnt="0"/>
      <dgm:spPr/>
    </dgm:pt>
    <dgm:pt modelId="{14FA63DF-20F3-4817-899E-6DAABAD5598E}" type="pres">
      <dgm:prSet presAssocID="{B6A776BF-305B-4E80-8C1F-AEF5C3B80DBB}" presName="accentRepeatNode" presStyleLbl="solidFgAcc1" presStyleIdx="2" presStyleCnt="3"/>
      <dgm:spPr>
        <a:solidFill>
          <a:srgbClr val="FFFF00"/>
        </a:solidFill>
      </dgm:spPr>
    </dgm:pt>
  </dgm:ptLst>
  <dgm:cxnLst>
    <dgm:cxn modelId="{545ACA2B-93A0-4F0A-95D3-F950C927B1B1}" srcId="{E49DF5ED-6964-45C4-AB70-923B8FC513CE}" destId="{F2241C7B-E606-4A4C-96EF-4268455B0B72}" srcOrd="0" destOrd="0" parTransId="{FDCB8358-8A96-48F1-B195-7603BB0109C1}" sibTransId="{79CDE489-D361-47A4-B7D3-700B0BBD2686}"/>
    <dgm:cxn modelId="{3D5D523D-119C-477D-898F-130C141EDD07}" type="presOf" srcId="{F2241C7B-E606-4A4C-96EF-4268455B0B72}" destId="{091A140C-5A56-43E4-BBEF-673E24EC878B}" srcOrd="0" destOrd="0" presId="urn:microsoft.com/office/officeart/2008/layout/VerticalCurvedList"/>
    <dgm:cxn modelId="{39C82052-5D76-4B08-BDEA-A313F104B45B}" srcId="{E49DF5ED-6964-45C4-AB70-923B8FC513CE}" destId="{D21BA1D0-D14A-412F-AC75-30F5D3417773}" srcOrd="1" destOrd="0" parTransId="{8ADDD589-DA76-45D8-BB36-6C3B0C8C29B6}" sibTransId="{3FB0896D-C9BA-420A-A652-CE3975597B50}"/>
    <dgm:cxn modelId="{8A35CAC8-5494-4A18-861B-ED13E7B92E1E}" type="presOf" srcId="{E49DF5ED-6964-45C4-AB70-923B8FC513CE}" destId="{D074E6FA-A422-46C5-9FFE-D1DCF8BF4613}" srcOrd="0" destOrd="0" presId="urn:microsoft.com/office/officeart/2008/layout/VerticalCurvedList"/>
    <dgm:cxn modelId="{B09DBDD1-647F-426F-A1E0-1A6BECCE3F0A}" type="presOf" srcId="{79CDE489-D361-47A4-B7D3-700B0BBD2686}" destId="{32F8D0D0-7CDA-4621-98B6-4AB4FF42C7C6}" srcOrd="0" destOrd="0" presId="urn:microsoft.com/office/officeart/2008/layout/VerticalCurvedList"/>
    <dgm:cxn modelId="{C71930DE-2082-4FF1-A1C7-4177BCA8B845}" type="presOf" srcId="{B6A776BF-305B-4E80-8C1F-AEF5C3B80DBB}" destId="{0827B025-96E5-4BF0-BDFB-42C3639C2544}" srcOrd="0" destOrd="0" presId="urn:microsoft.com/office/officeart/2008/layout/VerticalCurvedList"/>
    <dgm:cxn modelId="{7CD081E5-C28B-4F7B-9D8D-AF850E1A9F26}" type="presOf" srcId="{D21BA1D0-D14A-412F-AC75-30F5D3417773}" destId="{C26BCE18-A181-4585-928B-89BA2932381E}" srcOrd="0" destOrd="0" presId="urn:microsoft.com/office/officeart/2008/layout/VerticalCurvedList"/>
    <dgm:cxn modelId="{D60AA5FC-4F16-41B0-8D75-44317119A6AD}" srcId="{E49DF5ED-6964-45C4-AB70-923B8FC513CE}" destId="{B6A776BF-305B-4E80-8C1F-AEF5C3B80DBB}" srcOrd="2" destOrd="0" parTransId="{4DFB5742-B36D-47D3-82AA-65EF519BA609}" sibTransId="{25DB1DA2-63A1-461B-88D3-44BE38B50C42}"/>
    <dgm:cxn modelId="{E02B23DE-5158-42CC-A68B-E65DD9043E76}" type="presParOf" srcId="{D074E6FA-A422-46C5-9FFE-D1DCF8BF4613}" destId="{7D014F2A-E512-41C7-AD7A-D150E0C8B430}" srcOrd="0" destOrd="0" presId="urn:microsoft.com/office/officeart/2008/layout/VerticalCurvedList"/>
    <dgm:cxn modelId="{DD7D4C4E-7A01-4A09-897B-57C332508CFC}" type="presParOf" srcId="{7D014F2A-E512-41C7-AD7A-D150E0C8B430}" destId="{E075BE32-6CEF-4AC0-ABB5-FF01A3DB42EF}" srcOrd="0" destOrd="0" presId="urn:microsoft.com/office/officeart/2008/layout/VerticalCurvedList"/>
    <dgm:cxn modelId="{5AB5BCA4-C787-42EA-AD7D-68D93F49E06D}" type="presParOf" srcId="{E075BE32-6CEF-4AC0-ABB5-FF01A3DB42EF}" destId="{6984AEEF-AF96-452D-8433-081646EFE9C6}" srcOrd="0" destOrd="0" presId="urn:microsoft.com/office/officeart/2008/layout/VerticalCurvedList"/>
    <dgm:cxn modelId="{C4E8FED4-8B0B-4E68-B84A-C1429710CC6E}" type="presParOf" srcId="{E075BE32-6CEF-4AC0-ABB5-FF01A3DB42EF}" destId="{32F8D0D0-7CDA-4621-98B6-4AB4FF42C7C6}" srcOrd="1" destOrd="0" presId="urn:microsoft.com/office/officeart/2008/layout/VerticalCurvedList"/>
    <dgm:cxn modelId="{3665BA98-58D1-4F3F-8DC2-2CC5474D4207}" type="presParOf" srcId="{E075BE32-6CEF-4AC0-ABB5-FF01A3DB42EF}" destId="{EAC32AEA-643D-480D-9C37-A4DCBF2614C4}" srcOrd="2" destOrd="0" presId="urn:microsoft.com/office/officeart/2008/layout/VerticalCurvedList"/>
    <dgm:cxn modelId="{17D4B4E0-0769-4441-A292-FD7F552BF0FF}" type="presParOf" srcId="{E075BE32-6CEF-4AC0-ABB5-FF01A3DB42EF}" destId="{2F19EF19-3218-4234-881E-AB251228874E}" srcOrd="3" destOrd="0" presId="urn:microsoft.com/office/officeart/2008/layout/VerticalCurvedList"/>
    <dgm:cxn modelId="{E368DA42-237C-427B-8890-48DC20B94D81}" type="presParOf" srcId="{7D014F2A-E512-41C7-AD7A-D150E0C8B430}" destId="{091A140C-5A56-43E4-BBEF-673E24EC878B}" srcOrd="1" destOrd="0" presId="urn:microsoft.com/office/officeart/2008/layout/VerticalCurvedList"/>
    <dgm:cxn modelId="{9BD4448B-9BF7-412C-AD73-750A55FFA3FB}" type="presParOf" srcId="{7D014F2A-E512-41C7-AD7A-D150E0C8B430}" destId="{37D3D2EE-8602-43E4-B2DD-FCE9EF54A8EA}" srcOrd="2" destOrd="0" presId="urn:microsoft.com/office/officeart/2008/layout/VerticalCurvedList"/>
    <dgm:cxn modelId="{BE565EC5-CD0C-46A0-A8F4-D9F6D720EB1B}" type="presParOf" srcId="{37D3D2EE-8602-43E4-B2DD-FCE9EF54A8EA}" destId="{44A763E4-0FEE-4C29-87B6-C800A65017F7}" srcOrd="0" destOrd="0" presId="urn:microsoft.com/office/officeart/2008/layout/VerticalCurvedList"/>
    <dgm:cxn modelId="{265F1157-462C-4E80-9337-2853CD9F7619}" type="presParOf" srcId="{7D014F2A-E512-41C7-AD7A-D150E0C8B430}" destId="{C26BCE18-A181-4585-928B-89BA2932381E}" srcOrd="3" destOrd="0" presId="urn:microsoft.com/office/officeart/2008/layout/VerticalCurvedList"/>
    <dgm:cxn modelId="{DD092DE5-AB50-42F6-B0CA-2E5B3EAD1754}" type="presParOf" srcId="{7D014F2A-E512-41C7-AD7A-D150E0C8B430}" destId="{A1A7AAE7-BC9D-4A00-861F-33B5E7B2A18D}" srcOrd="4" destOrd="0" presId="urn:microsoft.com/office/officeart/2008/layout/VerticalCurvedList"/>
    <dgm:cxn modelId="{45A53122-0EDE-4AA7-83AD-E688C6EDF756}" type="presParOf" srcId="{A1A7AAE7-BC9D-4A00-861F-33B5E7B2A18D}" destId="{DE46E1FB-B23C-4462-A039-D8276C137AE1}" srcOrd="0" destOrd="0" presId="urn:microsoft.com/office/officeart/2008/layout/VerticalCurvedList"/>
    <dgm:cxn modelId="{769C317E-23AA-4874-8E49-11CE3CD063D1}" type="presParOf" srcId="{7D014F2A-E512-41C7-AD7A-D150E0C8B430}" destId="{0827B025-96E5-4BF0-BDFB-42C3639C2544}" srcOrd="5" destOrd="0" presId="urn:microsoft.com/office/officeart/2008/layout/VerticalCurvedList"/>
    <dgm:cxn modelId="{AC678564-C8C9-4BFC-8FD7-A7C1597213E3}" type="presParOf" srcId="{7D014F2A-E512-41C7-AD7A-D150E0C8B430}" destId="{AF5D1795-C010-4090-A76C-2BB64FBD6003}" srcOrd="6" destOrd="0" presId="urn:microsoft.com/office/officeart/2008/layout/VerticalCurvedList"/>
    <dgm:cxn modelId="{86826AEA-A43B-4A21-B1F6-72CE02484CA7}" type="presParOf" srcId="{AF5D1795-C010-4090-A76C-2BB64FBD6003}" destId="{14FA63DF-20F3-4817-899E-6DAABAD559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8D0D0-7CDA-4621-98B6-4AB4FF42C7C6}">
      <dsp:nvSpPr>
        <dsp:cNvPr id="0" name=""/>
        <dsp:cNvSpPr/>
      </dsp:nvSpPr>
      <dsp:spPr>
        <a:xfrm>
          <a:off x="-6311537" y="-965792"/>
          <a:ext cx="7515261" cy="7515261"/>
        </a:xfrm>
        <a:prstGeom prst="blockArc">
          <a:avLst>
            <a:gd name="adj1" fmla="val 18900000"/>
            <a:gd name="adj2" fmla="val 2700000"/>
            <a:gd name="adj3" fmla="val 287"/>
          </a:avLst>
        </a:pr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1A140C-5A56-43E4-BBEF-673E24EC878B}">
      <dsp:nvSpPr>
        <dsp:cNvPr id="0" name=""/>
        <dsp:cNvSpPr/>
      </dsp:nvSpPr>
      <dsp:spPr>
        <a:xfrm>
          <a:off x="775014" y="558367"/>
          <a:ext cx="7387921"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rgbClr val="FFFF00"/>
              </a:solidFill>
              <a:effectLst/>
              <a:latin typeface="Arial Narrow" panose="020B0606020202030204" pitchFamily="34" charset="0"/>
            </a:rPr>
            <a:t>LCME standard updates</a:t>
          </a:r>
          <a:endParaRPr lang="en-US" sz="2800" b="1" kern="1200" dirty="0">
            <a:solidFill>
              <a:srgbClr val="FFFF00"/>
            </a:solidFill>
            <a:latin typeface="Arial Narrow" panose="020B0606020202030204" pitchFamily="34" charset="0"/>
          </a:endParaRPr>
        </a:p>
      </dsp:txBody>
      <dsp:txXfrm>
        <a:off x="775014" y="558367"/>
        <a:ext cx="7387921" cy="1116735"/>
      </dsp:txXfrm>
    </dsp:sp>
    <dsp:sp modelId="{44A763E4-0FEE-4C29-87B6-C800A65017F7}">
      <dsp:nvSpPr>
        <dsp:cNvPr id="0" name=""/>
        <dsp:cNvSpPr/>
      </dsp:nvSpPr>
      <dsp:spPr>
        <a:xfrm>
          <a:off x="77054" y="418775"/>
          <a:ext cx="1395919" cy="1395919"/>
        </a:xfrm>
        <a:prstGeom prst="ellipse">
          <a:avLst/>
        </a:prstGeom>
        <a:solidFill>
          <a:srgbClr val="FFFF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26BCE18-A181-4585-928B-89BA2932381E}">
      <dsp:nvSpPr>
        <dsp:cNvPr id="0" name=""/>
        <dsp:cNvSpPr/>
      </dsp:nvSpPr>
      <dsp:spPr>
        <a:xfrm>
          <a:off x="1180947" y="2233470"/>
          <a:ext cx="6981988"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a:effectLst/>
              <a:latin typeface="Arial Narrow" panose="020B0606020202030204" pitchFamily="34" charset="0"/>
            </a:rPr>
            <a:t>LCME accreditation process</a:t>
          </a:r>
          <a:endParaRPr lang="en-US" sz="2800" kern="1200" dirty="0">
            <a:latin typeface="Arial Narrow" panose="020B0606020202030204" pitchFamily="34" charset="0"/>
          </a:endParaRPr>
        </a:p>
      </dsp:txBody>
      <dsp:txXfrm>
        <a:off x="1180947" y="2233470"/>
        <a:ext cx="6981988" cy="1116735"/>
      </dsp:txXfrm>
    </dsp:sp>
    <dsp:sp modelId="{DE46E1FB-B23C-4462-A039-D8276C137AE1}">
      <dsp:nvSpPr>
        <dsp:cNvPr id="0" name=""/>
        <dsp:cNvSpPr/>
      </dsp:nvSpPr>
      <dsp:spPr>
        <a:xfrm>
          <a:off x="482988" y="2093878"/>
          <a:ext cx="1395919" cy="13959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827B025-96E5-4BF0-BDFB-42C3639C2544}">
      <dsp:nvSpPr>
        <dsp:cNvPr id="0" name=""/>
        <dsp:cNvSpPr/>
      </dsp:nvSpPr>
      <dsp:spPr>
        <a:xfrm>
          <a:off x="775014" y="3908573"/>
          <a:ext cx="7387921"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a:latin typeface="Arial Narrow" panose="020B0606020202030204" pitchFamily="34" charset="0"/>
              <a:ea typeface="Open Sans" panose="020B0606030504020204" pitchFamily="34" charset="0"/>
              <a:cs typeface="Open Sans" panose="020B0606030504020204" pitchFamily="34" charset="0"/>
            </a:rPr>
            <a:t>Impacts for FM departments &amp; </a:t>
          </a:r>
          <a:r>
            <a:rPr lang="en-US" sz="2800" b="1" i="0" kern="1200">
              <a:effectLst/>
              <a:latin typeface="Arial Narrow" panose="020B0606020202030204" pitchFamily="34" charset="0"/>
            </a:rPr>
            <a:t>opportunities to promote primary care &amp; community health </a:t>
          </a:r>
          <a:endParaRPr lang="en-US" sz="2800" kern="1200" dirty="0">
            <a:latin typeface="Arial Narrow" panose="020B0606020202030204" pitchFamily="34" charset="0"/>
            <a:ea typeface="Open Sans" panose="020B0606030504020204" pitchFamily="34" charset="0"/>
            <a:cs typeface="Open Sans" panose="020B0606030504020204" pitchFamily="34" charset="0"/>
          </a:endParaRPr>
        </a:p>
      </dsp:txBody>
      <dsp:txXfrm>
        <a:off x="775014" y="3908573"/>
        <a:ext cx="7387921" cy="1116735"/>
      </dsp:txXfrm>
    </dsp:sp>
    <dsp:sp modelId="{14FA63DF-20F3-4817-899E-6DAABAD5598E}">
      <dsp:nvSpPr>
        <dsp:cNvPr id="0" name=""/>
        <dsp:cNvSpPr/>
      </dsp:nvSpPr>
      <dsp:spPr>
        <a:xfrm>
          <a:off x="77054" y="3768981"/>
          <a:ext cx="1395919" cy="13959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8D0D0-7CDA-4621-98B6-4AB4FF42C7C6}">
      <dsp:nvSpPr>
        <dsp:cNvPr id="0" name=""/>
        <dsp:cNvSpPr/>
      </dsp:nvSpPr>
      <dsp:spPr>
        <a:xfrm>
          <a:off x="-6311537" y="-965792"/>
          <a:ext cx="7515261" cy="7515261"/>
        </a:xfrm>
        <a:prstGeom prst="blockArc">
          <a:avLst>
            <a:gd name="adj1" fmla="val 18900000"/>
            <a:gd name="adj2" fmla="val 2700000"/>
            <a:gd name="adj3" fmla="val 287"/>
          </a:avLst>
        </a:pr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1A140C-5A56-43E4-BBEF-673E24EC878B}">
      <dsp:nvSpPr>
        <dsp:cNvPr id="0" name=""/>
        <dsp:cNvSpPr/>
      </dsp:nvSpPr>
      <dsp:spPr>
        <a:xfrm>
          <a:off x="775014" y="558367"/>
          <a:ext cx="7387921"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bg1"/>
              </a:solidFill>
              <a:effectLst/>
              <a:latin typeface="Arial Narrow" panose="020B0606020202030204" pitchFamily="34" charset="0"/>
            </a:rPr>
            <a:t>LCME standard updates</a:t>
          </a:r>
          <a:endParaRPr lang="en-US" sz="2800" b="1" kern="1200" dirty="0">
            <a:solidFill>
              <a:schemeClr val="bg1"/>
            </a:solidFill>
            <a:latin typeface="Arial Narrow" panose="020B0606020202030204" pitchFamily="34" charset="0"/>
          </a:endParaRPr>
        </a:p>
      </dsp:txBody>
      <dsp:txXfrm>
        <a:off x="775014" y="558367"/>
        <a:ext cx="7387921" cy="1116735"/>
      </dsp:txXfrm>
    </dsp:sp>
    <dsp:sp modelId="{44A763E4-0FEE-4C29-87B6-C800A65017F7}">
      <dsp:nvSpPr>
        <dsp:cNvPr id="0" name=""/>
        <dsp:cNvSpPr/>
      </dsp:nvSpPr>
      <dsp:spPr>
        <a:xfrm>
          <a:off x="77054" y="418775"/>
          <a:ext cx="1395919" cy="1395919"/>
        </a:xfrm>
        <a:prstGeom prst="ellipse">
          <a:avLst/>
        </a:prstGeom>
        <a:solidFill>
          <a:schemeClr val="bg1"/>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26BCE18-A181-4585-928B-89BA2932381E}">
      <dsp:nvSpPr>
        <dsp:cNvPr id="0" name=""/>
        <dsp:cNvSpPr/>
      </dsp:nvSpPr>
      <dsp:spPr>
        <a:xfrm>
          <a:off x="1180947" y="2233470"/>
          <a:ext cx="6981988"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rgbClr val="FFFF00"/>
              </a:solidFill>
              <a:effectLst/>
              <a:latin typeface="Arial Narrow" panose="020B0606020202030204" pitchFamily="34" charset="0"/>
            </a:rPr>
            <a:t>LCME accreditation process</a:t>
          </a:r>
          <a:endParaRPr lang="en-US" sz="2800" kern="1200" dirty="0">
            <a:solidFill>
              <a:srgbClr val="FFFF00"/>
            </a:solidFill>
            <a:latin typeface="Arial Narrow" panose="020B0606020202030204" pitchFamily="34" charset="0"/>
          </a:endParaRPr>
        </a:p>
      </dsp:txBody>
      <dsp:txXfrm>
        <a:off x="1180947" y="2233470"/>
        <a:ext cx="6981988" cy="1116735"/>
      </dsp:txXfrm>
    </dsp:sp>
    <dsp:sp modelId="{DE46E1FB-B23C-4462-A039-D8276C137AE1}">
      <dsp:nvSpPr>
        <dsp:cNvPr id="0" name=""/>
        <dsp:cNvSpPr/>
      </dsp:nvSpPr>
      <dsp:spPr>
        <a:xfrm>
          <a:off x="482988" y="2093878"/>
          <a:ext cx="1395919" cy="1395919"/>
        </a:xfrm>
        <a:prstGeom prst="ellipse">
          <a:avLst/>
        </a:prstGeom>
        <a:solidFill>
          <a:srgbClr val="FFFF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827B025-96E5-4BF0-BDFB-42C3639C2544}">
      <dsp:nvSpPr>
        <dsp:cNvPr id="0" name=""/>
        <dsp:cNvSpPr/>
      </dsp:nvSpPr>
      <dsp:spPr>
        <a:xfrm>
          <a:off x="775014" y="3908573"/>
          <a:ext cx="7387921"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a:latin typeface="Arial Narrow" panose="020B0606020202030204" pitchFamily="34" charset="0"/>
              <a:ea typeface="Open Sans" panose="020B0606030504020204" pitchFamily="34" charset="0"/>
              <a:cs typeface="Open Sans" panose="020B0606030504020204" pitchFamily="34" charset="0"/>
            </a:rPr>
            <a:t>Impacts for FM departments &amp; </a:t>
          </a:r>
          <a:r>
            <a:rPr lang="en-US" sz="2800" b="1" i="0" kern="1200">
              <a:effectLst/>
              <a:latin typeface="Arial Narrow" panose="020B0606020202030204" pitchFamily="34" charset="0"/>
            </a:rPr>
            <a:t>opportunities to promote primary care &amp; community health </a:t>
          </a:r>
          <a:endParaRPr lang="en-US" sz="2800" kern="1200" dirty="0">
            <a:latin typeface="Arial Narrow" panose="020B0606020202030204" pitchFamily="34" charset="0"/>
            <a:ea typeface="Open Sans" panose="020B0606030504020204" pitchFamily="34" charset="0"/>
            <a:cs typeface="Open Sans" panose="020B0606030504020204" pitchFamily="34" charset="0"/>
          </a:endParaRPr>
        </a:p>
      </dsp:txBody>
      <dsp:txXfrm>
        <a:off x="775014" y="3908573"/>
        <a:ext cx="7387921" cy="1116735"/>
      </dsp:txXfrm>
    </dsp:sp>
    <dsp:sp modelId="{14FA63DF-20F3-4817-899E-6DAABAD5598E}">
      <dsp:nvSpPr>
        <dsp:cNvPr id="0" name=""/>
        <dsp:cNvSpPr/>
      </dsp:nvSpPr>
      <dsp:spPr>
        <a:xfrm>
          <a:off x="77054" y="3768981"/>
          <a:ext cx="1395919" cy="13959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8D0D0-7CDA-4621-98B6-4AB4FF42C7C6}">
      <dsp:nvSpPr>
        <dsp:cNvPr id="0" name=""/>
        <dsp:cNvSpPr/>
      </dsp:nvSpPr>
      <dsp:spPr>
        <a:xfrm>
          <a:off x="-6311537" y="-965792"/>
          <a:ext cx="7515261" cy="7515261"/>
        </a:xfrm>
        <a:prstGeom prst="blockArc">
          <a:avLst>
            <a:gd name="adj1" fmla="val 18900000"/>
            <a:gd name="adj2" fmla="val 2700000"/>
            <a:gd name="adj3" fmla="val 287"/>
          </a:avLst>
        </a:pr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1A140C-5A56-43E4-BBEF-673E24EC878B}">
      <dsp:nvSpPr>
        <dsp:cNvPr id="0" name=""/>
        <dsp:cNvSpPr/>
      </dsp:nvSpPr>
      <dsp:spPr>
        <a:xfrm>
          <a:off x="775014" y="558367"/>
          <a:ext cx="7387921"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bg1"/>
              </a:solidFill>
              <a:effectLst/>
              <a:latin typeface="Arial Narrow" panose="020B0606020202030204" pitchFamily="34" charset="0"/>
            </a:rPr>
            <a:t>LCME standard updates</a:t>
          </a:r>
          <a:endParaRPr lang="en-US" sz="2800" b="1" kern="1200" dirty="0">
            <a:solidFill>
              <a:schemeClr val="bg1"/>
            </a:solidFill>
            <a:latin typeface="Arial Narrow" panose="020B0606020202030204" pitchFamily="34" charset="0"/>
          </a:endParaRPr>
        </a:p>
      </dsp:txBody>
      <dsp:txXfrm>
        <a:off x="775014" y="558367"/>
        <a:ext cx="7387921" cy="1116735"/>
      </dsp:txXfrm>
    </dsp:sp>
    <dsp:sp modelId="{44A763E4-0FEE-4C29-87B6-C800A65017F7}">
      <dsp:nvSpPr>
        <dsp:cNvPr id="0" name=""/>
        <dsp:cNvSpPr/>
      </dsp:nvSpPr>
      <dsp:spPr>
        <a:xfrm>
          <a:off x="77054" y="418775"/>
          <a:ext cx="1395919" cy="1395919"/>
        </a:xfrm>
        <a:prstGeom prst="ellipse">
          <a:avLst/>
        </a:prstGeom>
        <a:solidFill>
          <a:schemeClr val="bg1"/>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26BCE18-A181-4585-928B-89BA2932381E}">
      <dsp:nvSpPr>
        <dsp:cNvPr id="0" name=""/>
        <dsp:cNvSpPr/>
      </dsp:nvSpPr>
      <dsp:spPr>
        <a:xfrm>
          <a:off x="1180947" y="2233470"/>
          <a:ext cx="6981988"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effectLst/>
              <a:latin typeface="Arial Narrow" panose="020B0606020202030204" pitchFamily="34" charset="0"/>
            </a:rPr>
            <a:t>LCME accreditation process</a:t>
          </a:r>
          <a:endParaRPr lang="en-US" sz="2800" kern="1200" dirty="0">
            <a:latin typeface="Arial Narrow" panose="020B0606020202030204" pitchFamily="34" charset="0"/>
          </a:endParaRPr>
        </a:p>
      </dsp:txBody>
      <dsp:txXfrm>
        <a:off x="1180947" y="2233470"/>
        <a:ext cx="6981988" cy="1116735"/>
      </dsp:txXfrm>
    </dsp:sp>
    <dsp:sp modelId="{DE46E1FB-B23C-4462-A039-D8276C137AE1}">
      <dsp:nvSpPr>
        <dsp:cNvPr id="0" name=""/>
        <dsp:cNvSpPr/>
      </dsp:nvSpPr>
      <dsp:spPr>
        <a:xfrm>
          <a:off x="482988" y="2093878"/>
          <a:ext cx="1395919" cy="13959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827B025-96E5-4BF0-BDFB-42C3639C2544}">
      <dsp:nvSpPr>
        <dsp:cNvPr id="0" name=""/>
        <dsp:cNvSpPr/>
      </dsp:nvSpPr>
      <dsp:spPr>
        <a:xfrm>
          <a:off x="775014" y="3908573"/>
          <a:ext cx="7387921" cy="111673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640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Arial Narrow" panose="020B0606020202030204" pitchFamily="34" charset="0"/>
              <a:ea typeface="Open Sans" panose="020B0606030504020204" pitchFamily="34" charset="0"/>
              <a:cs typeface="Open Sans" panose="020B0606030504020204" pitchFamily="34" charset="0"/>
            </a:rPr>
            <a:t>Impacts for FM departments &amp; </a:t>
          </a:r>
          <a:r>
            <a:rPr lang="en-US" sz="2800" b="1" i="0" kern="1200" dirty="0">
              <a:solidFill>
                <a:srgbClr val="FFFF00"/>
              </a:solidFill>
              <a:effectLst/>
              <a:latin typeface="Arial Narrow" panose="020B0606020202030204" pitchFamily="34" charset="0"/>
            </a:rPr>
            <a:t>opportunities to promote primary care &amp; community health </a:t>
          </a:r>
          <a:endParaRPr lang="en-US" sz="2800" kern="1200" dirty="0">
            <a:solidFill>
              <a:srgbClr val="FFFF00"/>
            </a:solidFill>
            <a:latin typeface="Arial Narrow" panose="020B0606020202030204" pitchFamily="34" charset="0"/>
            <a:ea typeface="Open Sans" panose="020B0606030504020204" pitchFamily="34" charset="0"/>
            <a:cs typeface="Open Sans" panose="020B0606030504020204" pitchFamily="34" charset="0"/>
          </a:endParaRPr>
        </a:p>
      </dsp:txBody>
      <dsp:txXfrm>
        <a:off x="775014" y="3908573"/>
        <a:ext cx="7387921" cy="1116735"/>
      </dsp:txXfrm>
    </dsp:sp>
    <dsp:sp modelId="{14FA63DF-20F3-4817-899E-6DAABAD5598E}">
      <dsp:nvSpPr>
        <dsp:cNvPr id="0" name=""/>
        <dsp:cNvSpPr/>
      </dsp:nvSpPr>
      <dsp:spPr>
        <a:xfrm>
          <a:off x="77054" y="3768981"/>
          <a:ext cx="1395919" cy="1395919"/>
        </a:xfrm>
        <a:prstGeom prst="ellipse">
          <a:avLst/>
        </a:prstGeom>
        <a:solidFill>
          <a:srgbClr val="FFFF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4ECB651F-D782-484F-A9DF-95F313355AFB}" type="datetimeFigureOut">
              <a:rPr lang="en-US" smtClean="0"/>
              <a:t>4/29/2022</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277FB74-9486-1A4C-9CBE-E12FE1555164}" type="slidenum">
              <a:rPr lang="en-US" smtClean="0"/>
              <a:t>‹#›</a:t>
            </a:fld>
            <a:endParaRPr lang="en-US"/>
          </a:p>
        </p:txBody>
      </p:sp>
    </p:spTree>
    <p:extLst>
      <p:ext uri="{BB962C8B-B14F-4D97-AF65-F5344CB8AC3E}">
        <p14:creationId xmlns:p14="http://schemas.microsoft.com/office/powerpoint/2010/main" val="72409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Annie – who’s our audience; gauge by audience #</a:t>
            </a:r>
          </a:p>
        </p:txBody>
      </p:sp>
      <p:sp>
        <p:nvSpPr>
          <p:cNvPr id="4" name="Slide Number Placeholder 3"/>
          <p:cNvSpPr>
            <a:spLocks noGrp="1"/>
          </p:cNvSpPr>
          <p:nvPr>
            <p:ph type="sldNum" sz="quarter" idx="5"/>
          </p:nvPr>
        </p:nvSpPr>
        <p:spPr/>
        <p:txBody>
          <a:bodyPr/>
          <a:lstStyle/>
          <a:p>
            <a:fld id="{2277FB74-9486-1A4C-9CBE-E12FE1555164}" type="slidenum">
              <a:rPr lang="en-US" smtClean="0"/>
              <a:t>1</a:t>
            </a:fld>
            <a:endParaRPr lang="en-US"/>
          </a:p>
        </p:txBody>
      </p:sp>
    </p:spTree>
    <p:extLst>
      <p:ext uri="{BB962C8B-B14F-4D97-AF65-F5344CB8AC3E}">
        <p14:creationId xmlns:p14="http://schemas.microsoft.com/office/powerpoint/2010/main" val="87675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Jake</a:t>
            </a:r>
            <a:br>
              <a:rPr lang="en-US" dirty="0"/>
            </a:br>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10</a:t>
            </a:fld>
            <a:endParaRPr lang="en-US"/>
          </a:p>
        </p:txBody>
      </p:sp>
    </p:spTree>
    <p:extLst>
      <p:ext uri="{BB962C8B-B14F-4D97-AF65-F5344CB8AC3E}">
        <p14:creationId xmlns:p14="http://schemas.microsoft.com/office/powerpoint/2010/main" val="99569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Jake</a:t>
            </a:r>
          </a:p>
        </p:txBody>
      </p:sp>
      <p:sp>
        <p:nvSpPr>
          <p:cNvPr id="4" name="Slide Number Placeholder 3"/>
          <p:cNvSpPr>
            <a:spLocks noGrp="1"/>
          </p:cNvSpPr>
          <p:nvPr>
            <p:ph type="sldNum" sz="quarter" idx="5"/>
          </p:nvPr>
        </p:nvSpPr>
        <p:spPr/>
        <p:txBody>
          <a:bodyPr/>
          <a:lstStyle/>
          <a:p>
            <a:fld id="{2277FB74-9486-1A4C-9CBE-E12FE1555164}" type="slidenum">
              <a:rPr lang="en-US" smtClean="0"/>
              <a:t>11</a:t>
            </a:fld>
            <a:endParaRPr lang="en-US"/>
          </a:p>
        </p:txBody>
      </p:sp>
    </p:spTree>
    <p:extLst>
      <p:ext uri="{BB962C8B-B14F-4D97-AF65-F5344CB8AC3E}">
        <p14:creationId xmlns:p14="http://schemas.microsoft.com/office/powerpoint/2010/main" val="133920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5"/>
          </p:nvPr>
        </p:nvSpPr>
        <p:spPr/>
        <p:txBody>
          <a:bodyPr/>
          <a:lstStyle/>
          <a:p>
            <a:fld id="{2277FB74-9486-1A4C-9CBE-E12FE1555164}" type="slidenum">
              <a:rPr lang="en-US" smtClean="0"/>
              <a:t>12</a:t>
            </a:fld>
            <a:endParaRPr lang="en-US"/>
          </a:p>
        </p:txBody>
      </p:sp>
    </p:spTree>
    <p:extLst>
      <p:ext uri="{BB962C8B-B14F-4D97-AF65-F5344CB8AC3E}">
        <p14:creationId xmlns:p14="http://schemas.microsoft.com/office/powerpoint/2010/main" val="345309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Annie :Obviously, what is relevant to you will depend on your personal job description, and the functions/roles your FM department has within the curriculum and institution. What is housed in FM??</a:t>
            </a:r>
          </a:p>
          <a:p>
            <a:endParaRPr lang="en-US" dirty="0"/>
          </a:p>
          <a:p>
            <a:r>
              <a:rPr lang="en-US" dirty="0"/>
              <a:t>The changes listed here are the one’s Suzie mentioned earlier. </a:t>
            </a:r>
          </a:p>
        </p:txBody>
      </p:sp>
      <p:sp>
        <p:nvSpPr>
          <p:cNvPr id="4" name="Slide Number Placeholder 3"/>
          <p:cNvSpPr>
            <a:spLocks noGrp="1"/>
          </p:cNvSpPr>
          <p:nvPr>
            <p:ph type="sldNum" sz="quarter" idx="5"/>
          </p:nvPr>
        </p:nvSpPr>
        <p:spPr/>
        <p:txBody>
          <a:bodyPr/>
          <a:lstStyle/>
          <a:p>
            <a:fld id="{2277FB74-9486-1A4C-9CBE-E12FE1555164}" type="slidenum">
              <a:rPr lang="en-US" smtClean="0"/>
              <a:t>13</a:t>
            </a:fld>
            <a:endParaRPr lang="en-US"/>
          </a:p>
        </p:txBody>
      </p:sp>
    </p:spTree>
    <p:extLst>
      <p:ext uri="{BB962C8B-B14F-4D97-AF65-F5344CB8AC3E}">
        <p14:creationId xmlns:p14="http://schemas.microsoft.com/office/powerpoint/2010/main" val="90555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Here are the 12 standards. We are going to highlight a few that are important for Family Medicine. These are not new or changes, but for those of you who are course directors/clerkship directors or part of the curriculum in other ways, these standards will impact you. And, you will asked to track and improve and update your role based on these standards. </a:t>
            </a:r>
          </a:p>
        </p:txBody>
      </p:sp>
      <p:sp>
        <p:nvSpPr>
          <p:cNvPr id="4" name="Slide Number Placeholder 3"/>
          <p:cNvSpPr>
            <a:spLocks noGrp="1"/>
          </p:cNvSpPr>
          <p:nvPr>
            <p:ph type="sldNum" sz="quarter" idx="5"/>
          </p:nvPr>
        </p:nvSpPr>
        <p:spPr/>
        <p:txBody>
          <a:bodyPr/>
          <a:lstStyle/>
          <a:p>
            <a:fld id="{2277FB74-9486-1A4C-9CBE-E12FE1555164}" type="slidenum">
              <a:rPr lang="en-US" smtClean="0"/>
              <a:t>14</a:t>
            </a:fld>
            <a:endParaRPr lang="en-US"/>
          </a:p>
        </p:txBody>
      </p:sp>
    </p:spTree>
    <p:extLst>
      <p:ext uri="{BB962C8B-B14F-4D97-AF65-F5344CB8AC3E}">
        <p14:creationId xmlns:p14="http://schemas.microsoft.com/office/powerpoint/2010/main" val="188374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 This is an example of also how Family medicine has been a role model for other departments so the Medical School can keep the standards. As an example at IU, the </a:t>
            </a:r>
            <a:r>
              <a:rPr lang="en-US" dirty="0" err="1"/>
              <a:t>The</a:t>
            </a:r>
            <a:r>
              <a:rPr lang="en-US" dirty="0"/>
              <a:t> Family Medicine clerkship was the first clerkship to keep track of all Faculty affiliations, part because most of the volunteer faculty are spread around all the state of Indiana, a situation that other clerkships didn’t find necessary to track since their faculty were all on central campus of Indianapolis, but when they start to expand on the other campuses they have to turn into family medicine on how we kept track of all the affiliation agreements specially when working with physicians from different health networks,</a:t>
            </a:r>
          </a:p>
        </p:txBody>
      </p:sp>
      <p:sp>
        <p:nvSpPr>
          <p:cNvPr id="4" name="Slide Number Placeholder 3"/>
          <p:cNvSpPr>
            <a:spLocks noGrp="1"/>
          </p:cNvSpPr>
          <p:nvPr>
            <p:ph type="sldNum" sz="quarter" idx="5"/>
          </p:nvPr>
        </p:nvSpPr>
        <p:spPr/>
        <p:txBody>
          <a:bodyPr/>
          <a:lstStyle/>
          <a:p>
            <a:fld id="{2277FB74-9486-1A4C-9CBE-E12FE1555164}" type="slidenum">
              <a:rPr lang="en-US" smtClean="0"/>
              <a:t>15</a:t>
            </a:fld>
            <a:endParaRPr lang="en-US"/>
          </a:p>
        </p:txBody>
      </p:sp>
    </p:spTree>
    <p:extLst>
      <p:ext uri="{BB962C8B-B14F-4D97-AF65-F5344CB8AC3E}">
        <p14:creationId xmlns:p14="http://schemas.microsoft.com/office/powerpoint/2010/main" val="2284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  Let’s see another example on how as academic leaders in Family Medicine we can serve as role model to our institutions with standards of </a:t>
            </a:r>
            <a:r>
              <a:rPr lang="en-US" dirty="0" err="1"/>
              <a:t>Accrediation</a:t>
            </a:r>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16</a:t>
            </a:fld>
            <a:endParaRPr lang="en-US"/>
          </a:p>
        </p:txBody>
      </p:sp>
    </p:spTree>
    <p:extLst>
      <p:ext uri="{BB962C8B-B14F-4D97-AF65-F5344CB8AC3E}">
        <p14:creationId xmlns:p14="http://schemas.microsoft.com/office/powerpoint/2010/main" val="19898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 Sub-Internships can be a very strong core clerkship in which students will be engage with Residents. When we start the expansion of our Sub Internship clerkship: now 9 sites across the state, we were fortunate that all the Residency programs are also active STFM members that also have a strong curriculum for residents as teachers, and this has been a now seen by the other departments</a:t>
            </a:r>
          </a:p>
          <a:p>
            <a:endParaRPr lang="en-US" dirty="0"/>
          </a:p>
          <a:p>
            <a:r>
              <a:rPr lang="en-US" dirty="0"/>
              <a:t>And then under Standards we also have 3.3 which we mentioned earlier one of the areas that have changed and is relevant to FM</a:t>
            </a:r>
          </a:p>
        </p:txBody>
      </p:sp>
      <p:sp>
        <p:nvSpPr>
          <p:cNvPr id="4" name="Slide Number Placeholder 3"/>
          <p:cNvSpPr>
            <a:spLocks noGrp="1"/>
          </p:cNvSpPr>
          <p:nvPr>
            <p:ph type="sldNum" sz="quarter" idx="5"/>
          </p:nvPr>
        </p:nvSpPr>
        <p:spPr/>
        <p:txBody>
          <a:bodyPr/>
          <a:lstStyle/>
          <a:p>
            <a:fld id="{2277FB74-9486-1A4C-9CBE-E12FE1555164}" type="slidenum">
              <a:rPr lang="en-US" smtClean="0"/>
              <a:t>17</a:t>
            </a:fld>
            <a:endParaRPr lang="en-US"/>
          </a:p>
        </p:txBody>
      </p:sp>
    </p:spTree>
    <p:extLst>
      <p:ext uri="{BB962C8B-B14F-4D97-AF65-F5344CB8AC3E}">
        <p14:creationId xmlns:p14="http://schemas.microsoft.com/office/powerpoint/2010/main" val="10289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7FB74-9486-1A4C-9CBE-E12FE1555164}" type="slidenum">
              <a:rPr lang="en-US" smtClean="0"/>
              <a:t>18</a:t>
            </a:fld>
            <a:endParaRPr lang="en-US"/>
          </a:p>
        </p:txBody>
      </p:sp>
    </p:spTree>
    <p:extLst>
      <p:ext uri="{BB962C8B-B14F-4D97-AF65-F5344CB8AC3E}">
        <p14:creationId xmlns:p14="http://schemas.microsoft.com/office/powerpoint/2010/main" val="3361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 This area may vary among different institutions and how complex the competencies and curricular objectives are mapped for the entire medical school curriculum. One of the features each clerkship course director approach is how to deliver Educational material synchronous and asynchronous. As Family Medicine, we can provide the variety of implementing clinical experiences in person and we now have a wonderful telemedicine curriculum that is the envy of many departments and can implemented during clerkship learning objectives.</a:t>
            </a:r>
          </a:p>
        </p:txBody>
      </p:sp>
      <p:sp>
        <p:nvSpPr>
          <p:cNvPr id="4" name="Slide Number Placeholder 3"/>
          <p:cNvSpPr>
            <a:spLocks noGrp="1"/>
          </p:cNvSpPr>
          <p:nvPr>
            <p:ph type="sldNum" sz="quarter" idx="5"/>
          </p:nvPr>
        </p:nvSpPr>
        <p:spPr/>
        <p:txBody>
          <a:bodyPr/>
          <a:lstStyle/>
          <a:p>
            <a:fld id="{2277FB74-9486-1A4C-9CBE-E12FE1555164}" type="slidenum">
              <a:rPr lang="en-US" smtClean="0"/>
              <a:t>19</a:t>
            </a:fld>
            <a:endParaRPr lang="en-US"/>
          </a:p>
        </p:txBody>
      </p:sp>
    </p:spTree>
    <p:extLst>
      <p:ext uri="{BB962C8B-B14F-4D97-AF65-F5344CB8AC3E}">
        <p14:creationId xmlns:p14="http://schemas.microsoft.com/office/powerpoint/2010/main" val="230405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pPr algn="l"/>
            <a:r>
              <a:rPr lang="en-US" b="1" i="0" dirty="0">
                <a:solidFill>
                  <a:srgbClr val="1D417B"/>
                </a:solidFill>
                <a:effectLst/>
                <a:latin typeface="Open Sans" panose="020B0606030504020204" pitchFamily="34" charset="0"/>
              </a:rPr>
              <a:t>Annie</a:t>
            </a:r>
          </a:p>
          <a:p>
            <a:pPr algn="l"/>
            <a:r>
              <a:rPr lang="en-US" b="1" i="0" dirty="0">
                <a:solidFill>
                  <a:srgbClr val="1D417B"/>
                </a:solidFill>
                <a:effectLst/>
                <a:latin typeface="Open Sans" panose="020B0606030504020204" pitchFamily="34" charset="0"/>
              </a:rPr>
              <a:t>Session PD09 - Abstract</a:t>
            </a:r>
            <a:endParaRPr lang="en-US" b="0" i="0" dirty="0">
              <a:solidFill>
                <a:srgbClr val="333333"/>
              </a:solidFill>
              <a:effectLst/>
              <a:latin typeface="Open Sans" panose="020B0606030504020204" pitchFamily="34" charset="0"/>
            </a:endParaRPr>
          </a:p>
          <a:p>
            <a:pPr algn="l"/>
            <a:r>
              <a:rPr lang="en-US" b="0" i="0" dirty="0">
                <a:solidFill>
                  <a:srgbClr val="555555"/>
                </a:solidFill>
                <a:effectLst/>
                <a:latin typeface="Open Sans" panose="020B0606030504020204" pitchFamily="34" charset="0"/>
              </a:rPr>
              <a:t>The Liaison Committee on Medical Education (LCME) is an accrediting agency for allopathic medical education programs in the United States and Canada. The standards devised and evaluated by the LCME have a direct impact on the education delivered by faculty across the undergraduate medical education spectrum. These standards are diverse and cover topics ranging from the clinical learning environment and faculty development to curricular content, faculty support, financial aid, and facilities. While some family medicine faculty may interact with the LCME and its standards through their roles as institutional leaders (deans), others do so as clerkship directors and chairs. The goal of this panel is to provide an overview of the LCME accreditation process with a specific focus on recent changes and updates. Emphasis will be placed on standards and site-visit preparation that specifically impact family medicine departments and the education content they administer.</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2</a:t>
            </a:fld>
            <a:endParaRPr lang="en-US"/>
          </a:p>
        </p:txBody>
      </p:sp>
    </p:spTree>
    <p:extLst>
      <p:ext uri="{BB962C8B-B14F-4D97-AF65-F5344CB8AC3E}">
        <p14:creationId xmlns:p14="http://schemas.microsoft.com/office/powerpoint/2010/main" val="220937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7FB74-9486-1A4C-9CBE-E12FE1555164}" type="slidenum">
              <a:rPr lang="en-US" smtClean="0"/>
              <a:t>20</a:t>
            </a:fld>
            <a:endParaRPr lang="en-US"/>
          </a:p>
        </p:txBody>
      </p:sp>
    </p:spTree>
    <p:extLst>
      <p:ext uri="{BB962C8B-B14F-4D97-AF65-F5344CB8AC3E}">
        <p14:creationId xmlns:p14="http://schemas.microsoft.com/office/powerpoint/2010/main" val="1005191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In Family Medicine we are blessed we touch each stage of human life</a:t>
            </a:r>
          </a:p>
          <a:p>
            <a:endParaRPr lang="en-US" dirty="0"/>
          </a:p>
          <a:p>
            <a:r>
              <a:rPr lang="en-US" dirty="0"/>
              <a:t>7.6 is one of the new changes also mentioned earlier that requires attention on how Family medicine educators helped shaped the curricular content. For decades Family Medicine has been the only space in which students are educated on social determinants of health</a:t>
            </a:r>
          </a:p>
        </p:txBody>
      </p:sp>
      <p:sp>
        <p:nvSpPr>
          <p:cNvPr id="4" name="Slide Number Placeholder 3"/>
          <p:cNvSpPr>
            <a:spLocks noGrp="1"/>
          </p:cNvSpPr>
          <p:nvPr>
            <p:ph type="sldNum" sz="quarter" idx="5"/>
          </p:nvPr>
        </p:nvSpPr>
        <p:spPr/>
        <p:txBody>
          <a:bodyPr/>
          <a:lstStyle/>
          <a:p>
            <a:fld id="{2277FB74-9486-1A4C-9CBE-E12FE1555164}" type="slidenum">
              <a:rPr lang="en-US" smtClean="0"/>
              <a:t>21</a:t>
            </a:fld>
            <a:endParaRPr lang="en-US"/>
          </a:p>
        </p:txBody>
      </p:sp>
    </p:spTree>
    <p:extLst>
      <p:ext uri="{BB962C8B-B14F-4D97-AF65-F5344CB8AC3E}">
        <p14:creationId xmlns:p14="http://schemas.microsoft.com/office/powerpoint/2010/main" val="125177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7FB74-9486-1A4C-9CBE-E12FE1555164}" type="slidenum">
              <a:rPr lang="en-US" smtClean="0"/>
              <a:t>22</a:t>
            </a:fld>
            <a:endParaRPr lang="en-US"/>
          </a:p>
        </p:txBody>
      </p:sp>
    </p:spTree>
    <p:extLst>
      <p:ext uri="{BB962C8B-B14F-4D97-AF65-F5344CB8AC3E}">
        <p14:creationId xmlns:p14="http://schemas.microsoft.com/office/powerpoint/2010/main" val="2908943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 as Clerkship directors, These are areas that we need to keep in mind when managing the clerkship and work with clerkship directors from other departments to keep similar systems in place as well as some of the next standards</a:t>
            </a:r>
          </a:p>
        </p:txBody>
      </p:sp>
      <p:sp>
        <p:nvSpPr>
          <p:cNvPr id="4" name="Slide Number Placeholder 3"/>
          <p:cNvSpPr>
            <a:spLocks noGrp="1"/>
          </p:cNvSpPr>
          <p:nvPr>
            <p:ph type="sldNum" sz="quarter" idx="5"/>
          </p:nvPr>
        </p:nvSpPr>
        <p:spPr/>
        <p:txBody>
          <a:bodyPr/>
          <a:lstStyle/>
          <a:p>
            <a:fld id="{2277FB74-9486-1A4C-9CBE-E12FE1555164}" type="slidenum">
              <a:rPr lang="en-US" smtClean="0"/>
              <a:t>23</a:t>
            </a:fld>
            <a:endParaRPr lang="en-US"/>
          </a:p>
        </p:txBody>
      </p:sp>
    </p:spTree>
    <p:extLst>
      <p:ext uri="{BB962C8B-B14F-4D97-AF65-F5344CB8AC3E}">
        <p14:creationId xmlns:p14="http://schemas.microsoft.com/office/powerpoint/2010/main" val="1230873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7FB74-9486-1A4C-9CBE-E12FE1555164}" type="slidenum">
              <a:rPr lang="en-US" smtClean="0"/>
              <a:t>24</a:t>
            </a:fld>
            <a:endParaRPr lang="en-US"/>
          </a:p>
        </p:txBody>
      </p:sp>
    </p:spTree>
    <p:extLst>
      <p:ext uri="{BB962C8B-B14F-4D97-AF65-F5344CB8AC3E}">
        <p14:creationId xmlns:p14="http://schemas.microsoft.com/office/powerpoint/2010/main" val="4182263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7FB74-9486-1A4C-9CBE-E12FE1555164}" type="slidenum">
              <a:rPr lang="en-US" smtClean="0"/>
              <a:t>25</a:t>
            </a:fld>
            <a:endParaRPr lang="en-US"/>
          </a:p>
        </p:txBody>
      </p:sp>
    </p:spTree>
    <p:extLst>
      <p:ext uri="{BB962C8B-B14F-4D97-AF65-F5344CB8AC3E}">
        <p14:creationId xmlns:p14="http://schemas.microsoft.com/office/powerpoint/2010/main" val="337628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7FB74-9486-1A4C-9CBE-E12FE1555164}" type="slidenum">
              <a:rPr lang="en-US" smtClean="0"/>
              <a:t>26</a:t>
            </a:fld>
            <a:endParaRPr lang="en-US"/>
          </a:p>
        </p:txBody>
      </p:sp>
    </p:spTree>
    <p:extLst>
      <p:ext uri="{BB962C8B-B14F-4D97-AF65-F5344CB8AC3E}">
        <p14:creationId xmlns:p14="http://schemas.microsoft.com/office/powerpoint/2010/main" val="346208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Annie/Ruben</a:t>
            </a:r>
          </a:p>
          <a:p>
            <a:endParaRPr lang="en-US" dirty="0"/>
          </a:p>
          <a:p>
            <a:r>
              <a:rPr lang="en-US" dirty="0"/>
              <a:t>This aligns with mentorship and career advising. Some of you may be leading your Institution mentorship program, some of you may be advisor for the Student groups.</a:t>
            </a:r>
          </a:p>
          <a:p>
            <a:r>
              <a:rPr lang="en-US" dirty="0"/>
              <a:t>We are all aware of the 25 by 2030 campaign, to achieve this goal we need to work with our institutions and provide solutions </a:t>
            </a:r>
          </a:p>
        </p:txBody>
      </p:sp>
      <p:sp>
        <p:nvSpPr>
          <p:cNvPr id="4" name="Slide Number Placeholder 3"/>
          <p:cNvSpPr>
            <a:spLocks noGrp="1"/>
          </p:cNvSpPr>
          <p:nvPr>
            <p:ph type="sldNum" sz="quarter" idx="5"/>
          </p:nvPr>
        </p:nvSpPr>
        <p:spPr/>
        <p:txBody>
          <a:bodyPr/>
          <a:lstStyle/>
          <a:p>
            <a:fld id="{2277FB74-9486-1A4C-9CBE-E12FE1555164}" type="slidenum">
              <a:rPr lang="en-US" smtClean="0"/>
              <a:t>27</a:t>
            </a:fld>
            <a:endParaRPr lang="en-US"/>
          </a:p>
        </p:txBody>
      </p:sp>
    </p:spTree>
    <p:extLst>
      <p:ext uri="{BB962C8B-B14F-4D97-AF65-F5344CB8AC3E}">
        <p14:creationId xmlns:p14="http://schemas.microsoft.com/office/powerpoint/2010/main" val="58567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Annie/Ruben</a:t>
            </a:r>
          </a:p>
          <a:p>
            <a:endParaRPr lang="en-US" dirty="0"/>
          </a:p>
          <a:p>
            <a:r>
              <a:rPr lang="en-US" dirty="0"/>
              <a:t>There are different stages in which we can help students in their wellbeing , can be as simple as been the first contact that identifies when there is emotional distress in a learner to be part of  your institution wellness program. </a:t>
            </a:r>
          </a:p>
        </p:txBody>
      </p:sp>
      <p:sp>
        <p:nvSpPr>
          <p:cNvPr id="4" name="Slide Number Placeholder 3"/>
          <p:cNvSpPr>
            <a:spLocks noGrp="1"/>
          </p:cNvSpPr>
          <p:nvPr>
            <p:ph type="sldNum" sz="quarter" idx="5"/>
          </p:nvPr>
        </p:nvSpPr>
        <p:spPr/>
        <p:txBody>
          <a:bodyPr/>
          <a:lstStyle/>
          <a:p>
            <a:fld id="{2277FB74-9486-1A4C-9CBE-E12FE1555164}" type="slidenum">
              <a:rPr lang="en-US" smtClean="0"/>
              <a:t>28</a:t>
            </a:fld>
            <a:endParaRPr lang="en-US"/>
          </a:p>
        </p:txBody>
      </p:sp>
    </p:spTree>
    <p:extLst>
      <p:ext uri="{BB962C8B-B14F-4D97-AF65-F5344CB8AC3E}">
        <p14:creationId xmlns:p14="http://schemas.microsoft.com/office/powerpoint/2010/main" val="428702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Suzie Example of what we present </a:t>
            </a:r>
          </a:p>
          <a:p>
            <a:r>
              <a:rPr lang="en-US" dirty="0"/>
              <a:t>What to teach – 6.1 - </a:t>
            </a:r>
            <a:r>
              <a:rPr lang="en-US" sz="1800" dirty="0">
                <a:solidFill>
                  <a:srgbClr val="262626"/>
                </a:solidFill>
                <a:latin typeface="Times New Roman" panose="02020603050405020304" pitchFamily="18" charset="0"/>
                <a:ea typeface="MS Mincho" panose="02020609040205080304" pitchFamily="49" charset="-128"/>
              </a:rPr>
              <a:t>school makes these medical education program objectives known to all medical students and faculty. In addition, the medical school ensures that the learning objectives for each required learning experience (e.g., course, clerkship) are made known to all medical students and those faculty, residents</a:t>
            </a:r>
          </a:p>
          <a:p>
            <a:endParaRPr lang="en-US" sz="1800" dirty="0">
              <a:solidFill>
                <a:srgbClr val="262626"/>
              </a:solidFill>
              <a:latin typeface="Times New Roman" panose="02020603050405020304" pitchFamily="18" charset="0"/>
              <a:ea typeface="MS Mincho" panose="02020609040205080304" pitchFamily="49" charset="-128"/>
            </a:endParaRPr>
          </a:p>
          <a:p>
            <a:r>
              <a:rPr lang="en-US" sz="1800" dirty="0">
                <a:solidFill>
                  <a:srgbClr val="262626"/>
                </a:solidFill>
                <a:latin typeface="Times New Roman" panose="02020603050405020304" pitchFamily="18" charset="0"/>
                <a:ea typeface="MS Mincho" panose="02020609040205080304" pitchFamily="49" charset="-128"/>
              </a:rPr>
              <a:t>How to teach – 4.5 Faculty Prof Dev </a:t>
            </a:r>
          </a:p>
          <a:p>
            <a:endParaRPr lang="en-US" sz="1800" dirty="0">
              <a:solidFill>
                <a:srgbClr val="262626"/>
              </a:solidFill>
              <a:latin typeface="Times New Roman" panose="02020603050405020304" pitchFamily="18" charset="0"/>
              <a:ea typeface="MS Mincho" panose="02020609040205080304" pitchFamily="49" charset="-128"/>
            </a:endParaRPr>
          </a:p>
          <a:p>
            <a:r>
              <a:rPr lang="en-US" sz="1800" dirty="0">
                <a:solidFill>
                  <a:srgbClr val="262626"/>
                </a:solidFill>
                <a:latin typeface="Times New Roman" panose="02020603050405020304" pitchFamily="18" charset="0"/>
                <a:ea typeface="MS Mincho" panose="02020609040205080304" pitchFamily="49" charset="-128"/>
              </a:rPr>
              <a:t>How to assess – 4.5</a:t>
            </a:r>
          </a:p>
          <a:p>
            <a:endParaRPr lang="en-US" sz="1800" dirty="0">
              <a:solidFill>
                <a:srgbClr val="262626"/>
              </a:solidFill>
              <a:latin typeface="Times New Roman" panose="02020603050405020304" pitchFamily="18" charset="0"/>
              <a:ea typeface="MS Mincho" panose="02020609040205080304" pitchFamily="49" charset="-128"/>
            </a:endParaRPr>
          </a:p>
          <a:p>
            <a:r>
              <a:rPr lang="en-US" sz="1800" dirty="0">
                <a:solidFill>
                  <a:srgbClr val="262626"/>
                </a:solidFill>
                <a:latin typeface="Times New Roman" panose="02020603050405020304" pitchFamily="18" charset="0"/>
                <a:ea typeface="MS Mincho" panose="02020609040205080304" pitchFamily="49" charset="-128"/>
              </a:rPr>
              <a:t>Policies – 	4.4 Feedback to faculty</a:t>
            </a:r>
          </a:p>
          <a:p>
            <a:r>
              <a:rPr lang="en-US" sz="1800" dirty="0">
                <a:solidFill>
                  <a:srgbClr val="262626"/>
                </a:solidFill>
                <a:latin typeface="Times New Roman" panose="02020603050405020304" pitchFamily="18" charset="0"/>
                <a:ea typeface="MS Mincho" panose="02020609040205080304" pitchFamily="49" charset="-128"/>
              </a:rPr>
              <a:t>	8.8 Monitoring student time</a:t>
            </a:r>
          </a:p>
          <a:p>
            <a:r>
              <a:rPr lang="en-US" sz="1800" dirty="0">
                <a:solidFill>
                  <a:srgbClr val="262626"/>
                </a:solidFill>
                <a:latin typeface="Times New Roman" panose="02020603050405020304" pitchFamily="18" charset="0"/>
                <a:ea typeface="MS Mincho" panose="02020609040205080304" pitchFamily="49" charset="-128"/>
              </a:rPr>
              <a:t>	3.6 mistreatment</a:t>
            </a:r>
          </a:p>
          <a:p>
            <a:r>
              <a:rPr lang="en-US" sz="1800" dirty="0">
                <a:solidFill>
                  <a:srgbClr val="262626"/>
                </a:solidFill>
                <a:latin typeface="Times New Roman" panose="02020603050405020304" pitchFamily="18" charset="0"/>
                <a:ea typeface="MS Mincho" panose="02020609040205080304" pitchFamily="49" charset="-128"/>
              </a:rPr>
              <a:t>	12.5 Non-Involvement of Providers of Student Health Services in Student Assessment/Location of Student Health Records</a:t>
            </a:r>
          </a:p>
          <a:p>
            <a:endParaRPr lang="en-US" sz="1800" dirty="0">
              <a:solidFill>
                <a:srgbClr val="262626"/>
              </a:solidFill>
              <a:latin typeface="Times New Roman" panose="02020603050405020304" pitchFamily="18"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2277FB74-9486-1A4C-9CBE-E12FE1555164}" type="slidenum">
              <a:rPr lang="en-US" smtClean="0"/>
              <a:t>29</a:t>
            </a:fld>
            <a:endParaRPr lang="en-US"/>
          </a:p>
        </p:txBody>
      </p:sp>
    </p:spTree>
    <p:extLst>
      <p:ext uri="{BB962C8B-B14F-4D97-AF65-F5344CB8AC3E}">
        <p14:creationId xmlns:p14="http://schemas.microsoft.com/office/powerpoint/2010/main" val="129590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Annie</a:t>
            </a:r>
          </a:p>
          <a:p>
            <a:r>
              <a:rPr lang="en-US" dirty="0"/>
              <a:t>a</a:t>
            </a:r>
          </a:p>
        </p:txBody>
      </p:sp>
      <p:sp>
        <p:nvSpPr>
          <p:cNvPr id="4" name="Slide Number Placeholder 3"/>
          <p:cNvSpPr>
            <a:spLocks noGrp="1"/>
          </p:cNvSpPr>
          <p:nvPr>
            <p:ph type="sldNum" sz="quarter" idx="5"/>
          </p:nvPr>
        </p:nvSpPr>
        <p:spPr/>
        <p:txBody>
          <a:bodyPr/>
          <a:lstStyle/>
          <a:p>
            <a:fld id="{2277FB74-9486-1A4C-9CBE-E12FE1555164}" type="slidenum">
              <a:rPr lang="en-US" smtClean="0"/>
              <a:t>3</a:t>
            </a:fld>
            <a:endParaRPr lang="en-US"/>
          </a:p>
        </p:txBody>
      </p:sp>
    </p:spTree>
    <p:extLst>
      <p:ext uri="{BB962C8B-B14F-4D97-AF65-F5344CB8AC3E}">
        <p14:creationId xmlns:p14="http://schemas.microsoft.com/office/powerpoint/2010/main" val="11927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Jake</a:t>
            </a:r>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30</a:t>
            </a:fld>
            <a:endParaRPr lang="en-US"/>
          </a:p>
        </p:txBody>
      </p:sp>
    </p:spTree>
    <p:extLst>
      <p:ext uri="{BB962C8B-B14F-4D97-AF65-F5344CB8AC3E}">
        <p14:creationId xmlns:p14="http://schemas.microsoft.com/office/powerpoint/2010/main" val="3895421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Jake</a:t>
            </a:r>
          </a:p>
        </p:txBody>
      </p:sp>
      <p:sp>
        <p:nvSpPr>
          <p:cNvPr id="4" name="Slide Number Placeholder 3"/>
          <p:cNvSpPr>
            <a:spLocks noGrp="1"/>
          </p:cNvSpPr>
          <p:nvPr>
            <p:ph type="sldNum" sz="quarter" idx="5"/>
          </p:nvPr>
        </p:nvSpPr>
        <p:spPr/>
        <p:txBody>
          <a:bodyPr/>
          <a:lstStyle/>
          <a:p>
            <a:fld id="{2277FB74-9486-1A4C-9CBE-E12FE1555164}" type="slidenum">
              <a:rPr lang="en-US" smtClean="0"/>
              <a:t>31</a:t>
            </a:fld>
            <a:endParaRPr lang="en-US"/>
          </a:p>
        </p:txBody>
      </p:sp>
    </p:spTree>
    <p:extLst>
      <p:ext uri="{BB962C8B-B14F-4D97-AF65-F5344CB8AC3E}">
        <p14:creationId xmlns:p14="http://schemas.microsoft.com/office/powerpoint/2010/main" val="3641276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7FB74-9486-1A4C-9CBE-E12FE1555164}" type="slidenum">
              <a:rPr lang="en-US" smtClean="0"/>
              <a:t>32</a:t>
            </a:fld>
            <a:endParaRPr lang="en-US"/>
          </a:p>
        </p:txBody>
      </p:sp>
    </p:spTree>
    <p:extLst>
      <p:ext uri="{BB962C8B-B14F-4D97-AF65-F5344CB8AC3E}">
        <p14:creationId xmlns:p14="http://schemas.microsoft.com/office/powerpoint/2010/main" val="361839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5"/>
          </p:nvPr>
        </p:nvSpPr>
        <p:spPr/>
        <p:txBody>
          <a:bodyPr/>
          <a:lstStyle/>
          <a:p>
            <a:fld id="{2277FB74-9486-1A4C-9CBE-E12FE1555164}" type="slidenum">
              <a:rPr lang="en-US" smtClean="0"/>
              <a:t>4</a:t>
            </a:fld>
            <a:endParaRPr lang="en-US"/>
          </a:p>
        </p:txBody>
      </p:sp>
    </p:spTree>
    <p:extLst>
      <p:ext uri="{BB962C8B-B14F-4D97-AF65-F5344CB8AC3E}">
        <p14:creationId xmlns:p14="http://schemas.microsoft.com/office/powerpoint/2010/main" val="180809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5"/>
          </p:nvPr>
        </p:nvSpPr>
        <p:spPr/>
        <p:txBody>
          <a:bodyPr/>
          <a:lstStyle/>
          <a:p>
            <a:fld id="{2277FB74-9486-1A4C-9CBE-E12FE1555164}" type="slidenum">
              <a:rPr lang="en-US" smtClean="0"/>
              <a:t>5</a:t>
            </a:fld>
            <a:endParaRPr lang="en-US"/>
          </a:p>
        </p:txBody>
      </p:sp>
    </p:spTree>
    <p:extLst>
      <p:ext uri="{BB962C8B-B14F-4D97-AF65-F5344CB8AC3E}">
        <p14:creationId xmlns:p14="http://schemas.microsoft.com/office/powerpoint/2010/main" val="235002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5"/>
          </p:nvPr>
        </p:nvSpPr>
        <p:spPr/>
        <p:txBody>
          <a:bodyPr/>
          <a:lstStyle/>
          <a:p>
            <a:fld id="{2277FB74-9486-1A4C-9CBE-E12FE1555164}" type="slidenum">
              <a:rPr lang="en-US" smtClean="0"/>
              <a:t>6</a:t>
            </a:fld>
            <a:endParaRPr lang="en-US"/>
          </a:p>
        </p:txBody>
      </p:sp>
    </p:spTree>
    <p:extLst>
      <p:ext uri="{BB962C8B-B14F-4D97-AF65-F5344CB8AC3E}">
        <p14:creationId xmlns:p14="http://schemas.microsoft.com/office/powerpoint/2010/main" val="87585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pPr defTabSz="956011">
              <a:defRPr/>
            </a:pPr>
            <a:r>
              <a:rPr lang="en-US" dirty="0"/>
              <a:t>Suzie – brief on most relevant items.  More to discuss by others; these are more important to </a:t>
            </a:r>
            <a:r>
              <a:rPr lang="en-US" dirty="0" err="1"/>
              <a:t>fm</a:t>
            </a:r>
            <a:r>
              <a:rPr lang="en-US" dirty="0"/>
              <a:t> depts; no major intro’s in most recent changes. t/ 2024!!! </a:t>
            </a:r>
            <a:r>
              <a:rPr lang="en-US" dirty="0">
                <a:solidFill>
                  <a:srgbClr val="000000"/>
                </a:solidFill>
                <a:ea typeface="Calibri" panose="020F0502020204030204" pitchFamily="34" charset="0"/>
              </a:rPr>
              <a:t>Changes: </a:t>
            </a:r>
            <a:endParaRPr lang="en-US" dirty="0">
              <a:ea typeface="Calibri" panose="020F0502020204030204" pitchFamily="34" charset="0"/>
            </a:endParaRPr>
          </a:p>
          <a:p>
            <a:r>
              <a:rPr lang="en-US" dirty="0">
                <a:solidFill>
                  <a:srgbClr val="000000"/>
                </a:solidFill>
                <a:ea typeface="Calibri" panose="020F0502020204030204" pitchFamily="34" charset="0"/>
              </a:rPr>
              <a:t>1.6 Parent institution changed to sponsoring organization</a:t>
            </a:r>
            <a:endParaRPr lang="en-US" dirty="0">
              <a:ea typeface="Calibri" panose="020F0502020204030204" pitchFamily="34" charset="0"/>
            </a:endParaRPr>
          </a:p>
          <a:p>
            <a:pPr defTabSz="956011">
              <a:defRPr/>
            </a:pPr>
            <a:r>
              <a:rPr lang="en-US" dirty="0">
                <a:solidFill>
                  <a:srgbClr val="000000"/>
                </a:solidFill>
                <a:latin typeface="Arial Narrow" panose="020B0606020202030204" pitchFamily="34" charset="0"/>
                <a:ea typeface="Calibri" panose="020F0502020204030204" pitchFamily="34" charset="0"/>
              </a:rPr>
              <a:t>3.3  “Diversity</a:t>
            </a:r>
            <a:r>
              <a:rPr lang="en-US" b="1" dirty="0">
                <a:solidFill>
                  <a:srgbClr val="000000"/>
                </a:solidFill>
                <a:latin typeface="Arial Narrow" panose="020B0606020202030204" pitchFamily="34" charset="0"/>
                <a:ea typeface="Calibri" panose="020F0502020204030204" pitchFamily="34" charset="0"/>
              </a:rPr>
              <a:t>/Pipeline </a:t>
            </a:r>
            <a:r>
              <a:rPr lang="en-US" dirty="0">
                <a:solidFill>
                  <a:srgbClr val="000000"/>
                </a:solidFill>
                <a:latin typeface="Arial Narrow" panose="020B0606020202030204" pitchFamily="34" charset="0"/>
                <a:ea typeface="Calibri" panose="020F0502020204030204" pitchFamily="34" charset="0"/>
              </a:rPr>
              <a:t>Programs &amp; Partnerships” </a:t>
            </a:r>
            <a:r>
              <a:rPr lang="en-US" dirty="0">
                <a:solidFill>
                  <a:srgbClr val="000000"/>
                </a:solidFill>
                <a:latin typeface="Arial Narrow" panose="020B0606020202030204" pitchFamily="34" charset="0"/>
                <a:ea typeface="Calibri" panose="020F0502020204030204" pitchFamily="34" charset="0"/>
                <a:cs typeface="Calibri" panose="020F0502020204030204" pitchFamily="34" charset="0"/>
              </a:rPr>
              <a:t>→  </a:t>
            </a:r>
            <a:r>
              <a:rPr lang="en-US" dirty="0">
                <a:solidFill>
                  <a:srgbClr val="000000"/>
                </a:solidFill>
                <a:latin typeface="Arial Narrow" panose="020B0606020202030204" pitchFamily="34" charset="0"/>
                <a:ea typeface="Calibri" panose="020F0502020204030204" pitchFamily="34" charset="0"/>
              </a:rPr>
              <a:t>“Diversity Programs &amp; Partnerships”</a:t>
            </a:r>
            <a:endParaRPr lang="en-US" dirty="0">
              <a:latin typeface="Arial Narrow" panose="020B0606020202030204" pitchFamily="34" charset="0"/>
              <a:ea typeface="Calibri" panose="020F0502020204030204" pitchFamily="34" charset="0"/>
            </a:endParaRPr>
          </a:p>
          <a:p>
            <a:r>
              <a:rPr lang="en-US" dirty="0">
                <a:solidFill>
                  <a:srgbClr val="000000"/>
                </a:solidFill>
                <a:ea typeface="Calibri" panose="020F0502020204030204" pitchFamily="34" charset="0"/>
              </a:rPr>
              <a:t>4.6 Responsibility for med school policies expanded from dean &amp; fac committee to include relevant administrators &amp; faculty</a:t>
            </a:r>
            <a:endParaRPr lang="en-US" dirty="0">
              <a:ea typeface="Calibri" panose="020F0502020204030204" pitchFamily="34" charset="0"/>
            </a:endParaRPr>
          </a:p>
          <a:p>
            <a:r>
              <a:rPr lang="en-US" dirty="0">
                <a:solidFill>
                  <a:srgbClr val="000000"/>
                </a:solidFill>
                <a:ea typeface="Calibri" panose="020F0502020204030204" pitchFamily="34" charset="0"/>
              </a:rPr>
              <a:t>5.12 class size change notification to LCME – need prior notification of change of 10% or 15 students, whichever is smaller </a:t>
            </a:r>
          </a:p>
          <a:p>
            <a:r>
              <a:rPr lang="en-US" dirty="0">
                <a:solidFill>
                  <a:srgbClr val="000000"/>
                </a:solidFill>
                <a:ea typeface="Calibri" panose="020F0502020204030204" pitchFamily="34" charset="0"/>
              </a:rPr>
              <a:t>6.3 unscheduled time removed </a:t>
            </a:r>
          </a:p>
          <a:p>
            <a:r>
              <a:rPr lang="en-US" dirty="0">
                <a:solidFill>
                  <a:srgbClr val="000000"/>
                </a:solidFill>
                <a:ea typeface="Calibri" panose="020F0502020204030204" pitchFamily="34" charset="0"/>
              </a:rPr>
              <a:t>7.6   “Cultural Competence and Health Care Disparities” →  “</a:t>
            </a:r>
            <a:r>
              <a:rPr lang="en-US" b="1" dirty="0">
                <a:solidFill>
                  <a:srgbClr val="000000"/>
                </a:solidFill>
                <a:ea typeface="Calibri" panose="020F0502020204030204" pitchFamily="34" charset="0"/>
              </a:rPr>
              <a:t>Structural Competence</a:t>
            </a:r>
            <a:r>
              <a:rPr lang="en-US" dirty="0">
                <a:solidFill>
                  <a:srgbClr val="000000"/>
                </a:solidFill>
                <a:ea typeface="Calibri" panose="020F0502020204030204" pitchFamily="34" charset="0"/>
              </a:rPr>
              <a:t>, Cultural Competence, and </a:t>
            </a:r>
            <a:r>
              <a:rPr lang="en-US" b="1" dirty="0">
                <a:solidFill>
                  <a:srgbClr val="000000"/>
                </a:solidFill>
                <a:ea typeface="Calibri" panose="020F0502020204030204" pitchFamily="34" charset="0"/>
              </a:rPr>
              <a:t>Health Inequities</a:t>
            </a:r>
            <a:r>
              <a:rPr lang="en-US" dirty="0">
                <a:solidFill>
                  <a:srgbClr val="000000"/>
                </a:solidFill>
                <a:ea typeface="Calibri" panose="020F0502020204030204" pitchFamily="34" charset="0"/>
              </a:rPr>
              <a:t>” </a:t>
            </a:r>
          </a:p>
          <a:p>
            <a:r>
              <a:rPr lang="en-US" dirty="0">
                <a:solidFill>
                  <a:srgbClr val="000000"/>
                </a:solidFill>
                <a:ea typeface="Calibri" panose="020F0502020204030204" pitchFamily="34" charset="0"/>
              </a:rPr>
              <a:t>8.8 monitoring student time – now required throughout the curriculum, not just clerkship. </a:t>
            </a:r>
            <a:endParaRPr lang="en-US" dirty="0">
              <a:ea typeface="Calibri" panose="020F0502020204030204" pitchFamily="34" charset="0"/>
            </a:endParaRPr>
          </a:p>
          <a:p>
            <a:r>
              <a:rPr lang="en-US" dirty="0">
                <a:solidFill>
                  <a:srgbClr val="000000"/>
                </a:solidFill>
                <a:ea typeface="Calibri" panose="020F0502020204030204" pitchFamily="34" charset="0"/>
              </a:rPr>
              <a:t>10.7 transfer students </a:t>
            </a:r>
          </a:p>
          <a:p>
            <a:r>
              <a:rPr lang="en-US" b="1" dirty="0">
                <a:solidFill>
                  <a:srgbClr val="000000"/>
                </a:solidFill>
                <a:ea typeface="Calibri" panose="020F0502020204030204" pitchFamily="34" charset="0"/>
              </a:rPr>
              <a:t>11.1 </a:t>
            </a:r>
            <a:r>
              <a:rPr lang="en-US" b="1" dirty="0">
                <a:solidFill>
                  <a:srgbClr val="000000"/>
                </a:solidFill>
                <a:latin typeface="Arial Narrow" panose="020B0606020202030204" pitchFamily="34" charset="0"/>
                <a:ea typeface="Calibri" panose="020F0502020204030204" pitchFamily="34" charset="0"/>
              </a:rPr>
              <a:t>S</a:t>
            </a:r>
            <a:r>
              <a:rPr lang="en-US" b="1" dirty="0">
                <a:solidFill>
                  <a:srgbClr val="000000"/>
                </a:solidFill>
                <a:latin typeface="Arial Narrow" panose="020B0606020202030204" pitchFamily="34" charset="0"/>
              </a:rPr>
              <a:t>tudent academic counseling </a:t>
            </a:r>
            <a:r>
              <a:rPr lang="en-US" b="1" i="1" u="sng" dirty="0">
                <a:solidFill>
                  <a:srgbClr val="000000"/>
                </a:solidFill>
                <a:latin typeface="Arial Narrow" panose="020B0606020202030204" pitchFamily="34" charset="0"/>
              </a:rPr>
              <a:t>only</a:t>
            </a:r>
            <a:r>
              <a:rPr lang="en-US" b="1" u="sng" dirty="0">
                <a:solidFill>
                  <a:srgbClr val="000000"/>
                </a:solidFill>
                <a:latin typeface="Arial Narrow" panose="020B0606020202030204" pitchFamily="34" charset="0"/>
              </a:rPr>
              <a:t> </a:t>
            </a:r>
            <a:r>
              <a:rPr lang="en-US" b="1" dirty="0">
                <a:solidFill>
                  <a:srgbClr val="000000"/>
                </a:solidFill>
                <a:latin typeface="Arial Narrow" panose="020B0606020202030204" pitchFamily="34" charset="0"/>
              </a:rPr>
              <a:t>from individuals who don’t assess/promote </a:t>
            </a:r>
            <a:r>
              <a:rPr lang="en-US" dirty="0">
                <a:solidFill>
                  <a:srgbClr val="000000"/>
                </a:solidFill>
                <a:latin typeface="Arial Narrow" panose="020B0606020202030204" pitchFamily="34" charset="0"/>
              </a:rPr>
              <a:t>&amp; </a:t>
            </a:r>
            <a:r>
              <a:rPr lang="en-US" dirty="0">
                <a:solidFill>
                  <a:srgbClr val="000000"/>
                </a:solidFill>
                <a:ea typeface="Calibri" panose="020F0502020204030204" pitchFamily="34" charset="0"/>
              </a:rPr>
              <a:t>academic counseling added to academic advising. </a:t>
            </a:r>
            <a:r>
              <a:rPr lang="en-US" b="1" dirty="0">
                <a:ea typeface="Calibri" panose="020F0502020204030204" pitchFamily="34" charset="0"/>
              </a:rPr>
              <a:t>Academic counseling</a:t>
            </a:r>
            <a:r>
              <a:rPr lang="en-US" dirty="0">
                <a:ea typeface="Calibri" panose="020F0502020204030204" pitchFamily="34" charset="0"/>
              </a:rPr>
              <a:t>: The process between the medical student and an academic counselor to discuss academic difficulties and to help the medical student acquire more effective and efficient abilities in areas such as study skills, reading skills, and/or test-taking skills. </a:t>
            </a:r>
          </a:p>
          <a:p>
            <a:r>
              <a:rPr lang="en-US" dirty="0">
                <a:solidFill>
                  <a:srgbClr val="000000"/>
                </a:solidFill>
                <a:latin typeface="Arial Narrow" panose="020B0606020202030204" pitchFamily="34" charset="0"/>
                <a:ea typeface="Calibri" panose="020F0502020204030204" pitchFamily="34" charset="0"/>
              </a:rPr>
              <a:t>12.3  “Personal Counseling/Well-Being Programs” </a:t>
            </a:r>
            <a:r>
              <a:rPr lang="en-US" dirty="0">
                <a:solidFill>
                  <a:srgbClr val="000000"/>
                </a:solidFill>
                <a:latin typeface="Arial Narrow" panose="020B0606020202030204" pitchFamily="34" charset="0"/>
                <a:ea typeface="Calibri" panose="020F0502020204030204" pitchFamily="34" charset="0"/>
                <a:cs typeface="Calibri" panose="020F0502020204030204" pitchFamily="34" charset="0"/>
              </a:rPr>
              <a:t>→ </a:t>
            </a:r>
            <a:r>
              <a:rPr lang="en-US" dirty="0">
                <a:solidFill>
                  <a:srgbClr val="000000"/>
                </a:solidFill>
                <a:latin typeface="Arial Narrow" panose="020B0606020202030204" pitchFamily="34" charset="0"/>
                <a:ea typeface="Calibri" panose="020F0502020204030204" pitchFamily="34" charset="0"/>
              </a:rPr>
              <a:t>“Personal Counseling/</a:t>
            </a:r>
            <a:r>
              <a:rPr lang="en-US" b="1" dirty="0">
                <a:solidFill>
                  <a:srgbClr val="000000"/>
                </a:solidFill>
                <a:latin typeface="Arial Narrow" panose="020B0606020202030204" pitchFamily="34" charset="0"/>
                <a:ea typeface="Calibri" panose="020F0502020204030204" pitchFamily="34" charset="0"/>
              </a:rPr>
              <a:t>Mental Health</a:t>
            </a:r>
            <a:r>
              <a:rPr lang="en-US" dirty="0">
                <a:solidFill>
                  <a:srgbClr val="000000"/>
                </a:solidFill>
                <a:latin typeface="Arial Narrow" panose="020B0606020202030204" pitchFamily="34" charset="0"/>
                <a:ea typeface="Calibri" panose="020F0502020204030204" pitchFamily="34" charset="0"/>
              </a:rPr>
              <a:t>/Well-Being Programs”</a:t>
            </a:r>
            <a:endParaRPr lang="en-US" dirty="0">
              <a:latin typeface="Arial Narrow" panose="020B0606020202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7</a:t>
            </a:fld>
            <a:endParaRPr lang="en-US"/>
          </a:p>
        </p:txBody>
      </p:sp>
    </p:spTree>
    <p:extLst>
      <p:ext uri="{BB962C8B-B14F-4D97-AF65-F5344CB8AC3E}">
        <p14:creationId xmlns:p14="http://schemas.microsoft.com/office/powerpoint/2010/main" val="376232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5"/>
          </p:nvPr>
        </p:nvSpPr>
        <p:spPr/>
        <p:txBody>
          <a:bodyPr/>
          <a:lstStyle/>
          <a:p>
            <a:fld id="{2277FB74-9486-1A4C-9CBE-E12FE1555164}" type="slidenum">
              <a:rPr lang="en-US" smtClean="0"/>
              <a:t>8</a:t>
            </a:fld>
            <a:endParaRPr lang="en-US"/>
          </a:p>
        </p:txBody>
      </p:sp>
    </p:spTree>
    <p:extLst>
      <p:ext uri="{BB962C8B-B14F-4D97-AF65-F5344CB8AC3E}">
        <p14:creationId xmlns:p14="http://schemas.microsoft.com/office/powerpoint/2010/main" val="376347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Jake</a:t>
            </a:r>
          </a:p>
          <a:p>
            <a:r>
              <a:rPr lang="en-US" dirty="0"/>
              <a:t>DCI – data collection instrument, LCME template</a:t>
            </a:r>
          </a:p>
        </p:txBody>
      </p:sp>
      <p:sp>
        <p:nvSpPr>
          <p:cNvPr id="4" name="Slide Number Placeholder 3"/>
          <p:cNvSpPr>
            <a:spLocks noGrp="1"/>
          </p:cNvSpPr>
          <p:nvPr>
            <p:ph type="sldNum" sz="quarter" idx="5"/>
          </p:nvPr>
        </p:nvSpPr>
        <p:spPr/>
        <p:txBody>
          <a:bodyPr/>
          <a:lstStyle/>
          <a:p>
            <a:fld id="{2277FB74-9486-1A4C-9CBE-E12FE1555164}" type="slidenum">
              <a:rPr lang="en-US" smtClean="0"/>
              <a:t>9</a:t>
            </a:fld>
            <a:endParaRPr lang="en-US"/>
          </a:p>
        </p:txBody>
      </p:sp>
    </p:spTree>
    <p:extLst>
      <p:ext uri="{BB962C8B-B14F-4D97-AF65-F5344CB8AC3E}">
        <p14:creationId xmlns:p14="http://schemas.microsoft.com/office/powerpoint/2010/main" val="154653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6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BA34-093F-504C-ADD1-F56787E15923}"/>
              </a:ext>
            </a:extLst>
          </p:cNvPr>
          <p:cNvSpPr>
            <a:spLocks noGrp="1"/>
          </p:cNvSpPr>
          <p:nvPr>
            <p:ph type="ctrTitle"/>
          </p:nvPr>
        </p:nvSpPr>
        <p:spPr>
          <a:xfrm>
            <a:off x="1143000" y="1122363"/>
            <a:ext cx="6858000" cy="2387600"/>
          </a:xfrm>
        </p:spPr>
        <p:txBody>
          <a:bodyPr anchor="t"/>
          <a:lstStyle>
            <a:lvl1pPr algn="ctr">
              <a:defRPr sz="36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4AB0CCCA-56CB-B940-BE41-08C5DED2E1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81329B4-58A2-614C-8C32-F6EBA0E1B083}"/>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C76F940A-561E-9140-BC44-2106D7736B52}" type="slidenum">
              <a:rPr lang="en-US" smtClean="0"/>
              <a:pPr/>
              <a:t>‹#›</a:t>
            </a:fld>
            <a:endParaRPr lang="en-US" dirty="0"/>
          </a:p>
        </p:txBody>
      </p:sp>
    </p:spTree>
    <p:extLst>
      <p:ext uri="{BB962C8B-B14F-4D97-AF65-F5344CB8AC3E}">
        <p14:creationId xmlns:p14="http://schemas.microsoft.com/office/powerpoint/2010/main" val="32120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0476-3111-794A-80ED-7AFAEE05E432}"/>
              </a:ext>
            </a:extLst>
          </p:cNvPr>
          <p:cNvSpPr>
            <a:spLocks noGrp="1"/>
          </p:cNvSpPr>
          <p:nvPr>
            <p:ph type="title"/>
          </p:nvPr>
        </p:nvSpPr>
        <p:spPr/>
        <p:txBody>
          <a:bodyPr/>
          <a:lstStyle>
            <a:lvl1pPr>
              <a:defRPr sz="36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4E67A8-BF98-0C41-9BF4-8434D328D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0A41F35-365A-534F-9E38-524F700B4D82}"/>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24955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30C1-E58A-D54E-AE81-9EFEC86C7D62}"/>
              </a:ext>
            </a:extLst>
          </p:cNvPr>
          <p:cNvSpPr>
            <a:spLocks noGrp="1"/>
          </p:cNvSpPr>
          <p:nvPr>
            <p:ph type="title"/>
          </p:nvPr>
        </p:nvSpPr>
        <p:spPr>
          <a:xfrm>
            <a:off x="623888" y="2862472"/>
            <a:ext cx="7886700" cy="1700005"/>
          </a:xfrm>
        </p:spPr>
        <p:txBody>
          <a:bodyPr anchor="t"/>
          <a:lstStyle>
            <a:lvl1pPr>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2A4DBE1-005A-C14D-BF9C-BA02E87973BC}"/>
              </a:ext>
            </a:extLst>
          </p:cNvPr>
          <p:cNvSpPr>
            <a:spLocks noGrp="1"/>
          </p:cNvSpPr>
          <p:nvPr>
            <p:ph type="body" idx="1"/>
          </p:nvPr>
        </p:nvSpPr>
        <p:spPr>
          <a:xfrm>
            <a:off x="623888" y="4589465"/>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EC6FE21B-ABFD-8345-A482-C0395A2C899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69043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D792-E494-8A44-B081-5A95A81A67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98607-FB5C-DB4C-B809-89B9C6129AB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51811-7FE2-114F-9264-5D090BCD76A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704A98-C470-4A45-8F48-E64FA37F051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305335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745565-BC41-AE42-AF87-0C01E3C19411}"/>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88513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ACF-F535-A241-87AD-B47B05CC9679}"/>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45ED2-E8B2-6240-ADFF-B3911572488A}"/>
              </a:ext>
            </a:extLst>
          </p:cNvPr>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DB3F0-8EEE-1945-9919-5CC9DCFD80F2}"/>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4703753-7CAD-3341-BCB0-BFDF1B0527E8}"/>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4010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4138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04822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413D9-8AAA-A74C-85EA-E846AB3F321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7086344"/>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113738-7BDD-F347-BA0E-9565DDFED61A}"/>
              </a:ext>
            </a:extLst>
          </p:cNvPr>
          <p:cNvPicPr>
            <a:picLocks noChangeAspect="1"/>
          </p:cNvPicPr>
          <p:nvPr userDrawn="1"/>
        </p:nvPicPr>
        <p:blipFill>
          <a:blip r:embed="rId8"/>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37FB7846-FB44-5E42-870C-A7814D0780DC}"/>
              </a:ext>
            </a:extLst>
          </p:cNvPr>
          <p:cNvSpPr>
            <a:spLocks noGrp="1"/>
          </p:cNvSpPr>
          <p:nvPr>
            <p:ph type="title"/>
          </p:nvPr>
        </p:nvSpPr>
        <p:spPr>
          <a:xfrm>
            <a:off x="628650" y="1003852"/>
            <a:ext cx="7886700" cy="68683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9929C20-2552-D541-A118-4B34A9E587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10F579-7D62-9A4F-8A67-3B5D090C8A4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b="0" i="0">
                <a:solidFill>
                  <a:schemeClr val="accent1"/>
                </a:solidFill>
                <a:latin typeface="Arial Narrow" panose="020B0604020202020204" pitchFamily="34" charset="0"/>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8234255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1" r:id="rId5"/>
    <p:sldLayoutId id="2147483673" r:id="rId6"/>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A14E3A-AE1D-C542-AC3B-7FE3378C172C}"/>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7"/>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38960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47BF7-1A6D-5846-BE11-4E34E600FC1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7"/>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295296"/>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F7CD1-1F50-0B49-99C4-BF91EC31E56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0732123"/>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3600" b="0" i="0" kern="1200">
          <a:solidFill>
            <a:schemeClr val="accent3"/>
          </a:solidFill>
          <a:latin typeface="Arial Narrow"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B5E1-91C2-0040-9250-9BF99E9FD9E8}"/>
              </a:ext>
            </a:extLst>
          </p:cNvPr>
          <p:cNvSpPr>
            <a:spLocks noGrp="1"/>
          </p:cNvSpPr>
          <p:nvPr>
            <p:ph type="ctrTitle"/>
          </p:nvPr>
        </p:nvSpPr>
        <p:spPr>
          <a:xfrm>
            <a:off x="1143000" y="932885"/>
            <a:ext cx="6858000" cy="756824"/>
          </a:xfrm>
        </p:spPr>
        <p:txBody>
          <a:bodyPr/>
          <a:lstStyle/>
          <a:p>
            <a:r>
              <a:rPr lang="en-US" dirty="0"/>
              <a:t>Liaison Committee on Medical Education Accreditation: Overview, Updates, and Implications for Departments of Family Medicine</a:t>
            </a:r>
          </a:p>
        </p:txBody>
      </p:sp>
      <p:sp>
        <p:nvSpPr>
          <p:cNvPr id="3" name="Subtitle 2">
            <a:extLst>
              <a:ext uri="{FF2B5EF4-FFF2-40B4-BE49-F238E27FC236}">
                <a16:creationId xmlns:a16="http://schemas.microsoft.com/office/drawing/2014/main" id="{D6785789-D243-544F-B460-1F41C42A3A09}"/>
              </a:ext>
            </a:extLst>
          </p:cNvPr>
          <p:cNvSpPr>
            <a:spLocks noGrp="1"/>
          </p:cNvSpPr>
          <p:nvPr>
            <p:ph type="subTitle" idx="1"/>
          </p:nvPr>
        </p:nvSpPr>
        <p:spPr>
          <a:xfrm>
            <a:off x="685801" y="4063511"/>
            <a:ext cx="7689715" cy="2259468"/>
          </a:xfrm>
        </p:spPr>
        <p:txBody>
          <a:bodyPr>
            <a:normAutofit/>
          </a:bodyPr>
          <a:lstStyle/>
          <a:p>
            <a:r>
              <a:rPr lang="en-US" sz="2800" b="1" dirty="0"/>
              <a:t>Suzanne Minor, MD; Jacob Prunuske, MD, MSPH; </a:t>
            </a:r>
          </a:p>
          <a:p>
            <a:r>
              <a:rPr lang="en-US" sz="2800" b="1" dirty="0"/>
              <a:t>Ruben Hernandez Mondragon, MD; Annie Rutter, MD</a:t>
            </a:r>
          </a:p>
          <a:p>
            <a:endParaRPr lang="en-US" sz="2800" b="1" dirty="0"/>
          </a:p>
          <a:p>
            <a:r>
              <a:rPr lang="en-US" sz="2800" b="1" dirty="0"/>
              <a:t>5/3/2022 Tuesday 8:45AM – 9:45AM</a:t>
            </a:r>
          </a:p>
        </p:txBody>
      </p:sp>
    </p:spTree>
    <p:extLst>
      <p:ext uri="{BB962C8B-B14F-4D97-AF65-F5344CB8AC3E}">
        <p14:creationId xmlns:p14="http://schemas.microsoft.com/office/powerpoint/2010/main" val="123040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03BE-E65B-43F5-90D3-C0315290DC33}"/>
              </a:ext>
            </a:extLst>
          </p:cNvPr>
          <p:cNvSpPr>
            <a:spLocks noGrp="1"/>
          </p:cNvSpPr>
          <p:nvPr>
            <p:ph type="title"/>
          </p:nvPr>
        </p:nvSpPr>
        <p:spPr/>
        <p:txBody>
          <a:bodyPr/>
          <a:lstStyle/>
          <a:p>
            <a:r>
              <a:rPr lang="en-US" dirty="0"/>
              <a:t>LCME Visit Determinations:</a:t>
            </a:r>
          </a:p>
        </p:txBody>
      </p:sp>
      <p:sp>
        <p:nvSpPr>
          <p:cNvPr id="3" name="Text Placeholder 2">
            <a:extLst>
              <a:ext uri="{FF2B5EF4-FFF2-40B4-BE49-F238E27FC236}">
                <a16:creationId xmlns:a16="http://schemas.microsoft.com/office/drawing/2014/main" id="{BFE7F3D7-163F-431F-8CBA-40D082AE3039}"/>
              </a:ext>
            </a:extLst>
          </p:cNvPr>
          <p:cNvSpPr>
            <a:spLocks noGrp="1"/>
          </p:cNvSpPr>
          <p:nvPr>
            <p:ph idx="1"/>
          </p:nvPr>
        </p:nvSpPr>
        <p:spPr/>
        <p:txBody>
          <a:bodyPr/>
          <a:lstStyle/>
          <a:p>
            <a:r>
              <a:rPr lang="en-US" dirty="0"/>
              <a:t>Full accreditation</a:t>
            </a:r>
          </a:p>
          <a:p>
            <a:r>
              <a:rPr lang="en-US" dirty="0"/>
              <a:t>Partial or limited accreditation</a:t>
            </a:r>
          </a:p>
          <a:p>
            <a:r>
              <a:rPr lang="en-US" dirty="0"/>
              <a:t>Probation</a:t>
            </a:r>
          </a:p>
          <a:p>
            <a:r>
              <a:rPr lang="en-US" dirty="0"/>
              <a:t>May need follow-up</a:t>
            </a:r>
          </a:p>
          <a:p>
            <a:pPr lvl="1"/>
            <a:r>
              <a:rPr lang="en-US" dirty="0"/>
              <a:t>Written report(s)</a:t>
            </a:r>
          </a:p>
          <a:p>
            <a:pPr lvl="1"/>
            <a:r>
              <a:rPr lang="en-US" dirty="0"/>
              <a:t>Additional documentation</a:t>
            </a:r>
          </a:p>
          <a:p>
            <a:pPr lvl="1"/>
            <a:r>
              <a:rPr lang="en-US" dirty="0"/>
              <a:t>Follow-up site visit(s)</a:t>
            </a:r>
          </a:p>
        </p:txBody>
      </p:sp>
      <p:sp>
        <p:nvSpPr>
          <p:cNvPr id="4" name="Slide Number Placeholder 3">
            <a:extLst>
              <a:ext uri="{FF2B5EF4-FFF2-40B4-BE49-F238E27FC236}">
                <a16:creationId xmlns:a16="http://schemas.microsoft.com/office/drawing/2014/main" id="{AF4ADBC5-5ECD-4C4F-9F04-91FFBCE4F7D1}"/>
              </a:ext>
            </a:extLst>
          </p:cNvPr>
          <p:cNvSpPr>
            <a:spLocks noGrp="1"/>
          </p:cNvSpPr>
          <p:nvPr>
            <p:ph type="sldNum" sz="quarter" idx="4"/>
          </p:nvPr>
        </p:nvSpPr>
        <p:spPr/>
        <p:txBody>
          <a:bodyPr/>
          <a:lstStyle/>
          <a:p>
            <a:fld id="{EA810E7C-020C-FA43-9CFD-DA754FFFF69E}" type="slidenum">
              <a:rPr lang="en-US" smtClean="0"/>
              <a:pPr/>
              <a:t>10</a:t>
            </a:fld>
            <a:endParaRPr lang="en-US" dirty="0"/>
          </a:p>
        </p:txBody>
      </p:sp>
    </p:spTree>
    <p:extLst>
      <p:ext uri="{BB962C8B-B14F-4D97-AF65-F5344CB8AC3E}">
        <p14:creationId xmlns:p14="http://schemas.microsoft.com/office/powerpoint/2010/main" val="243716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558130" y="774272"/>
            <a:ext cx="8027743" cy="914400"/>
          </a:xfrm>
        </p:spPr>
        <p:txBody>
          <a:bodyPr/>
          <a:lstStyle/>
          <a:p>
            <a:r>
              <a:rPr lang="en-US" dirty="0"/>
              <a:t>When Is My School Due for Its Accreditation Survey Visit?</a:t>
            </a:r>
            <a:br>
              <a:rPr lang="en-US" dirty="0"/>
            </a:br>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11</a:t>
            </a:fld>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30042"/>
            <a:ext cx="9144000" cy="5169328"/>
          </a:xfrm>
          <a:prstGeom prst="rect">
            <a:avLst/>
          </a:prstGeom>
        </p:spPr>
      </p:pic>
    </p:spTree>
    <p:extLst>
      <p:ext uri="{BB962C8B-B14F-4D97-AF65-F5344CB8AC3E}">
        <p14:creationId xmlns:p14="http://schemas.microsoft.com/office/powerpoint/2010/main" val="135346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61C8B5B-67DE-463D-ADE7-E4D4D8662759}"/>
              </a:ext>
            </a:extLst>
          </p:cNvPr>
          <p:cNvGraphicFramePr>
            <a:graphicFrameLocks noGrp="1"/>
          </p:cNvGraphicFramePr>
          <p:nvPr>
            <p:ph idx="1"/>
            <p:extLst>
              <p:ext uri="{D42A27DB-BD31-4B8C-83A1-F6EECF244321}">
                <p14:modId xmlns:p14="http://schemas.microsoft.com/office/powerpoint/2010/main" val="2965359151"/>
              </p:ext>
            </p:extLst>
          </p:nvPr>
        </p:nvGraphicFramePr>
        <p:xfrm>
          <a:off x="1" y="1108954"/>
          <a:ext cx="8239991" cy="5583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83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3CC28D-1943-46B8-8D9D-D1128D4C817B}"/>
              </a:ext>
            </a:extLst>
          </p:cNvPr>
          <p:cNvSpPr>
            <a:spLocks noGrp="1"/>
          </p:cNvSpPr>
          <p:nvPr>
            <p:ph type="body" idx="1"/>
          </p:nvPr>
        </p:nvSpPr>
        <p:spPr>
          <a:xfrm>
            <a:off x="458517" y="1655806"/>
            <a:ext cx="8401277" cy="4973594"/>
          </a:xfrm>
        </p:spPr>
        <p:txBody>
          <a:bodyPr>
            <a:normAutofit/>
          </a:bodyPr>
          <a:lstStyle/>
          <a:p>
            <a:pPr marL="285750" marR="0" indent="-285750">
              <a:spcBef>
                <a:spcPts val="0"/>
              </a:spcBef>
              <a:spcAft>
                <a:spcPts val="0"/>
              </a:spcAft>
              <a:buFont typeface="Wingdings" panose="05000000000000000000" pitchFamily="2" charset="2"/>
              <a:buChar char="Ø"/>
            </a:pPr>
            <a:endParaRPr lang="en-US" sz="2800" dirty="0">
              <a:solidFill>
                <a:srgbClr val="000000"/>
              </a:solidFill>
              <a:effectLst/>
              <a:latin typeface="Arial Narrow" panose="020B0606020202030204" pitchFamily="34" charset="0"/>
              <a:ea typeface="Calibri" panose="020F0502020204030204" pitchFamily="34" charset="0"/>
            </a:endParaRPr>
          </a:p>
          <a:p>
            <a:pPr marL="285750" marR="0" indent="-285750">
              <a:spcBef>
                <a:spcPts val="0"/>
              </a:spcBef>
              <a:spcAft>
                <a:spcPts val="0"/>
              </a:spcAft>
              <a:buFont typeface="Wingdings" panose="05000000000000000000" pitchFamily="2" charset="2"/>
              <a:buChar char="Ø"/>
            </a:pPr>
            <a:r>
              <a:rPr lang="en-US" sz="2800" dirty="0">
                <a:solidFill>
                  <a:srgbClr val="000000"/>
                </a:solidFill>
                <a:latin typeface="Arial Narrow" panose="020B0606020202030204" pitchFamily="34" charset="0"/>
                <a:ea typeface="Calibri" panose="020F0502020204030204" pitchFamily="34" charset="0"/>
              </a:rPr>
              <a:t>Depends on your role in the curriculum</a:t>
            </a:r>
          </a:p>
          <a:p>
            <a:pPr marL="742950" lvl="1" indent="-285750">
              <a:spcBef>
                <a:spcPts val="0"/>
              </a:spcBef>
              <a:buFont typeface="Wingdings" panose="05000000000000000000" pitchFamily="2" charset="2"/>
              <a:buChar char="Ø"/>
            </a:pPr>
            <a:r>
              <a:rPr lang="en-US" sz="2400" dirty="0">
                <a:solidFill>
                  <a:srgbClr val="000000"/>
                </a:solidFill>
                <a:latin typeface="Arial Narrow" panose="020B0606020202030204" pitchFamily="34" charset="0"/>
                <a:ea typeface="Calibri" panose="020F0502020204030204" pitchFamily="34" charset="0"/>
              </a:rPr>
              <a:t>Doctoring, clerkships, sub-internships, transition to residency </a:t>
            </a:r>
          </a:p>
          <a:p>
            <a:pPr marL="742950" lvl="1" indent="-285750">
              <a:spcBef>
                <a:spcPts val="0"/>
              </a:spcBef>
              <a:buFont typeface="Wingdings" panose="05000000000000000000" pitchFamily="2" charset="2"/>
              <a:buChar char="Ø"/>
            </a:pPr>
            <a:r>
              <a:rPr lang="en-US" sz="2400" dirty="0">
                <a:solidFill>
                  <a:srgbClr val="000000"/>
                </a:solidFill>
                <a:latin typeface="Arial Narrow" panose="020B0606020202030204" pitchFamily="34" charset="0"/>
                <a:ea typeface="Calibri" panose="020F0502020204030204" pitchFamily="34" charset="0"/>
              </a:rPr>
              <a:t>service learning, pipeline programs, health disparities</a:t>
            </a:r>
          </a:p>
          <a:p>
            <a:pPr marL="742950" lvl="1" indent="-285750">
              <a:spcBef>
                <a:spcPts val="0"/>
              </a:spcBef>
              <a:buFont typeface="Wingdings" panose="05000000000000000000" pitchFamily="2" charset="2"/>
              <a:buChar char="Ø"/>
            </a:pPr>
            <a:r>
              <a:rPr lang="en-US" sz="2400" dirty="0">
                <a:solidFill>
                  <a:srgbClr val="000000"/>
                </a:solidFill>
                <a:latin typeface="Arial Narrow" panose="020B0606020202030204" pitchFamily="34" charset="0"/>
                <a:ea typeface="Calibri" panose="020F0502020204030204" pitchFamily="34" charset="0"/>
              </a:rPr>
              <a:t>Career advising, student well-being</a:t>
            </a:r>
          </a:p>
          <a:p>
            <a:pPr marL="742950" lvl="1" indent="-285750">
              <a:spcBef>
                <a:spcPts val="0"/>
              </a:spcBef>
              <a:buFont typeface="Wingdings" panose="05000000000000000000" pitchFamily="2" charset="2"/>
              <a:buChar char="Ø"/>
            </a:pPr>
            <a:r>
              <a:rPr lang="en-US" sz="2400" dirty="0">
                <a:solidFill>
                  <a:srgbClr val="000000"/>
                </a:solidFill>
                <a:latin typeface="Arial Narrow" panose="020B0606020202030204" pitchFamily="34" charset="0"/>
                <a:ea typeface="Calibri" panose="020F0502020204030204" pitchFamily="34" charset="0"/>
              </a:rPr>
              <a:t>FM can do so much!</a:t>
            </a:r>
          </a:p>
          <a:p>
            <a:pPr lvl="1">
              <a:spcBef>
                <a:spcPts val="0"/>
              </a:spcBef>
            </a:pPr>
            <a:endParaRPr lang="en-US" sz="2400" dirty="0">
              <a:solidFill>
                <a:srgbClr val="000000"/>
              </a:solidFill>
              <a:latin typeface="Arial Narrow" panose="020B0606020202030204" pitchFamily="34" charset="0"/>
              <a:ea typeface="Calibri" panose="020F0502020204030204" pitchFamily="34" charset="0"/>
            </a:endParaRPr>
          </a:p>
          <a:p>
            <a:pPr marL="285750" indent="-285750">
              <a:spcBef>
                <a:spcPts val="0"/>
              </a:spcBef>
              <a:buFont typeface="Wingdings" panose="05000000000000000000" pitchFamily="2" charset="2"/>
              <a:buChar char="Ø"/>
            </a:pPr>
            <a:r>
              <a:rPr lang="en-US" sz="2800" dirty="0">
                <a:solidFill>
                  <a:srgbClr val="000000"/>
                </a:solidFill>
                <a:latin typeface="Arial Narrow" panose="020B0606020202030204" pitchFamily="34" charset="0"/>
                <a:ea typeface="Calibri" panose="020F0502020204030204" pitchFamily="34" charset="0"/>
              </a:rPr>
              <a:t>Changes most relevant to FM Depts: 3.3, 7.6, 11.1 &amp; 12.3</a:t>
            </a: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3.3  “Diversity/Pipeline Programs &amp; Partnerships” </a:t>
            </a:r>
            <a:r>
              <a:rPr lang="en-US" sz="19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r>
              <a:rPr lang="en-US" sz="1900" dirty="0">
                <a:solidFill>
                  <a:srgbClr val="000000"/>
                </a:solidFill>
                <a:effectLst/>
                <a:latin typeface="Arial Narrow" panose="020B0606020202030204" pitchFamily="34" charset="0"/>
                <a:ea typeface="Calibri" panose="020F0502020204030204" pitchFamily="34" charset="0"/>
              </a:rPr>
              <a:t>“Diversity Programs &amp; Partnerships”</a:t>
            </a:r>
            <a:endParaRPr lang="en-US" sz="1900" dirty="0">
              <a:effectLst/>
              <a:latin typeface="Arial Narrow" panose="020B0606020202030204" pitchFamily="34" charset="0"/>
              <a:ea typeface="Calibri" panose="020F0502020204030204" pitchFamily="34" charset="0"/>
            </a:endParaRP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7.6   “Cultural Competence and Health Care Disparities” </a:t>
            </a:r>
            <a:r>
              <a:rPr lang="en-US" sz="19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r>
              <a:rPr lang="en-US" sz="1900" dirty="0">
                <a:solidFill>
                  <a:srgbClr val="000000"/>
                </a:solidFill>
                <a:effectLst/>
                <a:latin typeface="Arial Narrow" panose="020B0606020202030204" pitchFamily="34" charset="0"/>
                <a:ea typeface="Calibri" panose="020F0502020204030204" pitchFamily="34" charset="0"/>
              </a:rPr>
              <a:t>“</a:t>
            </a:r>
            <a:r>
              <a:rPr lang="en-US" sz="1900" i="1" dirty="0">
                <a:solidFill>
                  <a:srgbClr val="000000"/>
                </a:solidFill>
                <a:effectLst/>
                <a:latin typeface="Arial Narrow" panose="020B0606020202030204" pitchFamily="34" charset="0"/>
                <a:ea typeface="Calibri" panose="020F0502020204030204" pitchFamily="34" charset="0"/>
              </a:rPr>
              <a:t>Structural Competence</a:t>
            </a:r>
            <a:r>
              <a:rPr lang="en-US" sz="1900" dirty="0">
                <a:solidFill>
                  <a:srgbClr val="000000"/>
                </a:solidFill>
                <a:effectLst/>
                <a:latin typeface="Arial Narrow" panose="020B0606020202030204" pitchFamily="34" charset="0"/>
                <a:ea typeface="Calibri" panose="020F0502020204030204" pitchFamily="34" charset="0"/>
              </a:rPr>
              <a:t>, Cultural Competence, and Health </a:t>
            </a:r>
            <a:r>
              <a:rPr lang="en-US" sz="1900" i="1" dirty="0">
                <a:solidFill>
                  <a:srgbClr val="000000"/>
                </a:solidFill>
                <a:effectLst/>
                <a:latin typeface="Arial Narrow" panose="020B0606020202030204" pitchFamily="34" charset="0"/>
                <a:ea typeface="Calibri" panose="020F0502020204030204" pitchFamily="34" charset="0"/>
              </a:rPr>
              <a:t>Inequities</a:t>
            </a:r>
            <a:r>
              <a:rPr lang="en-US" sz="1900" dirty="0">
                <a:solidFill>
                  <a:srgbClr val="000000"/>
                </a:solidFill>
                <a:effectLst/>
                <a:latin typeface="Arial Narrow" panose="020B0606020202030204" pitchFamily="34" charset="0"/>
                <a:ea typeface="Calibri" panose="020F0502020204030204" pitchFamily="34" charset="0"/>
              </a:rPr>
              <a:t>” </a:t>
            </a: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11.1   S</a:t>
            </a:r>
            <a:r>
              <a:rPr lang="en-US" sz="1900" dirty="0">
                <a:solidFill>
                  <a:srgbClr val="000000"/>
                </a:solidFill>
                <a:latin typeface="Arial Narrow" panose="020B0606020202030204" pitchFamily="34" charset="0"/>
              </a:rPr>
              <a:t>tudent academic counseling </a:t>
            </a:r>
            <a:r>
              <a:rPr lang="en-US" sz="1900" i="1" u="sng" dirty="0">
                <a:solidFill>
                  <a:srgbClr val="000000"/>
                </a:solidFill>
                <a:latin typeface="Arial Narrow" panose="020B0606020202030204" pitchFamily="34" charset="0"/>
              </a:rPr>
              <a:t>only</a:t>
            </a:r>
            <a:r>
              <a:rPr lang="en-US" sz="1900" u="sng" dirty="0">
                <a:solidFill>
                  <a:srgbClr val="000000"/>
                </a:solidFill>
                <a:latin typeface="Arial Narrow" panose="020B0606020202030204" pitchFamily="34" charset="0"/>
              </a:rPr>
              <a:t> </a:t>
            </a:r>
            <a:r>
              <a:rPr lang="en-US" sz="1900" dirty="0">
                <a:solidFill>
                  <a:srgbClr val="000000"/>
                </a:solidFill>
                <a:latin typeface="Arial Narrow" panose="020B0606020202030204" pitchFamily="34" charset="0"/>
              </a:rPr>
              <a:t>from individuals who don’t assess/promote</a:t>
            </a: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12.3  “Personal Counseling/Well-Being Programs” </a:t>
            </a:r>
            <a:r>
              <a:rPr lang="en-US" sz="19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r>
              <a:rPr lang="en-US" sz="1900" dirty="0">
                <a:solidFill>
                  <a:srgbClr val="000000"/>
                </a:solidFill>
                <a:effectLst/>
                <a:latin typeface="Arial Narrow" panose="020B0606020202030204" pitchFamily="34" charset="0"/>
                <a:ea typeface="Calibri" panose="020F0502020204030204" pitchFamily="34" charset="0"/>
              </a:rPr>
              <a:t>“Personal Counseling/Mental Health/Well-Being Programs”</a:t>
            </a:r>
            <a:endParaRPr lang="en-US" sz="1900" dirty="0">
              <a:effectLst/>
              <a:latin typeface="Arial Narrow" panose="020B0606020202030204" pitchFamily="34" charset="0"/>
              <a:ea typeface="Calibri" panose="020F0502020204030204" pitchFamily="34" charset="0"/>
            </a:endParaRPr>
          </a:p>
          <a:p>
            <a:pPr marL="742950" lvl="1" indent="-285750">
              <a:spcBef>
                <a:spcPts val="0"/>
              </a:spcBef>
              <a:buFont typeface="Wingdings" panose="05000000000000000000" pitchFamily="2" charset="2"/>
              <a:buChar char="Ø"/>
            </a:pPr>
            <a:endParaRPr lang="en-US" dirty="0">
              <a:effectLst/>
              <a:latin typeface="Arial Narrow" panose="020B0606020202030204" pitchFamily="34" charset="0"/>
              <a:ea typeface="Calibri" panose="020F0502020204030204" pitchFamily="34" charset="0"/>
            </a:endParaRPr>
          </a:p>
          <a:p>
            <a:pPr marL="0" marR="0">
              <a:spcBef>
                <a:spcPts val="0"/>
              </a:spcBef>
              <a:spcAft>
                <a:spcPts val="0"/>
              </a:spcAft>
            </a:pPr>
            <a:endParaRPr lang="en-US" sz="3600" dirty="0">
              <a:effectLst/>
              <a:latin typeface="Calibri" panose="020F0502020204030204" pitchFamily="34" charset="0"/>
              <a:ea typeface="Calibri" panose="020F0502020204030204" pitchFamily="34" charset="0"/>
            </a:endParaRPr>
          </a:p>
          <a:p>
            <a:endParaRPr lang="en-US" sz="3600" dirty="0">
              <a:effectLst/>
              <a:latin typeface="Calibri" panose="020F0502020204030204" pitchFamily="34" charset="0"/>
              <a:ea typeface="Calibri" panose="020F0502020204030204" pitchFamily="34" charset="0"/>
            </a:endParaRPr>
          </a:p>
          <a:p>
            <a:endParaRPr lang="en-US" sz="3600" dirty="0"/>
          </a:p>
        </p:txBody>
      </p:sp>
      <p:sp>
        <p:nvSpPr>
          <p:cNvPr id="4" name="Slide Number Placeholder 3">
            <a:extLst>
              <a:ext uri="{FF2B5EF4-FFF2-40B4-BE49-F238E27FC236}">
                <a16:creationId xmlns:a16="http://schemas.microsoft.com/office/drawing/2014/main" id="{4A406A51-1E58-47C3-9021-1060414D15BC}"/>
              </a:ext>
            </a:extLst>
          </p:cNvPr>
          <p:cNvSpPr>
            <a:spLocks noGrp="1"/>
          </p:cNvSpPr>
          <p:nvPr>
            <p:ph type="sldNum" sz="quarter" idx="4"/>
          </p:nvPr>
        </p:nvSpPr>
        <p:spPr/>
        <p:txBody>
          <a:bodyPr/>
          <a:lstStyle/>
          <a:p>
            <a:fld id="{EA810E7C-020C-FA43-9CFD-DA754FFFF69E}" type="slidenum">
              <a:rPr lang="en-US" smtClean="0"/>
              <a:pPr/>
              <a:t>13</a:t>
            </a:fld>
            <a:endParaRPr lang="en-US" dirty="0"/>
          </a:p>
        </p:txBody>
      </p:sp>
      <p:sp>
        <p:nvSpPr>
          <p:cNvPr id="9" name="Title 1">
            <a:extLst>
              <a:ext uri="{FF2B5EF4-FFF2-40B4-BE49-F238E27FC236}">
                <a16:creationId xmlns:a16="http://schemas.microsoft.com/office/drawing/2014/main" id="{1B5326D9-A8F0-4400-9D85-45541A46BB60}"/>
              </a:ext>
            </a:extLst>
          </p:cNvPr>
          <p:cNvSpPr txBox="1">
            <a:spLocks/>
          </p:cNvSpPr>
          <p:nvPr/>
        </p:nvSpPr>
        <p:spPr>
          <a:xfrm>
            <a:off x="458518" y="795550"/>
            <a:ext cx="7886700" cy="7608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tx2"/>
                </a:solidFill>
                <a:latin typeface="Arial" panose="020B0604020202020204" pitchFamily="34" charset="0"/>
                <a:ea typeface="+mj-ea"/>
                <a:cs typeface="Arial" panose="020B0604020202020204" pitchFamily="34" charset="0"/>
              </a:defRPr>
            </a:lvl1pPr>
          </a:lstStyle>
          <a:p>
            <a:r>
              <a:rPr lang="en-US" dirty="0"/>
              <a:t>Most Relevant to FM Departments</a:t>
            </a:r>
          </a:p>
        </p:txBody>
      </p:sp>
    </p:spTree>
    <p:extLst>
      <p:ext uri="{BB962C8B-B14F-4D97-AF65-F5344CB8AC3E}">
        <p14:creationId xmlns:p14="http://schemas.microsoft.com/office/powerpoint/2010/main" val="320821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14</a:t>
            </a:fld>
            <a:endParaRPr lang="en-US" dirty="0"/>
          </a:p>
        </p:txBody>
      </p:sp>
      <p:sp>
        <p:nvSpPr>
          <p:cNvPr id="5" name="Rectangle 4">
            <a:extLst>
              <a:ext uri="{FF2B5EF4-FFF2-40B4-BE49-F238E27FC236}">
                <a16:creationId xmlns:a16="http://schemas.microsoft.com/office/drawing/2014/main" id="{135C2105-AE72-40D2-B719-2BE426D74032}"/>
              </a:ext>
            </a:extLst>
          </p:cNvPr>
          <p:cNvSpPr/>
          <p:nvPr/>
        </p:nvSpPr>
        <p:spPr>
          <a:xfrm>
            <a:off x="628650" y="1690688"/>
            <a:ext cx="5286728" cy="46549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2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1: Mission, Planning, Organization, and Integrity</a:t>
            </a:r>
          </a:p>
        </p:txBody>
      </p:sp>
      <p:sp>
        <p:nvSpPr>
          <p:cNvPr id="3" name="Text Placeholder 2"/>
          <p:cNvSpPr>
            <a:spLocks noGrp="1"/>
          </p:cNvSpPr>
          <p:nvPr>
            <p:ph type="body" idx="1"/>
          </p:nvPr>
        </p:nvSpPr>
        <p:spPr/>
        <p:txBody>
          <a:bodyPr>
            <a:normAutofit/>
          </a:bodyPr>
          <a:lstStyle/>
          <a:p>
            <a:r>
              <a:rPr lang="en-US" dirty="0"/>
              <a:t>1.4 Affiliation Agreements (FM Clerkship, FM Sub Internship)</a:t>
            </a:r>
          </a:p>
        </p:txBody>
      </p:sp>
      <p:sp>
        <p:nvSpPr>
          <p:cNvPr id="4" name="Slide Number Placeholder 3"/>
          <p:cNvSpPr>
            <a:spLocks noGrp="1"/>
          </p:cNvSpPr>
          <p:nvPr>
            <p:ph type="sldNum" sz="quarter" idx="4"/>
          </p:nvPr>
        </p:nvSpPr>
        <p:spPr/>
        <p:txBody>
          <a:bodyPr/>
          <a:lstStyle/>
          <a:p>
            <a:fld id="{EA810E7C-020C-FA43-9CFD-DA754FFFF69E}" type="slidenum">
              <a:rPr lang="en-US" smtClean="0"/>
              <a:pPr/>
              <a:t>15</a:t>
            </a:fld>
            <a:endParaRPr lang="en-US" dirty="0"/>
          </a:p>
        </p:txBody>
      </p:sp>
    </p:spTree>
    <p:extLst>
      <p:ext uri="{BB962C8B-B14F-4D97-AF65-F5344CB8AC3E}">
        <p14:creationId xmlns:p14="http://schemas.microsoft.com/office/powerpoint/2010/main" val="398765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16</a:t>
            </a:fld>
            <a:endParaRPr lang="en-US" dirty="0"/>
          </a:p>
        </p:txBody>
      </p:sp>
      <p:sp>
        <p:nvSpPr>
          <p:cNvPr id="5" name="Rectangle 4">
            <a:extLst>
              <a:ext uri="{FF2B5EF4-FFF2-40B4-BE49-F238E27FC236}">
                <a16:creationId xmlns:a16="http://schemas.microsoft.com/office/drawing/2014/main" id="{135C2105-AE72-40D2-B719-2BE426D74032}"/>
              </a:ext>
            </a:extLst>
          </p:cNvPr>
          <p:cNvSpPr/>
          <p:nvPr/>
        </p:nvSpPr>
        <p:spPr>
          <a:xfrm>
            <a:off x="628650" y="2390599"/>
            <a:ext cx="5286728" cy="46549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50" y="1063817"/>
            <a:ext cx="7886700" cy="1700005"/>
          </a:xfrm>
        </p:spPr>
        <p:txBody>
          <a:bodyPr/>
          <a:lstStyle/>
          <a:p>
            <a:r>
              <a:rPr lang="en-US" dirty="0"/>
              <a:t>Standard 3: Academic and Learning Environments</a:t>
            </a:r>
          </a:p>
        </p:txBody>
      </p:sp>
      <p:sp>
        <p:nvSpPr>
          <p:cNvPr id="3" name="Text Placeholder 2"/>
          <p:cNvSpPr>
            <a:spLocks noGrp="1"/>
          </p:cNvSpPr>
          <p:nvPr>
            <p:ph type="body" idx="1"/>
          </p:nvPr>
        </p:nvSpPr>
        <p:spPr>
          <a:xfrm>
            <a:off x="623888" y="2182091"/>
            <a:ext cx="7886700" cy="3907561"/>
          </a:xfrm>
        </p:spPr>
        <p:txBody>
          <a:bodyPr>
            <a:normAutofit fontScale="77500" lnSpcReduction="20000"/>
          </a:bodyPr>
          <a:lstStyle/>
          <a:p>
            <a:r>
              <a:rPr lang="en-US" dirty="0"/>
              <a:t>3.1 Resident Participation in Medical Student Education</a:t>
            </a:r>
          </a:p>
          <a:p>
            <a:r>
              <a:rPr lang="en-US" dirty="0"/>
              <a:t>(FM Sub-</a:t>
            </a:r>
            <a:r>
              <a:rPr lang="en-US" dirty="0" err="1"/>
              <a:t>Intership</a:t>
            </a:r>
            <a:r>
              <a:rPr lang="en-US" dirty="0"/>
              <a:t>)</a:t>
            </a:r>
          </a:p>
          <a:p>
            <a:r>
              <a:rPr lang="en-US" dirty="0"/>
              <a:t>Each medical student in a medical education program participates in one or more required clinical experiences conducted in a health care setting in which he or she works with resident physicians currently enrolled in an accredited program of graduate medical education</a:t>
            </a:r>
          </a:p>
          <a:p>
            <a:endParaRPr lang="en-US" sz="2700" dirty="0">
              <a:latin typeface="Arial Narrow" panose="020B0606020202030204" pitchFamily="34" charset="0"/>
              <a:cs typeface="Arabic Typesetting" panose="020B0604020202020204" pitchFamily="66" charset="-78"/>
            </a:endParaRPr>
          </a:p>
          <a:p>
            <a:pPr marL="0" marR="0">
              <a:spcBef>
                <a:spcPts val="0"/>
              </a:spcBef>
              <a:spcAft>
                <a:spcPts val="0"/>
              </a:spcAft>
            </a:pPr>
            <a:r>
              <a:rPr lang="en-US" b="1" dirty="0">
                <a:solidFill>
                  <a:srgbClr val="262626"/>
                </a:solidFill>
                <a:effectLst/>
                <a:highlight>
                  <a:srgbClr val="FFFF00"/>
                </a:highlight>
                <a:latin typeface="Arial Narrow" panose="020B0606020202030204" pitchFamily="34" charset="0"/>
                <a:ea typeface="MS Mincho" panose="02020609040205080304" pitchFamily="49" charset="-128"/>
                <a:cs typeface="Arabic Typesetting" panose="020B0604020202020204" pitchFamily="66" charset="-78"/>
              </a:rPr>
              <a:t>3.3 	Diversity Programs and Partnerships</a:t>
            </a:r>
            <a:endParaRPr lang="en-US" dirty="0">
              <a:solidFill>
                <a:srgbClr val="262626"/>
              </a:solidFill>
              <a:effectLst/>
              <a:highlight>
                <a:srgbClr val="FFFF00"/>
              </a:highlight>
              <a:latin typeface="Arial Narrow" panose="020B0606020202030204" pitchFamily="34" charset="0"/>
              <a:ea typeface="MS Mincho" panose="02020609040205080304" pitchFamily="49" charset="-128"/>
              <a:cs typeface="Arabic Typesetting" panose="020B0604020202020204" pitchFamily="66" charset="-78"/>
            </a:endParaRPr>
          </a:p>
          <a:p>
            <a:pPr marL="0" marR="0">
              <a:spcBef>
                <a:spcPts val="0"/>
              </a:spcBef>
              <a:spcAft>
                <a:spcPts val="0"/>
              </a:spcAft>
            </a:pPr>
            <a:r>
              <a:rPr lang="en-US" dirty="0">
                <a:solidFill>
                  <a:srgbClr val="262626"/>
                </a:solidFill>
                <a:effectLst/>
                <a:highlight>
                  <a:srgbClr val="FFFF00"/>
                </a:highlight>
                <a:latin typeface="Arial Narrow" panose="020B0606020202030204" pitchFamily="34" charset="0"/>
                <a:ea typeface="MS Mincho" panose="02020609040205080304" pitchFamily="49" charset="-128"/>
                <a:cs typeface="Arabic Typesetting" panose="020B0604020202020204" pitchFamily="66" charset="-78"/>
              </a:rPr>
              <a:t> </a:t>
            </a:r>
          </a:p>
          <a:p>
            <a:r>
              <a:rPr lang="en-US" dirty="0">
                <a:solidFill>
                  <a:srgbClr val="262626"/>
                </a:solidFill>
                <a:effectLst/>
                <a:highlight>
                  <a:srgbClr val="FFFF00"/>
                </a:highlight>
                <a:latin typeface="Arial Narrow" panose="020B0606020202030204" pitchFamily="34" charset="0"/>
                <a:ea typeface="MS Mincho" panose="02020609040205080304" pitchFamily="49" charset="-128"/>
                <a:cs typeface="Arabic Typesetting" panose="020B0604020202020204" pitchFamily="66" charset="-78"/>
              </a:rPr>
              <a:t>A medical school has effective policies and practices in place, and engages in ongoing, systematic, and focused recruitment and retention activities, to achieve mission-appropriate diversity outcomes among its students, faculty, senior administrative staff, and other relevant members of its academic community. These activities include the use of programs and/or partnerships aimed at achieving diversity among qualified applicants for medical school admission and the evaluation of program and partnership outcomes</a:t>
            </a:r>
            <a:endParaRPr lang="en-US" dirty="0">
              <a:highlight>
                <a:srgbClr val="FFFF00"/>
              </a:highlight>
              <a:latin typeface="Arial Narrow" panose="020B0606020202030204" pitchFamily="34" charset="0"/>
              <a:cs typeface="Arabic Typesetting" panose="020B0604020202020204" pitchFamily="66" charset="-78"/>
            </a:endParaRPr>
          </a:p>
        </p:txBody>
      </p:sp>
      <p:sp>
        <p:nvSpPr>
          <p:cNvPr id="4" name="Slide Number Placeholder 3"/>
          <p:cNvSpPr>
            <a:spLocks noGrp="1"/>
          </p:cNvSpPr>
          <p:nvPr>
            <p:ph type="sldNum" sz="quarter" idx="4"/>
          </p:nvPr>
        </p:nvSpPr>
        <p:spPr/>
        <p:txBody>
          <a:bodyPr/>
          <a:lstStyle/>
          <a:p>
            <a:fld id="{EA810E7C-020C-FA43-9CFD-DA754FFFF69E}" type="slidenum">
              <a:rPr lang="en-US" smtClean="0"/>
              <a:pPr/>
              <a:t>17</a:t>
            </a:fld>
            <a:endParaRPr lang="en-US" dirty="0"/>
          </a:p>
        </p:txBody>
      </p:sp>
    </p:spTree>
    <p:extLst>
      <p:ext uri="{BB962C8B-B14F-4D97-AF65-F5344CB8AC3E}">
        <p14:creationId xmlns:p14="http://schemas.microsoft.com/office/powerpoint/2010/main" val="8632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18</a:t>
            </a:fld>
            <a:endParaRPr lang="en-US" dirty="0"/>
          </a:p>
        </p:txBody>
      </p:sp>
      <p:sp>
        <p:nvSpPr>
          <p:cNvPr id="5" name="Rectangle 4">
            <a:extLst>
              <a:ext uri="{FF2B5EF4-FFF2-40B4-BE49-F238E27FC236}">
                <a16:creationId xmlns:a16="http://schemas.microsoft.com/office/drawing/2014/main" id="{135C2105-AE72-40D2-B719-2BE426D74032}"/>
              </a:ext>
            </a:extLst>
          </p:cNvPr>
          <p:cNvSpPr/>
          <p:nvPr/>
        </p:nvSpPr>
        <p:spPr>
          <a:xfrm>
            <a:off x="628650" y="3414889"/>
            <a:ext cx="6280150" cy="46549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5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181253"/>
            <a:ext cx="7886700" cy="1700005"/>
          </a:xfrm>
        </p:spPr>
        <p:txBody>
          <a:bodyPr/>
          <a:lstStyle/>
          <a:p>
            <a:r>
              <a:rPr lang="en-US" dirty="0"/>
              <a:t>Standard 6: Competencies, Curricular Objectives, and Curricular Design</a:t>
            </a:r>
          </a:p>
        </p:txBody>
      </p:sp>
      <p:sp>
        <p:nvSpPr>
          <p:cNvPr id="3" name="Text Placeholder 2"/>
          <p:cNvSpPr>
            <a:spLocks noGrp="1"/>
          </p:cNvSpPr>
          <p:nvPr>
            <p:ph type="body" idx="1"/>
          </p:nvPr>
        </p:nvSpPr>
        <p:spPr>
          <a:xfrm>
            <a:off x="623888" y="2763299"/>
            <a:ext cx="7886700" cy="3326353"/>
          </a:xfrm>
        </p:spPr>
        <p:txBody>
          <a:bodyPr/>
          <a:lstStyle/>
          <a:p>
            <a:r>
              <a:rPr lang="en-US" dirty="0"/>
              <a:t>6.2 Required Clinical Experiences (FM Clerkship)</a:t>
            </a:r>
          </a:p>
          <a:p>
            <a:r>
              <a:rPr lang="en-US" dirty="0"/>
              <a:t>6.3 Self-Directed and Life-Long Learning  (FM Clerkship)</a:t>
            </a:r>
          </a:p>
        </p:txBody>
      </p:sp>
      <p:sp>
        <p:nvSpPr>
          <p:cNvPr id="4" name="Slide Number Placeholder 3"/>
          <p:cNvSpPr>
            <a:spLocks noGrp="1"/>
          </p:cNvSpPr>
          <p:nvPr>
            <p:ph type="sldNum" sz="quarter" idx="4"/>
          </p:nvPr>
        </p:nvSpPr>
        <p:spPr/>
        <p:txBody>
          <a:bodyPr/>
          <a:lstStyle/>
          <a:p>
            <a:fld id="{EA810E7C-020C-FA43-9CFD-DA754FFFF69E}" type="slidenum">
              <a:rPr lang="en-US" smtClean="0"/>
              <a:pPr/>
              <a:t>19</a:t>
            </a:fld>
            <a:endParaRPr lang="en-US" dirty="0"/>
          </a:p>
        </p:txBody>
      </p:sp>
    </p:spTree>
    <p:extLst>
      <p:ext uri="{BB962C8B-B14F-4D97-AF65-F5344CB8AC3E}">
        <p14:creationId xmlns:p14="http://schemas.microsoft.com/office/powerpoint/2010/main" val="348119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901210"/>
            <a:ext cx="7886700" cy="914400"/>
          </a:xfrm>
        </p:spPr>
        <p:txBody>
          <a:bodyPr/>
          <a:lstStyle/>
          <a:p>
            <a:pPr algn="ctr"/>
            <a:r>
              <a:rPr lang="en-US" dirty="0"/>
              <a:t>Session Objectives</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1815612"/>
            <a:ext cx="7886700" cy="4418083"/>
          </a:xfrm>
        </p:spPr>
        <p:txBody>
          <a:bodyPr>
            <a:normAutofit lnSpcReduction="10000"/>
          </a:bodyPr>
          <a:lstStyle/>
          <a:p>
            <a:pPr marL="342900" indent="-342900">
              <a:buFont typeface="+mj-lt"/>
              <a:buAutoNum type="arabicPeriod"/>
            </a:pPr>
            <a:r>
              <a:rPr lang="en-US" b="1" i="0" dirty="0">
                <a:solidFill>
                  <a:srgbClr val="333333"/>
                </a:solidFill>
                <a:effectLst/>
                <a:latin typeface="Open Sans" panose="020B0606030504020204" pitchFamily="34" charset="0"/>
              </a:rPr>
              <a:t>Identify recent updates to the LCME accreditation standards and opportunities for family medicine faculty to promote primary care &amp; community health curriculum</a:t>
            </a:r>
            <a:r>
              <a:rPr lang="en-US" b="1" dirty="0">
                <a:solidFill>
                  <a:srgbClr val="333333"/>
                </a:solidFill>
                <a:latin typeface="Open Sans" panose="020B0606030504020204" pitchFamily="34" charset="0"/>
              </a:rPr>
              <a:t>.</a:t>
            </a:r>
            <a:endParaRPr lang="en-US" b="1" i="0" dirty="0">
              <a:solidFill>
                <a:srgbClr val="333333"/>
              </a:solidFill>
              <a:effectLst/>
              <a:latin typeface="Open Sans" panose="020B0606030504020204" pitchFamily="34" charset="0"/>
            </a:endParaRPr>
          </a:p>
          <a:p>
            <a:pPr marL="342900" indent="-342900">
              <a:buFont typeface="+mj-lt"/>
              <a:buAutoNum type="arabicPeriod"/>
            </a:pPr>
            <a:endParaRPr lang="en-US" b="1" i="0" dirty="0">
              <a:solidFill>
                <a:srgbClr val="333333"/>
              </a:solidFill>
              <a:effectLst/>
              <a:latin typeface="Open Sans" panose="020B0606030504020204" pitchFamily="34" charset="0"/>
            </a:endParaRPr>
          </a:p>
          <a:p>
            <a:pPr marL="342900" indent="-342900">
              <a:buFont typeface="+mj-lt"/>
              <a:buAutoNum type="arabicPeriod"/>
            </a:pPr>
            <a:r>
              <a:rPr lang="en-US" b="1" i="0" dirty="0">
                <a:solidFill>
                  <a:srgbClr val="333333"/>
                </a:solidFill>
                <a:effectLst/>
                <a:latin typeface="Open Sans" panose="020B0606030504020204" pitchFamily="34" charset="0"/>
              </a:rPr>
              <a:t>Outline the LCME accreditation process.</a:t>
            </a:r>
          </a:p>
          <a:p>
            <a:pPr marL="342900" indent="-342900">
              <a:buFont typeface="+mj-lt"/>
              <a:buAutoNum type="arabicPeriod"/>
            </a:pPr>
            <a:endParaRPr lang="en-US" b="1" i="0" dirty="0">
              <a:solidFill>
                <a:srgbClr val="333333"/>
              </a:solidFill>
              <a:effectLst/>
              <a:latin typeface="Open Sans" panose="020B0606030504020204" pitchFamily="34" charset="0"/>
            </a:endParaRPr>
          </a:p>
          <a:p>
            <a:pPr marL="342900" indent="-342900">
              <a:buFont typeface="+mj-lt"/>
              <a:buAutoNum type="arabicPeriod"/>
            </a:pPr>
            <a:r>
              <a:rPr lang="en-US" b="1" i="0" dirty="0">
                <a:solidFill>
                  <a:srgbClr val="333333"/>
                </a:solidFill>
                <a:effectLst/>
                <a:latin typeface="Open Sans" panose="020B0606030504020204" pitchFamily="34" charset="0"/>
              </a:rPr>
              <a:t>Describe the specific LCME accreditation standards that are most likely to impact a department of family medicine, including those with implications for administration of family medicine clerkships, electives, and faculty preparation/development.</a:t>
            </a:r>
          </a:p>
          <a:p>
            <a:pPr algn="ctr"/>
            <a:endParaRPr lang="en-US" sz="1800" b="1"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2</a:t>
            </a:fld>
            <a:endParaRPr lang="en-US" dirty="0"/>
          </a:p>
        </p:txBody>
      </p:sp>
    </p:spTree>
    <p:extLst>
      <p:ext uri="{BB962C8B-B14F-4D97-AF65-F5344CB8AC3E}">
        <p14:creationId xmlns:p14="http://schemas.microsoft.com/office/powerpoint/2010/main" val="395752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20</a:t>
            </a:fld>
            <a:endParaRPr lang="en-US" dirty="0"/>
          </a:p>
        </p:txBody>
      </p:sp>
      <p:sp>
        <p:nvSpPr>
          <p:cNvPr id="5" name="Rectangle 4">
            <a:extLst>
              <a:ext uri="{FF2B5EF4-FFF2-40B4-BE49-F238E27FC236}">
                <a16:creationId xmlns:a16="http://schemas.microsoft.com/office/drawing/2014/main" id="{135C2105-AE72-40D2-B719-2BE426D74032}"/>
              </a:ext>
            </a:extLst>
          </p:cNvPr>
          <p:cNvSpPr/>
          <p:nvPr/>
        </p:nvSpPr>
        <p:spPr>
          <a:xfrm>
            <a:off x="628650" y="3694554"/>
            <a:ext cx="2430639" cy="46549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8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162467"/>
            <a:ext cx="7886700" cy="1700005"/>
          </a:xfrm>
        </p:spPr>
        <p:txBody>
          <a:bodyPr/>
          <a:lstStyle/>
          <a:p>
            <a:r>
              <a:rPr lang="en-US" dirty="0"/>
              <a:t>Standard 7: Curricular Content</a:t>
            </a:r>
          </a:p>
        </p:txBody>
      </p:sp>
      <p:sp>
        <p:nvSpPr>
          <p:cNvPr id="3" name="Text Placeholder 2"/>
          <p:cNvSpPr>
            <a:spLocks noGrp="1"/>
          </p:cNvSpPr>
          <p:nvPr>
            <p:ph type="body" idx="1"/>
          </p:nvPr>
        </p:nvSpPr>
        <p:spPr>
          <a:xfrm>
            <a:off x="623888" y="2502041"/>
            <a:ext cx="7886700" cy="3587610"/>
          </a:xfrm>
        </p:spPr>
        <p:txBody>
          <a:bodyPr>
            <a:normAutofit fontScale="92500" lnSpcReduction="20000"/>
          </a:bodyPr>
          <a:lstStyle/>
          <a:p>
            <a:r>
              <a:rPr lang="en-US" dirty="0"/>
              <a:t>7.2 Organ Systems/Life Cycle/Prevention/Symptoms/signs/Differential Diagnosis, Treatment planning</a:t>
            </a:r>
          </a:p>
          <a:p>
            <a:r>
              <a:rPr lang="en-US" dirty="0"/>
              <a:t>The faculty of a medical school ensure that the medical curriculum includes content and clinical experiences related to each organ system; </a:t>
            </a:r>
            <a:r>
              <a:rPr lang="en-US" dirty="0">
                <a:highlight>
                  <a:srgbClr val="FFFF00"/>
                </a:highlight>
              </a:rPr>
              <a:t>each phase of the human life cycle; continuity of care; and preventive, acute, chronic, rehabilitative, and end-of-life care</a:t>
            </a:r>
            <a:r>
              <a:rPr lang="en-US" dirty="0"/>
              <a:t>.</a:t>
            </a:r>
          </a:p>
          <a:p>
            <a:r>
              <a:rPr lang="en-US" dirty="0">
                <a:highlight>
                  <a:srgbClr val="FFFF00"/>
                </a:highlight>
              </a:rPr>
              <a:t>7.6 	Structural Competence, Cultural Competence, and Health Inequities</a:t>
            </a:r>
          </a:p>
          <a:p>
            <a:r>
              <a:rPr lang="en-US" dirty="0">
                <a:highlight>
                  <a:srgbClr val="FFFF00"/>
                </a:highlight>
              </a:rPr>
              <a:t>The faculty of a medical school ensure that the medical curriculum provides opportunities for medical students to learn to recognize and appropriately address biases in themselves, in others, and in the health care delivery process. </a:t>
            </a:r>
          </a:p>
          <a:p>
            <a:endParaRPr lang="en-US" dirty="0"/>
          </a:p>
        </p:txBody>
      </p:sp>
      <p:sp>
        <p:nvSpPr>
          <p:cNvPr id="4" name="Slide Number Placeholder 3"/>
          <p:cNvSpPr>
            <a:spLocks noGrp="1"/>
          </p:cNvSpPr>
          <p:nvPr>
            <p:ph type="sldNum" sz="quarter" idx="4"/>
          </p:nvPr>
        </p:nvSpPr>
        <p:spPr/>
        <p:txBody>
          <a:bodyPr/>
          <a:lstStyle/>
          <a:p>
            <a:fld id="{EA810E7C-020C-FA43-9CFD-DA754FFFF69E}" type="slidenum">
              <a:rPr lang="en-US" smtClean="0"/>
              <a:pPr/>
              <a:t>21</a:t>
            </a:fld>
            <a:endParaRPr lang="en-US" dirty="0"/>
          </a:p>
        </p:txBody>
      </p:sp>
    </p:spTree>
    <p:extLst>
      <p:ext uri="{BB962C8B-B14F-4D97-AF65-F5344CB8AC3E}">
        <p14:creationId xmlns:p14="http://schemas.microsoft.com/office/powerpoint/2010/main" val="159696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22</a:t>
            </a:fld>
            <a:endParaRPr lang="en-US" dirty="0"/>
          </a:p>
        </p:txBody>
      </p:sp>
      <p:sp>
        <p:nvSpPr>
          <p:cNvPr id="5" name="Rectangle 4">
            <a:extLst>
              <a:ext uri="{FF2B5EF4-FFF2-40B4-BE49-F238E27FC236}">
                <a16:creationId xmlns:a16="http://schemas.microsoft.com/office/drawing/2014/main" id="{135C2105-AE72-40D2-B719-2BE426D74032}"/>
              </a:ext>
            </a:extLst>
          </p:cNvPr>
          <p:cNvSpPr/>
          <p:nvPr/>
        </p:nvSpPr>
        <p:spPr>
          <a:xfrm>
            <a:off x="628650" y="4122596"/>
            <a:ext cx="5772150" cy="46549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1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053769"/>
            <a:ext cx="7886700" cy="1700005"/>
          </a:xfrm>
        </p:spPr>
        <p:txBody>
          <a:bodyPr/>
          <a:lstStyle/>
          <a:p>
            <a:r>
              <a:rPr lang="en-US" dirty="0"/>
              <a:t>Standard 8: Curricular Management, Evaluation, and Enhancement</a:t>
            </a:r>
          </a:p>
        </p:txBody>
      </p:sp>
      <p:sp>
        <p:nvSpPr>
          <p:cNvPr id="3" name="Text Placeholder 2"/>
          <p:cNvSpPr>
            <a:spLocks noGrp="1"/>
          </p:cNvSpPr>
          <p:nvPr>
            <p:ph type="body" idx="1"/>
          </p:nvPr>
        </p:nvSpPr>
        <p:spPr>
          <a:xfrm>
            <a:off x="623888" y="2851100"/>
            <a:ext cx="7886700" cy="1500187"/>
          </a:xfrm>
        </p:spPr>
        <p:txBody>
          <a:bodyPr>
            <a:normAutofit fontScale="92500" lnSpcReduction="20000"/>
          </a:bodyPr>
          <a:lstStyle/>
          <a:p>
            <a:r>
              <a:rPr lang="en-US" dirty="0"/>
              <a:t>8.1 Curricular Management</a:t>
            </a:r>
          </a:p>
          <a:p>
            <a:r>
              <a:rPr lang="en-US" dirty="0"/>
              <a:t>8.6 Monitoring Of Completion of Required Clinical Experiences</a:t>
            </a:r>
          </a:p>
          <a:p>
            <a:r>
              <a:rPr lang="en-US" dirty="0"/>
              <a:t>8.7 Comparability of Education and Assessment</a:t>
            </a:r>
          </a:p>
          <a:p>
            <a:r>
              <a:rPr lang="en-US" dirty="0"/>
              <a:t>8.8 Monitoring Student Time</a:t>
            </a:r>
          </a:p>
        </p:txBody>
      </p:sp>
      <p:sp>
        <p:nvSpPr>
          <p:cNvPr id="4" name="Slide Number Placeholder 3"/>
          <p:cNvSpPr>
            <a:spLocks noGrp="1"/>
          </p:cNvSpPr>
          <p:nvPr>
            <p:ph type="sldNum" sz="quarter" idx="4"/>
          </p:nvPr>
        </p:nvSpPr>
        <p:spPr/>
        <p:txBody>
          <a:bodyPr/>
          <a:lstStyle/>
          <a:p>
            <a:fld id="{EA810E7C-020C-FA43-9CFD-DA754FFFF69E}" type="slidenum">
              <a:rPr lang="en-US" smtClean="0"/>
              <a:pPr/>
              <a:t>23</a:t>
            </a:fld>
            <a:endParaRPr lang="en-US" dirty="0"/>
          </a:p>
        </p:txBody>
      </p:sp>
    </p:spTree>
    <p:extLst>
      <p:ext uri="{BB962C8B-B14F-4D97-AF65-F5344CB8AC3E}">
        <p14:creationId xmlns:p14="http://schemas.microsoft.com/office/powerpoint/2010/main" val="102557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24</a:t>
            </a:fld>
            <a:endParaRPr lang="en-US" dirty="0"/>
          </a:p>
        </p:txBody>
      </p:sp>
      <p:sp>
        <p:nvSpPr>
          <p:cNvPr id="5" name="Rectangle 4">
            <a:extLst>
              <a:ext uri="{FF2B5EF4-FFF2-40B4-BE49-F238E27FC236}">
                <a16:creationId xmlns:a16="http://schemas.microsoft.com/office/drawing/2014/main" id="{135C2105-AE72-40D2-B719-2BE426D74032}"/>
              </a:ext>
            </a:extLst>
          </p:cNvPr>
          <p:cNvSpPr/>
          <p:nvPr/>
        </p:nvSpPr>
        <p:spPr>
          <a:xfrm>
            <a:off x="628649" y="4461262"/>
            <a:ext cx="6980061" cy="46549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4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62" y="1162467"/>
            <a:ext cx="7886700" cy="1700005"/>
          </a:xfrm>
        </p:spPr>
        <p:txBody>
          <a:bodyPr/>
          <a:lstStyle/>
          <a:p>
            <a:r>
              <a:rPr lang="en-US" dirty="0"/>
              <a:t>Standard 9: Teaching, Supervision, Assessment and Student and Patient Safety</a:t>
            </a:r>
          </a:p>
        </p:txBody>
      </p:sp>
      <p:sp>
        <p:nvSpPr>
          <p:cNvPr id="3" name="Text Placeholder 2"/>
          <p:cNvSpPr>
            <a:spLocks noGrp="1"/>
          </p:cNvSpPr>
          <p:nvPr>
            <p:ph type="body" idx="1"/>
          </p:nvPr>
        </p:nvSpPr>
        <p:spPr>
          <a:xfrm>
            <a:off x="623888" y="2944169"/>
            <a:ext cx="7886700" cy="3145483"/>
          </a:xfrm>
        </p:spPr>
        <p:txBody>
          <a:bodyPr/>
          <a:lstStyle/>
          <a:p>
            <a:r>
              <a:rPr lang="en-US" dirty="0"/>
              <a:t>9.1 Preparation of resident and non-faculty instructors</a:t>
            </a:r>
          </a:p>
          <a:p>
            <a:r>
              <a:rPr lang="en-US" dirty="0"/>
              <a:t>9.2 Faculty appointments (Clerkships)</a:t>
            </a:r>
          </a:p>
          <a:p>
            <a:r>
              <a:rPr lang="en-US" dirty="0"/>
              <a:t>9.5 Narrative Assessment</a:t>
            </a:r>
          </a:p>
          <a:p>
            <a:r>
              <a:rPr lang="en-US" dirty="0"/>
              <a:t>9.8 Fair and timely summative assessments</a:t>
            </a:r>
          </a:p>
          <a:p>
            <a:endParaRPr lang="en-US" dirty="0"/>
          </a:p>
        </p:txBody>
      </p:sp>
      <p:sp>
        <p:nvSpPr>
          <p:cNvPr id="4" name="Slide Number Placeholder 3"/>
          <p:cNvSpPr>
            <a:spLocks noGrp="1"/>
          </p:cNvSpPr>
          <p:nvPr>
            <p:ph type="sldNum" sz="quarter" idx="4"/>
          </p:nvPr>
        </p:nvSpPr>
        <p:spPr/>
        <p:txBody>
          <a:bodyPr/>
          <a:lstStyle/>
          <a:p>
            <a:fld id="{EA810E7C-020C-FA43-9CFD-DA754FFFF69E}" type="slidenum">
              <a:rPr lang="en-US" smtClean="0"/>
              <a:pPr/>
              <a:t>25</a:t>
            </a:fld>
            <a:endParaRPr lang="en-US" dirty="0"/>
          </a:p>
        </p:txBody>
      </p:sp>
    </p:spTree>
    <p:extLst>
      <p:ext uri="{BB962C8B-B14F-4D97-AF65-F5344CB8AC3E}">
        <p14:creationId xmlns:p14="http://schemas.microsoft.com/office/powerpoint/2010/main" val="39915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26</a:t>
            </a:fld>
            <a:endParaRPr lang="en-US" dirty="0"/>
          </a:p>
        </p:txBody>
      </p:sp>
      <p:sp>
        <p:nvSpPr>
          <p:cNvPr id="5" name="Rectangle 4">
            <a:extLst>
              <a:ext uri="{FF2B5EF4-FFF2-40B4-BE49-F238E27FC236}">
                <a16:creationId xmlns:a16="http://schemas.microsoft.com/office/drawing/2014/main" id="{135C2105-AE72-40D2-B719-2BE426D74032}"/>
              </a:ext>
            </a:extLst>
          </p:cNvPr>
          <p:cNvSpPr/>
          <p:nvPr/>
        </p:nvSpPr>
        <p:spPr>
          <a:xfrm>
            <a:off x="628650" y="5161173"/>
            <a:ext cx="7183261" cy="59616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62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53" y="1201350"/>
            <a:ext cx="7886700" cy="1700005"/>
          </a:xfrm>
        </p:spPr>
        <p:txBody>
          <a:bodyPr/>
          <a:lstStyle/>
          <a:p>
            <a:r>
              <a:rPr lang="en-US" dirty="0"/>
              <a:t>Standard 11: Medical Student Academic Support, Career Advising and Educational Records</a:t>
            </a:r>
          </a:p>
        </p:txBody>
      </p:sp>
      <p:sp>
        <p:nvSpPr>
          <p:cNvPr id="3" name="Text Placeholder 2"/>
          <p:cNvSpPr>
            <a:spLocks noGrp="1"/>
          </p:cNvSpPr>
          <p:nvPr>
            <p:ph type="body" idx="1"/>
          </p:nvPr>
        </p:nvSpPr>
        <p:spPr>
          <a:xfrm>
            <a:off x="533453" y="3265191"/>
            <a:ext cx="7886700" cy="1500187"/>
          </a:xfrm>
        </p:spPr>
        <p:txBody>
          <a:bodyPr/>
          <a:lstStyle/>
          <a:p>
            <a:r>
              <a:rPr lang="en-US" dirty="0">
                <a:highlight>
                  <a:srgbClr val="FFFF00"/>
                </a:highlight>
              </a:rPr>
              <a:t>11.1 Academic Advising and Academic Counseling</a:t>
            </a:r>
          </a:p>
          <a:p>
            <a:r>
              <a:rPr lang="en-US" dirty="0"/>
              <a:t>11.2 Career Advising</a:t>
            </a:r>
          </a:p>
        </p:txBody>
      </p:sp>
      <p:sp>
        <p:nvSpPr>
          <p:cNvPr id="4" name="Slide Number Placeholder 3"/>
          <p:cNvSpPr>
            <a:spLocks noGrp="1"/>
          </p:cNvSpPr>
          <p:nvPr>
            <p:ph type="sldNum" sz="quarter" idx="4"/>
          </p:nvPr>
        </p:nvSpPr>
        <p:spPr/>
        <p:txBody>
          <a:bodyPr/>
          <a:lstStyle/>
          <a:p>
            <a:fld id="{EA810E7C-020C-FA43-9CFD-DA754FFFF69E}" type="slidenum">
              <a:rPr lang="en-US" smtClean="0"/>
              <a:pPr/>
              <a:t>27</a:t>
            </a:fld>
            <a:endParaRPr lang="en-US" dirty="0"/>
          </a:p>
        </p:txBody>
      </p:sp>
    </p:spTree>
    <p:extLst>
      <p:ext uri="{BB962C8B-B14F-4D97-AF65-F5344CB8AC3E}">
        <p14:creationId xmlns:p14="http://schemas.microsoft.com/office/powerpoint/2010/main" val="180795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2A8E-8D91-4744-A64C-106B915193CB}"/>
              </a:ext>
            </a:extLst>
          </p:cNvPr>
          <p:cNvSpPr>
            <a:spLocks noGrp="1"/>
          </p:cNvSpPr>
          <p:nvPr>
            <p:ph type="title"/>
          </p:nvPr>
        </p:nvSpPr>
        <p:spPr>
          <a:xfrm>
            <a:off x="540761" y="1162467"/>
            <a:ext cx="8177212" cy="1700005"/>
          </a:xfrm>
        </p:spPr>
        <p:txBody>
          <a:bodyPr/>
          <a:lstStyle/>
          <a:p>
            <a:r>
              <a:rPr lang="en-US" dirty="0"/>
              <a:t>Standard 12: Medical Student Health Services, Personal Counseling, and Financial Aid Services</a:t>
            </a:r>
          </a:p>
        </p:txBody>
      </p:sp>
      <p:sp>
        <p:nvSpPr>
          <p:cNvPr id="3" name="Text Placeholder 2">
            <a:extLst>
              <a:ext uri="{FF2B5EF4-FFF2-40B4-BE49-F238E27FC236}">
                <a16:creationId xmlns:a16="http://schemas.microsoft.com/office/drawing/2014/main" id="{C144EC3B-46F2-4098-AF3C-6FA5E7BA6C81}"/>
              </a:ext>
            </a:extLst>
          </p:cNvPr>
          <p:cNvSpPr>
            <a:spLocks noGrp="1"/>
          </p:cNvSpPr>
          <p:nvPr>
            <p:ph type="body" idx="1"/>
          </p:nvPr>
        </p:nvSpPr>
        <p:spPr>
          <a:xfrm>
            <a:off x="623888" y="3138055"/>
            <a:ext cx="7886700" cy="2951597"/>
          </a:xfrm>
        </p:spPr>
        <p:txBody>
          <a:bodyPr>
            <a:normAutofit/>
          </a:bodyPr>
          <a:lstStyle/>
          <a:p>
            <a:r>
              <a:rPr lang="en-US" dirty="0">
                <a:highlight>
                  <a:srgbClr val="FFFF00"/>
                </a:highlight>
              </a:rPr>
              <a:t>12.3 	Personal Counseling/Mental Health/Well-Being Programs</a:t>
            </a:r>
          </a:p>
          <a:p>
            <a:endParaRPr lang="en-US" dirty="0">
              <a:highlight>
                <a:srgbClr val="FFFF00"/>
              </a:highlight>
            </a:endParaRPr>
          </a:p>
          <a:p>
            <a:r>
              <a:rPr lang="en-US" dirty="0">
                <a:highlight>
                  <a:srgbClr val="FFFF00"/>
                </a:highlight>
              </a:rPr>
              <a:t>A medical school has in place an effective system of counseling services for its medical students that includes programs to promote their well-being and to facilitate their adjustment to the physical and emotional demands of medical education</a:t>
            </a:r>
            <a:r>
              <a:rPr lang="en-US" dirty="0"/>
              <a:t>.</a:t>
            </a:r>
          </a:p>
          <a:p>
            <a:endParaRPr lang="en-US" dirty="0"/>
          </a:p>
        </p:txBody>
      </p:sp>
      <p:sp>
        <p:nvSpPr>
          <p:cNvPr id="4" name="Slide Number Placeholder 3">
            <a:extLst>
              <a:ext uri="{FF2B5EF4-FFF2-40B4-BE49-F238E27FC236}">
                <a16:creationId xmlns:a16="http://schemas.microsoft.com/office/drawing/2014/main" id="{6AE34CEC-F94A-4211-AB97-3950B3E19FF5}"/>
              </a:ext>
            </a:extLst>
          </p:cNvPr>
          <p:cNvSpPr>
            <a:spLocks noGrp="1"/>
          </p:cNvSpPr>
          <p:nvPr>
            <p:ph type="sldNum" sz="quarter" idx="4"/>
          </p:nvPr>
        </p:nvSpPr>
        <p:spPr/>
        <p:txBody>
          <a:bodyPr/>
          <a:lstStyle/>
          <a:p>
            <a:fld id="{EA810E7C-020C-FA43-9CFD-DA754FFFF69E}" type="slidenum">
              <a:rPr lang="en-US" smtClean="0"/>
              <a:pPr/>
              <a:t>28</a:t>
            </a:fld>
            <a:endParaRPr lang="en-US" dirty="0"/>
          </a:p>
        </p:txBody>
      </p:sp>
    </p:spTree>
    <p:extLst>
      <p:ext uri="{BB962C8B-B14F-4D97-AF65-F5344CB8AC3E}">
        <p14:creationId xmlns:p14="http://schemas.microsoft.com/office/powerpoint/2010/main" val="189633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45722" y="949073"/>
            <a:ext cx="5018808" cy="713112"/>
          </a:xfrm>
          <a:prstGeom prst="roundRect">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Nyala" panose="02000504070300020003" pitchFamily="2" charset="0"/>
              </a:rPr>
              <a:t>What You MUST Cover When </a:t>
            </a:r>
          </a:p>
          <a:p>
            <a:pPr algn="ctr"/>
            <a:r>
              <a:rPr lang="en-US" sz="2400" b="1" dirty="0">
                <a:solidFill>
                  <a:schemeClr val="accent1">
                    <a:lumMod val="50000"/>
                  </a:schemeClr>
                </a:solidFill>
                <a:latin typeface="Nyala" panose="02000504070300020003" pitchFamily="2" charset="0"/>
              </a:rPr>
              <a:t>Orienting Faculty to Clinical Teaching</a:t>
            </a:r>
          </a:p>
        </p:txBody>
      </p:sp>
      <p:sp>
        <p:nvSpPr>
          <p:cNvPr id="4" name="Rounded Rectangle 3"/>
          <p:cNvSpPr/>
          <p:nvPr/>
        </p:nvSpPr>
        <p:spPr>
          <a:xfrm>
            <a:off x="163367" y="1750086"/>
            <a:ext cx="4223167" cy="34419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accent1">
                    <a:lumMod val="50000"/>
                  </a:schemeClr>
                </a:solidFill>
                <a:latin typeface="Nyala" panose="02000504070300020003" pitchFamily="2" charset="0"/>
              </a:rPr>
              <a:t>What to Teach</a:t>
            </a:r>
          </a:p>
          <a:p>
            <a:pPr marL="342900" indent="-342900">
              <a:buFont typeface="+mj-lt"/>
              <a:buAutoNum type="arabicPeriod"/>
            </a:pPr>
            <a:r>
              <a:rPr lang="en-US" dirty="0">
                <a:solidFill>
                  <a:schemeClr val="accent1">
                    <a:lumMod val="50000"/>
                  </a:schemeClr>
                </a:solidFill>
                <a:latin typeface="Nyala" panose="02000504070300020003" pitchFamily="2" charset="0"/>
              </a:rPr>
              <a:t>Clerkship learning objectives </a:t>
            </a:r>
          </a:p>
          <a:p>
            <a:pPr marL="342900" indent="-342900">
              <a:buFont typeface="+mj-lt"/>
              <a:buAutoNum type="arabicPeriod"/>
            </a:pPr>
            <a:r>
              <a:rPr lang="en-US" dirty="0">
                <a:solidFill>
                  <a:schemeClr val="accent1">
                    <a:lumMod val="50000"/>
                  </a:schemeClr>
                </a:solidFill>
                <a:latin typeface="Nyala" panose="02000504070300020003" pitchFamily="2" charset="0"/>
              </a:rPr>
              <a:t>Core cases and level of responsibility</a:t>
            </a:r>
          </a:p>
          <a:p>
            <a:pPr marL="342900" indent="-342900">
              <a:buFont typeface="+mj-lt"/>
              <a:buAutoNum type="arabicPeriod"/>
            </a:pPr>
            <a:r>
              <a:rPr lang="en-US" dirty="0">
                <a:solidFill>
                  <a:schemeClr val="accent1">
                    <a:lumMod val="50000"/>
                  </a:schemeClr>
                </a:solidFill>
                <a:latin typeface="Nyala" panose="02000504070300020003" pitchFamily="2" charset="0"/>
              </a:rPr>
              <a:t>FIU HWCOM EPO’s</a:t>
            </a:r>
          </a:p>
          <a:p>
            <a:pPr marL="342900" indent="-342900">
              <a:buFont typeface="+mj-lt"/>
              <a:buAutoNum type="arabicPeriod"/>
            </a:pPr>
            <a:endParaRPr lang="en-US" dirty="0">
              <a:solidFill>
                <a:schemeClr val="accent1">
                  <a:lumMod val="50000"/>
                </a:schemeClr>
              </a:solidFill>
              <a:latin typeface="Nyala" panose="02000504070300020003" pitchFamily="2" charset="0"/>
            </a:endParaRPr>
          </a:p>
          <a:p>
            <a:r>
              <a:rPr lang="en-US" sz="2100" b="1" dirty="0">
                <a:solidFill>
                  <a:schemeClr val="accent1">
                    <a:lumMod val="50000"/>
                  </a:schemeClr>
                </a:solidFill>
                <a:latin typeface="Nyala" panose="02000504070300020003" pitchFamily="2" charset="0"/>
              </a:rPr>
              <a:t>How to Teach</a:t>
            </a:r>
          </a:p>
          <a:p>
            <a:pPr marL="342900" indent="-342900">
              <a:buFont typeface="+mj-lt"/>
              <a:buAutoNum type="arabicPeriod"/>
            </a:pPr>
            <a:r>
              <a:rPr lang="en-US" dirty="0">
                <a:solidFill>
                  <a:schemeClr val="accent1">
                    <a:lumMod val="50000"/>
                  </a:schemeClr>
                </a:solidFill>
                <a:latin typeface="Nyala" panose="02000504070300020003" pitchFamily="2" charset="0"/>
              </a:rPr>
              <a:t>Watch students do stuff as much as you can</a:t>
            </a:r>
          </a:p>
          <a:p>
            <a:pPr marL="342900" indent="-342900">
              <a:buFont typeface="+mj-lt"/>
              <a:buAutoNum type="arabicPeriod"/>
            </a:pPr>
            <a:r>
              <a:rPr lang="en-US" dirty="0">
                <a:solidFill>
                  <a:schemeClr val="accent1">
                    <a:lumMod val="50000"/>
                  </a:schemeClr>
                </a:solidFill>
                <a:latin typeface="Nyala" panose="02000504070300020003" pitchFamily="2" charset="0"/>
              </a:rPr>
              <a:t>Give feedback as much as you can</a:t>
            </a:r>
          </a:p>
          <a:p>
            <a:pPr marL="342900" indent="-342900">
              <a:buFont typeface="+mj-lt"/>
              <a:buAutoNum type="arabicPeriod"/>
            </a:pPr>
            <a:r>
              <a:rPr lang="en-US" dirty="0">
                <a:solidFill>
                  <a:schemeClr val="accent1">
                    <a:lumMod val="50000"/>
                  </a:schemeClr>
                </a:solidFill>
                <a:latin typeface="Nyala" panose="02000504070300020003" pitchFamily="2" charset="0"/>
              </a:rPr>
              <a:t>Ask students questions</a:t>
            </a:r>
          </a:p>
          <a:p>
            <a:pPr marL="342900" indent="-342900">
              <a:buFont typeface="+mj-lt"/>
              <a:buAutoNum type="arabicPeriod"/>
            </a:pPr>
            <a:r>
              <a:rPr lang="en-US" dirty="0">
                <a:solidFill>
                  <a:schemeClr val="accent1">
                    <a:lumMod val="50000"/>
                  </a:schemeClr>
                </a:solidFill>
                <a:latin typeface="Nyala" panose="02000504070300020003" pitchFamily="2" charset="0"/>
              </a:rPr>
              <a:t>Ask the patient to tell students how the students did</a:t>
            </a:r>
          </a:p>
        </p:txBody>
      </p:sp>
      <p:pic>
        <p:nvPicPr>
          <p:cNvPr id="8" name="Picture 7"/>
          <p:cNvPicPr>
            <a:picLocks noChangeAspect="1"/>
          </p:cNvPicPr>
          <p:nvPr/>
        </p:nvPicPr>
        <p:blipFill>
          <a:blip r:embed="rId3"/>
          <a:stretch>
            <a:fillRect/>
          </a:stretch>
        </p:blipFill>
        <p:spPr>
          <a:xfrm>
            <a:off x="868145" y="5367798"/>
            <a:ext cx="3082205" cy="548819"/>
          </a:xfrm>
          <a:prstGeom prst="rect">
            <a:avLst/>
          </a:prstGeom>
        </p:spPr>
      </p:pic>
      <p:sp>
        <p:nvSpPr>
          <p:cNvPr id="6" name="Rounded Rectangle 5"/>
          <p:cNvSpPr/>
          <p:nvPr/>
        </p:nvSpPr>
        <p:spPr>
          <a:xfrm>
            <a:off x="4600038" y="1750086"/>
            <a:ext cx="4220787" cy="40838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accent1">
                    <a:lumMod val="50000"/>
                  </a:schemeClr>
                </a:solidFill>
                <a:latin typeface="Nyala" panose="02000504070300020003" pitchFamily="2" charset="0"/>
              </a:rPr>
              <a:t>How to Assess</a:t>
            </a:r>
          </a:p>
          <a:p>
            <a:pPr marL="342900" indent="-342900">
              <a:buFont typeface="+mj-lt"/>
              <a:buAutoNum type="arabicPeriod"/>
            </a:pPr>
            <a:r>
              <a:rPr lang="en-US" dirty="0">
                <a:solidFill>
                  <a:schemeClr val="accent1">
                    <a:lumMod val="50000"/>
                  </a:schemeClr>
                </a:solidFill>
                <a:latin typeface="Nyala" panose="02000504070300020003" pitchFamily="2" charset="0"/>
              </a:rPr>
              <a:t>EPAs </a:t>
            </a:r>
            <a:r>
              <a:rPr lang="en-US">
                <a:solidFill>
                  <a:schemeClr val="accent1">
                    <a:lumMod val="50000"/>
                  </a:schemeClr>
                </a:solidFill>
                <a:latin typeface="Nyala" panose="02000504070300020003" pitchFamily="2" charset="0"/>
              </a:rPr>
              <a:t>and CASP</a:t>
            </a:r>
          </a:p>
          <a:p>
            <a:pPr marL="342900" indent="-342900">
              <a:buFont typeface="+mj-lt"/>
              <a:buAutoNum type="arabicPeriod"/>
            </a:pPr>
            <a:r>
              <a:rPr lang="en-US">
                <a:solidFill>
                  <a:schemeClr val="accent1">
                    <a:lumMod val="50000"/>
                  </a:schemeClr>
                </a:solidFill>
                <a:latin typeface="Nyala" panose="02000504070300020003" pitchFamily="2" charset="0"/>
              </a:rPr>
              <a:t>CASP </a:t>
            </a:r>
            <a:r>
              <a:rPr lang="en-US" dirty="0">
                <a:solidFill>
                  <a:schemeClr val="accent1">
                    <a:lumMod val="50000"/>
                  </a:schemeClr>
                </a:solidFill>
                <a:latin typeface="Nyala" panose="02000504070300020003" pitchFamily="2" charset="0"/>
              </a:rPr>
              <a:t>and narrative comments</a:t>
            </a:r>
          </a:p>
          <a:p>
            <a:pPr marL="342900" indent="-342900">
              <a:buFont typeface="+mj-lt"/>
              <a:buAutoNum type="arabicPeriod"/>
            </a:pPr>
            <a:r>
              <a:rPr lang="en-US" dirty="0">
                <a:solidFill>
                  <a:schemeClr val="accent1">
                    <a:lumMod val="50000"/>
                  </a:schemeClr>
                </a:solidFill>
                <a:latin typeface="Nyala" panose="02000504070300020003" pitchFamily="2" charset="0"/>
              </a:rPr>
              <a:t>HWCOM professionalism attributes</a:t>
            </a:r>
          </a:p>
          <a:p>
            <a:pPr marL="342900" indent="-342900">
              <a:buFont typeface="+mj-lt"/>
              <a:buAutoNum type="arabicPeriod"/>
            </a:pPr>
            <a:r>
              <a:rPr lang="en-US" dirty="0">
                <a:solidFill>
                  <a:schemeClr val="accent1">
                    <a:lumMod val="50000"/>
                  </a:schemeClr>
                </a:solidFill>
                <a:latin typeface="Nyala" panose="02000504070300020003" pitchFamily="2" charset="0"/>
              </a:rPr>
              <a:t>Notify clerkship team immediately of concerns</a:t>
            </a:r>
          </a:p>
          <a:p>
            <a:endParaRPr lang="en-US" dirty="0">
              <a:solidFill>
                <a:schemeClr val="accent1">
                  <a:lumMod val="50000"/>
                </a:schemeClr>
              </a:solidFill>
              <a:latin typeface="Nyala" panose="02000504070300020003" pitchFamily="2" charset="0"/>
            </a:endParaRPr>
          </a:p>
          <a:p>
            <a:r>
              <a:rPr lang="en-US" sz="2100" b="1" dirty="0">
                <a:solidFill>
                  <a:schemeClr val="accent1">
                    <a:lumMod val="50000"/>
                  </a:schemeClr>
                </a:solidFill>
                <a:latin typeface="Nyala" panose="02000504070300020003" pitchFamily="2" charset="0"/>
              </a:rPr>
              <a:t>Policies and Practices: </a:t>
            </a:r>
          </a:p>
          <a:p>
            <a:pPr marL="342900" indent="-342900">
              <a:buFont typeface="+mj-lt"/>
              <a:buAutoNum type="arabicPeriod"/>
            </a:pPr>
            <a:r>
              <a:rPr lang="en-US" dirty="0">
                <a:solidFill>
                  <a:schemeClr val="accent1">
                    <a:lumMod val="50000"/>
                  </a:schemeClr>
                </a:solidFill>
                <a:latin typeface="Nyala" panose="02000504070300020003" pitchFamily="2" charset="0"/>
              </a:rPr>
              <a:t>Faculty will receive evaluations on their teaching at least twice/year</a:t>
            </a:r>
          </a:p>
          <a:p>
            <a:pPr marL="342900" indent="-342900">
              <a:buFont typeface="+mj-lt"/>
              <a:buAutoNum type="arabicPeriod"/>
            </a:pPr>
            <a:r>
              <a:rPr lang="en-US" dirty="0">
                <a:solidFill>
                  <a:schemeClr val="accent1">
                    <a:lumMod val="50000"/>
                  </a:schemeClr>
                </a:solidFill>
                <a:latin typeface="Nyala" panose="02000504070300020003" pitchFamily="2" charset="0"/>
              </a:rPr>
              <a:t>Duty Hours &lt;80 hours/week</a:t>
            </a:r>
          </a:p>
          <a:p>
            <a:pPr marL="342900" indent="-342900">
              <a:buFont typeface="+mj-lt"/>
              <a:buAutoNum type="arabicPeriod"/>
            </a:pPr>
            <a:r>
              <a:rPr lang="en-US" dirty="0">
                <a:solidFill>
                  <a:schemeClr val="accent1">
                    <a:lumMod val="50000"/>
                  </a:schemeClr>
                </a:solidFill>
                <a:latin typeface="Nyala" panose="02000504070300020003" pitchFamily="2" charset="0"/>
              </a:rPr>
              <a:t>Zero Tolerance for Mistreatment</a:t>
            </a:r>
          </a:p>
          <a:p>
            <a:pPr marL="342900" indent="-342900">
              <a:buFont typeface="+mj-lt"/>
              <a:buAutoNum type="arabicPeriod"/>
            </a:pPr>
            <a:r>
              <a:rPr lang="en-US" dirty="0">
                <a:solidFill>
                  <a:schemeClr val="accent1">
                    <a:lumMod val="50000"/>
                  </a:schemeClr>
                </a:solidFill>
                <a:latin typeface="Nyala" panose="02000504070300020003" pitchFamily="2" charset="0"/>
              </a:rPr>
              <a:t>No faculty-student patient-provider relationships</a:t>
            </a:r>
          </a:p>
        </p:txBody>
      </p:sp>
    </p:spTree>
    <p:extLst>
      <p:ext uri="{BB962C8B-B14F-4D97-AF65-F5344CB8AC3E}">
        <p14:creationId xmlns:p14="http://schemas.microsoft.com/office/powerpoint/2010/main" val="107300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F9C235-B66B-CB43-A51B-A5A51FCBE980}"/>
              </a:ext>
            </a:extLst>
          </p:cNvPr>
          <p:cNvSpPr>
            <a:spLocks noGrp="1"/>
          </p:cNvSpPr>
          <p:nvPr>
            <p:ph type="subTitle" idx="1"/>
          </p:nvPr>
        </p:nvSpPr>
        <p:spPr/>
        <p:txBody>
          <a:bodyPr/>
          <a:lstStyle/>
          <a:p>
            <a:r>
              <a:rPr lang="en-US" dirty="0"/>
              <a:t>None </a:t>
            </a:r>
          </a:p>
        </p:txBody>
      </p:sp>
      <p:sp>
        <p:nvSpPr>
          <p:cNvPr id="5" name="Title 4">
            <a:extLst>
              <a:ext uri="{FF2B5EF4-FFF2-40B4-BE49-F238E27FC236}">
                <a16:creationId xmlns:a16="http://schemas.microsoft.com/office/drawing/2014/main" id="{428B07CB-2727-9941-A631-9C983D2F37D2}"/>
              </a:ext>
            </a:extLst>
          </p:cNvPr>
          <p:cNvSpPr>
            <a:spLocks noGrp="1"/>
          </p:cNvSpPr>
          <p:nvPr>
            <p:ph type="ctrTitle"/>
          </p:nvPr>
        </p:nvSpPr>
        <p:spPr>
          <a:xfrm>
            <a:off x="1143000" y="2778127"/>
            <a:ext cx="6858000" cy="616985"/>
          </a:xfrm>
        </p:spPr>
        <p:txBody>
          <a:bodyPr/>
          <a:lstStyle/>
          <a:p>
            <a:r>
              <a:rPr lang="en-US" dirty="0"/>
              <a:t>Disclosures</a:t>
            </a:r>
          </a:p>
        </p:txBody>
      </p:sp>
    </p:spTree>
    <p:extLst>
      <p:ext uri="{BB962C8B-B14F-4D97-AF65-F5344CB8AC3E}">
        <p14:creationId xmlns:p14="http://schemas.microsoft.com/office/powerpoint/2010/main" val="319935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2D09BE-ED65-37BE-F1BF-78C6A15FB62B}"/>
              </a:ext>
            </a:extLst>
          </p:cNvPr>
          <p:cNvSpPr>
            <a:spLocks noGrp="1"/>
          </p:cNvSpPr>
          <p:nvPr>
            <p:ph type="title"/>
          </p:nvPr>
        </p:nvSpPr>
        <p:spPr/>
        <p:txBody>
          <a:bodyPr/>
          <a:lstStyle/>
          <a:p>
            <a:r>
              <a:rPr lang="en-US" dirty="0"/>
              <a:t>Elements</a:t>
            </a:r>
          </a:p>
        </p:txBody>
      </p:sp>
      <p:sp>
        <p:nvSpPr>
          <p:cNvPr id="6" name="Content Placeholder 5">
            <a:extLst>
              <a:ext uri="{FF2B5EF4-FFF2-40B4-BE49-F238E27FC236}">
                <a16:creationId xmlns:a16="http://schemas.microsoft.com/office/drawing/2014/main" id="{15D560F9-4812-BC95-EB9D-0C8FDD7DF26D}"/>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6.1 – Objectives in “</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competencies that the profession and the public expect of a physician.”</a:t>
            </a:r>
          </a:p>
          <a:p>
            <a:r>
              <a:rPr lang="en-US" dirty="0">
                <a:solidFill>
                  <a:schemeClr val="accent1">
                    <a:lumMod val="50000"/>
                  </a:schemeClr>
                </a:solidFill>
                <a:latin typeface="Arial" panose="020B0604020202020204" pitchFamily="34" charset="0"/>
                <a:cs typeface="Arial" panose="020B0604020202020204" pitchFamily="34" charset="0"/>
              </a:rPr>
              <a:t>6.6 – Service learning &amp; community service</a:t>
            </a:r>
          </a:p>
          <a:p>
            <a:r>
              <a:rPr lang="en-US" dirty="0">
                <a:solidFill>
                  <a:schemeClr val="accent1">
                    <a:lumMod val="50000"/>
                  </a:schemeClr>
                </a:solidFill>
                <a:latin typeface="Arial" panose="020B0604020202020204" pitchFamily="34" charset="0"/>
                <a:cs typeface="Arial" panose="020B0604020202020204" pitchFamily="34" charset="0"/>
              </a:rPr>
              <a:t>7.5 – Societal problems – prevention and treatment of the medical consequences of common societal problems </a:t>
            </a:r>
          </a:p>
          <a:p>
            <a:r>
              <a:rPr lang="en-US" dirty="0">
                <a:solidFill>
                  <a:schemeClr val="accent1">
                    <a:lumMod val="50000"/>
                  </a:schemeClr>
                </a:solidFill>
                <a:latin typeface="Arial" panose="020B0604020202020204" pitchFamily="34" charset="0"/>
                <a:cs typeface="Arial" panose="020B0604020202020204" pitchFamily="34" charset="0"/>
              </a:rPr>
              <a:t>7.6 </a:t>
            </a:r>
            <a:r>
              <a:rPr lang="en-US" dirty="0">
                <a:latin typeface="Arial" panose="020B0604020202020204" pitchFamily="34" charset="0"/>
                <a:cs typeface="Arial" panose="020B0604020202020204" pitchFamily="34" charset="0"/>
              </a:rPr>
              <a:t>– Cultural Competence and Healthcare Disparities – FM as a “potential solution to eliminate health care disparities”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EE1A84D-EF82-7548-0A33-1467EEC6520F}"/>
              </a:ext>
            </a:extLst>
          </p:cNvPr>
          <p:cNvSpPr>
            <a:spLocks noGrp="1"/>
          </p:cNvSpPr>
          <p:nvPr>
            <p:ph type="sldNum" sz="quarter" idx="4"/>
          </p:nvPr>
        </p:nvSpPr>
        <p:spPr/>
        <p:txBody>
          <a:bodyPr/>
          <a:lstStyle/>
          <a:p>
            <a:fld id="{EA810E7C-020C-FA43-9CFD-DA754FFFF69E}" type="slidenum">
              <a:rPr lang="en-US" smtClean="0"/>
              <a:pPr/>
              <a:t>30</a:t>
            </a:fld>
            <a:endParaRPr lang="en-US" dirty="0"/>
          </a:p>
        </p:txBody>
      </p:sp>
    </p:spTree>
    <p:extLst>
      <p:ext uri="{BB962C8B-B14F-4D97-AF65-F5344CB8AC3E}">
        <p14:creationId xmlns:p14="http://schemas.microsoft.com/office/powerpoint/2010/main" val="344325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3658-4F7B-4B97-954A-1214A2FA019A}"/>
              </a:ext>
            </a:extLst>
          </p:cNvPr>
          <p:cNvSpPr>
            <a:spLocks noGrp="1"/>
          </p:cNvSpPr>
          <p:nvPr>
            <p:ph type="title"/>
          </p:nvPr>
        </p:nvSpPr>
        <p:spPr/>
        <p:txBody>
          <a:bodyPr/>
          <a:lstStyle/>
          <a:p>
            <a:r>
              <a:rPr lang="en-US" dirty="0"/>
              <a:t>Primary care opportunities</a:t>
            </a:r>
          </a:p>
        </p:txBody>
      </p:sp>
      <p:sp>
        <p:nvSpPr>
          <p:cNvPr id="3" name="Text Placeholder 2">
            <a:extLst>
              <a:ext uri="{FF2B5EF4-FFF2-40B4-BE49-F238E27FC236}">
                <a16:creationId xmlns:a16="http://schemas.microsoft.com/office/drawing/2014/main" id="{16E6F396-E163-48CE-82D7-131678A3865B}"/>
              </a:ext>
            </a:extLst>
          </p:cNvPr>
          <p:cNvSpPr>
            <a:spLocks noGrp="1"/>
          </p:cNvSpPr>
          <p:nvPr>
            <p:ph type="body" idx="1"/>
          </p:nvPr>
        </p:nvSpPr>
        <p:spPr/>
        <p:txBody>
          <a:bodyPr/>
          <a:lstStyle/>
          <a:p>
            <a:r>
              <a:rPr lang="en-US" dirty="0"/>
              <a:t>Accreditation to advance departmental goals</a:t>
            </a:r>
          </a:p>
        </p:txBody>
      </p:sp>
      <p:sp>
        <p:nvSpPr>
          <p:cNvPr id="4" name="Slide Number Placeholder 3">
            <a:extLst>
              <a:ext uri="{FF2B5EF4-FFF2-40B4-BE49-F238E27FC236}">
                <a16:creationId xmlns:a16="http://schemas.microsoft.com/office/drawing/2014/main" id="{70DF3A7C-8598-4CFC-AABD-E799CE90D1FD}"/>
              </a:ext>
            </a:extLst>
          </p:cNvPr>
          <p:cNvSpPr>
            <a:spLocks noGrp="1"/>
          </p:cNvSpPr>
          <p:nvPr>
            <p:ph type="sldNum" sz="quarter" idx="4"/>
          </p:nvPr>
        </p:nvSpPr>
        <p:spPr/>
        <p:txBody>
          <a:bodyPr/>
          <a:lstStyle/>
          <a:p>
            <a:fld id="{EA810E7C-020C-FA43-9CFD-DA754FFFF69E}" type="slidenum">
              <a:rPr lang="en-US" smtClean="0"/>
              <a:pPr/>
              <a:t>31</a:t>
            </a:fld>
            <a:endParaRPr lang="en-US" dirty="0"/>
          </a:p>
        </p:txBody>
      </p:sp>
    </p:spTree>
    <p:extLst>
      <p:ext uri="{BB962C8B-B14F-4D97-AF65-F5344CB8AC3E}">
        <p14:creationId xmlns:p14="http://schemas.microsoft.com/office/powerpoint/2010/main" val="3058959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CED10D4-9365-48B3-802E-6A144BB471FD}"/>
              </a:ext>
            </a:extLst>
          </p:cNvPr>
          <p:cNvPicPr>
            <a:picLocks noChangeAspect="1"/>
          </p:cNvPicPr>
          <p:nvPr/>
        </p:nvPicPr>
        <p:blipFill>
          <a:blip r:embed="rId3"/>
          <a:stretch>
            <a:fillRect/>
          </a:stretch>
        </p:blipFill>
        <p:spPr>
          <a:xfrm>
            <a:off x="7090495" y="1985199"/>
            <a:ext cx="1885950" cy="2200275"/>
          </a:xfrm>
          <a:prstGeom prst="rect">
            <a:avLst/>
          </a:prstGeom>
        </p:spPr>
      </p:pic>
      <p:sp>
        <p:nvSpPr>
          <p:cNvPr id="5" name="Slide Number Placeholder 4">
            <a:extLst>
              <a:ext uri="{FF2B5EF4-FFF2-40B4-BE49-F238E27FC236}">
                <a16:creationId xmlns:a16="http://schemas.microsoft.com/office/drawing/2014/main" id="{AB60A88C-5457-9D49-8904-76DC0FC5188C}"/>
              </a:ext>
            </a:extLst>
          </p:cNvPr>
          <p:cNvSpPr>
            <a:spLocks noGrp="1"/>
          </p:cNvSpPr>
          <p:nvPr>
            <p:ph type="sldNum" sz="quarter" idx="4"/>
          </p:nvPr>
        </p:nvSpPr>
        <p:spPr/>
        <p:txBody>
          <a:bodyPr/>
          <a:lstStyle/>
          <a:p>
            <a:fld id="{EA810E7C-020C-FA43-9CFD-DA754FFFF69E}" type="slidenum">
              <a:rPr lang="en-US" smtClean="0"/>
              <a:pPr/>
              <a:t>32</a:t>
            </a:fld>
            <a:endParaRPr lang="en-US" dirty="0"/>
          </a:p>
        </p:txBody>
      </p:sp>
      <p:sp>
        <p:nvSpPr>
          <p:cNvPr id="8" name="Title 1">
            <a:extLst>
              <a:ext uri="{FF2B5EF4-FFF2-40B4-BE49-F238E27FC236}">
                <a16:creationId xmlns:a16="http://schemas.microsoft.com/office/drawing/2014/main" id="{602FC848-6D5F-4793-A1CC-A81DAF7734D1}"/>
              </a:ext>
            </a:extLst>
          </p:cNvPr>
          <p:cNvSpPr txBox="1">
            <a:spLocks/>
          </p:cNvSpPr>
          <p:nvPr/>
        </p:nvSpPr>
        <p:spPr>
          <a:xfrm>
            <a:off x="628650" y="4923413"/>
            <a:ext cx="7886700" cy="17000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a:lstStyle>
          <a:p>
            <a:pPr algn="ctr"/>
            <a:r>
              <a:rPr lang="en-US" sz="6600" b="0" dirty="0">
                <a:latin typeface="Franklin Gothic Heavy" panose="020B0903020102020204" pitchFamily="34" charset="0"/>
              </a:rPr>
              <a:t>Thank you</a:t>
            </a:r>
          </a:p>
          <a:p>
            <a:pPr algn="ctr"/>
            <a:endParaRPr lang="en-US" sz="6600" b="0" dirty="0">
              <a:latin typeface="Franklin Gothic Heavy" panose="020B0903020102020204" pitchFamily="34" charset="0"/>
            </a:endParaRPr>
          </a:p>
          <a:p>
            <a:pPr algn="ctr"/>
            <a:r>
              <a:rPr lang="en-US" sz="6600" b="0" dirty="0">
                <a:latin typeface="Franklin Gothic Heavy" panose="020B0903020102020204" pitchFamily="34" charset="0"/>
              </a:rPr>
              <a:t>Discussion</a:t>
            </a:r>
          </a:p>
          <a:p>
            <a:pPr algn="ctr"/>
            <a:endParaRPr lang="en-US" sz="6000" b="0" dirty="0">
              <a:latin typeface="Franklin Gothic Heavy" panose="020B0903020102020204" pitchFamily="34" charset="0"/>
            </a:endParaRPr>
          </a:p>
          <a:p>
            <a:pPr algn="ctr"/>
            <a:r>
              <a:rPr lang="en-US" sz="6600" b="0" dirty="0">
                <a:latin typeface="Franklin Gothic Heavy" panose="020B0903020102020204" pitchFamily="34" charset="0"/>
              </a:rPr>
              <a:t>Please complete evaluation</a:t>
            </a:r>
          </a:p>
        </p:txBody>
      </p:sp>
      <p:pic>
        <p:nvPicPr>
          <p:cNvPr id="12" name="Picture 11">
            <a:extLst>
              <a:ext uri="{FF2B5EF4-FFF2-40B4-BE49-F238E27FC236}">
                <a16:creationId xmlns:a16="http://schemas.microsoft.com/office/drawing/2014/main" id="{703FCC7D-5D38-443A-96B2-8C64FC7BAB01}"/>
              </a:ext>
            </a:extLst>
          </p:cNvPr>
          <p:cNvPicPr>
            <a:picLocks noChangeAspect="1"/>
          </p:cNvPicPr>
          <p:nvPr/>
        </p:nvPicPr>
        <p:blipFill>
          <a:blip r:embed="rId3"/>
          <a:stretch>
            <a:fillRect/>
          </a:stretch>
        </p:blipFill>
        <p:spPr>
          <a:xfrm>
            <a:off x="292063" y="1985199"/>
            <a:ext cx="1885950" cy="2200275"/>
          </a:xfrm>
          <a:prstGeom prst="rect">
            <a:avLst/>
          </a:prstGeom>
        </p:spPr>
      </p:pic>
    </p:spTree>
    <p:extLst>
      <p:ext uri="{BB962C8B-B14F-4D97-AF65-F5344CB8AC3E}">
        <p14:creationId xmlns:p14="http://schemas.microsoft.com/office/powerpoint/2010/main" val="418081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61C8B5B-67DE-463D-ADE7-E4D4D8662759}"/>
              </a:ext>
            </a:extLst>
          </p:cNvPr>
          <p:cNvGraphicFramePr>
            <a:graphicFrameLocks noGrp="1"/>
          </p:cNvGraphicFramePr>
          <p:nvPr>
            <p:ph idx="1"/>
            <p:extLst>
              <p:ext uri="{D42A27DB-BD31-4B8C-83A1-F6EECF244321}">
                <p14:modId xmlns:p14="http://schemas.microsoft.com/office/powerpoint/2010/main" val="180366172"/>
              </p:ext>
            </p:extLst>
          </p:nvPr>
        </p:nvGraphicFramePr>
        <p:xfrm>
          <a:off x="1" y="1108954"/>
          <a:ext cx="8239991" cy="5583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9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Accreditation</a:t>
            </a:r>
          </a:p>
        </p:txBody>
      </p:sp>
      <p:sp>
        <p:nvSpPr>
          <p:cNvPr id="3" name="Content Placeholder 2"/>
          <p:cNvSpPr>
            <a:spLocks noGrp="1"/>
          </p:cNvSpPr>
          <p:nvPr>
            <p:ph idx="1"/>
          </p:nvPr>
        </p:nvSpPr>
        <p:spPr>
          <a:xfrm>
            <a:off x="628650" y="1825626"/>
            <a:ext cx="7886700" cy="4610345"/>
          </a:xfrm>
        </p:spPr>
        <p:txBody>
          <a:bodyPr>
            <a:normAutofit fontScale="70000" lnSpcReduction="20000"/>
          </a:bodyPr>
          <a:lstStyle/>
          <a:p>
            <a:pPr marL="514350" indent="-514350">
              <a:buAutoNum type="arabicPeriod"/>
            </a:pPr>
            <a:r>
              <a:rPr lang="en-US" dirty="0"/>
              <a:t>Mission, Planning, Organization and integrity</a:t>
            </a:r>
          </a:p>
          <a:p>
            <a:pPr marL="514350" indent="-514350">
              <a:buAutoNum type="arabicPeriod"/>
            </a:pPr>
            <a:r>
              <a:rPr lang="en-US" dirty="0"/>
              <a:t>Leadership and Administration</a:t>
            </a:r>
          </a:p>
          <a:p>
            <a:pPr marL="514350" indent="-514350">
              <a:buAutoNum type="arabicPeriod"/>
            </a:pPr>
            <a:r>
              <a:rPr lang="en-US" dirty="0"/>
              <a:t>Academic and Learning Environments</a:t>
            </a:r>
          </a:p>
          <a:p>
            <a:pPr marL="514350" indent="-514350">
              <a:buAutoNum type="arabicPeriod"/>
            </a:pPr>
            <a:r>
              <a:rPr lang="en-US" dirty="0"/>
              <a:t>Faculty Preparation, Productivity, Participation and Policies</a:t>
            </a:r>
          </a:p>
          <a:p>
            <a:pPr marL="514350" indent="-514350">
              <a:buAutoNum type="arabicPeriod"/>
            </a:pPr>
            <a:r>
              <a:rPr lang="en-US" dirty="0"/>
              <a:t>Educational Resources and Infrastructure</a:t>
            </a:r>
          </a:p>
          <a:p>
            <a:pPr marL="514350" indent="-514350">
              <a:buAutoNum type="arabicPeriod"/>
            </a:pPr>
            <a:r>
              <a:rPr lang="en-US" dirty="0"/>
              <a:t>Competencies, Curricular Objectives and Curricular Design</a:t>
            </a:r>
          </a:p>
          <a:p>
            <a:pPr marL="514350" indent="-514350">
              <a:buAutoNum type="arabicPeriod"/>
            </a:pPr>
            <a:r>
              <a:rPr lang="en-US" dirty="0"/>
              <a:t>Curricular Content</a:t>
            </a:r>
          </a:p>
          <a:p>
            <a:pPr marL="514350" indent="-514350">
              <a:buAutoNum type="arabicPeriod"/>
            </a:pPr>
            <a:r>
              <a:rPr lang="en-US" dirty="0"/>
              <a:t>Curricular Management, Evaluation, and Enhancement</a:t>
            </a:r>
          </a:p>
          <a:p>
            <a:pPr marL="514350" indent="-514350">
              <a:buAutoNum type="arabicPeriod"/>
            </a:pPr>
            <a:r>
              <a:rPr lang="en-US" dirty="0"/>
              <a:t>Teaching, Supervision, Assessment, and Student and Patient Safety</a:t>
            </a:r>
          </a:p>
          <a:p>
            <a:pPr marL="514350" indent="-514350">
              <a:buAutoNum type="arabicPeriod"/>
            </a:pPr>
            <a:r>
              <a:rPr lang="en-US" dirty="0"/>
              <a:t>Medical Student Selection, Assignment, and Progress</a:t>
            </a:r>
          </a:p>
          <a:p>
            <a:pPr marL="514350" indent="-514350">
              <a:buAutoNum type="arabicPeriod"/>
            </a:pPr>
            <a:r>
              <a:rPr lang="en-US" dirty="0"/>
              <a:t>Medical Student Academic Support, Career Advising, and Educational Records</a:t>
            </a:r>
          </a:p>
          <a:p>
            <a:pPr marL="514350" indent="-514350">
              <a:buAutoNum type="arabicPeriod"/>
            </a:pPr>
            <a:r>
              <a:rPr lang="en-US" dirty="0"/>
              <a:t>Medical Student Health Services, Personal Counseling and Financial Aid Services</a:t>
            </a:r>
          </a:p>
        </p:txBody>
      </p:sp>
      <p:sp>
        <p:nvSpPr>
          <p:cNvPr id="4" name="Slide Number Placeholder 3"/>
          <p:cNvSpPr>
            <a:spLocks noGrp="1"/>
          </p:cNvSpPr>
          <p:nvPr>
            <p:ph type="sldNum" sz="quarter" idx="4"/>
          </p:nvPr>
        </p:nvSpPr>
        <p:spPr/>
        <p:txBody>
          <a:bodyPr/>
          <a:lstStyle/>
          <a:p>
            <a:fld id="{EA810E7C-020C-FA43-9CFD-DA754FFFF69E}" type="slidenum">
              <a:rPr lang="en-US" smtClean="0"/>
              <a:pPr/>
              <a:t>5</a:t>
            </a:fld>
            <a:endParaRPr lang="en-US" dirty="0"/>
          </a:p>
        </p:txBody>
      </p:sp>
    </p:spTree>
    <p:extLst>
      <p:ext uri="{BB962C8B-B14F-4D97-AF65-F5344CB8AC3E}">
        <p14:creationId xmlns:p14="http://schemas.microsoft.com/office/powerpoint/2010/main" val="368590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7" y="1062308"/>
            <a:ext cx="7886700" cy="914400"/>
          </a:xfrm>
        </p:spPr>
        <p:txBody>
          <a:bodyPr/>
          <a:lstStyle/>
          <a:p>
            <a:r>
              <a:rPr lang="en-US" dirty="0"/>
              <a:t>LCME Standard Updates –                  How to see what’s new…</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91982" y="2224342"/>
            <a:ext cx="7886700" cy="2942576"/>
          </a:xfrm>
        </p:spPr>
        <p:txBody>
          <a:bodyPr>
            <a:normAutofit lnSpcReduction="10000"/>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rPr>
              <a:t>Microsoft Word has a Compare function under its Review toolbar. </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rPr>
              <a:t>Download LCME documents from lcme.org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latin typeface="Calibri" panose="020F0502020204030204" pitchFamily="34" charset="0"/>
                <a:ea typeface="Calibri" panose="020F0502020204030204" pitchFamily="34" charset="0"/>
              </a:rPr>
              <a:t> “Standards, Publications &amp; Notifications” tab</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rPr>
              <a:t>Use the Compare Function (located under the Review tab) to compare documents from 2 different years. </a:t>
            </a:r>
          </a:p>
          <a:p>
            <a:pPr marL="342900" indent="-342900">
              <a:buFont typeface="Arial" panose="020B0604020202020204" pitchFamily="34" charset="0"/>
              <a:buChar char="•"/>
            </a:pPr>
            <a:endParaRPr lang="en-US" sz="3600"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6</a:t>
            </a:fld>
            <a:endParaRPr lang="en-US" dirty="0"/>
          </a:p>
        </p:txBody>
      </p:sp>
      <p:pic>
        <p:nvPicPr>
          <p:cNvPr id="7" name="Picture 6">
            <a:extLst>
              <a:ext uri="{FF2B5EF4-FFF2-40B4-BE49-F238E27FC236}">
                <a16:creationId xmlns:a16="http://schemas.microsoft.com/office/drawing/2014/main" id="{24330AA4-0E49-4261-A4D5-47EA6B1EF956}"/>
              </a:ext>
            </a:extLst>
          </p:cNvPr>
          <p:cNvPicPr>
            <a:picLocks noChangeAspect="1"/>
          </p:cNvPicPr>
          <p:nvPr/>
        </p:nvPicPr>
        <p:blipFill>
          <a:blip r:embed="rId3"/>
          <a:stretch>
            <a:fillRect/>
          </a:stretch>
        </p:blipFill>
        <p:spPr>
          <a:xfrm>
            <a:off x="985153" y="5336151"/>
            <a:ext cx="7173694" cy="1488912"/>
          </a:xfrm>
          <a:prstGeom prst="rect">
            <a:avLst/>
          </a:prstGeom>
        </p:spPr>
      </p:pic>
    </p:spTree>
    <p:extLst>
      <p:ext uri="{BB962C8B-B14F-4D97-AF65-F5344CB8AC3E}">
        <p14:creationId xmlns:p14="http://schemas.microsoft.com/office/powerpoint/2010/main" val="297349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3CC28D-1943-46B8-8D9D-D1128D4C817B}"/>
              </a:ext>
            </a:extLst>
          </p:cNvPr>
          <p:cNvSpPr>
            <a:spLocks noGrp="1"/>
          </p:cNvSpPr>
          <p:nvPr>
            <p:ph type="body" idx="1"/>
          </p:nvPr>
        </p:nvSpPr>
        <p:spPr>
          <a:xfrm>
            <a:off x="458517" y="1655806"/>
            <a:ext cx="8401277" cy="4973594"/>
          </a:xfrm>
        </p:spPr>
        <p:txBody>
          <a:bodyPr>
            <a:normAutofit/>
          </a:bodyPr>
          <a:lstStyle/>
          <a:p>
            <a:pPr marL="285750" marR="0" indent="-285750">
              <a:spcBef>
                <a:spcPts val="0"/>
              </a:spcBef>
              <a:spcAft>
                <a:spcPts val="0"/>
              </a:spcAft>
              <a:buFont typeface="Wingdings" panose="05000000000000000000" pitchFamily="2" charset="2"/>
              <a:buChar char="Ø"/>
            </a:pPr>
            <a:r>
              <a:rPr lang="en-US" sz="2800" dirty="0">
                <a:solidFill>
                  <a:srgbClr val="000000"/>
                </a:solidFill>
                <a:effectLst/>
                <a:latin typeface="Arial Narrow" panose="020B0606020202030204" pitchFamily="34" charset="0"/>
                <a:ea typeface="Calibri" panose="020F0502020204030204" pitchFamily="34" charset="0"/>
              </a:rPr>
              <a:t>LCME standards through 2024 are posted</a:t>
            </a:r>
          </a:p>
          <a:p>
            <a:pPr marL="285750" marR="0" indent="-285750">
              <a:spcBef>
                <a:spcPts val="0"/>
              </a:spcBef>
              <a:spcAft>
                <a:spcPts val="0"/>
              </a:spcAft>
              <a:buFont typeface="Wingdings" panose="05000000000000000000" pitchFamily="2" charset="2"/>
              <a:buChar char="Ø"/>
            </a:pPr>
            <a:endParaRPr lang="en-US" sz="2800" dirty="0">
              <a:solidFill>
                <a:srgbClr val="000000"/>
              </a:solidFill>
              <a:effectLst/>
              <a:latin typeface="Arial Narrow" panose="020B0606020202030204" pitchFamily="34" charset="0"/>
              <a:ea typeface="Calibri" panose="020F0502020204030204" pitchFamily="34" charset="0"/>
            </a:endParaRPr>
          </a:p>
          <a:p>
            <a:pPr marL="285750" marR="0" indent="-285750">
              <a:spcBef>
                <a:spcPts val="0"/>
              </a:spcBef>
              <a:spcAft>
                <a:spcPts val="0"/>
              </a:spcAft>
              <a:buFont typeface="Wingdings" panose="05000000000000000000" pitchFamily="2" charset="2"/>
              <a:buChar char="Ø"/>
            </a:pPr>
            <a:r>
              <a:rPr lang="en-US" sz="2800" dirty="0">
                <a:solidFill>
                  <a:srgbClr val="000000"/>
                </a:solidFill>
                <a:effectLst/>
                <a:latin typeface="Arial Narrow" panose="020B0606020202030204" pitchFamily="34" charset="0"/>
                <a:ea typeface="Calibri" panose="020F0502020204030204" pitchFamily="34" charset="0"/>
              </a:rPr>
              <a:t>No significant new </a:t>
            </a:r>
            <a:r>
              <a:rPr lang="en-US" sz="2800" dirty="0">
                <a:solidFill>
                  <a:srgbClr val="000000"/>
                </a:solidFill>
                <a:latin typeface="Arial Narrow" panose="020B0606020202030204" pitchFamily="34" charset="0"/>
                <a:ea typeface="Calibri" panose="020F0502020204030204" pitchFamily="34" charset="0"/>
              </a:rPr>
              <a:t>introductions</a:t>
            </a:r>
          </a:p>
          <a:p>
            <a:pPr marL="285750" marR="0" indent="-285750">
              <a:spcBef>
                <a:spcPts val="0"/>
              </a:spcBef>
              <a:spcAft>
                <a:spcPts val="0"/>
              </a:spcAft>
              <a:buFont typeface="Wingdings" panose="05000000000000000000" pitchFamily="2" charset="2"/>
              <a:buChar char="Ø"/>
            </a:pPr>
            <a:endParaRPr lang="en-US" sz="2800" dirty="0">
              <a:solidFill>
                <a:srgbClr val="000000"/>
              </a:solidFill>
              <a:effectLst/>
              <a:latin typeface="Arial Narrow" panose="020B0606020202030204" pitchFamily="34" charset="0"/>
              <a:ea typeface="Calibri" panose="020F0502020204030204" pitchFamily="34" charset="0"/>
            </a:endParaRPr>
          </a:p>
          <a:p>
            <a:pPr marL="285750" marR="0" indent="-285750">
              <a:spcBef>
                <a:spcPts val="0"/>
              </a:spcBef>
              <a:spcAft>
                <a:spcPts val="0"/>
              </a:spcAft>
              <a:buFont typeface="Wingdings" panose="05000000000000000000" pitchFamily="2" charset="2"/>
              <a:buChar char="Ø"/>
            </a:pPr>
            <a:r>
              <a:rPr lang="en-US" sz="2800" dirty="0">
                <a:solidFill>
                  <a:srgbClr val="000000"/>
                </a:solidFill>
                <a:latin typeface="Arial Narrow" panose="020B0606020202030204" pitchFamily="34" charset="0"/>
                <a:ea typeface="Calibri" panose="020F0502020204030204" pitchFamily="34" charset="0"/>
              </a:rPr>
              <a:t>Most relevant to FM Depts</a:t>
            </a: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3.3  “Diversity/Pipeline Programs &amp; Partnerships” </a:t>
            </a:r>
            <a:r>
              <a:rPr lang="en-US" sz="19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r>
              <a:rPr lang="en-US" sz="1900" dirty="0">
                <a:solidFill>
                  <a:srgbClr val="000000"/>
                </a:solidFill>
                <a:effectLst/>
                <a:latin typeface="Arial Narrow" panose="020B0606020202030204" pitchFamily="34" charset="0"/>
                <a:ea typeface="Calibri" panose="020F0502020204030204" pitchFamily="34" charset="0"/>
              </a:rPr>
              <a:t>“Diversity Programs &amp; Partnerships”</a:t>
            </a:r>
            <a:endParaRPr lang="en-US" sz="1900" dirty="0">
              <a:effectLst/>
              <a:latin typeface="Arial Narrow" panose="020B0606020202030204" pitchFamily="34" charset="0"/>
              <a:ea typeface="Calibri" panose="020F0502020204030204" pitchFamily="34" charset="0"/>
            </a:endParaRP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7.6   “Cultural Competence and Health Care Disparities” </a:t>
            </a:r>
            <a:r>
              <a:rPr lang="en-US" sz="19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r>
              <a:rPr lang="en-US" sz="1900" dirty="0">
                <a:solidFill>
                  <a:srgbClr val="000000"/>
                </a:solidFill>
                <a:effectLst/>
                <a:latin typeface="Arial Narrow" panose="020B0606020202030204" pitchFamily="34" charset="0"/>
                <a:ea typeface="Calibri" panose="020F0502020204030204" pitchFamily="34" charset="0"/>
              </a:rPr>
              <a:t>“</a:t>
            </a:r>
            <a:r>
              <a:rPr lang="en-US" sz="1900" i="1" dirty="0">
                <a:solidFill>
                  <a:srgbClr val="000000"/>
                </a:solidFill>
                <a:effectLst/>
                <a:latin typeface="Arial Narrow" panose="020B0606020202030204" pitchFamily="34" charset="0"/>
                <a:ea typeface="Calibri" panose="020F0502020204030204" pitchFamily="34" charset="0"/>
              </a:rPr>
              <a:t>Structural Competence</a:t>
            </a:r>
            <a:r>
              <a:rPr lang="en-US" sz="1900" dirty="0">
                <a:solidFill>
                  <a:srgbClr val="000000"/>
                </a:solidFill>
                <a:effectLst/>
                <a:latin typeface="Arial Narrow" panose="020B0606020202030204" pitchFamily="34" charset="0"/>
                <a:ea typeface="Calibri" panose="020F0502020204030204" pitchFamily="34" charset="0"/>
              </a:rPr>
              <a:t>, Cultural Competence, and Health </a:t>
            </a:r>
            <a:r>
              <a:rPr lang="en-US" sz="1900" i="1" dirty="0">
                <a:solidFill>
                  <a:srgbClr val="000000"/>
                </a:solidFill>
                <a:effectLst/>
                <a:latin typeface="Arial Narrow" panose="020B0606020202030204" pitchFamily="34" charset="0"/>
                <a:ea typeface="Calibri" panose="020F0502020204030204" pitchFamily="34" charset="0"/>
              </a:rPr>
              <a:t>Inequities</a:t>
            </a:r>
            <a:r>
              <a:rPr lang="en-US" sz="1900" dirty="0">
                <a:solidFill>
                  <a:srgbClr val="000000"/>
                </a:solidFill>
                <a:effectLst/>
                <a:latin typeface="Arial Narrow" panose="020B0606020202030204" pitchFamily="34" charset="0"/>
                <a:ea typeface="Calibri" panose="020F0502020204030204" pitchFamily="34" charset="0"/>
              </a:rPr>
              <a:t>” </a:t>
            </a: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11.1   S</a:t>
            </a:r>
            <a:r>
              <a:rPr lang="en-US" sz="1900" dirty="0">
                <a:solidFill>
                  <a:srgbClr val="000000"/>
                </a:solidFill>
                <a:latin typeface="Arial Narrow" panose="020B0606020202030204" pitchFamily="34" charset="0"/>
              </a:rPr>
              <a:t>tudent academic counseling </a:t>
            </a:r>
            <a:r>
              <a:rPr lang="en-US" sz="1900" i="1" u="sng" dirty="0">
                <a:solidFill>
                  <a:srgbClr val="000000"/>
                </a:solidFill>
                <a:latin typeface="Arial Narrow" panose="020B0606020202030204" pitchFamily="34" charset="0"/>
              </a:rPr>
              <a:t>only</a:t>
            </a:r>
            <a:r>
              <a:rPr lang="en-US" sz="1900" u="sng" dirty="0">
                <a:solidFill>
                  <a:srgbClr val="000000"/>
                </a:solidFill>
                <a:latin typeface="Arial Narrow" panose="020B0606020202030204" pitchFamily="34" charset="0"/>
              </a:rPr>
              <a:t> </a:t>
            </a:r>
            <a:r>
              <a:rPr lang="en-US" sz="1900" dirty="0">
                <a:solidFill>
                  <a:srgbClr val="000000"/>
                </a:solidFill>
                <a:latin typeface="Arial Narrow" panose="020B0606020202030204" pitchFamily="34" charset="0"/>
              </a:rPr>
              <a:t>from individuals who don’t assess/promote</a:t>
            </a:r>
          </a:p>
          <a:p>
            <a:pPr marL="742950" lvl="1" indent="-285750">
              <a:spcBef>
                <a:spcPts val="0"/>
              </a:spcBef>
              <a:buFont typeface="Courier New" panose="02070309020205020404" pitchFamily="49" charset="0"/>
              <a:buChar char="o"/>
            </a:pPr>
            <a:r>
              <a:rPr lang="en-US" sz="1900" dirty="0">
                <a:solidFill>
                  <a:srgbClr val="000000"/>
                </a:solidFill>
                <a:effectLst/>
                <a:latin typeface="Arial Narrow" panose="020B0606020202030204" pitchFamily="34" charset="0"/>
                <a:ea typeface="Calibri" panose="020F0502020204030204" pitchFamily="34" charset="0"/>
              </a:rPr>
              <a:t>12.3  “Personal Counseling/Well-Being Programs” </a:t>
            </a:r>
            <a:r>
              <a:rPr lang="en-US" sz="19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r>
              <a:rPr lang="en-US" sz="1900" dirty="0">
                <a:solidFill>
                  <a:srgbClr val="000000"/>
                </a:solidFill>
                <a:effectLst/>
                <a:latin typeface="Arial Narrow" panose="020B0606020202030204" pitchFamily="34" charset="0"/>
                <a:ea typeface="Calibri" panose="020F0502020204030204" pitchFamily="34" charset="0"/>
              </a:rPr>
              <a:t>“Personal Counseling/Mental Health/Well-Being Programs”</a:t>
            </a:r>
            <a:endParaRPr lang="en-US" sz="1900" dirty="0">
              <a:effectLst/>
              <a:latin typeface="Arial Narrow" panose="020B0606020202030204" pitchFamily="34" charset="0"/>
              <a:ea typeface="Calibri" panose="020F0502020204030204" pitchFamily="34" charset="0"/>
            </a:endParaRPr>
          </a:p>
          <a:p>
            <a:endParaRPr lang="en-US" sz="2000" dirty="0"/>
          </a:p>
          <a:p>
            <a:pPr marL="285750" indent="-285750">
              <a:buFont typeface="Wingdings" panose="05000000000000000000" pitchFamily="2" charset="2"/>
              <a:buChar char="Ø"/>
            </a:pPr>
            <a:r>
              <a:rPr lang="en-US" sz="2800" dirty="0"/>
              <a:t>Other changes you &amp; your deans may care about….</a:t>
            </a:r>
          </a:p>
          <a:p>
            <a:pPr marL="0" marR="0">
              <a:spcBef>
                <a:spcPts val="0"/>
              </a:spcBef>
              <a:spcAft>
                <a:spcPts val="0"/>
              </a:spcAft>
            </a:pPr>
            <a:endParaRPr lang="en-US" sz="3600" dirty="0">
              <a:effectLst/>
              <a:latin typeface="Calibri" panose="020F0502020204030204" pitchFamily="34" charset="0"/>
              <a:ea typeface="Calibri" panose="020F0502020204030204" pitchFamily="34" charset="0"/>
            </a:endParaRPr>
          </a:p>
          <a:p>
            <a:endParaRPr lang="en-US" sz="3600" dirty="0">
              <a:effectLst/>
              <a:latin typeface="Calibri" panose="020F0502020204030204" pitchFamily="34" charset="0"/>
              <a:ea typeface="Calibri" panose="020F0502020204030204" pitchFamily="34" charset="0"/>
            </a:endParaRPr>
          </a:p>
          <a:p>
            <a:endParaRPr lang="en-US" sz="3600" dirty="0"/>
          </a:p>
        </p:txBody>
      </p:sp>
      <p:sp>
        <p:nvSpPr>
          <p:cNvPr id="4" name="Slide Number Placeholder 3">
            <a:extLst>
              <a:ext uri="{FF2B5EF4-FFF2-40B4-BE49-F238E27FC236}">
                <a16:creationId xmlns:a16="http://schemas.microsoft.com/office/drawing/2014/main" id="{4A406A51-1E58-47C3-9021-1060414D15BC}"/>
              </a:ext>
            </a:extLst>
          </p:cNvPr>
          <p:cNvSpPr>
            <a:spLocks noGrp="1"/>
          </p:cNvSpPr>
          <p:nvPr>
            <p:ph type="sldNum" sz="quarter" idx="4"/>
          </p:nvPr>
        </p:nvSpPr>
        <p:spPr/>
        <p:txBody>
          <a:bodyPr/>
          <a:lstStyle/>
          <a:p>
            <a:fld id="{EA810E7C-020C-FA43-9CFD-DA754FFFF69E}" type="slidenum">
              <a:rPr lang="en-US" smtClean="0"/>
              <a:pPr/>
              <a:t>7</a:t>
            </a:fld>
            <a:endParaRPr lang="en-US" dirty="0"/>
          </a:p>
        </p:txBody>
      </p:sp>
      <p:sp>
        <p:nvSpPr>
          <p:cNvPr id="9" name="Title 1">
            <a:extLst>
              <a:ext uri="{FF2B5EF4-FFF2-40B4-BE49-F238E27FC236}">
                <a16:creationId xmlns:a16="http://schemas.microsoft.com/office/drawing/2014/main" id="{1B5326D9-A8F0-4400-9D85-45541A46BB60}"/>
              </a:ext>
            </a:extLst>
          </p:cNvPr>
          <p:cNvSpPr txBox="1">
            <a:spLocks/>
          </p:cNvSpPr>
          <p:nvPr/>
        </p:nvSpPr>
        <p:spPr>
          <a:xfrm>
            <a:off x="458518" y="795550"/>
            <a:ext cx="7886700" cy="7608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tx2"/>
                </a:solidFill>
                <a:latin typeface="Arial" panose="020B0604020202020204" pitchFamily="34" charset="0"/>
                <a:ea typeface="+mj-ea"/>
                <a:cs typeface="Arial" panose="020B0604020202020204" pitchFamily="34" charset="0"/>
              </a:defRPr>
            </a:lvl1pPr>
          </a:lstStyle>
          <a:p>
            <a:r>
              <a:rPr lang="en-US" dirty="0"/>
              <a:t>Comparing 2021-22 to 2023-24</a:t>
            </a:r>
          </a:p>
        </p:txBody>
      </p:sp>
    </p:spTree>
    <p:extLst>
      <p:ext uri="{BB962C8B-B14F-4D97-AF65-F5344CB8AC3E}">
        <p14:creationId xmlns:p14="http://schemas.microsoft.com/office/powerpoint/2010/main" val="396593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61C8B5B-67DE-463D-ADE7-E4D4D8662759}"/>
              </a:ext>
            </a:extLst>
          </p:cNvPr>
          <p:cNvGraphicFramePr>
            <a:graphicFrameLocks noGrp="1"/>
          </p:cNvGraphicFramePr>
          <p:nvPr>
            <p:ph idx="1"/>
            <p:extLst>
              <p:ext uri="{D42A27DB-BD31-4B8C-83A1-F6EECF244321}">
                <p14:modId xmlns:p14="http://schemas.microsoft.com/office/powerpoint/2010/main" val="3391077139"/>
              </p:ext>
            </p:extLst>
          </p:nvPr>
        </p:nvGraphicFramePr>
        <p:xfrm>
          <a:off x="1" y="1108954"/>
          <a:ext cx="8239991" cy="5583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32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053769"/>
            <a:ext cx="7886700" cy="1700005"/>
          </a:xfrm>
        </p:spPr>
        <p:txBody>
          <a:bodyPr/>
          <a:lstStyle/>
          <a:p>
            <a:r>
              <a:rPr lang="en-US" dirty="0"/>
              <a:t>LCME Accreditation Process:</a:t>
            </a:r>
            <a:br>
              <a:rPr lang="en-US" dirty="0"/>
            </a:br>
            <a:r>
              <a:rPr lang="en-US" dirty="0"/>
              <a:t>Continuous QI is Vital!</a:t>
            </a:r>
          </a:p>
        </p:txBody>
      </p:sp>
      <p:sp>
        <p:nvSpPr>
          <p:cNvPr id="3" name="Text Placeholder 2"/>
          <p:cNvSpPr>
            <a:spLocks noGrp="1"/>
          </p:cNvSpPr>
          <p:nvPr>
            <p:ph type="body" idx="1"/>
          </p:nvPr>
        </p:nvSpPr>
        <p:spPr>
          <a:xfrm>
            <a:off x="126724" y="2350723"/>
            <a:ext cx="3919982" cy="3811815"/>
          </a:xfrm>
        </p:spPr>
        <p:txBody>
          <a:bodyPr>
            <a:noAutofit/>
          </a:bodyPr>
          <a:lstStyle/>
          <a:p>
            <a:r>
              <a:rPr lang="en-US" dirty="0"/>
              <a:t>Process</a:t>
            </a:r>
          </a:p>
          <a:p>
            <a:pPr marL="457200" indent="-457200">
              <a:buFont typeface="+mj-lt"/>
              <a:buAutoNum type="arabicPeriod"/>
            </a:pPr>
            <a:r>
              <a:rPr lang="en-US" dirty="0"/>
              <a:t>Gather info from students &amp; faculty</a:t>
            </a:r>
          </a:p>
          <a:p>
            <a:pPr marL="457200" indent="-457200">
              <a:buFont typeface="+mj-lt"/>
              <a:buAutoNum type="arabicPeriod"/>
            </a:pPr>
            <a:r>
              <a:rPr lang="en-US" dirty="0"/>
              <a:t>Collate info &amp; present to LCME in written form</a:t>
            </a:r>
          </a:p>
          <a:p>
            <a:pPr marL="457200" indent="-457200">
              <a:buFont typeface="+mj-lt"/>
              <a:buAutoNum type="arabicPeriod"/>
            </a:pPr>
            <a:r>
              <a:rPr lang="en-US" dirty="0"/>
              <a:t>Site visit</a:t>
            </a:r>
          </a:p>
          <a:p>
            <a:pPr marL="457200" indent="-457200">
              <a:buFont typeface="+mj-lt"/>
              <a:buAutoNum type="arabicPeriod"/>
            </a:pPr>
            <a:r>
              <a:rPr lang="en-US" dirty="0"/>
              <a:t>LCME determination and follow up</a:t>
            </a:r>
          </a:p>
          <a:p>
            <a:pPr lvl="1"/>
            <a:endParaRPr lang="en-US" dirty="0"/>
          </a:p>
        </p:txBody>
      </p:sp>
      <p:sp>
        <p:nvSpPr>
          <p:cNvPr id="4" name="Slide Number Placeholder 3"/>
          <p:cNvSpPr>
            <a:spLocks noGrp="1"/>
          </p:cNvSpPr>
          <p:nvPr>
            <p:ph type="sldNum" sz="quarter" idx="4"/>
          </p:nvPr>
        </p:nvSpPr>
        <p:spPr/>
        <p:txBody>
          <a:bodyPr/>
          <a:lstStyle/>
          <a:p>
            <a:fld id="{EA810E7C-020C-FA43-9CFD-DA754FFFF69E}" type="slidenum">
              <a:rPr lang="en-US" smtClean="0"/>
              <a:pPr/>
              <a:t>9</a:t>
            </a:fld>
            <a:endParaRPr lang="en-US" dirty="0"/>
          </a:p>
        </p:txBody>
      </p:sp>
      <p:sp>
        <p:nvSpPr>
          <p:cNvPr id="5" name="Text Placeholder 2">
            <a:extLst>
              <a:ext uri="{FF2B5EF4-FFF2-40B4-BE49-F238E27FC236}">
                <a16:creationId xmlns:a16="http://schemas.microsoft.com/office/drawing/2014/main" id="{7B6A4B1F-6A70-4D2C-8CCB-DB8C5171EA1C}"/>
              </a:ext>
            </a:extLst>
          </p:cNvPr>
          <p:cNvSpPr txBox="1">
            <a:spLocks/>
          </p:cNvSpPr>
          <p:nvPr/>
        </p:nvSpPr>
        <p:spPr>
          <a:xfrm>
            <a:off x="4717914" y="2350723"/>
            <a:ext cx="3802198" cy="405007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1"/>
                </a:solidFill>
                <a:latin typeface="Arial Narrow"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Narrow"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Narrow"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Narrow"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Narrow"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Departmental Key Questions:</a:t>
            </a:r>
          </a:p>
          <a:p>
            <a:pPr marL="457200" indent="-457200">
              <a:buFont typeface="+mj-lt"/>
              <a:buAutoNum type="arabicPeriod"/>
            </a:pPr>
            <a:r>
              <a:rPr lang="en-US" dirty="0"/>
              <a:t>Do you have policies &amp; procedures?</a:t>
            </a:r>
          </a:p>
          <a:p>
            <a:pPr marL="457200" indent="-457200">
              <a:buFont typeface="+mj-lt"/>
              <a:buAutoNum type="arabicPeriod"/>
            </a:pPr>
            <a:r>
              <a:rPr lang="en-US" dirty="0"/>
              <a:t>Do students, faculty &amp; staff know them?</a:t>
            </a:r>
          </a:p>
          <a:p>
            <a:pPr marL="457200" indent="-457200">
              <a:buFont typeface="+mj-lt"/>
              <a:buAutoNum type="arabicPeriod"/>
            </a:pPr>
            <a:r>
              <a:rPr lang="en-US" dirty="0"/>
              <a:t>Do they follow these policies &amp; procedures?</a:t>
            </a:r>
          </a:p>
          <a:p>
            <a:pPr marL="457200" indent="-457200">
              <a:buFont typeface="+mj-lt"/>
              <a:buAutoNum type="arabicPeriod"/>
            </a:pPr>
            <a:r>
              <a:rPr lang="en-US" dirty="0"/>
              <a:t>What are your process for monitoring adherence &amp; updating policies &amp; procedures?</a:t>
            </a:r>
          </a:p>
          <a:p>
            <a:pPr marL="457200" indent="-457200">
              <a:buFont typeface="+mj-lt"/>
              <a:buAutoNum type="arabicPeriod"/>
            </a:pPr>
            <a:r>
              <a:rPr lang="en-US" dirty="0"/>
              <a:t>For all, can you prove it? </a:t>
            </a:r>
          </a:p>
          <a:p>
            <a:endParaRPr lang="en-US" dirty="0"/>
          </a:p>
        </p:txBody>
      </p:sp>
      <p:sp>
        <p:nvSpPr>
          <p:cNvPr id="6" name="TextBox 5">
            <a:extLst>
              <a:ext uri="{FF2B5EF4-FFF2-40B4-BE49-F238E27FC236}">
                <a16:creationId xmlns:a16="http://schemas.microsoft.com/office/drawing/2014/main" id="{D19306F0-1B30-4428-AEF9-B5097AC9C8DC}"/>
              </a:ext>
            </a:extLst>
          </p:cNvPr>
          <p:cNvSpPr txBox="1"/>
          <p:nvPr/>
        </p:nvSpPr>
        <p:spPr>
          <a:xfrm>
            <a:off x="1999693" y="6444734"/>
            <a:ext cx="4094026" cy="369332"/>
          </a:xfrm>
          <a:prstGeom prst="rect">
            <a:avLst/>
          </a:prstGeom>
          <a:noFill/>
        </p:spPr>
        <p:txBody>
          <a:bodyPr wrap="square" rtlCol="0">
            <a:spAutoFit/>
          </a:bodyPr>
          <a:lstStyle/>
          <a:p>
            <a:pPr algn="ctr"/>
            <a:r>
              <a:rPr lang="en-US" dirty="0"/>
              <a:t>For more details: lcme.org</a:t>
            </a:r>
          </a:p>
        </p:txBody>
      </p:sp>
    </p:spTree>
    <p:extLst>
      <p:ext uri="{BB962C8B-B14F-4D97-AF65-F5344CB8AC3E}">
        <p14:creationId xmlns:p14="http://schemas.microsoft.com/office/powerpoint/2010/main" val="2606491281"/>
      </p:ext>
    </p:extLst>
  </p:cSld>
  <p:clrMapOvr>
    <a:masterClrMapping/>
  </p:clrMapOvr>
</p:sld>
</file>

<file path=ppt/theme/theme1.xml><?xml version="1.0" encoding="utf-8"?>
<a:theme xmlns:a="http://schemas.openxmlformats.org/drawingml/2006/main" name="1_Office Theme">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3166</Words>
  <Application>Microsoft Office PowerPoint</Application>
  <PresentationFormat>On-screen Show (4:3)</PresentationFormat>
  <Paragraphs>368</Paragraphs>
  <Slides>32</Slides>
  <Notes>32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32</vt:i4>
      </vt:variant>
    </vt:vector>
  </HeadingPairs>
  <TitlesOfParts>
    <vt:vector size="47" baseType="lpstr">
      <vt:lpstr>Arial</vt:lpstr>
      <vt:lpstr>Arial Narrow</vt:lpstr>
      <vt:lpstr>Calibri</vt:lpstr>
      <vt:lpstr>Courier New</vt:lpstr>
      <vt:lpstr>Franklin Gothic Heavy</vt:lpstr>
      <vt:lpstr>Nyala</vt:lpstr>
      <vt:lpstr>Open Sans</vt:lpstr>
      <vt:lpstr>Times New Roman</vt:lpstr>
      <vt:lpstr>Trebuchet MS</vt:lpstr>
      <vt:lpstr>Wingdings</vt:lpstr>
      <vt:lpstr>1_Office Theme</vt:lpstr>
      <vt:lpstr>Custom Design</vt:lpstr>
      <vt:lpstr>1_Custom Design</vt:lpstr>
      <vt:lpstr>3_Custom Design</vt:lpstr>
      <vt:lpstr>2_Custom Design</vt:lpstr>
      <vt:lpstr>Liaison Committee on Medical Education Accreditation: Overview, Updates, and Implications for Departments of Family Medicine</vt:lpstr>
      <vt:lpstr>Session Objectives</vt:lpstr>
      <vt:lpstr>Disclosures</vt:lpstr>
      <vt:lpstr>PowerPoint Presentation</vt:lpstr>
      <vt:lpstr>Standards for Accreditation</vt:lpstr>
      <vt:lpstr>LCME Standard Updates –                  How to see what’s new…</vt:lpstr>
      <vt:lpstr>PowerPoint Presentation</vt:lpstr>
      <vt:lpstr>PowerPoint Presentation</vt:lpstr>
      <vt:lpstr>LCME Accreditation Process: Continuous QI is Vital!</vt:lpstr>
      <vt:lpstr>LCME Visit Determinations:</vt:lpstr>
      <vt:lpstr>When Is My School Due for Its Accreditation Survey Visit? </vt:lpstr>
      <vt:lpstr>PowerPoint Presentation</vt:lpstr>
      <vt:lpstr>PowerPoint Presentation</vt:lpstr>
      <vt:lpstr>Standards for Accreditation</vt:lpstr>
      <vt:lpstr>Standard 1: Mission, Planning, Organization, and Integrity</vt:lpstr>
      <vt:lpstr>Standards for Accreditation</vt:lpstr>
      <vt:lpstr>Standard 3: Academic and Learning Environments</vt:lpstr>
      <vt:lpstr>Standards for Accreditation</vt:lpstr>
      <vt:lpstr>Standard 6: Competencies, Curricular Objectives, and Curricular Design</vt:lpstr>
      <vt:lpstr>Standards for Accreditation</vt:lpstr>
      <vt:lpstr>Standard 7: Curricular Content</vt:lpstr>
      <vt:lpstr>Standards for Accreditation</vt:lpstr>
      <vt:lpstr>Standard 8: Curricular Management, Evaluation, and Enhancement</vt:lpstr>
      <vt:lpstr>Standards for Accreditation</vt:lpstr>
      <vt:lpstr>Standard 9: Teaching, Supervision, Assessment and Student and Patient Safety</vt:lpstr>
      <vt:lpstr>Standards for Accreditation</vt:lpstr>
      <vt:lpstr>Standard 11: Medical Student Academic Support, Career Advising and Educational Records</vt:lpstr>
      <vt:lpstr>Standard 12: Medical Student Health Services, Personal Counseling, and Financial Aid Services</vt:lpstr>
      <vt:lpstr>PowerPoint Presentation</vt:lpstr>
      <vt:lpstr>Elements</vt:lpstr>
      <vt:lpstr>Primary care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Suzanne Minor</cp:lastModifiedBy>
  <cp:revision>30</cp:revision>
  <cp:lastPrinted>2022-04-29T12:48:12Z</cp:lastPrinted>
  <dcterms:created xsi:type="dcterms:W3CDTF">2020-10-26T17:33:56Z</dcterms:created>
  <dcterms:modified xsi:type="dcterms:W3CDTF">2022-04-29T12:48:41Z</dcterms:modified>
</cp:coreProperties>
</file>