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52" r:id="rId2"/>
    <p:sldId id="269" r:id="rId3"/>
    <p:sldId id="282" r:id="rId4"/>
    <p:sldId id="315" r:id="rId5"/>
    <p:sldId id="317" r:id="rId6"/>
    <p:sldId id="266" r:id="rId7"/>
    <p:sldId id="284" r:id="rId8"/>
    <p:sldId id="285" r:id="rId9"/>
    <p:sldId id="286" r:id="rId10"/>
    <p:sldId id="320" r:id="rId11"/>
    <p:sldId id="338" r:id="rId12"/>
    <p:sldId id="319" r:id="rId13"/>
    <p:sldId id="312" r:id="rId14"/>
    <p:sldId id="351" r:id="rId15"/>
    <p:sldId id="278" r:id="rId16"/>
    <p:sldId id="325" r:id="rId17"/>
    <p:sldId id="347" r:id="rId18"/>
    <p:sldId id="327" r:id="rId19"/>
    <p:sldId id="328" r:id="rId20"/>
    <p:sldId id="340" r:id="rId21"/>
    <p:sldId id="348" r:id="rId22"/>
    <p:sldId id="330" r:id="rId23"/>
    <p:sldId id="341" r:id="rId24"/>
    <p:sldId id="294" r:id="rId25"/>
    <p:sldId id="332" r:id="rId26"/>
    <p:sldId id="342" r:id="rId27"/>
    <p:sldId id="349" r:id="rId28"/>
    <p:sldId id="335" r:id="rId29"/>
    <p:sldId id="34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p:restoredTop sz="73874"/>
  </p:normalViewPr>
  <p:slideViewPr>
    <p:cSldViewPr snapToGrid="0" snapToObjects="1">
      <p:cViewPr varScale="1">
        <p:scale>
          <a:sx n="83" d="100"/>
          <a:sy n="83" d="100"/>
        </p:scale>
        <p:origin x="7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254B7-F08E-453F-91D9-B2F32947FBA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B376895-6A00-4CA5-9D9E-BE8FEBA83762}">
      <dgm:prSet custT="1"/>
      <dgm:spPr/>
      <dgm:t>
        <a:bodyPr/>
        <a:lstStyle/>
        <a:p>
          <a:pPr>
            <a:lnSpc>
              <a:spcPct val="100000"/>
            </a:lnSpc>
          </a:pPr>
          <a:r>
            <a:rPr lang="en-US" sz="2800" dirty="0"/>
            <a:t>Valuing the physician role</a:t>
          </a:r>
        </a:p>
      </dgm:t>
    </dgm:pt>
    <dgm:pt modelId="{5D5A2E37-CDDD-4DAA-AFED-429FF58526F7}" type="parTrans" cxnId="{FAC7EFCF-7643-4FB6-83A0-BBE593981AEE}">
      <dgm:prSet/>
      <dgm:spPr/>
      <dgm:t>
        <a:bodyPr/>
        <a:lstStyle/>
        <a:p>
          <a:endParaRPr lang="en-US"/>
        </a:p>
      </dgm:t>
    </dgm:pt>
    <dgm:pt modelId="{DF015E26-8B07-481E-B104-1ACFBA2CAA29}" type="sibTrans" cxnId="{FAC7EFCF-7643-4FB6-83A0-BBE593981AEE}">
      <dgm:prSet/>
      <dgm:spPr/>
      <dgm:t>
        <a:bodyPr/>
        <a:lstStyle/>
        <a:p>
          <a:endParaRPr lang="en-US"/>
        </a:p>
      </dgm:t>
    </dgm:pt>
    <dgm:pt modelId="{A3BFE487-1F55-4599-A6BD-7B46575CA3A4}">
      <dgm:prSet custT="1"/>
      <dgm:spPr/>
      <dgm:t>
        <a:bodyPr/>
        <a:lstStyle/>
        <a:p>
          <a:pPr>
            <a:lnSpc>
              <a:spcPct val="100000"/>
            </a:lnSpc>
          </a:pPr>
          <a:r>
            <a:rPr lang="en-US" sz="2800" dirty="0"/>
            <a:t>Maintaining interest</a:t>
          </a:r>
        </a:p>
      </dgm:t>
    </dgm:pt>
    <dgm:pt modelId="{F7F15618-58DA-47FF-AF0F-C79CA8C8A583}" type="parTrans" cxnId="{BC126155-D7DC-424D-95B7-81766AC974A8}">
      <dgm:prSet/>
      <dgm:spPr/>
      <dgm:t>
        <a:bodyPr/>
        <a:lstStyle/>
        <a:p>
          <a:endParaRPr lang="en-US"/>
        </a:p>
      </dgm:t>
    </dgm:pt>
    <dgm:pt modelId="{AA39D267-D435-4E02-A76A-4F6229A42717}" type="sibTrans" cxnId="{BC126155-D7DC-424D-95B7-81766AC974A8}">
      <dgm:prSet/>
      <dgm:spPr/>
      <dgm:t>
        <a:bodyPr/>
        <a:lstStyle/>
        <a:p>
          <a:endParaRPr lang="en-US"/>
        </a:p>
      </dgm:t>
    </dgm:pt>
    <dgm:pt modelId="{ACB44FA4-BAA5-475E-8153-E5AD4A79516E}">
      <dgm:prSet custT="1"/>
      <dgm:spPr/>
      <dgm:t>
        <a:bodyPr/>
        <a:lstStyle/>
        <a:p>
          <a:pPr>
            <a:lnSpc>
              <a:spcPct val="100000"/>
            </a:lnSpc>
          </a:pPr>
          <a:r>
            <a:rPr lang="en-US" sz="2800" dirty="0"/>
            <a:t>Developing self-awareness</a:t>
          </a:r>
        </a:p>
      </dgm:t>
    </dgm:pt>
    <dgm:pt modelId="{B2797C39-432A-4C04-86E7-D9B7FE7B626A}" type="parTrans" cxnId="{AB54E081-BA84-4F1B-B5D0-7210C8BFB6B4}">
      <dgm:prSet/>
      <dgm:spPr/>
      <dgm:t>
        <a:bodyPr/>
        <a:lstStyle/>
        <a:p>
          <a:endParaRPr lang="en-US"/>
        </a:p>
      </dgm:t>
    </dgm:pt>
    <dgm:pt modelId="{56D0209E-7805-4431-982C-A0A62BED4668}" type="sibTrans" cxnId="{AB54E081-BA84-4F1B-B5D0-7210C8BFB6B4}">
      <dgm:prSet/>
      <dgm:spPr/>
      <dgm:t>
        <a:bodyPr/>
        <a:lstStyle/>
        <a:p>
          <a:endParaRPr lang="en-US"/>
        </a:p>
      </dgm:t>
    </dgm:pt>
    <dgm:pt modelId="{C0788E9B-54BD-4232-ABE5-CA3BE45D214A}" type="pres">
      <dgm:prSet presAssocID="{EDC254B7-F08E-453F-91D9-B2F32947FBAE}" presName="root" presStyleCnt="0">
        <dgm:presLayoutVars>
          <dgm:dir/>
          <dgm:resizeHandles val="exact"/>
        </dgm:presLayoutVars>
      </dgm:prSet>
      <dgm:spPr/>
    </dgm:pt>
    <dgm:pt modelId="{DB116323-0BD0-45B4-938D-278604F3C429}" type="pres">
      <dgm:prSet presAssocID="{6B376895-6A00-4CA5-9D9E-BE8FEBA83762}" presName="compNode" presStyleCnt="0"/>
      <dgm:spPr/>
    </dgm:pt>
    <dgm:pt modelId="{F6B30C38-7545-4C21-A2BE-6BD667A150A0}" type="pres">
      <dgm:prSet presAssocID="{6B376895-6A00-4CA5-9D9E-BE8FEBA837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81D1A089-721D-4DBA-AB2A-14A27F312912}" type="pres">
      <dgm:prSet presAssocID="{6B376895-6A00-4CA5-9D9E-BE8FEBA83762}" presName="spaceRect" presStyleCnt="0"/>
      <dgm:spPr/>
    </dgm:pt>
    <dgm:pt modelId="{7315ECEA-BA42-43BB-9E8C-CFC6A0C7A20F}" type="pres">
      <dgm:prSet presAssocID="{6B376895-6A00-4CA5-9D9E-BE8FEBA83762}" presName="textRect" presStyleLbl="revTx" presStyleIdx="0" presStyleCnt="3">
        <dgm:presLayoutVars>
          <dgm:chMax val="1"/>
          <dgm:chPref val="1"/>
        </dgm:presLayoutVars>
      </dgm:prSet>
      <dgm:spPr/>
    </dgm:pt>
    <dgm:pt modelId="{A674580E-E4A0-405D-B7E4-E3116442CFBE}" type="pres">
      <dgm:prSet presAssocID="{DF015E26-8B07-481E-B104-1ACFBA2CAA29}" presName="sibTrans" presStyleCnt="0"/>
      <dgm:spPr/>
    </dgm:pt>
    <dgm:pt modelId="{3C323FD1-E0BE-41DE-A3D8-140CA76556D8}" type="pres">
      <dgm:prSet presAssocID="{A3BFE487-1F55-4599-A6BD-7B46575CA3A4}" presName="compNode" presStyleCnt="0"/>
      <dgm:spPr/>
    </dgm:pt>
    <dgm:pt modelId="{01B21BC5-AD3A-4015-88AE-E0CF43D3F790}" type="pres">
      <dgm:prSet presAssocID="{A3BFE487-1F55-4599-A6BD-7B46575CA3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1C5F433-0704-4CCC-8E64-13235E18D18A}" type="pres">
      <dgm:prSet presAssocID="{A3BFE487-1F55-4599-A6BD-7B46575CA3A4}" presName="spaceRect" presStyleCnt="0"/>
      <dgm:spPr/>
    </dgm:pt>
    <dgm:pt modelId="{DD7F9D75-A77B-4216-A971-798D1F86C27B}" type="pres">
      <dgm:prSet presAssocID="{A3BFE487-1F55-4599-A6BD-7B46575CA3A4}" presName="textRect" presStyleLbl="revTx" presStyleIdx="1" presStyleCnt="3">
        <dgm:presLayoutVars>
          <dgm:chMax val="1"/>
          <dgm:chPref val="1"/>
        </dgm:presLayoutVars>
      </dgm:prSet>
      <dgm:spPr/>
    </dgm:pt>
    <dgm:pt modelId="{4C7C5A55-B291-42D6-9539-72FF0185F531}" type="pres">
      <dgm:prSet presAssocID="{AA39D267-D435-4E02-A76A-4F6229A42717}" presName="sibTrans" presStyleCnt="0"/>
      <dgm:spPr/>
    </dgm:pt>
    <dgm:pt modelId="{FADAF457-0CB2-46A5-B74E-2D12C70D4F5F}" type="pres">
      <dgm:prSet presAssocID="{ACB44FA4-BAA5-475E-8153-E5AD4A79516E}" presName="compNode" presStyleCnt="0"/>
      <dgm:spPr/>
    </dgm:pt>
    <dgm:pt modelId="{E64889F8-CB33-4A4B-9EA0-0413F719FB69}" type="pres">
      <dgm:prSet presAssocID="{ACB44FA4-BAA5-475E-8153-E5AD4A7951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5D6C934-137A-4E41-8163-A42350283E9E}" type="pres">
      <dgm:prSet presAssocID="{ACB44FA4-BAA5-475E-8153-E5AD4A79516E}" presName="spaceRect" presStyleCnt="0"/>
      <dgm:spPr/>
    </dgm:pt>
    <dgm:pt modelId="{88E25C1A-9A5D-4FAD-82D8-530132102DE3}" type="pres">
      <dgm:prSet presAssocID="{ACB44FA4-BAA5-475E-8153-E5AD4A79516E}" presName="textRect" presStyleLbl="revTx" presStyleIdx="2" presStyleCnt="3">
        <dgm:presLayoutVars>
          <dgm:chMax val="1"/>
          <dgm:chPref val="1"/>
        </dgm:presLayoutVars>
      </dgm:prSet>
      <dgm:spPr/>
    </dgm:pt>
  </dgm:ptLst>
  <dgm:cxnLst>
    <dgm:cxn modelId="{078BD036-5938-41FC-85CE-415BC4C01733}" type="presOf" srcId="{A3BFE487-1F55-4599-A6BD-7B46575CA3A4}" destId="{DD7F9D75-A77B-4216-A971-798D1F86C27B}" srcOrd="0" destOrd="0" presId="urn:microsoft.com/office/officeart/2018/2/layout/IconLabelList"/>
    <dgm:cxn modelId="{F673344F-9FFA-4D89-923F-DADBCD0BD245}" type="presOf" srcId="{6B376895-6A00-4CA5-9D9E-BE8FEBA83762}" destId="{7315ECEA-BA42-43BB-9E8C-CFC6A0C7A20F}" srcOrd="0" destOrd="0" presId="urn:microsoft.com/office/officeart/2018/2/layout/IconLabelList"/>
    <dgm:cxn modelId="{BC126155-D7DC-424D-95B7-81766AC974A8}" srcId="{EDC254B7-F08E-453F-91D9-B2F32947FBAE}" destId="{A3BFE487-1F55-4599-A6BD-7B46575CA3A4}" srcOrd="1" destOrd="0" parTransId="{F7F15618-58DA-47FF-AF0F-C79CA8C8A583}" sibTransId="{AA39D267-D435-4E02-A76A-4F6229A42717}"/>
    <dgm:cxn modelId="{FE4E497B-CB85-4EA2-A9A8-41546E6EFA85}" type="presOf" srcId="{EDC254B7-F08E-453F-91D9-B2F32947FBAE}" destId="{C0788E9B-54BD-4232-ABE5-CA3BE45D214A}" srcOrd="0" destOrd="0" presId="urn:microsoft.com/office/officeart/2018/2/layout/IconLabelList"/>
    <dgm:cxn modelId="{AB54E081-BA84-4F1B-B5D0-7210C8BFB6B4}" srcId="{EDC254B7-F08E-453F-91D9-B2F32947FBAE}" destId="{ACB44FA4-BAA5-475E-8153-E5AD4A79516E}" srcOrd="2" destOrd="0" parTransId="{B2797C39-432A-4C04-86E7-D9B7FE7B626A}" sibTransId="{56D0209E-7805-4431-982C-A0A62BED4668}"/>
    <dgm:cxn modelId="{069089BB-9F59-480D-A7F3-2E889F9DFB4A}" type="presOf" srcId="{ACB44FA4-BAA5-475E-8153-E5AD4A79516E}" destId="{88E25C1A-9A5D-4FAD-82D8-530132102DE3}" srcOrd="0" destOrd="0" presId="urn:microsoft.com/office/officeart/2018/2/layout/IconLabelList"/>
    <dgm:cxn modelId="{FAC7EFCF-7643-4FB6-83A0-BBE593981AEE}" srcId="{EDC254B7-F08E-453F-91D9-B2F32947FBAE}" destId="{6B376895-6A00-4CA5-9D9E-BE8FEBA83762}" srcOrd="0" destOrd="0" parTransId="{5D5A2E37-CDDD-4DAA-AFED-429FF58526F7}" sibTransId="{DF015E26-8B07-481E-B104-1ACFBA2CAA29}"/>
    <dgm:cxn modelId="{68111BAA-DE21-4589-9B70-643EFE31222C}" type="presParOf" srcId="{C0788E9B-54BD-4232-ABE5-CA3BE45D214A}" destId="{DB116323-0BD0-45B4-938D-278604F3C429}" srcOrd="0" destOrd="0" presId="urn:microsoft.com/office/officeart/2018/2/layout/IconLabelList"/>
    <dgm:cxn modelId="{B3716C12-1CE2-49ED-BAEB-38F7822982CF}" type="presParOf" srcId="{DB116323-0BD0-45B4-938D-278604F3C429}" destId="{F6B30C38-7545-4C21-A2BE-6BD667A150A0}" srcOrd="0" destOrd="0" presId="urn:microsoft.com/office/officeart/2018/2/layout/IconLabelList"/>
    <dgm:cxn modelId="{2B1D65DA-5DAA-4CCC-897E-DCC0C49889EB}" type="presParOf" srcId="{DB116323-0BD0-45B4-938D-278604F3C429}" destId="{81D1A089-721D-4DBA-AB2A-14A27F312912}" srcOrd="1" destOrd="0" presId="urn:microsoft.com/office/officeart/2018/2/layout/IconLabelList"/>
    <dgm:cxn modelId="{EBB6162A-85D8-49BB-9426-004899C1EF3E}" type="presParOf" srcId="{DB116323-0BD0-45B4-938D-278604F3C429}" destId="{7315ECEA-BA42-43BB-9E8C-CFC6A0C7A20F}" srcOrd="2" destOrd="0" presId="urn:microsoft.com/office/officeart/2018/2/layout/IconLabelList"/>
    <dgm:cxn modelId="{69DCD134-A765-4F14-A08C-BBBC3DC74C7F}" type="presParOf" srcId="{C0788E9B-54BD-4232-ABE5-CA3BE45D214A}" destId="{A674580E-E4A0-405D-B7E4-E3116442CFBE}" srcOrd="1" destOrd="0" presId="urn:microsoft.com/office/officeart/2018/2/layout/IconLabelList"/>
    <dgm:cxn modelId="{AB2715C1-A080-4BC2-8509-C3E8D376D36D}" type="presParOf" srcId="{C0788E9B-54BD-4232-ABE5-CA3BE45D214A}" destId="{3C323FD1-E0BE-41DE-A3D8-140CA76556D8}" srcOrd="2" destOrd="0" presId="urn:microsoft.com/office/officeart/2018/2/layout/IconLabelList"/>
    <dgm:cxn modelId="{7396E26F-0380-4549-8687-E40E443080F2}" type="presParOf" srcId="{3C323FD1-E0BE-41DE-A3D8-140CA76556D8}" destId="{01B21BC5-AD3A-4015-88AE-E0CF43D3F790}" srcOrd="0" destOrd="0" presId="urn:microsoft.com/office/officeart/2018/2/layout/IconLabelList"/>
    <dgm:cxn modelId="{54723E1C-2FA4-47A5-925A-DCAD585AFCDA}" type="presParOf" srcId="{3C323FD1-E0BE-41DE-A3D8-140CA76556D8}" destId="{41C5F433-0704-4CCC-8E64-13235E18D18A}" srcOrd="1" destOrd="0" presId="urn:microsoft.com/office/officeart/2018/2/layout/IconLabelList"/>
    <dgm:cxn modelId="{9CE7D316-16C5-493F-9084-78E7C055A4F3}" type="presParOf" srcId="{3C323FD1-E0BE-41DE-A3D8-140CA76556D8}" destId="{DD7F9D75-A77B-4216-A971-798D1F86C27B}" srcOrd="2" destOrd="0" presId="urn:microsoft.com/office/officeart/2018/2/layout/IconLabelList"/>
    <dgm:cxn modelId="{118CA0CB-D263-4C85-8312-1A04737E04F4}" type="presParOf" srcId="{C0788E9B-54BD-4232-ABE5-CA3BE45D214A}" destId="{4C7C5A55-B291-42D6-9539-72FF0185F531}" srcOrd="3" destOrd="0" presId="urn:microsoft.com/office/officeart/2018/2/layout/IconLabelList"/>
    <dgm:cxn modelId="{69520F5A-87AF-4895-B6C2-0E1CACF46117}" type="presParOf" srcId="{C0788E9B-54BD-4232-ABE5-CA3BE45D214A}" destId="{FADAF457-0CB2-46A5-B74E-2D12C70D4F5F}" srcOrd="4" destOrd="0" presId="urn:microsoft.com/office/officeart/2018/2/layout/IconLabelList"/>
    <dgm:cxn modelId="{272CB1AC-7C7F-40DB-A444-67655FC47924}" type="presParOf" srcId="{FADAF457-0CB2-46A5-B74E-2D12C70D4F5F}" destId="{E64889F8-CB33-4A4B-9EA0-0413F719FB69}" srcOrd="0" destOrd="0" presId="urn:microsoft.com/office/officeart/2018/2/layout/IconLabelList"/>
    <dgm:cxn modelId="{0CD63037-23C5-4BE3-AEC2-9A754960D401}" type="presParOf" srcId="{FADAF457-0CB2-46A5-B74E-2D12C70D4F5F}" destId="{05D6C934-137A-4E41-8163-A42350283E9E}" srcOrd="1" destOrd="0" presId="urn:microsoft.com/office/officeart/2018/2/layout/IconLabelList"/>
    <dgm:cxn modelId="{19C90991-C89E-412D-A7AC-4FCEEEBD33B3}" type="presParOf" srcId="{FADAF457-0CB2-46A5-B74E-2D12C70D4F5F}" destId="{88E25C1A-9A5D-4FAD-82D8-530132102DE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DFB0D-DB7E-4274-A362-248ACA5F2169}"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FA7B3B4-434C-46DB-B01D-08944F58F214}">
      <dgm:prSet/>
      <dgm:spPr/>
      <dgm:t>
        <a:bodyPr/>
        <a:lstStyle/>
        <a:p>
          <a:pPr>
            <a:defRPr cap="all"/>
          </a:pPr>
          <a:r>
            <a:rPr lang="en-US" dirty="0">
              <a:solidFill>
                <a:schemeClr val="tx1"/>
              </a:solidFill>
            </a:rPr>
            <a:t>Guided reflection on meaning in work</a:t>
          </a:r>
        </a:p>
      </dgm:t>
    </dgm:pt>
    <dgm:pt modelId="{64D4D4BB-77CD-46BD-A869-7E5C8BF682F4}" type="parTrans" cxnId="{571F7618-368E-42E8-A092-402F296034A2}">
      <dgm:prSet/>
      <dgm:spPr/>
      <dgm:t>
        <a:bodyPr/>
        <a:lstStyle/>
        <a:p>
          <a:endParaRPr lang="en-US"/>
        </a:p>
      </dgm:t>
    </dgm:pt>
    <dgm:pt modelId="{EAD5FD3E-96B9-4B94-A6E2-3C939E1A9DDF}" type="sibTrans" cxnId="{571F7618-368E-42E8-A092-402F296034A2}">
      <dgm:prSet/>
      <dgm:spPr/>
      <dgm:t>
        <a:bodyPr/>
        <a:lstStyle/>
        <a:p>
          <a:endParaRPr lang="en-US"/>
        </a:p>
      </dgm:t>
    </dgm:pt>
    <dgm:pt modelId="{0DD59C9D-9226-4837-B8B4-C92E8157FB33}">
      <dgm:prSet/>
      <dgm:spPr/>
      <dgm:t>
        <a:bodyPr/>
        <a:lstStyle/>
        <a:p>
          <a:pPr>
            <a:defRPr cap="all"/>
          </a:pPr>
          <a:r>
            <a:rPr lang="en-US" dirty="0">
              <a:solidFill>
                <a:schemeClr val="tx1"/>
              </a:solidFill>
            </a:rPr>
            <a:t>Gratitude list</a:t>
          </a:r>
        </a:p>
      </dgm:t>
    </dgm:pt>
    <dgm:pt modelId="{E6B53E07-4F2F-40FE-8609-64A7C84ECA54}" type="parTrans" cxnId="{3D94CDDD-3589-436D-AE21-5AEDB4826E68}">
      <dgm:prSet/>
      <dgm:spPr/>
      <dgm:t>
        <a:bodyPr/>
        <a:lstStyle/>
        <a:p>
          <a:endParaRPr lang="en-US"/>
        </a:p>
      </dgm:t>
    </dgm:pt>
    <dgm:pt modelId="{113F3687-9E39-4907-B6E8-DAD1F0E86F2C}" type="sibTrans" cxnId="{3D94CDDD-3589-436D-AE21-5AEDB4826E68}">
      <dgm:prSet/>
      <dgm:spPr/>
      <dgm:t>
        <a:bodyPr/>
        <a:lstStyle/>
        <a:p>
          <a:endParaRPr lang="en-US"/>
        </a:p>
      </dgm:t>
    </dgm:pt>
    <dgm:pt modelId="{6596F347-5A63-45B7-86A3-1C33AE339FFC}">
      <dgm:prSet/>
      <dgm:spPr/>
      <dgm:t>
        <a:bodyPr/>
        <a:lstStyle/>
        <a:p>
          <a:pPr>
            <a:defRPr cap="all"/>
          </a:pPr>
          <a:r>
            <a:rPr lang="en-US" dirty="0">
              <a:solidFill>
                <a:schemeClr val="tx1"/>
              </a:solidFill>
            </a:rPr>
            <a:t>Mindfulness based training </a:t>
          </a:r>
        </a:p>
      </dgm:t>
    </dgm:pt>
    <dgm:pt modelId="{0876C595-3E91-4845-88D6-F37271E62462}" type="parTrans" cxnId="{BF09F07C-0EB2-48CC-B141-4926293F8225}">
      <dgm:prSet/>
      <dgm:spPr/>
      <dgm:t>
        <a:bodyPr/>
        <a:lstStyle/>
        <a:p>
          <a:endParaRPr lang="en-US"/>
        </a:p>
      </dgm:t>
    </dgm:pt>
    <dgm:pt modelId="{03463B52-102E-46FC-B83B-E83200E39029}" type="sibTrans" cxnId="{BF09F07C-0EB2-48CC-B141-4926293F8225}">
      <dgm:prSet/>
      <dgm:spPr/>
      <dgm:t>
        <a:bodyPr/>
        <a:lstStyle/>
        <a:p>
          <a:endParaRPr lang="en-US"/>
        </a:p>
      </dgm:t>
    </dgm:pt>
    <dgm:pt modelId="{C6B91DB8-13A8-4FAB-9AE8-302F2203C3D9}" type="pres">
      <dgm:prSet presAssocID="{EA9DFB0D-DB7E-4274-A362-248ACA5F2169}" presName="root" presStyleCnt="0">
        <dgm:presLayoutVars>
          <dgm:dir/>
          <dgm:resizeHandles val="exact"/>
        </dgm:presLayoutVars>
      </dgm:prSet>
      <dgm:spPr/>
    </dgm:pt>
    <dgm:pt modelId="{6DE88174-DED4-482C-B73A-A3EFFB3F92E2}" type="pres">
      <dgm:prSet presAssocID="{9FA7B3B4-434C-46DB-B01D-08944F58F214}" presName="compNode" presStyleCnt="0"/>
      <dgm:spPr/>
    </dgm:pt>
    <dgm:pt modelId="{045BB0A0-F609-4A79-8E36-BD715B3F6315}" type="pres">
      <dgm:prSet presAssocID="{9FA7B3B4-434C-46DB-B01D-08944F58F214}" presName="iconBgRect" presStyleLbl="bgShp" presStyleIdx="0" presStyleCnt="3"/>
      <dgm:spPr>
        <a:prstGeom prst="round2DiagRect">
          <a:avLst>
            <a:gd name="adj1" fmla="val 29727"/>
            <a:gd name="adj2" fmla="val 0"/>
          </a:avLst>
        </a:prstGeom>
      </dgm:spPr>
    </dgm:pt>
    <dgm:pt modelId="{17DF0FA2-0570-4F64-AB31-8CF761F3F56B}" type="pres">
      <dgm:prSet presAssocID="{9FA7B3B4-434C-46DB-B01D-08944F58F2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8D6C986-58ED-4E73-B870-89646CB41D2E}" type="pres">
      <dgm:prSet presAssocID="{9FA7B3B4-434C-46DB-B01D-08944F58F214}" presName="spaceRect" presStyleCnt="0"/>
      <dgm:spPr/>
    </dgm:pt>
    <dgm:pt modelId="{7D2364A1-792B-4555-B345-E9A9FC569B06}" type="pres">
      <dgm:prSet presAssocID="{9FA7B3B4-434C-46DB-B01D-08944F58F214}" presName="textRect" presStyleLbl="revTx" presStyleIdx="0" presStyleCnt="3">
        <dgm:presLayoutVars>
          <dgm:chMax val="1"/>
          <dgm:chPref val="1"/>
        </dgm:presLayoutVars>
      </dgm:prSet>
      <dgm:spPr/>
    </dgm:pt>
    <dgm:pt modelId="{4607DCC7-87ED-4484-B08C-AC489C22D2B7}" type="pres">
      <dgm:prSet presAssocID="{EAD5FD3E-96B9-4B94-A6E2-3C939E1A9DDF}" presName="sibTrans" presStyleCnt="0"/>
      <dgm:spPr/>
    </dgm:pt>
    <dgm:pt modelId="{83B7C0D7-D102-485E-A0B5-140E910FC853}" type="pres">
      <dgm:prSet presAssocID="{0DD59C9D-9226-4837-B8B4-C92E8157FB33}" presName="compNode" presStyleCnt="0"/>
      <dgm:spPr/>
    </dgm:pt>
    <dgm:pt modelId="{359FD951-F0E6-4FE7-997C-C8491459DBAC}" type="pres">
      <dgm:prSet presAssocID="{0DD59C9D-9226-4837-B8B4-C92E8157FB33}" presName="iconBgRect" presStyleLbl="bgShp" presStyleIdx="1" presStyleCnt="3"/>
      <dgm:spPr>
        <a:prstGeom prst="round2DiagRect">
          <a:avLst>
            <a:gd name="adj1" fmla="val 29727"/>
            <a:gd name="adj2" fmla="val 0"/>
          </a:avLst>
        </a:prstGeom>
      </dgm:spPr>
    </dgm:pt>
    <dgm:pt modelId="{90FD709C-F7D8-487C-81F0-8C4DA61B564B}" type="pres">
      <dgm:prSet presAssocID="{0DD59C9D-9226-4837-B8B4-C92E8157FB33}" presName="iconRect" presStyleLbl="node1" presStyleIdx="1" presStyleCnt="3" custLinFactX="136223" custLinFactNeighborX="200000" custLinFactNeighborY="5753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dgm:pt>
    <dgm:pt modelId="{8D406F5A-5D98-427E-AC8E-54A9AE26305B}" type="pres">
      <dgm:prSet presAssocID="{0DD59C9D-9226-4837-B8B4-C92E8157FB33}" presName="spaceRect" presStyleCnt="0"/>
      <dgm:spPr/>
    </dgm:pt>
    <dgm:pt modelId="{F9446DD6-EB78-46CC-9FD5-2E3E78B8B0FA}" type="pres">
      <dgm:prSet presAssocID="{0DD59C9D-9226-4837-B8B4-C92E8157FB33}" presName="textRect" presStyleLbl="revTx" presStyleIdx="1" presStyleCnt="3" custLinFactX="19046" custLinFactNeighborX="100000" custLinFactNeighborY="-9928">
        <dgm:presLayoutVars>
          <dgm:chMax val="1"/>
          <dgm:chPref val="1"/>
        </dgm:presLayoutVars>
      </dgm:prSet>
      <dgm:spPr/>
    </dgm:pt>
    <dgm:pt modelId="{F2AE4758-8F36-45FB-9E6B-3344609546C5}" type="pres">
      <dgm:prSet presAssocID="{113F3687-9E39-4907-B6E8-DAD1F0E86F2C}" presName="sibTrans" presStyleCnt="0"/>
      <dgm:spPr/>
    </dgm:pt>
    <dgm:pt modelId="{9BCD963C-B803-4C04-BEA0-5A67A767C0DA}" type="pres">
      <dgm:prSet presAssocID="{6596F347-5A63-45B7-86A3-1C33AE339FFC}" presName="compNode" presStyleCnt="0"/>
      <dgm:spPr/>
    </dgm:pt>
    <dgm:pt modelId="{72142F33-5C21-480F-82B4-75156A484824}" type="pres">
      <dgm:prSet presAssocID="{6596F347-5A63-45B7-86A3-1C33AE339FFC}" presName="iconBgRect" presStyleLbl="bgShp" presStyleIdx="2" presStyleCnt="3" custLinFactNeighborX="3589" custLinFactNeighborY="-2854"/>
      <dgm:spPr>
        <a:prstGeom prst="round2DiagRect">
          <a:avLst>
            <a:gd name="adj1" fmla="val 29727"/>
            <a:gd name="adj2" fmla="val 0"/>
          </a:avLst>
        </a:prstGeom>
      </dgm:spPr>
    </dgm:pt>
    <dgm:pt modelId="{3BBAF923-A97E-478E-AB16-26A3A9F36E79}" type="pres">
      <dgm:prSet presAssocID="{6596F347-5A63-45B7-86A3-1C33AE339FFC}" presName="iconRect" presStyleLbl="node1" presStyleIdx="2" presStyleCnt="3" custLinFactX="-135714" custLinFactNeighborX="-200000" custLinFactNeighborY="-625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2C91ABA4-0C7A-49C4-8C2C-ACB946D15E83}" type="pres">
      <dgm:prSet presAssocID="{6596F347-5A63-45B7-86A3-1C33AE339FFC}" presName="spaceRect" presStyleCnt="0"/>
      <dgm:spPr/>
    </dgm:pt>
    <dgm:pt modelId="{E71DE326-6910-4816-B84F-6884AA778F5A}" type="pres">
      <dgm:prSet presAssocID="{6596F347-5A63-45B7-86A3-1C33AE339FFC}" presName="textRect" presStyleLbl="revTx" presStyleIdx="2" presStyleCnt="3" custLinFactX="-17500" custLinFactNeighborX="-100000" custLinFactNeighborY="-9407">
        <dgm:presLayoutVars>
          <dgm:chMax val="1"/>
          <dgm:chPref val="1"/>
        </dgm:presLayoutVars>
      </dgm:prSet>
      <dgm:spPr/>
    </dgm:pt>
  </dgm:ptLst>
  <dgm:cxnLst>
    <dgm:cxn modelId="{571F7618-368E-42E8-A092-402F296034A2}" srcId="{EA9DFB0D-DB7E-4274-A362-248ACA5F2169}" destId="{9FA7B3B4-434C-46DB-B01D-08944F58F214}" srcOrd="0" destOrd="0" parTransId="{64D4D4BB-77CD-46BD-A869-7E5C8BF682F4}" sibTransId="{EAD5FD3E-96B9-4B94-A6E2-3C939E1A9DDF}"/>
    <dgm:cxn modelId="{EB68D41C-19F6-42CD-8030-D99CF02AFF11}" type="presOf" srcId="{0DD59C9D-9226-4837-B8B4-C92E8157FB33}" destId="{F9446DD6-EB78-46CC-9FD5-2E3E78B8B0FA}" srcOrd="0" destOrd="0" presId="urn:microsoft.com/office/officeart/2018/5/layout/IconLeafLabelList"/>
    <dgm:cxn modelId="{CAC32722-726A-4F4C-B02C-EE97EEF9AB2C}" type="presOf" srcId="{9FA7B3B4-434C-46DB-B01D-08944F58F214}" destId="{7D2364A1-792B-4555-B345-E9A9FC569B06}" srcOrd="0" destOrd="0" presId="urn:microsoft.com/office/officeart/2018/5/layout/IconLeafLabelList"/>
    <dgm:cxn modelId="{BC360334-2E07-4ECC-99C0-13C3949BE532}" type="presOf" srcId="{EA9DFB0D-DB7E-4274-A362-248ACA5F2169}" destId="{C6B91DB8-13A8-4FAB-9AE8-302F2203C3D9}" srcOrd="0" destOrd="0" presId="urn:microsoft.com/office/officeart/2018/5/layout/IconLeafLabelList"/>
    <dgm:cxn modelId="{BF09F07C-0EB2-48CC-B141-4926293F8225}" srcId="{EA9DFB0D-DB7E-4274-A362-248ACA5F2169}" destId="{6596F347-5A63-45B7-86A3-1C33AE339FFC}" srcOrd="2" destOrd="0" parTransId="{0876C595-3E91-4845-88D6-F37271E62462}" sibTransId="{03463B52-102E-46FC-B83B-E83200E39029}"/>
    <dgm:cxn modelId="{EC6597CD-E6AE-467E-A2A9-C28EBAE42216}" type="presOf" srcId="{6596F347-5A63-45B7-86A3-1C33AE339FFC}" destId="{E71DE326-6910-4816-B84F-6884AA778F5A}" srcOrd="0" destOrd="0" presId="urn:microsoft.com/office/officeart/2018/5/layout/IconLeafLabelList"/>
    <dgm:cxn modelId="{3D94CDDD-3589-436D-AE21-5AEDB4826E68}" srcId="{EA9DFB0D-DB7E-4274-A362-248ACA5F2169}" destId="{0DD59C9D-9226-4837-B8B4-C92E8157FB33}" srcOrd="1" destOrd="0" parTransId="{E6B53E07-4F2F-40FE-8609-64A7C84ECA54}" sibTransId="{113F3687-9E39-4907-B6E8-DAD1F0E86F2C}"/>
    <dgm:cxn modelId="{D97C7A32-D45F-45AE-A181-6B399F5B67E7}" type="presParOf" srcId="{C6B91DB8-13A8-4FAB-9AE8-302F2203C3D9}" destId="{6DE88174-DED4-482C-B73A-A3EFFB3F92E2}" srcOrd="0" destOrd="0" presId="urn:microsoft.com/office/officeart/2018/5/layout/IconLeafLabelList"/>
    <dgm:cxn modelId="{A62C4A5F-A959-4D1B-8AEC-5D76AD30B1E5}" type="presParOf" srcId="{6DE88174-DED4-482C-B73A-A3EFFB3F92E2}" destId="{045BB0A0-F609-4A79-8E36-BD715B3F6315}" srcOrd="0" destOrd="0" presId="urn:microsoft.com/office/officeart/2018/5/layout/IconLeafLabelList"/>
    <dgm:cxn modelId="{A1891535-0385-4DF3-A399-41BFC4DB2166}" type="presParOf" srcId="{6DE88174-DED4-482C-B73A-A3EFFB3F92E2}" destId="{17DF0FA2-0570-4F64-AB31-8CF761F3F56B}" srcOrd="1" destOrd="0" presId="urn:microsoft.com/office/officeart/2018/5/layout/IconLeafLabelList"/>
    <dgm:cxn modelId="{45CAC7C3-5A28-4133-BF00-E47EA7C2FA24}" type="presParOf" srcId="{6DE88174-DED4-482C-B73A-A3EFFB3F92E2}" destId="{58D6C986-58ED-4E73-B870-89646CB41D2E}" srcOrd="2" destOrd="0" presId="urn:microsoft.com/office/officeart/2018/5/layout/IconLeafLabelList"/>
    <dgm:cxn modelId="{1524F70B-7900-4BF4-8572-A9B6532F60CB}" type="presParOf" srcId="{6DE88174-DED4-482C-B73A-A3EFFB3F92E2}" destId="{7D2364A1-792B-4555-B345-E9A9FC569B06}" srcOrd="3" destOrd="0" presId="urn:microsoft.com/office/officeart/2018/5/layout/IconLeafLabelList"/>
    <dgm:cxn modelId="{FD7F2C0B-4193-4137-B260-65A8789081DF}" type="presParOf" srcId="{C6B91DB8-13A8-4FAB-9AE8-302F2203C3D9}" destId="{4607DCC7-87ED-4484-B08C-AC489C22D2B7}" srcOrd="1" destOrd="0" presId="urn:microsoft.com/office/officeart/2018/5/layout/IconLeafLabelList"/>
    <dgm:cxn modelId="{1A3B4D78-F45D-44FB-AD2E-C8DF6215CBA7}" type="presParOf" srcId="{C6B91DB8-13A8-4FAB-9AE8-302F2203C3D9}" destId="{83B7C0D7-D102-485E-A0B5-140E910FC853}" srcOrd="2" destOrd="0" presId="urn:microsoft.com/office/officeart/2018/5/layout/IconLeafLabelList"/>
    <dgm:cxn modelId="{B9288ADF-9C5E-4F13-9CC5-3B5B974039C2}" type="presParOf" srcId="{83B7C0D7-D102-485E-A0B5-140E910FC853}" destId="{359FD951-F0E6-4FE7-997C-C8491459DBAC}" srcOrd="0" destOrd="0" presId="urn:microsoft.com/office/officeart/2018/5/layout/IconLeafLabelList"/>
    <dgm:cxn modelId="{5A3F5E71-55AA-4C8E-ADE7-84CEA5CF8A18}" type="presParOf" srcId="{83B7C0D7-D102-485E-A0B5-140E910FC853}" destId="{90FD709C-F7D8-487C-81F0-8C4DA61B564B}" srcOrd="1" destOrd="0" presId="urn:microsoft.com/office/officeart/2018/5/layout/IconLeafLabelList"/>
    <dgm:cxn modelId="{88950B1A-EF12-4DB2-9596-863808A580C0}" type="presParOf" srcId="{83B7C0D7-D102-485E-A0B5-140E910FC853}" destId="{8D406F5A-5D98-427E-AC8E-54A9AE26305B}" srcOrd="2" destOrd="0" presId="urn:microsoft.com/office/officeart/2018/5/layout/IconLeafLabelList"/>
    <dgm:cxn modelId="{DFFFAEFF-C6C0-4E31-BD0C-12F318E5C7CD}" type="presParOf" srcId="{83B7C0D7-D102-485E-A0B5-140E910FC853}" destId="{F9446DD6-EB78-46CC-9FD5-2E3E78B8B0FA}" srcOrd="3" destOrd="0" presId="urn:microsoft.com/office/officeart/2018/5/layout/IconLeafLabelList"/>
    <dgm:cxn modelId="{F964C885-CCA5-4081-B72E-2344F743A093}" type="presParOf" srcId="{C6B91DB8-13A8-4FAB-9AE8-302F2203C3D9}" destId="{F2AE4758-8F36-45FB-9E6B-3344609546C5}" srcOrd="3" destOrd="0" presId="urn:microsoft.com/office/officeart/2018/5/layout/IconLeafLabelList"/>
    <dgm:cxn modelId="{377D1630-DA9A-4BAA-9DAB-036986766E91}" type="presParOf" srcId="{C6B91DB8-13A8-4FAB-9AE8-302F2203C3D9}" destId="{9BCD963C-B803-4C04-BEA0-5A67A767C0DA}" srcOrd="4" destOrd="0" presId="urn:microsoft.com/office/officeart/2018/5/layout/IconLeafLabelList"/>
    <dgm:cxn modelId="{84C978BB-4B44-4977-9105-AFDEEDCCA6E2}" type="presParOf" srcId="{9BCD963C-B803-4C04-BEA0-5A67A767C0DA}" destId="{72142F33-5C21-480F-82B4-75156A484824}" srcOrd="0" destOrd="0" presId="urn:microsoft.com/office/officeart/2018/5/layout/IconLeafLabelList"/>
    <dgm:cxn modelId="{0E53B245-01AA-4296-B4C4-AE471DD35F7C}" type="presParOf" srcId="{9BCD963C-B803-4C04-BEA0-5A67A767C0DA}" destId="{3BBAF923-A97E-478E-AB16-26A3A9F36E79}" srcOrd="1" destOrd="0" presId="urn:microsoft.com/office/officeart/2018/5/layout/IconLeafLabelList"/>
    <dgm:cxn modelId="{F96870AB-922B-4B45-9D97-8BCF354C820F}" type="presParOf" srcId="{9BCD963C-B803-4C04-BEA0-5A67A767C0DA}" destId="{2C91ABA4-0C7A-49C4-8C2C-ACB946D15E83}" srcOrd="2" destOrd="0" presId="urn:microsoft.com/office/officeart/2018/5/layout/IconLeafLabelList"/>
    <dgm:cxn modelId="{1EF987B3-C63D-43C0-96A0-B356EE8FF7DF}" type="presParOf" srcId="{9BCD963C-B803-4C04-BEA0-5A67A767C0DA}" destId="{E71DE326-6910-4816-B84F-6884AA778F5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9DA54-DBB2-4EF6-9F1B-E3DB6040B34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CBAD5603-5CA2-4C9A-AD5A-CD00138A736D}">
      <dgm:prSet custT="1"/>
      <dgm:spPr/>
      <dgm:t>
        <a:bodyPr/>
        <a:lstStyle/>
        <a:p>
          <a:r>
            <a:rPr lang="en-US" sz="5400" dirty="0"/>
            <a:t>Setting limits</a:t>
          </a:r>
        </a:p>
      </dgm:t>
    </dgm:pt>
    <dgm:pt modelId="{4033BF80-2FD6-4056-AF56-58116020EF7E}" type="parTrans" cxnId="{4B338A64-7F82-47F0-8BA9-2DA6B004E1A6}">
      <dgm:prSet/>
      <dgm:spPr/>
      <dgm:t>
        <a:bodyPr/>
        <a:lstStyle/>
        <a:p>
          <a:endParaRPr lang="en-US"/>
        </a:p>
      </dgm:t>
    </dgm:pt>
    <dgm:pt modelId="{CAB6E25A-A6ED-4EA6-92CE-0EA1757B78B5}" type="sibTrans" cxnId="{4B338A64-7F82-47F0-8BA9-2DA6B004E1A6}">
      <dgm:prSet/>
      <dgm:spPr/>
      <dgm:t>
        <a:bodyPr/>
        <a:lstStyle/>
        <a:p>
          <a:endParaRPr lang="en-US"/>
        </a:p>
      </dgm:t>
    </dgm:pt>
    <dgm:pt modelId="{E0F4D972-EC26-48F8-A373-C71DC2199492}">
      <dgm:prSet custT="1"/>
      <dgm:spPr/>
      <dgm:t>
        <a:bodyPr/>
        <a:lstStyle/>
        <a:p>
          <a:r>
            <a:rPr lang="en-US" sz="5400" dirty="0"/>
            <a:t>Self Care </a:t>
          </a:r>
        </a:p>
      </dgm:t>
    </dgm:pt>
    <dgm:pt modelId="{DFC32AF3-6403-4974-9825-EFF249771B8F}" type="parTrans" cxnId="{7F63AA0D-8F21-46AE-B57E-6D1A548E69A4}">
      <dgm:prSet/>
      <dgm:spPr/>
      <dgm:t>
        <a:bodyPr/>
        <a:lstStyle/>
        <a:p>
          <a:endParaRPr lang="en-US"/>
        </a:p>
      </dgm:t>
    </dgm:pt>
    <dgm:pt modelId="{3261A2D7-9062-4013-A3FB-C357166D2C7B}" type="sibTrans" cxnId="{7F63AA0D-8F21-46AE-B57E-6D1A548E69A4}">
      <dgm:prSet/>
      <dgm:spPr/>
      <dgm:t>
        <a:bodyPr/>
        <a:lstStyle/>
        <a:p>
          <a:endParaRPr lang="en-US"/>
        </a:p>
      </dgm:t>
    </dgm:pt>
    <dgm:pt modelId="{32512ED7-15AE-3B4F-9036-4D869552FA28}" type="pres">
      <dgm:prSet presAssocID="{2D59DA54-DBB2-4EF6-9F1B-E3DB6040B34E}" presName="hierChild1" presStyleCnt="0">
        <dgm:presLayoutVars>
          <dgm:chPref val="1"/>
          <dgm:dir/>
          <dgm:animOne val="branch"/>
          <dgm:animLvl val="lvl"/>
          <dgm:resizeHandles/>
        </dgm:presLayoutVars>
      </dgm:prSet>
      <dgm:spPr/>
    </dgm:pt>
    <dgm:pt modelId="{B2F88103-96D2-854D-A318-22B4FD7FB30B}" type="pres">
      <dgm:prSet presAssocID="{CBAD5603-5CA2-4C9A-AD5A-CD00138A736D}" presName="hierRoot1" presStyleCnt="0"/>
      <dgm:spPr/>
    </dgm:pt>
    <dgm:pt modelId="{7BD20D27-66BA-A945-83DE-F5ED92A15EB5}" type="pres">
      <dgm:prSet presAssocID="{CBAD5603-5CA2-4C9A-AD5A-CD00138A736D}" presName="composite" presStyleCnt="0"/>
      <dgm:spPr/>
    </dgm:pt>
    <dgm:pt modelId="{B7E26460-7EE5-7145-B749-19573AEE9BA8}" type="pres">
      <dgm:prSet presAssocID="{CBAD5603-5CA2-4C9A-AD5A-CD00138A736D}" presName="background" presStyleLbl="node0" presStyleIdx="0" presStyleCnt="2"/>
      <dgm:spPr/>
    </dgm:pt>
    <dgm:pt modelId="{35E48FE7-5C9A-B44A-9E3A-874CA39B3AC9}" type="pres">
      <dgm:prSet presAssocID="{CBAD5603-5CA2-4C9A-AD5A-CD00138A736D}" presName="text" presStyleLbl="fgAcc0" presStyleIdx="0" presStyleCnt="2">
        <dgm:presLayoutVars>
          <dgm:chPref val="3"/>
        </dgm:presLayoutVars>
      </dgm:prSet>
      <dgm:spPr/>
    </dgm:pt>
    <dgm:pt modelId="{7B4022BB-A0AC-A547-8746-CE1BC525B3F1}" type="pres">
      <dgm:prSet presAssocID="{CBAD5603-5CA2-4C9A-AD5A-CD00138A736D}" presName="hierChild2" presStyleCnt="0"/>
      <dgm:spPr/>
    </dgm:pt>
    <dgm:pt modelId="{8374FF3B-EE43-DC4A-835D-2BB9E763CBE5}" type="pres">
      <dgm:prSet presAssocID="{E0F4D972-EC26-48F8-A373-C71DC2199492}" presName="hierRoot1" presStyleCnt="0"/>
      <dgm:spPr/>
    </dgm:pt>
    <dgm:pt modelId="{FE7DD73A-F7E7-A744-8254-07348CAF243D}" type="pres">
      <dgm:prSet presAssocID="{E0F4D972-EC26-48F8-A373-C71DC2199492}" presName="composite" presStyleCnt="0"/>
      <dgm:spPr/>
    </dgm:pt>
    <dgm:pt modelId="{7AA02E99-D9A2-0A45-A888-7F7EAC29589C}" type="pres">
      <dgm:prSet presAssocID="{E0F4D972-EC26-48F8-A373-C71DC2199492}" presName="background" presStyleLbl="node0" presStyleIdx="1" presStyleCnt="2"/>
      <dgm:spPr/>
    </dgm:pt>
    <dgm:pt modelId="{E858B97C-C7C7-B44A-9AC7-E978A8F20CC5}" type="pres">
      <dgm:prSet presAssocID="{E0F4D972-EC26-48F8-A373-C71DC2199492}" presName="text" presStyleLbl="fgAcc0" presStyleIdx="1" presStyleCnt="2">
        <dgm:presLayoutVars>
          <dgm:chPref val="3"/>
        </dgm:presLayoutVars>
      </dgm:prSet>
      <dgm:spPr/>
    </dgm:pt>
    <dgm:pt modelId="{45DCD6AD-E2BE-504C-9657-1227494A5F25}" type="pres">
      <dgm:prSet presAssocID="{E0F4D972-EC26-48F8-A373-C71DC2199492}" presName="hierChild2" presStyleCnt="0"/>
      <dgm:spPr/>
    </dgm:pt>
  </dgm:ptLst>
  <dgm:cxnLst>
    <dgm:cxn modelId="{7F63AA0D-8F21-46AE-B57E-6D1A548E69A4}" srcId="{2D59DA54-DBB2-4EF6-9F1B-E3DB6040B34E}" destId="{E0F4D972-EC26-48F8-A373-C71DC2199492}" srcOrd="1" destOrd="0" parTransId="{DFC32AF3-6403-4974-9825-EFF249771B8F}" sibTransId="{3261A2D7-9062-4013-A3FB-C357166D2C7B}"/>
    <dgm:cxn modelId="{4C4F5C5D-5B29-1C4A-8F44-B39A08FBCDE8}" type="presOf" srcId="{2D59DA54-DBB2-4EF6-9F1B-E3DB6040B34E}" destId="{32512ED7-15AE-3B4F-9036-4D869552FA28}" srcOrd="0" destOrd="0" presId="urn:microsoft.com/office/officeart/2005/8/layout/hierarchy1"/>
    <dgm:cxn modelId="{4B338A64-7F82-47F0-8BA9-2DA6B004E1A6}" srcId="{2D59DA54-DBB2-4EF6-9F1B-E3DB6040B34E}" destId="{CBAD5603-5CA2-4C9A-AD5A-CD00138A736D}" srcOrd="0" destOrd="0" parTransId="{4033BF80-2FD6-4056-AF56-58116020EF7E}" sibTransId="{CAB6E25A-A6ED-4EA6-92CE-0EA1757B78B5}"/>
    <dgm:cxn modelId="{42D778AB-E3C2-DB44-A644-708B716E6A12}" type="presOf" srcId="{CBAD5603-5CA2-4C9A-AD5A-CD00138A736D}" destId="{35E48FE7-5C9A-B44A-9E3A-874CA39B3AC9}" srcOrd="0" destOrd="0" presId="urn:microsoft.com/office/officeart/2005/8/layout/hierarchy1"/>
    <dgm:cxn modelId="{845793CD-5C63-0749-AD59-3608EA8F7162}" type="presOf" srcId="{E0F4D972-EC26-48F8-A373-C71DC2199492}" destId="{E858B97C-C7C7-B44A-9AC7-E978A8F20CC5}" srcOrd="0" destOrd="0" presId="urn:microsoft.com/office/officeart/2005/8/layout/hierarchy1"/>
    <dgm:cxn modelId="{5D8838A2-5D0B-B94D-86AA-37BB01320CE0}" type="presParOf" srcId="{32512ED7-15AE-3B4F-9036-4D869552FA28}" destId="{B2F88103-96D2-854D-A318-22B4FD7FB30B}" srcOrd="0" destOrd="0" presId="urn:microsoft.com/office/officeart/2005/8/layout/hierarchy1"/>
    <dgm:cxn modelId="{595152E3-DE5F-594E-9BE2-5D42541A22E5}" type="presParOf" srcId="{B2F88103-96D2-854D-A318-22B4FD7FB30B}" destId="{7BD20D27-66BA-A945-83DE-F5ED92A15EB5}" srcOrd="0" destOrd="0" presId="urn:microsoft.com/office/officeart/2005/8/layout/hierarchy1"/>
    <dgm:cxn modelId="{7E9B0EA3-7986-A849-A5DA-4E70D70C3294}" type="presParOf" srcId="{7BD20D27-66BA-A945-83DE-F5ED92A15EB5}" destId="{B7E26460-7EE5-7145-B749-19573AEE9BA8}" srcOrd="0" destOrd="0" presId="urn:microsoft.com/office/officeart/2005/8/layout/hierarchy1"/>
    <dgm:cxn modelId="{C23420CE-3FC6-A449-81FC-2AA9F6C45BE8}" type="presParOf" srcId="{7BD20D27-66BA-A945-83DE-F5ED92A15EB5}" destId="{35E48FE7-5C9A-B44A-9E3A-874CA39B3AC9}" srcOrd="1" destOrd="0" presId="urn:microsoft.com/office/officeart/2005/8/layout/hierarchy1"/>
    <dgm:cxn modelId="{773DC152-7F0F-084D-AE2D-27AB441B7B0F}" type="presParOf" srcId="{B2F88103-96D2-854D-A318-22B4FD7FB30B}" destId="{7B4022BB-A0AC-A547-8746-CE1BC525B3F1}" srcOrd="1" destOrd="0" presId="urn:microsoft.com/office/officeart/2005/8/layout/hierarchy1"/>
    <dgm:cxn modelId="{BB62F1E4-8DB8-2348-8E37-DB574D694E65}" type="presParOf" srcId="{32512ED7-15AE-3B4F-9036-4D869552FA28}" destId="{8374FF3B-EE43-DC4A-835D-2BB9E763CBE5}" srcOrd="1" destOrd="0" presId="urn:microsoft.com/office/officeart/2005/8/layout/hierarchy1"/>
    <dgm:cxn modelId="{178932DC-D6F5-AF43-93C1-B8A164B3534F}" type="presParOf" srcId="{8374FF3B-EE43-DC4A-835D-2BB9E763CBE5}" destId="{FE7DD73A-F7E7-A744-8254-07348CAF243D}" srcOrd="0" destOrd="0" presId="urn:microsoft.com/office/officeart/2005/8/layout/hierarchy1"/>
    <dgm:cxn modelId="{3BFF8031-CF98-C84B-8164-95D2726AB56D}" type="presParOf" srcId="{FE7DD73A-F7E7-A744-8254-07348CAF243D}" destId="{7AA02E99-D9A2-0A45-A888-7F7EAC29589C}" srcOrd="0" destOrd="0" presId="urn:microsoft.com/office/officeart/2005/8/layout/hierarchy1"/>
    <dgm:cxn modelId="{C71D58D0-93A5-4642-BB11-12C5E18B8327}" type="presParOf" srcId="{FE7DD73A-F7E7-A744-8254-07348CAF243D}" destId="{E858B97C-C7C7-B44A-9AC7-E978A8F20CC5}" srcOrd="1" destOrd="0" presId="urn:microsoft.com/office/officeart/2005/8/layout/hierarchy1"/>
    <dgm:cxn modelId="{B7076A8E-C118-BF42-ABC6-1BC7022AD5A0}" type="presParOf" srcId="{8374FF3B-EE43-DC4A-835D-2BB9E763CBE5}" destId="{45DCD6AD-E2BE-504C-9657-1227494A5F2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42117-B6E8-43B9-90C9-3601E372D48C}" type="doc">
      <dgm:prSet loTypeId="urn:microsoft.com/office/officeart/2005/8/layout/vProcess5" loCatId="process" qsTypeId="urn:microsoft.com/office/officeart/2005/8/quickstyle/simple1" qsCatId="simple" csTypeId="urn:microsoft.com/office/officeart/2005/8/colors/ColorSchemeForSuggestions" csCatId="other" phldr="1"/>
      <dgm:spPr/>
      <dgm:t>
        <a:bodyPr/>
        <a:lstStyle/>
        <a:p>
          <a:endParaRPr lang="en-US"/>
        </a:p>
      </dgm:t>
    </dgm:pt>
    <dgm:pt modelId="{C26B06C1-B9EC-4D24-B69F-12DECCC8A576}">
      <dgm:prSet custT="1"/>
      <dgm:spPr/>
      <dgm:t>
        <a:bodyPr/>
        <a:lstStyle/>
        <a:p>
          <a:r>
            <a:rPr lang="en-US" sz="2800" dirty="0"/>
            <a:t>Discover- “What is working well?”</a:t>
          </a:r>
        </a:p>
      </dgm:t>
    </dgm:pt>
    <dgm:pt modelId="{B31E870C-F642-4112-B41E-9FE9F643BDDA}" type="parTrans" cxnId="{A8FB4D90-3098-4C7B-92B5-AB5923DF347F}">
      <dgm:prSet/>
      <dgm:spPr/>
      <dgm:t>
        <a:bodyPr/>
        <a:lstStyle/>
        <a:p>
          <a:endParaRPr lang="en-US" sz="2800"/>
        </a:p>
      </dgm:t>
    </dgm:pt>
    <dgm:pt modelId="{9DEB9575-9011-4768-AED6-434261D567C0}" type="sibTrans" cxnId="{A8FB4D90-3098-4C7B-92B5-AB5923DF347F}">
      <dgm:prSet custT="1"/>
      <dgm:spPr/>
      <dgm:t>
        <a:bodyPr/>
        <a:lstStyle/>
        <a:p>
          <a:endParaRPr lang="en-US" sz="2800"/>
        </a:p>
      </dgm:t>
    </dgm:pt>
    <dgm:pt modelId="{99967D76-0101-4FC7-911F-599447C53DC4}">
      <dgm:prSet custT="1"/>
      <dgm:spPr/>
      <dgm:t>
        <a:bodyPr/>
        <a:lstStyle/>
        <a:p>
          <a:r>
            <a:rPr lang="en-US" sz="2800"/>
            <a:t>Dream- “What does it look like if it happened all the time?”</a:t>
          </a:r>
        </a:p>
      </dgm:t>
    </dgm:pt>
    <dgm:pt modelId="{51C6E866-5139-42CD-9633-A80A3A3A0FB9}" type="parTrans" cxnId="{F6E379FD-419D-4F72-89D0-C64D4ADE0C40}">
      <dgm:prSet/>
      <dgm:spPr/>
      <dgm:t>
        <a:bodyPr/>
        <a:lstStyle/>
        <a:p>
          <a:endParaRPr lang="en-US" sz="2800"/>
        </a:p>
      </dgm:t>
    </dgm:pt>
    <dgm:pt modelId="{62189C43-3FB2-47AE-8CA8-B76BE39B946A}" type="sibTrans" cxnId="{F6E379FD-419D-4F72-89D0-C64D4ADE0C40}">
      <dgm:prSet custT="1"/>
      <dgm:spPr/>
      <dgm:t>
        <a:bodyPr/>
        <a:lstStyle/>
        <a:p>
          <a:endParaRPr lang="en-US" sz="2800"/>
        </a:p>
      </dgm:t>
    </dgm:pt>
    <dgm:pt modelId="{15BB8573-562B-4E3D-9E18-8CCAEC01FB3A}">
      <dgm:prSet custT="1"/>
      <dgm:spPr/>
      <dgm:t>
        <a:bodyPr/>
        <a:lstStyle/>
        <a:p>
          <a:r>
            <a:rPr lang="en-US" sz="2800" dirty="0"/>
            <a:t>Design- ”How can it happen?” </a:t>
          </a:r>
        </a:p>
      </dgm:t>
    </dgm:pt>
    <dgm:pt modelId="{3FD8BC5B-11CC-4229-992E-BC1EEDE422F5}" type="parTrans" cxnId="{023178FD-4D9E-4FE0-A3EF-6AFB03CCA3BF}">
      <dgm:prSet/>
      <dgm:spPr/>
      <dgm:t>
        <a:bodyPr/>
        <a:lstStyle/>
        <a:p>
          <a:endParaRPr lang="en-US" sz="2800"/>
        </a:p>
      </dgm:t>
    </dgm:pt>
    <dgm:pt modelId="{848EE16F-D1FF-43C9-BB73-C984B56D5952}" type="sibTrans" cxnId="{023178FD-4D9E-4FE0-A3EF-6AFB03CCA3BF}">
      <dgm:prSet custT="1"/>
      <dgm:spPr/>
      <dgm:t>
        <a:bodyPr/>
        <a:lstStyle/>
        <a:p>
          <a:endParaRPr lang="en-US" sz="2800"/>
        </a:p>
      </dgm:t>
    </dgm:pt>
    <dgm:pt modelId="{6235A1B6-8867-480B-AB1F-5DE134B6D361}">
      <dgm:prSet custT="1"/>
      <dgm:spPr/>
      <dgm:t>
        <a:bodyPr/>
        <a:lstStyle/>
        <a:p>
          <a:r>
            <a:rPr lang="en-US" sz="2800" dirty="0"/>
            <a:t>Delivery- “What is the first step?” </a:t>
          </a:r>
        </a:p>
      </dgm:t>
    </dgm:pt>
    <dgm:pt modelId="{18ABD7E0-20F4-43FC-B6FD-D6D8954D1968}" type="parTrans" cxnId="{0B57C76A-3445-45A7-827F-381B49CB3AA1}">
      <dgm:prSet/>
      <dgm:spPr/>
      <dgm:t>
        <a:bodyPr/>
        <a:lstStyle/>
        <a:p>
          <a:endParaRPr lang="en-US" sz="2800"/>
        </a:p>
      </dgm:t>
    </dgm:pt>
    <dgm:pt modelId="{B62B6983-DCF3-4089-86E3-5CDBB0E50C92}" type="sibTrans" cxnId="{0B57C76A-3445-45A7-827F-381B49CB3AA1}">
      <dgm:prSet/>
      <dgm:spPr/>
      <dgm:t>
        <a:bodyPr/>
        <a:lstStyle/>
        <a:p>
          <a:endParaRPr lang="en-US" sz="2800"/>
        </a:p>
      </dgm:t>
    </dgm:pt>
    <dgm:pt modelId="{B0339440-8E21-1143-AA46-B398AD3DF456}" type="pres">
      <dgm:prSet presAssocID="{29542117-B6E8-43B9-90C9-3601E372D48C}" presName="outerComposite" presStyleCnt="0">
        <dgm:presLayoutVars>
          <dgm:chMax val="5"/>
          <dgm:dir/>
          <dgm:resizeHandles val="exact"/>
        </dgm:presLayoutVars>
      </dgm:prSet>
      <dgm:spPr/>
    </dgm:pt>
    <dgm:pt modelId="{C6EEB66E-E8CE-4645-9D26-DAE6EC4CD8D1}" type="pres">
      <dgm:prSet presAssocID="{29542117-B6E8-43B9-90C9-3601E372D48C}" presName="dummyMaxCanvas" presStyleCnt="0">
        <dgm:presLayoutVars/>
      </dgm:prSet>
      <dgm:spPr/>
    </dgm:pt>
    <dgm:pt modelId="{F65227FD-7249-5D46-967A-894C8F5C2AF9}" type="pres">
      <dgm:prSet presAssocID="{29542117-B6E8-43B9-90C9-3601E372D48C}" presName="FourNodes_1" presStyleLbl="node1" presStyleIdx="0" presStyleCnt="4">
        <dgm:presLayoutVars>
          <dgm:bulletEnabled val="1"/>
        </dgm:presLayoutVars>
      </dgm:prSet>
      <dgm:spPr/>
    </dgm:pt>
    <dgm:pt modelId="{404628A6-C4EC-034E-983B-DD57BE8BA27D}" type="pres">
      <dgm:prSet presAssocID="{29542117-B6E8-43B9-90C9-3601E372D48C}" presName="FourNodes_2" presStyleLbl="node1" presStyleIdx="1" presStyleCnt="4">
        <dgm:presLayoutVars>
          <dgm:bulletEnabled val="1"/>
        </dgm:presLayoutVars>
      </dgm:prSet>
      <dgm:spPr/>
    </dgm:pt>
    <dgm:pt modelId="{F04E91BB-B936-E440-AFCC-8DEAF3F01FDE}" type="pres">
      <dgm:prSet presAssocID="{29542117-B6E8-43B9-90C9-3601E372D48C}" presName="FourNodes_3" presStyleLbl="node1" presStyleIdx="2" presStyleCnt="4">
        <dgm:presLayoutVars>
          <dgm:bulletEnabled val="1"/>
        </dgm:presLayoutVars>
      </dgm:prSet>
      <dgm:spPr/>
    </dgm:pt>
    <dgm:pt modelId="{082DD1C8-E7D1-B946-AD43-21068A40D04B}" type="pres">
      <dgm:prSet presAssocID="{29542117-B6E8-43B9-90C9-3601E372D48C}" presName="FourNodes_4" presStyleLbl="node1" presStyleIdx="3" presStyleCnt="4">
        <dgm:presLayoutVars>
          <dgm:bulletEnabled val="1"/>
        </dgm:presLayoutVars>
      </dgm:prSet>
      <dgm:spPr/>
    </dgm:pt>
    <dgm:pt modelId="{46EB9E52-CA63-E54E-A84A-06A03D8D52D5}" type="pres">
      <dgm:prSet presAssocID="{29542117-B6E8-43B9-90C9-3601E372D48C}" presName="FourConn_1-2" presStyleLbl="fgAccFollowNode1" presStyleIdx="0" presStyleCnt="3">
        <dgm:presLayoutVars>
          <dgm:bulletEnabled val="1"/>
        </dgm:presLayoutVars>
      </dgm:prSet>
      <dgm:spPr/>
    </dgm:pt>
    <dgm:pt modelId="{A72305C7-334F-F943-B249-CB315BF18A4A}" type="pres">
      <dgm:prSet presAssocID="{29542117-B6E8-43B9-90C9-3601E372D48C}" presName="FourConn_2-3" presStyleLbl="fgAccFollowNode1" presStyleIdx="1" presStyleCnt="3">
        <dgm:presLayoutVars>
          <dgm:bulletEnabled val="1"/>
        </dgm:presLayoutVars>
      </dgm:prSet>
      <dgm:spPr/>
    </dgm:pt>
    <dgm:pt modelId="{8C66E4E7-A843-DB4E-9F9C-714BCAD8F057}" type="pres">
      <dgm:prSet presAssocID="{29542117-B6E8-43B9-90C9-3601E372D48C}" presName="FourConn_3-4" presStyleLbl="fgAccFollowNode1" presStyleIdx="2" presStyleCnt="3">
        <dgm:presLayoutVars>
          <dgm:bulletEnabled val="1"/>
        </dgm:presLayoutVars>
      </dgm:prSet>
      <dgm:spPr/>
    </dgm:pt>
    <dgm:pt modelId="{80929E27-DE6D-444A-BD0A-466344239163}" type="pres">
      <dgm:prSet presAssocID="{29542117-B6E8-43B9-90C9-3601E372D48C}" presName="FourNodes_1_text" presStyleLbl="node1" presStyleIdx="3" presStyleCnt="4">
        <dgm:presLayoutVars>
          <dgm:bulletEnabled val="1"/>
        </dgm:presLayoutVars>
      </dgm:prSet>
      <dgm:spPr/>
    </dgm:pt>
    <dgm:pt modelId="{208049DD-FE33-5743-A96F-408E0E013799}" type="pres">
      <dgm:prSet presAssocID="{29542117-B6E8-43B9-90C9-3601E372D48C}" presName="FourNodes_2_text" presStyleLbl="node1" presStyleIdx="3" presStyleCnt="4">
        <dgm:presLayoutVars>
          <dgm:bulletEnabled val="1"/>
        </dgm:presLayoutVars>
      </dgm:prSet>
      <dgm:spPr/>
    </dgm:pt>
    <dgm:pt modelId="{0840C2D8-D948-F645-BC1D-3678E64FB9C2}" type="pres">
      <dgm:prSet presAssocID="{29542117-B6E8-43B9-90C9-3601E372D48C}" presName="FourNodes_3_text" presStyleLbl="node1" presStyleIdx="3" presStyleCnt="4">
        <dgm:presLayoutVars>
          <dgm:bulletEnabled val="1"/>
        </dgm:presLayoutVars>
      </dgm:prSet>
      <dgm:spPr/>
    </dgm:pt>
    <dgm:pt modelId="{50CC9DC3-2117-854B-8D2B-AEF9311AF6C4}" type="pres">
      <dgm:prSet presAssocID="{29542117-B6E8-43B9-90C9-3601E372D48C}" presName="FourNodes_4_text" presStyleLbl="node1" presStyleIdx="3" presStyleCnt="4">
        <dgm:presLayoutVars>
          <dgm:bulletEnabled val="1"/>
        </dgm:presLayoutVars>
      </dgm:prSet>
      <dgm:spPr/>
    </dgm:pt>
  </dgm:ptLst>
  <dgm:cxnLst>
    <dgm:cxn modelId="{77020A35-2C00-6D40-B558-0DE4F8AA861A}" type="presOf" srcId="{848EE16F-D1FF-43C9-BB73-C984B56D5952}" destId="{8C66E4E7-A843-DB4E-9F9C-714BCAD8F057}" srcOrd="0" destOrd="0" presId="urn:microsoft.com/office/officeart/2005/8/layout/vProcess5"/>
    <dgm:cxn modelId="{E5B2F245-DCA5-CD4D-8AF5-BD681716899B}" type="presOf" srcId="{C26B06C1-B9EC-4D24-B69F-12DECCC8A576}" destId="{80929E27-DE6D-444A-BD0A-466344239163}" srcOrd="1" destOrd="0" presId="urn:microsoft.com/office/officeart/2005/8/layout/vProcess5"/>
    <dgm:cxn modelId="{AC860C66-A1C6-3442-8954-AD8B9A284B40}" type="presOf" srcId="{15BB8573-562B-4E3D-9E18-8CCAEC01FB3A}" destId="{F04E91BB-B936-E440-AFCC-8DEAF3F01FDE}" srcOrd="0" destOrd="0" presId="urn:microsoft.com/office/officeart/2005/8/layout/vProcess5"/>
    <dgm:cxn modelId="{0B57C76A-3445-45A7-827F-381B49CB3AA1}" srcId="{29542117-B6E8-43B9-90C9-3601E372D48C}" destId="{6235A1B6-8867-480B-AB1F-5DE134B6D361}" srcOrd="3" destOrd="0" parTransId="{18ABD7E0-20F4-43FC-B6FD-D6D8954D1968}" sibTransId="{B62B6983-DCF3-4089-86E3-5CDBB0E50C92}"/>
    <dgm:cxn modelId="{828AB488-89CC-D44F-A9A9-6DA07481C2EF}" type="presOf" srcId="{99967D76-0101-4FC7-911F-599447C53DC4}" destId="{404628A6-C4EC-034E-983B-DD57BE8BA27D}" srcOrd="0" destOrd="0" presId="urn:microsoft.com/office/officeart/2005/8/layout/vProcess5"/>
    <dgm:cxn modelId="{A8FB4D90-3098-4C7B-92B5-AB5923DF347F}" srcId="{29542117-B6E8-43B9-90C9-3601E372D48C}" destId="{C26B06C1-B9EC-4D24-B69F-12DECCC8A576}" srcOrd="0" destOrd="0" parTransId="{B31E870C-F642-4112-B41E-9FE9F643BDDA}" sibTransId="{9DEB9575-9011-4768-AED6-434261D567C0}"/>
    <dgm:cxn modelId="{015A17AB-FC7F-1447-85B6-5C2AD0C9AB60}" type="presOf" srcId="{6235A1B6-8867-480B-AB1F-5DE134B6D361}" destId="{082DD1C8-E7D1-B946-AD43-21068A40D04B}" srcOrd="0" destOrd="0" presId="urn:microsoft.com/office/officeart/2005/8/layout/vProcess5"/>
    <dgm:cxn modelId="{34856FCB-A2D8-C146-A1F6-FE0660D5068B}" type="presOf" srcId="{9DEB9575-9011-4768-AED6-434261D567C0}" destId="{46EB9E52-CA63-E54E-A84A-06A03D8D52D5}" srcOrd="0" destOrd="0" presId="urn:microsoft.com/office/officeart/2005/8/layout/vProcess5"/>
    <dgm:cxn modelId="{EC5482D2-9B07-FE42-960A-8E2010286CF6}" type="presOf" srcId="{6235A1B6-8867-480B-AB1F-5DE134B6D361}" destId="{50CC9DC3-2117-854B-8D2B-AEF9311AF6C4}" srcOrd="1" destOrd="0" presId="urn:microsoft.com/office/officeart/2005/8/layout/vProcess5"/>
    <dgm:cxn modelId="{7E9543E1-D3E2-3544-9DB1-DF5240554A98}" type="presOf" srcId="{29542117-B6E8-43B9-90C9-3601E372D48C}" destId="{B0339440-8E21-1143-AA46-B398AD3DF456}" srcOrd="0" destOrd="0" presId="urn:microsoft.com/office/officeart/2005/8/layout/vProcess5"/>
    <dgm:cxn modelId="{0F9E14F1-E207-9D44-A8B7-05C37D54475B}" type="presOf" srcId="{62189C43-3FB2-47AE-8CA8-B76BE39B946A}" destId="{A72305C7-334F-F943-B249-CB315BF18A4A}" srcOrd="0" destOrd="0" presId="urn:microsoft.com/office/officeart/2005/8/layout/vProcess5"/>
    <dgm:cxn modelId="{6B873AF7-9666-8C45-9F55-1FE15878CF38}" type="presOf" srcId="{99967D76-0101-4FC7-911F-599447C53DC4}" destId="{208049DD-FE33-5743-A96F-408E0E013799}" srcOrd="1" destOrd="0" presId="urn:microsoft.com/office/officeart/2005/8/layout/vProcess5"/>
    <dgm:cxn modelId="{4340D3FC-000B-8F45-84FB-34DDC16AB8A0}" type="presOf" srcId="{C26B06C1-B9EC-4D24-B69F-12DECCC8A576}" destId="{F65227FD-7249-5D46-967A-894C8F5C2AF9}" srcOrd="0" destOrd="0" presId="urn:microsoft.com/office/officeart/2005/8/layout/vProcess5"/>
    <dgm:cxn modelId="{023178FD-4D9E-4FE0-A3EF-6AFB03CCA3BF}" srcId="{29542117-B6E8-43B9-90C9-3601E372D48C}" destId="{15BB8573-562B-4E3D-9E18-8CCAEC01FB3A}" srcOrd="2" destOrd="0" parTransId="{3FD8BC5B-11CC-4229-992E-BC1EEDE422F5}" sibTransId="{848EE16F-D1FF-43C9-BB73-C984B56D5952}"/>
    <dgm:cxn modelId="{F6E379FD-419D-4F72-89D0-C64D4ADE0C40}" srcId="{29542117-B6E8-43B9-90C9-3601E372D48C}" destId="{99967D76-0101-4FC7-911F-599447C53DC4}" srcOrd="1" destOrd="0" parTransId="{51C6E866-5139-42CD-9633-A80A3A3A0FB9}" sibTransId="{62189C43-3FB2-47AE-8CA8-B76BE39B946A}"/>
    <dgm:cxn modelId="{9C8991FF-EBAD-3B48-AA9E-DE88B48E8E58}" type="presOf" srcId="{15BB8573-562B-4E3D-9E18-8CCAEC01FB3A}" destId="{0840C2D8-D948-F645-BC1D-3678E64FB9C2}" srcOrd="1" destOrd="0" presId="urn:microsoft.com/office/officeart/2005/8/layout/vProcess5"/>
    <dgm:cxn modelId="{950D40BC-F1D7-4842-9EF8-72100BB548C1}" type="presParOf" srcId="{B0339440-8E21-1143-AA46-B398AD3DF456}" destId="{C6EEB66E-E8CE-4645-9D26-DAE6EC4CD8D1}" srcOrd="0" destOrd="0" presId="urn:microsoft.com/office/officeart/2005/8/layout/vProcess5"/>
    <dgm:cxn modelId="{AB6A50C8-3CFA-4741-BEA1-E8AB4B2FBD6A}" type="presParOf" srcId="{B0339440-8E21-1143-AA46-B398AD3DF456}" destId="{F65227FD-7249-5D46-967A-894C8F5C2AF9}" srcOrd="1" destOrd="0" presId="urn:microsoft.com/office/officeart/2005/8/layout/vProcess5"/>
    <dgm:cxn modelId="{14AEB8D8-3086-C241-B275-61ED898933F1}" type="presParOf" srcId="{B0339440-8E21-1143-AA46-B398AD3DF456}" destId="{404628A6-C4EC-034E-983B-DD57BE8BA27D}" srcOrd="2" destOrd="0" presId="urn:microsoft.com/office/officeart/2005/8/layout/vProcess5"/>
    <dgm:cxn modelId="{E7C9E728-BEC7-454D-9006-81E1A1D161E7}" type="presParOf" srcId="{B0339440-8E21-1143-AA46-B398AD3DF456}" destId="{F04E91BB-B936-E440-AFCC-8DEAF3F01FDE}" srcOrd="3" destOrd="0" presId="urn:microsoft.com/office/officeart/2005/8/layout/vProcess5"/>
    <dgm:cxn modelId="{DE5088AA-9015-2144-94A1-DB8994668808}" type="presParOf" srcId="{B0339440-8E21-1143-AA46-B398AD3DF456}" destId="{082DD1C8-E7D1-B946-AD43-21068A40D04B}" srcOrd="4" destOrd="0" presId="urn:microsoft.com/office/officeart/2005/8/layout/vProcess5"/>
    <dgm:cxn modelId="{F8DB1F8F-2C74-2346-BCC4-721A0B6EF91A}" type="presParOf" srcId="{B0339440-8E21-1143-AA46-B398AD3DF456}" destId="{46EB9E52-CA63-E54E-A84A-06A03D8D52D5}" srcOrd="5" destOrd="0" presId="urn:microsoft.com/office/officeart/2005/8/layout/vProcess5"/>
    <dgm:cxn modelId="{6AA3EC8C-126A-9C4C-876F-F6381152732E}" type="presParOf" srcId="{B0339440-8E21-1143-AA46-B398AD3DF456}" destId="{A72305C7-334F-F943-B249-CB315BF18A4A}" srcOrd="6" destOrd="0" presId="urn:microsoft.com/office/officeart/2005/8/layout/vProcess5"/>
    <dgm:cxn modelId="{E258FFCD-E0CF-8F4C-99CF-CAA0876A760A}" type="presParOf" srcId="{B0339440-8E21-1143-AA46-B398AD3DF456}" destId="{8C66E4E7-A843-DB4E-9F9C-714BCAD8F057}" srcOrd="7" destOrd="0" presId="urn:microsoft.com/office/officeart/2005/8/layout/vProcess5"/>
    <dgm:cxn modelId="{9F7D5B3C-A736-8848-A194-FBCB34078C0F}" type="presParOf" srcId="{B0339440-8E21-1143-AA46-B398AD3DF456}" destId="{80929E27-DE6D-444A-BD0A-466344239163}" srcOrd="8" destOrd="0" presId="urn:microsoft.com/office/officeart/2005/8/layout/vProcess5"/>
    <dgm:cxn modelId="{16C25DC6-A747-F44B-B2E4-FF6F82FDC1A3}" type="presParOf" srcId="{B0339440-8E21-1143-AA46-B398AD3DF456}" destId="{208049DD-FE33-5743-A96F-408E0E013799}" srcOrd="9" destOrd="0" presId="urn:microsoft.com/office/officeart/2005/8/layout/vProcess5"/>
    <dgm:cxn modelId="{201D02C3-DF4A-A04C-BB68-CD5266521A7A}" type="presParOf" srcId="{B0339440-8E21-1143-AA46-B398AD3DF456}" destId="{0840C2D8-D948-F645-BC1D-3678E64FB9C2}" srcOrd="10" destOrd="0" presId="urn:microsoft.com/office/officeart/2005/8/layout/vProcess5"/>
    <dgm:cxn modelId="{38200AD1-2C18-5F4D-A53F-FFFBAC45B407}" type="presParOf" srcId="{B0339440-8E21-1143-AA46-B398AD3DF456}" destId="{50CC9DC3-2117-854B-8D2B-AEF9311AF6C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25EC0-1CAE-4010-B73F-07FEBC05F9A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AAACA9D-F10C-43FD-96A8-A93B1D2E0FEF}">
      <dgm:prSet custT="1"/>
      <dgm:spPr/>
      <dgm:t>
        <a:bodyPr/>
        <a:lstStyle/>
        <a:p>
          <a:r>
            <a:rPr lang="en-US" sz="3600" dirty="0"/>
            <a:t>Positive personal relationships</a:t>
          </a:r>
        </a:p>
      </dgm:t>
    </dgm:pt>
    <dgm:pt modelId="{836EC20F-BBCA-425E-AE1C-86A8B2DE2465}" type="parTrans" cxnId="{19D2A0B0-86F8-4391-8AA0-E7A80D362F9E}">
      <dgm:prSet/>
      <dgm:spPr/>
      <dgm:t>
        <a:bodyPr/>
        <a:lstStyle/>
        <a:p>
          <a:endParaRPr lang="en-US"/>
        </a:p>
      </dgm:t>
    </dgm:pt>
    <dgm:pt modelId="{A1F17DF3-3EBB-4F6E-9B5E-594A86C2D5ED}" type="sibTrans" cxnId="{19D2A0B0-86F8-4391-8AA0-E7A80D362F9E}">
      <dgm:prSet/>
      <dgm:spPr/>
      <dgm:t>
        <a:bodyPr/>
        <a:lstStyle/>
        <a:p>
          <a:endParaRPr lang="en-US"/>
        </a:p>
      </dgm:t>
    </dgm:pt>
    <dgm:pt modelId="{F8625616-8BF1-4E50-AEB1-690E813C6B97}">
      <dgm:prSet/>
      <dgm:spPr/>
      <dgm:t>
        <a:bodyPr/>
        <a:lstStyle/>
        <a:p>
          <a:r>
            <a:rPr lang="en-US"/>
            <a:t>Effective professional relationships</a:t>
          </a:r>
        </a:p>
      </dgm:t>
    </dgm:pt>
    <dgm:pt modelId="{DB9DEC87-ED14-4AB8-A3B4-941C22200241}" type="parTrans" cxnId="{3ED7F915-B7C5-4E75-92A2-39B634B11C50}">
      <dgm:prSet/>
      <dgm:spPr/>
      <dgm:t>
        <a:bodyPr/>
        <a:lstStyle/>
        <a:p>
          <a:endParaRPr lang="en-US"/>
        </a:p>
      </dgm:t>
    </dgm:pt>
    <dgm:pt modelId="{CB7E0773-85B0-4E5D-80AC-12DD9C72A956}" type="sibTrans" cxnId="{3ED7F915-B7C5-4E75-92A2-39B634B11C50}">
      <dgm:prSet/>
      <dgm:spPr/>
      <dgm:t>
        <a:bodyPr/>
        <a:lstStyle/>
        <a:p>
          <a:endParaRPr lang="en-US"/>
        </a:p>
      </dgm:t>
    </dgm:pt>
    <dgm:pt modelId="{88EECB45-46F6-48B2-9CCB-C9E7B8E03C95}">
      <dgm:prSet/>
      <dgm:spPr/>
      <dgm:t>
        <a:bodyPr/>
        <a:lstStyle/>
        <a:p>
          <a:r>
            <a:rPr lang="en-US"/>
            <a:t>Good communication</a:t>
          </a:r>
        </a:p>
      </dgm:t>
    </dgm:pt>
    <dgm:pt modelId="{EB42249A-BFB9-4766-BA7B-8A9C55D4D796}" type="parTrans" cxnId="{0A5BE9E1-7F0E-4D27-A6C6-878257C44C83}">
      <dgm:prSet/>
      <dgm:spPr/>
      <dgm:t>
        <a:bodyPr/>
        <a:lstStyle/>
        <a:p>
          <a:endParaRPr lang="en-US"/>
        </a:p>
      </dgm:t>
    </dgm:pt>
    <dgm:pt modelId="{BCEEFFDD-7E52-4C6F-9A74-085D270C505C}" type="sibTrans" cxnId="{0A5BE9E1-7F0E-4D27-A6C6-878257C44C83}">
      <dgm:prSet/>
      <dgm:spPr/>
      <dgm:t>
        <a:bodyPr/>
        <a:lstStyle/>
        <a:p>
          <a:endParaRPr lang="en-US"/>
        </a:p>
      </dgm:t>
    </dgm:pt>
    <dgm:pt modelId="{33801BD6-7353-4F0D-9C06-0D79B559B264}" type="pres">
      <dgm:prSet presAssocID="{B7D25EC0-1CAE-4010-B73F-07FEBC05F9AC}" presName="root" presStyleCnt="0">
        <dgm:presLayoutVars>
          <dgm:dir/>
          <dgm:resizeHandles val="exact"/>
        </dgm:presLayoutVars>
      </dgm:prSet>
      <dgm:spPr/>
    </dgm:pt>
    <dgm:pt modelId="{058BE8FF-C2AB-4755-ADC0-0CC0A04E4C8C}" type="pres">
      <dgm:prSet presAssocID="{2AAACA9D-F10C-43FD-96A8-A93B1D2E0FEF}" presName="compNode" presStyleCnt="0"/>
      <dgm:spPr/>
    </dgm:pt>
    <dgm:pt modelId="{508E7D4F-0476-4405-A508-710270B7A7C3}" type="pres">
      <dgm:prSet presAssocID="{2AAACA9D-F10C-43FD-96A8-A93B1D2E0F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888BB344-95A1-43F9-ADCE-DE96562EB93B}" type="pres">
      <dgm:prSet presAssocID="{2AAACA9D-F10C-43FD-96A8-A93B1D2E0FEF}" presName="spaceRect" presStyleCnt="0"/>
      <dgm:spPr/>
    </dgm:pt>
    <dgm:pt modelId="{AD4F5654-899D-47C5-B797-0525A371F9B7}" type="pres">
      <dgm:prSet presAssocID="{2AAACA9D-F10C-43FD-96A8-A93B1D2E0FEF}" presName="textRect" presStyleLbl="revTx" presStyleIdx="0" presStyleCnt="3">
        <dgm:presLayoutVars>
          <dgm:chMax val="1"/>
          <dgm:chPref val="1"/>
        </dgm:presLayoutVars>
      </dgm:prSet>
      <dgm:spPr/>
    </dgm:pt>
    <dgm:pt modelId="{E98991B2-2A20-4C5E-BFA9-6170BBBA221E}" type="pres">
      <dgm:prSet presAssocID="{A1F17DF3-3EBB-4F6E-9B5E-594A86C2D5ED}" presName="sibTrans" presStyleCnt="0"/>
      <dgm:spPr/>
    </dgm:pt>
    <dgm:pt modelId="{DB0C135F-36AA-4BFD-87C0-68D074AD4090}" type="pres">
      <dgm:prSet presAssocID="{F8625616-8BF1-4E50-AEB1-690E813C6B97}" presName="compNode" presStyleCnt="0"/>
      <dgm:spPr/>
    </dgm:pt>
    <dgm:pt modelId="{74103FE4-A3EF-47B0-BD27-6B390628C7FC}" type="pres">
      <dgm:prSet presAssocID="{F8625616-8BF1-4E50-AEB1-690E813C6B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CDFD1F3-9901-41EC-B9E8-B27613E7B3D3}" type="pres">
      <dgm:prSet presAssocID="{F8625616-8BF1-4E50-AEB1-690E813C6B97}" presName="spaceRect" presStyleCnt="0"/>
      <dgm:spPr/>
    </dgm:pt>
    <dgm:pt modelId="{797500F1-F65C-420E-A9B3-866E26FED367}" type="pres">
      <dgm:prSet presAssocID="{F8625616-8BF1-4E50-AEB1-690E813C6B97}" presName="textRect" presStyleLbl="revTx" presStyleIdx="1" presStyleCnt="3">
        <dgm:presLayoutVars>
          <dgm:chMax val="1"/>
          <dgm:chPref val="1"/>
        </dgm:presLayoutVars>
      </dgm:prSet>
      <dgm:spPr/>
    </dgm:pt>
    <dgm:pt modelId="{B02B7E9C-78A1-48B2-996D-3F03DB43B887}" type="pres">
      <dgm:prSet presAssocID="{CB7E0773-85B0-4E5D-80AC-12DD9C72A956}" presName="sibTrans" presStyleCnt="0"/>
      <dgm:spPr/>
    </dgm:pt>
    <dgm:pt modelId="{ACAF1AB7-E92A-4D6C-A334-9932F7B6C3CB}" type="pres">
      <dgm:prSet presAssocID="{88EECB45-46F6-48B2-9CCB-C9E7B8E03C95}" presName="compNode" presStyleCnt="0"/>
      <dgm:spPr/>
    </dgm:pt>
    <dgm:pt modelId="{8F5572C6-AB89-46DF-BE0C-4BBAF75DB164}" type="pres">
      <dgm:prSet presAssocID="{88EECB45-46F6-48B2-9CCB-C9E7B8E03C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8B3EC3F-0F15-4FC1-8CB5-74A69CC6949E}" type="pres">
      <dgm:prSet presAssocID="{88EECB45-46F6-48B2-9CCB-C9E7B8E03C95}" presName="spaceRect" presStyleCnt="0"/>
      <dgm:spPr/>
    </dgm:pt>
    <dgm:pt modelId="{87B70B49-E10F-41D1-B11B-C1E1F2ABB765}" type="pres">
      <dgm:prSet presAssocID="{88EECB45-46F6-48B2-9CCB-C9E7B8E03C95}" presName="textRect" presStyleLbl="revTx" presStyleIdx="2" presStyleCnt="3">
        <dgm:presLayoutVars>
          <dgm:chMax val="1"/>
          <dgm:chPref val="1"/>
        </dgm:presLayoutVars>
      </dgm:prSet>
      <dgm:spPr/>
    </dgm:pt>
  </dgm:ptLst>
  <dgm:cxnLst>
    <dgm:cxn modelId="{DD979703-BF74-4602-B754-FCD1C2D5A7E9}" type="presOf" srcId="{B7D25EC0-1CAE-4010-B73F-07FEBC05F9AC}" destId="{33801BD6-7353-4F0D-9C06-0D79B559B264}" srcOrd="0" destOrd="0" presId="urn:microsoft.com/office/officeart/2018/2/layout/IconLabelList"/>
    <dgm:cxn modelId="{3ED7F915-B7C5-4E75-92A2-39B634B11C50}" srcId="{B7D25EC0-1CAE-4010-B73F-07FEBC05F9AC}" destId="{F8625616-8BF1-4E50-AEB1-690E813C6B97}" srcOrd="1" destOrd="0" parTransId="{DB9DEC87-ED14-4AB8-A3B4-941C22200241}" sibTransId="{CB7E0773-85B0-4E5D-80AC-12DD9C72A956}"/>
    <dgm:cxn modelId="{908EC398-3CE8-4345-9A6A-6F2C4D0A8C7F}" type="presOf" srcId="{F8625616-8BF1-4E50-AEB1-690E813C6B97}" destId="{797500F1-F65C-420E-A9B3-866E26FED367}" srcOrd="0" destOrd="0" presId="urn:microsoft.com/office/officeart/2018/2/layout/IconLabelList"/>
    <dgm:cxn modelId="{19D2A0B0-86F8-4391-8AA0-E7A80D362F9E}" srcId="{B7D25EC0-1CAE-4010-B73F-07FEBC05F9AC}" destId="{2AAACA9D-F10C-43FD-96A8-A93B1D2E0FEF}" srcOrd="0" destOrd="0" parTransId="{836EC20F-BBCA-425E-AE1C-86A8B2DE2465}" sibTransId="{A1F17DF3-3EBB-4F6E-9B5E-594A86C2D5ED}"/>
    <dgm:cxn modelId="{0A5BE9E1-7F0E-4D27-A6C6-878257C44C83}" srcId="{B7D25EC0-1CAE-4010-B73F-07FEBC05F9AC}" destId="{88EECB45-46F6-48B2-9CCB-C9E7B8E03C95}" srcOrd="2" destOrd="0" parTransId="{EB42249A-BFB9-4766-BA7B-8A9C55D4D796}" sibTransId="{BCEEFFDD-7E52-4C6F-9A74-085D270C505C}"/>
    <dgm:cxn modelId="{FCAC4FF9-713B-43B1-8EB9-FA1629474B32}" type="presOf" srcId="{88EECB45-46F6-48B2-9CCB-C9E7B8E03C95}" destId="{87B70B49-E10F-41D1-B11B-C1E1F2ABB765}" srcOrd="0" destOrd="0" presId="urn:microsoft.com/office/officeart/2018/2/layout/IconLabelList"/>
    <dgm:cxn modelId="{49B65FFD-A8F8-41A4-9BBF-587201545291}" type="presOf" srcId="{2AAACA9D-F10C-43FD-96A8-A93B1D2E0FEF}" destId="{AD4F5654-899D-47C5-B797-0525A371F9B7}" srcOrd="0" destOrd="0" presId="urn:microsoft.com/office/officeart/2018/2/layout/IconLabelList"/>
    <dgm:cxn modelId="{1B08A61B-5314-4835-8B8E-BACC227E214E}" type="presParOf" srcId="{33801BD6-7353-4F0D-9C06-0D79B559B264}" destId="{058BE8FF-C2AB-4755-ADC0-0CC0A04E4C8C}" srcOrd="0" destOrd="0" presId="urn:microsoft.com/office/officeart/2018/2/layout/IconLabelList"/>
    <dgm:cxn modelId="{58508083-9BF2-4720-9612-26142955A3F1}" type="presParOf" srcId="{058BE8FF-C2AB-4755-ADC0-0CC0A04E4C8C}" destId="{508E7D4F-0476-4405-A508-710270B7A7C3}" srcOrd="0" destOrd="0" presId="urn:microsoft.com/office/officeart/2018/2/layout/IconLabelList"/>
    <dgm:cxn modelId="{48AA5DCD-FF62-4C2B-BA59-036D8BBD7F6A}" type="presParOf" srcId="{058BE8FF-C2AB-4755-ADC0-0CC0A04E4C8C}" destId="{888BB344-95A1-43F9-ADCE-DE96562EB93B}" srcOrd="1" destOrd="0" presId="urn:microsoft.com/office/officeart/2018/2/layout/IconLabelList"/>
    <dgm:cxn modelId="{A6E783F9-94C7-448C-BEF0-8F7D2932E8EF}" type="presParOf" srcId="{058BE8FF-C2AB-4755-ADC0-0CC0A04E4C8C}" destId="{AD4F5654-899D-47C5-B797-0525A371F9B7}" srcOrd="2" destOrd="0" presId="urn:microsoft.com/office/officeart/2018/2/layout/IconLabelList"/>
    <dgm:cxn modelId="{C0C771CE-8575-4EBD-87ED-E266A4FDC958}" type="presParOf" srcId="{33801BD6-7353-4F0D-9C06-0D79B559B264}" destId="{E98991B2-2A20-4C5E-BFA9-6170BBBA221E}" srcOrd="1" destOrd="0" presId="urn:microsoft.com/office/officeart/2018/2/layout/IconLabelList"/>
    <dgm:cxn modelId="{C293BF3D-AEF9-48DB-9540-16A6ACDC786D}" type="presParOf" srcId="{33801BD6-7353-4F0D-9C06-0D79B559B264}" destId="{DB0C135F-36AA-4BFD-87C0-68D074AD4090}" srcOrd="2" destOrd="0" presId="urn:microsoft.com/office/officeart/2018/2/layout/IconLabelList"/>
    <dgm:cxn modelId="{CDC8B7F1-C4F2-4696-A717-F7F93476FB13}" type="presParOf" srcId="{DB0C135F-36AA-4BFD-87C0-68D074AD4090}" destId="{74103FE4-A3EF-47B0-BD27-6B390628C7FC}" srcOrd="0" destOrd="0" presId="urn:microsoft.com/office/officeart/2018/2/layout/IconLabelList"/>
    <dgm:cxn modelId="{5D61FABD-D16A-4989-8A65-6DCD85293FC2}" type="presParOf" srcId="{DB0C135F-36AA-4BFD-87C0-68D074AD4090}" destId="{ACDFD1F3-9901-41EC-B9E8-B27613E7B3D3}" srcOrd="1" destOrd="0" presId="urn:microsoft.com/office/officeart/2018/2/layout/IconLabelList"/>
    <dgm:cxn modelId="{A26CCAE3-A142-4287-9AB3-45A1292D7042}" type="presParOf" srcId="{DB0C135F-36AA-4BFD-87C0-68D074AD4090}" destId="{797500F1-F65C-420E-A9B3-866E26FED367}" srcOrd="2" destOrd="0" presId="urn:microsoft.com/office/officeart/2018/2/layout/IconLabelList"/>
    <dgm:cxn modelId="{1D84773B-49E4-4F27-8F99-96B0334D6183}" type="presParOf" srcId="{33801BD6-7353-4F0D-9C06-0D79B559B264}" destId="{B02B7E9C-78A1-48B2-996D-3F03DB43B887}" srcOrd="3" destOrd="0" presId="urn:microsoft.com/office/officeart/2018/2/layout/IconLabelList"/>
    <dgm:cxn modelId="{8788AD7F-597B-4F4A-8037-78C8C94F802F}" type="presParOf" srcId="{33801BD6-7353-4F0D-9C06-0D79B559B264}" destId="{ACAF1AB7-E92A-4D6C-A334-9932F7B6C3CB}" srcOrd="4" destOrd="0" presId="urn:microsoft.com/office/officeart/2018/2/layout/IconLabelList"/>
    <dgm:cxn modelId="{4CAA693A-6223-4153-AB5E-9CB5136025CF}" type="presParOf" srcId="{ACAF1AB7-E92A-4D6C-A334-9932F7B6C3CB}" destId="{8F5572C6-AB89-46DF-BE0C-4BBAF75DB164}" srcOrd="0" destOrd="0" presId="urn:microsoft.com/office/officeart/2018/2/layout/IconLabelList"/>
    <dgm:cxn modelId="{9AB113D7-A7A6-48F5-9CC5-6FF87E0C7A4E}" type="presParOf" srcId="{ACAF1AB7-E92A-4D6C-A334-9932F7B6C3CB}" destId="{A8B3EC3F-0F15-4FC1-8CB5-74A69CC6949E}" srcOrd="1" destOrd="0" presId="urn:microsoft.com/office/officeart/2018/2/layout/IconLabelList"/>
    <dgm:cxn modelId="{57468E04-2750-44D3-9821-49BA23749A6A}" type="presParOf" srcId="{ACAF1AB7-E92A-4D6C-A334-9932F7B6C3CB}" destId="{87B70B49-E10F-41D1-B11B-C1E1F2ABB76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30C38-7545-4C21-A2BE-6BD667A150A0}">
      <dsp:nvSpPr>
        <dsp:cNvPr id="0" name=""/>
        <dsp:cNvSpPr/>
      </dsp:nvSpPr>
      <dsp:spPr>
        <a:xfrm>
          <a:off x="1315576" y="338297"/>
          <a:ext cx="1075140" cy="1075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5ECEA-BA42-43BB-9E8C-CFC6A0C7A20F}">
      <dsp:nvSpPr>
        <dsp:cNvPr id="0" name=""/>
        <dsp:cNvSpPr/>
      </dsp:nvSpPr>
      <dsp:spPr>
        <a:xfrm>
          <a:off x="658546" y="1766562"/>
          <a:ext cx="23892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Valuing the physician role</a:t>
          </a:r>
        </a:p>
      </dsp:txBody>
      <dsp:txXfrm>
        <a:off x="658546" y="1766562"/>
        <a:ext cx="2389200" cy="877500"/>
      </dsp:txXfrm>
    </dsp:sp>
    <dsp:sp modelId="{01B21BC5-AD3A-4015-88AE-E0CF43D3F790}">
      <dsp:nvSpPr>
        <dsp:cNvPr id="0" name=""/>
        <dsp:cNvSpPr/>
      </dsp:nvSpPr>
      <dsp:spPr>
        <a:xfrm>
          <a:off x="4122887" y="338297"/>
          <a:ext cx="1075140" cy="1075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F9D75-A77B-4216-A971-798D1F86C27B}">
      <dsp:nvSpPr>
        <dsp:cNvPr id="0" name=""/>
        <dsp:cNvSpPr/>
      </dsp:nvSpPr>
      <dsp:spPr>
        <a:xfrm>
          <a:off x="3465857" y="1766562"/>
          <a:ext cx="23892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Maintaining interest</a:t>
          </a:r>
        </a:p>
      </dsp:txBody>
      <dsp:txXfrm>
        <a:off x="3465857" y="1766562"/>
        <a:ext cx="2389200" cy="877500"/>
      </dsp:txXfrm>
    </dsp:sp>
    <dsp:sp modelId="{E64889F8-CB33-4A4B-9EA0-0413F719FB69}">
      <dsp:nvSpPr>
        <dsp:cNvPr id="0" name=""/>
        <dsp:cNvSpPr/>
      </dsp:nvSpPr>
      <dsp:spPr>
        <a:xfrm>
          <a:off x="2719231" y="3241363"/>
          <a:ext cx="1075140" cy="1075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E25C1A-9A5D-4FAD-82D8-530132102DE3}">
      <dsp:nvSpPr>
        <dsp:cNvPr id="0" name=""/>
        <dsp:cNvSpPr/>
      </dsp:nvSpPr>
      <dsp:spPr>
        <a:xfrm>
          <a:off x="2062201" y="4669628"/>
          <a:ext cx="23892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Developing self-awareness</a:t>
          </a:r>
        </a:p>
      </dsp:txBody>
      <dsp:txXfrm>
        <a:off x="2062201" y="4669628"/>
        <a:ext cx="2389200" cy="87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BB0A0-F609-4A79-8E36-BD715B3F6315}">
      <dsp:nvSpPr>
        <dsp:cNvPr id="0" name=""/>
        <dsp:cNvSpPr/>
      </dsp:nvSpPr>
      <dsp:spPr>
        <a:xfrm>
          <a:off x="679050" y="578168"/>
          <a:ext cx="1887187" cy="188718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F0FA2-0570-4F64-AB31-8CF761F3F56B}">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364A1-792B-4555-B345-E9A9FC569B06}">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tx1"/>
              </a:solidFill>
            </a:rPr>
            <a:t>Guided reflection on meaning in work</a:t>
          </a:r>
        </a:p>
      </dsp:txBody>
      <dsp:txXfrm>
        <a:off x="75768" y="3053169"/>
        <a:ext cx="3093750" cy="720000"/>
      </dsp:txXfrm>
    </dsp:sp>
    <dsp:sp modelId="{359FD951-F0E6-4FE7-997C-C8491459DBAC}">
      <dsp:nvSpPr>
        <dsp:cNvPr id="0" name=""/>
        <dsp:cNvSpPr/>
      </dsp:nvSpPr>
      <dsp:spPr>
        <a:xfrm>
          <a:off x="4314206" y="578168"/>
          <a:ext cx="1887187" cy="188718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D709C-F7D8-487C-81F0-8C4DA61B564B}">
      <dsp:nvSpPr>
        <dsp:cNvPr id="0" name=""/>
        <dsp:cNvSpPr/>
      </dsp:nvSpPr>
      <dsp:spPr>
        <a:xfrm>
          <a:off x="8357058" y="1603374"/>
          <a:ext cx="1082812" cy="108281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46DD6-EB78-46CC-9FD5-2E3E78B8B0FA}">
      <dsp:nvSpPr>
        <dsp:cNvPr id="0" name=""/>
        <dsp:cNvSpPr/>
      </dsp:nvSpPr>
      <dsp:spPr>
        <a:xfrm>
          <a:off x="7393910" y="298168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tx1"/>
              </a:solidFill>
            </a:rPr>
            <a:t>Gratitude list</a:t>
          </a:r>
        </a:p>
      </dsp:txBody>
      <dsp:txXfrm>
        <a:off x="7393910" y="2981687"/>
        <a:ext cx="3093750" cy="720000"/>
      </dsp:txXfrm>
    </dsp:sp>
    <dsp:sp modelId="{72142F33-5C21-480F-82B4-75156A484824}">
      <dsp:nvSpPr>
        <dsp:cNvPr id="0" name=""/>
        <dsp:cNvSpPr/>
      </dsp:nvSpPr>
      <dsp:spPr>
        <a:xfrm>
          <a:off x="8017093" y="524308"/>
          <a:ext cx="1887187" cy="188718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AF923-A97E-478E-AB16-26A3A9F36E79}">
      <dsp:nvSpPr>
        <dsp:cNvPr id="0" name=""/>
        <dsp:cNvSpPr/>
      </dsp:nvSpPr>
      <dsp:spPr>
        <a:xfrm>
          <a:off x="4716396" y="91262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DE326-6910-4816-B84F-6884AA778F5A}">
      <dsp:nvSpPr>
        <dsp:cNvPr id="0" name=""/>
        <dsp:cNvSpPr/>
      </dsp:nvSpPr>
      <dsp:spPr>
        <a:xfrm>
          <a:off x="3710925" y="29854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tx1"/>
              </a:solidFill>
            </a:rPr>
            <a:t>Mindfulness based training </a:t>
          </a:r>
        </a:p>
      </dsp:txBody>
      <dsp:txXfrm>
        <a:off x="3710925" y="2985438"/>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26460-7EE5-7145-B749-19573AEE9BA8}">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48FE7-5C9A-B44A-9E3A-874CA39B3AC9}">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Setting limits</a:t>
          </a:r>
        </a:p>
      </dsp:txBody>
      <dsp:txXfrm>
        <a:off x="678914" y="525899"/>
        <a:ext cx="4067491" cy="2525499"/>
      </dsp:txXfrm>
    </dsp:sp>
    <dsp:sp modelId="{7AA02E99-D9A2-0A45-A888-7F7EAC29589C}">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8B97C-C7C7-B44A-9AC7-E978A8F20CC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Self Care </a:t>
          </a:r>
        </a:p>
      </dsp:txBody>
      <dsp:txXfrm>
        <a:off x="5842357" y="525899"/>
        <a:ext cx="4067491" cy="252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227FD-7249-5D46-967A-894C8F5C2AF9}">
      <dsp:nvSpPr>
        <dsp:cNvPr id="0" name=""/>
        <dsp:cNvSpPr/>
      </dsp:nvSpPr>
      <dsp:spPr>
        <a:xfrm>
          <a:off x="0" y="0"/>
          <a:ext cx="8152201" cy="966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Discover- “What is working well?”</a:t>
          </a:r>
        </a:p>
      </dsp:txBody>
      <dsp:txXfrm>
        <a:off x="28300" y="28300"/>
        <a:ext cx="7027924" cy="909623"/>
      </dsp:txXfrm>
    </dsp:sp>
    <dsp:sp modelId="{404628A6-C4EC-034E-983B-DD57BE8BA27D}">
      <dsp:nvSpPr>
        <dsp:cNvPr id="0" name=""/>
        <dsp:cNvSpPr/>
      </dsp:nvSpPr>
      <dsp:spPr>
        <a:xfrm>
          <a:off x="682746" y="1141901"/>
          <a:ext cx="8152201" cy="966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Dream- “What does it look like if it happened all the time?”</a:t>
          </a:r>
        </a:p>
      </dsp:txBody>
      <dsp:txXfrm>
        <a:off x="711046" y="1170201"/>
        <a:ext cx="6784809" cy="909623"/>
      </dsp:txXfrm>
    </dsp:sp>
    <dsp:sp modelId="{F04E91BB-B936-E440-AFCC-8DEAF3F01FDE}">
      <dsp:nvSpPr>
        <dsp:cNvPr id="0" name=""/>
        <dsp:cNvSpPr/>
      </dsp:nvSpPr>
      <dsp:spPr>
        <a:xfrm>
          <a:off x="1355303" y="2283802"/>
          <a:ext cx="8152201" cy="966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Design- ”How can it happen?” </a:t>
          </a:r>
        </a:p>
      </dsp:txBody>
      <dsp:txXfrm>
        <a:off x="1383603" y="2312102"/>
        <a:ext cx="6794999" cy="909623"/>
      </dsp:txXfrm>
    </dsp:sp>
    <dsp:sp modelId="{082DD1C8-E7D1-B946-AD43-21068A40D04B}">
      <dsp:nvSpPr>
        <dsp:cNvPr id="0" name=""/>
        <dsp:cNvSpPr/>
      </dsp:nvSpPr>
      <dsp:spPr>
        <a:xfrm>
          <a:off x="2038050" y="3425703"/>
          <a:ext cx="8152201" cy="966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Delivery- “What is the first step?” </a:t>
          </a:r>
        </a:p>
      </dsp:txBody>
      <dsp:txXfrm>
        <a:off x="2066350" y="3454003"/>
        <a:ext cx="6784809" cy="909623"/>
      </dsp:txXfrm>
    </dsp:sp>
    <dsp:sp modelId="{46EB9E52-CA63-E54E-A84A-06A03D8D52D5}">
      <dsp:nvSpPr>
        <dsp:cNvPr id="0" name=""/>
        <dsp:cNvSpPr/>
      </dsp:nvSpPr>
      <dsp:spPr>
        <a:xfrm>
          <a:off x="7524156" y="740039"/>
          <a:ext cx="628045" cy="6280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665466" y="740039"/>
        <a:ext cx="345425" cy="472604"/>
      </dsp:txXfrm>
    </dsp:sp>
    <dsp:sp modelId="{A72305C7-334F-F943-B249-CB315BF18A4A}">
      <dsp:nvSpPr>
        <dsp:cNvPr id="0" name=""/>
        <dsp:cNvSpPr/>
      </dsp:nvSpPr>
      <dsp:spPr>
        <a:xfrm>
          <a:off x="8206902" y="1881940"/>
          <a:ext cx="628045" cy="6280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348212" y="1881940"/>
        <a:ext cx="345425" cy="472604"/>
      </dsp:txXfrm>
    </dsp:sp>
    <dsp:sp modelId="{8C66E4E7-A843-DB4E-9F9C-714BCAD8F057}">
      <dsp:nvSpPr>
        <dsp:cNvPr id="0" name=""/>
        <dsp:cNvSpPr/>
      </dsp:nvSpPr>
      <dsp:spPr>
        <a:xfrm>
          <a:off x="8879459" y="3023841"/>
          <a:ext cx="628045" cy="6280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20769" y="3023841"/>
        <a:ext cx="345425" cy="472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7D4F-0476-4405-A508-710270B7A7C3}">
      <dsp:nvSpPr>
        <dsp:cNvPr id="0" name=""/>
        <dsp:cNvSpPr/>
      </dsp:nvSpPr>
      <dsp:spPr>
        <a:xfrm>
          <a:off x="1212569" y="510808"/>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4F5654-899D-47C5-B797-0525A371F9B7}">
      <dsp:nvSpPr>
        <dsp:cNvPr id="0" name=""/>
        <dsp:cNvSpPr/>
      </dsp:nvSpPr>
      <dsp:spPr>
        <a:xfrm>
          <a:off x="417971" y="2310529"/>
          <a:ext cx="28894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Positive personal relationships</a:t>
          </a:r>
        </a:p>
      </dsp:txBody>
      <dsp:txXfrm>
        <a:off x="417971" y="2310529"/>
        <a:ext cx="2889450" cy="1530000"/>
      </dsp:txXfrm>
    </dsp:sp>
    <dsp:sp modelId="{74103FE4-A3EF-47B0-BD27-6B390628C7FC}">
      <dsp:nvSpPr>
        <dsp:cNvPr id="0" name=""/>
        <dsp:cNvSpPr/>
      </dsp:nvSpPr>
      <dsp:spPr>
        <a:xfrm>
          <a:off x="4607673" y="510808"/>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7500F1-F65C-420E-A9B3-866E26FED367}">
      <dsp:nvSpPr>
        <dsp:cNvPr id="0" name=""/>
        <dsp:cNvSpPr/>
      </dsp:nvSpPr>
      <dsp:spPr>
        <a:xfrm>
          <a:off x="3813075" y="2310529"/>
          <a:ext cx="28894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kern="1200"/>
            <a:t>Effective professional relationships</a:t>
          </a:r>
        </a:p>
      </dsp:txBody>
      <dsp:txXfrm>
        <a:off x="3813075" y="2310529"/>
        <a:ext cx="2889450" cy="1530000"/>
      </dsp:txXfrm>
    </dsp:sp>
    <dsp:sp modelId="{8F5572C6-AB89-46DF-BE0C-4BBAF75DB164}">
      <dsp:nvSpPr>
        <dsp:cNvPr id="0" name=""/>
        <dsp:cNvSpPr/>
      </dsp:nvSpPr>
      <dsp:spPr>
        <a:xfrm>
          <a:off x="8002777" y="510808"/>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B70B49-E10F-41D1-B11B-C1E1F2ABB765}">
      <dsp:nvSpPr>
        <dsp:cNvPr id="0" name=""/>
        <dsp:cNvSpPr/>
      </dsp:nvSpPr>
      <dsp:spPr>
        <a:xfrm>
          <a:off x="7208178" y="2310529"/>
          <a:ext cx="28894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kern="1200"/>
            <a:t>Good communication</a:t>
          </a:r>
        </a:p>
      </dsp:txBody>
      <dsp:txXfrm>
        <a:off x="7208178" y="2310529"/>
        <a:ext cx="2889450" cy="153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8587-A114-F849-ADFB-75AB56D21E0C}" type="datetimeFigureOut">
              <a:rPr lang="en-US" smtClean="0"/>
              <a:t>4/27/19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28761-2825-4644-BDD2-9870CEB8B36E}" type="slidenum">
              <a:rPr lang="en-US" smtClean="0"/>
              <a:t>‹#›</a:t>
            </a:fld>
            <a:endParaRPr lang="en-US"/>
          </a:p>
        </p:txBody>
      </p:sp>
    </p:spTree>
    <p:extLst>
      <p:ext uri="{BB962C8B-B14F-4D97-AF65-F5344CB8AC3E}">
        <p14:creationId xmlns:p14="http://schemas.microsoft.com/office/powerpoint/2010/main" val="195858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a:t>
            </a:fld>
            <a:endParaRPr lang="en-US"/>
          </a:p>
        </p:txBody>
      </p:sp>
    </p:spTree>
    <p:extLst>
      <p:ext uri="{BB962C8B-B14F-4D97-AF65-F5344CB8AC3E}">
        <p14:creationId xmlns:p14="http://schemas.microsoft.com/office/powerpoint/2010/main" val="344121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r>
              <a:rPr lang="en-US" dirty="0"/>
              <a:t>Valid and Reliable</a:t>
            </a:r>
          </a:p>
          <a:p>
            <a:r>
              <a:rPr lang="en-US" dirty="0"/>
              <a:t>Measure developed and released in 1981. Different types exist, and the MBI for Human Services Survey (MBI-HSS) is commonly used in burnout research.</a:t>
            </a:r>
          </a:p>
          <a:p>
            <a:endParaRPr lang="en-US" dirty="0"/>
          </a:p>
          <a:p>
            <a:r>
              <a:rPr lang="en-US" dirty="0"/>
              <a:t>3 areas are covered: Emotional Exhaustion, Depersonalization, and low sense of personal accomplishment with responses in form of frequency rating </a:t>
            </a:r>
          </a:p>
          <a:p>
            <a:endParaRPr lang="en-US" dirty="0"/>
          </a:p>
          <a:p>
            <a:r>
              <a:rPr lang="en-US" dirty="0"/>
              <a:t>Data Analysis</a:t>
            </a:r>
          </a:p>
          <a:p>
            <a:r>
              <a:rPr lang="en-US" dirty="0"/>
              <a:t>Preferred to examine relationships with subscale scores as continuous variables – can use cut offs of low/average/high. </a:t>
            </a:r>
            <a:r>
              <a:rPr lang="en-US" sz="1200" b="0" i="0" u="none" strike="noStrike" kern="1200" dirty="0">
                <a:solidFill>
                  <a:schemeClr val="tx1"/>
                </a:solidFill>
                <a:effectLst/>
                <a:latin typeface="+mn-lt"/>
                <a:ea typeface="+mn-ea"/>
                <a:cs typeface="+mn-cs"/>
              </a:rPr>
              <a:t>A common approach is to consider individuals as having at least one symptom of burnout if they have high scores in either the EE (score of 27 or higher) or DP (score of 10 or higher) subscales. his approach identifies individuals whose degree of burnout places them at increased risk of potentially serious personal and professional consequences.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Full scale takes about 10-15min </a:t>
            </a:r>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10</a:t>
            </a:fld>
            <a:endParaRPr lang="en-US"/>
          </a:p>
        </p:txBody>
      </p:sp>
    </p:spTree>
    <p:extLst>
      <p:ext uri="{BB962C8B-B14F-4D97-AF65-F5344CB8AC3E}">
        <p14:creationId xmlns:p14="http://schemas.microsoft.com/office/powerpoint/2010/main" val="159706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SWLS short 5- item instrument designed to measure global cognitive judgements of satisfaction with one’s life</a:t>
            </a:r>
          </a:p>
          <a:p>
            <a:r>
              <a:rPr lang="en-US" dirty="0"/>
              <a:t>Life satisfaction component of well-being correlate with measures of mental health and predictive of future behaviors</a:t>
            </a:r>
          </a:p>
          <a:p>
            <a:endParaRPr lang="en-US" dirty="0"/>
          </a:p>
          <a:p>
            <a:r>
              <a:rPr lang="en-US" dirty="0"/>
              <a:t>7 point </a:t>
            </a:r>
            <a:r>
              <a:rPr lang="en-US" dirty="0" err="1"/>
              <a:t>likert</a:t>
            </a:r>
            <a:r>
              <a:rPr lang="en-US" dirty="0"/>
              <a:t> style response scale </a:t>
            </a:r>
          </a:p>
          <a:p>
            <a:r>
              <a:rPr lang="en-US" dirty="0"/>
              <a:t>20 is the neutral point</a:t>
            </a:r>
          </a:p>
          <a:p>
            <a:r>
              <a:rPr lang="en-US" dirty="0"/>
              <a:t>5-9 indicate extremely </a:t>
            </a:r>
            <a:r>
              <a:rPr lang="en-US" dirty="0" err="1"/>
              <a:t>dissastisfied</a:t>
            </a:r>
            <a:r>
              <a:rPr lang="en-US" dirty="0"/>
              <a:t>, 31-35 extremely satisfied </a:t>
            </a:r>
          </a:p>
          <a:p>
            <a:endParaRPr lang="en-US" dirty="0"/>
          </a:p>
          <a:p>
            <a:endParaRPr lang="en-US" dirty="0"/>
          </a:p>
          <a:p>
            <a:r>
              <a:rPr lang="en-US" dirty="0"/>
              <a:t>Physician Well-Being Index</a:t>
            </a:r>
          </a:p>
          <a:p>
            <a:r>
              <a:rPr lang="en-US" dirty="0"/>
              <a:t>Simple online 7-item instrument developed buy Mayo Clinic multiple dimensions of distress</a:t>
            </a:r>
          </a:p>
          <a:p>
            <a:r>
              <a:rPr lang="en-US" dirty="0"/>
              <a:t>Strong validity evidence and national benchmarks from samples of medical students , </a:t>
            </a:r>
            <a:r>
              <a:rPr lang="en-US" dirty="0" err="1"/>
              <a:t>residnets</a:t>
            </a:r>
            <a:r>
              <a:rPr lang="en-US" dirty="0"/>
              <a:t>, and physicians </a:t>
            </a:r>
          </a:p>
        </p:txBody>
      </p:sp>
      <p:sp>
        <p:nvSpPr>
          <p:cNvPr id="4" name="Slide Number Placeholder 3"/>
          <p:cNvSpPr>
            <a:spLocks noGrp="1"/>
          </p:cNvSpPr>
          <p:nvPr>
            <p:ph type="sldNum" sz="quarter" idx="5"/>
          </p:nvPr>
        </p:nvSpPr>
        <p:spPr/>
        <p:txBody>
          <a:bodyPr/>
          <a:lstStyle/>
          <a:p>
            <a:fld id="{3FD28761-2825-4644-BDD2-9870CEB8B36E}" type="slidenum">
              <a:rPr lang="en-US" smtClean="0"/>
              <a:t>11</a:t>
            </a:fld>
            <a:endParaRPr lang="en-US"/>
          </a:p>
        </p:txBody>
      </p:sp>
    </p:spTree>
    <p:extLst>
      <p:ext uri="{BB962C8B-B14F-4D97-AF65-F5344CB8AC3E}">
        <p14:creationId xmlns:p14="http://schemas.microsoft.com/office/powerpoint/2010/main" val="357993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endParaRPr lang="en-US" dirty="0"/>
          </a:p>
          <a:p>
            <a:r>
              <a:rPr lang="en-US" dirty="0"/>
              <a:t>Now that you’ve had a chance to see 3 different reliable and valid tools in burnout, wellness, and resilience, take a chance to reflect on how you can use these. </a:t>
            </a:r>
          </a:p>
          <a:p>
            <a:endParaRPr lang="en-US" dirty="0"/>
          </a:p>
          <a:p>
            <a:r>
              <a:rPr lang="en-US" dirty="0"/>
              <a:t>How do you want to survey? Electronically through email, kept on a common site, paper/pencil given before a lecture or in the workroom?</a:t>
            </a:r>
          </a:p>
          <a:p>
            <a:endParaRPr lang="en-US" dirty="0"/>
          </a:p>
          <a:p>
            <a:r>
              <a:rPr lang="en-US" dirty="0"/>
              <a:t>What frequency do you think you should survey? There aren’t guidelines in literature on how often to survey but it does seem like burnout changes throughout the year so administering a survey at least twice a year </a:t>
            </a:r>
          </a:p>
          <a:p>
            <a:endParaRPr lang="en-US" dirty="0"/>
          </a:p>
          <a:p>
            <a:r>
              <a:rPr lang="en-US" dirty="0"/>
              <a:t>Lastly think about what surveys you would include – you may want to track both burnout and wellness </a:t>
            </a:r>
          </a:p>
        </p:txBody>
      </p:sp>
      <p:sp>
        <p:nvSpPr>
          <p:cNvPr id="4" name="Slide Number Placeholder 3"/>
          <p:cNvSpPr>
            <a:spLocks noGrp="1"/>
          </p:cNvSpPr>
          <p:nvPr>
            <p:ph type="sldNum" sz="quarter" idx="5"/>
          </p:nvPr>
        </p:nvSpPr>
        <p:spPr/>
        <p:txBody>
          <a:bodyPr/>
          <a:lstStyle/>
          <a:p>
            <a:fld id="{3FD28761-2825-4644-BDD2-9870CEB8B36E}" type="slidenum">
              <a:rPr lang="en-US" smtClean="0"/>
              <a:t>12</a:t>
            </a:fld>
            <a:endParaRPr lang="en-US"/>
          </a:p>
        </p:txBody>
      </p:sp>
    </p:spTree>
    <p:extLst>
      <p:ext uri="{BB962C8B-B14F-4D97-AF65-F5344CB8AC3E}">
        <p14:creationId xmlns:p14="http://schemas.microsoft.com/office/powerpoint/2010/main" val="83819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just identified ways to evaluate now we are going to focus on activities that promote wellness and resilience within your program. Our goal is for you to both assess wellness and implement activities in your program to promote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13</a:t>
            </a:fld>
            <a:endParaRPr lang="en-US"/>
          </a:p>
        </p:txBody>
      </p:sp>
    </p:spTree>
    <p:extLst>
      <p:ext uri="{BB962C8B-B14F-4D97-AF65-F5344CB8AC3E}">
        <p14:creationId xmlns:p14="http://schemas.microsoft.com/office/powerpoint/2010/main" val="175466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14</a:t>
            </a:fld>
            <a:endParaRPr lang="en-US"/>
          </a:p>
        </p:txBody>
      </p:sp>
    </p:spTree>
    <p:extLst>
      <p:ext uri="{BB962C8B-B14F-4D97-AF65-F5344CB8AC3E}">
        <p14:creationId xmlns:p14="http://schemas.microsoft.com/office/powerpoint/2010/main" val="244303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activities that can build learned behaviors of resilience.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clinicians handle the chronic stress of our work well while others become dissatisfied, drained, and exhausted.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key areas contributing to resilience with support in the literature.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15</a:t>
            </a:fld>
            <a:endParaRPr lang="en-US"/>
          </a:p>
        </p:txBody>
      </p:sp>
    </p:spTree>
    <p:extLst>
      <p:ext uri="{BB962C8B-B14F-4D97-AF65-F5344CB8AC3E}">
        <p14:creationId xmlns:p14="http://schemas.microsoft.com/office/powerpoint/2010/main" val="90809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really privileged to be able to do this”  This quote reflects the first domain that we’ll focus on which is perspective.</a:t>
            </a:r>
          </a:p>
          <a:p>
            <a:r>
              <a:rPr lang="en-US" dirty="0"/>
              <a:t>Changing your point of view and outlook to be able to enjoy work and life more</a:t>
            </a:r>
          </a:p>
          <a:p>
            <a:r>
              <a:rPr lang="en-US" dirty="0"/>
              <a:t>Themes here include valuing the </a:t>
            </a:r>
            <a:r>
              <a:rPr lang="en-US" dirty="0" err="1"/>
              <a:t>physican</a:t>
            </a:r>
            <a:r>
              <a:rPr lang="en-US" dirty="0"/>
              <a:t> role, maintaining interest, developing self- awareness, </a:t>
            </a:r>
          </a:p>
          <a:p>
            <a:r>
              <a:rPr lang="en-US" dirty="0"/>
              <a:t>These are crucial for maintaining an optimistic perspective that limits burnout and builds resilience </a:t>
            </a:r>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16</a:t>
            </a:fld>
            <a:endParaRPr lang="en-US"/>
          </a:p>
        </p:txBody>
      </p:sp>
    </p:spTree>
    <p:extLst>
      <p:ext uri="{BB962C8B-B14F-4D97-AF65-F5344CB8AC3E}">
        <p14:creationId xmlns:p14="http://schemas.microsoft.com/office/powerpoint/2010/main" val="252077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walk you through three </a:t>
            </a:r>
            <a:r>
              <a:rPr lang="en-US" dirty="0" err="1"/>
              <a:t>activites</a:t>
            </a:r>
            <a:r>
              <a:rPr lang="en-US" dirty="0"/>
              <a:t> you can do in a group. The first idea is guided </a:t>
            </a:r>
            <a:r>
              <a:rPr lang="en-US" dirty="0" err="1"/>
              <a:t>relfection</a:t>
            </a:r>
            <a:r>
              <a:rPr lang="en-US" dirty="0"/>
              <a:t> on meaning in work. Which includes a </a:t>
            </a:r>
            <a:r>
              <a:rPr lang="en-US" dirty="0" err="1"/>
              <a:t>facililated</a:t>
            </a:r>
            <a:r>
              <a:rPr lang="en-US" dirty="0"/>
              <a:t> session to </a:t>
            </a:r>
            <a:r>
              <a:rPr lang="en-US" dirty="0" err="1"/>
              <a:t>acknowdlege</a:t>
            </a:r>
            <a:r>
              <a:rPr lang="en-US" dirty="0"/>
              <a:t> the hardships we encounter during our job with an emphasis on finding the silver lining. A RCT compared two groups one who had an hour of protected free time weekly and the other who participated in a 1 hour guided group discussion. ﻿Rates of depersonalization, emotional exhaustion, and overall burnout decreased substantially in the reflective group. </a:t>
            </a:r>
            <a:r>
              <a:rPr lang="en-US" b="1" dirty="0"/>
              <a:t>A lot of time when we speak of burnout we think that just providing time off will be enough, however this study shows that healthy engagement is crucial for resilience. </a:t>
            </a:r>
            <a:r>
              <a:rPr lang="en-US" b="0" dirty="0"/>
              <a:t>It also demonstrates that you don’t need to disengage from work to feel well. While both time off and reflection are are necessary being able to show others how to find meaning in work is so powerful. </a:t>
            </a:r>
            <a:endParaRPr lang="en-US" b="1" dirty="0"/>
          </a:p>
          <a:p>
            <a:endParaRPr lang="en-US" dirty="0"/>
          </a:p>
          <a:p>
            <a:r>
              <a:rPr lang="en-US" dirty="0"/>
              <a:t>You’ve probably heard of meditation and it’s scientific benefits. Like most other skills this needs to be practiced and taught. compared to guided reflection this is more focused on internal individual thought patterns. Typically, this training is done through meditation. Like learning any new skill most people need to be guided and taught how to meditate with practice. Later in this presentation Andy Karsh will lead us through a mindfulness exercise. </a:t>
            </a:r>
          </a:p>
          <a:p>
            <a:endParaRPr lang="en-US" dirty="0"/>
          </a:p>
          <a:p>
            <a:r>
              <a:rPr lang="en-US" dirty="0"/>
              <a:t>Last but not least a gratitude list is a simple way, also based in research, to bring positive psychology to your learners. </a:t>
            </a:r>
          </a:p>
        </p:txBody>
      </p:sp>
      <p:sp>
        <p:nvSpPr>
          <p:cNvPr id="4" name="Slide Number Placeholder 3"/>
          <p:cNvSpPr>
            <a:spLocks noGrp="1"/>
          </p:cNvSpPr>
          <p:nvPr>
            <p:ph type="sldNum" sz="quarter" idx="5"/>
          </p:nvPr>
        </p:nvSpPr>
        <p:spPr/>
        <p:txBody>
          <a:bodyPr/>
          <a:lstStyle/>
          <a:p>
            <a:fld id="{3FD28761-2825-4644-BDD2-9870CEB8B36E}" type="slidenum">
              <a:rPr lang="en-US" smtClean="0"/>
              <a:t>17</a:t>
            </a:fld>
            <a:endParaRPr lang="en-US"/>
          </a:p>
        </p:txBody>
      </p:sp>
    </p:spTree>
    <p:extLst>
      <p:ext uri="{BB962C8B-B14F-4D97-AF65-F5344CB8AC3E}">
        <p14:creationId xmlns:p14="http://schemas.microsoft.com/office/powerpoint/2010/main" val="129343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who regularly practice gratitude can be more resilient. Several studies have shown that people who regularly practice gratitude have better overall wellbeing, life satisfaction, resilience, relationships and levels of happiness. </a:t>
            </a:r>
          </a:p>
          <a:p>
            <a:r>
              <a:rPr lang="en-US" sz="1200" b="0" i="0" u="none" strike="noStrike" kern="1200" dirty="0">
                <a:solidFill>
                  <a:schemeClr val="tx1"/>
                </a:solidFill>
                <a:effectLst/>
                <a:latin typeface="+mn-lt"/>
                <a:ea typeface="+mn-ea"/>
                <a:cs typeface="+mn-cs"/>
              </a:rPr>
              <a:t>simply keeping a gratitude journal—regularly writing brief reflections on moments for which we’re thankful—can significantly increase well-being and life satisfaction.</a:t>
            </a:r>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18</a:t>
            </a:fld>
            <a:endParaRPr lang="en-US"/>
          </a:p>
        </p:txBody>
      </p:sp>
    </p:spTree>
    <p:extLst>
      <p:ext uri="{BB962C8B-B14F-4D97-AF65-F5344CB8AC3E}">
        <p14:creationId xmlns:p14="http://schemas.microsoft.com/office/powerpoint/2010/main" val="178332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it is knowing what’s important to us , putting these things first in our lives </a:t>
            </a:r>
          </a:p>
          <a:p>
            <a:r>
              <a:rPr lang="en-US" dirty="0"/>
              <a:t>One element of prioritization is setting limits means knowing when to say no </a:t>
            </a:r>
          </a:p>
          <a:p>
            <a:r>
              <a:rPr lang="en-US" dirty="0"/>
              <a:t>In our line of work there are many opportunities that come up and can add demands on our time. Identifying those opportunities that sustain and energize are really important when deciding to say yes. </a:t>
            </a:r>
            <a:r>
              <a:rPr lang="en-US" dirty="0" err="1"/>
              <a:t>Settting</a:t>
            </a:r>
            <a:r>
              <a:rPr lang="en-US" dirty="0"/>
              <a:t> limits is also about knowing when to say no. </a:t>
            </a:r>
          </a:p>
          <a:p>
            <a:endParaRPr lang="en-US" dirty="0"/>
          </a:p>
          <a:p>
            <a:r>
              <a:rPr lang="en-US" dirty="0"/>
              <a:t>This domain covers ideas like setting limits- being able to unapologetically say no and authentically saying yes</a:t>
            </a:r>
          </a:p>
          <a:p>
            <a:endParaRPr lang="en-US" dirty="0"/>
          </a:p>
          <a:p>
            <a:r>
              <a:rPr lang="en-US" dirty="0"/>
              <a:t>Doctors are notorious workaholics, often putting their jobs first at the expense of their own health. A central part of wellness is prioritizing self care. These are classic ideas of wellness like time off from work, nutrition, sleep , exercise, primary care visits </a:t>
            </a:r>
          </a:p>
          <a:p>
            <a:endParaRPr lang="en-US" dirty="0"/>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19</a:t>
            </a:fld>
            <a:endParaRPr lang="en-US"/>
          </a:p>
        </p:txBody>
      </p:sp>
    </p:spTree>
    <p:extLst>
      <p:ext uri="{BB962C8B-B14F-4D97-AF65-F5344CB8AC3E}">
        <p14:creationId xmlns:p14="http://schemas.microsoft.com/office/powerpoint/2010/main" val="40421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5BA92E-B529-4B44-B608-A5642F37F1CD}"/>
              </a:ext>
            </a:extLst>
          </p:cNvPr>
          <p:cNvSpPr>
            <a:spLocks noGrp="1"/>
          </p:cNvSpPr>
          <p:nvPr>
            <p:ph type="body" idx="1"/>
          </p:nvPr>
        </p:nvSpPr>
        <p:spPr/>
        <p:txBody>
          <a:bodyPr/>
          <a:lstStyle/>
          <a:p>
            <a:r>
              <a:rPr lang="en-US" dirty="0"/>
              <a:t>Pooja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practical things can we do to teach prioritization to our residents?</a:t>
            </a:r>
          </a:p>
          <a:p>
            <a:endParaRPr lang="en-US" dirty="0"/>
          </a:p>
          <a:p>
            <a:r>
              <a:rPr lang="en-US" dirty="0"/>
              <a:t>Self-care is a classic area we think of when we talk about wellness- ways to support include addressing nutrition and preparing ideas for healthy snacks at work, perhaps stocking the workroom or common area if funding exists. </a:t>
            </a:r>
          </a:p>
          <a:p>
            <a:endParaRPr lang="en-US" dirty="0"/>
          </a:p>
          <a:p>
            <a:r>
              <a:rPr lang="en-US" dirty="0"/>
              <a:t>Further support for self-care includes creating and sharing resources for medical care like PCPs, dentistry and clear routes for counseling services </a:t>
            </a:r>
          </a:p>
          <a:p>
            <a:endParaRPr lang="en-US" dirty="0"/>
          </a:p>
          <a:p>
            <a:r>
              <a:rPr lang="en-US" dirty="0"/>
              <a:t>You remember the </a:t>
            </a:r>
            <a:r>
              <a:rPr lang="en-US" dirty="0" err="1"/>
              <a:t>identiy</a:t>
            </a:r>
            <a:r>
              <a:rPr lang="en-US" dirty="0"/>
              <a:t> inventory this is a great way of showing us what matters and who we are, prioritizing the different roles in our lives. </a:t>
            </a:r>
          </a:p>
          <a:p>
            <a:r>
              <a:rPr lang="en-US" dirty="0"/>
              <a:t>Who am I is one and also prioritizing what matters to me </a:t>
            </a:r>
          </a:p>
          <a:p>
            <a:endParaRPr lang="en-US" dirty="0"/>
          </a:p>
          <a:p>
            <a:r>
              <a:rPr lang="en-US" dirty="0"/>
              <a:t>Value Ranking can help battle the myth of delayed gratification and highlights what matters to you most to help you realize areas for change </a:t>
            </a:r>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20</a:t>
            </a:fld>
            <a:endParaRPr lang="en-US"/>
          </a:p>
        </p:txBody>
      </p:sp>
    </p:spTree>
    <p:extLst>
      <p:ext uri="{BB962C8B-B14F-4D97-AF65-F5344CB8AC3E}">
        <p14:creationId xmlns:p14="http://schemas.microsoft.com/office/powerpoint/2010/main" val="184678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21</a:t>
            </a:fld>
            <a:endParaRPr lang="en-US"/>
          </a:p>
        </p:txBody>
      </p:sp>
    </p:spTree>
    <p:extLst>
      <p:ext uri="{BB962C8B-B14F-4D97-AF65-F5344CB8AC3E}">
        <p14:creationId xmlns:p14="http://schemas.microsoft.com/office/powerpoint/2010/main" val="227920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Resilient clinicians emphasize that medical practice is a business. understanding management is important and this theme comes out in research through sound business management, staff relations, and effective practice arrangements </a:t>
            </a:r>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22</a:t>
            </a:fld>
            <a:endParaRPr lang="en-US"/>
          </a:p>
        </p:txBody>
      </p:sp>
    </p:spTree>
    <p:extLst>
      <p:ext uri="{BB962C8B-B14F-4D97-AF65-F5344CB8AC3E}">
        <p14:creationId xmlns:p14="http://schemas.microsoft.com/office/powerpoint/2010/main" val="66733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have probably been to EMR training sessions which are long, tiring, and rarely helpful for increasing efficiency. What’s more useful are small group practice sessions to improve efficiency and address learner specific needs. The way you could use this by setting aside time for small group teaching on charting </a:t>
            </a:r>
          </a:p>
          <a:p>
            <a:endParaRPr lang="en-US" dirty="0"/>
          </a:p>
          <a:p>
            <a:r>
              <a:rPr lang="en-US" dirty="0"/>
              <a:t>Incorporating a morning huddle in to the work flow brings unity and team work to staff. These can be small meetings before clinic starts to address group goals, changes in workflow. It incorporates all of the office staff </a:t>
            </a:r>
          </a:p>
          <a:p>
            <a:endParaRPr lang="en-US" dirty="0"/>
          </a:p>
          <a:p>
            <a:r>
              <a:rPr lang="en-US" dirty="0"/>
              <a:t>Another powerful method to bring change to groups is appreciative inquiry </a:t>
            </a:r>
          </a:p>
        </p:txBody>
      </p:sp>
      <p:sp>
        <p:nvSpPr>
          <p:cNvPr id="4" name="Slide Number Placeholder 3"/>
          <p:cNvSpPr>
            <a:spLocks noGrp="1"/>
          </p:cNvSpPr>
          <p:nvPr>
            <p:ph type="sldNum" sz="quarter" idx="5"/>
          </p:nvPr>
        </p:nvSpPr>
        <p:spPr/>
        <p:txBody>
          <a:bodyPr/>
          <a:lstStyle/>
          <a:p>
            <a:fld id="{3FD28761-2825-4644-BDD2-9870CEB8B36E}" type="slidenum">
              <a:rPr lang="en-US" smtClean="0"/>
              <a:t>23</a:t>
            </a:fld>
            <a:endParaRPr lang="en-US"/>
          </a:p>
        </p:txBody>
      </p:sp>
    </p:spTree>
    <p:extLst>
      <p:ext uri="{BB962C8B-B14F-4D97-AF65-F5344CB8AC3E}">
        <p14:creationId xmlns:p14="http://schemas.microsoft.com/office/powerpoint/2010/main" val="2405241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Appreciative Inquiry (AI) can be a dynamic approach to resolving community problems. The process was developed in the business world and has many applications for leading groups to positive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process starts with identifying a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an example, in my program I thought about the way physical surrounding impact mood. In most programs the pharmacy is in the basement with no windows. My group came together and discussed how we felt better when we worked in settings with natural light. If my group were doing an AI on our wellbeing the process would look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Discovery phase- this is where the group brainstorms on the positive- so for us a focus on the fact that we felt better in environments with light next is the dream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dream phase is thinking of all the ways we can have more of this. These can be expansive and the group is allowed to just brainstorm things like moving the pharmacy to a windowed room, sky lights, outdoor breaks, a garden by the pharmacy, outdoor working space, greenery in the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phase design takes it back to reality by asking how can it happen? We realized from the residents that we could use natural spectrum daylight lamps or happiness lamps that emit 5,000 lux and mimic white light without harmful UV rays. The end of this phase also get the group to focus on resources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step a group works on is delivery starting with “what is the first step” for us that was asking for the funding to purchase the lamps for 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think of a topic for AI that you can do with your </a:t>
            </a:r>
            <a:r>
              <a:rPr lang="en-US" sz="1200" kern="1200" dirty="0" err="1">
                <a:solidFill>
                  <a:schemeClr val="tx1"/>
                </a:solidFill>
                <a:effectLst/>
                <a:latin typeface="+mn-lt"/>
                <a:ea typeface="+mn-ea"/>
                <a:cs typeface="+mn-cs"/>
              </a:rPr>
              <a:t>residnets</a:t>
            </a:r>
            <a:r>
              <a:rPr lang="en-US" sz="1200" kern="1200" dirty="0">
                <a:solidFill>
                  <a:schemeClr val="tx1"/>
                </a:solidFill>
                <a:effectLst/>
                <a:latin typeface="+mn-lt"/>
                <a:ea typeface="+mn-ea"/>
                <a:cs typeface="+mn-cs"/>
              </a:rPr>
              <a:t>. For us, it was “wellbeing at work” you can also offer topics such as “clinic workflow” or “continuity scheduling”.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a few minutes and hear from people)</a:t>
            </a:r>
            <a:endParaRPr lang="en-US" dirty="0"/>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24</a:t>
            </a:fld>
            <a:endParaRPr lang="en-US"/>
          </a:p>
        </p:txBody>
      </p:sp>
    </p:spTree>
    <p:extLst>
      <p:ext uri="{BB962C8B-B14F-4D97-AF65-F5344CB8AC3E}">
        <p14:creationId xmlns:p14="http://schemas.microsoft.com/office/powerpoint/2010/main" val="2812157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support is essential with open communication around difficult cases and stress-related issues </a:t>
            </a:r>
          </a:p>
          <a:p>
            <a:endParaRPr lang="en-US" dirty="0"/>
          </a:p>
          <a:p>
            <a:r>
              <a:rPr lang="en-US" dirty="0"/>
              <a:t>Supportive home environment </a:t>
            </a:r>
          </a:p>
          <a:p>
            <a:endParaRPr lang="en-US" dirty="0"/>
          </a:p>
          <a:p>
            <a:r>
              <a:rPr lang="en-US" dirty="0"/>
              <a:t>Address pervasive occupational stress</a:t>
            </a:r>
          </a:p>
        </p:txBody>
      </p:sp>
      <p:sp>
        <p:nvSpPr>
          <p:cNvPr id="4" name="Slide Number Placeholder 3"/>
          <p:cNvSpPr>
            <a:spLocks noGrp="1"/>
          </p:cNvSpPr>
          <p:nvPr>
            <p:ph type="sldNum" sz="quarter" idx="5"/>
          </p:nvPr>
        </p:nvSpPr>
        <p:spPr/>
        <p:txBody>
          <a:bodyPr/>
          <a:lstStyle/>
          <a:p>
            <a:fld id="{3FD28761-2825-4644-BDD2-9870CEB8B36E}" type="slidenum">
              <a:rPr lang="en-US" smtClean="0"/>
              <a:t>25</a:t>
            </a:fld>
            <a:endParaRPr lang="en-US"/>
          </a:p>
        </p:txBody>
      </p:sp>
    </p:spTree>
    <p:extLst>
      <p:ext uri="{BB962C8B-B14F-4D97-AF65-F5344CB8AC3E}">
        <p14:creationId xmlns:p14="http://schemas.microsoft.com/office/powerpoint/2010/main" val="105630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Balint groups are named after psychoanalyst Michael Balint he and his wife started psychological training seminars for general practitioners in London. Balint aims to focus on the doctor patient relationship</a:t>
            </a:r>
          </a:p>
          <a:p>
            <a:endParaRPr lang="en-US" dirty="0"/>
          </a:p>
          <a:p>
            <a:r>
              <a:rPr lang="en-US" dirty="0"/>
              <a:t>Confidential mall group usually 9-10 people, discussion with a case. Someone volunteers to talk about a patient who has been on her mind , the presenter steps back and listens to the group response. </a:t>
            </a:r>
          </a:p>
          <a:p>
            <a:r>
              <a:rPr lang="en-US" dirty="0"/>
              <a:t>The group responds to what they heard in various forms- clarifying </a:t>
            </a:r>
            <a:r>
              <a:rPr lang="en-US" dirty="0" err="1"/>
              <a:t>quations</a:t>
            </a:r>
            <a:r>
              <a:rPr lang="en-US" dirty="0"/>
              <a:t>, emotional reactions, imaging what it’s like to be that patient or be that clinician </a:t>
            </a:r>
          </a:p>
          <a:p>
            <a:endParaRPr lang="en-US" dirty="0"/>
          </a:p>
          <a:p>
            <a:r>
              <a:rPr lang="en-US" dirty="0"/>
              <a:t>Balint groups are studied in the literature with outcomes of decreased burnout however these are usually in groups who chose to participate. in residency it’s found that personality or emotional variables may be responsible for some residents not connecting with this teaching approach </a:t>
            </a:r>
          </a:p>
        </p:txBody>
      </p:sp>
      <p:sp>
        <p:nvSpPr>
          <p:cNvPr id="4" name="Slide Number Placeholder 3"/>
          <p:cNvSpPr>
            <a:spLocks noGrp="1"/>
          </p:cNvSpPr>
          <p:nvPr>
            <p:ph type="sldNum" sz="quarter" idx="5"/>
          </p:nvPr>
        </p:nvSpPr>
        <p:spPr/>
        <p:txBody>
          <a:bodyPr/>
          <a:lstStyle/>
          <a:p>
            <a:fld id="{3FD28761-2825-4644-BDD2-9870CEB8B36E}" type="slidenum">
              <a:rPr lang="en-US" smtClean="0"/>
              <a:t>26</a:t>
            </a:fld>
            <a:endParaRPr lang="en-US"/>
          </a:p>
        </p:txBody>
      </p:sp>
    </p:spTree>
    <p:extLst>
      <p:ext uri="{BB962C8B-B14F-4D97-AF65-F5344CB8AC3E}">
        <p14:creationId xmlns:p14="http://schemas.microsoft.com/office/powerpoint/2010/main" val="306222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5"/>
          </p:nvPr>
        </p:nvSpPr>
        <p:spPr/>
        <p:txBody>
          <a:bodyPr/>
          <a:lstStyle/>
          <a:p>
            <a:fld id="{3FD28761-2825-4644-BDD2-9870CEB8B36E}" type="slidenum">
              <a:rPr lang="en-US" smtClean="0"/>
              <a:t>3</a:t>
            </a:fld>
            <a:endParaRPr lang="en-US"/>
          </a:p>
        </p:txBody>
      </p:sp>
    </p:spTree>
    <p:extLst>
      <p:ext uri="{BB962C8B-B14F-4D97-AF65-F5344CB8AC3E}">
        <p14:creationId xmlns:p14="http://schemas.microsoft.com/office/powerpoint/2010/main" val="347171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Burnout is part of a national conversation with high  rates (reported higher than 50% in med students, residents, and early career physicians) and far reaching consequences- profession dropout, medical error, depression/suicide, patient access, </a:t>
            </a:r>
          </a:p>
          <a:p>
            <a:endParaRPr lang="en-US" dirty="0"/>
          </a:p>
          <a:p>
            <a:r>
              <a:rPr lang="en-US" dirty="0"/>
              <a:t>During training, learners are likely to report high emotional exhaustion and diminished quality of life in all dimensions. Residents tend to report a “survival attitude” like life on hold until the completion  of residency, this delayed gratification can continue throughout their entire career </a:t>
            </a:r>
          </a:p>
          <a:p>
            <a:endParaRPr lang="en-US" dirty="0"/>
          </a:p>
          <a:p>
            <a:endParaRPr lang="en-US" dirty="0"/>
          </a:p>
          <a:p>
            <a:r>
              <a:rPr lang="en-US" dirty="0"/>
              <a:t>Residency is a formative time with habits learned in clinical skills, medical decision making. I think it is also important for educators to address the other habits learned in residency such as self-care and meaning in work </a:t>
            </a:r>
          </a:p>
          <a:p>
            <a:r>
              <a:rPr lang="en-US" dirty="0"/>
              <a:t>Some key drivers in physician burnout are ineffective work environment, inadequate support, loss of autonomy/control, and loss of values and meaning in work </a:t>
            </a:r>
          </a:p>
          <a:p>
            <a:endParaRPr lang="en-US" dirty="0"/>
          </a:p>
          <a:p>
            <a:r>
              <a:rPr lang="en-US" dirty="0"/>
              <a:t>To decrease burnout, there certainly need to be structural interventions, but there are also benefits of </a:t>
            </a:r>
            <a:r>
              <a:rPr lang="en-US" dirty="0" err="1"/>
              <a:t>indivual</a:t>
            </a:r>
            <a:r>
              <a:rPr lang="en-US" dirty="0"/>
              <a:t>-focused interventions. The majority of this talk will dive into those and how we can teach resilience </a:t>
            </a:r>
          </a:p>
        </p:txBody>
      </p:sp>
      <p:sp>
        <p:nvSpPr>
          <p:cNvPr id="4" name="Slide Number Placeholder 3"/>
          <p:cNvSpPr>
            <a:spLocks noGrp="1"/>
          </p:cNvSpPr>
          <p:nvPr>
            <p:ph type="sldNum" sz="quarter" idx="5"/>
          </p:nvPr>
        </p:nvSpPr>
        <p:spPr/>
        <p:txBody>
          <a:bodyPr/>
          <a:lstStyle/>
          <a:p>
            <a:fld id="{3FD28761-2825-4644-BDD2-9870CEB8B36E}" type="slidenum">
              <a:rPr lang="en-US" smtClean="0"/>
              <a:t>4</a:t>
            </a:fld>
            <a:endParaRPr lang="en-US"/>
          </a:p>
        </p:txBody>
      </p:sp>
    </p:spTree>
    <p:extLst>
      <p:ext uri="{BB962C8B-B14F-4D97-AF65-F5344CB8AC3E}">
        <p14:creationId xmlns:p14="http://schemas.microsoft.com/office/powerpoint/2010/main" val="124838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r>
              <a:rPr lang="en-US" dirty="0"/>
              <a:t>ACGME asks educators to identify burnout and support wellbeing</a:t>
            </a:r>
          </a:p>
          <a:p>
            <a:endParaRPr lang="en-US" dirty="0"/>
          </a:p>
          <a:p>
            <a:r>
              <a:rPr lang="en-US" dirty="0"/>
              <a:t>﻿However, if we don’t</a:t>
            </a:r>
          </a:p>
          <a:p>
            <a:r>
              <a:rPr lang="en-US" dirty="0"/>
              <a:t>know what burnout and wellness are, then how do we know if the interventions work?</a:t>
            </a:r>
          </a:p>
        </p:txBody>
      </p:sp>
      <p:sp>
        <p:nvSpPr>
          <p:cNvPr id="4" name="Slide Number Placeholder 3"/>
          <p:cNvSpPr>
            <a:spLocks noGrp="1"/>
          </p:cNvSpPr>
          <p:nvPr>
            <p:ph type="sldNum" sz="quarter" idx="5"/>
          </p:nvPr>
        </p:nvSpPr>
        <p:spPr/>
        <p:txBody>
          <a:bodyPr/>
          <a:lstStyle/>
          <a:p>
            <a:fld id="{3FD28761-2825-4644-BDD2-9870CEB8B36E}" type="slidenum">
              <a:rPr lang="en-US" smtClean="0"/>
              <a:t>5</a:t>
            </a:fld>
            <a:endParaRPr lang="en-US"/>
          </a:p>
        </p:txBody>
      </p:sp>
    </p:spTree>
    <p:extLst>
      <p:ext uri="{BB962C8B-B14F-4D97-AF65-F5344CB8AC3E}">
        <p14:creationId xmlns:p14="http://schemas.microsoft.com/office/powerpoint/2010/main" val="110906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r>
              <a:rPr lang="en-US" dirty="0"/>
              <a:t>Interest started by thinking about these three terms- burnout, wellness and resilience</a:t>
            </a:r>
          </a:p>
          <a:p>
            <a:endParaRPr lang="en-US" dirty="0"/>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6</a:t>
            </a:fld>
            <a:endParaRPr lang="en-US"/>
          </a:p>
        </p:txBody>
      </p:sp>
    </p:spTree>
    <p:extLst>
      <p:ext uri="{BB962C8B-B14F-4D97-AF65-F5344CB8AC3E}">
        <p14:creationId xmlns:p14="http://schemas.microsoft.com/office/powerpoint/2010/main" val="43576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Burnout- term coined in 1970s describe emotional/physical exhaustion observed in healthcare professionals under chronic stress. </a:t>
            </a:r>
            <a:r>
              <a:rPr lang="en-US" dirty="0" err="1"/>
              <a:t>Futher</a:t>
            </a:r>
            <a:r>
              <a:rPr lang="en-US" dirty="0"/>
              <a:t> characterized by Maslach who developed a scale rating frequency of emotional exhaustion, depersonalization,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gold standard for diagnosing burnout is the Maslach Burnout Inventory, consisting of a 22-item questionnaire that measures three dimensions of burnout: </a:t>
            </a:r>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7</a:t>
            </a:fld>
            <a:endParaRPr lang="en-US"/>
          </a:p>
        </p:txBody>
      </p:sp>
    </p:spTree>
    <p:extLst>
      <p:ext uri="{BB962C8B-B14F-4D97-AF65-F5344CB8AC3E}">
        <p14:creationId xmlns:p14="http://schemas.microsoft.com/office/powerpoint/2010/main" val="411886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Wellness- few residency programs have a formal definition dynamic and ongoing process involving self- awareness and healthy choices resulting in a successful, balanced lifestyle. May encompass physical, mental, emotional, spiritual domains</a:t>
            </a:r>
          </a:p>
          <a:p>
            <a:endParaRPr lang="en-US" dirty="0"/>
          </a:p>
        </p:txBody>
      </p:sp>
      <p:sp>
        <p:nvSpPr>
          <p:cNvPr id="4" name="Slide Number Placeholder 3"/>
          <p:cNvSpPr>
            <a:spLocks noGrp="1"/>
          </p:cNvSpPr>
          <p:nvPr>
            <p:ph type="sldNum" sz="quarter" idx="5"/>
          </p:nvPr>
        </p:nvSpPr>
        <p:spPr/>
        <p:txBody>
          <a:bodyPr/>
          <a:lstStyle/>
          <a:p>
            <a:fld id="{3FD28761-2825-4644-BDD2-9870CEB8B36E}" type="slidenum">
              <a:rPr lang="en-US" smtClean="0"/>
              <a:t>8</a:t>
            </a:fld>
            <a:endParaRPr lang="en-US"/>
          </a:p>
        </p:txBody>
      </p:sp>
    </p:spTree>
    <p:extLst>
      <p:ext uri="{BB962C8B-B14F-4D97-AF65-F5344CB8AC3E}">
        <p14:creationId xmlns:p14="http://schemas.microsoft.com/office/powerpoint/2010/main" val="89582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5"/>
          </p:nvPr>
        </p:nvSpPr>
        <p:spPr/>
        <p:txBody>
          <a:bodyPr/>
          <a:lstStyle/>
          <a:p>
            <a:fld id="{3FD28761-2825-4644-BDD2-9870CEB8B36E}" type="slidenum">
              <a:rPr lang="en-US" smtClean="0"/>
              <a:t>9</a:t>
            </a:fld>
            <a:endParaRPr lang="en-US"/>
          </a:p>
        </p:txBody>
      </p:sp>
    </p:spTree>
    <p:extLst>
      <p:ext uri="{BB962C8B-B14F-4D97-AF65-F5344CB8AC3E}">
        <p14:creationId xmlns:p14="http://schemas.microsoft.com/office/powerpoint/2010/main" val="123293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D597-D686-D948-843F-D3A7F3D41E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1703F-63E7-6D47-86AE-6A788816C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6001AD-634C-494D-BB85-7709E73B179B}"/>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5" name="Footer Placeholder 4">
            <a:extLst>
              <a:ext uri="{FF2B5EF4-FFF2-40B4-BE49-F238E27FC236}">
                <a16:creationId xmlns:a16="http://schemas.microsoft.com/office/drawing/2014/main" id="{BB19223B-13E3-3E49-AF4D-83F12C393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C0E7-758F-2047-A149-327FEAEF0593}"/>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342054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1883-DB37-074C-8A39-7FFB2D1BEA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AB2FD-EB56-F948-A958-F1AA440E2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05833-B040-A340-943A-5F5CC7DB4981}"/>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5" name="Footer Placeholder 4">
            <a:extLst>
              <a:ext uri="{FF2B5EF4-FFF2-40B4-BE49-F238E27FC236}">
                <a16:creationId xmlns:a16="http://schemas.microsoft.com/office/drawing/2014/main" id="{6EFBB164-4162-5240-96C5-2EFA9E518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D5DE0-2466-C840-B08E-4863955B3645}"/>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240185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6AE5A-42C5-E84F-BE7B-A409A19291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BE5542-B6FA-4C44-8E31-7677B88833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9732-E528-C44D-A05F-364BD37E0462}"/>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5" name="Footer Placeholder 4">
            <a:extLst>
              <a:ext uri="{FF2B5EF4-FFF2-40B4-BE49-F238E27FC236}">
                <a16:creationId xmlns:a16="http://schemas.microsoft.com/office/drawing/2014/main" id="{9CBBD67A-4BC4-8246-A46F-3B7924AB9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B085F-55A9-8B47-B794-382264EC3D60}"/>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402498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0879-9554-3D43-AD32-17807A26E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B589F-FC89-E449-BBFA-D966519CE6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32CD6-A3B5-1043-83E9-083E9A0A5496}"/>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5" name="Footer Placeholder 4">
            <a:extLst>
              <a:ext uri="{FF2B5EF4-FFF2-40B4-BE49-F238E27FC236}">
                <a16:creationId xmlns:a16="http://schemas.microsoft.com/office/drawing/2014/main" id="{F9070C11-F934-D042-9765-BF76690F3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18BB8-30AD-2543-8021-598812509494}"/>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161645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191B-3101-4644-8F75-6880018C5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31F157-991B-904D-B72A-85D31CA93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FA7987-AD3D-D54E-A36F-77F58E965A93}"/>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5" name="Footer Placeholder 4">
            <a:extLst>
              <a:ext uri="{FF2B5EF4-FFF2-40B4-BE49-F238E27FC236}">
                <a16:creationId xmlns:a16="http://schemas.microsoft.com/office/drawing/2014/main" id="{4F329552-D3ED-D04B-A9B2-63C3026A9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9D9B3-AD4D-6446-9C4D-FB15E271350A}"/>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55198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9B11-CDCF-7140-BCA4-3449F4F93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7C3F6-6F2C-AF46-A460-881211B5D1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B94FE-F0D7-B84B-9335-1383C19036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4F6BAD-E9FA-7E48-A8BF-7FA69CA36452}"/>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6" name="Footer Placeholder 5">
            <a:extLst>
              <a:ext uri="{FF2B5EF4-FFF2-40B4-BE49-F238E27FC236}">
                <a16:creationId xmlns:a16="http://schemas.microsoft.com/office/drawing/2014/main" id="{664EA6D2-9F70-9A43-9C25-65EE283CD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0BD4A-4BA3-6547-B45E-4A9AE73A51E6}"/>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110521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0C11-E171-2145-8F33-EE10E2CF5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31AED-8DFF-5744-85F7-44FC8DB99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B30C5F-E16E-6140-BC49-B36EF76827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11FAD-3A82-534F-AB49-15BB62B5B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442E02-8745-4546-9CE6-12AEEA6D55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493388-6E2B-8347-8298-CDA40A5080F4}"/>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8" name="Footer Placeholder 7">
            <a:extLst>
              <a:ext uri="{FF2B5EF4-FFF2-40B4-BE49-F238E27FC236}">
                <a16:creationId xmlns:a16="http://schemas.microsoft.com/office/drawing/2014/main" id="{82BCF3BB-72FF-B445-BD64-8101809AC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34E4B5-4D87-5747-B2FF-F19E1DC9F505}"/>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123057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879E-BDDE-8045-898C-D2540746C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F6F52-FC75-3343-A5AB-CBE5DC69D3C8}"/>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4" name="Footer Placeholder 3">
            <a:extLst>
              <a:ext uri="{FF2B5EF4-FFF2-40B4-BE49-F238E27FC236}">
                <a16:creationId xmlns:a16="http://schemas.microsoft.com/office/drawing/2014/main" id="{FE7B2EEF-6B30-024F-A415-29961B6A6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1761CA-374E-0C41-B55E-44B99AFC006D}"/>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203790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B9505-D74F-1343-9B68-964F014C3C90}"/>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3" name="Footer Placeholder 2">
            <a:extLst>
              <a:ext uri="{FF2B5EF4-FFF2-40B4-BE49-F238E27FC236}">
                <a16:creationId xmlns:a16="http://schemas.microsoft.com/office/drawing/2014/main" id="{A4C70DC1-C0EE-F34E-BFE3-9287DB9CA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16A6B-E2AA-DF40-9C4C-1E96EBB70258}"/>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122229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66E8-2B17-304A-AFF7-7ECFDFEF2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8B895-F81B-4E4F-A62D-45F3B9CE2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41C41-0AE5-794D-B2DC-382F41754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CC3586-273D-AD40-BF6E-4E0C055F1DAC}"/>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6" name="Footer Placeholder 5">
            <a:extLst>
              <a:ext uri="{FF2B5EF4-FFF2-40B4-BE49-F238E27FC236}">
                <a16:creationId xmlns:a16="http://schemas.microsoft.com/office/drawing/2014/main" id="{C4C01574-A37E-A148-B6F4-B47103A574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B75EE-2425-DD45-AF93-D3CB58776EB7}"/>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411067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1981-F665-304F-B73A-684819732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265A08-E9DB-6545-A561-DA0C01811B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06449E-C760-AA42-8259-773D46F11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384F-C5CA-E44F-B286-2317FF9A7C5D}"/>
              </a:ext>
            </a:extLst>
          </p:cNvPr>
          <p:cNvSpPr>
            <a:spLocks noGrp="1"/>
          </p:cNvSpPr>
          <p:nvPr>
            <p:ph type="dt" sz="half" idx="10"/>
          </p:nvPr>
        </p:nvSpPr>
        <p:spPr/>
        <p:txBody>
          <a:bodyPr/>
          <a:lstStyle/>
          <a:p>
            <a:fld id="{6FB8C6EC-7AF4-5841-BEAD-9A9B30DDF9B5}" type="datetimeFigureOut">
              <a:rPr lang="en-US" smtClean="0"/>
              <a:t>4/27/19</a:t>
            </a:fld>
            <a:endParaRPr lang="en-US"/>
          </a:p>
        </p:txBody>
      </p:sp>
      <p:sp>
        <p:nvSpPr>
          <p:cNvPr id="6" name="Footer Placeholder 5">
            <a:extLst>
              <a:ext uri="{FF2B5EF4-FFF2-40B4-BE49-F238E27FC236}">
                <a16:creationId xmlns:a16="http://schemas.microsoft.com/office/drawing/2014/main" id="{6BF8E27B-7DEF-084F-B456-CCE6097BE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C76A8-6F4E-5947-A2BB-3C0089E02F6F}"/>
              </a:ext>
            </a:extLst>
          </p:cNvPr>
          <p:cNvSpPr>
            <a:spLocks noGrp="1"/>
          </p:cNvSpPr>
          <p:nvPr>
            <p:ph type="sldNum" sz="quarter" idx="12"/>
          </p:nvPr>
        </p:nvSpPr>
        <p:spPr/>
        <p:txBody>
          <a:bodyPr/>
          <a:lstStyle/>
          <a:p>
            <a:fld id="{E13FAA33-8E2A-0743-8F89-1B3F11C3466A}" type="slidenum">
              <a:rPr lang="en-US" smtClean="0"/>
              <a:t>‹#›</a:t>
            </a:fld>
            <a:endParaRPr lang="en-US"/>
          </a:p>
        </p:txBody>
      </p:sp>
    </p:spTree>
    <p:extLst>
      <p:ext uri="{BB962C8B-B14F-4D97-AF65-F5344CB8AC3E}">
        <p14:creationId xmlns:p14="http://schemas.microsoft.com/office/powerpoint/2010/main" val="369185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665822-2AA7-DF4E-B67D-DC584F6C0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B38C3-A5E2-504F-8345-BFD9DE977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71E5E-AD05-7E41-8AAE-66E0F20EA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8C6EC-7AF4-5841-BEAD-9A9B30DDF9B5}" type="datetimeFigureOut">
              <a:rPr lang="en-US" smtClean="0"/>
              <a:t>4/27/19</a:t>
            </a:fld>
            <a:endParaRPr lang="en-US"/>
          </a:p>
        </p:txBody>
      </p:sp>
      <p:sp>
        <p:nvSpPr>
          <p:cNvPr id="5" name="Footer Placeholder 4">
            <a:extLst>
              <a:ext uri="{FF2B5EF4-FFF2-40B4-BE49-F238E27FC236}">
                <a16:creationId xmlns:a16="http://schemas.microsoft.com/office/drawing/2014/main" id="{86BD99F4-156B-C04E-9B48-3CAA37017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EDCF4-5957-9E47-A2D1-46949A20E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FAA33-8E2A-0743-8F89-1B3F11C3466A}" type="slidenum">
              <a:rPr lang="en-US" smtClean="0"/>
              <a:t>‹#›</a:t>
            </a:fld>
            <a:endParaRPr lang="en-US"/>
          </a:p>
        </p:txBody>
      </p:sp>
    </p:spTree>
    <p:extLst>
      <p:ext uri="{BB962C8B-B14F-4D97-AF65-F5344CB8AC3E}">
        <p14:creationId xmlns:p14="http://schemas.microsoft.com/office/powerpoint/2010/main" val="176290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5.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0.svg"/><Relationship Id="rId7" Type="http://schemas.openxmlformats.org/officeDocument/2006/relationships/image" Target="../media/image52.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4.sv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3117-970C-464A-810E-E1A843C2AE15}"/>
              </a:ext>
            </a:extLst>
          </p:cNvPr>
          <p:cNvSpPr>
            <a:spLocks noGrp="1"/>
          </p:cNvSpPr>
          <p:nvPr>
            <p:ph type="ctrTitle"/>
          </p:nvPr>
        </p:nvSpPr>
        <p:spPr>
          <a:xfrm>
            <a:off x="6746627" y="662549"/>
            <a:ext cx="4645250" cy="3402543"/>
          </a:xfrm>
        </p:spPr>
        <p:txBody>
          <a:bodyPr anchor="b">
            <a:normAutofit fontScale="90000"/>
          </a:bodyPr>
          <a:lstStyle/>
          <a:p>
            <a:pPr algn="l"/>
            <a:r>
              <a:rPr lang="en-US" sz="4800" dirty="0">
                <a:solidFill>
                  <a:schemeClr val="bg1"/>
                </a:solidFill>
              </a:rPr>
              <a:t>Teaching Resilience: Create a wellness toolbox that fosters resilience </a:t>
            </a:r>
            <a:br>
              <a:rPr lang="en-US" sz="3800" dirty="0"/>
            </a:br>
            <a:endParaRPr lang="en-US" sz="3800" b="1" dirty="0"/>
          </a:p>
        </p:txBody>
      </p:sp>
      <p:sp>
        <p:nvSpPr>
          <p:cNvPr id="3" name="Subtitle 2">
            <a:extLst>
              <a:ext uri="{FF2B5EF4-FFF2-40B4-BE49-F238E27FC236}">
                <a16:creationId xmlns:a16="http://schemas.microsoft.com/office/drawing/2014/main" id="{E6750FE7-65FA-8544-B9C8-6718828F3ED2}"/>
              </a:ext>
            </a:extLst>
          </p:cNvPr>
          <p:cNvSpPr>
            <a:spLocks noGrp="1"/>
          </p:cNvSpPr>
          <p:nvPr>
            <p:ph type="subTitle" idx="1"/>
          </p:nvPr>
        </p:nvSpPr>
        <p:spPr>
          <a:xfrm>
            <a:off x="4881966" y="4972050"/>
            <a:ext cx="6929011" cy="2055164"/>
          </a:xfrm>
        </p:spPr>
        <p:txBody>
          <a:bodyPr anchor="t">
            <a:noAutofit/>
          </a:bodyPr>
          <a:lstStyle/>
          <a:p>
            <a:pPr algn="l"/>
            <a:r>
              <a:rPr lang="en-US" sz="2800" dirty="0">
                <a:solidFill>
                  <a:schemeClr val="bg1"/>
                </a:solidFill>
              </a:rPr>
              <a:t>Leah A. Stem, MD, Anne Williams, PharmD, Pooja </a:t>
            </a:r>
            <a:r>
              <a:rPr lang="en-US" sz="2800" dirty="0" err="1">
                <a:solidFill>
                  <a:schemeClr val="bg1"/>
                </a:solidFill>
              </a:rPr>
              <a:t>Kirpekar</a:t>
            </a:r>
            <a:r>
              <a:rPr lang="en-US" sz="2800" dirty="0">
                <a:solidFill>
                  <a:schemeClr val="bg1"/>
                </a:solidFill>
              </a:rPr>
              <a:t>, PharmD, Greg Jaffe, MD, Andrea Karsh LCSW, BCD. </a:t>
            </a:r>
          </a:p>
          <a:p>
            <a:pPr algn="l"/>
            <a:r>
              <a:rPr lang="en-US" sz="2800" dirty="0">
                <a:solidFill>
                  <a:schemeClr val="bg1"/>
                </a:solidFill>
              </a:rPr>
              <a:t>UPMC St. Margaret Faculty Development </a:t>
            </a:r>
          </a:p>
        </p:txBody>
      </p:sp>
      <p:pic>
        <p:nvPicPr>
          <p:cNvPr id="6" name="Picture 5" descr="A picture containing indoor, table&#10;&#10;Description automatically generated">
            <a:extLst>
              <a:ext uri="{FF2B5EF4-FFF2-40B4-BE49-F238E27FC236}">
                <a16:creationId xmlns:a16="http://schemas.microsoft.com/office/drawing/2014/main" id="{B37121F5-6350-DC4C-9D21-49A71F0569D0}"/>
              </a:ext>
            </a:extLst>
          </p:cNvPr>
          <p:cNvPicPr>
            <a:picLocks noChangeAspect="1"/>
          </p:cNvPicPr>
          <p:nvPr/>
        </p:nvPicPr>
        <p:blipFill rotWithShape="1">
          <a:blip r:embed="rId3"/>
          <a:srcRect l="13302" r="22574" b="-1"/>
          <a:stretch/>
        </p:blipFill>
        <p:spPr>
          <a:xfrm>
            <a:off x="0" y="-84607"/>
            <a:ext cx="6172782" cy="7027214"/>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85065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2A77C-D3C6-0141-AE90-1B17DCA1E3DE}"/>
              </a:ext>
            </a:extLst>
          </p:cNvPr>
          <p:cNvSpPr>
            <a:spLocks noGrp="1"/>
          </p:cNvSpPr>
          <p:nvPr>
            <p:ph type="title"/>
          </p:nvPr>
        </p:nvSpPr>
        <p:spPr>
          <a:xfrm>
            <a:off x="838200" y="963877"/>
            <a:ext cx="3494362" cy="4930246"/>
          </a:xfrm>
        </p:spPr>
        <p:txBody>
          <a:bodyPr>
            <a:normAutofit/>
          </a:bodyPr>
          <a:lstStyle/>
          <a:p>
            <a:pPr algn="r"/>
            <a:r>
              <a:rPr lang="en-US" sz="4800" dirty="0">
                <a:solidFill>
                  <a:schemeClr val="accent1"/>
                </a:solidFill>
              </a:rPr>
              <a:t>Maslach Burnout Inventory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800703-A330-FD49-9A8D-AE4D36A711E4}"/>
              </a:ext>
            </a:extLst>
          </p:cNvPr>
          <p:cNvSpPr>
            <a:spLocks noGrp="1"/>
          </p:cNvSpPr>
          <p:nvPr>
            <p:ph idx="1"/>
          </p:nvPr>
        </p:nvSpPr>
        <p:spPr>
          <a:xfrm>
            <a:off x="4976031" y="963877"/>
            <a:ext cx="6377769" cy="4930246"/>
          </a:xfrm>
        </p:spPr>
        <p:txBody>
          <a:bodyPr anchor="ctr">
            <a:normAutofit/>
          </a:bodyPr>
          <a:lstStyle/>
          <a:p>
            <a:endParaRPr lang="en-US" sz="2400"/>
          </a:p>
          <a:p>
            <a:endParaRPr lang="en-US" sz="2400"/>
          </a:p>
          <a:p>
            <a:endParaRPr lang="en-US" sz="2400"/>
          </a:p>
        </p:txBody>
      </p:sp>
      <p:pic>
        <p:nvPicPr>
          <p:cNvPr id="5" name="Graphic 4" descr="Ruler">
            <a:extLst>
              <a:ext uri="{FF2B5EF4-FFF2-40B4-BE49-F238E27FC236}">
                <a16:creationId xmlns:a16="http://schemas.microsoft.com/office/drawing/2014/main" id="{1353E994-B3A4-C24E-A0AD-DDD1FBFE66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3199" y="2218840"/>
            <a:ext cx="2420320" cy="2420320"/>
          </a:xfrm>
          <a:prstGeom prst="rect">
            <a:avLst/>
          </a:prstGeom>
        </p:spPr>
      </p:pic>
    </p:spTree>
    <p:extLst>
      <p:ext uri="{BB962C8B-B14F-4D97-AF65-F5344CB8AC3E}">
        <p14:creationId xmlns:p14="http://schemas.microsoft.com/office/powerpoint/2010/main" val="172253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02A77C-D3C6-0141-AE90-1B17DCA1E3DE}"/>
              </a:ext>
            </a:extLst>
          </p:cNvPr>
          <p:cNvSpPr>
            <a:spLocks noGrp="1"/>
          </p:cNvSpPr>
          <p:nvPr>
            <p:ph type="title"/>
          </p:nvPr>
        </p:nvSpPr>
        <p:spPr>
          <a:xfrm>
            <a:off x="5231898" y="361951"/>
            <a:ext cx="5478379" cy="5501856"/>
          </a:xfrm>
        </p:spPr>
        <p:txBody>
          <a:bodyPr vert="horz" lIns="91440" tIns="45720" rIns="91440" bIns="45720" rtlCol="0" anchor="b">
            <a:noAutofit/>
          </a:bodyPr>
          <a:lstStyle/>
          <a:p>
            <a:r>
              <a:rPr lang="en-US" kern="1200" dirty="0">
                <a:solidFill>
                  <a:srgbClr val="FFFFFF"/>
                </a:solidFill>
                <a:latin typeface="+mj-lt"/>
                <a:ea typeface="+mj-ea"/>
                <a:cs typeface="+mj-cs"/>
              </a:rPr>
              <a:t>Satisfaction with Life Scale</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Physician Well-Being Index</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dirty="0">
                <a:solidFill>
                  <a:schemeClr val="bg1"/>
                </a:solidFill>
              </a:rPr>
              <a:t>Brief Resilience Scale</a:t>
            </a:r>
            <a:endParaRPr lang="en-US" kern="1200" dirty="0">
              <a:solidFill>
                <a:schemeClr val="bg1"/>
              </a:solidFill>
            </a:endParaRPr>
          </a:p>
        </p:txBody>
      </p:sp>
      <p:pic>
        <p:nvPicPr>
          <p:cNvPr id="5" name="Graphic 4" descr="Ruler">
            <a:extLst>
              <a:ext uri="{FF2B5EF4-FFF2-40B4-BE49-F238E27FC236}">
                <a16:creationId xmlns:a16="http://schemas.microsoft.com/office/drawing/2014/main" id="{1353E994-B3A4-C24E-A0AD-DDD1FBFE66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710" y="2068267"/>
            <a:ext cx="2721465" cy="2721465"/>
          </a:xfrm>
          <a:prstGeom prst="rect">
            <a:avLst/>
          </a:prstGeom>
        </p:spPr>
      </p:pic>
    </p:spTree>
    <p:extLst>
      <p:ext uri="{BB962C8B-B14F-4D97-AF65-F5344CB8AC3E}">
        <p14:creationId xmlns:p14="http://schemas.microsoft.com/office/powerpoint/2010/main" val="116715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4971-2613-5F49-9C73-BF5F66540768}"/>
              </a:ext>
            </a:extLst>
          </p:cNvPr>
          <p:cNvSpPr>
            <a:spLocks noGrp="1"/>
          </p:cNvSpPr>
          <p:nvPr>
            <p:ph type="title"/>
          </p:nvPr>
        </p:nvSpPr>
        <p:spPr>
          <a:xfrm>
            <a:off x="960100" y="978102"/>
            <a:ext cx="10588434" cy="1062644"/>
          </a:xfrm>
        </p:spPr>
        <p:txBody>
          <a:bodyPr anchor="b">
            <a:normAutofit/>
          </a:bodyPr>
          <a:lstStyle/>
          <a:p>
            <a:r>
              <a:rPr lang="en-US" sz="4800" dirty="0"/>
              <a:t>Reflect</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Board Room">
            <a:extLst>
              <a:ext uri="{FF2B5EF4-FFF2-40B4-BE49-F238E27FC236}">
                <a16:creationId xmlns:a16="http://schemas.microsoft.com/office/drawing/2014/main" id="{DE333FF3-211D-7A43-91E5-25B671F41A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1564EC5A-B0E2-C548-9D37-494BA4F3DE31}"/>
              </a:ext>
            </a:extLst>
          </p:cNvPr>
          <p:cNvSpPr>
            <a:spLocks noGrp="1"/>
          </p:cNvSpPr>
          <p:nvPr>
            <p:ph idx="1"/>
          </p:nvPr>
        </p:nvSpPr>
        <p:spPr>
          <a:xfrm>
            <a:off x="4955354" y="2682433"/>
            <a:ext cx="6282169" cy="3215749"/>
          </a:xfrm>
        </p:spPr>
        <p:txBody>
          <a:bodyPr>
            <a:noAutofit/>
          </a:bodyPr>
          <a:lstStyle/>
          <a:p>
            <a:r>
              <a:rPr lang="en-US" sz="3200" dirty="0"/>
              <a:t>How to survey?</a:t>
            </a:r>
          </a:p>
          <a:p>
            <a:endParaRPr lang="en-US" sz="3200" dirty="0"/>
          </a:p>
          <a:p>
            <a:r>
              <a:rPr lang="en-US" sz="3200" dirty="0"/>
              <a:t>Frequency of survey?</a:t>
            </a:r>
          </a:p>
          <a:p>
            <a:endParaRPr lang="en-US" sz="3200" dirty="0"/>
          </a:p>
        </p:txBody>
      </p:sp>
    </p:spTree>
    <p:extLst>
      <p:ext uri="{BB962C8B-B14F-4D97-AF65-F5344CB8AC3E}">
        <p14:creationId xmlns:p14="http://schemas.microsoft.com/office/powerpoint/2010/main" val="426702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2BC2C-9E36-F649-B3B9-C2E3BBE8D2B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Activities</a:t>
            </a: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7" name="Content Placeholder 13" descr="Lightbulb and gear">
            <a:extLst>
              <a:ext uri="{FF2B5EF4-FFF2-40B4-BE49-F238E27FC236}">
                <a16:creationId xmlns:a16="http://schemas.microsoft.com/office/drawing/2014/main" id="{3CF660E9-A578-5543-B61E-FB17CAA0815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308880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2BC2C-9E36-F649-B3B9-C2E3BBE8D2B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Share</a:t>
            </a: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Graphic 7" descr="Board Room">
            <a:extLst>
              <a:ext uri="{FF2B5EF4-FFF2-40B4-BE49-F238E27FC236}">
                <a16:creationId xmlns:a16="http://schemas.microsoft.com/office/drawing/2014/main" id="{3627C7BD-0C4E-FF4E-B66A-0C1CCBEF52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1083" y="3022512"/>
            <a:ext cx="3835488" cy="3835488"/>
          </a:xfrm>
          <a:prstGeom prst="rect">
            <a:avLst/>
          </a:prstGeom>
        </p:spPr>
      </p:pic>
      <p:sp>
        <p:nvSpPr>
          <p:cNvPr id="9" name="Content Placeholder 2">
            <a:extLst>
              <a:ext uri="{FF2B5EF4-FFF2-40B4-BE49-F238E27FC236}">
                <a16:creationId xmlns:a16="http://schemas.microsoft.com/office/drawing/2014/main" id="{189A1E5D-B65F-304E-9575-527EB63B85F1}"/>
              </a:ext>
            </a:extLst>
          </p:cNvPr>
          <p:cNvSpPr>
            <a:spLocks noGrp="1"/>
          </p:cNvSpPr>
          <p:nvPr>
            <p:ph idx="1"/>
          </p:nvPr>
        </p:nvSpPr>
        <p:spPr>
          <a:xfrm>
            <a:off x="4925644" y="1181100"/>
            <a:ext cx="6929472" cy="3375920"/>
          </a:xfrm>
        </p:spPr>
        <p:txBody>
          <a:bodyPr anchor="t">
            <a:normAutofit/>
          </a:bodyPr>
          <a:lstStyle/>
          <a:p>
            <a:pPr marL="0" indent="0">
              <a:buNone/>
            </a:pPr>
            <a:endParaRPr lang="en-US" sz="1800" dirty="0"/>
          </a:p>
          <a:p>
            <a:pPr marL="0" indent="0">
              <a:buNone/>
            </a:pPr>
            <a:endParaRPr lang="en-US" sz="3200" dirty="0"/>
          </a:p>
          <a:p>
            <a:pPr marL="0" indent="0">
              <a:buNone/>
            </a:pPr>
            <a:r>
              <a:rPr lang="en-US" sz="3200" dirty="0"/>
              <a:t>What are you currently doing at your program for wellness and resilience?</a:t>
            </a:r>
          </a:p>
        </p:txBody>
      </p:sp>
    </p:spTree>
    <p:extLst>
      <p:ext uri="{BB962C8B-B14F-4D97-AF65-F5344CB8AC3E}">
        <p14:creationId xmlns:p14="http://schemas.microsoft.com/office/powerpoint/2010/main" val="382442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A0887-6D83-1E4A-8003-0352E78468B0}"/>
              </a:ext>
            </a:extLst>
          </p:cNvPr>
          <p:cNvSpPr>
            <a:spLocks noGrp="1"/>
          </p:cNvSpPr>
          <p:nvPr>
            <p:ph type="title"/>
          </p:nvPr>
        </p:nvSpPr>
        <p:spPr>
          <a:xfrm>
            <a:off x="643467" y="803672"/>
            <a:ext cx="3363974" cy="1597315"/>
          </a:xfrm>
          <a:noFill/>
          <a:ln w="19050">
            <a:solidFill>
              <a:schemeClr val="bg1"/>
            </a:solidFill>
          </a:ln>
        </p:spPr>
        <p:txBody>
          <a:bodyPr wrap="square">
            <a:normAutofit/>
          </a:bodyPr>
          <a:lstStyle/>
          <a:p>
            <a:pPr algn="ctr"/>
            <a:r>
              <a:rPr lang="en-US" sz="3200" b="1" dirty="0">
                <a:solidFill>
                  <a:schemeClr val="bg1"/>
                </a:solidFill>
              </a:rPr>
              <a:t>Resilience is a skill that can be taught</a:t>
            </a:r>
          </a:p>
        </p:txBody>
      </p:sp>
      <p:sp>
        <p:nvSpPr>
          <p:cNvPr id="5" name="Rectangle 4">
            <a:extLst>
              <a:ext uri="{FF2B5EF4-FFF2-40B4-BE49-F238E27FC236}">
                <a16:creationId xmlns:a16="http://schemas.microsoft.com/office/drawing/2014/main" id="{B332FE1C-A5FF-F24C-89E2-1A004C084EC5}"/>
              </a:ext>
            </a:extLst>
          </p:cNvPr>
          <p:cNvSpPr/>
          <p:nvPr/>
        </p:nvSpPr>
        <p:spPr>
          <a:xfrm>
            <a:off x="4650908" y="643467"/>
            <a:ext cx="6740346" cy="4832092"/>
          </a:xfrm>
          <a:prstGeom prst="rect">
            <a:avLst/>
          </a:prstGeom>
        </p:spPr>
        <p:txBody>
          <a:bodyPr wrap="square">
            <a:spAutoFit/>
          </a:bodyPr>
          <a:lstStyle/>
          <a:p>
            <a:pPr lvl="2"/>
            <a:endParaRPr lang="en-US" sz="2800" dirty="0"/>
          </a:p>
          <a:p>
            <a:pPr lvl="1"/>
            <a:r>
              <a:rPr lang="en-US" sz="2800" dirty="0"/>
              <a:t>Four elements that build resilience in primary care:</a:t>
            </a:r>
          </a:p>
          <a:p>
            <a:pPr lvl="1"/>
            <a:endParaRPr lang="en-US" sz="2800" dirty="0"/>
          </a:p>
          <a:p>
            <a:pPr marL="1200150" lvl="2" indent="-285750">
              <a:buFont typeface="Arial" panose="020B0604020202020204" pitchFamily="34" charset="0"/>
              <a:buChar char="•"/>
            </a:pPr>
            <a:r>
              <a:rPr lang="en-US" sz="2800" dirty="0"/>
              <a:t>Perspectives </a:t>
            </a:r>
          </a:p>
          <a:p>
            <a:pPr marL="1200150" lvl="2" indent="-285750">
              <a:buFont typeface="Arial" panose="020B0604020202020204" pitchFamily="34" charset="0"/>
              <a:buChar char="•"/>
            </a:pPr>
            <a:endParaRPr lang="en-US" sz="2800" dirty="0"/>
          </a:p>
          <a:p>
            <a:pPr marL="1200150" lvl="2" indent="-285750">
              <a:buFont typeface="Arial" panose="020B0604020202020204" pitchFamily="34" charset="0"/>
              <a:buChar char="•"/>
            </a:pPr>
            <a:r>
              <a:rPr lang="en-US" sz="2800" dirty="0"/>
              <a:t>Prioritization </a:t>
            </a:r>
          </a:p>
          <a:p>
            <a:pPr marL="1200150" lvl="2" indent="-285750">
              <a:buFont typeface="Arial" panose="020B0604020202020204" pitchFamily="34" charset="0"/>
              <a:buChar char="•"/>
            </a:pPr>
            <a:endParaRPr lang="en-US" sz="2800" dirty="0"/>
          </a:p>
          <a:p>
            <a:pPr marL="1200150" lvl="2" indent="-285750">
              <a:buFont typeface="Arial" panose="020B0604020202020204" pitchFamily="34" charset="0"/>
              <a:buChar char="•"/>
            </a:pPr>
            <a:r>
              <a:rPr lang="en-US" sz="2800" dirty="0"/>
              <a:t>Practice management</a:t>
            </a:r>
          </a:p>
          <a:p>
            <a:pPr marL="1200150" lvl="2" indent="-285750">
              <a:buFont typeface="Arial" panose="020B0604020202020204" pitchFamily="34" charset="0"/>
              <a:buChar char="•"/>
            </a:pPr>
            <a:endParaRPr lang="en-US" sz="2800" dirty="0"/>
          </a:p>
          <a:p>
            <a:pPr marL="1200150" lvl="2" indent="-285750">
              <a:buFont typeface="Arial" panose="020B0604020202020204" pitchFamily="34" charset="0"/>
              <a:buChar char="•"/>
            </a:pPr>
            <a:r>
              <a:rPr lang="en-US" sz="2800" dirty="0"/>
              <a:t>Supportive relations</a:t>
            </a:r>
          </a:p>
        </p:txBody>
      </p:sp>
      <p:sp>
        <p:nvSpPr>
          <p:cNvPr id="7" name="Title 1">
            <a:extLst>
              <a:ext uri="{FF2B5EF4-FFF2-40B4-BE49-F238E27FC236}">
                <a16:creationId xmlns:a16="http://schemas.microsoft.com/office/drawing/2014/main" id="{8E518E8F-CEF1-DB4A-A5C0-D41A6ADC2ACB}"/>
              </a:ext>
            </a:extLst>
          </p:cNvPr>
          <p:cNvSpPr txBox="1">
            <a:spLocks/>
          </p:cNvSpPr>
          <p:nvPr/>
        </p:nvSpPr>
        <p:spPr>
          <a:xfrm>
            <a:off x="643467" y="3878244"/>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High resilience is associated with low burnout</a:t>
            </a:r>
          </a:p>
        </p:txBody>
      </p:sp>
    </p:spTree>
    <p:extLst>
      <p:ext uri="{BB962C8B-B14F-4D97-AF65-F5344CB8AC3E}">
        <p14:creationId xmlns:p14="http://schemas.microsoft.com/office/powerpoint/2010/main" val="3725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D02ACB-E9CA-8C4B-977B-C80DD30745C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Perspective </a:t>
            </a:r>
          </a:p>
        </p:txBody>
      </p:sp>
      <p:graphicFrame>
        <p:nvGraphicFramePr>
          <p:cNvPr id="5" name="Content Placeholder 2">
            <a:extLst>
              <a:ext uri="{FF2B5EF4-FFF2-40B4-BE49-F238E27FC236}">
                <a16:creationId xmlns:a16="http://schemas.microsoft.com/office/drawing/2014/main" id="{C1045D6D-D1C8-4D37-8372-0DDA13EBE9B1}"/>
              </a:ext>
            </a:extLst>
          </p:cNvPr>
          <p:cNvGraphicFramePr>
            <a:graphicFrameLocks noGrp="1"/>
          </p:cNvGraphicFramePr>
          <p:nvPr>
            <p:ph idx="1"/>
            <p:extLst>
              <p:ext uri="{D42A27DB-BD31-4B8C-83A1-F6EECF244321}">
                <p14:modId xmlns:p14="http://schemas.microsoft.com/office/powerpoint/2010/main" val="112331304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59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0934-3686-C744-A2F0-1B3A7B2AA8B3}"/>
              </a:ext>
            </a:extLst>
          </p:cNvPr>
          <p:cNvSpPr>
            <a:spLocks noGrp="1"/>
          </p:cNvSpPr>
          <p:nvPr>
            <p:ph type="title"/>
          </p:nvPr>
        </p:nvSpPr>
        <p:spPr>
          <a:xfrm>
            <a:off x="838200" y="365125"/>
            <a:ext cx="10515600" cy="1325563"/>
          </a:xfrm>
        </p:spPr>
        <p:txBody>
          <a:bodyPr>
            <a:normAutofit/>
          </a:bodyPr>
          <a:lstStyle/>
          <a:p>
            <a:r>
              <a:rPr lang="en-US" dirty="0"/>
              <a:t>Perspective</a:t>
            </a:r>
          </a:p>
        </p:txBody>
      </p:sp>
      <p:graphicFrame>
        <p:nvGraphicFramePr>
          <p:cNvPr id="5" name="Content Placeholder 2">
            <a:extLst>
              <a:ext uri="{FF2B5EF4-FFF2-40B4-BE49-F238E27FC236}">
                <a16:creationId xmlns:a16="http://schemas.microsoft.com/office/drawing/2014/main" id="{60FAF6D3-01C3-463B-BD52-32A6CFAA336C}"/>
              </a:ext>
            </a:extLst>
          </p:cNvPr>
          <p:cNvGraphicFramePr>
            <a:graphicFrameLocks noGrp="1"/>
          </p:cNvGraphicFramePr>
          <p:nvPr>
            <p:ph idx="1"/>
            <p:extLst>
              <p:ext uri="{D42A27DB-BD31-4B8C-83A1-F6EECF244321}">
                <p14:modId xmlns:p14="http://schemas.microsoft.com/office/powerpoint/2010/main" val="39558049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Heart">
            <a:extLst>
              <a:ext uri="{FF2B5EF4-FFF2-40B4-BE49-F238E27FC236}">
                <a16:creationId xmlns:a16="http://schemas.microsoft.com/office/drawing/2014/main" id="{C018471A-ED4E-584D-9291-A9919527DA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11732" y="2861733"/>
            <a:ext cx="1134533" cy="1134533"/>
          </a:xfrm>
          <a:prstGeom prst="rect">
            <a:avLst/>
          </a:prstGeom>
        </p:spPr>
      </p:pic>
      <p:sp>
        <p:nvSpPr>
          <p:cNvPr id="8" name="Rectangle 7">
            <a:extLst>
              <a:ext uri="{FF2B5EF4-FFF2-40B4-BE49-F238E27FC236}">
                <a16:creationId xmlns:a16="http://schemas.microsoft.com/office/drawing/2014/main" id="{B63B07AC-258C-CE4A-8C5B-1B6D3DAD6B26}"/>
              </a:ext>
            </a:extLst>
          </p:cNvPr>
          <p:cNvSpPr/>
          <p:nvPr/>
        </p:nvSpPr>
        <p:spPr>
          <a:xfrm>
            <a:off x="666750" y="1981200"/>
            <a:ext cx="3638550" cy="394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4B0A26-66D1-CC42-92E9-6F0CD2267F7C}"/>
              </a:ext>
            </a:extLst>
          </p:cNvPr>
          <p:cNvSpPr/>
          <p:nvPr/>
        </p:nvSpPr>
        <p:spPr>
          <a:xfrm>
            <a:off x="4476750" y="2286529"/>
            <a:ext cx="3638550" cy="394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9A12BD-4726-F645-A60A-5236D8FDD0CA}"/>
              </a:ext>
            </a:extLst>
          </p:cNvPr>
          <p:cNvSpPr/>
          <p:nvPr/>
        </p:nvSpPr>
        <p:spPr>
          <a:xfrm>
            <a:off x="7980893" y="2233613"/>
            <a:ext cx="3638550" cy="394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4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2ACB-E9CA-8C4B-977B-C80DD30745C7}"/>
              </a:ext>
            </a:extLst>
          </p:cNvPr>
          <p:cNvSpPr>
            <a:spLocks noGrp="1"/>
          </p:cNvSpPr>
          <p:nvPr>
            <p:ph type="title"/>
          </p:nvPr>
        </p:nvSpPr>
        <p:spPr>
          <a:xfrm>
            <a:off x="1571811" y="1573586"/>
            <a:ext cx="9122584" cy="1325563"/>
          </a:xfrm>
        </p:spPr>
        <p:txBody>
          <a:bodyPr>
            <a:normAutofit/>
          </a:bodyPr>
          <a:lstStyle/>
          <a:p>
            <a:r>
              <a:rPr lang="en-US" dirty="0"/>
              <a:t>Gratitude list</a:t>
            </a:r>
          </a:p>
        </p:txBody>
      </p:sp>
      <p:sp>
        <p:nvSpPr>
          <p:cNvPr id="3" name="Content Placeholder 2">
            <a:extLst>
              <a:ext uri="{FF2B5EF4-FFF2-40B4-BE49-F238E27FC236}">
                <a16:creationId xmlns:a16="http://schemas.microsoft.com/office/drawing/2014/main" id="{EC7AC15D-9C6B-DE44-84BD-86EA3D6679E6}"/>
              </a:ext>
            </a:extLst>
          </p:cNvPr>
          <p:cNvSpPr>
            <a:spLocks noGrp="1"/>
          </p:cNvSpPr>
          <p:nvPr>
            <p:ph idx="1"/>
          </p:nvPr>
        </p:nvSpPr>
        <p:spPr>
          <a:xfrm>
            <a:off x="1571811" y="2826482"/>
            <a:ext cx="6066118" cy="2924696"/>
          </a:xfrm>
        </p:spPr>
        <p:txBody>
          <a:bodyPr>
            <a:normAutofit fontScale="85000" lnSpcReduction="20000"/>
          </a:bodyPr>
          <a:lstStyle/>
          <a:p>
            <a:pPr marL="0" indent="0">
              <a:buNone/>
            </a:pPr>
            <a:r>
              <a:rPr lang="en-US" sz="4000" dirty="0"/>
              <a:t>	Write down 3 things </a:t>
            </a:r>
          </a:p>
          <a:p>
            <a:pPr marL="0" indent="0">
              <a:buNone/>
            </a:pPr>
            <a:endParaRPr lang="en-US" sz="4000" dirty="0"/>
          </a:p>
          <a:p>
            <a:pPr marL="0" indent="0">
              <a:buNone/>
            </a:pPr>
            <a:r>
              <a:rPr lang="en-US" sz="4000" dirty="0"/>
              <a:t>	Be specific as possible </a:t>
            </a:r>
          </a:p>
          <a:p>
            <a:pPr marL="0" indent="0">
              <a:buNone/>
            </a:pPr>
            <a:endParaRPr lang="en-US" sz="4000" dirty="0"/>
          </a:p>
          <a:p>
            <a:pPr marL="0" indent="0">
              <a:buNone/>
            </a:pPr>
            <a:r>
              <a:rPr lang="en-US" sz="4000" dirty="0"/>
              <a:t>	Practice at least 3 times a 	week</a:t>
            </a:r>
          </a:p>
          <a:p>
            <a:pPr marL="0" indent="0">
              <a:buNone/>
            </a:pPr>
            <a:endParaRPr lang="en-US" sz="4000" dirty="0"/>
          </a:p>
        </p:txBody>
      </p:sp>
      <p:sp>
        <p:nvSpPr>
          <p:cNvPr id="22"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4"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6" name="Graphic 5" descr="Heart">
            <a:extLst>
              <a:ext uri="{FF2B5EF4-FFF2-40B4-BE49-F238E27FC236}">
                <a16:creationId xmlns:a16="http://schemas.microsoft.com/office/drawing/2014/main" id="{B88ED967-0BF0-E442-BDAD-0EDE44383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24530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D6AF21-D051-EA4D-A65A-D4C42D18664D}"/>
              </a:ext>
            </a:extLst>
          </p:cNvPr>
          <p:cNvSpPr>
            <a:spLocks noGrp="1"/>
          </p:cNvSpPr>
          <p:nvPr>
            <p:ph type="title"/>
          </p:nvPr>
        </p:nvSpPr>
        <p:spPr>
          <a:xfrm>
            <a:off x="1179226" y="826680"/>
            <a:ext cx="9833548" cy="1325563"/>
          </a:xfrm>
        </p:spPr>
        <p:txBody>
          <a:bodyPr>
            <a:normAutofit/>
          </a:bodyPr>
          <a:lstStyle/>
          <a:p>
            <a:pPr algn="ctr"/>
            <a:r>
              <a:rPr lang="en-US" sz="4800" dirty="0">
                <a:solidFill>
                  <a:srgbClr val="FFFFFF"/>
                </a:solidFill>
              </a:rPr>
              <a:t>Prioritization</a:t>
            </a:r>
          </a:p>
        </p:txBody>
      </p:sp>
      <p:graphicFrame>
        <p:nvGraphicFramePr>
          <p:cNvPr id="5" name="Content Placeholder 2">
            <a:extLst>
              <a:ext uri="{FF2B5EF4-FFF2-40B4-BE49-F238E27FC236}">
                <a16:creationId xmlns:a16="http://schemas.microsoft.com/office/drawing/2014/main" id="{5DA828F1-F622-4F36-A8DA-01C931F3CD84}"/>
              </a:ext>
            </a:extLst>
          </p:cNvPr>
          <p:cNvGraphicFramePr>
            <a:graphicFrameLocks noGrp="1"/>
          </p:cNvGraphicFramePr>
          <p:nvPr>
            <p:ph idx="1"/>
            <p:extLst>
              <p:ext uri="{D42A27DB-BD31-4B8C-83A1-F6EECF244321}">
                <p14:modId xmlns:p14="http://schemas.microsoft.com/office/powerpoint/2010/main" val="321560114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318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FDBB-E6BF-5E4B-B12B-ECA9EB19EC00}"/>
              </a:ext>
            </a:extLst>
          </p:cNvPr>
          <p:cNvSpPr>
            <a:spLocks noGrp="1"/>
          </p:cNvSpPr>
          <p:nvPr>
            <p:ph type="title"/>
          </p:nvPr>
        </p:nvSpPr>
        <p:spPr>
          <a:xfrm>
            <a:off x="4857750" y="-81643"/>
            <a:ext cx="6586491" cy="1286160"/>
          </a:xfrm>
        </p:spPr>
        <p:txBody>
          <a:bodyPr anchor="b">
            <a:normAutofit/>
          </a:bodyPr>
          <a:lstStyle/>
          <a:p>
            <a:r>
              <a:rPr lang="en-US" b="1" dirty="0"/>
              <a:t>Identity Inventory</a:t>
            </a:r>
          </a:p>
        </p:txBody>
      </p:sp>
      <p:pic>
        <p:nvPicPr>
          <p:cNvPr id="8" name="Content Placeholder 4">
            <a:extLst>
              <a:ext uri="{FF2B5EF4-FFF2-40B4-BE49-F238E27FC236}">
                <a16:creationId xmlns:a16="http://schemas.microsoft.com/office/drawing/2014/main" id="{078A21BE-8C11-0748-A05A-A22FA66F50B9}"/>
              </a:ext>
            </a:extLst>
          </p:cNvPr>
          <p:cNvPicPr>
            <a:picLocks noChangeAspect="1"/>
          </p:cNvPicPr>
          <p:nvPr/>
        </p:nvPicPr>
        <p:blipFill rotWithShape="1">
          <a:blip r:embed="rId3"/>
          <a:srcRect l="5538" r="9970"/>
          <a:stretch/>
        </p:blipFill>
        <p:spPr>
          <a:xfrm>
            <a:off x="20" y="10"/>
            <a:ext cx="4857730" cy="6857990"/>
          </a:xfrm>
          <a:prstGeom prst="rect">
            <a:avLst/>
          </a:prstGeom>
          <a:effectLst/>
        </p:spPr>
      </p:pic>
      <p:sp>
        <p:nvSpPr>
          <p:cNvPr id="10" name="Content Placeholder 9">
            <a:extLst>
              <a:ext uri="{FF2B5EF4-FFF2-40B4-BE49-F238E27FC236}">
                <a16:creationId xmlns:a16="http://schemas.microsoft.com/office/drawing/2014/main" id="{5948EC4E-4034-49D5-B4F4-6E8E75841E1A}"/>
              </a:ext>
            </a:extLst>
          </p:cNvPr>
          <p:cNvSpPr>
            <a:spLocks noGrp="1"/>
          </p:cNvSpPr>
          <p:nvPr>
            <p:ph idx="1"/>
          </p:nvPr>
        </p:nvSpPr>
        <p:spPr>
          <a:xfrm>
            <a:off x="5047074" y="1517340"/>
            <a:ext cx="6936057" cy="2865474"/>
          </a:xfrm>
        </p:spPr>
        <p:txBody>
          <a:bodyPr>
            <a:noAutofit/>
          </a:bodyPr>
          <a:lstStyle/>
          <a:p>
            <a:pPr marL="0" indent="0" algn="ctr">
              <a:buNone/>
            </a:pPr>
            <a:r>
              <a:rPr lang="en-US" dirty="0"/>
              <a:t>Who are you?</a:t>
            </a:r>
          </a:p>
          <a:p>
            <a:pPr marL="0" indent="0">
              <a:buNone/>
            </a:pPr>
            <a:endParaRPr lang="en-US" dirty="0"/>
          </a:p>
          <a:p>
            <a:pPr marL="0" indent="0">
              <a:buNone/>
            </a:pPr>
            <a:r>
              <a:rPr lang="en-US" dirty="0"/>
              <a:t>Write down identities to describe yourself</a:t>
            </a:r>
          </a:p>
        </p:txBody>
      </p:sp>
      <p:sp>
        <p:nvSpPr>
          <p:cNvPr id="6" name="Content Placeholder 9">
            <a:extLst>
              <a:ext uri="{FF2B5EF4-FFF2-40B4-BE49-F238E27FC236}">
                <a16:creationId xmlns:a16="http://schemas.microsoft.com/office/drawing/2014/main" id="{EC408132-3910-6F41-A67F-2F20FCACE9BF}"/>
              </a:ext>
            </a:extLst>
          </p:cNvPr>
          <p:cNvSpPr txBox="1">
            <a:spLocks/>
          </p:cNvSpPr>
          <p:nvPr/>
        </p:nvSpPr>
        <p:spPr>
          <a:xfrm>
            <a:off x="5047074" y="5391008"/>
            <a:ext cx="5076641" cy="849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
        <p:nvSpPr>
          <p:cNvPr id="3" name="TextBox 2">
            <a:extLst>
              <a:ext uri="{FF2B5EF4-FFF2-40B4-BE49-F238E27FC236}">
                <a16:creationId xmlns:a16="http://schemas.microsoft.com/office/drawing/2014/main" id="{46986A59-0E8C-ED42-94E8-CF801AFAE958}"/>
              </a:ext>
            </a:extLst>
          </p:cNvPr>
          <p:cNvSpPr txBox="1"/>
          <p:nvPr/>
        </p:nvSpPr>
        <p:spPr>
          <a:xfrm>
            <a:off x="5047074" y="5065616"/>
            <a:ext cx="6936056" cy="954107"/>
          </a:xfrm>
          <a:prstGeom prst="rect">
            <a:avLst/>
          </a:prstGeom>
          <a:noFill/>
        </p:spPr>
        <p:txBody>
          <a:bodyPr wrap="square" rtlCol="0">
            <a:spAutoFit/>
          </a:bodyPr>
          <a:lstStyle/>
          <a:p>
            <a:pPr algn="ctr"/>
            <a:r>
              <a:rPr lang="en-US" sz="2800" dirty="0"/>
              <a:t>Introduce yourself to the person next to you using 3 of your identities </a:t>
            </a:r>
          </a:p>
        </p:txBody>
      </p:sp>
    </p:spTree>
    <p:extLst>
      <p:ext uri="{BB962C8B-B14F-4D97-AF65-F5344CB8AC3E}">
        <p14:creationId xmlns:p14="http://schemas.microsoft.com/office/powerpoint/2010/main" val="31384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D02ACB-E9CA-8C4B-977B-C80DD30745C7}"/>
              </a:ext>
            </a:extLst>
          </p:cNvPr>
          <p:cNvSpPr>
            <a:spLocks noGrp="1"/>
          </p:cNvSpPr>
          <p:nvPr>
            <p:ph type="title"/>
          </p:nvPr>
        </p:nvSpPr>
        <p:spPr>
          <a:xfrm>
            <a:off x="5106703" y="461695"/>
            <a:ext cx="6097894" cy="1454051"/>
          </a:xfrm>
        </p:spPr>
        <p:txBody>
          <a:bodyPr>
            <a:normAutofit/>
          </a:bodyPr>
          <a:lstStyle/>
          <a:p>
            <a:r>
              <a:rPr lang="en-US" dirty="0">
                <a:solidFill>
                  <a:srgbClr val="000000"/>
                </a:solidFill>
              </a:rPr>
              <a:t>Prioritization</a:t>
            </a:r>
          </a:p>
        </p:txBody>
      </p:sp>
      <p:sp>
        <p:nvSpPr>
          <p:cNvPr id="2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orest scene">
            <a:extLst>
              <a:ext uri="{FF2B5EF4-FFF2-40B4-BE49-F238E27FC236}">
                <a16:creationId xmlns:a16="http://schemas.microsoft.com/office/drawing/2014/main" id="{9D57AC90-0A99-2243-BFDC-02C6BDFD54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AB539EE-896B-3A44-B74A-F7DB300A65F9}"/>
              </a:ext>
            </a:extLst>
          </p:cNvPr>
          <p:cNvSpPr>
            <a:spLocks noGrp="1"/>
          </p:cNvSpPr>
          <p:nvPr>
            <p:ph idx="1"/>
          </p:nvPr>
        </p:nvSpPr>
        <p:spPr>
          <a:xfrm>
            <a:off x="5450691" y="2421682"/>
            <a:ext cx="6474609" cy="3639289"/>
          </a:xfrm>
        </p:spPr>
        <p:txBody>
          <a:bodyPr anchor="ctr">
            <a:noAutofit/>
          </a:bodyPr>
          <a:lstStyle/>
          <a:p>
            <a:r>
              <a:rPr lang="en-US" sz="3600" dirty="0">
                <a:solidFill>
                  <a:srgbClr val="000000"/>
                </a:solidFill>
              </a:rPr>
              <a:t>Healthy snacks </a:t>
            </a:r>
          </a:p>
          <a:p>
            <a:r>
              <a:rPr lang="en-US" sz="3600" dirty="0">
                <a:solidFill>
                  <a:srgbClr val="000000"/>
                </a:solidFill>
              </a:rPr>
              <a:t>Resources for medical care and counseling</a:t>
            </a:r>
          </a:p>
          <a:p>
            <a:r>
              <a:rPr lang="en-US" sz="3600" dirty="0">
                <a:solidFill>
                  <a:srgbClr val="000000"/>
                </a:solidFill>
              </a:rPr>
              <a:t>Identity Inventory </a:t>
            </a:r>
          </a:p>
          <a:p>
            <a:r>
              <a:rPr lang="en-US" sz="3600" dirty="0">
                <a:solidFill>
                  <a:srgbClr val="000000"/>
                </a:solidFill>
              </a:rPr>
              <a:t>Non-negotiables </a:t>
            </a:r>
          </a:p>
        </p:txBody>
      </p:sp>
    </p:spTree>
    <p:extLst>
      <p:ext uri="{BB962C8B-B14F-4D97-AF65-F5344CB8AC3E}">
        <p14:creationId xmlns:p14="http://schemas.microsoft.com/office/powerpoint/2010/main" val="38564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7C78-96E5-2643-8E4C-881DA3EE0691}"/>
              </a:ext>
            </a:extLst>
          </p:cNvPr>
          <p:cNvSpPr>
            <a:spLocks noGrp="1"/>
          </p:cNvSpPr>
          <p:nvPr>
            <p:ph type="title"/>
          </p:nvPr>
        </p:nvSpPr>
        <p:spPr>
          <a:xfrm>
            <a:off x="4965430" y="629268"/>
            <a:ext cx="6586491" cy="1286160"/>
          </a:xfrm>
        </p:spPr>
        <p:txBody>
          <a:bodyPr anchor="b">
            <a:normAutofit/>
          </a:bodyPr>
          <a:lstStyle/>
          <a:p>
            <a:r>
              <a:rPr lang="en-US" dirty="0"/>
              <a:t>Non-Negotiables </a:t>
            </a:r>
          </a:p>
        </p:txBody>
      </p:sp>
      <p:pic>
        <p:nvPicPr>
          <p:cNvPr id="4" name="Picture 3">
            <a:extLst>
              <a:ext uri="{FF2B5EF4-FFF2-40B4-BE49-F238E27FC236}">
                <a16:creationId xmlns:a16="http://schemas.microsoft.com/office/drawing/2014/main" id="{5CDBFBC3-1E64-874D-ABFE-05DE434B68FD}"/>
              </a:ext>
            </a:extLst>
          </p:cNvPr>
          <p:cNvPicPr>
            <a:picLocks noChangeAspect="1"/>
          </p:cNvPicPr>
          <p:nvPr/>
        </p:nvPicPr>
        <p:blipFill rotWithShape="1">
          <a:blip r:embed="rId3"/>
          <a:srcRect l="3489" r="9905"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411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2A313F-481E-8346-9705-75A6889E71A9}"/>
              </a:ext>
            </a:extLst>
          </p:cNvPr>
          <p:cNvSpPr>
            <a:spLocks noGrp="1"/>
          </p:cNvSpPr>
          <p:nvPr>
            <p:ph idx="1"/>
          </p:nvPr>
        </p:nvSpPr>
        <p:spPr>
          <a:xfrm>
            <a:off x="4965431" y="2438400"/>
            <a:ext cx="6586489" cy="3785419"/>
          </a:xfrm>
        </p:spPr>
        <p:txBody>
          <a:bodyPr>
            <a:normAutofit/>
          </a:bodyPr>
          <a:lstStyle/>
          <a:p>
            <a:endParaRPr lang="en-US" sz="1600" dirty="0"/>
          </a:p>
        </p:txBody>
      </p:sp>
    </p:spTree>
    <p:extLst>
      <p:ext uri="{BB962C8B-B14F-4D97-AF65-F5344CB8AC3E}">
        <p14:creationId xmlns:p14="http://schemas.microsoft.com/office/powerpoint/2010/main" val="1508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3B153C4-ADAD-1145-99D1-36FC98B6947A}"/>
              </a:ext>
            </a:extLst>
          </p:cNvPr>
          <p:cNvSpPr>
            <a:spLocks noGrp="1"/>
          </p:cNvSpPr>
          <p:nvPr>
            <p:ph type="title"/>
          </p:nvPr>
        </p:nvSpPr>
        <p:spPr>
          <a:xfrm>
            <a:off x="774700" y="762000"/>
            <a:ext cx="3759200" cy="3340100"/>
          </a:xfrm>
        </p:spPr>
        <p:txBody>
          <a:bodyPr>
            <a:normAutofit/>
          </a:bodyPr>
          <a:lstStyle/>
          <a:p>
            <a:r>
              <a:rPr lang="en-US">
                <a:solidFill>
                  <a:srgbClr val="FFFFFF"/>
                </a:solidFill>
              </a:rPr>
              <a:t>Practice Management</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81C8D290-F0E0-F441-8714-3A180B128ACA}"/>
              </a:ext>
            </a:extLst>
          </p:cNvPr>
          <p:cNvSpPr>
            <a:spLocks noGrp="1"/>
          </p:cNvSpPr>
          <p:nvPr>
            <p:ph idx="1"/>
          </p:nvPr>
        </p:nvSpPr>
        <p:spPr>
          <a:xfrm>
            <a:off x="7658103" y="795548"/>
            <a:ext cx="3759198" cy="5275603"/>
          </a:xfrm>
        </p:spPr>
        <p:txBody>
          <a:bodyPr anchor="ctr">
            <a:normAutofit/>
          </a:bodyPr>
          <a:lstStyle/>
          <a:p>
            <a:r>
              <a:rPr lang="en-US" sz="3600" dirty="0"/>
              <a:t>Sound business management</a:t>
            </a:r>
          </a:p>
          <a:p>
            <a:endParaRPr lang="en-US" sz="3600" dirty="0"/>
          </a:p>
          <a:p>
            <a:r>
              <a:rPr lang="en-US" sz="3600" dirty="0"/>
              <a:t>Good staff relations</a:t>
            </a:r>
          </a:p>
          <a:p>
            <a:endParaRPr lang="en-US" sz="3600" dirty="0"/>
          </a:p>
          <a:p>
            <a:r>
              <a:rPr lang="en-US" sz="3600" dirty="0"/>
              <a:t>Effective practice arrangements</a:t>
            </a:r>
          </a:p>
        </p:txBody>
      </p:sp>
      <p:pic>
        <p:nvPicPr>
          <p:cNvPr id="5" name="Graphic 4" descr="Magnifying glass">
            <a:extLst>
              <a:ext uri="{FF2B5EF4-FFF2-40B4-BE49-F238E27FC236}">
                <a16:creationId xmlns:a16="http://schemas.microsoft.com/office/drawing/2014/main" id="{5AF85EC3-C5F3-BF4A-9368-8D58ADB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7983" y="2585444"/>
            <a:ext cx="1782900" cy="1782900"/>
          </a:xfrm>
          <a:prstGeom prst="rect">
            <a:avLst/>
          </a:prstGeom>
        </p:spPr>
      </p:pic>
    </p:spTree>
    <p:extLst>
      <p:ext uri="{BB962C8B-B14F-4D97-AF65-F5344CB8AC3E}">
        <p14:creationId xmlns:p14="http://schemas.microsoft.com/office/powerpoint/2010/main" val="380401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2ACB-E9CA-8C4B-977B-C80DD30745C7}"/>
              </a:ext>
            </a:extLst>
          </p:cNvPr>
          <p:cNvSpPr>
            <a:spLocks noGrp="1"/>
          </p:cNvSpPr>
          <p:nvPr>
            <p:ph type="title"/>
          </p:nvPr>
        </p:nvSpPr>
        <p:spPr>
          <a:xfrm>
            <a:off x="1136428" y="627564"/>
            <a:ext cx="7474172" cy="1325563"/>
          </a:xfrm>
        </p:spPr>
        <p:txBody>
          <a:bodyPr>
            <a:normAutofit/>
          </a:bodyPr>
          <a:lstStyle/>
          <a:p>
            <a:r>
              <a:rPr lang="en-US" dirty="0"/>
              <a:t>Practice Management</a:t>
            </a:r>
          </a:p>
        </p:txBody>
      </p:sp>
      <p:sp>
        <p:nvSpPr>
          <p:cNvPr id="3" name="Content Placeholder 2">
            <a:extLst>
              <a:ext uri="{FF2B5EF4-FFF2-40B4-BE49-F238E27FC236}">
                <a16:creationId xmlns:a16="http://schemas.microsoft.com/office/drawing/2014/main" id="{2CCFB431-16E3-7548-B7DD-CFD067DD0AA0}"/>
              </a:ext>
            </a:extLst>
          </p:cNvPr>
          <p:cNvSpPr>
            <a:spLocks noGrp="1"/>
          </p:cNvSpPr>
          <p:nvPr>
            <p:ph idx="1"/>
          </p:nvPr>
        </p:nvSpPr>
        <p:spPr>
          <a:xfrm>
            <a:off x="1136429" y="2278173"/>
            <a:ext cx="6467867" cy="3450613"/>
          </a:xfrm>
        </p:spPr>
        <p:txBody>
          <a:bodyPr anchor="ctr">
            <a:normAutofit/>
          </a:bodyPr>
          <a:lstStyle/>
          <a:p>
            <a:pPr lvl="0"/>
            <a:r>
              <a:rPr lang="en-US" sz="3600" dirty="0"/>
              <a:t>Chart Efficiency</a:t>
            </a:r>
          </a:p>
          <a:p>
            <a:pPr lvl="0"/>
            <a:r>
              <a:rPr lang="en-US" sz="3600" dirty="0"/>
              <a:t>Morning Huddle </a:t>
            </a:r>
          </a:p>
          <a:p>
            <a:pPr lvl="0"/>
            <a:r>
              <a:rPr lang="en-US" sz="3600" dirty="0"/>
              <a:t>Appreciative Inquiry </a:t>
            </a:r>
          </a:p>
          <a:p>
            <a:pPr lvl="0"/>
            <a:endParaRPr lang="en-US" sz="2400" dirty="0"/>
          </a:p>
          <a:p>
            <a:endParaRPr lang="en-US" sz="2400" dirty="0"/>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agnifying glass">
            <a:extLst>
              <a:ext uri="{FF2B5EF4-FFF2-40B4-BE49-F238E27FC236}">
                <a16:creationId xmlns:a16="http://schemas.microsoft.com/office/drawing/2014/main" id="{CFDDD60C-451A-8E4C-A28F-834BAA4A8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802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DF5B-EF49-D04A-8C6D-05E0775F38D9}"/>
              </a:ext>
            </a:extLst>
          </p:cNvPr>
          <p:cNvSpPr>
            <a:spLocks noGrp="1"/>
          </p:cNvSpPr>
          <p:nvPr>
            <p:ph type="title"/>
          </p:nvPr>
        </p:nvSpPr>
        <p:spPr>
          <a:xfrm>
            <a:off x="870204" y="229912"/>
            <a:ext cx="10451592" cy="1702216"/>
          </a:xfrm>
        </p:spPr>
        <p:txBody>
          <a:bodyPr anchor="ctr">
            <a:normAutofit fontScale="90000"/>
          </a:bodyPr>
          <a:lstStyle/>
          <a:p>
            <a:r>
              <a:rPr lang="en-US" dirty="0"/>
              <a:t>Appreciative inquiry asks groups to start positive and leverage change through strengths </a:t>
            </a:r>
            <a:br>
              <a:rPr lang="en-US" dirty="0"/>
            </a:br>
            <a:endParaRPr lang="en-US" dirty="0"/>
          </a:p>
        </p:txBody>
      </p:sp>
      <p:graphicFrame>
        <p:nvGraphicFramePr>
          <p:cNvPr id="5" name="Content Placeholder 2">
            <a:extLst>
              <a:ext uri="{FF2B5EF4-FFF2-40B4-BE49-F238E27FC236}">
                <a16:creationId xmlns:a16="http://schemas.microsoft.com/office/drawing/2014/main" id="{C17E9E61-BC33-45A8-805A-2EA5F7416006}"/>
              </a:ext>
            </a:extLst>
          </p:cNvPr>
          <p:cNvGraphicFramePr>
            <a:graphicFrameLocks noGrp="1"/>
          </p:cNvGraphicFramePr>
          <p:nvPr>
            <p:ph idx="1"/>
            <p:extLst>
              <p:ext uri="{D42A27DB-BD31-4B8C-83A1-F6EECF244321}">
                <p14:modId xmlns:p14="http://schemas.microsoft.com/office/powerpoint/2010/main" val="3184611710"/>
              </p:ext>
            </p:extLst>
          </p:nvPr>
        </p:nvGraphicFramePr>
        <p:xfrm>
          <a:off x="705038" y="2236162"/>
          <a:ext cx="10190252" cy="439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3F963F06-6C88-5E4F-B852-6CA05FB0140B}"/>
              </a:ext>
            </a:extLst>
          </p:cNvPr>
          <p:cNvSpPr/>
          <p:nvPr/>
        </p:nvSpPr>
        <p:spPr>
          <a:xfrm>
            <a:off x="705038" y="2311978"/>
            <a:ext cx="7429312" cy="9642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E37A8B-6A35-E544-B806-413E51882B0E}"/>
              </a:ext>
            </a:extLst>
          </p:cNvPr>
          <p:cNvSpPr/>
          <p:nvPr/>
        </p:nvSpPr>
        <p:spPr>
          <a:xfrm>
            <a:off x="1467038" y="3428233"/>
            <a:ext cx="6667312" cy="725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E68636-26EA-E042-99D8-0373A9C22AD2}"/>
              </a:ext>
            </a:extLst>
          </p:cNvPr>
          <p:cNvSpPr/>
          <p:nvPr/>
        </p:nvSpPr>
        <p:spPr>
          <a:xfrm>
            <a:off x="2152838" y="4665445"/>
            <a:ext cx="6667312" cy="725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8F2EBD-C22F-184C-BAB7-4C0C4C113767}"/>
              </a:ext>
            </a:extLst>
          </p:cNvPr>
          <p:cNvSpPr/>
          <p:nvPr/>
        </p:nvSpPr>
        <p:spPr>
          <a:xfrm>
            <a:off x="2762344" y="5871949"/>
            <a:ext cx="6667312" cy="725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6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1C10-E29E-214A-AD61-9C088725FDAF}"/>
              </a:ext>
            </a:extLst>
          </p:cNvPr>
          <p:cNvSpPr>
            <a:spLocks noGrp="1"/>
          </p:cNvSpPr>
          <p:nvPr>
            <p:ph type="title"/>
          </p:nvPr>
        </p:nvSpPr>
        <p:spPr>
          <a:xfrm>
            <a:off x="838200" y="365125"/>
            <a:ext cx="10515600" cy="1325563"/>
          </a:xfrm>
        </p:spPr>
        <p:txBody>
          <a:bodyPr>
            <a:normAutofit/>
          </a:bodyPr>
          <a:lstStyle/>
          <a:p>
            <a:r>
              <a:rPr lang="en-US" b="1" dirty="0"/>
              <a:t>Supportive Relations</a:t>
            </a:r>
          </a:p>
        </p:txBody>
      </p:sp>
      <p:graphicFrame>
        <p:nvGraphicFramePr>
          <p:cNvPr id="5" name="Content Placeholder 2">
            <a:extLst>
              <a:ext uri="{FF2B5EF4-FFF2-40B4-BE49-F238E27FC236}">
                <a16:creationId xmlns:a16="http://schemas.microsoft.com/office/drawing/2014/main" id="{8435DC98-0022-409D-BD19-58D8E4D7113F}"/>
              </a:ext>
            </a:extLst>
          </p:cNvPr>
          <p:cNvGraphicFramePr>
            <a:graphicFrameLocks noGrp="1"/>
          </p:cNvGraphicFramePr>
          <p:nvPr>
            <p:ph idx="1"/>
            <p:extLst>
              <p:ext uri="{D42A27DB-BD31-4B8C-83A1-F6EECF244321}">
                <p14:modId xmlns:p14="http://schemas.microsoft.com/office/powerpoint/2010/main" val="3179280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36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64580B-B24D-4448-B898-C13F15482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s">
            <a:extLst>
              <a:ext uri="{FF2B5EF4-FFF2-40B4-BE49-F238E27FC236}">
                <a16:creationId xmlns:a16="http://schemas.microsoft.com/office/drawing/2014/main" id="{FC819861-DA5F-C549-ABF9-5BFD6BDE07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988" y="2561303"/>
            <a:ext cx="2100262" cy="2100262"/>
          </a:xfrm>
          <a:prstGeom prst="rect">
            <a:avLst/>
          </a:prstGeom>
        </p:spPr>
      </p:pic>
      <p:sp>
        <p:nvSpPr>
          <p:cNvPr id="24" name="Rectangle 23">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02ACB-E9CA-8C4B-977B-C80DD30745C7}"/>
              </a:ext>
            </a:extLst>
          </p:cNvPr>
          <p:cNvSpPr>
            <a:spLocks noGrp="1"/>
          </p:cNvSpPr>
          <p:nvPr>
            <p:ph type="title"/>
          </p:nvPr>
        </p:nvSpPr>
        <p:spPr>
          <a:xfrm>
            <a:off x="5189619" y="365125"/>
            <a:ext cx="6284626" cy="1984785"/>
          </a:xfrm>
        </p:spPr>
        <p:txBody>
          <a:bodyPr anchor="b">
            <a:normAutofit/>
          </a:bodyPr>
          <a:lstStyle/>
          <a:p>
            <a:r>
              <a:rPr lang="en-US" sz="4000" b="1" dirty="0">
                <a:solidFill>
                  <a:srgbClr val="FFFFFF"/>
                </a:solidFill>
              </a:rPr>
              <a:t>Supportive Relations</a:t>
            </a:r>
          </a:p>
        </p:txBody>
      </p:sp>
      <p:sp>
        <p:nvSpPr>
          <p:cNvPr id="3" name="Content Placeholder 2">
            <a:extLst>
              <a:ext uri="{FF2B5EF4-FFF2-40B4-BE49-F238E27FC236}">
                <a16:creationId xmlns:a16="http://schemas.microsoft.com/office/drawing/2014/main" id="{9B3A8CCC-F360-F747-A0F3-A516C0E8437A}"/>
              </a:ext>
            </a:extLst>
          </p:cNvPr>
          <p:cNvSpPr>
            <a:spLocks noGrp="1"/>
          </p:cNvSpPr>
          <p:nvPr>
            <p:ph idx="1"/>
          </p:nvPr>
        </p:nvSpPr>
        <p:spPr>
          <a:xfrm>
            <a:off x="5189619" y="2561303"/>
            <a:ext cx="6284626" cy="3210232"/>
          </a:xfrm>
        </p:spPr>
        <p:txBody>
          <a:bodyPr anchor="t">
            <a:normAutofit/>
          </a:bodyPr>
          <a:lstStyle/>
          <a:p>
            <a:r>
              <a:rPr lang="en-US" sz="3600" dirty="0">
                <a:solidFill>
                  <a:srgbClr val="FFFFFF"/>
                </a:solidFill>
              </a:rPr>
              <a:t>Buddy Program</a:t>
            </a:r>
          </a:p>
          <a:p>
            <a:r>
              <a:rPr lang="en-US" sz="3600" dirty="0">
                <a:solidFill>
                  <a:srgbClr val="FFFFFF"/>
                </a:solidFill>
              </a:rPr>
              <a:t>Electing a social chair </a:t>
            </a:r>
          </a:p>
          <a:p>
            <a:r>
              <a:rPr lang="en-US" sz="3600" dirty="0">
                <a:solidFill>
                  <a:srgbClr val="FFFFFF"/>
                </a:solidFill>
              </a:rPr>
              <a:t>Awards </a:t>
            </a:r>
          </a:p>
          <a:p>
            <a:r>
              <a:rPr lang="en-US" sz="3600" dirty="0">
                <a:solidFill>
                  <a:srgbClr val="FFFFFF"/>
                </a:solidFill>
              </a:rPr>
              <a:t>Balint </a:t>
            </a:r>
          </a:p>
          <a:p>
            <a:pPr marL="0" indent="0">
              <a:buNone/>
            </a:pPr>
            <a:r>
              <a:rPr lang="en-US" sz="3600" dirty="0">
                <a:solidFill>
                  <a:srgbClr val="FFFFFF"/>
                </a:solidFill>
              </a:rPr>
              <a:t> </a:t>
            </a:r>
          </a:p>
        </p:txBody>
      </p:sp>
    </p:spTree>
    <p:extLst>
      <p:ext uri="{BB962C8B-B14F-4D97-AF65-F5344CB8AC3E}">
        <p14:creationId xmlns:p14="http://schemas.microsoft.com/office/powerpoint/2010/main" val="186630329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Magnifying glass">
            <a:extLst>
              <a:ext uri="{FF2B5EF4-FFF2-40B4-BE49-F238E27FC236}">
                <a16:creationId xmlns:a16="http://schemas.microsoft.com/office/drawing/2014/main" id="{A499237F-7192-2D48-8346-4DE3FA1D9E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139" y="810881"/>
            <a:ext cx="2945339" cy="2945339"/>
          </a:xfrm>
          <a:prstGeom prst="rect">
            <a:avLst/>
          </a:prstGeom>
        </p:spPr>
      </p:pic>
      <p:sp>
        <p:nvSpPr>
          <p:cNvPr id="18" name="Rectangle 17">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Heart">
            <a:extLst>
              <a:ext uri="{FF2B5EF4-FFF2-40B4-BE49-F238E27FC236}">
                <a16:creationId xmlns:a16="http://schemas.microsoft.com/office/drawing/2014/main" id="{37BF8B08-2A82-074B-93B8-805AFA5512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378" y="810882"/>
            <a:ext cx="1812575" cy="1812575"/>
          </a:xfrm>
          <a:prstGeom prst="rect">
            <a:avLst/>
          </a:prstGeom>
        </p:spPr>
      </p:pic>
      <p:sp>
        <p:nvSpPr>
          <p:cNvPr id="20" name="Rectangle 19">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Users">
            <a:extLst>
              <a:ext uri="{FF2B5EF4-FFF2-40B4-BE49-F238E27FC236}">
                <a16:creationId xmlns:a16="http://schemas.microsoft.com/office/drawing/2014/main" id="{C940E681-CEAC-AF43-BE8F-ED37766C34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9789" y="4279769"/>
            <a:ext cx="1762038" cy="1762038"/>
          </a:xfrm>
          <a:prstGeom prst="rect">
            <a:avLst/>
          </a:prstGeom>
        </p:spPr>
      </p:pic>
      <p:sp>
        <p:nvSpPr>
          <p:cNvPr id="22" name="Rectangle 21">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3C44B24-AC92-3D4E-9D31-34E9FED6793C}"/>
              </a:ext>
            </a:extLst>
          </p:cNvPr>
          <p:cNvPicPr>
            <a:picLocks noChangeAspect="1"/>
          </p:cNvPicPr>
          <p:nvPr/>
        </p:nvPicPr>
        <p:blipFill rotWithShape="1">
          <a:blip r:embed="rId8"/>
          <a:srcRect l="3489" r="9905" b="-2"/>
          <a:stretch/>
        </p:blipFill>
        <p:spPr>
          <a:xfrm>
            <a:off x="4541531" y="3096468"/>
            <a:ext cx="1998270" cy="2956302"/>
          </a:xfrm>
          <a:prstGeom prst="rect">
            <a:avLst/>
          </a:prstGeom>
        </p:spPr>
      </p:pic>
      <p:sp>
        <p:nvSpPr>
          <p:cNvPr id="3" name="Content Placeholder 2">
            <a:extLst>
              <a:ext uri="{FF2B5EF4-FFF2-40B4-BE49-F238E27FC236}">
                <a16:creationId xmlns:a16="http://schemas.microsoft.com/office/drawing/2014/main" id="{EB3864B6-3645-8442-A6FD-F66AED33F85B}"/>
              </a:ext>
            </a:extLst>
          </p:cNvPr>
          <p:cNvSpPr>
            <a:spLocks noGrp="1"/>
          </p:cNvSpPr>
          <p:nvPr>
            <p:ph idx="1"/>
          </p:nvPr>
        </p:nvSpPr>
        <p:spPr>
          <a:xfrm>
            <a:off x="7833470" y="1152243"/>
            <a:ext cx="3732245" cy="3589615"/>
          </a:xfrm>
        </p:spPr>
        <p:txBody>
          <a:bodyPr>
            <a:noAutofit/>
          </a:bodyPr>
          <a:lstStyle/>
          <a:p>
            <a:r>
              <a:rPr lang="en-US" sz="3600" dirty="0"/>
              <a:t>Gratitude List</a:t>
            </a:r>
          </a:p>
          <a:p>
            <a:endParaRPr lang="en-US" sz="3600" dirty="0"/>
          </a:p>
          <a:p>
            <a:r>
              <a:rPr lang="en-US" sz="3600" dirty="0"/>
              <a:t>Non-Negotiables</a:t>
            </a:r>
          </a:p>
          <a:p>
            <a:endParaRPr lang="en-US" sz="3600" dirty="0"/>
          </a:p>
          <a:p>
            <a:r>
              <a:rPr lang="en-US" sz="3600" dirty="0"/>
              <a:t>Appreciative Inquiry </a:t>
            </a:r>
          </a:p>
          <a:p>
            <a:endParaRPr lang="en-US" sz="3600" dirty="0"/>
          </a:p>
          <a:p>
            <a:r>
              <a:rPr lang="en-US" sz="3600" dirty="0"/>
              <a:t>Balint</a:t>
            </a:r>
          </a:p>
        </p:txBody>
      </p:sp>
    </p:spTree>
    <p:extLst>
      <p:ext uri="{BB962C8B-B14F-4D97-AF65-F5344CB8AC3E}">
        <p14:creationId xmlns:p14="http://schemas.microsoft.com/office/powerpoint/2010/main" val="1455784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A6E6-0B98-6646-939A-4B238E29226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Mindfulness Meditation </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A picture containing water&#10;&#10;Description automatically generated">
            <a:extLst>
              <a:ext uri="{FF2B5EF4-FFF2-40B4-BE49-F238E27FC236}">
                <a16:creationId xmlns:a16="http://schemas.microsoft.com/office/drawing/2014/main" id="{0B94FF9D-556F-114B-A142-760124FA5EB8}"/>
              </a:ext>
            </a:extLst>
          </p:cNvPr>
          <p:cNvPicPr>
            <a:picLocks noGrp="1" noChangeAspect="1"/>
          </p:cNvPicPr>
          <p:nvPr>
            <p:ph idx="1"/>
          </p:nvPr>
        </p:nvPicPr>
        <p:blipFill rotWithShape="1">
          <a:blip r:embed="rId2"/>
          <a:srcRect l="16751" r="133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31356175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433E75-69FD-1347-8F30-F2FE8B8D3C08}"/>
              </a:ext>
            </a:extLst>
          </p:cNvPr>
          <p:cNvSpPr>
            <a:spLocks noGrp="1"/>
          </p:cNvSpPr>
          <p:nvPr>
            <p:ph type="title"/>
          </p:nvPr>
        </p:nvSpPr>
        <p:spPr>
          <a:xfrm>
            <a:off x="640079" y="2053641"/>
            <a:ext cx="3669161" cy="2760098"/>
          </a:xfrm>
        </p:spPr>
        <p:txBody>
          <a:bodyPr>
            <a:normAutofit/>
          </a:bodyPr>
          <a:lstStyle/>
          <a:p>
            <a:r>
              <a:rPr lang="en-US">
                <a:solidFill>
                  <a:srgbClr val="FFFFFF"/>
                </a:solidFill>
              </a:rPr>
              <a:t>Objectives</a:t>
            </a:r>
          </a:p>
        </p:txBody>
      </p:sp>
      <p:sp>
        <p:nvSpPr>
          <p:cNvPr id="3" name="Content Placeholder 2">
            <a:extLst>
              <a:ext uri="{FF2B5EF4-FFF2-40B4-BE49-F238E27FC236}">
                <a16:creationId xmlns:a16="http://schemas.microsoft.com/office/drawing/2014/main" id="{31EAEAF7-C730-0348-9BC2-49CE0494700C}"/>
              </a:ext>
            </a:extLst>
          </p:cNvPr>
          <p:cNvSpPr>
            <a:spLocks noGrp="1"/>
          </p:cNvSpPr>
          <p:nvPr>
            <p:ph idx="1"/>
          </p:nvPr>
        </p:nvSpPr>
        <p:spPr>
          <a:xfrm>
            <a:off x="5857408" y="1098428"/>
            <a:ext cx="6082110" cy="5230634"/>
          </a:xfrm>
        </p:spPr>
        <p:txBody>
          <a:bodyPr anchor="ctr">
            <a:normAutofit/>
          </a:bodyPr>
          <a:lstStyle/>
          <a:p>
            <a:r>
              <a:rPr lang="en-US" sz="3600" dirty="0">
                <a:solidFill>
                  <a:srgbClr val="000000"/>
                </a:solidFill>
              </a:rPr>
              <a:t>Identify and use validated tools for assessing well-being</a:t>
            </a:r>
          </a:p>
          <a:p>
            <a:endParaRPr lang="en-US" sz="3600" dirty="0">
              <a:solidFill>
                <a:srgbClr val="000000"/>
              </a:solidFill>
            </a:endParaRPr>
          </a:p>
          <a:p>
            <a:r>
              <a:rPr lang="en-US" sz="3600" dirty="0">
                <a:solidFill>
                  <a:srgbClr val="000000"/>
                </a:solidFill>
              </a:rPr>
              <a:t>Define burnout, wellness, and resilience</a:t>
            </a:r>
          </a:p>
          <a:p>
            <a:endParaRPr lang="en-US" sz="3600" dirty="0">
              <a:solidFill>
                <a:srgbClr val="000000"/>
              </a:solidFill>
            </a:endParaRPr>
          </a:p>
          <a:p>
            <a:r>
              <a:rPr lang="en-US" sz="3600" dirty="0">
                <a:solidFill>
                  <a:srgbClr val="000000"/>
                </a:solidFill>
              </a:rPr>
              <a:t>Develop an action plan for activities that teach resilience</a:t>
            </a:r>
          </a:p>
          <a:p>
            <a:endParaRPr lang="en-US" sz="3600" dirty="0">
              <a:solidFill>
                <a:srgbClr val="000000"/>
              </a:solidFill>
            </a:endParaRPr>
          </a:p>
          <a:p>
            <a:endParaRPr lang="en-US" sz="3600" dirty="0">
              <a:solidFill>
                <a:srgbClr val="000000"/>
              </a:solidFill>
            </a:endParaRPr>
          </a:p>
        </p:txBody>
      </p:sp>
    </p:spTree>
    <p:extLst>
      <p:ext uri="{BB962C8B-B14F-4D97-AF65-F5344CB8AC3E}">
        <p14:creationId xmlns:p14="http://schemas.microsoft.com/office/powerpoint/2010/main" val="307282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433E75-69FD-1347-8F30-F2FE8B8D3C08}"/>
              </a:ext>
            </a:extLst>
          </p:cNvPr>
          <p:cNvSpPr>
            <a:spLocks noGrp="1"/>
          </p:cNvSpPr>
          <p:nvPr>
            <p:ph type="title"/>
          </p:nvPr>
        </p:nvSpPr>
        <p:spPr>
          <a:xfrm>
            <a:off x="640079" y="2053641"/>
            <a:ext cx="3669161" cy="2760098"/>
          </a:xfrm>
        </p:spPr>
        <p:txBody>
          <a:bodyPr>
            <a:normAutofit/>
          </a:bodyPr>
          <a:lstStyle/>
          <a:p>
            <a:r>
              <a:rPr lang="en-US">
                <a:solidFill>
                  <a:srgbClr val="FFFFFF"/>
                </a:solidFill>
              </a:rPr>
              <a:t>Objectives</a:t>
            </a:r>
          </a:p>
        </p:txBody>
      </p:sp>
      <p:sp>
        <p:nvSpPr>
          <p:cNvPr id="3" name="Content Placeholder 2">
            <a:extLst>
              <a:ext uri="{FF2B5EF4-FFF2-40B4-BE49-F238E27FC236}">
                <a16:creationId xmlns:a16="http://schemas.microsoft.com/office/drawing/2014/main" id="{31EAEAF7-C730-0348-9BC2-49CE0494700C}"/>
              </a:ext>
            </a:extLst>
          </p:cNvPr>
          <p:cNvSpPr>
            <a:spLocks noGrp="1"/>
          </p:cNvSpPr>
          <p:nvPr>
            <p:ph idx="1"/>
          </p:nvPr>
        </p:nvSpPr>
        <p:spPr>
          <a:xfrm>
            <a:off x="5857408" y="1098428"/>
            <a:ext cx="6082110" cy="5230634"/>
          </a:xfrm>
        </p:spPr>
        <p:txBody>
          <a:bodyPr anchor="ctr">
            <a:normAutofit/>
          </a:bodyPr>
          <a:lstStyle/>
          <a:p>
            <a:r>
              <a:rPr lang="en-US" sz="3600" dirty="0">
                <a:solidFill>
                  <a:srgbClr val="000000"/>
                </a:solidFill>
              </a:rPr>
              <a:t>Identify and use validated tools for assessing well-being</a:t>
            </a:r>
          </a:p>
          <a:p>
            <a:endParaRPr lang="en-US" sz="3600" dirty="0">
              <a:solidFill>
                <a:srgbClr val="000000"/>
              </a:solidFill>
            </a:endParaRPr>
          </a:p>
          <a:p>
            <a:r>
              <a:rPr lang="en-US" sz="3600" dirty="0">
                <a:solidFill>
                  <a:srgbClr val="000000"/>
                </a:solidFill>
              </a:rPr>
              <a:t>Define burnout, wellness, and resilience</a:t>
            </a:r>
          </a:p>
          <a:p>
            <a:endParaRPr lang="en-US" sz="3600" dirty="0">
              <a:solidFill>
                <a:srgbClr val="000000"/>
              </a:solidFill>
            </a:endParaRPr>
          </a:p>
          <a:p>
            <a:r>
              <a:rPr lang="en-US" sz="3600" dirty="0">
                <a:solidFill>
                  <a:srgbClr val="000000"/>
                </a:solidFill>
              </a:rPr>
              <a:t>Develop an action plan for activities that teach resilience</a:t>
            </a:r>
          </a:p>
          <a:p>
            <a:endParaRPr lang="en-US" sz="3600" dirty="0">
              <a:solidFill>
                <a:srgbClr val="000000"/>
              </a:solidFill>
            </a:endParaRPr>
          </a:p>
          <a:p>
            <a:endParaRPr lang="en-US" sz="3600" dirty="0">
              <a:solidFill>
                <a:srgbClr val="000000"/>
              </a:solidFill>
            </a:endParaRPr>
          </a:p>
        </p:txBody>
      </p:sp>
    </p:spTree>
    <p:extLst>
      <p:ext uri="{BB962C8B-B14F-4D97-AF65-F5344CB8AC3E}">
        <p14:creationId xmlns:p14="http://schemas.microsoft.com/office/powerpoint/2010/main" val="63207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4547D81-F4BC-7F4E-B81E-955274801709}"/>
              </a:ext>
            </a:extLst>
          </p:cNvPr>
          <p:cNvSpPr>
            <a:spLocks noGrp="1"/>
          </p:cNvSpPr>
          <p:nvPr>
            <p:ph type="title"/>
          </p:nvPr>
        </p:nvSpPr>
        <p:spPr>
          <a:xfrm>
            <a:off x="774700" y="762000"/>
            <a:ext cx="3759200" cy="3340100"/>
          </a:xfrm>
        </p:spPr>
        <p:txBody>
          <a:bodyPr>
            <a:normAutofit/>
          </a:bodyPr>
          <a:lstStyle/>
          <a:p>
            <a:r>
              <a:rPr lang="en-US" b="1" dirty="0">
                <a:solidFill>
                  <a:srgbClr val="FFFFFF"/>
                </a:solidFill>
              </a:rPr>
              <a:t>Residency is a formative time</a:t>
            </a:r>
            <a:br>
              <a:rPr lang="en-US" dirty="0">
                <a:solidFill>
                  <a:srgbClr val="FFFFFF"/>
                </a:solidFill>
              </a:rPr>
            </a:br>
            <a:br>
              <a:rPr lang="en-US" dirty="0">
                <a:solidFill>
                  <a:srgbClr val="FFFFFF"/>
                </a:solidFill>
              </a:rPr>
            </a:br>
            <a:endParaRPr lang="en-US" dirty="0">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Brain in head">
            <a:extLst>
              <a:ext uri="{FF2B5EF4-FFF2-40B4-BE49-F238E27FC236}">
                <a16:creationId xmlns:a16="http://schemas.microsoft.com/office/drawing/2014/main" id="{FE34E233-578F-40FE-B56F-F4A0DE02F2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8D99C7E5-7767-3446-AE7B-78A89950637F}"/>
              </a:ext>
            </a:extLst>
          </p:cNvPr>
          <p:cNvSpPr>
            <a:spLocks noGrp="1"/>
          </p:cNvSpPr>
          <p:nvPr>
            <p:ph idx="1"/>
          </p:nvPr>
        </p:nvSpPr>
        <p:spPr>
          <a:xfrm>
            <a:off x="7348918" y="573438"/>
            <a:ext cx="4381024" cy="5530034"/>
          </a:xfrm>
        </p:spPr>
        <p:txBody>
          <a:bodyPr anchor="ctr">
            <a:normAutofit/>
          </a:bodyPr>
          <a:lstStyle/>
          <a:p>
            <a:r>
              <a:rPr lang="en-US" sz="3200" dirty="0"/>
              <a:t>Clinical Skill Development</a:t>
            </a:r>
          </a:p>
          <a:p>
            <a:endParaRPr lang="en-US" sz="3200" dirty="0"/>
          </a:p>
          <a:p>
            <a:r>
              <a:rPr lang="en-US" sz="3200" dirty="0"/>
              <a:t>Medical Decision Making</a:t>
            </a:r>
          </a:p>
          <a:p>
            <a:endParaRPr lang="en-US" sz="3200" dirty="0"/>
          </a:p>
          <a:p>
            <a:r>
              <a:rPr lang="en-US" sz="3200" dirty="0"/>
              <a:t>Meaning in work </a:t>
            </a:r>
          </a:p>
          <a:p>
            <a:endParaRPr lang="en-US" sz="3200" dirty="0"/>
          </a:p>
          <a:p>
            <a:r>
              <a:rPr lang="en-US" sz="3200" dirty="0"/>
              <a:t>Self care</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234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6B97B-2323-674D-8C56-70FF88DEB25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a:solidFill>
                  <a:schemeClr val="bg1"/>
                </a:solidFill>
                <a:latin typeface="+mj-lt"/>
                <a:ea typeface="+mj-ea"/>
                <a:cs typeface="+mj-cs"/>
              </a:rPr>
              <a:t>Definitions</a:t>
            </a: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Open book">
            <a:extLst>
              <a:ext uri="{FF2B5EF4-FFF2-40B4-BE49-F238E27FC236}">
                <a16:creationId xmlns:a16="http://schemas.microsoft.com/office/drawing/2014/main" id="{96B5FD5C-20CB-6E43-B6D1-EC4402A4D3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04787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E276C-D08A-1E48-A562-1FA621995CAB}"/>
              </a:ext>
            </a:extLst>
          </p:cNvPr>
          <p:cNvSpPr>
            <a:spLocks noGrp="1"/>
          </p:cNvSpPr>
          <p:nvPr>
            <p:ph type="title"/>
          </p:nvPr>
        </p:nvSpPr>
        <p:spPr>
          <a:xfrm>
            <a:off x="519652" y="4685618"/>
            <a:ext cx="11139854" cy="1654273"/>
          </a:xfrm>
        </p:spPr>
        <p:txBody>
          <a:bodyPr vert="horz" lIns="91440" tIns="45720" rIns="91440" bIns="45720" rtlCol="0" anchor="b">
            <a:normAutofit/>
          </a:bodyPr>
          <a:lstStyle/>
          <a:p>
            <a:pPr algn="ctr"/>
            <a:r>
              <a:rPr lang="en-US" sz="3600" dirty="0">
                <a:solidFill>
                  <a:srgbClr val="FFFFFF"/>
                </a:solidFill>
              </a:rPr>
              <a:t>Can you define these terms? </a:t>
            </a:r>
            <a:br>
              <a:rPr lang="en-US" sz="3600" dirty="0">
                <a:solidFill>
                  <a:srgbClr val="FFFFFF"/>
                </a:solidFill>
              </a:rPr>
            </a:br>
            <a:br>
              <a:rPr lang="en-US" sz="3600" dirty="0">
                <a:solidFill>
                  <a:srgbClr val="FFFFFF"/>
                </a:solidFill>
              </a:rPr>
            </a:br>
            <a:r>
              <a:rPr lang="en-US" sz="3600" dirty="0">
                <a:solidFill>
                  <a:srgbClr val="FFFFFF"/>
                </a:solidFill>
              </a:rPr>
              <a:t>How would you measure them?</a:t>
            </a:r>
          </a:p>
        </p:txBody>
      </p:sp>
      <p:pic>
        <p:nvPicPr>
          <p:cNvPr id="10" name="Picture 9">
            <a:extLst>
              <a:ext uri="{FF2B5EF4-FFF2-40B4-BE49-F238E27FC236}">
                <a16:creationId xmlns:a16="http://schemas.microsoft.com/office/drawing/2014/main" id="{89B21A9E-4484-124B-A0F2-14DC4D46D17B}"/>
              </a:ext>
            </a:extLst>
          </p:cNvPr>
          <p:cNvPicPr>
            <a:picLocks noChangeAspect="1"/>
          </p:cNvPicPr>
          <p:nvPr/>
        </p:nvPicPr>
        <p:blipFill>
          <a:blip r:embed="rId3"/>
          <a:stretch>
            <a:fillRect/>
          </a:stretch>
        </p:blipFill>
        <p:spPr>
          <a:xfrm>
            <a:off x="8483124" y="588478"/>
            <a:ext cx="3433324" cy="2294023"/>
          </a:xfrm>
          <a:prstGeom prst="rect">
            <a:avLst/>
          </a:prstGeom>
        </p:spPr>
      </p:pic>
      <p:cxnSp>
        <p:nvCxnSpPr>
          <p:cNvPr id="19" name="Straight Connector 1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7DB7820-2FE3-C645-A252-2661350F4905}"/>
              </a:ext>
            </a:extLst>
          </p:cNvPr>
          <p:cNvPicPr>
            <a:picLocks noChangeAspect="1"/>
          </p:cNvPicPr>
          <p:nvPr/>
        </p:nvPicPr>
        <p:blipFill>
          <a:blip r:embed="rId4"/>
          <a:stretch>
            <a:fillRect/>
          </a:stretch>
        </p:blipFill>
        <p:spPr>
          <a:xfrm>
            <a:off x="307426" y="588479"/>
            <a:ext cx="3423916" cy="2294023"/>
          </a:xfrm>
          <a:prstGeom prst="rect">
            <a:avLst/>
          </a:prstGeom>
        </p:spPr>
      </p:pic>
      <p:cxnSp>
        <p:nvCxnSpPr>
          <p:cNvPr id="21" name="Straight Connector 2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26F0C6-968A-4742-A82B-3D6353D9463F}"/>
              </a:ext>
            </a:extLst>
          </p:cNvPr>
          <p:cNvPicPr>
            <a:picLocks noChangeAspect="1"/>
          </p:cNvPicPr>
          <p:nvPr/>
        </p:nvPicPr>
        <p:blipFill>
          <a:blip r:embed="rId5"/>
          <a:stretch>
            <a:fillRect/>
          </a:stretch>
        </p:blipFill>
        <p:spPr>
          <a:xfrm>
            <a:off x="4306646" y="588478"/>
            <a:ext cx="3605797" cy="2388495"/>
          </a:xfrm>
          <a:prstGeom prst="rect">
            <a:avLst/>
          </a:prstGeom>
        </p:spPr>
      </p:pic>
      <p:sp>
        <p:nvSpPr>
          <p:cNvPr id="13" name="TextBox 12">
            <a:extLst>
              <a:ext uri="{FF2B5EF4-FFF2-40B4-BE49-F238E27FC236}">
                <a16:creationId xmlns:a16="http://schemas.microsoft.com/office/drawing/2014/main" id="{EAF0B8DC-B3A2-7842-BA6E-A2069B0CF697}"/>
              </a:ext>
            </a:extLst>
          </p:cNvPr>
          <p:cNvSpPr txBox="1"/>
          <p:nvPr/>
        </p:nvSpPr>
        <p:spPr>
          <a:xfrm>
            <a:off x="1400321" y="3432771"/>
            <a:ext cx="1238125" cy="461665"/>
          </a:xfrm>
          <a:prstGeom prst="rect">
            <a:avLst/>
          </a:prstGeom>
          <a:noFill/>
        </p:spPr>
        <p:txBody>
          <a:bodyPr wrap="square" rtlCol="0">
            <a:spAutoFit/>
          </a:bodyPr>
          <a:lstStyle/>
          <a:p>
            <a:r>
              <a:rPr lang="en-US" sz="2400" dirty="0"/>
              <a:t>Burnout</a:t>
            </a:r>
          </a:p>
        </p:txBody>
      </p:sp>
      <p:sp>
        <p:nvSpPr>
          <p:cNvPr id="20" name="TextBox 19">
            <a:extLst>
              <a:ext uri="{FF2B5EF4-FFF2-40B4-BE49-F238E27FC236}">
                <a16:creationId xmlns:a16="http://schemas.microsoft.com/office/drawing/2014/main" id="{172A12B9-5605-5F4F-87FB-63CDE7202181}"/>
              </a:ext>
            </a:extLst>
          </p:cNvPr>
          <p:cNvSpPr txBox="1"/>
          <p:nvPr/>
        </p:nvSpPr>
        <p:spPr>
          <a:xfrm>
            <a:off x="5251885" y="3432771"/>
            <a:ext cx="1675388" cy="461665"/>
          </a:xfrm>
          <a:prstGeom prst="rect">
            <a:avLst/>
          </a:prstGeom>
          <a:noFill/>
        </p:spPr>
        <p:txBody>
          <a:bodyPr wrap="square" rtlCol="0">
            <a:spAutoFit/>
          </a:bodyPr>
          <a:lstStyle/>
          <a:p>
            <a:r>
              <a:rPr lang="en-US" sz="2400" dirty="0"/>
              <a:t>Wellness</a:t>
            </a:r>
          </a:p>
        </p:txBody>
      </p:sp>
      <p:sp>
        <p:nvSpPr>
          <p:cNvPr id="22" name="TextBox 21">
            <a:extLst>
              <a:ext uri="{FF2B5EF4-FFF2-40B4-BE49-F238E27FC236}">
                <a16:creationId xmlns:a16="http://schemas.microsoft.com/office/drawing/2014/main" id="{AD007344-A979-5246-8AD0-88B28E1300FD}"/>
              </a:ext>
            </a:extLst>
          </p:cNvPr>
          <p:cNvSpPr txBox="1"/>
          <p:nvPr/>
        </p:nvSpPr>
        <p:spPr>
          <a:xfrm>
            <a:off x="9332442" y="3432771"/>
            <a:ext cx="1675388" cy="461665"/>
          </a:xfrm>
          <a:prstGeom prst="rect">
            <a:avLst/>
          </a:prstGeom>
          <a:noFill/>
        </p:spPr>
        <p:txBody>
          <a:bodyPr wrap="square" rtlCol="0">
            <a:spAutoFit/>
          </a:bodyPr>
          <a:lstStyle/>
          <a:p>
            <a:r>
              <a:rPr lang="en-US" sz="2400" dirty="0"/>
              <a:t>Resilience</a:t>
            </a:r>
          </a:p>
        </p:txBody>
      </p:sp>
      <p:sp>
        <p:nvSpPr>
          <p:cNvPr id="3" name="Rectangle 2">
            <a:extLst>
              <a:ext uri="{FF2B5EF4-FFF2-40B4-BE49-F238E27FC236}">
                <a16:creationId xmlns:a16="http://schemas.microsoft.com/office/drawing/2014/main" id="{EE9E3629-A37B-974A-9F6B-2EB4357488AF}"/>
              </a:ext>
            </a:extLst>
          </p:cNvPr>
          <p:cNvSpPr/>
          <p:nvPr/>
        </p:nvSpPr>
        <p:spPr>
          <a:xfrm>
            <a:off x="2638446" y="4685618"/>
            <a:ext cx="7047995" cy="8317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60E2AD-2C2B-4F4D-AD00-0F886078456C}"/>
              </a:ext>
            </a:extLst>
          </p:cNvPr>
          <p:cNvSpPr/>
          <p:nvPr/>
        </p:nvSpPr>
        <p:spPr>
          <a:xfrm>
            <a:off x="2638446" y="5791922"/>
            <a:ext cx="7047995" cy="5526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E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ED8812-0E2E-3C4A-8CFE-F61684F06C42}"/>
              </a:ext>
            </a:extLst>
          </p:cNvPr>
          <p:cNvSpPr>
            <a:spLocks noGrp="1"/>
          </p:cNvSpPr>
          <p:nvPr>
            <p:ph type="title"/>
          </p:nvPr>
        </p:nvSpPr>
        <p:spPr>
          <a:xfrm>
            <a:off x="524256" y="4767072"/>
            <a:ext cx="6594189" cy="1625210"/>
          </a:xfrm>
        </p:spPr>
        <p:txBody>
          <a:bodyPr>
            <a:normAutofit fontScale="90000"/>
          </a:bodyPr>
          <a:lstStyle/>
          <a:p>
            <a:pPr algn="r"/>
            <a:r>
              <a:rPr lang="en-US" sz="3100" b="1" dirty="0">
                <a:solidFill>
                  <a:srgbClr val="FFFFFF"/>
                </a:solidFill>
              </a:rPr>
              <a:t>Burnout</a:t>
            </a:r>
            <a:br>
              <a:rPr lang="en-US" sz="3100" b="1" dirty="0">
                <a:solidFill>
                  <a:srgbClr val="FFFFFF"/>
                </a:solidFill>
              </a:rPr>
            </a:br>
            <a:br>
              <a:rPr lang="en-US" sz="3100" b="1" dirty="0">
                <a:solidFill>
                  <a:srgbClr val="FFFFFF"/>
                </a:solidFill>
              </a:rPr>
            </a:br>
            <a:r>
              <a:rPr lang="en-US" sz="3100" b="1" dirty="0">
                <a:solidFill>
                  <a:schemeClr val="bg1"/>
                </a:solidFill>
              </a:rPr>
              <a:t>Physical or emotional exhaustion usually as a result of prolonged stress or frustration</a:t>
            </a:r>
            <a:r>
              <a:rPr lang="en-US" b="1" dirty="0">
                <a:solidFill>
                  <a:schemeClr val="bg1"/>
                </a:solidFill>
              </a:rPr>
              <a:t>.</a:t>
            </a:r>
          </a:p>
        </p:txBody>
      </p:sp>
      <p:pic>
        <p:nvPicPr>
          <p:cNvPr id="4" name="Picture 3">
            <a:extLst>
              <a:ext uri="{FF2B5EF4-FFF2-40B4-BE49-F238E27FC236}">
                <a16:creationId xmlns:a16="http://schemas.microsoft.com/office/drawing/2014/main" id="{3657B5BB-FC10-F344-B73B-260D585D4D28}"/>
              </a:ext>
            </a:extLst>
          </p:cNvPr>
          <p:cNvPicPr>
            <a:picLocks noChangeAspect="1"/>
          </p:cNvPicPr>
          <p:nvPr/>
        </p:nvPicPr>
        <p:blipFill rotWithShape="1">
          <a:blip r:embed="rId3"/>
          <a:srcRect r="1" b="13147"/>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F2735FC-FF4D-CA4F-BA75-7AF45288F142}"/>
              </a:ext>
            </a:extLst>
          </p:cNvPr>
          <p:cNvSpPr txBox="1"/>
          <p:nvPr/>
        </p:nvSpPr>
        <p:spPr>
          <a:xfrm>
            <a:off x="7733654" y="1452099"/>
            <a:ext cx="3704096" cy="3108543"/>
          </a:xfrm>
          <a:prstGeom prst="rect">
            <a:avLst/>
          </a:prstGeom>
          <a:noFill/>
        </p:spPr>
        <p:txBody>
          <a:bodyPr wrap="square" rtlCol="0">
            <a:spAutoFit/>
          </a:bodyPr>
          <a:lstStyle/>
          <a:p>
            <a:r>
              <a:rPr lang="en-US" sz="2800" b="1" i="1" dirty="0">
                <a:solidFill>
                  <a:schemeClr val="bg1">
                    <a:lumMod val="95000"/>
                  </a:schemeClr>
                </a:solidFill>
              </a:rPr>
              <a:t>” … an erosion of the soul </a:t>
            </a:r>
            <a:br>
              <a:rPr lang="en-US" sz="2800" b="1" i="1" dirty="0">
                <a:solidFill>
                  <a:schemeClr val="bg1">
                    <a:lumMod val="95000"/>
                  </a:schemeClr>
                </a:solidFill>
              </a:rPr>
            </a:br>
            <a:r>
              <a:rPr lang="en-US" sz="2800" b="1" i="1" dirty="0">
                <a:solidFill>
                  <a:schemeClr val="bg1">
                    <a:lumMod val="95000"/>
                  </a:schemeClr>
                </a:solidFill>
              </a:rPr>
              <a:t>caused by a deterioration of one’s values, </a:t>
            </a:r>
            <a:br>
              <a:rPr lang="en-US" sz="2800" b="1" i="1" dirty="0">
                <a:solidFill>
                  <a:schemeClr val="bg1">
                    <a:lumMod val="95000"/>
                  </a:schemeClr>
                </a:solidFill>
              </a:rPr>
            </a:br>
            <a:r>
              <a:rPr lang="en-US" sz="2800" b="1" i="1" dirty="0">
                <a:solidFill>
                  <a:schemeClr val="bg1">
                    <a:lumMod val="95000"/>
                  </a:schemeClr>
                </a:solidFill>
              </a:rPr>
              <a:t>dignity, spirit and will.”</a:t>
            </a:r>
          </a:p>
          <a:p>
            <a:r>
              <a:rPr lang="en-US" sz="2800" b="1" i="1" dirty="0">
                <a:solidFill>
                  <a:schemeClr val="bg1">
                    <a:lumMod val="95000"/>
                  </a:schemeClr>
                </a:solidFill>
              </a:rPr>
              <a:t>-Christina Maslach, PhD</a:t>
            </a:r>
            <a:endParaRPr lang="en-US" sz="2800" dirty="0">
              <a:solidFill>
                <a:schemeClr val="bg1">
                  <a:lumMod val="95000"/>
                </a:schemeClr>
              </a:solidFill>
            </a:endParaRPr>
          </a:p>
        </p:txBody>
      </p:sp>
    </p:spTree>
    <p:extLst>
      <p:ext uri="{BB962C8B-B14F-4D97-AF65-F5344CB8AC3E}">
        <p14:creationId xmlns:p14="http://schemas.microsoft.com/office/powerpoint/2010/main" val="6469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B72DEE-0468-644C-916F-D08D28328261}"/>
              </a:ext>
            </a:extLst>
          </p:cNvPr>
          <p:cNvSpPr>
            <a:spLocks noGrp="1"/>
          </p:cNvSpPr>
          <p:nvPr>
            <p:ph type="title"/>
          </p:nvPr>
        </p:nvSpPr>
        <p:spPr>
          <a:xfrm>
            <a:off x="524256" y="4767072"/>
            <a:ext cx="6594189" cy="1625210"/>
          </a:xfrm>
        </p:spPr>
        <p:txBody>
          <a:bodyPr>
            <a:normAutofit fontScale="90000"/>
          </a:bodyPr>
          <a:lstStyle/>
          <a:p>
            <a:pPr algn="r"/>
            <a:r>
              <a:rPr lang="en-US" b="1" dirty="0">
                <a:solidFill>
                  <a:srgbClr val="FFFFFF"/>
                </a:solidFill>
              </a:rPr>
              <a:t>Wellness</a:t>
            </a:r>
            <a:br>
              <a:rPr lang="en-US" dirty="0">
                <a:solidFill>
                  <a:srgbClr val="FFFFFF"/>
                </a:solidFill>
              </a:rPr>
            </a:br>
            <a:r>
              <a:rPr lang="en-US" sz="3100" dirty="0">
                <a:solidFill>
                  <a:srgbClr val="FFFFFF"/>
                </a:solidFill>
              </a:rPr>
              <a:t>Dynamic process involving self-awareness</a:t>
            </a:r>
            <a:br>
              <a:rPr lang="en-US" sz="3100" dirty="0">
                <a:solidFill>
                  <a:srgbClr val="FFFFFF"/>
                </a:solidFill>
              </a:rPr>
            </a:br>
            <a:r>
              <a:rPr lang="en-US" sz="3100" dirty="0">
                <a:solidFill>
                  <a:srgbClr val="FFFFFF"/>
                </a:solidFill>
              </a:rPr>
              <a:t>and healthy choices resulting in a successful, balanced lifestyle</a:t>
            </a:r>
          </a:p>
        </p:txBody>
      </p:sp>
      <p:pic>
        <p:nvPicPr>
          <p:cNvPr id="4" name="Picture 3">
            <a:extLst>
              <a:ext uri="{FF2B5EF4-FFF2-40B4-BE49-F238E27FC236}">
                <a16:creationId xmlns:a16="http://schemas.microsoft.com/office/drawing/2014/main" id="{911B4F7C-A89E-1442-B65A-0987D210D4BE}"/>
              </a:ext>
            </a:extLst>
          </p:cNvPr>
          <p:cNvPicPr>
            <a:picLocks noChangeAspect="1"/>
          </p:cNvPicPr>
          <p:nvPr/>
        </p:nvPicPr>
        <p:blipFill rotWithShape="1">
          <a:blip r:embed="rId3"/>
          <a:srcRect t="12162"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0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57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E2621C-DF84-9149-B52E-D77F0F81753D}"/>
              </a:ext>
            </a:extLst>
          </p:cNvPr>
          <p:cNvSpPr>
            <a:spLocks noGrp="1"/>
          </p:cNvSpPr>
          <p:nvPr>
            <p:ph type="title"/>
          </p:nvPr>
        </p:nvSpPr>
        <p:spPr>
          <a:xfrm>
            <a:off x="524256" y="4767072"/>
            <a:ext cx="6594189" cy="1625210"/>
          </a:xfrm>
        </p:spPr>
        <p:txBody>
          <a:bodyPr>
            <a:normAutofit fontScale="90000"/>
          </a:bodyPr>
          <a:lstStyle/>
          <a:p>
            <a:pPr algn="r"/>
            <a:r>
              <a:rPr lang="en-US" b="1" dirty="0">
                <a:solidFill>
                  <a:srgbClr val="FFFFFF"/>
                </a:solidFill>
              </a:rPr>
              <a:t>Resilience</a:t>
            </a:r>
            <a:br>
              <a:rPr lang="en-US" dirty="0">
                <a:solidFill>
                  <a:srgbClr val="FFFFFF"/>
                </a:solidFill>
              </a:rPr>
            </a:br>
            <a:r>
              <a:rPr lang="en-US" sz="3100" dirty="0">
                <a:solidFill>
                  <a:srgbClr val="FFFFFF"/>
                </a:solidFill>
              </a:rPr>
              <a:t>The ability of an individual to respond to stress in a healthy manner with positive coping mechanisms</a:t>
            </a:r>
            <a:br>
              <a:rPr lang="en-US" sz="3100" dirty="0">
                <a:solidFill>
                  <a:srgbClr val="FFFFFF"/>
                </a:solidFill>
              </a:rPr>
            </a:br>
            <a:endParaRPr lang="en-US" sz="3100" dirty="0">
              <a:solidFill>
                <a:srgbClr val="FFFFFF"/>
              </a:solidFill>
            </a:endParaRPr>
          </a:p>
        </p:txBody>
      </p:sp>
      <p:pic>
        <p:nvPicPr>
          <p:cNvPr id="4" name="Picture 3">
            <a:extLst>
              <a:ext uri="{FF2B5EF4-FFF2-40B4-BE49-F238E27FC236}">
                <a16:creationId xmlns:a16="http://schemas.microsoft.com/office/drawing/2014/main" id="{97C34A7C-65BA-DA42-8EFD-B14A15DFE5A9}"/>
              </a:ext>
            </a:extLst>
          </p:cNvPr>
          <p:cNvPicPr>
            <a:picLocks noChangeAspect="1"/>
          </p:cNvPicPr>
          <p:nvPr/>
        </p:nvPicPr>
        <p:blipFill rotWithShape="1">
          <a:blip r:embed="rId3"/>
          <a:srcRect l="330" r="-2" b="-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CBF735-0B0B-224B-8243-8BEEA519E899}"/>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High resilience is associated with low burnout</a:t>
            </a:r>
          </a:p>
          <a:p>
            <a:endParaRPr lang="en-US" dirty="0">
              <a:solidFill>
                <a:srgbClr val="FFFFFF"/>
              </a:solidFill>
            </a:endParaRPr>
          </a:p>
          <a:p>
            <a:r>
              <a:rPr lang="en-US" dirty="0">
                <a:solidFill>
                  <a:srgbClr val="FFFFFF"/>
                </a:solidFill>
              </a:rPr>
              <a:t>Resilience is both a trait and a learned skill</a:t>
            </a:r>
          </a:p>
          <a:p>
            <a:endParaRPr lang="en-US" dirty="0">
              <a:solidFill>
                <a:srgbClr val="FFFFFF"/>
              </a:solidFill>
            </a:endParaRPr>
          </a:p>
        </p:txBody>
      </p:sp>
    </p:spTree>
    <p:extLst>
      <p:ext uri="{BB962C8B-B14F-4D97-AF65-F5344CB8AC3E}">
        <p14:creationId xmlns:p14="http://schemas.microsoft.com/office/powerpoint/2010/main" val="22403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2231</Words>
  <Application>Microsoft Macintosh PowerPoint</Application>
  <PresentationFormat>Widescreen</PresentationFormat>
  <Paragraphs>270</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Teaching Resilience: Create a wellness toolbox that fosters resilience  </vt:lpstr>
      <vt:lpstr>Identity Inventory</vt:lpstr>
      <vt:lpstr>Objectives</vt:lpstr>
      <vt:lpstr>Residency is a formative time  </vt:lpstr>
      <vt:lpstr>Definitions</vt:lpstr>
      <vt:lpstr>Can you define these terms?   How would you measure them?</vt:lpstr>
      <vt:lpstr>Burnout  Physical or emotional exhaustion usually as a result of prolonged stress or frustration.</vt:lpstr>
      <vt:lpstr>Wellness Dynamic process involving self-awareness and healthy choices resulting in a successful, balanced lifestyle</vt:lpstr>
      <vt:lpstr>Resilience The ability of an individual to respond to stress in a healthy manner with positive coping mechanisms </vt:lpstr>
      <vt:lpstr>Maslach Burnout Inventory</vt:lpstr>
      <vt:lpstr>Satisfaction with Life Scale  Physician Well-Being Index  Brief Resilience Scale</vt:lpstr>
      <vt:lpstr>Reflect</vt:lpstr>
      <vt:lpstr>Activities</vt:lpstr>
      <vt:lpstr>Share</vt:lpstr>
      <vt:lpstr>Resilience is a skill that can be taught</vt:lpstr>
      <vt:lpstr>Perspective </vt:lpstr>
      <vt:lpstr>Perspective</vt:lpstr>
      <vt:lpstr>Gratitude list</vt:lpstr>
      <vt:lpstr>Prioritization</vt:lpstr>
      <vt:lpstr>Prioritization</vt:lpstr>
      <vt:lpstr>Non-Negotiables </vt:lpstr>
      <vt:lpstr>Practice Management</vt:lpstr>
      <vt:lpstr>Practice Management</vt:lpstr>
      <vt:lpstr>Appreciative inquiry asks groups to start positive and leverage change through strengths  </vt:lpstr>
      <vt:lpstr>Supportive Relations</vt:lpstr>
      <vt:lpstr>Supportive Relations</vt:lpstr>
      <vt:lpstr>PowerPoint Presentation</vt:lpstr>
      <vt:lpstr>Mindfulness Meditation </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Resilience: Create a wellness toolbox that fosters resilience  </dc:title>
  <dc:creator>Stem, Leah</dc:creator>
  <cp:lastModifiedBy>Stem, Leah</cp:lastModifiedBy>
  <cp:revision>8</cp:revision>
  <dcterms:created xsi:type="dcterms:W3CDTF">2019-04-29T02:43:18Z</dcterms:created>
  <dcterms:modified xsi:type="dcterms:W3CDTF">2019-04-29T14:19:07Z</dcterms:modified>
</cp:coreProperties>
</file>