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4" r:id="rId2"/>
    <p:sldMasterId id="2147483674" r:id="rId3"/>
    <p:sldMasterId id="2147483678" r:id="rId4"/>
    <p:sldMasterId id="2147483676" r:id="rId5"/>
  </p:sldMasterIdLst>
  <p:notesMasterIdLst>
    <p:notesMasterId r:id="rId22"/>
  </p:notesMasterIdLst>
  <p:sldIdLst>
    <p:sldId id="260" r:id="rId6"/>
    <p:sldId id="264" r:id="rId7"/>
    <p:sldId id="267" r:id="rId8"/>
    <p:sldId id="263" r:id="rId9"/>
    <p:sldId id="275" r:id="rId10"/>
    <p:sldId id="278" r:id="rId11"/>
    <p:sldId id="273" r:id="rId12"/>
    <p:sldId id="274" r:id="rId13"/>
    <p:sldId id="270" r:id="rId14"/>
    <p:sldId id="271" r:id="rId15"/>
    <p:sldId id="272" r:id="rId16"/>
    <p:sldId id="268" r:id="rId17"/>
    <p:sldId id="284" r:id="rId18"/>
    <p:sldId id="279" r:id="rId19"/>
    <p:sldId id="28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51F-D782-484F-A9DF-95F313355A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FB74-9486-1A4C-9CBE-E12FE155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ACF-F535-A241-87AD-B47B05C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5ED2-E8B2-6240-ADFF-B3911572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DB3F0-8EEE-1945-9919-5CC9DCF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703753-7CAD-3341-BCB0-BFDF1B052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2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D792-E494-8A44-B081-5A95A81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8607-FB5C-DB4C-B809-89B9C612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51811-7FE2-114F-9264-5D090BC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04A98-C470-4A45-8F48-E64FA37F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45565-BC41-AE42-AF87-0C01E3C1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413D9-8AAA-A74C-85EA-E846AB3F32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113738-7BDD-F347-BA0E-9565DDFED6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B7846-FB44-5E42-870C-A7814D0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C20-2552-D541-A118-4B34A9E5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F579-7D62-9A4F-8A67-3B5D090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14E3A-AE1D-C542-AC3B-7FE3378C1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47BF7-1A6D-5846-BE11-4E34E600F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F7CD1-1F50-0B49-99C4-BF91EC31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137"/>
            <a:ext cx="7886700" cy="914400"/>
          </a:xfrm>
        </p:spPr>
        <p:txBody>
          <a:bodyPr/>
          <a:lstStyle/>
          <a:p>
            <a:pPr algn="ctr"/>
            <a:r>
              <a:rPr lang="en-US" sz="4000" dirty="0">
                <a:effectLst/>
                <a:ea typeface="Calibri" panose="020F0502020204030204" pitchFamily="34" charset="0"/>
              </a:rPr>
              <a:t>Does Applicant Social Media </a:t>
            </a:r>
            <a:br>
              <a:rPr lang="en-US" sz="4000" dirty="0">
                <a:effectLst/>
                <a:ea typeface="Calibri" panose="020F0502020204030204" pitchFamily="34" charset="0"/>
              </a:rPr>
            </a:br>
            <a:r>
              <a:rPr lang="en-US" sz="4000" dirty="0">
                <a:effectLst/>
                <a:ea typeface="Calibri" panose="020F0502020204030204" pitchFamily="34" charset="0"/>
              </a:rPr>
              <a:t>Use Influence Family Medicine Resident Recruitment?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981859"/>
            <a:ext cx="7886700" cy="23867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Philip Dooley, MD</a:t>
            </a:r>
          </a:p>
          <a:p>
            <a:pPr algn="ctr"/>
            <a:r>
              <a:rPr lang="en-US" dirty="0"/>
              <a:t>Kimberly Krohn, MD MPH</a:t>
            </a:r>
          </a:p>
          <a:p>
            <a:pPr algn="ctr"/>
            <a:r>
              <a:rPr lang="en-US" dirty="0"/>
              <a:t>Kari Nilsen, PhD</a:t>
            </a:r>
          </a:p>
          <a:p>
            <a:pPr algn="ctr"/>
            <a:r>
              <a:rPr lang="en-US" dirty="0"/>
              <a:t>Anne Walling, MB ChB</a:t>
            </a:r>
          </a:p>
          <a:p>
            <a:pPr algn="ctr"/>
            <a:r>
              <a:rPr lang="en-US" dirty="0"/>
              <a:t>Rick Kellerman, MD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D28A-6CFE-B34A-89CE-8299E94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5D9F-6652-4D5F-A75A-0480477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54DD1B-840D-4F87-B34A-18B44688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57"/>
              </p:ext>
            </p:extLst>
          </p:nvPr>
        </p:nvGraphicFramePr>
        <p:xfrm>
          <a:off x="417399" y="1812655"/>
          <a:ext cx="8408193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7314542">
                  <a:extLst>
                    <a:ext uri="{9D8B030D-6E8A-4147-A177-3AD203B41FA5}">
                      <a16:colId xmlns:a16="http://schemas.microsoft.com/office/drawing/2014/main" val="2945394729"/>
                    </a:ext>
                  </a:extLst>
                </a:gridCol>
                <a:gridCol w="1093651">
                  <a:extLst>
                    <a:ext uri="{9D8B030D-6E8A-4147-A177-3AD203B41FA5}">
                      <a16:colId xmlns:a16="http://schemas.microsoft.com/office/drawing/2014/main" val="1004012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your program inform applicants you may examine social media?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We do not inform applicants of our approach to SoMe review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(88.9)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9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We tell them we </a:t>
                      </a:r>
                      <a:r>
                        <a:rPr lang="en-US" sz="1800" b="0" u="sng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 check their SoMe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(9.4)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67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We tell them we 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 check their SoMe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(1.3)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9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We tell them we 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will not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Times New Roman" panose="02020603050405020304" pitchFamily="18" charset="0"/>
                        </a:rPr>
                        <a:t>check their SoMe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833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no-one examines applicants’ social media, what is the reason?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00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think it is helpful to the process of selecting residents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(49.4)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90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have an interest in checking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(42.7)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434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have time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(37.1)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23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know how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(5.6)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063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(25.8)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563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14C9-79AC-4A78-9B7B-944A8FA5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3563B3-B3BF-4FEB-B040-ACFF6E468842}"/>
              </a:ext>
            </a:extLst>
          </p:cNvPr>
          <p:cNvSpPr txBox="1">
            <a:spLocks/>
          </p:cNvSpPr>
          <p:nvPr/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5D9F-6652-4D5F-A75A-0480477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54DD1B-840D-4F87-B34A-18B44688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991658"/>
              </p:ext>
            </p:extLst>
          </p:nvPr>
        </p:nvGraphicFramePr>
        <p:xfrm>
          <a:off x="417399" y="1812655"/>
          <a:ext cx="8408193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7314542">
                  <a:extLst>
                    <a:ext uri="{9D8B030D-6E8A-4147-A177-3AD203B41FA5}">
                      <a16:colId xmlns:a16="http://schemas.microsoft.com/office/drawing/2014/main" val="2945394729"/>
                    </a:ext>
                  </a:extLst>
                </a:gridCol>
                <a:gridCol w="1093651">
                  <a:extLst>
                    <a:ext uri="{9D8B030D-6E8A-4147-A177-3AD203B41FA5}">
                      <a16:colId xmlns:a16="http://schemas.microsoft.com/office/drawing/2014/main" val="1004012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is most commonly found when applicant social media is examined?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 has content on their SoMe that does not raise concerns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(40.4)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9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 has a profile consistent with application material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(36.2)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67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 has completely private content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(12.8)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9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 cannot be found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(3.2)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833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Applicant has content on their SoMe that raises concerns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(2.1)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004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often does your program find troubling content?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90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Never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(9.6)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434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than 25% of the time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(88.3)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23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than 26% of the time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(1.1)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063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14C9-79AC-4A78-9B7B-944A8FA5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3563B3-B3BF-4FEB-B040-ACFF6E468842}"/>
              </a:ext>
            </a:extLst>
          </p:cNvPr>
          <p:cNvSpPr txBox="1">
            <a:spLocks/>
          </p:cNvSpPr>
          <p:nvPr/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9B8D-74B3-4D05-A5C5-A09493FC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0453-BE3C-4571-AC51-7C2818F3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4566"/>
          </a:xfrm>
        </p:spPr>
        <p:txBody>
          <a:bodyPr>
            <a:normAutofit/>
          </a:bodyPr>
          <a:lstStyle/>
          <a:p>
            <a:r>
              <a:rPr lang="en-US" dirty="0"/>
              <a:t>Correlations:</a:t>
            </a:r>
          </a:p>
          <a:p>
            <a:pPr lvl="1"/>
            <a:r>
              <a:rPr lang="en-US" dirty="0"/>
              <a:t>Number of PD personal social media accounts was positively correlated with frequency of use.</a:t>
            </a:r>
          </a:p>
          <a:p>
            <a:pPr lvl="1"/>
            <a:r>
              <a:rPr lang="en-US" dirty="0"/>
              <a:t>Larger programs had more accounts but didn’t post more frequently</a:t>
            </a:r>
          </a:p>
          <a:p>
            <a:pPr lvl="1"/>
            <a:r>
              <a:rPr lang="en-US" dirty="0"/>
              <a:t>Intentional review increased the likelihood of having moved someone on the rank list</a:t>
            </a:r>
          </a:p>
          <a:p>
            <a:r>
              <a:rPr lang="en-US" dirty="0"/>
              <a:t>No Correlation:</a:t>
            </a:r>
          </a:p>
          <a:p>
            <a:pPr lvl="1"/>
            <a:r>
              <a:rPr lang="en-US" dirty="0"/>
              <a:t>PD personal use with age, gender, ethnicity, or race</a:t>
            </a:r>
          </a:p>
          <a:p>
            <a:pPr lvl="1"/>
            <a:r>
              <a:rPr lang="en-US" dirty="0"/>
              <a:t>PD personal use and residency program use</a:t>
            </a:r>
          </a:p>
          <a:p>
            <a:pPr lvl="1"/>
            <a:r>
              <a:rPr lang="en-US" dirty="0"/>
              <a:t>Likelihood of </a:t>
            </a:r>
            <a:r>
              <a:rPr lang="en-US" dirty="0" err="1"/>
              <a:t>SoMe</a:t>
            </a:r>
            <a:r>
              <a:rPr lang="en-US" dirty="0"/>
              <a:t> review with PD age, PD use, program size, or program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4039-E363-47A2-BCAD-F0FF57BAF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9B8D-74B3-4D05-A5C5-A09493FC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0453-BE3C-4571-AC51-7C2818F3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9400"/>
          </a:xfrm>
        </p:spPr>
        <p:txBody>
          <a:bodyPr>
            <a:normAutofit/>
          </a:bodyPr>
          <a:lstStyle/>
          <a:p>
            <a:r>
              <a:rPr lang="en-US" dirty="0"/>
              <a:t>40% of FM residency programs review applicant social media, but only 11% of programs explicitly notify students that a review may or will occur.</a:t>
            </a:r>
          </a:p>
          <a:p>
            <a:pPr lvl="1"/>
            <a:r>
              <a:rPr lang="en-US" dirty="0"/>
              <a:t>Rarely used to decide who to interview</a:t>
            </a:r>
          </a:p>
          <a:p>
            <a:pPr lvl="1"/>
            <a:r>
              <a:rPr lang="en-US" dirty="0"/>
              <a:t>Most commonly after interviews, but before ranking</a:t>
            </a:r>
          </a:p>
          <a:p>
            <a:r>
              <a:rPr lang="en-US" dirty="0"/>
              <a:t>While 90% of students report using privacy settings to shield content, only 16% of programs who conduct a review found no profile or a totally private profile.</a:t>
            </a:r>
          </a:p>
          <a:p>
            <a:r>
              <a:rPr lang="en-US" dirty="0"/>
              <a:t>While only 2% reported finding concerning content, 17% of programs have moved applicants rank list position due to social media content.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4039-E363-47A2-BCAD-F0FF57BAF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9B8D-74B3-4D05-A5C5-A09493FC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0453-BE3C-4571-AC51-7C2818F3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Nilsen K, Walling A, Dooley P, Krohn K, Kellerman R, </a:t>
            </a:r>
            <a:r>
              <a:rPr lang="en-US" sz="1800" dirty="0" err="1"/>
              <a:t>Antoun</a:t>
            </a:r>
            <a:r>
              <a:rPr lang="en-US" sz="1800" dirty="0"/>
              <a:t> J. To Post or Not to Post: Does Applicants’ Social Media Affect Family Medicine Resident Recruitment? Fam Med. 2021;53(9):766-772.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Wells DM. When Faced with Facebook: What Role Should </a:t>
            </a:r>
            <a:r>
              <a:rPr lang="en-US" sz="1800" dirty="0" err="1"/>
              <a:t>SoMe</a:t>
            </a:r>
            <a:r>
              <a:rPr lang="en-US" sz="1800" dirty="0"/>
              <a:t> Play in Selecting Residents? J Grad Med Educ. 2015;7(1):14-15.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Sterling M, Leung P, Wright D, Bishop TF. The use of </a:t>
            </a:r>
            <a:r>
              <a:rPr lang="en-US" sz="1800" dirty="0" err="1"/>
              <a:t>SoMe</a:t>
            </a:r>
            <a:r>
              <a:rPr lang="en-US" sz="1800" dirty="0"/>
              <a:t> in graduate education: A systematic review. </a:t>
            </a:r>
            <a:r>
              <a:rPr lang="en-US" sz="1800" dirty="0" err="1"/>
              <a:t>Acad</a:t>
            </a:r>
            <a:r>
              <a:rPr lang="en-US" sz="1800" dirty="0"/>
              <a:t> Med. 2017;92:1043-56.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/>
              <a:t>Strausburg</a:t>
            </a:r>
            <a:r>
              <a:rPr lang="en-US" sz="1800" dirty="0"/>
              <a:t> MB, </a:t>
            </a:r>
            <a:r>
              <a:rPr lang="en-US" sz="1800" dirty="0" err="1"/>
              <a:t>Djuricich</a:t>
            </a:r>
            <a:r>
              <a:rPr lang="en-US" sz="1800" dirty="0"/>
              <a:t> AM, Carlos WG, </a:t>
            </a:r>
            <a:r>
              <a:rPr lang="en-US" sz="1800" dirty="0" err="1"/>
              <a:t>Bosslet</a:t>
            </a:r>
            <a:r>
              <a:rPr lang="en-US" sz="1800" dirty="0"/>
              <a:t> GT. The influence of the residency application process on the online social networking behavior of medical students: a single institutional study. </a:t>
            </a:r>
            <a:r>
              <a:rPr lang="en-US" sz="1800" dirty="0" err="1"/>
              <a:t>Acad</a:t>
            </a:r>
            <a:r>
              <a:rPr lang="en-US" sz="1800" dirty="0"/>
              <a:t> Med. 2013;88(11):1707-171.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Chretien KC, </a:t>
            </a:r>
            <a:r>
              <a:rPr lang="en-US" sz="1800" dirty="0" err="1"/>
              <a:t>Greysen</a:t>
            </a:r>
            <a:r>
              <a:rPr lang="en-US" sz="1800" dirty="0"/>
              <a:t> SR, Chretien JP, Kind T. Online posting of unprofessional content by medical students. JAMA. 2009;302:1309-15.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Sterling M, Leung P, Wright D, Bishop TF. The use of social media in graduate medical education: a systematic review. </a:t>
            </a:r>
            <a:r>
              <a:rPr lang="en-US" sz="1800" dirty="0" err="1"/>
              <a:t>Acad</a:t>
            </a:r>
            <a:r>
              <a:rPr lang="en-US" sz="1800" dirty="0"/>
              <a:t> Med. 2017;92(7):1043.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4039-E363-47A2-BCAD-F0FF57BAF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9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95AB20-C723-4F8F-B82D-4D9D2AC7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Contact: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E87AE2-A74D-487B-BDAE-1D47D1152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Philip Dooley, MD, FAAFP</a:t>
            </a:r>
          </a:p>
          <a:p>
            <a:r>
              <a:rPr lang="en-US" dirty="0"/>
              <a:t>Philip.Dooley@ascension.org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C9E1-D1C6-4A81-9F28-043763272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5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5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B07CB-2727-9941-A631-9C983D2F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8125"/>
            <a:ext cx="6858000" cy="616985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9C235-B66B-CB43-A51B-A5A51FCBE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presenters have no relevant information to disclose.</a:t>
            </a:r>
          </a:p>
        </p:txBody>
      </p:sp>
    </p:spTree>
    <p:extLst>
      <p:ext uri="{BB962C8B-B14F-4D97-AF65-F5344CB8AC3E}">
        <p14:creationId xmlns:p14="http://schemas.microsoft.com/office/powerpoint/2010/main" val="319935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ED8E-4672-FB4E-BDC4-106A5EA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137"/>
            <a:ext cx="7886700" cy="9144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3F49-4F07-2248-99A8-C13860C4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92915"/>
            <a:ext cx="7886700" cy="3890190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Discuss ways social media is currently used by Family Medicine Program Directors and their programs.</a:t>
            </a:r>
          </a:p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Discuss the program reported outcomes of conducting a social media review.</a:t>
            </a:r>
          </a:p>
          <a:p>
            <a:pPr marL="344488" indent="-3444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Identify ways that social media review could be improved if programs decide to use this in the future.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D28A-6CFE-B34A-89CE-8299E941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CFB69-4699-40F5-9B58-660E5A80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40554C-FDFA-4B21-AF68-61E73240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applicant Social Media (</a:t>
            </a:r>
            <a:r>
              <a:rPr lang="en-US" dirty="0" err="1"/>
              <a:t>SoMe</a:t>
            </a:r>
            <a:r>
              <a:rPr lang="en-US" dirty="0"/>
              <a:t>) is routine in the business world.</a:t>
            </a:r>
          </a:p>
          <a:p>
            <a:r>
              <a:rPr lang="en-US" dirty="0"/>
              <a:t>Social Media use is extremely widespread amongst medical students (99%).</a:t>
            </a:r>
          </a:p>
          <a:p>
            <a:r>
              <a:rPr lang="en-US" dirty="0"/>
              <a:t>At least 60% of medical schools report issues with student generated </a:t>
            </a:r>
            <a:r>
              <a:rPr lang="en-US" dirty="0" err="1"/>
              <a:t>SoMe</a:t>
            </a:r>
            <a:r>
              <a:rPr lang="en-US" dirty="0"/>
              <a:t> content.</a:t>
            </a:r>
          </a:p>
          <a:p>
            <a:r>
              <a:rPr lang="en-US" dirty="0"/>
              <a:t>Data reported for other specialties indicates 12-38% of programs conduct a </a:t>
            </a:r>
            <a:r>
              <a:rPr lang="en-US" dirty="0" err="1"/>
              <a:t>SoMe</a:t>
            </a:r>
            <a:r>
              <a:rPr lang="en-US" dirty="0"/>
              <a:t> review as part of their recruiting efforts.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1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CFB69-4699-40F5-9B58-660E5A80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40554C-FDFA-4B21-AF68-61E73240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29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11 questions in 2020 CERA Program Director survey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Asked about: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PD personal social media usage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platforms used and frequency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Program social media usage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Number of platforms used and frequency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Formal examination of applicant social media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Reasons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Frequency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Outcomes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Survey response rate was 39.8% (249/626)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B460-B74D-5146-B26B-0A33FFBC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8EA-619F-4E79-AAAF-E229D4A3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1E97-0DF6-4003-BF67-EE83F448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Respondents were primarily...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White (87.0%)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Non-Hispanic/Latino (94.6%)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Male (52.7%)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Age 45 to 54 (38.6%)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Average 7.1 (± 6.6) years of experience as PD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More likely to lead university-based programs (16.7% of respondents vs. 8.3% nationally)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F4B30-3CA7-491D-8749-28FB1450E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1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5D9F-6652-4D5F-A75A-0480477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54DD1B-840D-4F87-B34A-18B44688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13189"/>
              </p:ext>
            </p:extLst>
          </p:nvPr>
        </p:nvGraphicFramePr>
        <p:xfrm>
          <a:off x="417399" y="1812655"/>
          <a:ext cx="8408193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7314542">
                  <a:extLst>
                    <a:ext uri="{9D8B030D-6E8A-4147-A177-3AD203B41FA5}">
                      <a16:colId xmlns:a16="http://schemas.microsoft.com/office/drawing/2014/main" val="2945394729"/>
                    </a:ext>
                  </a:extLst>
                </a:gridCol>
                <a:gridCol w="1093651">
                  <a:extLst>
                    <a:ext uri="{9D8B030D-6E8A-4147-A177-3AD203B41FA5}">
                      <a16:colId xmlns:a16="http://schemas.microsoft.com/office/drawing/2014/main" val="1004012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PD Personal Social Media Accounts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Zero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(16.0)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9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(29.5)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67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(23.6)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9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Three or more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(30.8)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833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of PD Personal Social Media 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00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Several times per day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(28.6)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90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About once daily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(28.6)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434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to 6 times per week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 (16.6)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23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Once a week or less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(26.1)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063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14C9-79AC-4A78-9B7B-944A8FA5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3563B3-B3BF-4FEB-B040-ACFF6E468842}"/>
              </a:ext>
            </a:extLst>
          </p:cNvPr>
          <p:cNvSpPr txBox="1">
            <a:spLocks/>
          </p:cNvSpPr>
          <p:nvPr/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8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5D9F-6652-4D5F-A75A-0480477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54DD1B-840D-4F87-B34A-18B44688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080274"/>
              </p:ext>
            </p:extLst>
          </p:nvPr>
        </p:nvGraphicFramePr>
        <p:xfrm>
          <a:off x="417399" y="1812655"/>
          <a:ext cx="8408193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7314542">
                  <a:extLst>
                    <a:ext uri="{9D8B030D-6E8A-4147-A177-3AD203B41FA5}">
                      <a16:colId xmlns:a16="http://schemas.microsoft.com/office/drawing/2014/main" val="2945394729"/>
                    </a:ext>
                  </a:extLst>
                </a:gridCol>
                <a:gridCol w="1093651">
                  <a:extLst>
                    <a:ext uri="{9D8B030D-6E8A-4147-A177-3AD203B41FA5}">
                      <a16:colId xmlns:a16="http://schemas.microsoft.com/office/drawing/2014/main" val="1004012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Residency Program Social Media Accounts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Zero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 (32.6)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9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 (36.4)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67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 (25.5)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9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Three or more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(5.4)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833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of Residency Program Social Media Posts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00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Several times per day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(0.0)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90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About once daily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(1.9)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434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to 6 times per week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(19.1)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23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0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Once a week or less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 (79.0)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063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14C9-79AC-4A78-9B7B-944A8FA5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3563B3-B3BF-4FEB-B040-ACFF6E468842}"/>
              </a:ext>
            </a:extLst>
          </p:cNvPr>
          <p:cNvSpPr txBox="1">
            <a:spLocks/>
          </p:cNvSpPr>
          <p:nvPr/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6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5D9F-6652-4D5F-A75A-04804778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54DD1B-840D-4F87-B34A-18B44688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821409"/>
              </p:ext>
            </p:extLst>
          </p:nvPr>
        </p:nvGraphicFramePr>
        <p:xfrm>
          <a:off x="417399" y="1690688"/>
          <a:ext cx="8408193" cy="4572239"/>
        </p:xfrm>
        <a:graphic>
          <a:graphicData uri="http://schemas.openxmlformats.org/drawingml/2006/table">
            <a:tbl>
              <a:tblPr firstRow="1" firstCol="1" bandRow="1"/>
              <a:tblGrid>
                <a:gridCol w="7314542">
                  <a:extLst>
                    <a:ext uri="{9D8B030D-6E8A-4147-A177-3AD203B41FA5}">
                      <a16:colId xmlns:a16="http://schemas.microsoft.com/office/drawing/2014/main" val="2945394729"/>
                    </a:ext>
                  </a:extLst>
                </a:gridCol>
                <a:gridCol w="1093651">
                  <a:extLst>
                    <a:ext uri="{9D8B030D-6E8A-4147-A177-3AD203B41FA5}">
                      <a16:colId xmlns:a16="http://schemas.microsoft.com/office/drawing/2014/main" val="1004012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Does anyone at your program examine applicant social media?</a:t>
                      </a:r>
                      <a:r>
                        <a:rPr lang="en-US" sz="1800" b="0" i="1" u="none" strike="noStrike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73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Yes - formally or informally </a:t>
                      </a:r>
                      <a:endParaRPr lang="en-US" sz="2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 (39.7)</a:t>
                      </a:r>
                      <a:endParaRPr lang="en-US" sz="2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9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am not aware of anyone checking SoMe to assess applicants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 (38.4)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67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one checks at my residency, either informally or formally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(21.9)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912"/>
                  </a:ext>
                </a:extLst>
              </a:tr>
              <a:tr h="388224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what stage in the process is the social media examined? 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00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Before offering an interview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(8.5)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890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 to conducting interview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(14.9)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434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 to ranking decisions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(54.3)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23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19456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Multiple times or no specific time during the process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(22.3)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52" marR="111452" marT="15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563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 moved an applicant on rank list due to social media content?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6307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 (83.1)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03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2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Arial Unicode MS" panose="020B0604020202020204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(16.9)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695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14C9-79AC-4A78-9B7B-944A8FA5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EA810E7C-020C-FA43-9CFD-DA754FFFF69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3563B3-B3BF-4FEB-B040-ACFF6E468842}"/>
              </a:ext>
            </a:extLst>
          </p:cNvPr>
          <p:cNvSpPr txBox="1">
            <a:spLocks/>
          </p:cNvSpPr>
          <p:nvPr/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604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1189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Trebuchet MS</vt:lpstr>
      <vt:lpstr>1_Office Theme</vt:lpstr>
      <vt:lpstr>Custom Design</vt:lpstr>
      <vt:lpstr>1_Custom Design</vt:lpstr>
      <vt:lpstr>3_Custom Design</vt:lpstr>
      <vt:lpstr>2_Custom Design</vt:lpstr>
      <vt:lpstr>Does Applicant Social Media  Use Influence Family Medicine Resident Recruitment?</vt:lpstr>
      <vt:lpstr>Disclosures</vt:lpstr>
      <vt:lpstr>Objectives</vt:lpstr>
      <vt:lpstr>Background</vt:lpstr>
      <vt:lpstr>Methods</vt:lpstr>
      <vt:lpstr>PD Demographics</vt:lpstr>
      <vt:lpstr>Results</vt:lpstr>
      <vt:lpstr>Results</vt:lpstr>
      <vt:lpstr>Results</vt:lpstr>
      <vt:lpstr>Results</vt:lpstr>
      <vt:lpstr>Results</vt:lpstr>
      <vt:lpstr>Discussion </vt:lpstr>
      <vt:lpstr>Discussion </vt:lpstr>
      <vt:lpstr>References </vt:lpstr>
      <vt:lpstr>Questions?   Contact: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Dooley, Philip</cp:lastModifiedBy>
  <cp:revision>23</cp:revision>
  <dcterms:created xsi:type="dcterms:W3CDTF">2020-10-26T17:33:56Z</dcterms:created>
  <dcterms:modified xsi:type="dcterms:W3CDTF">2022-03-29T21:53:06Z</dcterms:modified>
</cp:coreProperties>
</file>