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56" r:id="rId4"/>
    <p:sldId id="258" r:id="rId5"/>
    <p:sldId id="259" r:id="rId6"/>
    <p:sldId id="262" r:id="rId7"/>
    <p:sldId id="267" r:id="rId8"/>
    <p:sldId id="268" r:id="rId9"/>
    <p:sldId id="269" r:id="rId10"/>
    <p:sldId id="261" r:id="rId11"/>
    <p:sldId id="270" r:id="rId12"/>
    <p:sldId id="271" r:id="rId13"/>
    <p:sldId id="272" r:id="rId14"/>
    <p:sldId id="273" r:id="rId15"/>
    <p:sldId id="287" r:id="rId16"/>
    <p:sldId id="274" r:id="rId17"/>
    <p:sldId id="276" r:id="rId18"/>
    <p:sldId id="275" r:id="rId19"/>
    <p:sldId id="277" r:id="rId20"/>
    <p:sldId id="281" r:id="rId21"/>
    <p:sldId id="286" r:id="rId22"/>
    <p:sldId id="278" r:id="rId23"/>
    <p:sldId id="280" r:id="rId24"/>
    <p:sldId id="282" r:id="rId25"/>
    <p:sldId id="285" r:id="rId26"/>
    <p:sldId id="284" r:id="rId27"/>
    <p:sldId id="283" r:id="rId28"/>
    <p:sldId id="263" r:id="rId29"/>
    <p:sldId id="257" r:id="rId30"/>
  </p:sldIdLst>
  <p:sldSz cx="3657600" cy="2743200"/>
  <p:notesSz cx="6858000" cy="9144000"/>
  <p:defaultTextStyle>
    <a:defPPr>
      <a:defRPr lang="en-US"/>
    </a:defPPr>
    <a:lvl1pPr marL="0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1pPr>
    <a:lvl2pPr marL="153619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2pPr>
    <a:lvl3pPr marL="307238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3pPr>
    <a:lvl4pPr marL="460858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4pPr>
    <a:lvl5pPr marL="614477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5pPr>
    <a:lvl6pPr marL="768096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6pPr>
    <a:lvl7pPr marL="921715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7pPr>
    <a:lvl8pPr marL="1075334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8pPr>
    <a:lvl9pPr marL="1228954" algn="l" defTabSz="307238" rtl="0" eaLnBrk="1" latinLnBrk="0" hangingPunct="1">
      <a:defRPr sz="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1CE9B-3861-4124-95F7-3B79BF43B362}" v="70" dt="2019-11-03T21:31:08.655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 showGuides="1">
      <p:cViewPr varScale="1">
        <p:scale>
          <a:sx n="161" d="100"/>
          <a:sy n="161" d="100"/>
        </p:scale>
        <p:origin x="13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1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6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25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82880" y="377619"/>
            <a:ext cx="32918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82880" y="907844"/>
            <a:ext cx="3291840" cy="1578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05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75AEE1-B6DE-6F4C-9F58-902BA27CE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0719" t="11852" r="15987" b="28812"/>
          <a:stretch/>
        </p:blipFill>
        <p:spPr>
          <a:xfrm>
            <a:off x="-1" y="-1"/>
            <a:ext cx="3657601" cy="2743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0D740-1B91-0B4C-944C-DD23FA9F5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1" y="2488275"/>
            <a:ext cx="3657600" cy="1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6E3FF-A023-234E-97E3-FD73813921E8}"/>
              </a:ext>
            </a:extLst>
          </p:cNvPr>
          <p:cNvSpPr/>
          <p:nvPr userDrawn="1"/>
        </p:nvSpPr>
        <p:spPr>
          <a:xfrm>
            <a:off x="0" y="0"/>
            <a:ext cx="3657600" cy="2743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2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AD30B-5EFA-BC42-91AA-99519F6FFF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482"/>
          <a:stretch/>
        </p:blipFill>
        <p:spPr>
          <a:xfrm>
            <a:off x="1" y="2488275"/>
            <a:ext cx="3657600" cy="112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1FEEE26-3C90-AE40-892D-E6D5D72E13AE}"/>
              </a:ext>
            </a:extLst>
          </p:cNvPr>
          <p:cNvSpPr txBox="1">
            <a:spLocks/>
          </p:cNvSpPr>
          <p:nvPr userDrawn="1"/>
        </p:nvSpPr>
        <p:spPr>
          <a:xfrm>
            <a:off x="56367" y="2459461"/>
            <a:ext cx="3935856" cy="26910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56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D23FAB-B979-A547-B445-4B75E6F34449}"/>
              </a:ext>
            </a:extLst>
          </p:cNvPr>
          <p:cNvGrpSpPr/>
          <p:nvPr userDrawn="1"/>
        </p:nvGrpSpPr>
        <p:grpSpPr>
          <a:xfrm>
            <a:off x="113595" y="2188843"/>
            <a:ext cx="1021401" cy="252563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0078923-131B-3E49-907F-865F5ADDD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579BBB-5D0F-414D-924D-332622F34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0A667B-5BEA-914C-AE6D-4A7938F336A4}"/>
              </a:ext>
            </a:extLst>
          </p:cNvPr>
          <p:cNvSpPr txBox="1"/>
          <p:nvPr userDrawn="1"/>
        </p:nvSpPr>
        <p:spPr>
          <a:xfrm>
            <a:off x="1" y="128686"/>
            <a:ext cx="35949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i="1" dirty="0">
                <a:solidFill>
                  <a:schemeClr val="bg1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32513540-DD87-DC4F-9199-DA014822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97056" y="2445893"/>
            <a:ext cx="1029229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0EE01A-DA7C-DB48-B6D4-85DC16A5A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74482"/>
          <a:stretch/>
        </p:blipFill>
        <p:spPr>
          <a:xfrm>
            <a:off x="1" y="2488275"/>
            <a:ext cx="3657600" cy="11200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547FAB9-79D5-9E49-AC36-D410C9AE0AC6}"/>
              </a:ext>
            </a:extLst>
          </p:cNvPr>
          <p:cNvSpPr txBox="1">
            <a:spLocks/>
          </p:cNvSpPr>
          <p:nvPr userDrawn="1"/>
        </p:nvSpPr>
        <p:spPr>
          <a:xfrm>
            <a:off x="56367" y="2459461"/>
            <a:ext cx="3935856" cy="26910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56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 Practice &amp; Quality Improvement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802ADA-7FE2-A24C-A090-911CE352F2A0}"/>
              </a:ext>
            </a:extLst>
          </p:cNvPr>
          <p:cNvGrpSpPr/>
          <p:nvPr userDrawn="1"/>
        </p:nvGrpSpPr>
        <p:grpSpPr>
          <a:xfrm>
            <a:off x="113595" y="2188843"/>
            <a:ext cx="1021401" cy="252563"/>
            <a:chOff x="6222857" y="4616449"/>
            <a:chExt cx="1838522" cy="37884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E44000-9CAF-7F42-B930-06A6A19552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3B8C95-2CC6-384E-98C3-7E3014BDE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4A8C79-5D84-BA4C-B969-85BA21BF7D4A}"/>
              </a:ext>
            </a:extLst>
          </p:cNvPr>
          <p:cNvSpPr txBox="1"/>
          <p:nvPr userDrawn="1"/>
        </p:nvSpPr>
        <p:spPr>
          <a:xfrm>
            <a:off x="1" y="128686"/>
            <a:ext cx="35949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1" i="1" dirty="0">
                <a:solidFill>
                  <a:schemeClr val="accent5"/>
                </a:solidFill>
                <a:latin typeface="Trebuchet MS" panose="020B0703020202090204" pitchFamily="34" charset="0"/>
              </a:rPr>
              <a:t>Join the conversation on Twitter #CPQI19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A17D9FC3-E1B2-1C48-9B2B-D5B9925EE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97056" y="2445893"/>
            <a:ext cx="1029229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accent3"/>
                </a:solidFill>
              </a:defRPr>
            </a:lvl1pPr>
          </a:lstStyle>
          <a:p>
            <a:fld id="{48934AA4-1363-364F-933E-70FB16CB3C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C467FA-18F8-B145-B0E3-80B1FE1309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498" y="2205366"/>
            <a:ext cx="1053712" cy="2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449E6C-6099-0B4A-8894-5F155B82A31E}"/>
              </a:ext>
            </a:extLst>
          </p:cNvPr>
          <p:cNvSpPr txBox="1">
            <a:spLocks/>
          </p:cNvSpPr>
          <p:nvPr/>
        </p:nvSpPr>
        <p:spPr>
          <a:xfrm>
            <a:off x="210771" y="1133011"/>
            <a:ext cx="4572000" cy="106097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3657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accent1"/>
                </a:solidFill>
                <a:latin typeface="Trebuchet MS" panose="020B0703020202090204" pitchFamily="34" charset="0"/>
              </a:rPr>
              <a:t>Practice &amp; </a:t>
            </a:r>
            <a:br>
              <a:rPr lang="en-US" sz="1400" dirty="0">
                <a:solidFill>
                  <a:schemeClr val="accent1"/>
                </a:solidFill>
                <a:latin typeface="Trebuchet MS" panose="020B070302020209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Trebuchet MS" panose="020B0703020202090204" pitchFamily="34" charset="0"/>
              </a:rPr>
              <a:t>Quality Improvement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C3680-A464-0C4A-B3C0-5E667E6463B6}"/>
              </a:ext>
            </a:extLst>
          </p:cNvPr>
          <p:cNvSpPr txBox="1">
            <a:spLocks/>
          </p:cNvSpPr>
          <p:nvPr/>
        </p:nvSpPr>
        <p:spPr>
          <a:xfrm>
            <a:off x="210771" y="952600"/>
            <a:ext cx="3935856" cy="2242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bg1"/>
                </a:solidFill>
                <a:latin typeface="Trebuchet MS" panose="020B0703020202090204" pitchFamily="34" charset="0"/>
              </a:rPr>
              <a:t>2019 STFM Conference 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5629AD-076B-1D48-855E-D05752C3F5A7}"/>
              </a:ext>
            </a:extLst>
          </p:cNvPr>
          <p:cNvGrpSpPr/>
          <p:nvPr/>
        </p:nvGrpSpPr>
        <p:grpSpPr>
          <a:xfrm>
            <a:off x="273401" y="326211"/>
            <a:ext cx="1083131" cy="267827"/>
            <a:chOff x="6222857" y="4616449"/>
            <a:chExt cx="1838522" cy="3788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E1B3351-4830-0247-9B78-D6CBD3358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222857" y="4671377"/>
              <a:ext cx="800483" cy="32391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FBA1E5-8C40-724A-A747-FAD06B488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116001" y="4616449"/>
              <a:ext cx="945378" cy="35560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D98229-A2B3-6B4A-B46B-11140C4CA9CF}"/>
              </a:ext>
            </a:extLst>
          </p:cNvPr>
          <p:cNvGrpSpPr/>
          <p:nvPr/>
        </p:nvGrpSpPr>
        <p:grpSpPr>
          <a:xfrm>
            <a:off x="2431348" y="539863"/>
            <a:ext cx="882626" cy="825474"/>
            <a:chOff x="4315485" y="1908430"/>
            <a:chExt cx="2079703" cy="1945037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872F7F66-4EED-DB4F-B853-B2A672ADE9C2}"/>
                </a:ext>
              </a:extLst>
            </p:cNvPr>
            <p:cNvSpPr/>
            <p:nvPr/>
          </p:nvSpPr>
          <p:spPr>
            <a:xfrm>
              <a:off x="4450151" y="1908430"/>
              <a:ext cx="1945037" cy="1945037"/>
            </a:xfrm>
            <a:prstGeom prst="diamond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6AA1C14A-EC2F-EF41-A863-418A4D8E44AD}"/>
                </a:ext>
              </a:extLst>
            </p:cNvPr>
            <p:cNvSpPr/>
            <p:nvPr/>
          </p:nvSpPr>
          <p:spPr>
            <a:xfrm>
              <a:off x="4315485" y="1908430"/>
              <a:ext cx="1945037" cy="1945037"/>
            </a:xfrm>
            <a:prstGeom prst="diamond">
              <a:avLst/>
            </a:prstGeom>
            <a:blipFill dpi="0" rotWithShape="1">
              <a:blip r:embed="rId4"/>
              <a:srcRect/>
              <a:stretch>
                <a:fillRect l="-6000" t="-2000" r="-22000" b="-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0084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Wellness </a:t>
            </a:r>
            <a:r>
              <a:rPr lang="en-US" sz="1400" b="0" dirty="0">
                <a:solidFill>
                  <a:srgbClr val="0096D3"/>
                </a:solidFill>
              </a:rPr>
              <a:t>Program Launch September 2019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Developed a monthly Wellness Activity and learning objective based upon the survey results.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Start simple, building on what we were already doing well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Monthly ‘free’ casual day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Potluck lunches for interested staff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Get staff invested in our goals and objectives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Share highlights of faculty meetings with a monthly communication newsletter for all staff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9029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Late 2018 </a:t>
            </a:r>
            <a:r>
              <a:rPr lang="en-US" sz="1400" b="0" dirty="0">
                <a:solidFill>
                  <a:srgbClr val="0096D3"/>
                </a:solidFill>
              </a:rPr>
              <a:t>– Early 2019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30 Days of Gratitude 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Gratitude Tree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Daily reminders and words of support and appreciation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“Beat the Winter Blues” appreciation day in January/February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Step Challenge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Chair Yoga sessions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Service Dogs in training visit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333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Late 2018 </a:t>
            </a:r>
            <a:r>
              <a:rPr lang="en-US" sz="1400" b="0" dirty="0">
                <a:solidFill>
                  <a:srgbClr val="0096D3"/>
                </a:solidFill>
              </a:rPr>
              <a:t>– Early 2019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MVP project: Soccer ball that is passed to a new person each month who the previous month’s MVP chooses as the person who has been the “most valuable” to them over the previous month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Yearly community service projects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rebuchet MS" panose="020B0603020202020204" pitchFamily="34" charset="0"/>
              </a:rPr>
              <a:t>Boys and Girls Club fundraiser and Toy Drive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rebuchet MS" panose="020B0603020202020204" pitchFamily="34" charset="0"/>
              </a:rPr>
              <a:t>Stuff the Turkey to help support local food pantry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rebuchet MS" panose="020B0603020202020204" pitchFamily="34" charset="0"/>
              </a:rPr>
              <a:t>School supplies for needy kids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Trebuchet MS" panose="020B0603020202020204" pitchFamily="34" charset="0"/>
              </a:rPr>
              <a:t>Jeans for Charity to help support the School Health Program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Annual Match Party and Holiday Luncheons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1383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68626"/>
            <a:ext cx="1269402" cy="944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05" y="824977"/>
            <a:ext cx="1000461" cy="1333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1251249"/>
            <a:ext cx="1210235" cy="907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92" y="824977"/>
            <a:ext cx="1046183" cy="13339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0291" y="343584"/>
            <a:ext cx="20441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sampling of wellness activities</a:t>
            </a:r>
            <a:r>
              <a:rPr lang="en-US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61639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Staff Response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Initial response to increased wellness opportunities seemed very positive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Participation was good at both clinical sites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Everyone involved felt the program was starting to make some positive changes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Faculty, residents and staff were again queried using the same burnout survey that was used initially…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12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0" cy="2743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103" y="192024"/>
            <a:ext cx="3371393" cy="23591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DBEBB6D-2302-4927-B4E9-24D3C23B6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8410"/>
              </p:ext>
            </p:extLst>
          </p:nvPr>
        </p:nvGraphicFramePr>
        <p:xfrm>
          <a:off x="253950" y="257386"/>
          <a:ext cx="3149701" cy="231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419">
                  <a:extLst>
                    <a:ext uri="{9D8B030D-6E8A-4147-A177-3AD203B41FA5}">
                      <a16:colId xmlns:a16="http://schemas.microsoft.com/office/drawing/2014/main" val="1303390738"/>
                    </a:ext>
                  </a:extLst>
                </a:gridCol>
                <a:gridCol w="799932">
                  <a:extLst>
                    <a:ext uri="{9D8B030D-6E8A-4147-A177-3AD203B41FA5}">
                      <a16:colId xmlns:a16="http://schemas.microsoft.com/office/drawing/2014/main" val="238355553"/>
                    </a:ext>
                  </a:extLst>
                </a:gridCol>
                <a:gridCol w="804502">
                  <a:extLst>
                    <a:ext uri="{9D8B030D-6E8A-4147-A177-3AD203B41FA5}">
                      <a16:colId xmlns:a16="http://schemas.microsoft.com/office/drawing/2014/main" val="1421513061"/>
                    </a:ext>
                  </a:extLst>
                </a:gridCol>
                <a:gridCol w="694848">
                  <a:extLst>
                    <a:ext uri="{9D8B030D-6E8A-4147-A177-3AD203B41FA5}">
                      <a16:colId xmlns:a16="http://schemas.microsoft.com/office/drawing/2014/main" val="2036722944"/>
                    </a:ext>
                  </a:extLst>
                </a:gridCol>
              </a:tblGrid>
              <a:tr h="106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2261505152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Average score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2018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Average score 2019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Scoring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823127367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 Overall job satisfaction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1.8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1-2 highly satisfied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2355811520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2. Feel great deal of job stress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2.3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(18/29 answered 1 or 2)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2.66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(16/32 answered 1 or 2)</a:t>
                      </a: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1-2 high stress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543060835"/>
                  </a:ext>
                </a:extLst>
              </a:tr>
              <a:tr h="106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3. Burnout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2.3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2.22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3-5 burnout 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991849020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4. Control over workload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3-5 satisfactory control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2976375258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5. Sufficient time to complete work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3.1 </a:t>
                      </a: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3-5 satisfactory time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3363508900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6. Atmosphere in work area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3.3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(15/29 answered  4 or 5)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3.25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(10/29 answered  4 or 5)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4-5 chaos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1525959345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7. Professional values aligned with leaders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2.4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1-2 high values alignment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3505504081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8. Care team works efficiently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3-5 good teamwork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3493761974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9. Time working at home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3.5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3.8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1-2 too much work at home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765852969"/>
                  </a:ext>
                </a:extLst>
              </a:tr>
              <a:tr h="2016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10. Work day is frustrating</a:t>
                      </a:r>
                      <a:endParaRPr lang="en-US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3.1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3.4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3-5 not frustrated with work day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252" marR="23252" marT="0" marB="0" anchor="b"/>
                </a:tc>
                <a:extLst>
                  <a:ext uri="{0D108BD9-81ED-4DB2-BD59-A6C34878D82A}">
                    <a16:rowId xmlns:a16="http://schemas.microsoft.com/office/drawing/2014/main" val="3542092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53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96D3"/>
                </a:solidFill>
              </a:rPr>
              <a:t>Staff comments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Revealed some animosity between co-workers that was affecting the work environment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Still the same issues with lack of communication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Overall, staff report to love what they do, but struggle with workflow, administration and leadership, feeling cramped and understaffed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5143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Do the numbers tell the whole story?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Staff routinely report they enjoy participating in wellness opportunities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Activities seen as a pleasant distraction, though issues within the clinic unchanged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May staff members expressed gladness at attempt to make work like more pleasant and positive.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14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0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67322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Goals ach</a:t>
            </a:r>
            <a:r>
              <a:rPr lang="en-US" sz="1400" b="0" dirty="0" err="1">
                <a:solidFill>
                  <a:srgbClr val="0096D3"/>
                </a:solidFill>
              </a:rPr>
              <a:t>ieved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Awareness of the importance of Wellness Culture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Revealed opportunities for growth and improvement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Expanding wellness opportunities to all care team members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175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Challenges, but not excuses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None/>
            </a:pPr>
            <a:r>
              <a:rPr lang="en-US" sz="3100" dirty="0">
                <a:latin typeface="Trebuchet MS" panose="020B0603020202020204" pitchFamily="34" charset="0"/>
              </a:rPr>
              <a:t>Several points of frustration throughout the year that took the wind out of our sails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New EHR 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Move to a new building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Practice sites owned by different entities, so not really able to make activities available at both sites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948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A1C7-C0EB-4C40-BAC6-DC93592B6438}"/>
              </a:ext>
            </a:extLst>
          </p:cNvPr>
          <p:cNvSpPr txBox="1">
            <a:spLocks/>
          </p:cNvSpPr>
          <p:nvPr/>
        </p:nvSpPr>
        <p:spPr>
          <a:xfrm>
            <a:off x="0" y="416197"/>
            <a:ext cx="3657600" cy="309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Setting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6D1C2-690D-C64D-B684-380823AED748}"/>
              </a:ext>
            </a:extLst>
          </p:cNvPr>
          <p:cNvSpPr txBox="1"/>
          <p:nvPr/>
        </p:nvSpPr>
        <p:spPr>
          <a:xfrm>
            <a:off x="225469" y="948407"/>
            <a:ext cx="320666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703020202090204" pitchFamily="34" charset="0"/>
              </a:rPr>
              <a:t>Southern Illinois University Family Medicine Residency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Trebuchet MS" panose="020B0703020202090204" pitchFamily="34" charset="0"/>
              </a:rPr>
              <a:t>2 Family Medicine offices plus 1 mobile school-based health center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Trebuchet MS" panose="020B0703020202090204" pitchFamily="34" charset="0"/>
              </a:rPr>
              <a:t>7 full time faculty, 5 full time PAs, 4 social workers, 19 residents, 1 sports medicine fellow plus  several part time faculty and APPs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Trebuchet MS" panose="020B0703020202090204" pitchFamily="34" charset="0"/>
              </a:rPr>
              <a:t>2 different EHRs (Epic and </a:t>
            </a:r>
            <a:r>
              <a:rPr lang="en-US" sz="700" dirty="0" err="1">
                <a:latin typeface="Trebuchet MS" panose="020B0703020202090204" pitchFamily="34" charset="0"/>
              </a:rPr>
              <a:t>Touchworks</a:t>
            </a:r>
            <a:r>
              <a:rPr lang="en-US" sz="700" dirty="0">
                <a:latin typeface="Trebuchet MS" panose="020B0703020202090204" pitchFamily="34" charset="0"/>
              </a:rPr>
              <a:t>)</a:t>
            </a:r>
          </a:p>
          <a:p>
            <a:endParaRPr lang="en-US" sz="700" dirty="0">
              <a:latin typeface="Trebuchet MS" panose="020B0703020202090204" pitchFamily="34" charset="0"/>
            </a:endParaRPr>
          </a:p>
          <a:p>
            <a:endParaRPr lang="en-US" sz="7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09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Roadblocks and missteps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Time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700" dirty="0">
                <a:latin typeface="Trebuchet MS" panose="020B0603020202020204" pitchFamily="34" charset="0"/>
              </a:rPr>
              <a:t>Committee lead by providers who have multiple other commitments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3100" dirty="0">
                <a:latin typeface="Trebuchet MS" panose="020B0603020202020204" pitchFamily="34" charset="0"/>
              </a:rPr>
              <a:t>Change is hard from the bottom up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700" dirty="0">
                <a:latin typeface="Trebuchet MS" panose="020B0603020202020204" pitchFamily="34" charset="0"/>
              </a:rPr>
              <a:t>Without buy-in from administration and leadership, meaningful long term culture change is difficult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700" dirty="0">
                <a:latin typeface="Trebuchet MS" panose="020B0603020202020204" pitchFamily="34" charset="0"/>
              </a:rPr>
              <a:t>Program had some support, but often ended up more as an after thought or filler program that could get bumped or rescheduled to make room for other activities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42293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refocus and keep going">
            <a:extLst>
              <a:ext uri="{FF2B5EF4-FFF2-40B4-BE49-F238E27FC236}">
                <a16:creationId xmlns:a16="http://schemas.microsoft.com/office/drawing/2014/main" id="{71B002E9-0CBC-4FAF-96C0-0D289970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3" y="382198"/>
            <a:ext cx="1750923" cy="17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711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Refocus and move forward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50" dirty="0">
                <a:latin typeface="Trebuchet MS" panose="020B0603020202020204" pitchFamily="34" charset="0"/>
              </a:rPr>
              <a:t>Continue to offer more inclusive wellness opportunities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50" dirty="0">
                <a:latin typeface="Trebuchet MS" panose="020B0603020202020204" pitchFamily="34" charset="0"/>
              </a:rPr>
              <a:t>Recruit administration to help promote culture change by improving accessibility for staff at different sites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50" dirty="0">
                <a:latin typeface="Trebuchet MS" panose="020B0603020202020204" pitchFamily="34" charset="0"/>
              </a:rPr>
              <a:t>Enlist staff to participate in planning and future program expansion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157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Refocus and move forward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Encourage staff to take time to maintain not just work wellness, but also physical and mental health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Encouraging participation in recommended screenings and preventive care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Staff Balint groups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Opportunities for 5-minute mediation  breaks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Quiet room/decompression space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300" dirty="0">
                <a:latin typeface="Trebuchet MS" panose="020B0603020202020204" pitchFamily="34" charset="0"/>
              </a:rPr>
              <a:t>Lunchtime walking groups/Yoga breaks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1735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7C10-3F32-4221-9C47-5A14DE75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rebuchet MS" panose="020B0603020202020204" pitchFamily="34" charset="0"/>
              </a:rPr>
              <a:t>Long Term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3F9E2-30AF-419F-B859-0978978E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27480"/>
            <a:ext cx="3291840" cy="1578752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Continue to enhance communication between administration and staff.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Improve sense of engagement for all team members.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Maintain sense of appreciation and value.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Make annual All-Staff retreats a fundamental clinic practice.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Encourage Team Leaders to role model productive and positive attributes.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60" dirty="0">
                <a:latin typeface="Trebuchet MS" panose="020B0603020202020204" pitchFamily="34" charset="0"/>
              </a:rPr>
              <a:t>Protected time for required annual training.</a:t>
            </a:r>
          </a:p>
        </p:txBody>
      </p:sp>
    </p:spTree>
    <p:extLst>
      <p:ext uri="{BB962C8B-B14F-4D97-AF65-F5344CB8AC3E}">
        <p14:creationId xmlns:p14="http://schemas.microsoft.com/office/powerpoint/2010/main" val="425647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3" y="423222"/>
            <a:ext cx="3117717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rgbClr val="0096D3"/>
                </a:solidFill>
              </a:rPr>
              <a:t>The Future of Healthcare</a:t>
            </a:r>
            <a:endParaRPr kumimoji="0" lang="en-US" sz="1400" b="0" i="0" u="none" strike="noStrike" kern="1200" cap="none" spc="-150" normalizeH="0" baseline="0" noProof="0" dirty="0">
              <a:ln>
                <a:noFill/>
              </a:ln>
              <a:solidFill>
                <a:srgbClr val="0096D3"/>
              </a:solidFill>
              <a:effectLst/>
              <a:uLnTx/>
              <a:uFillTx/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689766"/>
            <a:ext cx="3291840" cy="1578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Continue to offer more inclusive wellness opportunities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Recruit administration to help promote culture change by improving accessibility for staff at different sites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400" dirty="0">
                <a:latin typeface="Trebuchet MS" panose="020B0603020202020204" pitchFamily="34" charset="0"/>
              </a:rPr>
              <a:t>Enlist staff to participate in planning and future program expansion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14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3100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3100" dirty="0">
              <a:latin typeface="Trebuchet MS" panose="020B0603020202020204" pitchFamily="34" charset="0"/>
            </a:endParaRP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27667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BB9EA1-EB8A-314D-B8A4-413B3CC44120}"/>
              </a:ext>
            </a:extLst>
          </p:cNvPr>
          <p:cNvSpPr txBox="1"/>
          <p:nvPr/>
        </p:nvSpPr>
        <p:spPr>
          <a:xfrm>
            <a:off x="394569" y="1266253"/>
            <a:ext cx="289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Trebuchet MS" panose="020B0703020202090204" pitchFamily="34" charset="0"/>
              </a:rPr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5" name="Picture 4" descr="Clipboard.jpg">
            <a:extLst>
              <a:ext uri="{FF2B5EF4-FFF2-40B4-BE49-F238E27FC236}">
                <a16:creationId xmlns:a16="http://schemas.microsoft.com/office/drawing/2014/main" id="{27F559FE-A73D-0646-8200-42DFBEEF2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47" y="1420141"/>
            <a:ext cx="132498" cy="1752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4E54E01-0A54-B843-95F4-9BE6DF3E88D4}"/>
              </a:ext>
            </a:extLst>
          </p:cNvPr>
          <p:cNvSpPr txBox="1">
            <a:spLocks/>
          </p:cNvSpPr>
          <p:nvPr/>
        </p:nvSpPr>
        <p:spPr>
          <a:xfrm>
            <a:off x="-1" y="1000881"/>
            <a:ext cx="3657601" cy="309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Evaluate</a:t>
            </a:r>
          </a:p>
        </p:txBody>
      </p:sp>
    </p:spTree>
    <p:extLst>
      <p:ext uri="{BB962C8B-B14F-4D97-AF65-F5344CB8AC3E}">
        <p14:creationId xmlns:p14="http://schemas.microsoft.com/office/powerpoint/2010/main" val="217444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8CE57-120B-7B4A-83C7-CE82026C9F10}"/>
              </a:ext>
            </a:extLst>
          </p:cNvPr>
          <p:cNvSpPr txBox="1">
            <a:spLocks/>
          </p:cNvSpPr>
          <p:nvPr/>
        </p:nvSpPr>
        <p:spPr>
          <a:xfrm>
            <a:off x="0" y="1231059"/>
            <a:ext cx="3657600" cy="706967"/>
          </a:xfrm>
          <a:prstGeom prst="rect">
            <a:avLst/>
          </a:prstGeom>
        </p:spPr>
        <p:txBody>
          <a:bodyPr/>
          <a:lstStyle>
            <a:lvl1pPr algn="l" defTabSz="3657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Trebuchet MS" panose="020B070302020209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6765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1F03-4867-B742-A2F3-12ADA39CD79F}"/>
              </a:ext>
            </a:extLst>
          </p:cNvPr>
          <p:cNvSpPr txBox="1">
            <a:spLocks/>
          </p:cNvSpPr>
          <p:nvPr/>
        </p:nvSpPr>
        <p:spPr>
          <a:xfrm>
            <a:off x="-1" y="1064091"/>
            <a:ext cx="3657601" cy="378895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algn="l" defTabSz="5080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45" b="1" i="0" kern="1200" spc="-83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sz="14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B49F25-BF2B-004F-8FED-61F89DDD7107}"/>
              </a:ext>
            </a:extLst>
          </p:cNvPr>
          <p:cNvSpPr txBox="1">
            <a:spLocks/>
          </p:cNvSpPr>
          <p:nvPr/>
        </p:nvSpPr>
        <p:spPr>
          <a:xfrm>
            <a:off x="-1" y="645227"/>
            <a:ext cx="3657601" cy="10513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Trebuchet MS" panose="020B0703020202090204" pitchFamily="34" charset="0"/>
              </a:rPr>
              <a:t>Wellness Curriculum to Cultivate Culture Change: A Residency Program’s Challenging Journey to Wellness</a:t>
            </a:r>
          </a:p>
          <a:p>
            <a:pPr algn="ctr"/>
            <a:endParaRPr lang="en-US" sz="90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Alicia Markley, MPAS, PA-C and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Trebuchet MS" panose="020B0703020202090204" pitchFamily="34" charset="0"/>
              </a:rPr>
              <a:t>Jennifer Hammonds, LCSW</a:t>
            </a:r>
          </a:p>
        </p:txBody>
      </p:sp>
    </p:spTree>
    <p:extLst>
      <p:ext uri="{BB962C8B-B14F-4D97-AF65-F5344CB8AC3E}">
        <p14:creationId xmlns:p14="http://schemas.microsoft.com/office/powerpoint/2010/main" val="26152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57304-8586-7D40-9580-6E4F048406BB}"/>
              </a:ext>
            </a:extLst>
          </p:cNvPr>
          <p:cNvSpPr txBox="1">
            <a:spLocks/>
          </p:cNvSpPr>
          <p:nvPr/>
        </p:nvSpPr>
        <p:spPr>
          <a:xfrm>
            <a:off x="0" y="1064862"/>
            <a:ext cx="3657600" cy="3091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Disclosures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270F0-3612-0F4A-9672-7719875E08AB}"/>
              </a:ext>
            </a:extLst>
          </p:cNvPr>
          <p:cNvSpPr txBox="1"/>
          <p:nvPr/>
        </p:nvSpPr>
        <p:spPr>
          <a:xfrm>
            <a:off x="0" y="1318382"/>
            <a:ext cx="3657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Trebuchet MS" panose="020B0703020202090204" pitchFamily="34" charset="0"/>
              </a:rPr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23396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497E-C141-4E0E-A10D-C2EA6FBA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The Importance of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3F18D-1480-48BE-BFCA-CAA953EED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Trebuchet MS" panose="020B0603020202020204" pitchFamily="34" charset="0"/>
              </a:rPr>
              <a:t>Published research has demonstrated that physicians and medical service providers are at high risk for burnout, compassion fatigue, depression and suicide.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100" dirty="0">
                <a:latin typeface="Trebuchet MS" panose="020B0603020202020204" pitchFamily="34" charset="0"/>
              </a:rPr>
              <a:t>Residents are at particularly high risk, given the demands of residency training and the lack of perceived control.</a:t>
            </a:r>
          </a:p>
        </p:txBody>
      </p:sp>
    </p:spTree>
    <p:extLst>
      <p:ext uri="{BB962C8B-B14F-4D97-AF65-F5344CB8AC3E}">
        <p14:creationId xmlns:p14="http://schemas.microsoft.com/office/powerpoint/2010/main" val="18284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73FC-7865-442F-A8B8-1326E705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The Patient Care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68934-94A8-4E7F-A843-616EC1C60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>
                <a:latin typeface="Trebuchet MS" panose="020B0603020202020204" pitchFamily="34" charset="0"/>
              </a:rPr>
              <a:t>“If the nurses </a:t>
            </a:r>
            <a:r>
              <a:rPr lang="en-US" sz="900" dirty="0" err="1">
                <a:latin typeface="Trebuchet MS" panose="020B0603020202020204" pitchFamily="34" charset="0"/>
              </a:rPr>
              <a:t>ain’t</a:t>
            </a:r>
            <a:r>
              <a:rPr lang="en-US" sz="900" dirty="0">
                <a:latin typeface="Trebuchet MS" panose="020B0603020202020204" pitchFamily="34" charset="0"/>
              </a:rPr>
              <a:t> happy, </a:t>
            </a:r>
            <a:r>
              <a:rPr lang="en-US" sz="900" dirty="0" err="1">
                <a:latin typeface="Trebuchet MS" panose="020B0603020202020204" pitchFamily="34" charset="0"/>
              </a:rPr>
              <a:t>ain’t</a:t>
            </a:r>
            <a:r>
              <a:rPr lang="en-US" sz="900" dirty="0">
                <a:latin typeface="Trebuchet MS" panose="020B0603020202020204" pitchFamily="34" charset="0"/>
              </a:rPr>
              <a:t> nobody happy!”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>
                <a:latin typeface="Trebuchet MS" panose="020B0603020202020204" pitchFamily="34" charset="0"/>
              </a:rPr>
              <a:t>If we focus efforts to improve overall wellness solely on resident physicians, we inadvertently exclude those people to interact with patients a majority of the time.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>
                <a:latin typeface="Trebuchet MS" panose="020B0603020202020204" pitchFamily="34" charset="0"/>
              </a:rPr>
              <a:t>Creating a </a:t>
            </a:r>
            <a:r>
              <a:rPr lang="en-US" sz="900" b="1" i="1" dirty="0">
                <a:latin typeface="Trebuchet MS" panose="020B0603020202020204" pitchFamily="34" charset="0"/>
              </a:rPr>
              <a:t>culture of wellness </a:t>
            </a:r>
            <a:r>
              <a:rPr lang="en-US" sz="900" dirty="0">
                <a:latin typeface="Trebuchet MS" panose="020B0603020202020204" pitchFamily="34" charset="0"/>
              </a:rPr>
              <a:t>must include all those within the clinic and should emphasize a team approach to obtain best outcome</a:t>
            </a:r>
            <a:r>
              <a:rPr lang="en-US" sz="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8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2BF5-13E7-4F00-9FB0-F2CC919FB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Trebuchet MS" panose="020B0603020202020204" pitchFamily="34" charset="0"/>
              </a:rPr>
              <a:t>2018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0213E-BC7D-46AA-B62A-B48FE6D2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latin typeface="Trebuchet MS" panose="020B0603020202020204" pitchFamily="34" charset="0"/>
              </a:rPr>
              <a:t>Improve resident education by increasing awareness and understanding of burnout and the importance of overall provider wellness.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latin typeface="Trebuchet MS" panose="020B0603020202020204" pitchFamily="34" charset="0"/>
              </a:rPr>
              <a:t>Extend this curriculum to include faculty physicians, advanced practice providers, nursing staff, non-clinical support staff.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>
                <a:latin typeface="Trebuchet MS" panose="020B0603020202020204" pitchFamily="34" charset="0"/>
              </a:rPr>
              <a:t>Create a </a:t>
            </a:r>
            <a:r>
              <a:rPr lang="en-US" sz="1000" b="1" i="1" dirty="0">
                <a:latin typeface="Trebuchet MS" panose="020B0603020202020204" pitchFamily="34" charset="0"/>
              </a:rPr>
              <a:t>culture of wellness </a:t>
            </a:r>
            <a:r>
              <a:rPr lang="en-US" sz="1000" dirty="0">
                <a:latin typeface="Trebuchet MS" panose="020B0603020202020204" pitchFamily="34" charset="0"/>
              </a:rPr>
              <a:t>within each clinic.</a:t>
            </a:r>
          </a:p>
        </p:txBody>
      </p:sp>
    </p:spTree>
    <p:extLst>
      <p:ext uri="{BB962C8B-B14F-4D97-AF65-F5344CB8AC3E}">
        <p14:creationId xmlns:p14="http://schemas.microsoft.com/office/powerpoint/2010/main" val="46420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4" y="423222"/>
            <a:ext cx="2226906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Original Project Framework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741226"/>
            <a:ext cx="3291840" cy="15787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Confidentially surveyed all provider, nursing, and support staff using a modified Mini-Z burnout survey to estimate the stress level and burnout risk of our patient care team.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/>
              <a:t>Overall job satisfaction rated as good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/>
              <a:t>Good teamwork ratings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/>
              <a:t>More than 50% of respondents reported feeling a great deal of stress in their job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900" dirty="0"/>
              <a:t>More than 50% of respondents reported that the work atmosphere was chaotic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107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C5E1A-5682-304A-B32B-46DEE8427F64}"/>
              </a:ext>
            </a:extLst>
          </p:cNvPr>
          <p:cNvSpPr txBox="1">
            <a:spLocks/>
          </p:cNvSpPr>
          <p:nvPr/>
        </p:nvSpPr>
        <p:spPr>
          <a:xfrm>
            <a:off x="207374" y="423222"/>
            <a:ext cx="2226906" cy="414411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accent3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>
                  <a:noFill/>
                </a:ln>
                <a:solidFill>
                  <a:srgbClr val="0096D3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Specific staff concerns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51E445-4E78-4888-A87D-0797389EFACC}"/>
              </a:ext>
            </a:extLst>
          </p:cNvPr>
          <p:cNvSpPr txBox="1">
            <a:spLocks/>
          </p:cNvSpPr>
          <p:nvPr/>
        </p:nvSpPr>
        <p:spPr>
          <a:xfrm>
            <a:off x="182880" y="741226"/>
            <a:ext cx="3291840" cy="1578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Overscheduling and understaffed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Personal conflicts between employees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Unequal distribution of work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Not enough time for professional training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1000" dirty="0"/>
              <a:t>Poor communication throughout all levels of the clinic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1510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EB9B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1165</Words>
  <Application>Microsoft Office PowerPoint</Application>
  <PresentationFormat>Custom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Trebuchet MS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The Importance of Wellness</vt:lpstr>
      <vt:lpstr>The Patient Care Team</vt:lpstr>
      <vt:lpstr>2018 Project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 Term Goals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Markley</dc:creator>
  <cp:lastModifiedBy>Alicia Markley</cp:lastModifiedBy>
  <cp:revision>9</cp:revision>
  <dcterms:created xsi:type="dcterms:W3CDTF">2019-11-03T20:29:42Z</dcterms:created>
  <dcterms:modified xsi:type="dcterms:W3CDTF">2019-12-07T14:54:45Z</dcterms:modified>
</cp:coreProperties>
</file>