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56" r:id="rId5"/>
    <p:sldId id="257" r:id="rId6"/>
    <p:sldId id="258" r:id="rId7"/>
    <p:sldId id="293" r:id="rId8"/>
    <p:sldId id="280" r:id="rId9"/>
    <p:sldId id="279" r:id="rId10"/>
    <p:sldId id="286" r:id="rId11"/>
    <p:sldId id="277" r:id="rId12"/>
    <p:sldId id="263" r:id="rId13"/>
    <p:sldId id="264" r:id="rId14"/>
    <p:sldId id="295" r:id="rId15"/>
    <p:sldId id="285" r:id="rId16"/>
    <p:sldId id="259" r:id="rId17"/>
    <p:sldId id="282" r:id="rId18"/>
    <p:sldId id="269" r:id="rId19"/>
    <p:sldId id="296" r:id="rId20"/>
    <p:sldId id="294" r:id="rId21"/>
    <p:sldId id="275" r:id="rId22"/>
    <p:sldId id="278" r:id="rId23"/>
    <p:sldId id="287" r:id="rId24"/>
    <p:sldId id="289" r:id="rId25"/>
    <p:sldId id="288" r:id="rId26"/>
    <p:sldId id="292" r:id="rId27"/>
    <p:sldId id="260" r:id="rId28"/>
    <p:sldId id="261" r:id="rId29"/>
    <p:sldId id="267" r:id="rId30"/>
    <p:sldId id="268" r:id="rId31"/>
    <p:sldId id="272" r:id="rId32"/>
    <p:sldId id="270" r:id="rId33"/>
    <p:sldId id="273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use-Fromm, Karen" initials="KK" lastIdx="1" clrIdx="0">
    <p:extLst>
      <p:ext uri="{19B8F6BF-5375-455C-9EA6-DF929625EA0E}">
        <p15:presenceInfo xmlns:p15="http://schemas.microsoft.com/office/powerpoint/2012/main" userId="S::kkrause@mcw.edu::4a46f22c-cdda-4d26-8202-d2147e1de610" providerId="AD"/>
      </p:ext>
    </p:extLst>
  </p:cmAuthor>
  <p:cmAuthor id="2" name="Hernan Barenboim" initials="HB" lastIdx="2" clrIdx="1">
    <p:extLst>
      <p:ext uri="{19B8F6BF-5375-455C-9EA6-DF929625EA0E}">
        <p15:presenceInfo xmlns:p15="http://schemas.microsoft.com/office/powerpoint/2012/main" userId="24a5d7190de1df8c" providerId="Windows Live"/>
      </p:ext>
    </p:extLst>
  </p:cmAuthor>
  <p:cmAuthor id="3" name="Aaron Grace" initials="AG" lastIdx="5" clrIdx="2">
    <p:extLst>
      <p:ext uri="{19B8F6BF-5375-455C-9EA6-DF929625EA0E}">
        <p15:presenceInfo xmlns:p15="http://schemas.microsoft.com/office/powerpoint/2012/main" userId="S-1-5-21-26683025-1639055955-976960199-824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AF826-3CB6-44CA-8AC4-334ABC1A4E14}" v="1" dt="2020-10-16T21:34:12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86486" autoAdjust="0"/>
  </p:normalViewPr>
  <p:slideViewPr>
    <p:cSldViewPr>
      <p:cViewPr varScale="1">
        <p:scale>
          <a:sx n="76" d="100"/>
          <a:sy n="76" d="100"/>
        </p:scale>
        <p:origin x="169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E9A4D-7494-4A62-9489-5990DE969A3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76D58-EFBD-4D0D-B7F9-379E0DADB644}">
      <dgm:prSet phldrT="[Text]"/>
      <dgm:spPr/>
      <dgm:t>
        <a:bodyPr/>
        <a:lstStyle/>
        <a:p>
          <a:r>
            <a:rPr lang="en-US" dirty="0"/>
            <a:t>Successful provider- patient communication is associated with improved health outcomes</a:t>
          </a:r>
        </a:p>
      </dgm:t>
    </dgm:pt>
    <dgm:pt modelId="{B7AA7722-7427-4EE2-8910-ECFE62BA2F15}" type="parTrans" cxnId="{8AC9A71C-6A51-46EE-88ED-C5D09F493D32}">
      <dgm:prSet/>
      <dgm:spPr/>
      <dgm:t>
        <a:bodyPr/>
        <a:lstStyle/>
        <a:p>
          <a:endParaRPr lang="en-US"/>
        </a:p>
      </dgm:t>
    </dgm:pt>
    <dgm:pt modelId="{3AD499C9-3C7F-4BAE-858C-F7F43FD4461F}" type="sibTrans" cxnId="{8AC9A71C-6A51-46EE-88ED-C5D09F493D32}">
      <dgm:prSet/>
      <dgm:spPr/>
      <dgm:t>
        <a:bodyPr/>
        <a:lstStyle/>
        <a:p>
          <a:endParaRPr lang="en-US"/>
        </a:p>
      </dgm:t>
    </dgm:pt>
    <dgm:pt modelId="{873DEBC5-31B2-4B62-B7A8-049C6E82736D}">
      <dgm:prSet phldrT="[Text]"/>
      <dgm:spPr/>
      <dgm:t>
        <a:bodyPr/>
        <a:lstStyle/>
        <a:p>
          <a:r>
            <a:rPr lang="en-US" dirty="0"/>
            <a:t>Curricular emphasis on formal communication type education</a:t>
          </a:r>
        </a:p>
      </dgm:t>
    </dgm:pt>
    <dgm:pt modelId="{E32E79A5-23C2-40CB-ABE0-A51929CD2EB6}" type="parTrans" cxnId="{BBD74D66-DB0E-4822-A6F4-D0060E563033}">
      <dgm:prSet/>
      <dgm:spPr/>
      <dgm:t>
        <a:bodyPr/>
        <a:lstStyle/>
        <a:p>
          <a:endParaRPr lang="en-US"/>
        </a:p>
      </dgm:t>
    </dgm:pt>
    <dgm:pt modelId="{D9615977-D26E-46FA-9A1A-00EC24E6E709}" type="sibTrans" cxnId="{BBD74D66-DB0E-4822-A6F4-D0060E563033}">
      <dgm:prSet/>
      <dgm:spPr/>
      <dgm:t>
        <a:bodyPr/>
        <a:lstStyle/>
        <a:p>
          <a:endParaRPr lang="en-US"/>
        </a:p>
      </dgm:t>
    </dgm:pt>
    <dgm:pt modelId="{3D8FA3BB-728F-48F9-ACD8-3CAAEB7BA268}">
      <dgm:prSet/>
      <dgm:spPr/>
      <dgm:t>
        <a:bodyPr/>
        <a:lstStyle/>
        <a:p>
          <a:r>
            <a:rPr lang="en-US" dirty="0"/>
            <a:t>There is a decline in communication skills during and after medical education </a:t>
          </a:r>
        </a:p>
      </dgm:t>
    </dgm:pt>
    <dgm:pt modelId="{FA5FF272-BF5B-4B9B-A211-101A49804134}" type="parTrans" cxnId="{4EC962E7-AC7F-4385-8161-ED668110824F}">
      <dgm:prSet/>
      <dgm:spPr/>
      <dgm:t>
        <a:bodyPr/>
        <a:lstStyle/>
        <a:p>
          <a:endParaRPr lang="en-US"/>
        </a:p>
      </dgm:t>
    </dgm:pt>
    <dgm:pt modelId="{C2D2FB38-0BBF-422E-B797-2CF06CD91D1F}" type="sibTrans" cxnId="{4EC962E7-AC7F-4385-8161-ED668110824F}">
      <dgm:prSet/>
      <dgm:spPr/>
      <dgm:t>
        <a:bodyPr/>
        <a:lstStyle/>
        <a:p>
          <a:endParaRPr lang="en-US"/>
        </a:p>
      </dgm:t>
    </dgm:pt>
    <dgm:pt modelId="{63ED59C3-27BC-493C-9229-2C589A4F1453}" type="pres">
      <dgm:prSet presAssocID="{A0EE9A4D-7494-4A62-9489-5990DE969A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45D58-3E3B-48A7-9379-482AEE8CBA68}" type="pres">
      <dgm:prSet presAssocID="{A0EE9A4D-7494-4A62-9489-5990DE969A38}" presName="dummyMaxCanvas" presStyleCnt="0">
        <dgm:presLayoutVars/>
      </dgm:prSet>
      <dgm:spPr/>
    </dgm:pt>
    <dgm:pt modelId="{1F94E03E-976A-449F-B6C9-E0FCA644AA18}" type="pres">
      <dgm:prSet presAssocID="{A0EE9A4D-7494-4A62-9489-5990DE969A3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3F2EC-D2B8-4E8B-8E42-CAF246A040C0}" type="pres">
      <dgm:prSet presAssocID="{A0EE9A4D-7494-4A62-9489-5990DE969A3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66095-5BE5-4192-8966-EA755CEED827}" type="pres">
      <dgm:prSet presAssocID="{A0EE9A4D-7494-4A62-9489-5990DE969A3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3DDD8-C9FD-4DF9-AFF6-B239CD35A6D7}" type="pres">
      <dgm:prSet presAssocID="{A0EE9A4D-7494-4A62-9489-5990DE969A3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5E6CC-CFEB-4C21-87E6-4C61BE71080A}" type="pres">
      <dgm:prSet presAssocID="{A0EE9A4D-7494-4A62-9489-5990DE969A3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6C2CF-CB8C-44C8-83BC-4CB74515B87E}" type="pres">
      <dgm:prSet presAssocID="{A0EE9A4D-7494-4A62-9489-5990DE969A3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286BB-1D05-40DE-B126-6B4949DFD12F}" type="pres">
      <dgm:prSet presAssocID="{A0EE9A4D-7494-4A62-9489-5990DE969A3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FA0F5-9F6B-4D5B-B482-E933E89D2163}" type="pres">
      <dgm:prSet presAssocID="{A0EE9A4D-7494-4A62-9489-5990DE969A3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C962E7-AC7F-4385-8161-ED668110824F}" srcId="{A0EE9A4D-7494-4A62-9489-5990DE969A38}" destId="{3D8FA3BB-728F-48F9-ACD8-3CAAEB7BA268}" srcOrd="2" destOrd="0" parTransId="{FA5FF272-BF5B-4B9B-A211-101A49804134}" sibTransId="{C2D2FB38-0BBF-422E-B797-2CF06CD91D1F}"/>
    <dgm:cxn modelId="{BBD74D66-DB0E-4822-A6F4-D0060E563033}" srcId="{A0EE9A4D-7494-4A62-9489-5990DE969A38}" destId="{873DEBC5-31B2-4B62-B7A8-049C6E82736D}" srcOrd="1" destOrd="0" parTransId="{E32E79A5-23C2-40CB-ABE0-A51929CD2EB6}" sibTransId="{D9615977-D26E-46FA-9A1A-00EC24E6E709}"/>
    <dgm:cxn modelId="{401403DF-5667-41C1-AC07-4EFE54635668}" type="presOf" srcId="{3AD499C9-3C7F-4BAE-858C-F7F43FD4461F}" destId="{8A43DDD8-C9FD-4DF9-AFF6-B239CD35A6D7}" srcOrd="0" destOrd="0" presId="urn:microsoft.com/office/officeart/2005/8/layout/vProcess5"/>
    <dgm:cxn modelId="{64FC6DE5-2471-4A20-99F8-8F4D54863DFC}" type="presOf" srcId="{3D8FA3BB-728F-48F9-ACD8-3CAAEB7BA268}" destId="{573FA0F5-9F6B-4D5B-B482-E933E89D2163}" srcOrd="1" destOrd="0" presId="urn:microsoft.com/office/officeart/2005/8/layout/vProcess5"/>
    <dgm:cxn modelId="{D8A8D548-9452-4FE0-9C25-CC07444068C1}" type="presOf" srcId="{873DEBC5-31B2-4B62-B7A8-049C6E82736D}" destId="{BA0286BB-1D05-40DE-B126-6B4949DFD12F}" srcOrd="1" destOrd="0" presId="urn:microsoft.com/office/officeart/2005/8/layout/vProcess5"/>
    <dgm:cxn modelId="{B2293455-8D27-42B6-825A-8F1AB4642720}" type="presOf" srcId="{D9615977-D26E-46FA-9A1A-00EC24E6E709}" destId="{CED5E6CC-CFEB-4C21-87E6-4C61BE71080A}" srcOrd="0" destOrd="0" presId="urn:microsoft.com/office/officeart/2005/8/layout/vProcess5"/>
    <dgm:cxn modelId="{7F36D247-A920-48A6-9549-2322245BB43A}" type="presOf" srcId="{3D8FA3BB-728F-48F9-ACD8-3CAAEB7BA268}" destId="{4A066095-5BE5-4192-8966-EA755CEED827}" srcOrd="0" destOrd="0" presId="urn:microsoft.com/office/officeart/2005/8/layout/vProcess5"/>
    <dgm:cxn modelId="{C7DC51F7-2457-4C60-8564-9C25978461A5}" type="presOf" srcId="{873DEBC5-31B2-4B62-B7A8-049C6E82736D}" destId="{0503F2EC-D2B8-4E8B-8E42-CAF246A040C0}" srcOrd="0" destOrd="0" presId="urn:microsoft.com/office/officeart/2005/8/layout/vProcess5"/>
    <dgm:cxn modelId="{05DA2A32-4E35-44EA-B513-3B076F8CA48E}" type="presOf" srcId="{27376D58-EFBD-4D0D-B7F9-379E0DADB644}" destId="{EA76C2CF-CB8C-44C8-83BC-4CB74515B87E}" srcOrd="1" destOrd="0" presId="urn:microsoft.com/office/officeart/2005/8/layout/vProcess5"/>
    <dgm:cxn modelId="{ACA3ECBF-688C-4BC0-A2F9-1FA463BFB2E0}" type="presOf" srcId="{27376D58-EFBD-4D0D-B7F9-379E0DADB644}" destId="{1F94E03E-976A-449F-B6C9-E0FCA644AA18}" srcOrd="0" destOrd="0" presId="urn:microsoft.com/office/officeart/2005/8/layout/vProcess5"/>
    <dgm:cxn modelId="{8AC9A71C-6A51-46EE-88ED-C5D09F493D32}" srcId="{A0EE9A4D-7494-4A62-9489-5990DE969A38}" destId="{27376D58-EFBD-4D0D-B7F9-379E0DADB644}" srcOrd="0" destOrd="0" parTransId="{B7AA7722-7427-4EE2-8910-ECFE62BA2F15}" sibTransId="{3AD499C9-3C7F-4BAE-858C-F7F43FD4461F}"/>
    <dgm:cxn modelId="{5216E145-0F8C-4A77-B97F-559F9AE9A6A3}" type="presOf" srcId="{A0EE9A4D-7494-4A62-9489-5990DE969A38}" destId="{63ED59C3-27BC-493C-9229-2C589A4F1453}" srcOrd="0" destOrd="0" presId="urn:microsoft.com/office/officeart/2005/8/layout/vProcess5"/>
    <dgm:cxn modelId="{9B76B9C2-84A9-479D-A719-722F169F4F33}" type="presParOf" srcId="{63ED59C3-27BC-493C-9229-2C589A4F1453}" destId="{1E345D58-3E3B-48A7-9379-482AEE8CBA68}" srcOrd="0" destOrd="0" presId="urn:microsoft.com/office/officeart/2005/8/layout/vProcess5"/>
    <dgm:cxn modelId="{2509B834-4CD5-4DD2-836B-0905F42DE581}" type="presParOf" srcId="{63ED59C3-27BC-493C-9229-2C589A4F1453}" destId="{1F94E03E-976A-449F-B6C9-E0FCA644AA18}" srcOrd="1" destOrd="0" presId="urn:microsoft.com/office/officeart/2005/8/layout/vProcess5"/>
    <dgm:cxn modelId="{604165A3-70B4-47EE-AC5E-86B245EEA237}" type="presParOf" srcId="{63ED59C3-27BC-493C-9229-2C589A4F1453}" destId="{0503F2EC-D2B8-4E8B-8E42-CAF246A040C0}" srcOrd="2" destOrd="0" presId="urn:microsoft.com/office/officeart/2005/8/layout/vProcess5"/>
    <dgm:cxn modelId="{B74FFE8B-30CD-445D-B693-A0A924E226A9}" type="presParOf" srcId="{63ED59C3-27BC-493C-9229-2C589A4F1453}" destId="{4A066095-5BE5-4192-8966-EA755CEED827}" srcOrd="3" destOrd="0" presId="urn:microsoft.com/office/officeart/2005/8/layout/vProcess5"/>
    <dgm:cxn modelId="{95EF99F4-08BD-4078-862F-716A8D532E57}" type="presParOf" srcId="{63ED59C3-27BC-493C-9229-2C589A4F1453}" destId="{8A43DDD8-C9FD-4DF9-AFF6-B239CD35A6D7}" srcOrd="4" destOrd="0" presId="urn:microsoft.com/office/officeart/2005/8/layout/vProcess5"/>
    <dgm:cxn modelId="{D5CCC624-5D7C-40A1-B45D-DE049ABD3B53}" type="presParOf" srcId="{63ED59C3-27BC-493C-9229-2C589A4F1453}" destId="{CED5E6CC-CFEB-4C21-87E6-4C61BE71080A}" srcOrd="5" destOrd="0" presId="urn:microsoft.com/office/officeart/2005/8/layout/vProcess5"/>
    <dgm:cxn modelId="{4E690DA1-7BBF-4EE1-A82E-16AB7823168E}" type="presParOf" srcId="{63ED59C3-27BC-493C-9229-2C589A4F1453}" destId="{EA76C2CF-CB8C-44C8-83BC-4CB74515B87E}" srcOrd="6" destOrd="0" presId="urn:microsoft.com/office/officeart/2005/8/layout/vProcess5"/>
    <dgm:cxn modelId="{D193E7F3-CFAF-4B7F-A6E0-9081FB1AF360}" type="presParOf" srcId="{63ED59C3-27BC-493C-9229-2C589A4F1453}" destId="{BA0286BB-1D05-40DE-B126-6B4949DFD12F}" srcOrd="7" destOrd="0" presId="urn:microsoft.com/office/officeart/2005/8/layout/vProcess5"/>
    <dgm:cxn modelId="{A721BCE9-C12D-477E-A25B-6CFE9C706AAB}" type="presParOf" srcId="{63ED59C3-27BC-493C-9229-2C589A4F1453}" destId="{573FA0F5-9F6B-4D5B-B482-E933E89D216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4E03E-976A-449F-B6C9-E0FCA644AA18}">
      <dsp:nvSpPr>
        <dsp:cNvPr id="0" name=""/>
        <dsp:cNvSpPr/>
      </dsp:nvSpPr>
      <dsp:spPr>
        <a:xfrm>
          <a:off x="0" y="0"/>
          <a:ext cx="5910167" cy="877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Successful provider- patient communication is associated with improved health outcomes</a:t>
          </a:r>
        </a:p>
      </dsp:txBody>
      <dsp:txXfrm>
        <a:off x="25690" y="25690"/>
        <a:ext cx="4963683" cy="825742"/>
      </dsp:txXfrm>
    </dsp:sp>
    <dsp:sp modelId="{0503F2EC-D2B8-4E8B-8E42-CAF246A040C0}">
      <dsp:nvSpPr>
        <dsp:cNvPr id="0" name=""/>
        <dsp:cNvSpPr/>
      </dsp:nvSpPr>
      <dsp:spPr>
        <a:xfrm>
          <a:off x="521485" y="1023310"/>
          <a:ext cx="5910167" cy="877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Curricular emphasis on formal communication type education</a:t>
          </a:r>
        </a:p>
      </dsp:txBody>
      <dsp:txXfrm>
        <a:off x="547175" y="1049000"/>
        <a:ext cx="4767172" cy="825742"/>
      </dsp:txXfrm>
    </dsp:sp>
    <dsp:sp modelId="{4A066095-5BE5-4192-8966-EA755CEED827}">
      <dsp:nvSpPr>
        <dsp:cNvPr id="0" name=""/>
        <dsp:cNvSpPr/>
      </dsp:nvSpPr>
      <dsp:spPr>
        <a:xfrm>
          <a:off x="1042970" y="2046620"/>
          <a:ext cx="5910167" cy="877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There is a decline in communication skills during and after medical education </a:t>
          </a:r>
        </a:p>
      </dsp:txBody>
      <dsp:txXfrm>
        <a:off x="1068660" y="2072310"/>
        <a:ext cx="4767172" cy="825742"/>
      </dsp:txXfrm>
    </dsp:sp>
    <dsp:sp modelId="{8A43DDD8-C9FD-4DF9-AFF6-B239CD35A6D7}">
      <dsp:nvSpPr>
        <dsp:cNvPr id="0" name=""/>
        <dsp:cNvSpPr/>
      </dsp:nvSpPr>
      <dsp:spPr>
        <a:xfrm>
          <a:off x="5340037" y="665151"/>
          <a:ext cx="570129" cy="570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468316" y="665151"/>
        <a:ext cx="313571" cy="429022"/>
      </dsp:txXfrm>
    </dsp:sp>
    <dsp:sp modelId="{CED5E6CC-CFEB-4C21-87E6-4C61BE71080A}">
      <dsp:nvSpPr>
        <dsp:cNvPr id="0" name=""/>
        <dsp:cNvSpPr/>
      </dsp:nvSpPr>
      <dsp:spPr>
        <a:xfrm>
          <a:off x="5861522" y="1682614"/>
          <a:ext cx="570129" cy="570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989801" y="1682614"/>
        <a:ext cx="313571" cy="42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8FF6-4200-46A5-9C1E-DD176030296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A56F8-51E7-4831-BBAA-63C0CA65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4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5Pm-D2ToS8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63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1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40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71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50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06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5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eriod"/>
            </a:pPr>
            <a:r>
              <a:rPr lang="en-US" dirty="0"/>
              <a:t>0:20 – 3:20</a:t>
            </a:r>
          </a:p>
          <a:p>
            <a:pPr marL="228600" indent="-228600">
              <a:buAutoNum type="alphaUcPeriod"/>
            </a:pP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hare link"/>
              </a:rPr>
              <a:t>https://youtu.be/95Pm-D2ToS8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https://</a:t>
            </a:r>
            <a:r>
              <a:rPr lang="en-US" dirty="0" smtClean="0"/>
              <a:t>youtu.be/95Pm-D2ToS8?t=18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55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7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64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3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8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67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27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953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02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03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857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472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Important internal anxiety resulting in avoidance </a:t>
            </a:r>
          </a:p>
          <a:p>
            <a:r>
              <a:rPr lang="en-US" dirty="0"/>
              <a:t>Conflict is inside and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02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  <a:p>
            <a:r>
              <a:rPr lang="en-US" dirty="0"/>
              <a:t>Focus on the internal conflict first and then the consequence on the external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92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5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2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  <a:p>
            <a:r>
              <a:rPr lang="en-US" dirty="0"/>
              <a:t>Patients want to receive health information, but they also want to have meaningful relationships with providers</a:t>
            </a:r>
          </a:p>
          <a:p>
            <a:r>
              <a:rPr lang="en-US" dirty="0"/>
              <a:t>Patients wants to be part of the decision making and have a voice in the care</a:t>
            </a:r>
          </a:p>
          <a:p>
            <a:r>
              <a:rPr lang="en-US" dirty="0"/>
              <a:t>Problems to get effective communication and relationships in primary care time/medical records/PCP overwhelm with amounts of work</a:t>
            </a:r>
          </a:p>
          <a:p>
            <a:r>
              <a:rPr lang="en-US" dirty="0"/>
              <a:t>Good communication is imperative to achieve patient centered care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8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  <a:p>
            <a:r>
              <a:rPr lang="en-US" dirty="0"/>
              <a:t>(Liu, Huan, Gao &amp; Cheng, 2017)</a:t>
            </a:r>
          </a:p>
          <a:p>
            <a:r>
              <a:rPr lang="en-US" dirty="0"/>
              <a:t>(Rosenbaum, 2017)</a:t>
            </a:r>
          </a:p>
          <a:p>
            <a:r>
              <a:rPr lang="en-US" dirty="0"/>
              <a:t>(</a:t>
            </a:r>
            <a:r>
              <a:rPr lang="en-US" dirty="0" err="1"/>
              <a:t>Wouda</a:t>
            </a:r>
            <a:r>
              <a:rPr lang="en-US" dirty="0"/>
              <a:t> &amp; Van de </a:t>
            </a:r>
            <a:r>
              <a:rPr lang="en-US" dirty="0" err="1"/>
              <a:t>Wiel</a:t>
            </a:r>
            <a:r>
              <a:rPr lang="en-US" dirty="0"/>
              <a:t>, 2013)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9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2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  <a:p>
            <a:r>
              <a:rPr lang="en-US" dirty="0"/>
              <a:t>(Kurtz, Silverman, Benson &amp; Draper, 2003)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1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98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A56F8-51E7-4831-BBAA-63C0CA655D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68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7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2011680"/>
            <a:ext cx="3566160" cy="420624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3566160" cy="420624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BC9B-23C9-4A7A-8ED1-68C74B849F1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7F72-65D2-4AFA-880D-BD30D3D9F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0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41st Forum for Behavioral Science in Family Medicine  </a:t>
            </a: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0" y="6248400"/>
            <a:ext cx="9169958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 The </a:t>
            </a:r>
            <a:r>
              <a:rPr lang="en-US" b="1" dirty="0"/>
              <a:t>Medical College of Wisconsin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43179"/>
            <a:ext cx="381001" cy="5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2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5Pm-D2ToS8" TargetMode="Externa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906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More Than Words:</a:t>
            </a:r>
            <a:br>
              <a:rPr lang="en-US" dirty="0"/>
            </a:br>
            <a:r>
              <a:rPr lang="en-US" dirty="0"/>
              <a:t>Systemic Influences on Doctor-Patient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" y="3276600"/>
            <a:ext cx="4639056" cy="2971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Hernan Barenboim, PhD</a:t>
            </a:r>
          </a:p>
          <a:p>
            <a:endParaRPr lang="en-US" sz="2000" dirty="0"/>
          </a:p>
          <a:p>
            <a:r>
              <a:rPr lang="en-US" sz="2000" dirty="0"/>
              <a:t>All Saints Family Medicine Residency</a:t>
            </a:r>
          </a:p>
          <a:p>
            <a:r>
              <a:rPr lang="en-US" sz="2000" dirty="0"/>
              <a:t>Medical College of Wisconsin</a:t>
            </a:r>
          </a:p>
          <a:p>
            <a:r>
              <a:rPr lang="en-US" sz="2000" dirty="0"/>
              <a:t>Milwaukee, WI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702A1C-9445-4033-9F00-5AB5A4DF224E}"/>
              </a:ext>
            </a:extLst>
          </p:cNvPr>
          <p:cNvSpPr txBox="1"/>
          <p:nvPr/>
        </p:nvSpPr>
        <p:spPr>
          <a:xfrm>
            <a:off x="103632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00600" y="3276600"/>
            <a:ext cx="43434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Aaron J. Grace,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PsyD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  <a:p>
            <a:r>
              <a:rPr lang="en-US" sz="2000" dirty="0"/>
              <a:t>Waukesha Family Medicine Residency at </a:t>
            </a:r>
            <a:r>
              <a:rPr lang="en-US" sz="2000" dirty="0" err="1"/>
              <a:t>ProHealth</a:t>
            </a:r>
            <a:r>
              <a:rPr lang="en-US" sz="2000" dirty="0"/>
              <a:t> Care</a:t>
            </a:r>
          </a:p>
          <a:p>
            <a:r>
              <a:rPr lang="en-US" sz="2000" dirty="0"/>
              <a:t>Medical College of Wisconsin</a:t>
            </a:r>
          </a:p>
          <a:p>
            <a:r>
              <a:rPr lang="en-US" sz="2000" dirty="0"/>
              <a:t>Waukesha, WI</a:t>
            </a:r>
          </a:p>
        </p:txBody>
      </p:sp>
    </p:spTree>
    <p:extLst>
      <p:ext uri="{BB962C8B-B14F-4D97-AF65-F5344CB8AC3E}">
        <p14:creationId xmlns:p14="http://schemas.microsoft.com/office/powerpoint/2010/main" val="1011858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Focusing on process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38" y="2281603"/>
            <a:ext cx="3493928" cy="314494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566160" cy="3064344"/>
          </a:xfrm>
        </p:spPr>
        <p:txBody>
          <a:bodyPr>
            <a:noAutofit/>
          </a:bodyPr>
          <a:lstStyle/>
          <a:p>
            <a:r>
              <a:rPr lang="en-US" sz="2400" dirty="0"/>
              <a:t>Bio-psycho-social tendency</a:t>
            </a:r>
          </a:p>
          <a:p>
            <a:r>
              <a:rPr lang="en-US" sz="2400" dirty="0"/>
              <a:t>Patients and doctors are happier following this philosophy</a:t>
            </a:r>
          </a:p>
          <a:p>
            <a:r>
              <a:rPr lang="en-US" sz="2400" dirty="0"/>
              <a:t>More valuable information is collected in appointments</a:t>
            </a:r>
          </a:p>
          <a:p>
            <a:r>
              <a:rPr lang="en-US" sz="2400" dirty="0"/>
              <a:t>Generally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48431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Poll</a:t>
            </a:r>
          </a:p>
        </p:txBody>
      </p:sp>
    </p:spTree>
    <p:extLst>
      <p:ext uri="{BB962C8B-B14F-4D97-AF65-F5344CB8AC3E}">
        <p14:creationId xmlns:p14="http://schemas.microsoft.com/office/powerpoint/2010/main" val="16303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CFAE08-CF28-4B59-A012-8890F9FCB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/>
              <a:t>The science of attachment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14E5BE4-56CA-4183-83CB-3A87B6F5D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model to focus on the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aspect of the doctor-patient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963431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85800"/>
            <a:ext cx="4997275" cy="5489431"/>
          </a:xfrm>
        </p:spPr>
      </p:pic>
    </p:spTree>
    <p:extLst>
      <p:ext uri="{BB962C8B-B14F-4D97-AF65-F5344CB8AC3E}">
        <p14:creationId xmlns:p14="http://schemas.microsoft.com/office/powerpoint/2010/main" val="204918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5222"/>
            <a:ext cx="6172200" cy="1274208"/>
          </a:xfrm>
        </p:spPr>
      </p:pic>
      <p:sp>
        <p:nvSpPr>
          <p:cNvPr id="10" name="TextBox 9"/>
          <p:cNvSpPr txBox="1"/>
          <p:nvPr/>
        </p:nvSpPr>
        <p:spPr>
          <a:xfrm>
            <a:off x="795366" y="2695519"/>
            <a:ext cx="771829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Examined the effect of PCP attachment style on communication with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PCP anxiety and avoidance significantly predicted clinical competency and patients’ global impressions of the provider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High levels of anxiety and avoidance demonstrated less intensive and more evasive interaction style</a:t>
            </a:r>
          </a:p>
          <a:p>
            <a:endParaRPr lang="en-US" sz="1350" dirty="0"/>
          </a:p>
          <a:p>
            <a:r>
              <a:rPr lang="en-US" sz="13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3021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29" y="914400"/>
            <a:ext cx="7340901" cy="1222440"/>
          </a:xfrm>
        </p:spPr>
      </p:pic>
      <p:sp>
        <p:nvSpPr>
          <p:cNvPr id="5" name="TextBox 4"/>
          <p:cNvSpPr txBox="1"/>
          <p:nvPr/>
        </p:nvSpPr>
        <p:spPr>
          <a:xfrm>
            <a:off x="827830" y="2529141"/>
            <a:ext cx="7340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Examined the relationship between health care case managers and serious psychopathological disorders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Patients perceived preoccupied providers to intervene in greater depth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Patients perceived dismissive providers as not interested in the relationship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Patients perceived secure providers as having the right dose of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749186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indoor, table, bird&#10;&#10;Description automatically generated">
            <a:extLst>
              <a:ext uri="{FF2B5EF4-FFF2-40B4-BE49-F238E27FC236}">
                <a16:creationId xmlns:a16="http://schemas.microsoft.com/office/drawing/2014/main" id="{265D9435-534B-4E02-8757-324D0D2B8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27" y="685800"/>
            <a:ext cx="6420746" cy="1924319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C8EFBA-B0B6-4E08-85FB-08FED6AAA79E}"/>
              </a:ext>
            </a:extLst>
          </p:cNvPr>
          <p:cNvSpPr txBox="1"/>
          <p:nvPr/>
        </p:nvSpPr>
        <p:spPr>
          <a:xfrm>
            <a:off x="381000" y="28194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Systematic review of literature on attachments and Emotional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Provider’s </a:t>
            </a:r>
            <a:r>
              <a:rPr lang="en-US" sz="2200" dirty="0"/>
              <a:t>attachment style may impact the ability to respond to and explore </a:t>
            </a:r>
            <a:r>
              <a:rPr lang="en-US" sz="2200" dirty="0" smtClean="0"/>
              <a:t>patients’ </a:t>
            </a:r>
            <a:r>
              <a:rPr lang="en-US" sz="2200" dirty="0"/>
              <a:t>cues for emotional distress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Avoidant </a:t>
            </a:r>
            <a:r>
              <a:rPr lang="en-US" sz="2200" dirty="0"/>
              <a:t>style of attachment results in more emotional distance between providers and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Call to use the doctor as the unit of analysis to measure patient satisfaction and to reduce the risk of single-source biases in current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6770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4114800" cy="4267200"/>
          </a:xfrm>
        </p:spPr>
        <p:txBody>
          <a:bodyPr>
            <a:normAutofit/>
          </a:bodyPr>
          <a:lstStyle/>
          <a:p>
            <a:r>
              <a:rPr lang="en-US" sz="4000" dirty="0"/>
              <a:t>Pay attention to:</a:t>
            </a:r>
          </a:p>
          <a:p>
            <a:pPr lvl="1"/>
            <a:r>
              <a:rPr lang="en-US" sz="3600" dirty="0"/>
              <a:t>Content and process</a:t>
            </a:r>
          </a:p>
          <a:p>
            <a:pPr lvl="1"/>
            <a:r>
              <a:rPr lang="en-US" sz="3600" dirty="0"/>
              <a:t>Two dimensions </a:t>
            </a:r>
            <a:r>
              <a:rPr lang="en-US" sz="3600" dirty="0" smtClean="0"/>
              <a:t>of attachment</a:t>
            </a:r>
            <a:endParaRPr lang="en-US" sz="36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93537"/>
            <a:ext cx="4419600" cy="485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6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92" y="762000"/>
            <a:ext cx="8229600" cy="685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95Pm-D2ToS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1524000"/>
            <a:ext cx="8382000" cy="471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88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59491-CFCE-4237-AC08-FE9CBF4A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14400"/>
            <a:ext cx="7086600" cy="5029200"/>
          </a:xfrm>
        </p:spPr>
        <p:txBody>
          <a:bodyPr/>
          <a:lstStyle/>
          <a:p>
            <a:r>
              <a:rPr lang="en-US" dirty="0"/>
              <a:t>What information was transmitted?</a:t>
            </a:r>
          </a:p>
          <a:p>
            <a:r>
              <a:rPr lang="en-US" dirty="0"/>
              <a:t>How was the relationship?</a:t>
            </a:r>
          </a:p>
          <a:p>
            <a:r>
              <a:rPr lang="en-US" dirty="0"/>
              <a:t>What thoughts you have about the view of self / other (attachment) in the in the provider? In the patient?</a:t>
            </a:r>
          </a:p>
          <a:p>
            <a:r>
              <a:rPr lang="en-US" dirty="0"/>
              <a:t>What could have made it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4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800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467600" cy="3124200"/>
          </a:xfrm>
        </p:spPr>
        <p:txBody>
          <a:bodyPr/>
          <a:lstStyle/>
          <a:p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127906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9DE7-C4C0-46BA-9BEC-37E9B8BA80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Assessing your attachment style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5A20BFF-7163-4549-9DF9-F9AED8FC4C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1-item measure</a:t>
            </a:r>
          </a:p>
        </p:txBody>
      </p:sp>
    </p:spTree>
    <p:extLst>
      <p:ext uri="{BB962C8B-B14F-4D97-AF65-F5344CB8AC3E}">
        <p14:creationId xmlns:p14="http://schemas.microsoft.com/office/powerpoint/2010/main" val="2231669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____ A. It is easy for me to become emotionally close to others. I am comfortable depending on them and having them depend on me. I don’t worry about being alone or having others not accept me. </a:t>
            </a:r>
          </a:p>
          <a:p>
            <a:r>
              <a:rPr lang="en-US" dirty="0"/>
              <a:t>____ B. I am uncomfortable getting close to others. I want emotionally close relationships, but I find it difficult to trust others completely, or to depend on them. I worry that I will be hurt if I allow myself to become too close to others. </a:t>
            </a:r>
          </a:p>
          <a:p>
            <a:r>
              <a:rPr lang="en-US" dirty="0"/>
              <a:t>____C. I want to be completely emotionally intimate with others, but I often find that others are reluctant to get as close as I would like. I am uncomfortable being without close relationships, but I sometimes worry that others don’t value me as much as I value them. </a:t>
            </a:r>
          </a:p>
          <a:p>
            <a:r>
              <a:rPr lang="en-US" dirty="0"/>
              <a:t>____ D. I am comfortable without close emotional relationships. It is very important to me to feel independent and self-sufficient, and I prefer not to depend on others or have others depend on me.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A09CEF-064C-40A9-AB35-1ACD2B2FB225}"/>
              </a:ext>
            </a:extLst>
          </p:cNvPr>
          <p:cNvSpPr txBox="1">
            <a:spLocks/>
          </p:cNvSpPr>
          <p:nvPr/>
        </p:nvSpPr>
        <p:spPr>
          <a:xfrm>
            <a:off x="914400" y="609600"/>
            <a:ext cx="7162800" cy="873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Following are four general relationship styles that people often report. Place a checkmark next to the letter corresponding to the style that best describes you or is closest to the way you are. </a:t>
            </a:r>
          </a:p>
        </p:txBody>
      </p:sp>
    </p:spTree>
    <p:extLst>
      <p:ext uri="{BB962C8B-B14F-4D97-AF65-F5344CB8AC3E}">
        <p14:creationId xmlns:p14="http://schemas.microsoft.com/office/powerpoint/2010/main" val="1623860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>
            <a:noAutofit/>
          </a:bodyPr>
          <a:lstStyle/>
          <a:p>
            <a:r>
              <a:rPr lang="en-US" sz="2400" dirty="0"/>
              <a:t>Now please rate each of the relationship styles above to indicate how well or poorly each description corresponds to your general relationship style.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105400"/>
            <a:ext cx="8915400" cy="1096963"/>
          </a:xfrm>
        </p:spPr>
        <p:txBody>
          <a:bodyPr>
            <a:normAutofit/>
          </a:bodyPr>
          <a:lstStyle/>
          <a:p>
            <a:pPr marL="0" indent="0" algn="dist">
              <a:buNone/>
            </a:pPr>
            <a:r>
              <a:rPr lang="en-US" sz="2400" dirty="0"/>
              <a:t>1234567</a:t>
            </a:r>
          </a:p>
          <a:p>
            <a:pPr marL="0" indent="0">
              <a:buNone/>
            </a:pPr>
            <a:r>
              <a:rPr lang="en-US" sz="2400" dirty="0"/>
              <a:t>Disagree Strongly              Neutral/ Mixed                       Agree Strongly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2286000"/>
            <a:ext cx="8991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____ A. It is easy for me to become emotionally close to others. I am comfortable depending on them and having them depend on me. I don’t worry about being alone or having others not accept me. </a:t>
            </a:r>
          </a:p>
          <a:p>
            <a:pPr marL="0" indent="0">
              <a:buNone/>
            </a:pPr>
            <a:r>
              <a:rPr lang="en-US" sz="1600" dirty="0"/>
              <a:t>____ B. I am uncomfortable getting close to others. I want emotionally close relationships, but I find it difficult to trust others completely, or to depend on them. I worry that I will be hurt if I allow myself to become too close to others. </a:t>
            </a:r>
          </a:p>
          <a:p>
            <a:pPr marL="0" indent="0">
              <a:buNone/>
            </a:pPr>
            <a:r>
              <a:rPr lang="en-US" sz="1600" dirty="0"/>
              <a:t>____C. I want to be completely emotionally intimate with others, but I often find that others are reluctant to get as close as I would like. I am uncomfortable being without close relationships, but I sometimes worry that others don’t value me as much as I value them. </a:t>
            </a:r>
          </a:p>
          <a:p>
            <a:pPr marL="0" indent="0">
              <a:buNone/>
            </a:pPr>
            <a:r>
              <a:rPr lang="en-US" sz="1600" dirty="0"/>
              <a:t>____ D. I am comfortable without close emotional relationships. It is very important to me to feel independent and self-sufficient, and I prefer not to depend on others or have others depend on me.</a:t>
            </a:r>
          </a:p>
        </p:txBody>
      </p:sp>
    </p:spTree>
    <p:extLst>
      <p:ext uri="{BB962C8B-B14F-4D97-AF65-F5344CB8AC3E}">
        <p14:creationId xmlns:p14="http://schemas.microsoft.com/office/powerpoint/2010/main" val="750100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14600"/>
            <a:ext cx="7086600" cy="2392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6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“Praising Manners:” A Guide to College Classroom Etiquett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336431"/>
            <a:ext cx="2652776" cy="1585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Teaching Medical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648200"/>
          </a:xfrm>
        </p:spPr>
        <p:txBody>
          <a:bodyPr/>
          <a:lstStyle/>
          <a:p>
            <a:r>
              <a:rPr lang="en-US" dirty="0"/>
              <a:t>Mostly on case-by-case basis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Point out patient interactions during video review and staffing</a:t>
            </a:r>
          </a:p>
          <a:p>
            <a:endParaRPr lang="en-US" dirty="0"/>
          </a:p>
          <a:p>
            <a:r>
              <a:rPr lang="en-US" dirty="0"/>
              <a:t>Explicitly draw attention to the </a:t>
            </a:r>
            <a:r>
              <a:rPr lang="en-US" i="1" dirty="0"/>
              <a:t>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46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Pre-occupied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47800"/>
            <a:ext cx="6248400" cy="4724400"/>
          </a:xfrm>
        </p:spPr>
        <p:txBody>
          <a:bodyPr/>
          <a:lstStyle/>
          <a:p>
            <a:r>
              <a:rPr lang="en-US" dirty="0"/>
              <a:t>High anxiety of self, low avoidance</a:t>
            </a:r>
          </a:p>
          <a:p>
            <a:r>
              <a:rPr lang="en-US" dirty="0"/>
              <a:t>“I’m bad, you’re good”</a:t>
            </a:r>
          </a:p>
          <a:p>
            <a:r>
              <a:rPr lang="en-US" dirty="0"/>
              <a:t>Will tend to struggle with:</a:t>
            </a:r>
          </a:p>
          <a:p>
            <a:pPr marL="0" indent="0">
              <a:buNone/>
            </a:pPr>
            <a:r>
              <a:rPr lang="en-US" dirty="0"/>
              <a:t>boundaries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4606" y="747476"/>
            <a:ext cx="2654794" cy="2916254"/>
            <a:chOff x="0" y="609600"/>
            <a:chExt cx="2057400" cy="2260023"/>
          </a:xfrm>
        </p:grpSpPr>
        <p:pic>
          <p:nvPicPr>
            <p:cNvPr id="4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09600"/>
              <a:ext cx="2057400" cy="2260023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1066800" y="1676400"/>
              <a:ext cx="914400" cy="9144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761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Pre-occupied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47800"/>
            <a:ext cx="6248400" cy="4724400"/>
          </a:xfrm>
        </p:spPr>
        <p:txBody>
          <a:bodyPr/>
          <a:lstStyle/>
          <a:p>
            <a:r>
              <a:rPr lang="en-US" dirty="0"/>
              <a:t>“Pulls” for: Reassurance</a:t>
            </a:r>
          </a:p>
          <a:p>
            <a:r>
              <a:rPr lang="en-US" dirty="0"/>
              <a:t>Reassurance often doesn’t help</a:t>
            </a:r>
          </a:p>
          <a:p>
            <a:r>
              <a:rPr lang="en-US" dirty="0"/>
              <a:t>Why?</a:t>
            </a:r>
          </a:p>
          <a:p>
            <a:r>
              <a:rPr lang="en-US" dirty="0"/>
              <a:t>Strategy:</a:t>
            </a:r>
          </a:p>
          <a:p>
            <a:pPr lvl="1"/>
            <a:r>
              <a:rPr lang="en-US" dirty="0"/>
              <a:t>Discuss their feelings / experience</a:t>
            </a:r>
          </a:p>
          <a:p>
            <a:pPr lvl="1"/>
            <a:r>
              <a:rPr lang="en-US" dirty="0"/>
              <a:t>Frustrate the desire for reassurance</a:t>
            </a:r>
          </a:p>
          <a:p>
            <a:pPr lvl="1"/>
            <a:r>
              <a:rPr lang="en-US" dirty="0"/>
              <a:t>Role model setting a boundary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4606" y="747476"/>
            <a:ext cx="2654794" cy="2916254"/>
            <a:chOff x="0" y="609600"/>
            <a:chExt cx="2057400" cy="2260023"/>
          </a:xfrm>
        </p:grpSpPr>
        <p:pic>
          <p:nvPicPr>
            <p:cNvPr id="4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09600"/>
              <a:ext cx="2057400" cy="2260023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1066800" y="1676400"/>
              <a:ext cx="914400" cy="9144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786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Dismissing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447800"/>
            <a:ext cx="6324600" cy="4724400"/>
          </a:xfrm>
        </p:spPr>
        <p:txBody>
          <a:bodyPr/>
          <a:lstStyle/>
          <a:p>
            <a:r>
              <a:rPr lang="en-US" dirty="0"/>
              <a:t>Low anxiety of self, High avoidance</a:t>
            </a:r>
          </a:p>
          <a:p>
            <a:r>
              <a:rPr lang="en-US" dirty="0"/>
              <a:t>“I’m good, you’re bad”</a:t>
            </a:r>
          </a:p>
          <a:p>
            <a:r>
              <a:rPr lang="en-US" dirty="0"/>
              <a:t>Will tend to struggle with:</a:t>
            </a:r>
          </a:p>
          <a:p>
            <a:pPr marL="0" indent="0">
              <a:buNone/>
            </a:pPr>
            <a:r>
              <a:rPr lang="en-US" dirty="0"/>
              <a:t>anger toward patients, problems with communication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6" y="747476"/>
            <a:ext cx="2654794" cy="291625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7200" y="1143000"/>
            <a:ext cx="1179908" cy="117991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7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Dismissing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47800"/>
            <a:ext cx="6248400" cy="4724400"/>
          </a:xfrm>
        </p:spPr>
        <p:txBody>
          <a:bodyPr>
            <a:normAutofit/>
          </a:bodyPr>
          <a:lstStyle/>
          <a:p>
            <a:r>
              <a:rPr lang="en-US" dirty="0"/>
              <a:t>“Pulls” for: Confrontation or withdrawal</a:t>
            </a:r>
          </a:p>
          <a:p>
            <a:r>
              <a:rPr lang="en-US" dirty="0"/>
              <a:t>Reframing is essential</a:t>
            </a:r>
          </a:p>
          <a:p>
            <a:r>
              <a:rPr lang="en-US" dirty="0"/>
              <a:t>Connection and commitment to the relationship -- intimacy</a:t>
            </a:r>
          </a:p>
          <a:p>
            <a:r>
              <a:rPr lang="en-US" dirty="0"/>
              <a:t>Resist punitive or authoritarianism – will make dismissing style even stronger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6" y="747476"/>
            <a:ext cx="2654794" cy="291625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7200" y="1143000"/>
            <a:ext cx="1179908" cy="117991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Fearful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908" y="1447800"/>
            <a:ext cx="6363892" cy="4724400"/>
          </a:xfrm>
        </p:spPr>
        <p:txBody>
          <a:bodyPr/>
          <a:lstStyle/>
          <a:p>
            <a:r>
              <a:rPr lang="en-US" dirty="0"/>
              <a:t>High anxiety of self, high avoidance</a:t>
            </a:r>
          </a:p>
          <a:p>
            <a:r>
              <a:rPr lang="en-US" dirty="0"/>
              <a:t>“I’m bad, you’re bad”</a:t>
            </a:r>
          </a:p>
          <a:p>
            <a:r>
              <a:rPr lang="en-US" dirty="0"/>
              <a:t>Will tend to struggle with:</a:t>
            </a:r>
          </a:p>
          <a:p>
            <a:pPr marL="0" indent="0">
              <a:buNone/>
            </a:pPr>
            <a:r>
              <a:rPr lang="en-US" dirty="0"/>
              <a:t>Asking for help, building relationships, emotional lability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6" y="747476"/>
            <a:ext cx="2654794" cy="291625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524000" y="1143000"/>
            <a:ext cx="1179908" cy="117991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9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531"/>
            <a:ext cx="7848600" cy="487386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Participants will be able to describe systemic elements of effective communication based on Attachment Theory applied to the relationship between family medicine providers and patients.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Participants will be able to evaluate the communication process between residents and patients from an attachment perspective using the secure, avoidant/dismissive, anxious/preoccupied and disorganized/fearful categories.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Participants will describe how to deliver a communication module focused on a balance between content (what is said), process (how it is said) and relationship</a:t>
            </a:r>
          </a:p>
        </p:txBody>
      </p:sp>
    </p:spTree>
    <p:extLst>
      <p:ext uri="{BB962C8B-B14F-4D97-AF65-F5344CB8AC3E}">
        <p14:creationId xmlns:p14="http://schemas.microsoft.com/office/powerpoint/2010/main" val="2981187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2338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Fearful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79476"/>
            <a:ext cx="6248400" cy="4968924"/>
          </a:xfrm>
        </p:spPr>
        <p:txBody>
          <a:bodyPr>
            <a:normAutofit/>
          </a:bodyPr>
          <a:lstStyle/>
          <a:p>
            <a:r>
              <a:rPr lang="en-US" dirty="0"/>
              <a:t>Most difficult of the styles</a:t>
            </a:r>
          </a:p>
          <a:p>
            <a:r>
              <a:rPr lang="en-US" dirty="0"/>
              <a:t>Self-perpetuating</a:t>
            </a:r>
          </a:p>
          <a:p>
            <a:r>
              <a:rPr lang="en-US" dirty="0"/>
              <a:t>Use combination of both previous strategies</a:t>
            </a:r>
          </a:p>
          <a:p>
            <a:r>
              <a:rPr lang="en-US" dirty="0"/>
              <a:t>Lean into intimacy</a:t>
            </a:r>
          </a:p>
          <a:p>
            <a:r>
              <a:rPr lang="en-US" dirty="0"/>
              <a:t>Help learner focus on interpretation of the relationship – learner should invest more in the relationship with patient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6" y="747476"/>
            <a:ext cx="2654794" cy="291625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524000" y="1143000"/>
            <a:ext cx="1179908" cy="117991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59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and Discussion</a:t>
            </a:r>
          </a:p>
        </p:txBody>
      </p:sp>
      <p:pic>
        <p:nvPicPr>
          <p:cNvPr id="6" name="Picture 5" descr="Fadomduck2: Ρωτώντας για την ΕΕ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45825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85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Bartholomew, K. &amp; Horowitz, L. M. (1991). Attachment styles among young adults: A test of a four category model. Journal of Personality and Social Psychology, 61, 226-244.</a:t>
            </a:r>
          </a:p>
          <a:p>
            <a:r>
              <a:rPr lang="en-US" dirty="0"/>
              <a:t>Dozier, M., Cue, K. L., &amp; Barnett, L. (1994). Clinicians as caregivers: role of attachment organization in treatment. </a:t>
            </a:r>
            <a:r>
              <a:rPr lang="en-US" i="1" dirty="0"/>
              <a:t>Journal of consulting and clinical psychology</a:t>
            </a:r>
            <a:r>
              <a:rPr lang="en-US" dirty="0"/>
              <a:t>, </a:t>
            </a:r>
            <a:r>
              <a:rPr lang="en-US" i="1" dirty="0"/>
              <a:t>62</a:t>
            </a:r>
            <a:r>
              <a:rPr lang="en-US" dirty="0"/>
              <a:t>(4), 793.</a:t>
            </a:r>
          </a:p>
          <a:p>
            <a:r>
              <a:rPr lang="en-US" dirty="0"/>
              <a:t>Fletcher, I., McCallum, R., &amp; Peters, S. (2016). Attachment styles and clinical communication performance in trainee doctors. </a:t>
            </a:r>
            <a:r>
              <a:rPr lang="en-US" i="1" dirty="0"/>
              <a:t>Patient education and counseling</a:t>
            </a:r>
            <a:r>
              <a:rPr lang="en-US" dirty="0"/>
              <a:t>, </a:t>
            </a:r>
            <a:r>
              <a:rPr lang="en-US" i="1" dirty="0"/>
              <a:t>99</a:t>
            </a:r>
            <a:r>
              <a:rPr lang="en-US" dirty="0"/>
              <a:t>(11), 1852-1857.</a:t>
            </a:r>
          </a:p>
          <a:p>
            <a:r>
              <a:rPr lang="en-US" dirty="0"/>
              <a:t>Kurtz, S., Silverman, J., Benson, J., &amp; Draper, J. (2003). Marrying content and process in clinical method teaching: enhancing the Calgary–Cambridge guides. </a:t>
            </a:r>
            <a:r>
              <a:rPr lang="en-US" i="1" dirty="0"/>
              <a:t>Academic Medicine</a:t>
            </a:r>
            <a:r>
              <a:rPr lang="en-US" dirty="0"/>
              <a:t>, </a:t>
            </a:r>
            <a:r>
              <a:rPr lang="en-US" i="1" dirty="0"/>
              <a:t>78</a:t>
            </a:r>
            <a:r>
              <a:rPr lang="en-US" dirty="0"/>
              <a:t>(8), 802-809.</a:t>
            </a:r>
          </a:p>
          <a:p>
            <a:r>
              <a:rPr lang="en-US" dirty="0"/>
              <a:t>Liu, Y., Huang, Y., Gao, H., &amp; Cheng, X. (2017). Communication skills training: Adapting to the trends and moving forward. </a:t>
            </a:r>
            <a:r>
              <a:rPr lang="en-US" i="1" dirty="0" err="1"/>
              <a:t>BioScience</a:t>
            </a:r>
            <a:r>
              <a:rPr lang="en-US" i="1" dirty="0"/>
              <a:t> Trends</a:t>
            </a:r>
            <a:r>
              <a:rPr lang="en-US" dirty="0"/>
              <a:t>, </a:t>
            </a:r>
            <a:r>
              <a:rPr lang="en-US" i="1" dirty="0"/>
              <a:t>11</a:t>
            </a:r>
            <a:r>
              <a:rPr lang="en-US" dirty="0"/>
              <a:t>(2), 142-147.</a:t>
            </a:r>
          </a:p>
          <a:p>
            <a:r>
              <a:rPr lang="en-US" dirty="0"/>
              <a:t>Rosenbaum, M. E. (2017). Dis-integration of communication in healthcare education: Workplace learning challenges and opportunities. </a:t>
            </a:r>
            <a:r>
              <a:rPr lang="en-US" i="1" dirty="0"/>
              <a:t>Patient Education and Counseling</a:t>
            </a:r>
            <a:r>
              <a:rPr lang="en-US" dirty="0"/>
              <a:t>, </a:t>
            </a:r>
            <a:r>
              <a:rPr lang="en-US" i="1" dirty="0"/>
              <a:t>100</a:t>
            </a:r>
            <a:r>
              <a:rPr lang="en-US" dirty="0"/>
              <a:t>(11), 2054-2061.</a:t>
            </a:r>
          </a:p>
          <a:p>
            <a:r>
              <a:rPr lang="en-US" dirty="0" err="1"/>
              <a:t>Wouda</a:t>
            </a:r>
            <a:r>
              <a:rPr lang="en-US" dirty="0"/>
              <a:t>, J. C., &amp; van de </a:t>
            </a:r>
            <a:r>
              <a:rPr lang="en-US" dirty="0" err="1"/>
              <a:t>Wiel</a:t>
            </a:r>
            <a:r>
              <a:rPr lang="en-US" dirty="0"/>
              <a:t>, H. B. (2013). Education in patient–physician communication: how to improve effectiveness?. </a:t>
            </a:r>
            <a:r>
              <a:rPr lang="en-US" i="1" dirty="0"/>
              <a:t>Patient education and counseling</a:t>
            </a:r>
            <a:r>
              <a:rPr lang="en-US" dirty="0"/>
              <a:t>, </a:t>
            </a:r>
            <a:r>
              <a:rPr lang="en-US" i="1" dirty="0"/>
              <a:t>90</a:t>
            </a:r>
            <a:r>
              <a:rPr lang="en-US" dirty="0"/>
              <a:t>(1), 46-53.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8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Poll</a:t>
            </a:r>
          </a:p>
        </p:txBody>
      </p:sp>
    </p:spTree>
    <p:extLst>
      <p:ext uri="{BB962C8B-B14F-4D97-AF65-F5344CB8AC3E}">
        <p14:creationId xmlns:p14="http://schemas.microsoft.com/office/powerpoint/2010/main" val="277672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CD6DE4-C5AE-48B5-8EF2-D7062EE44A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4657554" cy="463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0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95" y="1447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medical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0299816"/>
              </p:ext>
            </p:extLst>
          </p:nvPr>
        </p:nvGraphicFramePr>
        <p:xfrm>
          <a:off x="1028926" y="2895600"/>
          <a:ext cx="6953138" cy="2923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875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Why do residents think this 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5715000" cy="3810000"/>
          </a:xfrm>
        </p:spPr>
        <p:txBody>
          <a:bodyPr>
            <a:normAutofit/>
          </a:bodyPr>
          <a:lstStyle/>
          <a:p>
            <a:r>
              <a:rPr lang="en-US" dirty="0"/>
              <a:t>Too difficult to anticipate patient reactions </a:t>
            </a:r>
            <a:r>
              <a:rPr lang="en-US" sz="1900" dirty="0"/>
              <a:t>(</a:t>
            </a:r>
            <a:r>
              <a:rPr lang="en-US" sz="1900" dirty="0" err="1"/>
              <a:t>Wouda</a:t>
            </a:r>
            <a:r>
              <a:rPr lang="en-US" sz="1900" dirty="0"/>
              <a:t> &amp; Van de </a:t>
            </a:r>
            <a:r>
              <a:rPr lang="en-US" sz="1900" dirty="0" err="1"/>
              <a:t>Wiel</a:t>
            </a:r>
            <a:r>
              <a:rPr lang="en-US" sz="1900" dirty="0"/>
              <a:t>, 2013)</a:t>
            </a:r>
            <a:endParaRPr lang="en-US" dirty="0"/>
          </a:p>
          <a:p>
            <a:r>
              <a:rPr lang="en-US" dirty="0"/>
              <a:t>Not enough modeling by seasoned faculty </a:t>
            </a:r>
            <a:r>
              <a:rPr lang="en-US" sz="1800" dirty="0"/>
              <a:t>(Rosenbaum, 2017)</a:t>
            </a:r>
            <a:endParaRPr lang="en-US" dirty="0"/>
          </a:p>
          <a:p>
            <a:r>
              <a:rPr lang="en-US" dirty="0"/>
              <a:t>Need more opportunities for self-assessment </a:t>
            </a:r>
            <a:r>
              <a:rPr lang="en-US" sz="1800" dirty="0"/>
              <a:t>(Rosembaum, 2017)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146" y="2639021"/>
            <a:ext cx="2672059" cy="290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72293-0ACA-4997-A2A7-2BF94017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 and process in the medical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A27A6-FE6B-4289-BCC9-9D161B31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What</a:t>
            </a:r>
            <a:r>
              <a:rPr lang="en-US" dirty="0"/>
              <a:t> is said vs </a:t>
            </a:r>
            <a:r>
              <a:rPr lang="en-US" u="sng" dirty="0"/>
              <a:t>how</a:t>
            </a:r>
            <a:r>
              <a:rPr lang="en-US" dirty="0"/>
              <a:t> it is said</a:t>
            </a:r>
          </a:p>
          <a:p>
            <a:r>
              <a:rPr lang="en-US" dirty="0"/>
              <a:t>Non-verbal behaviors</a:t>
            </a:r>
          </a:p>
          <a:p>
            <a:r>
              <a:rPr lang="en-US" dirty="0"/>
              <a:t>Open and closed questions</a:t>
            </a:r>
          </a:p>
          <a:p>
            <a:r>
              <a:rPr lang="en-US" dirty="0"/>
              <a:t>Residents tend to follow a traditional format of information gathering and documentation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6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5128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Focusing on content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11680"/>
            <a:ext cx="3784368" cy="4206240"/>
          </a:xfrm>
        </p:spPr>
        <p:txBody>
          <a:bodyPr>
            <a:normAutofit/>
          </a:bodyPr>
          <a:lstStyle/>
          <a:p>
            <a:r>
              <a:rPr lang="en-US" sz="2400" dirty="0"/>
              <a:t>Biomedical tendency</a:t>
            </a:r>
          </a:p>
          <a:p>
            <a:r>
              <a:rPr lang="en-US" sz="2400" dirty="0"/>
              <a:t>Does not provide all the information</a:t>
            </a:r>
          </a:p>
          <a:p>
            <a:r>
              <a:rPr lang="en-US" sz="2400" dirty="0"/>
              <a:t>Answer to the “what” question</a:t>
            </a:r>
          </a:p>
          <a:p>
            <a:r>
              <a:rPr lang="en-US" sz="2400" dirty="0"/>
              <a:t>Neglects important aspects of the relationship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28801"/>
            <a:ext cx="3886200" cy="366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96504"/>
      </p:ext>
    </p:extLst>
  </p:cSld>
  <p:clrMapOvr>
    <a:masterClrMapping/>
  </p:clrMapOvr>
</p:sld>
</file>

<file path=ppt/theme/theme1.xml><?xml version="1.0" encoding="utf-8"?>
<a:theme xmlns:a="http://schemas.openxmlformats.org/drawingml/2006/main" name="forum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542FEF9A813641918B7C373F09327B" ma:contentTypeVersion="10" ma:contentTypeDescription="Create a new document." ma:contentTypeScope="" ma:versionID="9c71b006a33f3038cf6ca8dd8f7264f1">
  <xsd:schema xmlns:xsd="http://www.w3.org/2001/XMLSchema" xmlns:xs="http://www.w3.org/2001/XMLSchema" xmlns:p="http://schemas.microsoft.com/office/2006/metadata/properties" xmlns:ns3="a1f3c44a-86a4-480d-a67a-2959ef208f25" targetNamespace="http://schemas.microsoft.com/office/2006/metadata/properties" ma:root="true" ma:fieldsID="cecc088c60b12c0dd89c846972352f98" ns3:_="">
    <xsd:import namespace="a1f3c44a-86a4-480d-a67a-2959ef208f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3c44a-86a4-480d-a67a-2959ef208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D710A5-D946-43EA-BB4C-074B57732E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f3c44a-86a4-480d-a67a-2959ef208f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BADCCE-B2BF-4B39-9679-E1150806DF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45856B-AF05-4E76-BF02-B3B3821EFD1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1f3c44a-86a4-480d-a67a-2959ef208f2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1614</Words>
  <Application>Microsoft Office PowerPoint</Application>
  <PresentationFormat>On-screen Show (4:3)</PresentationFormat>
  <Paragraphs>208</Paragraphs>
  <Slides>32</Slides>
  <Notes>29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forum2014</vt:lpstr>
      <vt:lpstr>More Than Words: Systemic Influences on Doctor-Patient Communication</vt:lpstr>
      <vt:lpstr>Disclosures</vt:lpstr>
      <vt:lpstr>Goals and Objectives</vt:lpstr>
      <vt:lpstr>PowerPoint Presentation</vt:lpstr>
      <vt:lpstr>PowerPoint Presentation</vt:lpstr>
      <vt:lpstr>Communication and medical education</vt:lpstr>
      <vt:lpstr>Why do residents think this is?</vt:lpstr>
      <vt:lpstr>Content and process in the medical interview</vt:lpstr>
      <vt:lpstr>Focusing on content </vt:lpstr>
      <vt:lpstr>Focusing on process</vt:lpstr>
      <vt:lpstr>PowerPoint Presentation</vt:lpstr>
      <vt:lpstr>The science of attachment</vt:lpstr>
      <vt:lpstr>PowerPoint Presentation</vt:lpstr>
      <vt:lpstr>PowerPoint Presentation</vt:lpstr>
      <vt:lpstr>PowerPoint Presentation</vt:lpstr>
      <vt:lpstr>PowerPoint Presentation</vt:lpstr>
      <vt:lpstr>Video</vt:lpstr>
      <vt:lpstr>PowerPoint Presentation</vt:lpstr>
      <vt:lpstr>PowerPoint Presentation</vt:lpstr>
      <vt:lpstr>Assessing your attachment style</vt:lpstr>
      <vt:lpstr>PowerPoint Presentation</vt:lpstr>
      <vt:lpstr>Now please rate each of the relationship styles above to indicate how well or poorly each description corresponds to your general relationship style.</vt:lpstr>
      <vt:lpstr>Poll</vt:lpstr>
      <vt:lpstr>Teaching Medical Learners</vt:lpstr>
      <vt:lpstr>Pre-occupied</vt:lpstr>
      <vt:lpstr>Pre-occupied</vt:lpstr>
      <vt:lpstr>Dismissing</vt:lpstr>
      <vt:lpstr>Dismissing</vt:lpstr>
      <vt:lpstr>Fearful</vt:lpstr>
      <vt:lpstr>Fearful</vt:lpstr>
      <vt:lpstr>Questions and Discussion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Radjenovich, MaryEllen</dc:creator>
  <cp:lastModifiedBy>Aaron Grace</cp:lastModifiedBy>
  <cp:revision>66</cp:revision>
  <dcterms:created xsi:type="dcterms:W3CDTF">2014-07-22T20:27:04Z</dcterms:created>
  <dcterms:modified xsi:type="dcterms:W3CDTF">2020-11-04T21:55:38Z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0x010100E1542FEF9A813641918B7C373F09327B</vt:lpwstr>
  </property>
</Properties>
</file>