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72" r:id="rId5"/>
    <p:sldId id="273" r:id="rId6"/>
    <p:sldId id="281" r:id="rId7"/>
    <p:sldId id="274" r:id="rId8"/>
    <p:sldId id="275" r:id="rId9"/>
    <p:sldId id="276" r:id="rId10"/>
    <p:sldId id="282" r:id="rId11"/>
    <p:sldId id="278" r:id="rId12"/>
    <p:sldId id="266" r:id="rId13"/>
    <p:sldId id="279" r:id="rId14"/>
    <p:sldId id="283" r:id="rId15"/>
    <p:sldId id="284" r:id="rId16"/>
    <p:sldId id="280" r:id="rId17"/>
    <p:sldId id="285" r:id="rId18"/>
    <p:sldId id="286" r:id="rId19"/>
    <p:sldId id="287" r:id="rId20"/>
    <p:sldId id="288" r:id="rId21"/>
    <p:sldId id="26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mith, Brianna A" initials="SBA" lastIdx="1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92" autoAdjust="0"/>
    <p:restoredTop sz="81260" autoAdjust="0"/>
  </p:normalViewPr>
  <p:slideViewPr>
    <p:cSldViewPr>
      <p:cViewPr>
        <p:scale>
          <a:sx n="102" d="100"/>
          <a:sy n="102" d="100"/>
        </p:scale>
        <p:origin x="560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commentAuthors" Target="commentAuthor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F58DF-5509-40C5-9B95-DE365E7C1735}" type="datetimeFigureOut">
              <a:rPr lang="en-US" smtClean="0"/>
              <a:t>9/10/19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8B589E-9CBF-4B59-BF67-31A8DF5C1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03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B589E-9CBF-4B59-BF67-31A8DF5C1A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80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B589E-9CBF-4B59-BF67-31A8DF5C1A8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1653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Long lists – hit the highlights</a:t>
            </a:r>
            <a:r>
              <a:rPr lang="en-US" dirty="0" smtClean="0"/>
              <a:t>!</a:t>
            </a:r>
          </a:p>
          <a:p>
            <a:endParaRPr lang="en-US" dirty="0" smtClean="0"/>
          </a:p>
          <a:p>
            <a:r>
              <a:rPr lang="en-US" dirty="0" smtClean="0"/>
              <a:t>(Boredom, social withdrawal, somatization</a:t>
            </a:r>
            <a:r>
              <a:rPr lang="en-US" baseline="0" dirty="0" smtClean="0"/>
              <a:t> in younger, aggression or antisocial behavior when previously hadn’t been like that, </a:t>
            </a:r>
            <a:r>
              <a:rPr lang="en-US" dirty="0" smtClean="0"/>
              <a:t>kids with depression</a:t>
            </a:r>
            <a:r>
              <a:rPr lang="en-US" baseline="0" dirty="0" smtClean="0"/>
              <a:t> may look like ADHD – difficulty concentrating, trouble in school, psychomotor agitation</a:t>
            </a:r>
            <a:r>
              <a:rPr lang="is-I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B589E-9CBF-4B59-BF67-31A8DF5C1A8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50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Therapy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Cognitive-Behavioral Therapy – help them understand what this would involve…behavioral activation, identifying cognitive patterns and cognitive restructuring, emotion education, etc.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Interpersonal Psychotherapy</a:t>
            </a:r>
          </a:p>
          <a:p>
            <a:pPr lvl="3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EB for teens and adults. Works well with teens as so many of their concerns are relational and this helps them address relational issues more effectively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TADS – combination approach of meds and therapy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showed better response than one or other (with mod-severe depression)</a:t>
            </a:r>
          </a:p>
          <a:p>
            <a:pPr lvl="3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B589E-9CBF-4B59-BF67-31A8DF5C1A8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56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can be a way to explain to patients what is happening</a:t>
            </a:r>
            <a:r>
              <a:rPr lang="en-US" baseline="0" dirty="0" smtClean="0"/>
              <a:t> and how CBT or IPT will help change it to an upward spiral.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B589E-9CBF-4B59-BF67-31A8DF5C1A8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530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Role of PCP in Treatment Plan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Screening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Monitoring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Referring for therapy (selling it well)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Medication initiation and management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Simple first steps (if referring on) or simple interventions (if not)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Behavioral activation – planning for doing fun things [provide simple explanation of this and how to come up with a plan]. Baby steps.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Assigning mood logs or trackers [lots of cool apps]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Psychoeducation [e.g.,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GLAD-PC]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Encourage increased social support (who can you talk to?)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Simple problem solving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Safety planning, if appropriate</a:t>
            </a:r>
          </a:p>
          <a:p>
            <a:pPr lvl="3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children and teens – means restriction and monitoring are excellent places to start.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B589E-9CBF-4B59-BF67-31A8DF5C1A8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049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Pay attention</a:t>
            </a:r>
            <a:r>
              <a:rPr lang="en-US" baseline="0" dirty="0" smtClean="0"/>
              <a:t> to symptoms, behavior, and risk factors.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Simple first steps/interventions</a:t>
            </a:r>
          </a:p>
          <a:p>
            <a:pPr lvl="1"/>
            <a:r>
              <a:rPr lang="en-US" dirty="0" smtClean="0"/>
              <a:t>Behavioral activation</a:t>
            </a:r>
          </a:p>
          <a:p>
            <a:pPr lvl="1"/>
            <a:r>
              <a:rPr lang="en-US" dirty="0" smtClean="0"/>
              <a:t>Mood logs/trackers</a:t>
            </a:r>
          </a:p>
          <a:p>
            <a:pPr lvl="1"/>
            <a:r>
              <a:rPr lang="en-US" dirty="0" smtClean="0"/>
              <a:t>Psychoeducation</a:t>
            </a:r>
          </a:p>
          <a:p>
            <a:pPr lvl="1"/>
            <a:r>
              <a:rPr lang="en-US" dirty="0" smtClean="0"/>
              <a:t>Encourage increased social support</a:t>
            </a:r>
          </a:p>
          <a:p>
            <a:pPr lvl="1"/>
            <a:r>
              <a:rPr lang="en-US" dirty="0" smtClean="0"/>
              <a:t>Problem-solving</a:t>
            </a:r>
          </a:p>
          <a:p>
            <a:pPr lvl="1"/>
            <a:r>
              <a:rPr lang="en-US" dirty="0" smtClean="0"/>
              <a:t>Safety planning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B589E-9CBF-4B59-BF67-31A8DF5C1A8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888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Behavioral activation – plan to do fun/enjoyable things.</a:t>
            </a:r>
          </a:p>
          <a:p>
            <a:endParaRPr lang="en-US" dirty="0" smtClean="0"/>
          </a:p>
          <a:p>
            <a:r>
              <a:rPr lang="en-US" dirty="0" smtClean="0"/>
              <a:t>Tips: Have them make a small plan before leaving</a:t>
            </a:r>
            <a:r>
              <a:rPr lang="en-US" baseline="0" dirty="0" smtClean="0"/>
              <a:t> the office; Keep it simple and cheap and something they can do independently (w/o parents driving them); 1 pleasurable activity per day</a:t>
            </a:r>
          </a:p>
          <a:p>
            <a:endParaRPr lang="en-US" baseline="0" dirty="0" smtClean="0"/>
          </a:p>
          <a:p>
            <a:r>
              <a:rPr lang="en-US" baseline="0" dirty="0" smtClean="0"/>
              <a:t>Bonus – have them track their mood too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D5CDB-10CD-421C-A90D-CA8CC7671C3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266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B589E-9CBF-4B59-BF67-31A8DF5C1A8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22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B589E-9CBF-4B59-BF67-31A8DF5C1A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30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Poll:</a:t>
            </a:r>
            <a:r>
              <a:rPr lang="en-US" baseline="0" dirty="0" smtClean="0"/>
              <a:t> what best describes your role?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B589E-9CBF-4B59-BF67-31A8DF5C1A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79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Clinical vignette: “Luis”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Childhood = birth-18/emerging</a:t>
            </a:r>
            <a:r>
              <a:rPr lang="en-US" baseline="0" dirty="0" smtClean="0"/>
              <a:t> adulthood</a:t>
            </a:r>
          </a:p>
          <a:p>
            <a:endParaRPr lang="en-US" dirty="0" smtClean="0"/>
          </a:p>
          <a:p>
            <a:r>
              <a:rPr lang="en-US" dirty="0" smtClean="0"/>
              <a:t>3.2% (≈1.9mil) ages 3-17 have current depression in US (in prevalence study published in late 2018,</a:t>
            </a:r>
            <a:r>
              <a:rPr lang="en-US" baseline="0" dirty="0" smtClean="0"/>
              <a:t> quoted on CDC stats)</a:t>
            </a:r>
            <a:endParaRPr lang="en-US" dirty="0" smtClean="0"/>
          </a:p>
          <a:p>
            <a:r>
              <a:rPr lang="en-US" baseline="0" dirty="0" smtClean="0"/>
              <a:t>	-note </a:t>
            </a:r>
            <a:r>
              <a:rPr lang="en-US" baseline="0" dirty="0" smtClean="0"/>
              <a:t>that some may have </a:t>
            </a:r>
            <a:r>
              <a:rPr lang="en-US" baseline="0" dirty="0" err="1" smtClean="0"/>
              <a:t>sx</a:t>
            </a:r>
            <a:r>
              <a:rPr lang="en-US" baseline="0" dirty="0" smtClean="0"/>
              <a:t> w/o official </a:t>
            </a:r>
            <a:r>
              <a:rPr lang="en-US" baseline="0" dirty="0" smtClean="0"/>
              <a:t>dx</a:t>
            </a:r>
          </a:p>
          <a:p>
            <a:r>
              <a:rPr lang="en-US" baseline="0" dirty="0" smtClean="0"/>
              <a:t>	-If </a:t>
            </a:r>
            <a:r>
              <a:rPr lang="en-US" baseline="0" dirty="0" smtClean="0"/>
              <a:t>you are seeing children and teens, you will see depression</a:t>
            </a:r>
          </a:p>
          <a:p>
            <a:pPr marL="0" indent="0"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B589E-9CBF-4B59-BF67-31A8DF5C1A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679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Megan – bring balls for</a:t>
            </a:r>
            <a:r>
              <a:rPr lang="en-US" baseline="0" dirty="0" smtClean="0"/>
              <a:t> example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Opportunity to change a child’s trajectory!</a:t>
            </a:r>
          </a:p>
          <a:p>
            <a:endParaRPr lang="en-US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Trajectory: 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know that childhood depression often has continuity into adult depression. The ability to buffer protective factors and reduce risk factors is a chance to change trajectory. (Consider from a developmental psychopathology model…many different factors, so many opportunities for intervention.)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what makes working with children exciting and hope filled.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B589E-9CBF-4B59-BF67-31A8DF5C1A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46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 news! There are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recent guidelines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screening and assessment of adolescents for depression (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GLAD-PC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Unfortunately, not any such options for children.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Highly recommend the free GLAD-PC Toolkit with everything you need to implement this in your clinic.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Much of the rest of the presentation relies on the GLAD-PC algorithm.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B589E-9CBF-4B59-BF67-31A8DF5C1A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94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the group: what sorts of risk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factors do you consider with children and adolescents when considering depression?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Factors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awareness of risk factors is helpful when considering screening and assessment.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 potential risk factors (see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American Family Physician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2012 article).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Biological – family history, female (after hit teen years, prior to that similar prevalence), sleep problems, medical conditions, hormonal changes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Psychological – poor self-esteem, body image issues, ineffective coping, negative thinking styles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Environmental – social (negative peers influence, poor peer relationships, parental conflict, trauma/loss, substance use, low SES)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Awareness of risk factors can also help you identify potential helpful interventions based on what we know about evidence-based treatment. (Ex: focusing on sleep, cognitive focus in therapy for negative cognitions, interpersonal therapy for social difficulties)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B589E-9CBF-4B59-BF67-31A8DF5C1A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522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Screening &amp; Assessment in Primary Care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USPSTF (US Preventative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Services Taskforce)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recommends ‘opportunistic screening’ for MDD for 12-18 year olds without current MDD diagnosis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GLAD-PC recommends annual screening for children 12+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formal screening tool 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Monitor risk factors 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under 12: no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official guidelines; clinical judgment important, continue to monitor risk-factors as discussed, and seek clinical consultation when unsure</a:t>
            </a:r>
          </a:p>
          <a:p>
            <a:pPr lvl="1"/>
            <a:r>
              <a:rPr lang="en-US" sz="1100" dirty="0" smtClean="0"/>
              <a:t>Refer if children &lt; 12 also have</a:t>
            </a:r>
          </a:p>
          <a:p>
            <a:pPr lvl="2"/>
            <a:r>
              <a:rPr lang="en-US" sz="1050" dirty="0" smtClean="0"/>
              <a:t>Chronic depression</a:t>
            </a:r>
          </a:p>
          <a:p>
            <a:pPr lvl="2"/>
            <a:r>
              <a:rPr lang="en-US" sz="1050" dirty="0" smtClean="0"/>
              <a:t>Substance use disorders</a:t>
            </a:r>
          </a:p>
          <a:p>
            <a:pPr lvl="2"/>
            <a:r>
              <a:rPr lang="en-US" sz="1050" dirty="0" smtClean="0"/>
              <a:t>Concurrent psychiatric diagnoses</a:t>
            </a:r>
          </a:p>
          <a:p>
            <a:pPr lvl="2"/>
            <a:r>
              <a:rPr lang="en-US" sz="1050" dirty="0" smtClean="0"/>
              <a:t>SI with intent/plan</a:t>
            </a:r>
          </a:p>
          <a:p>
            <a:pPr lvl="2"/>
            <a:r>
              <a:rPr lang="en-US" sz="1050" dirty="0" smtClean="0"/>
              <a:t>Lack of parental engagement in treatment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Remember screening positive does not equal a diagnosis. Screeners are meant as a springboard for additional evaluation. 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 evaluate even if there is a negative screen if they present to emotional concerns or there is suspicion on part of physician or parents.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Screening and evaluation should include both kids and parents reporting. (They will have different answers to your questions often.)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Interview the child alone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Parents more likely to report externalizing symptoms (what they can observe)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Kids more likely to report internalizing symptoms (what they feel/experience)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Evaluation – follow up on questions that were ‘positive,’ SIGECAPS, always screen for safety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nonsuicidal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self-injury,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nonsuicidal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morbid ideations, suicidal ideations/plan/intent/attempt…asking will NOT make things worse)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Determine whether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not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diagnosable mood disorder.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B589E-9CBF-4B59-BF67-31A8DF5C1A8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63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Once a person has had one episode of MDD, much more likely than the general population to have another episode.</a:t>
            </a:r>
          </a:p>
          <a:p>
            <a:pPr lvl="2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any person, but particularly during a first episode of MDD, monitor closely for manic or hypomanic symptoms.</a:t>
            </a:r>
          </a:p>
          <a:p>
            <a:pPr lvl="2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 understanding what presenting disorder it is (i.e.: MDD vs. PDD vs. Adjustment D/O) is helpful and important, the level of interference to functioning is maybe more important when considering how to treat initially. Similarities in terms of treatment overall.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B589E-9CBF-4B59-BF67-31A8DF5C1A8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6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68686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0570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704464" y="5956138"/>
            <a:ext cx="213359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9/10/19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5894" y="5951812"/>
            <a:ext cx="518790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18725" y="5956138"/>
            <a:ext cx="789383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147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2895600"/>
            <a:ext cx="7086600" cy="2392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1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The </a:t>
            </a:r>
            <a:r>
              <a:rPr lang="en-US" sz="2400" dirty="0" smtClean="0"/>
              <a:t>40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</a:t>
            </a:r>
            <a:r>
              <a:rPr lang="en-US" sz="2400" dirty="0"/>
              <a:t>Forum for Behavioral Science in Family Medicine  </a:t>
            </a:r>
          </a:p>
        </p:txBody>
      </p:sp>
      <p:sp>
        <p:nvSpPr>
          <p:cNvPr id="8" name="Text Placeholder 11"/>
          <p:cNvSpPr txBox="1">
            <a:spLocks/>
          </p:cNvSpPr>
          <p:nvPr/>
        </p:nvSpPr>
        <p:spPr>
          <a:xfrm>
            <a:off x="0" y="6248400"/>
            <a:ext cx="9169958" cy="609600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i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Sponsored by The </a:t>
            </a:r>
            <a:r>
              <a:rPr lang="en-US" b="1" dirty="0"/>
              <a:t>Medical College of Wisconsin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9" y="43179"/>
            <a:ext cx="381001" cy="56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2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gachildrens.org/2018/06/20/not-just-sad-children-and-depression/" TargetMode="External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png"/><Relationship Id="rId5" Type="http://schemas.openxmlformats.org/officeDocument/2006/relationships/image" Target="../media/image12.jpg"/><Relationship Id="rId6" Type="http://schemas.openxmlformats.org/officeDocument/2006/relationships/image" Target="../media/image13.jpg"/><Relationship Id="rId7" Type="http://schemas.openxmlformats.org/officeDocument/2006/relationships/image" Target="../media/image14.jpg"/><Relationship Id="rId8" Type="http://schemas.openxmlformats.org/officeDocument/2006/relationships/image" Target="../media/image15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attlemag.com/news/king-county-program-aims-help-students-mental-health" TargetMode="External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r>
              <a:rPr lang="en-US" dirty="0" smtClean="0"/>
              <a:t>Childhood Depression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/>
          <a:p>
            <a:r>
              <a:rPr lang="en-US" dirty="0" smtClean="0"/>
              <a:t>Brianna Smith, </a:t>
            </a:r>
            <a:r>
              <a:rPr lang="en-US" dirty="0" err="1" smtClean="0"/>
              <a:t>PsyD</a:t>
            </a:r>
            <a:endParaRPr lang="en-US" dirty="0" smtClean="0"/>
          </a:p>
          <a:p>
            <a:r>
              <a:rPr lang="en-US" dirty="0" smtClean="0"/>
              <a:t>Megan R. Brown, </a:t>
            </a:r>
            <a:r>
              <a:rPr lang="en-US" dirty="0" err="1" smtClean="0"/>
              <a:t>PsyD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85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Notes about </a:t>
            </a:r>
            <a:br>
              <a:rPr lang="en-US" dirty="0" smtClean="0"/>
            </a:br>
            <a:r>
              <a:rPr lang="en-US" dirty="0" smtClean="0"/>
              <a:t>Depressive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mage result for depressed child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743200"/>
            <a:ext cx="50292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59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Developmental Considerations per Diagnostic Criteria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2209800"/>
            <a:ext cx="7620000" cy="350865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MDD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Depressed mood </a:t>
            </a:r>
            <a:r>
              <a:rPr lang="en-US" sz="2400" dirty="0" smtClean="0">
                <a:sym typeface="Wingdings" panose="05000000000000000000" pitchFamily="2" charset="2"/>
              </a:rPr>
              <a:t> irritability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ym typeface="Wingdings" panose="05000000000000000000" pitchFamily="2" charset="2"/>
              </a:rPr>
              <a:t>Weight loss  failure to gain weight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PDD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Depressed mood </a:t>
            </a:r>
            <a:r>
              <a:rPr lang="en-US" sz="2400" dirty="0">
                <a:sym typeface="Wingdings" panose="05000000000000000000" pitchFamily="2" charset="2"/>
              </a:rPr>
              <a:t> irritability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ym typeface="Wingdings" panose="05000000000000000000" pitchFamily="2" charset="2"/>
              </a:rPr>
              <a:t>1 year duration</a:t>
            </a:r>
            <a:endParaRPr lang="en-US" sz="24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7870190" y="5867400"/>
            <a:ext cx="1273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(APA, 2013)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32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8591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Additional Developmental Considerations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729581"/>
            <a:ext cx="7620000" cy="449580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Adolescents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Anhedonia/boredom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Low self-esteem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Hopelessness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Hypersomnia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Psychomotor retardation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Weight changes (missing milestone gains)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Diminished school performance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Aggression/“antisocial” behavior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Social withdrawal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Substance use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Suicide attempts, self-harm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Difficulty concentrating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Tearfulness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Younger Children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Somatic symptoms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Restlessness/psychomotor agitation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Worry, separation anxiety, phobias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School refusal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Hallucinations (mood-congruent)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Difficulty concentrating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Tearfulness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Boredom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53200" y="5856049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(Clark et. al, 2012)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25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609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Big Picture: Evidence-Based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347757"/>
            <a:ext cx="7086600" cy="4038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Therapy</a:t>
            </a:r>
          </a:p>
          <a:p>
            <a:pPr lvl="1"/>
            <a:r>
              <a:rPr lang="en-US" dirty="0" smtClean="0"/>
              <a:t>CBT</a:t>
            </a:r>
          </a:p>
          <a:p>
            <a:pPr lvl="1"/>
            <a:r>
              <a:rPr lang="en-US" dirty="0" smtClean="0"/>
              <a:t>Interpersonal Psychotherapy</a:t>
            </a:r>
          </a:p>
          <a:p>
            <a:r>
              <a:rPr lang="en-US" dirty="0" smtClean="0"/>
              <a:t>Medications (for moderate/severe)</a:t>
            </a:r>
          </a:p>
          <a:p>
            <a:pPr lvl="1"/>
            <a:r>
              <a:rPr lang="en-US" dirty="0"/>
              <a:t>First-line for moderate/severe</a:t>
            </a:r>
          </a:p>
          <a:p>
            <a:pPr lvl="2"/>
            <a:r>
              <a:rPr lang="en-US" dirty="0" smtClean="0"/>
              <a:t>Fluoxetine</a:t>
            </a:r>
            <a:endParaRPr lang="en-US" dirty="0"/>
          </a:p>
          <a:p>
            <a:pPr lvl="2"/>
            <a:r>
              <a:rPr lang="en-US" dirty="0" smtClean="0"/>
              <a:t>Citalopram</a:t>
            </a:r>
            <a:endParaRPr lang="en-US" dirty="0"/>
          </a:p>
          <a:p>
            <a:pPr lvl="2"/>
            <a:r>
              <a:rPr lang="en-US" dirty="0" smtClean="0"/>
              <a:t>Sertraline</a:t>
            </a:r>
            <a:endParaRPr lang="en-US" dirty="0"/>
          </a:p>
          <a:p>
            <a:pPr lvl="1"/>
            <a:r>
              <a:rPr lang="en-US" dirty="0"/>
              <a:t>Additional</a:t>
            </a:r>
          </a:p>
          <a:p>
            <a:pPr lvl="2"/>
            <a:r>
              <a:rPr lang="en-US" sz="2600" dirty="0" smtClean="0"/>
              <a:t>Escitalopram</a:t>
            </a:r>
            <a:endParaRPr lang="en-US" sz="2600" dirty="0"/>
          </a:p>
          <a:p>
            <a:r>
              <a:rPr lang="en-US" dirty="0" smtClean="0"/>
              <a:t>Therapy and Medications (TADS study)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66674" y="5562600"/>
            <a:ext cx="2571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(</a:t>
            </a:r>
            <a:r>
              <a:rPr lang="en-US" dirty="0" err="1" smtClean="0"/>
              <a:t>Weersing</a:t>
            </a:r>
            <a:r>
              <a:rPr lang="en-US" dirty="0" smtClean="0"/>
              <a:t> et. al, 2017; Williams et. al, 2009)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65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533400"/>
            <a:ext cx="4186735" cy="58123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3823" y="5501192"/>
            <a:ext cx="2519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STEADY Adolescent Workbook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1979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533400"/>
            <a:ext cx="3505200" cy="5740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5630387"/>
            <a:ext cx="2674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STEADY Adolescent Workbook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97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Role of PCP in </a:t>
            </a:r>
            <a:r>
              <a:rPr lang="en-US" dirty="0" err="1" smtClean="0"/>
              <a:t>Tx</a:t>
            </a:r>
            <a:r>
              <a:rPr lang="en-US" dirty="0" smtClean="0"/>
              <a:t>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24000"/>
            <a:ext cx="72390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Screening</a:t>
            </a:r>
          </a:p>
          <a:p>
            <a:r>
              <a:rPr lang="en-US" dirty="0" smtClean="0"/>
              <a:t>Monitoring</a:t>
            </a:r>
          </a:p>
          <a:p>
            <a:r>
              <a:rPr lang="en-US" dirty="0" smtClean="0"/>
              <a:t>Referring for therapy (selling it well)</a:t>
            </a:r>
          </a:p>
          <a:p>
            <a:r>
              <a:rPr lang="en-US" dirty="0" smtClean="0"/>
              <a:t>Medication </a:t>
            </a:r>
            <a:r>
              <a:rPr lang="en-US" dirty="0" smtClean="0"/>
              <a:t>initiation/management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800600" y="5808444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(Cheung et al., 2018)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05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 Room Toolbox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227545"/>
            <a:ext cx="4593802" cy="38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8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29" y="1467917"/>
            <a:ext cx="3036094" cy="20145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62" y="4331576"/>
            <a:ext cx="5072063" cy="114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924" y="1110812"/>
            <a:ext cx="2310305" cy="23103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271" y="2363596"/>
            <a:ext cx="2423702" cy="18703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669" y="4036953"/>
            <a:ext cx="2604143" cy="17322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274" y="925813"/>
            <a:ext cx="3075754" cy="134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9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n-US" dirty="0"/>
              <a:t>Mood logs/trackers</a:t>
            </a:r>
          </a:p>
          <a:p>
            <a:pPr lvl="1"/>
            <a:r>
              <a:rPr lang="en-US" dirty="0"/>
              <a:t>Psychoeducation</a:t>
            </a:r>
          </a:p>
          <a:p>
            <a:pPr lvl="1"/>
            <a:r>
              <a:rPr lang="en-US" dirty="0"/>
              <a:t>Encourage increased social support</a:t>
            </a:r>
          </a:p>
          <a:p>
            <a:pPr lvl="1"/>
            <a:r>
              <a:rPr lang="en-US" dirty="0"/>
              <a:t>Problem-solving</a:t>
            </a:r>
          </a:p>
          <a:p>
            <a:pPr lvl="1"/>
            <a:r>
              <a:rPr lang="en-US" dirty="0"/>
              <a:t>Safety </a:t>
            </a:r>
            <a:r>
              <a:rPr lang="en-US" dirty="0" smtClean="0"/>
              <a:t>planning</a:t>
            </a:r>
            <a:endParaRPr lang="en-US" dirty="0"/>
          </a:p>
          <a:p>
            <a:pPr lvl="1"/>
            <a:r>
              <a:rPr lang="en-US" dirty="0" smtClean="0"/>
              <a:t>Sleep interventions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75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066800"/>
          </a:xfrm>
        </p:spPr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19400"/>
            <a:ext cx="7467600" cy="3124200"/>
          </a:xfrm>
        </p:spPr>
        <p:txBody>
          <a:bodyPr/>
          <a:lstStyle/>
          <a:p>
            <a:r>
              <a:rPr lang="en-US" dirty="0" smtClean="0"/>
              <a:t>The presenters have no relevant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90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Questions &amp;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26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91600" cy="51053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/>
              <a:t>American Psychiatric Association. (2013). </a:t>
            </a:r>
            <a:r>
              <a:rPr lang="en-US" sz="1400" i="1" dirty="0"/>
              <a:t>Diagnostic and statistical manual of mental disorders fifth edition: </a:t>
            </a:r>
            <a:endParaRPr lang="en-US" sz="1400" i="1" dirty="0" smtClean="0"/>
          </a:p>
          <a:p>
            <a:pPr marL="0" indent="0">
              <a:buNone/>
            </a:pPr>
            <a:r>
              <a:rPr lang="en-US" sz="1400" i="1" dirty="0" smtClean="0"/>
              <a:t>	DSM-5</a:t>
            </a:r>
            <a:r>
              <a:rPr lang="en-US" sz="1400" i="1" dirty="0"/>
              <a:t>.</a:t>
            </a:r>
            <a:r>
              <a:rPr lang="en-US" sz="1400" dirty="0"/>
              <a:t> Arlington, VA: American Psychiatric Association.</a:t>
            </a:r>
          </a:p>
          <a:p>
            <a:pPr marL="0" indent="0">
              <a:buNone/>
            </a:pPr>
            <a:r>
              <a:rPr lang="en-US" sz="1400" dirty="0"/>
              <a:t>Centers for Disease Control and Prevention. (2018, December 20). Data and statistics on children’s </a:t>
            </a:r>
            <a:r>
              <a:rPr lang="en-US" sz="1400" dirty="0" smtClean="0"/>
              <a:t>mental </a:t>
            </a:r>
          </a:p>
          <a:p>
            <a:pPr marL="0" indent="0">
              <a:buNone/>
            </a:pPr>
            <a:r>
              <a:rPr lang="en-US" sz="1400" dirty="0" smtClean="0"/>
              <a:t>	health. </a:t>
            </a:r>
            <a:r>
              <a:rPr lang="en-US" sz="1400" dirty="0"/>
              <a:t>Retrieved from https://www.cdc.gov/childrensmentalhealth/data.html </a:t>
            </a:r>
          </a:p>
          <a:p>
            <a:pPr marL="0" indent="0">
              <a:buNone/>
            </a:pPr>
            <a:r>
              <a:rPr lang="en-US" sz="1400" dirty="0" smtClean="0"/>
              <a:t>Cheung</a:t>
            </a:r>
            <a:r>
              <a:rPr lang="en-US" sz="1400" dirty="0"/>
              <a:t>, A. H., Zuckerbrot, R. A., Jensen, P. S., </a:t>
            </a:r>
            <a:r>
              <a:rPr lang="en-US" sz="1400" dirty="0" err="1"/>
              <a:t>Laraque</a:t>
            </a:r>
            <a:r>
              <a:rPr lang="en-US" sz="1400" dirty="0"/>
              <a:t>, D., Stein, R. E. K., &amp; GLAD-PC STEERING GROUP. (2018). 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	Guidelines </a:t>
            </a:r>
            <a:r>
              <a:rPr lang="en-US" sz="1400" dirty="0"/>
              <a:t>for adolescent depression in primary care (GLAD-PC): Part II. Treatment and </a:t>
            </a:r>
            <a:r>
              <a:rPr lang="en-US" sz="1400" dirty="0" smtClean="0"/>
              <a:t>ongoing 	management</a:t>
            </a:r>
            <a:r>
              <a:rPr lang="en-US" sz="1400" dirty="0"/>
              <a:t>. </a:t>
            </a:r>
            <a:r>
              <a:rPr lang="en-US" sz="1400" i="1" dirty="0"/>
              <a:t>Pediatrics, 141</a:t>
            </a:r>
            <a:r>
              <a:rPr lang="en-US" sz="1400" dirty="0"/>
              <a:t>(3), 1-16. </a:t>
            </a:r>
            <a:r>
              <a:rPr lang="en-US" sz="1400" dirty="0" err="1"/>
              <a:t>doi</a:t>
            </a:r>
            <a:r>
              <a:rPr lang="en-US" sz="1400" dirty="0"/>
              <a:t>: 10.1542/peds.2017-4082</a:t>
            </a:r>
          </a:p>
          <a:p>
            <a:pPr marL="0" indent="0">
              <a:buNone/>
            </a:pPr>
            <a:r>
              <a:rPr lang="en-US" sz="1400" dirty="0"/>
              <a:t>Clark, M. S., Jansen, K. L., &amp; Cloy, A. (2012). Treatment of childhood and adolescent depression. </a:t>
            </a:r>
            <a:r>
              <a:rPr lang="en-US" sz="1400" i="1" dirty="0"/>
              <a:t>American </a:t>
            </a:r>
            <a:r>
              <a:rPr lang="en-US" sz="1400" i="1" dirty="0" smtClean="0"/>
              <a:t>Family 	Physician</a:t>
            </a:r>
            <a:r>
              <a:rPr lang="en-US" sz="1400" i="1" dirty="0"/>
              <a:t>, 86</a:t>
            </a:r>
            <a:r>
              <a:rPr lang="en-US" sz="1400" dirty="0"/>
              <a:t>(5), 442-448. Retrieved </a:t>
            </a:r>
            <a:r>
              <a:rPr lang="en-US" sz="1400" dirty="0" smtClean="0"/>
              <a:t>from: https</a:t>
            </a:r>
            <a:r>
              <a:rPr lang="en-US" sz="1400" dirty="0"/>
              <a:t>://www.aafp.org/afp/2012/0901/p442.html</a:t>
            </a:r>
          </a:p>
          <a:p>
            <a:pPr marL="0" indent="0">
              <a:buNone/>
            </a:pPr>
            <a:r>
              <a:rPr lang="en-US" sz="1400" dirty="0"/>
              <a:t>The REACH Institute. (2018). Guidelines for adolescent depression in primary care GLAD-PC toolkit. Retrieved 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smtClean="0"/>
              <a:t>from</a:t>
            </a:r>
            <a:r>
              <a:rPr lang="en-US" sz="1400" dirty="0"/>
              <a:t>: http://www.glad-pc.org/</a:t>
            </a:r>
          </a:p>
          <a:p>
            <a:pPr marL="0" indent="0">
              <a:buNone/>
            </a:pPr>
            <a:r>
              <a:rPr lang="en-US" sz="1400" dirty="0"/>
              <a:t>U. S. Preventive Services Task Force. (2016). Screening for depression in children and adolescents: </a:t>
            </a:r>
            <a:r>
              <a:rPr lang="en-US" sz="1400" dirty="0" smtClean="0"/>
              <a:t>Recommendation 	statement</a:t>
            </a:r>
            <a:r>
              <a:rPr lang="en-US" sz="1400" dirty="0"/>
              <a:t>. </a:t>
            </a:r>
            <a:r>
              <a:rPr lang="en-US" sz="1400" i="1" dirty="0"/>
              <a:t>American Family Physician, 93</a:t>
            </a:r>
            <a:r>
              <a:rPr lang="en-US" sz="1400" dirty="0"/>
              <a:t>(6), 506-508. Retrieved </a:t>
            </a:r>
            <a:r>
              <a:rPr lang="en-US" sz="1400" dirty="0" smtClean="0"/>
              <a:t>from: 	https</a:t>
            </a:r>
            <a:r>
              <a:rPr lang="en-US" sz="1400" dirty="0"/>
              <a:t>://www.aafp.org/afp/2016/0315/p506.html</a:t>
            </a:r>
          </a:p>
          <a:p>
            <a:pPr marL="0" indent="0">
              <a:buNone/>
            </a:pPr>
            <a:r>
              <a:rPr lang="en-US" sz="1400" dirty="0" err="1"/>
              <a:t>Weersing</a:t>
            </a:r>
            <a:r>
              <a:rPr lang="en-US" sz="1400" dirty="0"/>
              <a:t>, V. R., </a:t>
            </a:r>
            <a:r>
              <a:rPr lang="en-US" sz="1400" dirty="0" err="1"/>
              <a:t>Jeffreys</a:t>
            </a:r>
            <a:r>
              <a:rPr lang="en-US" sz="1400" dirty="0"/>
              <a:t>, M., Do, M. T., Schwartz, B. S., &amp; </a:t>
            </a:r>
            <a:r>
              <a:rPr lang="en-US" sz="1400" dirty="0" err="1"/>
              <a:t>Bolano</a:t>
            </a:r>
            <a:r>
              <a:rPr lang="en-US" sz="1400" dirty="0"/>
              <a:t>, C. (2017). Evidence-base update of </a:t>
            </a:r>
            <a:r>
              <a:rPr lang="en-US" sz="1400" dirty="0" smtClean="0"/>
              <a:t>psychosocial 	treatments </a:t>
            </a:r>
            <a:r>
              <a:rPr lang="en-US" sz="1400" dirty="0"/>
              <a:t>for child and adolescent depression. </a:t>
            </a:r>
            <a:r>
              <a:rPr lang="en-US" sz="1400" i="1" dirty="0"/>
              <a:t>Journal of Clinical Child and </a:t>
            </a:r>
            <a:r>
              <a:rPr lang="en-US" sz="1400" i="1" dirty="0" smtClean="0"/>
              <a:t>Adolescent </a:t>
            </a:r>
            <a:r>
              <a:rPr lang="en-US" sz="1400" i="1" dirty="0"/>
              <a:t>Psychology, 46</a:t>
            </a:r>
            <a:r>
              <a:rPr lang="en-US" sz="1400" dirty="0"/>
              <a:t>(1), </a:t>
            </a:r>
            <a:r>
              <a:rPr lang="en-US" sz="1400" dirty="0"/>
              <a:t>	</a:t>
            </a:r>
            <a:r>
              <a:rPr lang="en-US" sz="1400" dirty="0" smtClean="0"/>
              <a:t>11-43</a:t>
            </a:r>
            <a:r>
              <a:rPr lang="en-US" sz="1400" dirty="0"/>
              <a:t>. </a:t>
            </a:r>
            <a:r>
              <a:rPr lang="en-US" sz="1400" dirty="0" err="1"/>
              <a:t>doi</a:t>
            </a:r>
            <a:r>
              <a:rPr lang="en-US" sz="1400" dirty="0"/>
              <a:t>: </a:t>
            </a:r>
            <a:r>
              <a:rPr lang="en-US" sz="1400" dirty="0" smtClean="0"/>
              <a:t>10.1080/15374416.2016.1220310</a:t>
            </a:r>
          </a:p>
          <a:p>
            <a:pPr marL="0" indent="0">
              <a:buNone/>
            </a:pPr>
            <a:r>
              <a:rPr lang="en-US" sz="1400" dirty="0" smtClean="0"/>
              <a:t>Williams, S. B., O’Connor, E. A., Eder, M., &amp; Whitlock, E. P. (2009). Screening for child and adolescent depression </a:t>
            </a:r>
            <a:r>
              <a:rPr lang="en-US" sz="1400" dirty="0" smtClean="0"/>
              <a:t>in </a:t>
            </a:r>
            <a:r>
              <a:rPr lang="en-US" sz="1400" dirty="0" smtClean="0"/>
              <a:t>primary </a:t>
            </a:r>
            <a:r>
              <a:rPr lang="en-US" sz="1400" dirty="0"/>
              <a:t>	</a:t>
            </a:r>
            <a:r>
              <a:rPr lang="en-US" sz="1400" dirty="0" smtClean="0"/>
              <a:t>care </a:t>
            </a:r>
            <a:r>
              <a:rPr lang="en-US" sz="1400" dirty="0" smtClean="0"/>
              <a:t>settings: A systematic evidence review for the US preventive services task force. </a:t>
            </a:r>
            <a:r>
              <a:rPr lang="en-US" sz="1400" i="1" dirty="0" smtClean="0"/>
              <a:t>Pediatrics</a:t>
            </a:r>
            <a:r>
              <a:rPr lang="en-US" sz="1400" i="1" dirty="0" smtClean="0"/>
              <a:t>, 123</a:t>
            </a:r>
            <a:r>
              <a:rPr lang="en-US" sz="1400" dirty="0" smtClean="0"/>
              <a:t>(4), </a:t>
            </a:r>
            <a:r>
              <a:rPr lang="en-US" sz="1400" dirty="0" smtClean="0"/>
              <a:t>716-	735</a:t>
            </a:r>
            <a:r>
              <a:rPr lang="en-US" sz="1400" dirty="0" smtClean="0"/>
              <a:t>. </a:t>
            </a:r>
            <a:r>
              <a:rPr lang="en-US" sz="1400" dirty="0" err="1" smtClean="0"/>
              <a:t>doi</a:t>
            </a:r>
            <a:r>
              <a:rPr lang="en-US" sz="1400" dirty="0" smtClean="0"/>
              <a:t>: 10.1542/peds.2008-2415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Zuckerbrot, R. A., Cheung, A., Jensen, P. S., Stein, E. K., </a:t>
            </a:r>
            <a:r>
              <a:rPr lang="en-US" sz="1400" dirty="0" err="1"/>
              <a:t>Laraque</a:t>
            </a:r>
            <a:r>
              <a:rPr lang="en-US" sz="1400" dirty="0"/>
              <a:t>, D., &amp; GLAD-PC STEERING GROUP (2018). </a:t>
            </a:r>
            <a:r>
              <a:rPr lang="en-US" sz="1400" dirty="0" smtClean="0"/>
              <a:t>Guidelines </a:t>
            </a:r>
            <a:r>
              <a:rPr lang="en-US" sz="1400" dirty="0"/>
              <a:t>for </a:t>
            </a:r>
            <a:r>
              <a:rPr lang="en-US" sz="1400" dirty="0" smtClean="0"/>
              <a:t>	adolescent </a:t>
            </a:r>
            <a:r>
              <a:rPr lang="en-US" sz="1400" dirty="0"/>
              <a:t>depression in primary care (GLAD-PC): Part I. Practice preparation, </a:t>
            </a:r>
            <a:r>
              <a:rPr lang="en-US" sz="1400" dirty="0" smtClean="0"/>
              <a:t>identification</a:t>
            </a:r>
            <a:r>
              <a:rPr lang="en-US" sz="1400" dirty="0"/>
              <a:t>, assessment, and </a:t>
            </a:r>
            <a:r>
              <a:rPr lang="en-US" sz="1400" dirty="0" smtClean="0"/>
              <a:t>	initial </a:t>
            </a:r>
            <a:r>
              <a:rPr lang="en-US" sz="1400" dirty="0"/>
              <a:t>management. </a:t>
            </a:r>
            <a:r>
              <a:rPr lang="en-US" sz="1400" i="1" dirty="0"/>
              <a:t>Pediatrics, 141</a:t>
            </a:r>
            <a:r>
              <a:rPr lang="en-US" sz="1400" dirty="0"/>
              <a:t>(3), 1-21. </a:t>
            </a:r>
            <a:r>
              <a:rPr lang="en-US" sz="1400" dirty="0" err="1"/>
              <a:t>doi</a:t>
            </a:r>
            <a:r>
              <a:rPr lang="en-US" sz="1400" dirty="0"/>
              <a:t>: </a:t>
            </a:r>
            <a:r>
              <a:rPr lang="en-US" sz="1400" dirty="0" smtClean="0"/>
              <a:t>10.1542/peds.2017-4081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6768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609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Goals and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7315200" cy="41148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Upon completion, participants will be able to:</a:t>
            </a:r>
          </a:p>
          <a:p>
            <a:pPr lvl="1"/>
            <a:r>
              <a:rPr lang="en-US" dirty="0" smtClean="0"/>
              <a:t>describe </a:t>
            </a:r>
            <a:r>
              <a:rPr lang="en-US" b="1" i="1" dirty="0" smtClean="0"/>
              <a:t>3 developmental </a:t>
            </a:r>
            <a:r>
              <a:rPr lang="en-US" b="1" i="1" dirty="0"/>
              <a:t>differences </a:t>
            </a:r>
            <a:r>
              <a:rPr lang="en-US" dirty="0"/>
              <a:t>in the presentation of depressive </a:t>
            </a:r>
            <a:r>
              <a:rPr lang="en-US" dirty="0" smtClean="0"/>
              <a:t>symptoms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identify </a:t>
            </a:r>
            <a:r>
              <a:rPr lang="en-US" b="1" i="1" dirty="0" smtClean="0"/>
              <a:t>2 evidence-based </a:t>
            </a:r>
            <a:r>
              <a:rPr lang="en-US" b="1" i="1" dirty="0"/>
              <a:t>psychosocial treatment modalities </a:t>
            </a:r>
            <a:r>
              <a:rPr lang="en-US" dirty="0"/>
              <a:t>for children and adolescents with </a:t>
            </a:r>
            <a:r>
              <a:rPr lang="en-US" dirty="0" smtClean="0"/>
              <a:t>depression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identify </a:t>
            </a:r>
            <a:r>
              <a:rPr lang="en-US" b="1" i="1" dirty="0"/>
              <a:t>several resources for primary care providers with simple interventions </a:t>
            </a:r>
            <a:r>
              <a:rPr lang="en-US" dirty="0"/>
              <a:t>they can use with children and adolescents with depression (e.g., the “Exam Room Toolbox</a:t>
            </a:r>
            <a:r>
              <a:rPr lang="en-US" dirty="0" smtClean="0"/>
              <a:t>”)</a:t>
            </a:r>
          </a:p>
        </p:txBody>
      </p:sp>
    </p:spTree>
    <p:extLst>
      <p:ext uri="{BB962C8B-B14F-4D97-AF65-F5344CB8AC3E}">
        <p14:creationId xmlns:p14="http://schemas.microsoft.com/office/powerpoint/2010/main" val="298118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609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best describes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24000"/>
            <a:ext cx="7239000" cy="41148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Family medicine physician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Physician </a:t>
            </a:r>
            <a:r>
              <a:rPr lang="en-US" dirty="0" smtClean="0"/>
              <a:t>– other specialty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Behaviorist </a:t>
            </a:r>
            <a:r>
              <a:rPr lang="en-US" dirty="0" smtClean="0"/>
              <a:t>– lifespan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Behaviorist </a:t>
            </a:r>
            <a:r>
              <a:rPr lang="en-US" dirty="0" smtClean="0"/>
              <a:t>– primarily adults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Behaviorist </a:t>
            </a:r>
            <a:r>
              <a:rPr lang="en-US" dirty="0" smtClean="0"/>
              <a:t>– primarily children and adolescents</a:t>
            </a:r>
          </a:p>
        </p:txBody>
      </p:sp>
    </p:spTree>
    <p:extLst>
      <p:ext uri="{BB962C8B-B14F-4D97-AF65-F5344CB8AC3E}">
        <p14:creationId xmlns:p14="http://schemas.microsoft.com/office/powerpoint/2010/main" val="59917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understand childhood depression?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4200" y="2819400"/>
            <a:ext cx="1981200" cy="1332792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 smtClean="0">
                <a:solidFill>
                  <a:schemeClr val="accent2"/>
                </a:solidFill>
              </a:rPr>
              <a:t>3.2%</a:t>
            </a:r>
            <a:endParaRPr lang="en-US" sz="6600" dirty="0" smtClean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53300" y="5879068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(CDC, 2018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074" name="Picture 2" descr="mage result for depressed chi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751046"/>
            <a:ext cx="6248400" cy="41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91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Changing the Trajectory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474185"/>
            <a:ext cx="3235191" cy="323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35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Good News!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02707"/>
            <a:ext cx="4267200" cy="4495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GLAD-PC </a:t>
            </a:r>
          </a:p>
          <a:p>
            <a:pPr lvl="1"/>
            <a:r>
              <a:rPr lang="en-US" dirty="0" smtClean="0"/>
              <a:t>Free toolkit for use with adolescents</a:t>
            </a:r>
          </a:p>
          <a:p>
            <a:pPr lvl="2"/>
            <a:r>
              <a:rPr lang="en-US" dirty="0" smtClean="0"/>
              <a:t>Screening </a:t>
            </a:r>
            <a:r>
              <a:rPr lang="en-US" dirty="0"/>
              <a:t>tools</a:t>
            </a:r>
          </a:p>
          <a:p>
            <a:pPr lvl="2"/>
            <a:r>
              <a:rPr lang="en-US" dirty="0"/>
              <a:t>Psychoeducational materials</a:t>
            </a:r>
          </a:p>
          <a:p>
            <a:pPr lvl="2"/>
            <a:r>
              <a:rPr lang="en-US" dirty="0"/>
              <a:t>Treatment and safety planning advice/materials</a:t>
            </a:r>
          </a:p>
          <a:p>
            <a:pPr lvl="2"/>
            <a:r>
              <a:rPr lang="en-US" dirty="0"/>
              <a:t>Billing advice</a:t>
            </a:r>
          </a:p>
          <a:p>
            <a:pPr lvl="2"/>
            <a:r>
              <a:rPr lang="en-US" dirty="0"/>
              <a:t>Organizational change advice</a:t>
            </a:r>
          </a:p>
          <a:p>
            <a:pPr lvl="2"/>
            <a:r>
              <a:rPr lang="en-US" dirty="0"/>
              <a:t>Tips for referral to behavioral health providers</a:t>
            </a:r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181600" y="5772834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(The REACH Institute, 2018)</a:t>
            </a:r>
          </a:p>
          <a:p>
            <a:pPr algn="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8" t="18991" r="37078" b="28105"/>
          <a:stretch/>
        </p:blipFill>
        <p:spPr>
          <a:xfrm>
            <a:off x="4191000" y="2210730"/>
            <a:ext cx="46482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9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609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Risk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7391400" cy="3535363"/>
          </a:xfrm>
        </p:spPr>
        <p:txBody>
          <a:bodyPr>
            <a:normAutofit/>
          </a:bodyPr>
          <a:lstStyle/>
          <a:p>
            <a:r>
              <a:rPr lang="en-US" dirty="0" smtClean="0"/>
              <a:t>Biological</a:t>
            </a:r>
          </a:p>
          <a:p>
            <a:r>
              <a:rPr lang="en-US" dirty="0" smtClean="0"/>
              <a:t>Psychological</a:t>
            </a:r>
          </a:p>
          <a:p>
            <a:r>
              <a:rPr lang="en-US" dirty="0" smtClean="0"/>
              <a:t>Environmental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0" y="5745163"/>
            <a:ext cx="308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(Clark</a:t>
            </a:r>
            <a:r>
              <a:rPr lang="en-US" dirty="0"/>
              <a:t>, </a:t>
            </a:r>
            <a:r>
              <a:rPr lang="en-US" dirty="0" smtClean="0"/>
              <a:t>Jansen, </a:t>
            </a:r>
            <a:r>
              <a:rPr lang="en-US" dirty="0"/>
              <a:t>&amp; </a:t>
            </a:r>
            <a:r>
              <a:rPr lang="en-US" dirty="0" smtClean="0"/>
              <a:t>Cloy, 2012)</a:t>
            </a:r>
            <a:endParaRPr lang="en-US" dirty="0"/>
          </a:p>
        </p:txBody>
      </p:sp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014" y="1981200"/>
            <a:ext cx="4963640" cy="330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26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728" y="7620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Screening &amp; Assessment </a:t>
            </a:r>
            <a:br>
              <a:rPr lang="en-US" dirty="0" smtClean="0"/>
            </a:br>
            <a:r>
              <a:rPr lang="en-US" dirty="0" smtClean="0"/>
              <a:t>in Primary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7235456" cy="4267200"/>
          </a:xfrm>
        </p:spPr>
        <p:txBody>
          <a:bodyPr>
            <a:normAutofit fontScale="62500" lnSpcReduction="20000"/>
          </a:bodyPr>
          <a:lstStyle/>
          <a:p>
            <a:r>
              <a:rPr lang="en-US" sz="3800" dirty="0" smtClean="0"/>
              <a:t>Ages 12+ </a:t>
            </a:r>
          </a:p>
          <a:p>
            <a:pPr lvl="1"/>
            <a:r>
              <a:rPr lang="en-US" sz="3200" dirty="0" smtClean="0"/>
              <a:t>USPSTF: opportunistic</a:t>
            </a:r>
          </a:p>
          <a:p>
            <a:pPr lvl="1"/>
            <a:r>
              <a:rPr lang="en-US" sz="3200" dirty="0" smtClean="0"/>
              <a:t>GLAD-PC: annual</a:t>
            </a:r>
          </a:p>
          <a:p>
            <a:r>
              <a:rPr lang="en-US" sz="3800" dirty="0" smtClean="0"/>
              <a:t>Under age 12</a:t>
            </a:r>
          </a:p>
          <a:p>
            <a:pPr lvl="1"/>
            <a:r>
              <a:rPr lang="en-US" sz="3200" dirty="0" smtClean="0"/>
              <a:t>No current, published guidelines</a:t>
            </a:r>
          </a:p>
          <a:p>
            <a:r>
              <a:rPr lang="en-US" sz="3800" dirty="0" smtClean="0"/>
              <a:t>Caution: positive screening ≠ diagnosis</a:t>
            </a:r>
          </a:p>
          <a:p>
            <a:r>
              <a:rPr lang="en-US" sz="3800" dirty="0" smtClean="0"/>
              <a:t>Patient and caregiver reporting</a:t>
            </a:r>
          </a:p>
          <a:p>
            <a:pPr lvl="1"/>
            <a:r>
              <a:rPr lang="en-US" sz="3200" dirty="0" smtClean="0"/>
              <a:t>Follow-up: </a:t>
            </a:r>
          </a:p>
          <a:p>
            <a:pPr lvl="2"/>
            <a:r>
              <a:rPr lang="en-US" sz="2600" dirty="0" smtClean="0"/>
              <a:t>Positives</a:t>
            </a:r>
          </a:p>
          <a:p>
            <a:pPr lvl="2"/>
            <a:r>
              <a:rPr lang="en-US" sz="2600" dirty="0" smtClean="0"/>
              <a:t>SIGECAPS</a:t>
            </a:r>
          </a:p>
          <a:p>
            <a:pPr lvl="2"/>
            <a:r>
              <a:rPr lang="en-US" sz="2600" dirty="0" smtClean="0"/>
              <a:t>NSSI</a:t>
            </a:r>
          </a:p>
          <a:p>
            <a:pPr lvl="2"/>
            <a:r>
              <a:rPr lang="en-US" sz="2600" dirty="0" smtClean="0"/>
              <a:t>NSMI</a:t>
            </a:r>
          </a:p>
          <a:p>
            <a:pPr lvl="2"/>
            <a:r>
              <a:rPr lang="en-US" sz="2600" dirty="0" smtClean="0"/>
              <a:t>SI, plan(s), intent, attempt(s)</a:t>
            </a:r>
          </a:p>
          <a:p>
            <a:pPr lvl="2"/>
            <a:r>
              <a:rPr lang="en-US" sz="2600" dirty="0" smtClean="0"/>
              <a:t>Diagnostic criteria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781800" y="5562600"/>
            <a:ext cx="24841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(USPSTF, 2016; Zuckerbrot et al., 2018)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98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rum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2280</TotalTime>
  <Words>1449</Words>
  <Application>Microsoft Macintosh PowerPoint</Application>
  <PresentationFormat>On-screen Show (4:3)</PresentationFormat>
  <Paragraphs>243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Calibri</vt:lpstr>
      <vt:lpstr>Wingdings</vt:lpstr>
      <vt:lpstr>Arial</vt:lpstr>
      <vt:lpstr>forum2014</vt:lpstr>
      <vt:lpstr>Childhood Depression</vt:lpstr>
      <vt:lpstr>Disclosures</vt:lpstr>
      <vt:lpstr>Goals and Objectives</vt:lpstr>
      <vt:lpstr>What best describes you?</vt:lpstr>
      <vt:lpstr>Why understand childhood depression?</vt:lpstr>
      <vt:lpstr>Changing the Trajectory</vt:lpstr>
      <vt:lpstr>Good News!</vt:lpstr>
      <vt:lpstr>Risk Factors</vt:lpstr>
      <vt:lpstr>Screening &amp; Assessment  in Primary Care</vt:lpstr>
      <vt:lpstr>Some Notes about  Depressive Disorders</vt:lpstr>
      <vt:lpstr>Developmental Considerations per Diagnostic Criteria</vt:lpstr>
      <vt:lpstr>Additional Developmental Considerations</vt:lpstr>
      <vt:lpstr>Big Picture: Evidence-Based Treatment</vt:lpstr>
      <vt:lpstr>PowerPoint Presentation</vt:lpstr>
      <vt:lpstr>PowerPoint Presentation</vt:lpstr>
      <vt:lpstr>Role of PCP in Tx Plan</vt:lpstr>
      <vt:lpstr>Exam Room Toolbox</vt:lpstr>
      <vt:lpstr>PowerPoint Presentation</vt:lpstr>
      <vt:lpstr>Other Options</vt:lpstr>
      <vt:lpstr>Questions &amp; Discussion</vt:lpstr>
      <vt:lpstr>References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Radjenovich, MaryEllen</dc:creator>
  <cp:lastModifiedBy>meganrbrown3@gmail.com</cp:lastModifiedBy>
  <cp:revision>77</cp:revision>
  <dcterms:created xsi:type="dcterms:W3CDTF">2014-07-22T20:27:04Z</dcterms:created>
  <dcterms:modified xsi:type="dcterms:W3CDTF">2019-09-11T15:43:27Z</dcterms:modified>
</cp:coreProperties>
</file>