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17"/>
  </p:notesMasterIdLst>
  <p:handoutMasterIdLst>
    <p:handoutMasterId r:id="rId18"/>
  </p:handoutMasterIdLst>
  <p:sldIdLst>
    <p:sldId id="282" r:id="rId5"/>
    <p:sldId id="299" r:id="rId6"/>
    <p:sldId id="256" r:id="rId7"/>
    <p:sldId id="292" r:id="rId8"/>
    <p:sldId id="302" r:id="rId9"/>
    <p:sldId id="300" r:id="rId10"/>
    <p:sldId id="303" r:id="rId11"/>
    <p:sldId id="305" r:id="rId12"/>
    <p:sldId id="304" r:id="rId13"/>
    <p:sldId id="306" r:id="rId14"/>
    <p:sldId id="308" r:id="rId15"/>
    <p:sldId id="296" r:id="rId16"/>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9325" autoAdjust="0"/>
    <p:restoredTop sz="58442" autoAdjust="0"/>
  </p:normalViewPr>
  <p:slideViewPr>
    <p:cSldViewPr snapToGrid="0">
      <p:cViewPr varScale="1">
        <p:scale>
          <a:sx n="67" d="100"/>
          <a:sy n="67" d="100"/>
        </p:scale>
        <p:origin x="2598" y="72"/>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8" d="100"/>
          <a:sy n="88" d="100"/>
        </p:scale>
        <p:origin x="3822" y="66"/>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handoutMaster" Target="handoutMasters/handoutMaster1.xml"/><Relationship Id="rId3" Type="http://schemas.openxmlformats.org/officeDocument/2006/relationships/customXml" Target="../customXml/item3.xml"/><Relationship Id="rId21"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slide" Target="slides/slide11.xml"/><Relationship Id="rId10" Type="http://schemas.openxmlformats.org/officeDocument/2006/relationships/slide" Target="slides/slide6.xml"/><Relationship Id="rId1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ZA"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970938" y="0"/>
            <a:ext cx="3037840" cy="466434"/>
          </a:xfrm>
          <a:prstGeom prst="rect">
            <a:avLst/>
          </a:prstGeom>
        </p:spPr>
        <p:txBody>
          <a:bodyPr vert="horz" lIns="93177" tIns="46589" rIns="93177" bIns="46589" rtlCol="0"/>
          <a:lstStyle>
            <a:lvl1pPr algn="r">
              <a:defRPr sz="1200"/>
            </a:lvl1pPr>
          </a:lstStyle>
          <a:p>
            <a:fld id="{EF1077DB-935E-4A0A-947A-D283B9F9F452}" type="datetimeFigureOut">
              <a:rPr lang="en-ZA" smtClean="0"/>
              <a:t>2018-10-09</a:t>
            </a:fld>
            <a:endParaRPr lang="en-ZA"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829967"/>
            <a:ext cx="3037840" cy="466433"/>
          </a:xfrm>
          <a:prstGeom prst="rect">
            <a:avLst/>
          </a:prstGeom>
        </p:spPr>
        <p:txBody>
          <a:bodyPr vert="horz" lIns="93177" tIns="46589" rIns="93177" bIns="46589" rtlCol="0" anchor="b"/>
          <a:lstStyle>
            <a:lvl1pPr algn="l">
              <a:defRPr sz="1200"/>
            </a:lvl1pPr>
          </a:lstStyle>
          <a:p>
            <a:endParaRPr lang="en-ZA"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970938" y="8829967"/>
            <a:ext cx="3037840" cy="466433"/>
          </a:xfrm>
          <a:prstGeom prst="rect">
            <a:avLst/>
          </a:prstGeom>
        </p:spPr>
        <p:txBody>
          <a:bodyPr vert="horz" lIns="93177" tIns="46589" rIns="93177" bIns="46589" rtlCol="0" anchor="b"/>
          <a:lstStyle>
            <a:lvl1pPr algn="r">
              <a:defRPr sz="1200"/>
            </a:lvl1pPr>
          </a:lstStyle>
          <a:p>
            <a:fld id="{682C0B10-7CAE-41E4-AB02-7E8B1FF2B898}" type="slidenum">
              <a:rPr lang="en-ZA" smtClean="0"/>
              <a:t>‹#›</a:t>
            </a:fld>
            <a:endParaRPr lang="en-ZA"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ZA" dirty="0"/>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2D9EC30E-1A71-4188-9BE7-E2A64929A436}" type="datetimeFigureOut">
              <a:rPr lang="en-ZA" smtClean="0"/>
              <a:t>2018-10-09</a:t>
            </a:fld>
            <a:endParaRPr lang="en-ZA" dirty="0"/>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ZA" dirty="0"/>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ZA" dirty="0"/>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8530193B-564F-4854-8A52-728F3FB19C85}" type="slidenum">
              <a:rPr lang="en-ZA" smtClean="0"/>
              <a:t>‹#›</a:t>
            </a:fld>
            <a:endParaRPr lang="en-ZA"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530193B-564F-4854-8A52-728F3FB19C85}" type="slidenum">
              <a:rPr lang="en-ZA" smtClean="0"/>
              <a:t>1</a:t>
            </a:fld>
            <a:endParaRPr lang="en-ZA" dirty="0"/>
          </a:p>
        </p:txBody>
      </p:sp>
    </p:spTree>
    <p:extLst>
      <p:ext uri="{BB962C8B-B14F-4D97-AF65-F5344CB8AC3E}">
        <p14:creationId xmlns:p14="http://schemas.microsoft.com/office/powerpoint/2010/main" val="85517712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dirty="0"/>
              <a:t>Ethical Considerations</a:t>
            </a:r>
          </a:p>
          <a:p>
            <a:pPr marL="640594" lvl="1" indent="-174708">
              <a:buFont typeface="Arial" panose="020B0604020202020204" pitchFamily="34" charset="0"/>
              <a:buChar char="•"/>
            </a:pPr>
            <a:r>
              <a:rPr lang="en-US" dirty="0"/>
              <a:t>Informed Consent   -- initial consent form explains use of assessment for personal growth, leadership development &amp; team building—</a:t>
            </a:r>
          </a:p>
          <a:p>
            <a:pPr marL="1106481" lvl="2" indent="-174708">
              <a:buFont typeface="Arial" panose="020B0604020202020204" pitchFamily="34" charset="0"/>
              <a:buChar char="•"/>
            </a:pPr>
            <a:r>
              <a:rPr lang="en-US" dirty="0"/>
              <a:t>we revisit these ideas during feedback/interpretation/discussion</a:t>
            </a:r>
          </a:p>
          <a:p>
            <a:pPr marL="640594" lvl="1" indent="-174708">
              <a:buFont typeface="Arial" panose="020B0604020202020204" pitchFamily="34" charset="0"/>
              <a:buChar char="•"/>
            </a:pPr>
            <a:r>
              <a:rPr lang="en-US" dirty="0"/>
              <a:t>Interpretation &amp; Use of MBTI/</a:t>
            </a:r>
            <a:r>
              <a:rPr lang="en-US" dirty="0" err="1"/>
              <a:t>Birkman</a:t>
            </a:r>
            <a:r>
              <a:rPr lang="en-US" dirty="0"/>
              <a:t> </a:t>
            </a:r>
            <a:r>
              <a:rPr lang="en-US" dirty="0">
                <a:sym typeface="Wingdings" pitchFamily="2" charset="2"/>
              </a:rPr>
              <a:t></a:t>
            </a:r>
            <a:r>
              <a:rPr lang="en-US" dirty="0"/>
              <a:t> based on purpose, design, &amp; typical use of each instrument </a:t>
            </a:r>
          </a:p>
          <a:p>
            <a:pPr marL="1106481" lvl="2" indent="-174708">
              <a:buFont typeface="Arial" panose="020B0604020202020204" pitchFamily="34" charset="0"/>
              <a:buChar char="•"/>
            </a:pPr>
            <a:r>
              <a:rPr lang="en-US" dirty="0"/>
              <a:t>Example:  teambuilding/leadership development/communication… etc.</a:t>
            </a:r>
          </a:p>
          <a:p>
            <a:pPr marL="1572368" lvl="3" indent="-174708">
              <a:buFont typeface="Arial" panose="020B0604020202020204" pitchFamily="34" charset="0"/>
              <a:buChar char="•"/>
            </a:pPr>
            <a:r>
              <a:rPr lang="en-US" dirty="0"/>
              <a:t>Helping residents understand self in context</a:t>
            </a:r>
          </a:p>
          <a:p>
            <a:pPr marL="1106481" lvl="2" indent="-174708">
              <a:buFont typeface="Arial" panose="020B0604020202020204" pitchFamily="34" charset="0"/>
              <a:buChar char="•"/>
            </a:pPr>
            <a:r>
              <a:rPr lang="en-US" u="sng" dirty="0"/>
              <a:t>Caution against over-extrapolating</a:t>
            </a:r>
            <a:r>
              <a:rPr lang="en-US" dirty="0"/>
              <a:t>, not absolute truth, MBTI may not be as categorical as proposed (a major critique)</a:t>
            </a:r>
          </a:p>
          <a:p>
            <a:pPr marL="1106481" lvl="2" indent="-174708">
              <a:buFont typeface="Arial" panose="020B0604020202020204" pitchFamily="34" charset="0"/>
              <a:buChar char="•"/>
            </a:pPr>
            <a:r>
              <a:rPr lang="en-US" dirty="0"/>
              <a:t>MBTI issues?   </a:t>
            </a:r>
            <a:r>
              <a:rPr lang="en-US" b="1" dirty="0"/>
              <a:t>Ask them?  </a:t>
            </a:r>
            <a:r>
              <a:rPr lang="en-US" dirty="0"/>
              <a:t>(below are the some primary critiques… I believe)</a:t>
            </a:r>
          </a:p>
          <a:p>
            <a:pPr marL="1572368" lvl="3" indent="-174708">
              <a:buFont typeface="Arial" panose="020B0604020202020204" pitchFamily="34" charset="0"/>
              <a:buChar char="•"/>
            </a:pPr>
            <a:r>
              <a:rPr lang="en-US" dirty="0"/>
              <a:t>Test-retest reliability</a:t>
            </a:r>
          </a:p>
          <a:p>
            <a:pPr marL="1572368" lvl="3" indent="-174708">
              <a:buFont typeface="Arial" panose="020B0604020202020204" pitchFamily="34" charset="0"/>
              <a:buChar char="•"/>
            </a:pPr>
            <a:r>
              <a:rPr lang="en-US" dirty="0"/>
              <a:t>Mutually exclusive categories is questionable – people are more complex</a:t>
            </a:r>
          </a:p>
          <a:p>
            <a:pPr marL="1572368" lvl="3" indent="-174708">
              <a:buFont typeface="Arial" panose="020B0604020202020204" pitchFamily="34" charset="0"/>
              <a:buChar char="•"/>
            </a:pPr>
            <a:r>
              <a:rPr lang="en-US" dirty="0"/>
              <a:t>Barnum Effect (vague and general descriptions can be accepted as accurate)</a:t>
            </a:r>
          </a:p>
          <a:p>
            <a:pPr marL="1572368" lvl="3" indent="-174708">
              <a:buFont typeface="Arial" panose="020B0604020202020204" pitchFamily="34" charset="0"/>
              <a:buChar char="•"/>
            </a:pPr>
            <a:r>
              <a:rPr lang="en-US" dirty="0"/>
              <a:t>Still useful for discussion – talk through categorical vs. continuous nature of variables/complexity</a:t>
            </a:r>
          </a:p>
          <a:p>
            <a:pPr marL="1106481" lvl="2" indent="-174708">
              <a:buFont typeface="Arial" panose="020B0604020202020204" pitchFamily="34" charset="0"/>
              <a:buChar char="•"/>
            </a:pPr>
            <a:r>
              <a:rPr lang="en-US" dirty="0"/>
              <a:t>Use of </a:t>
            </a:r>
            <a:r>
              <a:rPr lang="en-US" u="sng" dirty="0"/>
              <a:t>Birkman offers incremental clinical/practical utility</a:t>
            </a:r>
            <a:r>
              <a:rPr lang="en-US" dirty="0"/>
              <a:t>.  It offers something unique.</a:t>
            </a:r>
          </a:p>
          <a:p>
            <a:pPr marL="1572368" lvl="3" indent="-174708">
              <a:buFont typeface="Arial" panose="020B0604020202020204" pitchFamily="34" charset="0"/>
              <a:buChar char="•"/>
            </a:pPr>
            <a:r>
              <a:rPr lang="en-US" dirty="0"/>
              <a:t>Psychometrics are sufficient</a:t>
            </a:r>
          </a:p>
          <a:p>
            <a:pPr marL="1572368" lvl="3" indent="-174708">
              <a:buFont typeface="Arial" panose="020B0604020202020204" pitchFamily="34" charset="0"/>
              <a:buChar char="•"/>
            </a:pPr>
            <a:endParaRPr lang="en-US" dirty="0"/>
          </a:p>
          <a:p>
            <a:endParaRPr lang="en-US" dirty="0"/>
          </a:p>
        </p:txBody>
      </p:sp>
      <p:sp>
        <p:nvSpPr>
          <p:cNvPr id="4" name="Slide Number Placeholder 3"/>
          <p:cNvSpPr>
            <a:spLocks noGrp="1"/>
          </p:cNvSpPr>
          <p:nvPr>
            <p:ph type="sldNum" sz="quarter" idx="10"/>
          </p:nvPr>
        </p:nvSpPr>
        <p:spPr/>
        <p:txBody>
          <a:bodyPr/>
          <a:lstStyle/>
          <a:p>
            <a:fld id="{8530193B-564F-4854-8A52-728F3FB19C85}" type="slidenum">
              <a:rPr lang="en-ZA" smtClean="0"/>
              <a:t>10</a:t>
            </a:fld>
            <a:endParaRPr lang="en-ZA" dirty="0"/>
          </a:p>
        </p:txBody>
      </p:sp>
    </p:spTree>
    <p:extLst>
      <p:ext uri="{BB962C8B-B14F-4D97-AF65-F5344CB8AC3E}">
        <p14:creationId xmlns:p14="http://schemas.microsoft.com/office/powerpoint/2010/main" val="16524791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With worksheet – 3-4 minutes to reflect on own, 5-8</a:t>
            </a:r>
            <a:r>
              <a:rPr lang="en-US" baseline="0" dirty="0"/>
              <a:t> minutes with group of 2 or 3, 3 second shout out with large group with ideas</a:t>
            </a:r>
            <a:endParaRPr lang="en-US" dirty="0"/>
          </a:p>
        </p:txBody>
      </p:sp>
      <p:sp>
        <p:nvSpPr>
          <p:cNvPr id="4" name="Slide Number Placeholder 3"/>
          <p:cNvSpPr>
            <a:spLocks noGrp="1"/>
          </p:cNvSpPr>
          <p:nvPr>
            <p:ph type="sldNum" sz="quarter" idx="10"/>
          </p:nvPr>
        </p:nvSpPr>
        <p:spPr/>
        <p:txBody>
          <a:bodyPr/>
          <a:lstStyle/>
          <a:p>
            <a:fld id="{8530193B-564F-4854-8A52-728F3FB19C85}" type="slidenum">
              <a:rPr lang="en-ZA" smtClean="0"/>
              <a:t>11</a:t>
            </a:fld>
            <a:endParaRPr lang="en-ZA" dirty="0"/>
          </a:p>
        </p:txBody>
      </p:sp>
    </p:spTree>
    <p:extLst>
      <p:ext uri="{BB962C8B-B14F-4D97-AF65-F5344CB8AC3E}">
        <p14:creationId xmlns:p14="http://schemas.microsoft.com/office/powerpoint/2010/main" val="19773915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8530193B-564F-4854-8A52-728F3FB19C85}" type="slidenum">
              <a:rPr lang="en-ZA" smtClean="0"/>
              <a:t>12</a:t>
            </a:fld>
            <a:endParaRPr lang="en-ZA" dirty="0"/>
          </a:p>
        </p:txBody>
      </p:sp>
    </p:spTree>
    <p:extLst>
      <p:ext uri="{BB962C8B-B14F-4D97-AF65-F5344CB8AC3E}">
        <p14:creationId xmlns:p14="http://schemas.microsoft.com/office/powerpoint/2010/main" val="5183718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Introductions</a:t>
            </a:r>
          </a:p>
          <a:p>
            <a:endParaRPr lang="en-US" dirty="0"/>
          </a:p>
          <a:p>
            <a:r>
              <a:rPr lang="en-US" dirty="0"/>
              <a:t>Brown – </a:t>
            </a:r>
            <a:r>
              <a:rPr lang="en-US" dirty="0" err="1"/>
              <a:t>bx</a:t>
            </a:r>
            <a:r>
              <a:rPr lang="en-US" dirty="0"/>
              <a:t> med faculty for 5 years. Child psychologist.</a:t>
            </a:r>
            <a:r>
              <a:rPr lang="en-US" baseline="0" dirty="0"/>
              <a:t> Expanded emotional intelligence curriculum from the work of our previous director, Dr. Dave Armentrout.</a:t>
            </a:r>
          </a:p>
          <a:p>
            <a:endParaRPr lang="en-US" baseline="0" dirty="0"/>
          </a:p>
          <a:p>
            <a:r>
              <a:rPr lang="en-US" baseline="0" dirty="0"/>
              <a:t>Simpson – director of </a:t>
            </a:r>
            <a:r>
              <a:rPr lang="en-US" baseline="0" dirty="0" err="1"/>
              <a:t>bx</a:t>
            </a:r>
            <a:r>
              <a:rPr lang="en-US" baseline="0" dirty="0"/>
              <a:t> med </a:t>
            </a:r>
            <a:r>
              <a:rPr lang="en-US" baseline="0" dirty="0" err="1"/>
              <a:t>dept</a:t>
            </a:r>
            <a:r>
              <a:rPr lang="en-US" baseline="0" dirty="0"/>
              <a:t> for 1 year. </a:t>
            </a:r>
            <a:r>
              <a:rPr lang="en-US" baseline="0" dirty="0" smtClean="0">
                <a:solidFill>
                  <a:srgbClr val="C00000"/>
                </a:solidFill>
              </a:rPr>
              <a:t>Etc.</a:t>
            </a:r>
            <a:endParaRPr lang="en-US" dirty="0">
              <a:solidFill>
                <a:srgbClr val="C00000"/>
              </a:solidFill>
            </a:endParaRPr>
          </a:p>
          <a:p>
            <a:endParaRPr lang="en-US" dirty="0">
              <a:solidFill>
                <a:srgbClr val="C00000"/>
              </a:solidFill>
            </a:endParaRPr>
          </a:p>
          <a:p>
            <a:pPr defTabSz="931774">
              <a:defRPr/>
            </a:pPr>
            <a:r>
              <a:rPr lang="en-US" dirty="0"/>
              <a:t>IHI – Currently a 10-12-12 Community-Based residency in Tulsa, Oklahoma. Faith based, which impacts some of what we will be discussing.</a:t>
            </a:r>
          </a:p>
          <a:p>
            <a:endParaRPr lang="en-US" dirty="0"/>
          </a:p>
        </p:txBody>
      </p:sp>
      <p:sp>
        <p:nvSpPr>
          <p:cNvPr id="4" name="Slide Number Placeholder 3"/>
          <p:cNvSpPr>
            <a:spLocks noGrp="1"/>
          </p:cNvSpPr>
          <p:nvPr>
            <p:ph type="sldNum" sz="quarter" idx="10"/>
          </p:nvPr>
        </p:nvSpPr>
        <p:spPr/>
        <p:txBody>
          <a:bodyPr/>
          <a:lstStyle/>
          <a:p>
            <a:fld id="{8530193B-564F-4854-8A52-728F3FB19C85}" type="slidenum">
              <a:rPr lang="en-ZA" smtClean="0"/>
              <a:t>2</a:t>
            </a:fld>
            <a:endParaRPr lang="en-ZA" dirty="0"/>
          </a:p>
        </p:txBody>
      </p:sp>
    </p:spTree>
    <p:extLst>
      <p:ext uri="{BB962C8B-B14F-4D97-AF65-F5344CB8AC3E}">
        <p14:creationId xmlns:p14="http://schemas.microsoft.com/office/powerpoint/2010/main" val="112355868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31774">
              <a:defRPr/>
            </a:pPr>
            <a:r>
              <a:rPr lang="en-US" dirty="0"/>
              <a:t>Intended audience - </a:t>
            </a:r>
            <a:r>
              <a:rPr lang="en-US" dirty="0"/>
              <a:t>Behavioral medicine &amp; family medicine faculty interested in expanding or creating an emotional intelligence curriculum, particularly focused on team dynamics.</a:t>
            </a:r>
          </a:p>
          <a:p>
            <a:endParaRPr lang="en-US" dirty="0"/>
          </a:p>
        </p:txBody>
      </p:sp>
      <p:sp>
        <p:nvSpPr>
          <p:cNvPr id="4" name="Slide Number Placeholder 3"/>
          <p:cNvSpPr>
            <a:spLocks noGrp="1"/>
          </p:cNvSpPr>
          <p:nvPr>
            <p:ph type="sldNum" sz="quarter" idx="10"/>
          </p:nvPr>
        </p:nvSpPr>
        <p:spPr/>
        <p:txBody>
          <a:bodyPr/>
          <a:lstStyle/>
          <a:p>
            <a:fld id="{8530193B-564F-4854-8A52-728F3FB19C85}" type="slidenum">
              <a:rPr lang="en-ZA" smtClean="0"/>
              <a:t>3</a:t>
            </a:fld>
            <a:endParaRPr lang="en-ZA" dirty="0"/>
          </a:p>
        </p:txBody>
      </p:sp>
    </p:spTree>
    <p:extLst>
      <p:ext uri="{BB962C8B-B14F-4D97-AF65-F5344CB8AC3E}">
        <p14:creationId xmlns:p14="http://schemas.microsoft.com/office/powerpoint/2010/main" val="10439834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1"/>
            <a:r>
              <a:rPr lang="en-US" sz="1000" dirty="0"/>
              <a:t>Two advisees who were on inpatient service together – intern and 3</a:t>
            </a:r>
            <a:r>
              <a:rPr lang="en-US" sz="1000" baseline="30000" dirty="0"/>
              <a:t>rd</a:t>
            </a:r>
            <a:r>
              <a:rPr lang="en-US" sz="1000" dirty="0"/>
              <a:t> year</a:t>
            </a:r>
          </a:p>
          <a:p>
            <a:pPr lvl="1"/>
            <a:r>
              <a:rPr lang="en-US" sz="1000" dirty="0"/>
              <a:t>Third year – direct, blunt, high standards for self and others. Also, very caring of interns. Had a difficult intern year and wanted to do better for her interns than she had.</a:t>
            </a:r>
          </a:p>
          <a:p>
            <a:pPr lvl="1"/>
            <a:r>
              <a:rPr lang="en-US" sz="1000" dirty="0"/>
              <a:t>First year – very quiet, reserved, anxious, indirect in communication. Just about everyone around her had the impulse to treat her gently.</a:t>
            </a:r>
          </a:p>
          <a:p>
            <a:pPr lvl="1"/>
            <a:r>
              <a:rPr lang="en-US" sz="1000" dirty="0"/>
              <a:t>I have a meeting with 3</a:t>
            </a:r>
            <a:r>
              <a:rPr lang="en-US" sz="1000" baseline="30000" dirty="0"/>
              <a:t>rd</a:t>
            </a:r>
            <a:r>
              <a:rPr lang="en-US" sz="1000" dirty="0"/>
              <a:t> year:</a:t>
            </a:r>
          </a:p>
          <a:p>
            <a:pPr lvl="2"/>
            <a:r>
              <a:rPr lang="en-US" sz="1000" dirty="0"/>
              <a:t>PGY3 – this intern isn’t doing what I tell her to do. What is happening? She is the last person I would expect to be defiant, but it almost seems that way.</a:t>
            </a:r>
          </a:p>
          <a:p>
            <a:pPr lvl="2"/>
            <a:r>
              <a:rPr lang="en-US" sz="1000" dirty="0"/>
              <a:t>Me – how are you phrasing your directions to her?</a:t>
            </a:r>
          </a:p>
          <a:p>
            <a:pPr lvl="2"/>
            <a:r>
              <a:rPr lang="en-US" sz="1000" dirty="0"/>
              <a:t>PGY3 – I’m saying ‘maybe you should do it this way’ or ‘have you checked on the patient in 200? Maybe you should.’</a:t>
            </a:r>
          </a:p>
          <a:p>
            <a:pPr lvl="2"/>
            <a:r>
              <a:rPr lang="en-US" sz="1000" dirty="0"/>
              <a:t>Me – lightbulb moment.</a:t>
            </a:r>
          </a:p>
          <a:p>
            <a:pPr lvl="3"/>
            <a:r>
              <a:rPr lang="en-US" sz="1000" dirty="0"/>
              <a:t>We had recently rolled out a new personality assessment measure – The Birkman Method – part of the theory behind it is the idea that everyone has a way that they usually act and we make assumptions that how someone usually acts is what he/she needs from us. (Ex: 1</a:t>
            </a:r>
            <a:r>
              <a:rPr lang="en-US" sz="1000" baseline="30000" dirty="0"/>
              <a:t>st</a:t>
            </a:r>
            <a:r>
              <a:rPr lang="en-US" sz="1000" dirty="0"/>
              <a:t> year is indirect, so she needs indirect communication.) Birkman says that sometimes a person’s needs are quite different than their usual behavior. When this happens, interpersonal relationships are difficult.</a:t>
            </a:r>
          </a:p>
          <a:p>
            <a:pPr lvl="3"/>
            <a:r>
              <a:rPr lang="en-US" sz="1000" dirty="0"/>
              <a:t>I knew that the 1</a:t>
            </a:r>
            <a:r>
              <a:rPr lang="en-US" sz="1000" baseline="30000" dirty="0"/>
              <a:t>st</a:t>
            </a:r>
            <a:r>
              <a:rPr lang="en-US" sz="1000" dirty="0"/>
              <a:t> year’s Birkman showed a difference, particularly with the need for Direct Communication. </a:t>
            </a:r>
          </a:p>
          <a:p>
            <a:pPr lvl="3"/>
            <a:r>
              <a:rPr lang="en-US" sz="1000" dirty="0"/>
              <a:t>I coached the 3</a:t>
            </a:r>
            <a:r>
              <a:rPr lang="en-US" sz="1000" baseline="30000" dirty="0"/>
              <a:t>rd</a:t>
            </a:r>
            <a:r>
              <a:rPr lang="en-US" sz="1000" dirty="0"/>
              <a:t> year to try something different and be more directive with the 1</a:t>
            </a:r>
            <a:r>
              <a:rPr lang="en-US" sz="1000" baseline="30000" dirty="0"/>
              <a:t>st</a:t>
            </a:r>
            <a:r>
              <a:rPr lang="en-US" sz="1000" dirty="0"/>
              <a:t> year.</a:t>
            </a:r>
          </a:p>
          <a:p>
            <a:pPr lvl="3"/>
            <a:r>
              <a:rPr lang="en-US" sz="1000" dirty="0"/>
              <a:t>It worked! </a:t>
            </a:r>
          </a:p>
          <a:p>
            <a:endParaRPr lang="en-US" sz="1000" dirty="0"/>
          </a:p>
        </p:txBody>
      </p:sp>
      <p:sp>
        <p:nvSpPr>
          <p:cNvPr id="4" name="Slide Number Placeholder 3"/>
          <p:cNvSpPr>
            <a:spLocks noGrp="1"/>
          </p:cNvSpPr>
          <p:nvPr>
            <p:ph type="sldNum" sz="quarter" idx="10"/>
          </p:nvPr>
        </p:nvSpPr>
        <p:spPr/>
        <p:txBody>
          <a:bodyPr/>
          <a:lstStyle/>
          <a:p>
            <a:fld id="{8530193B-564F-4854-8A52-728F3FB19C85}" type="slidenum">
              <a:rPr lang="en-ZA" smtClean="0"/>
              <a:t>4</a:t>
            </a:fld>
            <a:endParaRPr lang="en-ZA" dirty="0"/>
          </a:p>
        </p:txBody>
      </p:sp>
    </p:spTree>
    <p:extLst>
      <p:ext uri="{BB962C8B-B14F-4D97-AF65-F5344CB8AC3E}">
        <p14:creationId xmlns:p14="http://schemas.microsoft.com/office/powerpoint/2010/main" val="25439847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Theory behind Birkman Method (in part)</a:t>
            </a:r>
          </a:p>
          <a:p>
            <a:r>
              <a:rPr lang="en-US" dirty="0"/>
              <a:t>	-we</a:t>
            </a:r>
            <a:r>
              <a:rPr lang="en-US" baseline="0" dirty="0"/>
              <a:t> all have “Usual Behavior” – what people observe of us, how we normally act</a:t>
            </a:r>
          </a:p>
          <a:p>
            <a:r>
              <a:rPr lang="en-US" baseline="0" dirty="0"/>
              <a:t>	-humans assume that how people usually act is what they need from us (</a:t>
            </a:r>
            <a:r>
              <a:rPr lang="en-US" baseline="0" dirty="0" err="1"/>
              <a:t>ie</a:t>
            </a:r>
            <a:r>
              <a:rPr lang="en-US" baseline="0" dirty="0"/>
              <a:t>: if I am indirect in my communication, you might naturally become more indirect in your communication with me)</a:t>
            </a:r>
          </a:p>
          <a:p>
            <a:r>
              <a:rPr lang="en-US" baseline="0" dirty="0"/>
              <a:t>	-What we need from our environment and in relationships isn’t always the same as how we usually act. (Needs are under the surface and can’t be observed.)</a:t>
            </a:r>
          </a:p>
          <a:p>
            <a:r>
              <a:rPr lang="en-US" baseline="0" dirty="0"/>
              <a:t>	-When our needs aren’t met, stress behavior arises. The way we know needs are going unmet is that we see stress behavior.</a:t>
            </a:r>
            <a:endParaRPr lang="en-US" dirty="0"/>
          </a:p>
        </p:txBody>
      </p:sp>
      <p:sp>
        <p:nvSpPr>
          <p:cNvPr id="4" name="Slide Number Placeholder 3"/>
          <p:cNvSpPr>
            <a:spLocks noGrp="1"/>
          </p:cNvSpPr>
          <p:nvPr>
            <p:ph type="sldNum" sz="quarter" idx="10"/>
          </p:nvPr>
        </p:nvSpPr>
        <p:spPr/>
        <p:txBody>
          <a:bodyPr/>
          <a:lstStyle/>
          <a:p>
            <a:fld id="{8530193B-564F-4854-8A52-728F3FB19C85}" type="slidenum">
              <a:rPr lang="en-ZA" smtClean="0"/>
              <a:t>5</a:t>
            </a:fld>
            <a:endParaRPr lang="en-ZA" dirty="0"/>
          </a:p>
        </p:txBody>
      </p:sp>
    </p:spTree>
    <p:extLst>
      <p:ext uri="{BB962C8B-B14F-4D97-AF65-F5344CB8AC3E}">
        <p14:creationId xmlns:p14="http://schemas.microsoft.com/office/powerpoint/2010/main" val="134261123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530193B-564F-4854-8A52-728F3FB19C85}" type="slidenum">
              <a:rPr lang="en-ZA" smtClean="0"/>
              <a:t>6</a:t>
            </a:fld>
            <a:endParaRPr lang="en-ZA" dirty="0"/>
          </a:p>
        </p:txBody>
      </p:sp>
    </p:spTree>
    <p:extLst>
      <p:ext uri="{BB962C8B-B14F-4D97-AF65-F5344CB8AC3E}">
        <p14:creationId xmlns:p14="http://schemas.microsoft.com/office/powerpoint/2010/main" val="245801514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dirty="0"/>
              <a:t>This led me to start meeting with senior residents to prepare for their month on inpatient service…which is what we are here to present.</a:t>
            </a:r>
          </a:p>
          <a:p>
            <a:pPr lvl="1"/>
            <a:r>
              <a:rPr lang="en-US" dirty="0"/>
              <a:t>In the month prior to inpatient service, meet with both seniors in an effort to further develop leadership skills (servant leader) and improve the team experience in the hospital.</a:t>
            </a:r>
          </a:p>
          <a:p>
            <a:pPr lvl="1"/>
            <a:r>
              <a:rPr lang="en-US" dirty="0"/>
              <a:t>With personality data we already have, consider: overall team dynamics, seniors’ dynamics with each other, and individual differences between </a:t>
            </a:r>
            <a:r>
              <a:rPr lang="en-US" dirty="0" err="1"/>
              <a:t>sr</a:t>
            </a:r>
            <a:r>
              <a:rPr lang="en-US" dirty="0"/>
              <a:t>-intern.</a:t>
            </a:r>
          </a:p>
          <a:p>
            <a:pPr lvl="1"/>
            <a:r>
              <a:rPr lang="en-US" dirty="0"/>
              <a:t>Start the conversation with: </a:t>
            </a:r>
          </a:p>
          <a:p>
            <a:pPr lvl="2"/>
            <a:r>
              <a:rPr lang="en-US" dirty="0"/>
              <a:t>Thoughts about the month? Excited? Dreading? Thoughts about working together? Thoughts or concerns about interns?</a:t>
            </a:r>
          </a:p>
          <a:p>
            <a:pPr lvl="2"/>
            <a:r>
              <a:rPr lang="en-US" dirty="0"/>
              <a:t>Spiel about how to use this data. Just a tool, may be wrong. Use as a springboard, approach relationships as a learner. People are the experts on themselves.</a:t>
            </a:r>
          </a:p>
          <a:p>
            <a:pPr lvl="2"/>
            <a:r>
              <a:rPr lang="en-US" dirty="0"/>
              <a:t>Walk through the data, have discussion about potential issues.</a:t>
            </a:r>
          </a:p>
          <a:p>
            <a:pPr lvl="2"/>
            <a:r>
              <a:rPr lang="en-US" dirty="0"/>
              <a:t>Lots of problem solving.</a:t>
            </a:r>
          </a:p>
          <a:p>
            <a:pPr lvl="2"/>
            <a:r>
              <a:rPr lang="en-US" dirty="0"/>
              <a:t>Offer help PRN throughout the month. (Typically has happened with the same interns repeatedly when they are already residents of concern.)</a:t>
            </a:r>
          </a:p>
          <a:p>
            <a:endParaRPr lang="en-US" dirty="0"/>
          </a:p>
        </p:txBody>
      </p:sp>
      <p:sp>
        <p:nvSpPr>
          <p:cNvPr id="4" name="Slide Number Placeholder 3"/>
          <p:cNvSpPr>
            <a:spLocks noGrp="1"/>
          </p:cNvSpPr>
          <p:nvPr>
            <p:ph type="sldNum" sz="quarter" idx="10"/>
          </p:nvPr>
        </p:nvSpPr>
        <p:spPr/>
        <p:txBody>
          <a:bodyPr/>
          <a:lstStyle/>
          <a:p>
            <a:fld id="{8530193B-564F-4854-8A52-728F3FB19C85}" type="slidenum">
              <a:rPr lang="en-ZA" smtClean="0"/>
              <a:t>7</a:t>
            </a:fld>
            <a:endParaRPr lang="en-ZA" dirty="0"/>
          </a:p>
        </p:txBody>
      </p:sp>
    </p:spTree>
    <p:extLst>
      <p:ext uri="{BB962C8B-B14F-4D97-AF65-F5344CB8AC3E}">
        <p14:creationId xmlns:p14="http://schemas.microsoft.com/office/powerpoint/2010/main" val="28844259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dirty="0"/>
              <a:t>One recent group, the third year showed good insight into herself and good understanding of the material. She raised a question about her interactions with the OB intern.</a:t>
            </a:r>
          </a:p>
          <a:p>
            <a:pPr lvl="1"/>
            <a:r>
              <a:rPr lang="en-US" dirty="0"/>
              <a:t>I’m an introvert and she’s a big extrovert. That sounds exhausting and stressful.</a:t>
            </a:r>
          </a:p>
          <a:p>
            <a:pPr lvl="1"/>
            <a:r>
              <a:rPr lang="en-US" dirty="0"/>
              <a:t>When I’m stressed, I become very direct.</a:t>
            </a:r>
          </a:p>
          <a:p>
            <a:pPr lvl="1"/>
            <a:r>
              <a:rPr lang="en-US" dirty="0"/>
              <a:t>You just told me that she needs me to communicate in an indirect manner.</a:t>
            </a:r>
          </a:p>
          <a:p>
            <a:pPr lvl="1"/>
            <a:r>
              <a:rPr lang="en-US" dirty="0"/>
              <a:t>What do I do???</a:t>
            </a:r>
          </a:p>
          <a:p>
            <a:pPr lvl="1"/>
            <a:r>
              <a:rPr lang="en-US" dirty="0"/>
              <a:t>Problem solved and came up with different potential strategies to monitor herself, communicate with the intern, or use her co-senior’s strengths to help her.</a:t>
            </a:r>
          </a:p>
          <a:p>
            <a:pPr lvl="1"/>
            <a:r>
              <a:rPr lang="en-US" dirty="0"/>
              <a:t>This is emotional intelligence – understanding yourself, understanding others, and self-control allow you build and maintain good relationships.</a:t>
            </a:r>
          </a:p>
          <a:p>
            <a:endParaRPr lang="en-US" sz="1000" dirty="0"/>
          </a:p>
        </p:txBody>
      </p:sp>
      <p:sp>
        <p:nvSpPr>
          <p:cNvPr id="4" name="Slide Number Placeholder 3"/>
          <p:cNvSpPr>
            <a:spLocks noGrp="1"/>
          </p:cNvSpPr>
          <p:nvPr>
            <p:ph type="sldNum" sz="quarter" idx="10"/>
          </p:nvPr>
        </p:nvSpPr>
        <p:spPr/>
        <p:txBody>
          <a:bodyPr/>
          <a:lstStyle/>
          <a:p>
            <a:fld id="{8530193B-564F-4854-8A52-728F3FB19C85}" type="slidenum">
              <a:rPr lang="en-ZA" smtClean="0"/>
              <a:t>8</a:t>
            </a:fld>
            <a:endParaRPr lang="en-ZA" dirty="0"/>
          </a:p>
        </p:txBody>
      </p:sp>
    </p:spTree>
    <p:extLst>
      <p:ext uri="{BB962C8B-B14F-4D97-AF65-F5344CB8AC3E}">
        <p14:creationId xmlns:p14="http://schemas.microsoft.com/office/powerpoint/2010/main" val="17297838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dirty="0"/>
              <a:t>Why we use MBTI and Birkman</a:t>
            </a:r>
          </a:p>
          <a:p>
            <a:pPr lvl="1"/>
            <a:r>
              <a:rPr lang="en-US" dirty="0"/>
              <a:t>Teamwork involves relationship</a:t>
            </a:r>
          </a:p>
          <a:p>
            <a:pPr lvl="1"/>
            <a:endParaRPr lang="en-US" dirty="0"/>
          </a:p>
          <a:p>
            <a:pPr lvl="1"/>
            <a:r>
              <a:rPr lang="en-US" dirty="0"/>
              <a:t>Relationships are better with self-understanding (as long as its not too </a:t>
            </a:r>
            <a:r>
              <a:rPr lang="en-US" u="sng" dirty="0"/>
              <a:t>self-focused</a:t>
            </a:r>
            <a:r>
              <a:rPr lang="en-US" dirty="0"/>
              <a:t>)</a:t>
            </a:r>
          </a:p>
          <a:p>
            <a:pPr lvl="1"/>
            <a:endParaRPr lang="en-US" dirty="0"/>
          </a:p>
          <a:p>
            <a:pPr lvl="1"/>
            <a:r>
              <a:rPr lang="en-US" dirty="0"/>
              <a:t>MBTI –     </a:t>
            </a:r>
            <a:r>
              <a:rPr lang="en-US" b="1" dirty="0"/>
              <a:t>Q:   How many of you know your MBTI “Type?”   Is it reasonably accurate?</a:t>
            </a:r>
          </a:p>
          <a:p>
            <a:pPr marL="1106481" lvl="2" indent="-174708">
              <a:buFont typeface="Arial" panose="020B0604020202020204" pitchFamily="34" charset="0"/>
              <a:buChar char="•"/>
            </a:pPr>
            <a:r>
              <a:rPr lang="en-US" dirty="0"/>
              <a:t>There is debate about it but it has been used for many years. </a:t>
            </a:r>
          </a:p>
          <a:p>
            <a:pPr marL="1106481" lvl="2" indent="-174708" defTabSz="931774">
              <a:buFont typeface="Arial" panose="020B0604020202020204" pitchFamily="34" charset="0"/>
              <a:buChar char="•"/>
              <a:defRPr/>
            </a:pPr>
            <a:r>
              <a:rPr lang="en-US" dirty="0"/>
              <a:t>Fairly well known and can be understood in general population.</a:t>
            </a:r>
          </a:p>
          <a:p>
            <a:pPr marL="1106481" lvl="2" indent="-174708">
              <a:buFont typeface="Arial" panose="020B0604020202020204" pitchFamily="34" charset="0"/>
              <a:buChar char="•"/>
            </a:pPr>
            <a:r>
              <a:rPr lang="en-US" dirty="0"/>
              <a:t>It is also easy to understand, gives language for talking about differences (which is great for teams)</a:t>
            </a:r>
          </a:p>
          <a:p>
            <a:pPr marL="1572368" lvl="3" indent="-174708">
              <a:buFont typeface="Arial" panose="020B0604020202020204" pitchFamily="34" charset="0"/>
              <a:buChar char="•"/>
            </a:pPr>
            <a:r>
              <a:rPr lang="en-US" dirty="0"/>
              <a:t>We Use MBTI to start conversation about </a:t>
            </a:r>
            <a:r>
              <a:rPr lang="en-US" i="1" u="sng" dirty="0"/>
              <a:t>self in relation to others </a:t>
            </a:r>
            <a:r>
              <a:rPr lang="en-US" dirty="0"/>
              <a:t>(not so much about type)</a:t>
            </a:r>
          </a:p>
          <a:p>
            <a:pPr marL="1572368" lvl="3" indent="-174708">
              <a:buFont typeface="Arial" panose="020B0604020202020204" pitchFamily="34" charset="0"/>
              <a:buChar char="•"/>
            </a:pPr>
            <a:r>
              <a:rPr lang="en-US" dirty="0"/>
              <a:t>We encourage residents to be the expert on themselves (&amp; use MBTI as a first –tentative guess about others)</a:t>
            </a:r>
          </a:p>
          <a:p>
            <a:pPr marL="1572368" lvl="3" indent="-174708">
              <a:buFont typeface="Arial" panose="020B0604020202020204" pitchFamily="34" charset="0"/>
              <a:buChar char="•"/>
            </a:pPr>
            <a:r>
              <a:rPr lang="en-US" dirty="0"/>
              <a:t>We DON’T use it to classify or suggest “types” suitable for Fam. Med. (not all docs are ISTJ, etc.)</a:t>
            </a:r>
          </a:p>
          <a:p>
            <a:pPr lvl="1"/>
            <a:endParaRPr lang="en-US" dirty="0"/>
          </a:p>
          <a:p>
            <a:pPr lvl="1"/>
            <a:r>
              <a:rPr lang="en-US" dirty="0" err="1"/>
              <a:t>Birkman</a:t>
            </a:r>
            <a:r>
              <a:rPr lang="en-US" dirty="0"/>
              <a:t> –  (CLICK for new Pic)</a:t>
            </a:r>
          </a:p>
          <a:p>
            <a:pPr marL="1106481" lvl="2" indent="-174708" defTabSz="931774">
              <a:buFont typeface="Arial" panose="020B0604020202020204" pitchFamily="34" charset="0"/>
              <a:buChar char="•"/>
              <a:defRPr/>
            </a:pPr>
            <a:r>
              <a:rPr lang="en-US" dirty="0"/>
              <a:t>Different dimensions are considered.</a:t>
            </a:r>
          </a:p>
          <a:p>
            <a:pPr marL="1106481" lvl="2" indent="-174708">
              <a:buFont typeface="Arial" panose="020B0604020202020204" pitchFamily="34" charset="0"/>
              <a:buChar char="•"/>
            </a:pPr>
            <a:r>
              <a:rPr lang="en-US" dirty="0"/>
              <a:t>Understanding difference between Usual Behavior and Needs is a game changer.   (</a:t>
            </a:r>
            <a:r>
              <a:rPr lang="en-US" dirty="0" err="1"/>
              <a:t>Birkman</a:t>
            </a:r>
            <a:r>
              <a:rPr lang="en-US" dirty="0"/>
              <a:t> = plant care label: tells us “needs” so we can help residents adjust their environment to flourish &amp; adjust to challenges of some environments) </a:t>
            </a:r>
          </a:p>
          <a:p>
            <a:pPr marL="1106481" lvl="2" indent="-174708" defTabSz="931774">
              <a:buFont typeface="Arial" panose="020B0604020202020204" pitchFamily="34" charset="0"/>
              <a:buChar char="•"/>
              <a:defRPr/>
            </a:pPr>
            <a:r>
              <a:rPr lang="en-US" dirty="0"/>
              <a:t>Can improve understanding of self in context (knowing own needs and how similar/diff to what others perceive as your need)</a:t>
            </a:r>
          </a:p>
          <a:p>
            <a:pPr marL="1106481" lvl="2" indent="-174708">
              <a:buFont typeface="Arial" panose="020B0604020202020204" pitchFamily="34" charset="0"/>
              <a:buChar char="•"/>
            </a:pPr>
            <a:r>
              <a:rPr lang="en-US" dirty="0"/>
              <a:t>Allows to run group reports, "differences to watch" reports between individuals, and reports for specific areas (like Your Leadership Style)</a:t>
            </a:r>
          </a:p>
          <a:p>
            <a:endParaRPr lang="en-US" dirty="0"/>
          </a:p>
        </p:txBody>
      </p:sp>
      <p:sp>
        <p:nvSpPr>
          <p:cNvPr id="4" name="Slide Number Placeholder 3"/>
          <p:cNvSpPr>
            <a:spLocks noGrp="1"/>
          </p:cNvSpPr>
          <p:nvPr>
            <p:ph type="sldNum" sz="quarter" idx="10"/>
          </p:nvPr>
        </p:nvSpPr>
        <p:spPr/>
        <p:txBody>
          <a:bodyPr/>
          <a:lstStyle/>
          <a:p>
            <a:fld id="{8530193B-564F-4854-8A52-728F3FB19C85}" type="slidenum">
              <a:rPr lang="en-ZA" smtClean="0"/>
              <a:t>9</a:t>
            </a:fld>
            <a:endParaRPr lang="en-ZA" dirty="0"/>
          </a:p>
        </p:txBody>
      </p:sp>
    </p:spTree>
    <p:extLst>
      <p:ext uri="{BB962C8B-B14F-4D97-AF65-F5344CB8AC3E}">
        <p14:creationId xmlns:p14="http://schemas.microsoft.com/office/powerpoint/2010/main" val="234430112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ZA"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a:t>Click to edit Master title style</a:t>
            </a:r>
            <a:endParaRPr lang="en-ZA"/>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ZA"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ZA" smtClean="0"/>
              <a:pPr/>
              <a:t>‹#›</a:t>
            </a:fld>
            <a:endParaRPr lang="en-ZA"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a:t>Click to edit Master title style</a:t>
            </a:r>
            <a:endParaRPr lang="en-ZA"/>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ZA"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a:t>Click to edit Master title style</a:t>
            </a:r>
            <a:endParaRPr lang="en-ZA"/>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dirty="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ZA" dirty="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ZA"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ZA"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dirty="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a:t>Click to edit Master title style</a:t>
            </a:r>
            <a:endParaRPr lang="en-ZA"/>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ZA"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ZA" smtClean="0"/>
              <a:pPr/>
              <a:t>‹#›</a:t>
            </a:fld>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dirty="0"/>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a:t>Click to edit Master title style</a:t>
            </a:r>
            <a:endParaRPr lang="en-ZA" dirty="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a:t>Click to edit Master title style</a:t>
            </a:r>
            <a:endParaRPr lang="en-ZA"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Subtitle</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ZA"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ZA"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a:t>Click to edit Master title style</a:t>
            </a:r>
            <a:endParaRPr lang="en-ZA"/>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a:t>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dirty="0"/>
              <a:t>Insert or Drag &amp; Drop your Photo</a:t>
            </a:r>
            <a:endParaRPr lang="en-ZA" dirty="0"/>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dirty="0"/>
              <a:t>Enter your caption</a:t>
            </a:r>
            <a:endParaRPr lang="en-ZA"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ZA" smtClean="0"/>
              <a:pPr/>
              <a:t>‹#›</a:t>
            </a:fld>
            <a:endParaRPr lang="en-ZA"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ZA"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ZA"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dirty="0"/>
              <a:t>Thank You</a:t>
            </a:r>
            <a:endParaRPr lang="en-ZA" dirty="0"/>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Full Name</a:t>
            </a:r>
            <a:endParaRPr lang="en-ZA" dirty="0"/>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Phone Number</a:t>
            </a:r>
            <a:endParaRPr lang="en-ZA" dirty="0"/>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Email or Social Media Handle</a:t>
            </a:r>
            <a:endParaRPr lang="en-ZA" dirty="0"/>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Company Website</a:t>
            </a:r>
            <a:endParaRPr lang="en-ZA" dirty="0"/>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ZA"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dirty="0"/>
              <a:t>Click to edit page title</a:t>
            </a:r>
            <a:endParaRPr lang="en-ZA" dirty="0"/>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ZA" dirty="0"/>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ZA"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ZA" smtClean="0"/>
              <a:pPr/>
              <a:t>‹#›</a:t>
            </a:fld>
            <a:endParaRPr lang="en-ZA"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ZA" sz="1800" b="1" spc="0" dirty="0">
                <a:solidFill>
                  <a:schemeClr val="accent1"/>
                </a:solidFill>
                <a:latin typeface="Garamond" panose="02020404030301010803" pitchFamily="18" charset="0"/>
              </a:rPr>
              <a:t>BEST FOR </a:t>
            </a:r>
            <a:r>
              <a:rPr lang="en-ZA" sz="1800" b="0" i="1" spc="0" dirty="0">
                <a:solidFill>
                  <a:schemeClr val="accent1"/>
                </a:solidFill>
                <a:latin typeface="Garamond" panose="02020404030301010803" pitchFamily="18" charset="0"/>
              </a:rPr>
              <a:t>You</a:t>
            </a:r>
            <a:br>
              <a:rPr lang="en-ZA" sz="1800" b="0" i="1" spc="0" dirty="0">
                <a:solidFill>
                  <a:schemeClr val="accent1"/>
                </a:solidFill>
                <a:latin typeface="Garamond" panose="02020404030301010803" pitchFamily="18" charset="0"/>
              </a:rPr>
            </a:br>
            <a:r>
              <a:rPr lang="en-ZA" sz="700" spc="300" dirty="0">
                <a:solidFill>
                  <a:schemeClr val="tx1">
                    <a:lumMod val="75000"/>
                    <a:lumOff val="25000"/>
                  </a:schemeClr>
                </a:solidFill>
                <a:latin typeface="Corbel" panose="020B0503020204020204" pitchFamily="34" charset="0"/>
              </a:rPr>
              <a:t>ORGANICS COMPANY</a:t>
            </a:r>
            <a:endParaRPr lang="en-ZA" sz="1800" spc="300" baseline="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55" r:id="rId17"/>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2.xml"/><Relationship Id="rId1" Type="http://schemas.openxmlformats.org/officeDocument/2006/relationships/slideLayout" Target="../slideLayouts/slideLayout17.xml"/><Relationship Id="rId4" Type="http://schemas.openxmlformats.org/officeDocument/2006/relationships/image" Target="../media/image3.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9.xml"/><Relationship Id="rId1" Type="http://schemas.openxmlformats.org/officeDocument/2006/relationships/slideLayout" Target="../slideLayouts/slideLayout4.xml"/><Relationship Id="rId4" Type="http://schemas.openxmlformats.org/officeDocument/2006/relationships/image" Target="../media/image10.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5208"/>
            <a:ext cx="8090452" cy="6863208"/>
          </a:xfrm>
          <a:solidFill>
            <a:schemeClr val="bg1">
              <a:lumMod val="95000"/>
              <a:alpha val="55000"/>
            </a:schemeClr>
          </a:solidFill>
        </p:spPr>
        <p:txBody>
          <a:bodyPr/>
          <a:lstStyle/>
          <a:p>
            <a:r>
              <a:rPr lang="en-US" sz="4000" dirty="0"/>
              <a:t>Beyond the Myers Briggs: Emotional Intelligence </a:t>
            </a:r>
            <a:br>
              <a:rPr lang="en-US" sz="4000" dirty="0"/>
            </a:br>
            <a:r>
              <a:rPr lang="en-US" sz="4000" dirty="0"/>
              <a:t>for Resident Leaders </a:t>
            </a:r>
            <a:br>
              <a:rPr lang="en-US" sz="4000" dirty="0"/>
            </a:br>
            <a:r>
              <a:rPr lang="en-US" sz="4000" dirty="0"/>
              <a:t>of Teams</a:t>
            </a:r>
            <a:endParaRPr lang="en-ZA" sz="3200" b="0"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9644" y="4834783"/>
            <a:ext cx="7273825" cy="999487"/>
          </a:xfrm>
        </p:spPr>
        <p:txBody>
          <a:bodyPr/>
          <a:lstStyle/>
          <a:p>
            <a:r>
              <a:rPr lang="en-ZA" dirty="0"/>
              <a:t>Megan R. Brown, </a:t>
            </a:r>
            <a:r>
              <a:rPr lang="en-ZA" dirty="0" err="1"/>
              <a:t>PsyD</a:t>
            </a:r>
            <a:endParaRPr lang="en-ZA" dirty="0"/>
          </a:p>
          <a:p>
            <a:r>
              <a:rPr lang="en-ZA" dirty="0"/>
              <a:t>David B. Simpson, PhD</a:t>
            </a:r>
          </a:p>
          <a:p>
            <a:r>
              <a:rPr lang="en-ZA" dirty="0"/>
              <a:t>In His Image Family Medicine Residency</a:t>
            </a:r>
          </a:p>
          <a:p>
            <a:r>
              <a:rPr lang="en-ZA" i="1" dirty="0"/>
              <a:t>The 39</a:t>
            </a:r>
            <a:r>
              <a:rPr lang="en-ZA" i="1" baseline="30000" dirty="0"/>
              <a:t>th</a:t>
            </a:r>
            <a:r>
              <a:rPr lang="en-ZA" i="1" dirty="0"/>
              <a:t> Forum for </a:t>
            </a:r>
            <a:r>
              <a:rPr lang="en-ZA" i="1" dirty="0" err="1"/>
              <a:t>Behavioral</a:t>
            </a:r>
            <a:r>
              <a:rPr lang="en-ZA" i="1" dirty="0"/>
              <a:t> Science in Family Medicine</a:t>
            </a:r>
          </a:p>
        </p:txBody>
      </p:sp>
      <p:cxnSp>
        <p:nvCxnSpPr>
          <p:cNvPr id="8" name="Straight Connector 7" descr="Divider line">
            <a:extLst>
              <a:ext uri="{FF2B5EF4-FFF2-40B4-BE49-F238E27FC236}">
                <a16:creationId xmlns:a16="http://schemas.microsoft.com/office/drawing/2014/main" id="{650C75AF-B979-4F50-A452-B42AF6171860}"/>
              </a:ext>
              <a:ext uri="{C183D7F6-B498-43B3-948B-1728B52AA6E4}">
                <adec:decorative xmlns:adec="http://schemas.microsoft.com/office/drawing/2017/decorative" xmlns="" val="1"/>
              </a:ext>
            </a:extLst>
          </p:cNvPr>
          <p:cNvCxnSpPr>
            <a:cxnSpLocks/>
          </p:cNvCxnSpPr>
          <p:nvPr/>
        </p:nvCxnSpPr>
        <p:spPr>
          <a:xfrm>
            <a:off x="739644" y="1885540"/>
            <a:ext cx="3773633" cy="0"/>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Picture Placeholder 9" descr="Green fern" title="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8999616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p:txBody>
          <a:bodyPr/>
          <a:lstStyle/>
          <a:p>
            <a:r>
              <a:rPr lang="en-US" dirty="0"/>
              <a:t>Informed Consent</a:t>
            </a:r>
          </a:p>
          <a:p>
            <a:endParaRPr lang="en-US" dirty="0"/>
          </a:p>
          <a:p>
            <a:r>
              <a:rPr lang="en-US" dirty="0"/>
              <a:t>Use Instruments for Intended Purpose</a:t>
            </a:r>
          </a:p>
          <a:p>
            <a:pPr lvl="1"/>
            <a:r>
              <a:rPr lang="en-US" dirty="0"/>
              <a:t>Feedback to Facilitate Personal &amp; Team Growth</a:t>
            </a:r>
          </a:p>
          <a:p>
            <a:endParaRPr lang="en-US" dirty="0"/>
          </a:p>
          <a:p>
            <a:r>
              <a:rPr lang="en-US" dirty="0"/>
              <a:t>Use with Caution </a:t>
            </a:r>
          </a:p>
          <a:p>
            <a:pPr lvl="1"/>
            <a:r>
              <a:rPr lang="en-US" dirty="0"/>
              <a:t>Aware of MBTI Issues</a:t>
            </a:r>
          </a:p>
          <a:p>
            <a:endParaRPr lang="en-US" dirty="0"/>
          </a:p>
          <a:p>
            <a:r>
              <a:rPr lang="en-US" dirty="0" err="1"/>
              <a:t>Birkman</a:t>
            </a:r>
            <a:r>
              <a:rPr lang="en-US" dirty="0"/>
              <a:t>: Incremental Utility</a:t>
            </a:r>
          </a:p>
          <a:p>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ZA" smtClean="0"/>
              <a:pPr/>
              <a:t>10</a:t>
            </a:fld>
            <a:endParaRPr lang="en-ZA" dirty="0"/>
          </a:p>
        </p:txBody>
      </p:sp>
      <p:sp>
        <p:nvSpPr>
          <p:cNvPr id="4" name="Title 3"/>
          <p:cNvSpPr>
            <a:spLocks noGrp="1"/>
          </p:cNvSpPr>
          <p:nvPr>
            <p:ph type="title"/>
          </p:nvPr>
        </p:nvSpPr>
        <p:spPr/>
        <p:txBody>
          <a:bodyPr/>
          <a:lstStyle/>
          <a:p>
            <a:r>
              <a:rPr lang="en-US" dirty="0"/>
              <a:t>Ethical Considerations</a:t>
            </a:r>
          </a:p>
        </p:txBody>
      </p:sp>
      <p:pic>
        <p:nvPicPr>
          <p:cNvPr id="7" name="Picture Placeholder 6"/>
          <p:cNvPicPr>
            <a:picLocks noGrp="1"/>
          </p:cNvPicPr>
          <p:nvPr>
            <p:ph type="pic" sz="quarter" idx="10"/>
          </p:nvPr>
        </p:nvPicPr>
        <p:blipFill>
          <a:blip r:embed="rId3">
            <a:extLst>
              <a:ext uri="{28A0092B-C50C-407E-A947-70E740481C1C}">
                <a14:useLocalDpi xmlns:a14="http://schemas.microsoft.com/office/drawing/2010/main" val="0"/>
              </a:ext>
            </a:extLst>
          </a:blip>
          <a:srcRect l="17409" r="17409"/>
          <a:stretch>
            <a:fillRect/>
          </a:stretch>
        </p:blipFill>
        <p:spPr bwMode="auto">
          <a:prstGeom prst="rect">
            <a:avLst/>
          </a:prstGeom>
          <a:noFill/>
          <a:ln>
            <a:noFill/>
          </a:ln>
        </p:spPr>
      </p:pic>
      <p:pic>
        <p:nvPicPr>
          <p:cNvPr id="8" name="Picture 7"/>
          <p:cNvPicPr/>
          <p:nvPr/>
        </p:nvPicPr>
        <p:blipFill>
          <a:blip r:embed="rId3">
            <a:extLst>
              <a:ext uri="{28A0092B-C50C-407E-A947-70E740481C1C}">
                <a14:useLocalDpi xmlns:a14="http://schemas.microsoft.com/office/drawing/2010/main" val="0"/>
              </a:ext>
            </a:extLst>
          </a:blip>
          <a:srcRect/>
          <a:stretch>
            <a:fillRect/>
          </a:stretch>
        </p:blipFill>
        <p:spPr bwMode="auto">
          <a:xfrm>
            <a:off x="5413663" y="0"/>
            <a:ext cx="6663135" cy="6846188"/>
          </a:xfrm>
          <a:prstGeom prst="rect">
            <a:avLst/>
          </a:prstGeom>
          <a:noFill/>
          <a:ln>
            <a:noFill/>
          </a:ln>
        </p:spPr>
      </p:pic>
    </p:spTree>
    <p:extLst>
      <p:ext uri="{BB962C8B-B14F-4D97-AF65-F5344CB8AC3E}">
        <p14:creationId xmlns:p14="http://schemas.microsoft.com/office/powerpoint/2010/main" val="2212683680"/>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1" y="0"/>
            <a:ext cx="5105400" cy="6858000"/>
          </a:xfrm>
        </p:spPr>
        <p:txBody>
          <a:bodyPr/>
          <a:lstStyle/>
          <a:p>
            <a:r>
              <a:rPr lang="en-ZA" dirty="0"/>
              <a:t>Application</a:t>
            </a:r>
            <a:br>
              <a:rPr lang="en-ZA" dirty="0"/>
            </a:br>
            <a:r>
              <a:rPr lang="en-ZA" dirty="0"/>
              <a:t/>
            </a:r>
            <a:br>
              <a:rPr lang="en-ZA" dirty="0"/>
            </a:br>
            <a:r>
              <a:rPr lang="en-ZA" i="1" dirty="0"/>
              <a:t>What about you?</a:t>
            </a:r>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ZA" smtClean="0"/>
              <a:pPr/>
              <a:t>11</a:t>
            </a:fld>
            <a:endParaRPr lang="en-ZA"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34365830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a:extLst>
              <a:ext uri="{FF2B5EF4-FFF2-40B4-BE49-F238E27FC236}">
                <a16:creationId xmlns:a16="http://schemas.microsoft.com/office/drawing/2014/main" id="{2065A35A-C57B-453D-BF8A-7C8AA18B2452}"/>
              </a:ext>
            </a:extLst>
          </p:cNvPr>
          <p:cNvSpPr>
            <a:spLocks noGrp="1"/>
          </p:cNvSpPr>
          <p:nvPr>
            <p:ph type="title"/>
          </p:nvPr>
        </p:nvSpPr>
        <p:spPr/>
        <p:txBody>
          <a:bodyPr/>
          <a:lstStyle/>
          <a:p>
            <a:r>
              <a:rPr lang="en-ZA" dirty="0"/>
              <a:t>Thank You</a:t>
            </a:r>
          </a:p>
        </p:txBody>
      </p:sp>
      <p:cxnSp>
        <p:nvCxnSpPr>
          <p:cNvPr id="25" name="Straight Connector 24" descr="Divider line">
            <a:extLst>
              <a:ext uri="{FF2B5EF4-FFF2-40B4-BE49-F238E27FC236}">
                <a16:creationId xmlns:a16="http://schemas.microsoft.com/office/drawing/2014/main" id="{551A2C98-AF4A-453D-882B-3123746E8A48}"/>
              </a:ext>
              <a:ext uri="{C183D7F6-B498-43B3-948B-1728B52AA6E4}">
                <adec:decorative xmlns:adec="http://schemas.microsoft.com/office/drawing/2017/decorative" xmlns="" val="1"/>
              </a:ext>
            </a:extLst>
          </p:cNvPr>
          <p:cNvCxnSpPr/>
          <p:nvPr/>
        </p:nvCxnSpPr>
        <p:spPr>
          <a:xfrm>
            <a:off x="664575" y="3906982"/>
            <a:ext cx="2850521" cy="0"/>
          </a:xfrm>
          <a:prstGeom prst="line">
            <a:avLst/>
          </a:prstGeom>
        </p:spPr>
        <p:style>
          <a:lnRef idx="1">
            <a:schemeClr val="accent1"/>
          </a:lnRef>
          <a:fillRef idx="0">
            <a:schemeClr val="accent1"/>
          </a:fillRef>
          <a:effectRef idx="0">
            <a:schemeClr val="accent1"/>
          </a:effectRef>
          <a:fontRef idx="minor">
            <a:schemeClr val="tx1"/>
          </a:fontRef>
        </p:style>
      </p:cxnSp>
      <p:sp>
        <p:nvSpPr>
          <p:cNvPr id="4" name="Text Placeholder 3">
            <a:extLst>
              <a:ext uri="{FF2B5EF4-FFF2-40B4-BE49-F238E27FC236}">
                <a16:creationId xmlns:a16="http://schemas.microsoft.com/office/drawing/2014/main" id="{60828E04-9C2A-4859-8050-C2DF67A249CB}"/>
              </a:ext>
            </a:extLst>
          </p:cNvPr>
          <p:cNvSpPr>
            <a:spLocks noGrp="1"/>
          </p:cNvSpPr>
          <p:nvPr>
            <p:ph type="body" sz="quarter" idx="15"/>
          </p:nvPr>
        </p:nvSpPr>
        <p:spPr/>
        <p:txBody>
          <a:bodyPr/>
          <a:lstStyle/>
          <a:p>
            <a:r>
              <a:rPr lang="en-ZA" dirty="0"/>
              <a:t>Megan Brown</a:t>
            </a:r>
          </a:p>
          <a:p>
            <a:r>
              <a:rPr lang="en-ZA" dirty="0"/>
              <a:t>mbrown@inhisimage.org</a:t>
            </a:r>
          </a:p>
        </p:txBody>
      </p:sp>
      <p:sp>
        <p:nvSpPr>
          <p:cNvPr id="6" name="Text Placeholder 5">
            <a:extLst>
              <a:ext uri="{FF2B5EF4-FFF2-40B4-BE49-F238E27FC236}">
                <a16:creationId xmlns:a16="http://schemas.microsoft.com/office/drawing/2014/main" id="{50A3BCC3-A277-4C0B-9EBA-EB53990D8EBD}"/>
              </a:ext>
            </a:extLst>
          </p:cNvPr>
          <p:cNvSpPr>
            <a:spLocks noGrp="1"/>
          </p:cNvSpPr>
          <p:nvPr>
            <p:ph type="body" sz="quarter" idx="17"/>
          </p:nvPr>
        </p:nvSpPr>
        <p:spPr/>
        <p:txBody>
          <a:bodyPr/>
          <a:lstStyle/>
          <a:p>
            <a:r>
              <a:rPr lang="en-ZA" dirty="0"/>
              <a:t>David Simpson</a:t>
            </a:r>
          </a:p>
          <a:p>
            <a:r>
              <a:rPr lang="en-ZA" dirty="0"/>
              <a:t>dsimpson@inhisimage.org</a:t>
            </a:r>
          </a:p>
          <a:p>
            <a:endParaRPr lang="en-ZA" dirty="0"/>
          </a:p>
        </p:txBody>
      </p:sp>
      <p:pic>
        <p:nvPicPr>
          <p:cNvPr id="12" name="Picture Placeholder 11" descr="Green fern" title="Green fern">
            <a:extLst>
              <a:ext uri="{FF2B5EF4-FFF2-40B4-BE49-F238E27FC236}">
                <a16:creationId xmlns:a16="http://schemas.microsoft.com/office/drawing/2014/main" id="{4323005A-5C0E-47CB-A851-80B7F2A01FA9}"/>
              </a:ext>
            </a:extLst>
          </p:cNvPr>
          <p:cNvPicPr>
            <a:picLocks noGrp="1" noChangeAspect="1"/>
          </p:cNvPicPr>
          <p:nvPr>
            <p:ph type="pic" sz="quarter" idx="19"/>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15367830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3"/>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91662" y="1007818"/>
            <a:ext cx="5257800" cy="2011108"/>
          </a:xfrm>
          <a:prstGeom prst="rect">
            <a:avLst/>
          </a:prstGeom>
        </p:spPr>
      </p:pic>
      <p:pic>
        <p:nvPicPr>
          <p:cNvPr id="6" name="Picture 5"/>
          <p:cNvPicPr>
            <a:picLocks noChangeAspect="1"/>
          </p:cNvPicPr>
          <p:nvPr/>
        </p:nvPicPr>
        <p:blipFill>
          <a:blip r:embed="rId4"/>
          <a:stretch>
            <a:fillRect/>
          </a:stretch>
        </p:blipFill>
        <p:spPr>
          <a:xfrm>
            <a:off x="6585439" y="3314700"/>
            <a:ext cx="4762500" cy="3019425"/>
          </a:xfrm>
          <a:prstGeom prst="rect">
            <a:avLst/>
          </a:prstGeom>
        </p:spPr>
      </p:pic>
    </p:spTree>
    <p:extLst>
      <p:ext uri="{BB962C8B-B14F-4D97-AF65-F5344CB8AC3E}">
        <p14:creationId xmlns:p14="http://schemas.microsoft.com/office/powerpoint/2010/main" val="21711263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p:txBody>
          <a:bodyPr/>
          <a:lstStyle/>
          <a:p>
            <a:r>
              <a:rPr lang="en-US" dirty="0"/>
              <a:t>Housekeeping</a:t>
            </a:r>
          </a:p>
        </p:txBody>
      </p:sp>
      <p:sp>
        <p:nvSpPr>
          <p:cNvPr id="3" name="Subtitle 2">
            <a:extLst>
              <a:ext uri="{FF2B5EF4-FFF2-40B4-BE49-F238E27FC236}">
                <a16:creationId xmlns:a16="http://schemas.microsoft.com/office/drawing/2014/main" id="{76F3BC00-016D-45F4-9C27-3F780E206357}"/>
              </a:ext>
            </a:extLst>
          </p:cNvPr>
          <p:cNvSpPr>
            <a:spLocks noGrp="1"/>
          </p:cNvSpPr>
          <p:nvPr>
            <p:ph type="subTitle" idx="1"/>
          </p:nvPr>
        </p:nvSpPr>
        <p:spPr>
          <a:xfrm>
            <a:off x="6126291" y="304347"/>
            <a:ext cx="5124443" cy="6187893"/>
          </a:xfrm>
        </p:spPr>
        <p:txBody>
          <a:bodyPr/>
          <a:lstStyle/>
          <a:p>
            <a:endParaRPr lang="en-US" dirty="0"/>
          </a:p>
          <a:p>
            <a:r>
              <a:rPr lang="en-US" dirty="0"/>
              <a:t>Disclosures: None</a:t>
            </a:r>
          </a:p>
          <a:p>
            <a:r>
              <a:rPr lang="en-US" sz="1400" i="1" dirty="0"/>
              <a:t>Note: We will be highlighting several personality assessment tools that we pay for and use. The curriculum we are presenting can be replicated using many different tools, including free options. We have no financial gain associated with the Birkman Method or Myers Briggs. </a:t>
            </a:r>
          </a:p>
          <a:p>
            <a:endParaRPr lang="en-US" sz="1600" dirty="0"/>
          </a:p>
          <a:p>
            <a:endParaRPr lang="en-US" sz="1600" dirty="0"/>
          </a:p>
          <a:p>
            <a:pPr lvl="0"/>
            <a:r>
              <a:rPr lang="en-US" dirty="0"/>
              <a:t>Learning Objectives:</a:t>
            </a:r>
          </a:p>
          <a:p>
            <a:pPr lvl="0"/>
            <a:r>
              <a:rPr lang="en-US" sz="1800" dirty="0"/>
              <a:t>Upon completion, participants will be able to: </a:t>
            </a:r>
          </a:p>
          <a:p>
            <a:pPr marL="514350" lvl="0" indent="-514350">
              <a:buFont typeface="+mj-lt"/>
              <a:buAutoNum type="arabicPeriod"/>
            </a:pPr>
            <a:r>
              <a:rPr lang="en-US" sz="1800" dirty="0"/>
              <a:t>list 2 goals of using personality measures in coaching resident leaders.</a:t>
            </a:r>
          </a:p>
          <a:p>
            <a:pPr marL="514350" lvl="0" indent="-514350">
              <a:buFont typeface="+mj-lt"/>
              <a:buAutoNum type="arabicPeriod"/>
            </a:pPr>
            <a:r>
              <a:rPr lang="en-US" sz="1800" dirty="0"/>
              <a:t>describe the unique contribution of The Birkman Method to enhancing the value of teams in Family Medicine.</a:t>
            </a:r>
          </a:p>
          <a:p>
            <a:pPr marL="514350" lvl="0" indent="-514350">
              <a:buFont typeface="+mj-lt"/>
              <a:buAutoNum type="arabicPeriod"/>
            </a:pPr>
            <a:r>
              <a:rPr lang="en-US" sz="1800" dirty="0"/>
              <a:t>generate 2 action steps to increase emotional intelligence of leaders of teams at their residency.</a:t>
            </a:r>
          </a:p>
          <a:p>
            <a:endParaRPr lang="en-US" dirty="0"/>
          </a:p>
        </p:txBody>
      </p:sp>
    </p:spTree>
    <p:extLst>
      <p:ext uri="{BB962C8B-B14F-4D97-AF65-F5344CB8AC3E}">
        <p14:creationId xmlns:p14="http://schemas.microsoft.com/office/powerpoint/2010/main" val="222504588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a:xfrm>
            <a:off x="7086600" y="-1"/>
            <a:ext cx="5105400" cy="7890235"/>
          </a:xfrm>
        </p:spPr>
        <p:txBody>
          <a:bodyPr/>
          <a:lstStyle/>
          <a:p>
            <a:r>
              <a:rPr lang="en-ZA" dirty="0"/>
              <a:t>A Tale of </a:t>
            </a:r>
            <a:br>
              <a:rPr lang="en-ZA" dirty="0"/>
            </a:br>
            <a:r>
              <a:rPr lang="en-ZA" dirty="0"/>
              <a:t>Two Residents</a:t>
            </a:r>
            <a:br>
              <a:rPr lang="en-ZA" dirty="0"/>
            </a:br>
            <a:r>
              <a:rPr lang="en-ZA" dirty="0"/>
              <a:t/>
            </a:r>
            <a:br>
              <a:rPr lang="en-ZA" dirty="0"/>
            </a:br>
            <a:r>
              <a:rPr lang="en-ZA" sz="4400" i="1" dirty="0"/>
              <a:t>PGY3  &amp;  PGY1</a:t>
            </a:r>
            <a:endParaRPr lang="en-ZA" i="1" dirty="0"/>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ZA" smtClean="0"/>
              <a:pPr/>
              <a:t>4</a:t>
            </a:fld>
            <a:endParaRPr lang="en-ZA" dirty="0"/>
          </a:p>
        </p:txBody>
      </p:sp>
      <p:pic>
        <p:nvPicPr>
          <p:cNvPr id="8" name="Picture Placeholder 7" descr="Abstract orange folded plastic" title="Abstract orange folded plastic">
            <a:extLst>
              <a:ext uri="{FF2B5EF4-FFF2-40B4-BE49-F238E27FC236}">
                <a16:creationId xmlns:a16="http://schemas.microsoft.com/office/drawing/2014/main" id="{DF1A28DA-2EA1-4CDF-B47F-FD077786E680}"/>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409167464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1"/>
          </p:nvPr>
        </p:nvSpPr>
        <p:spPr/>
        <p:txBody>
          <a:bodyPr/>
          <a:lstStyle/>
          <a:p>
            <a:fld id="{19B51A1E-902D-48AF-9020-955120F399B6}" type="slidenum">
              <a:rPr lang="en-ZA" smtClean="0"/>
              <a:pPr/>
              <a:t>5</a:t>
            </a:fld>
            <a:endParaRPr lang="en-ZA" dirty="0"/>
          </a:p>
        </p:txBody>
      </p:sp>
      <p:sp>
        <p:nvSpPr>
          <p:cNvPr id="3" name="Content Placeholder 2"/>
          <p:cNvSpPr>
            <a:spLocks noGrp="1"/>
          </p:cNvSpPr>
          <p:nvPr>
            <p:ph sz="half" idx="1"/>
          </p:nvPr>
        </p:nvSpPr>
        <p:spPr>
          <a:xfrm>
            <a:off x="858028" y="1605311"/>
            <a:ext cx="5472000" cy="539345"/>
          </a:xfrm>
        </p:spPr>
        <p:txBody>
          <a:bodyPr/>
          <a:lstStyle/>
          <a:p>
            <a:r>
              <a:rPr lang="en-US" b="1" dirty="0"/>
              <a:t>Usual Behavior</a:t>
            </a:r>
          </a:p>
          <a:p>
            <a:r>
              <a:rPr lang="en-US" i="1" dirty="0"/>
              <a:t>what you observe them doing</a:t>
            </a:r>
          </a:p>
          <a:p>
            <a:r>
              <a:rPr lang="en-US" i="1" dirty="0"/>
              <a:t>what you assume they need from you</a:t>
            </a:r>
          </a:p>
        </p:txBody>
      </p:sp>
      <p:pic>
        <p:nvPicPr>
          <p:cNvPr id="5" name="Picture 4"/>
          <p:cNvPicPr/>
          <p:nvPr/>
        </p:nvPicPr>
        <p:blipFill>
          <a:blip r:embed="rId3">
            <a:extLst>
              <a:ext uri="{28A0092B-C50C-407E-A947-70E740481C1C}">
                <a14:useLocalDpi xmlns:a14="http://schemas.microsoft.com/office/drawing/2010/main" val="0"/>
              </a:ext>
            </a:extLst>
          </a:blip>
          <a:srcRect/>
          <a:stretch>
            <a:fillRect/>
          </a:stretch>
        </p:blipFill>
        <p:spPr bwMode="auto">
          <a:xfrm>
            <a:off x="4708895" y="0"/>
            <a:ext cx="7367904" cy="6846188"/>
          </a:xfrm>
          <a:prstGeom prst="rect">
            <a:avLst/>
          </a:prstGeom>
          <a:noFill/>
          <a:ln>
            <a:noFill/>
          </a:ln>
        </p:spPr>
      </p:pic>
      <p:sp>
        <p:nvSpPr>
          <p:cNvPr id="6" name="TextBox 5"/>
          <p:cNvSpPr txBox="1"/>
          <p:nvPr/>
        </p:nvSpPr>
        <p:spPr>
          <a:xfrm>
            <a:off x="935182" y="4281055"/>
            <a:ext cx="3699163" cy="1200329"/>
          </a:xfrm>
          <a:prstGeom prst="rect">
            <a:avLst/>
          </a:prstGeom>
          <a:noFill/>
        </p:spPr>
        <p:txBody>
          <a:bodyPr wrap="square" rtlCol="0">
            <a:spAutoFit/>
          </a:bodyPr>
          <a:lstStyle/>
          <a:p>
            <a:r>
              <a:rPr lang="en-US" b="1" dirty="0"/>
              <a:t>Needs</a:t>
            </a:r>
          </a:p>
          <a:p>
            <a:r>
              <a:rPr lang="en-US" i="1" dirty="0"/>
              <a:t>what they need from relationships &amp; environment in order to thrive</a:t>
            </a:r>
          </a:p>
          <a:p>
            <a:endParaRPr lang="en-US" i="1" dirty="0"/>
          </a:p>
        </p:txBody>
      </p:sp>
      <p:sp>
        <p:nvSpPr>
          <p:cNvPr id="7" name="TextBox 6"/>
          <p:cNvSpPr txBox="1"/>
          <p:nvPr/>
        </p:nvSpPr>
        <p:spPr>
          <a:xfrm>
            <a:off x="933880" y="2499764"/>
            <a:ext cx="3699163" cy="1200329"/>
          </a:xfrm>
          <a:prstGeom prst="rect">
            <a:avLst/>
          </a:prstGeom>
          <a:noFill/>
        </p:spPr>
        <p:txBody>
          <a:bodyPr wrap="square" rtlCol="0">
            <a:spAutoFit/>
          </a:bodyPr>
          <a:lstStyle/>
          <a:p>
            <a:r>
              <a:rPr lang="en-US" b="1" dirty="0">
                <a:solidFill>
                  <a:srgbClr val="FF0000"/>
                </a:solidFill>
              </a:rPr>
              <a:t>Stress Behavior</a:t>
            </a:r>
          </a:p>
          <a:p>
            <a:r>
              <a:rPr lang="en-US" i="1" dirty="0">
                <a:solidFill>
                  <a:srgbClr val="FF0000"/>
                </a:solidFill>
              </a:rPr>
              <a:t>what you observe when their needs aren’t being met</a:t>
            </a:r>
          </a:p>
          <a:p>
            <a:endParaRPr lang="en-US" i="1" dirty="0"/>
          </a:p>
        </p:txBody>
      </p:sp>
      <p:cxnSp>
        <p:nvCxnSpPr>
          <p:cNvPr id="10" name="Straight Connector 9"/>
          <p:cNvCxnSpPr/>
          <p:nvPr/>
        </p:nvCxnSpPr>
        <p:spPr>
          <a:xfrm>
            <a:off x="290945" y="3667990"/>
            <a:ext cx="11585864" cy="0"/>
          </a:xfrm>
          <a:prstGeom prst="line">
            <a:avLst/>
          </a:prstGeom>
          <a:ln w="317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2528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bg/>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animBg="1"/>
      <p:bldP spid="6"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1" y="0"/>
            <a:ext cx="5105400" cy="5176434"/>
          </a:xfrm>
        </p:spPr>
        <p:txBody>
          <a:bodyPr/>
          <a:lstStyle/>
          <a:p>
            <a:r>
              <a:rPr lang="en-ZA" dirty="0"/>
              <a:t>It Worked!</a:t>
            </a:r>
            <a:endParaRPr lang="en-ZA"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733274" y="3331448"/>
            <a:ext cx="4510729" cy="999487"/>
          </a:xfrm>
        </p:spPr>
        <p:txBody>
          <a:bodyPr/>
          <a:lstStyle/>
          <a:p>
            <a:pPr marL="285750" indent="-285750">
              <a:buFont typeface="Arial" panose="020B0604020202020204" pitchFamily="34" charset="0"/>
              <a:buChar char="•"/>
            </a:pPr>
            <a:r>
              <a:rPr lang="en-US" dirty="0"/>
              <a:t>Increased learning</a:t>
            </a:r>
          </a:p>
          <a:p>
            <a:pPr marL="285750" indent="-285750">
              <a:buFont typeface="Arial" panose="020B0604020202020204" pitchFamily="34" charset="0"/>
              <a:buChar char="•"/>
            </a:pPr>
            <a:r>
              <a:rPr lang="en-US" dirty="0"/>
              <a:t>Increased the 3</a:t>
            </a:r>
            <a:r>
              <a:rPr lang="en-US" baseline="30000" dirty="0"/>
              <a:t>rd</a:t>
            </a:r>
            <a:r>
              <a:rPr lang="en-US" dirty="0"/>
              <a:t> year’s efficacy</a:t>
            </a:r>
          </a:p>
          <a:p>
            <a:pPr marL="285750" indent="-285750">
              <a:buFont typeface="Arial" panose="020B0604020202020204" pitchFamily="34" charset="0"/>
              <a:buChar char="•"/>
            </a:pPr>
            <a:r>
              <a:rPr lang="en-US" dirty="0"/>
              <a:t>Improved patient care</a:t>
            </a:r>
          </a:p>
          <a:p>
            <a:pPr marL="285750" indent="-285750">
              <a:buFont typeface="Arial" panose="020B0604020202020204" pitchFamily="34" charset="0"/>
              <a:buChar char="•"/>
            </a:pPr>
            <a:r>
              <a:rPr lang="en-US" dirty="0"/>
              <a:t>Improved the team’s overall experience that month.</a:t>
            </a:r>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ZA" smtClean="0"/>
              <a:pPr/>
              <a:t>6</a:t>
            </a:fld>
            <a:endParaRPr lang="en-ZA"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451020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ZA" sz="3600" dirty="0"/>
              <a:t>Leader Coaching</a:t>
            </a:r>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p:txBody>
          <a:bodyPr/>
          <a:lstStyle/>
          <a:p>
            <a:pPr marL="285750" indent="-285750">
              <a:buFont typeface="Arial" panose="020B0604020202020204" pitchFamily="34" charset="0"/>
              <a:buChar char="•"/>
            </a:pPr>
            <a:r>
              <a:rPr lang="en-ZA" dirty="0"/>
              <a:t>Support resident leaders in developing their own style</a:t>
            </a:r>
          </a:p>
          <a:p>
            <a:pPr marL="285750" indent="-285750">
              <a:buFont typeface="Arial" panose="020B0604020202020204" pitchFamily="34" charset="0"/>
              <a:buChar char="•"/>
            </a:pPr>
            <a:r>
              <a:rPr lang="en-ZA" dirty="0"/>
              <a:t>Improve team dynamics to assist with learning</a:t>
            </a:r>
          </a:p>
          <a:p>
            <a:pPr marL="285750" indent="-285750">
              <a:buFont typeface="Arial" panose="020B0604020202020204" pitchFamily="34" charset="0"/>
              <a:buChar char="•"/>
            </a:pPr>
            <a:r>
              <a:rPr lang="en-ZA" dirty="0"/>
              <a:t>Increase emotional intelligence of residents</a:t>
            </a:r>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431801" y="3443680"/>
            <a:ext cx="5472000" cy="3681600"/>
          </a:xfrm>
        </p:spPr>
        <p:txBody>
          <a:bodyPr/>
          <a:lstStyle/>
          <a:p>
            <a:pPr marL="0" indent="0">
              <a:buNone/>
            </a:pPr>
            <a:r>
              <a:rPr lang="en-ZA" sz="2800" dirty="0"/>
              <a:t>Content of Meeting</a:t>
            </a:r>
          </a:p>
          <a:p>
            <a:r>
              <a:rPr lang="en-ZA" dirty="0"/>
              <a:t>Thoughts/feelings about the month? Working together? Interns?</a:t>
            </a:r>
          </a:p>
          <a:p>
            <a:r>
              <a:rPr lang="en-ZA" dirty="0"/>
              <a:t>Walk through group’s data and potential areas of concern</a:t>
            </a:r>
          </a:p>
          <a:p>
            <a:pPr lvl="1"/>
            <a:r>
              <a:rPr lang="en-ZA" dirty="0"/>
              <a:t>Data is just a tool or springboard for conversation.</a:t>
            </a:r>
          </a:p>
          <a:p>
            <a:r>
              <a:rPr lang="en-ZA" dirty="0"/>
              <a:t>Problem solving</a:t>
            </a:r>
          </a:p>
          <a:p>
            <a:r>
              <a:rPr lang="en-ZA" dirty="0"/>
              <a:t>Offer help as needed throughout month</a:t>
            </a:r>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ZA" smtClean="0"/>
              <a:pPr/>
              <a:t>7</a:t>
            </a:fld>
            <a:endParaRPr lang="en-ZA" dirty="0"/>
          </a:p>
        </p:txBody>
      </p:sp>
      <p:pic>
        <p:nvPicPr>
          <p:cNvPr id="10" name="Picture Placeholder 9" descr="Spiraling inside of a shell" title="Spiraling inside of a shell">
            <a:extLst>
              <a:ext uri="{FF2B5EF4-FFF2-40B4-BE49-F238E27FC236}">
                <a16:creationId xmlns:a16="http://schemas.microsoft.com/office/drawing/2014/main" id="{EB8894DA-5A0F-45C1-B4BE-7D1EA8A943C4}"/>
              </a:ext>
            </a:extLst>
          </p:cNvPr>
          <p:cNvPicPr>
            <a:picLocks noGrp="1" noChangeAspect="1"/>
          </p:cNvPicPr>
          <p:nvPr>
            <p:ph type="pic" sz="quarter" idx="10"/>
          </p:nvPr>
        </p:nvPicPr>
        <p:blipFill>
          <a:blip r:embed="rId3" cstate="screen">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596406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a:xfrm>
            <a:off x="394855" y="-311728"/>
            <a:ext cx="6329417" cy="7890235"/>
          </a:xfrm>
        </p:spPr>
        <p:txBody>
          <a:bodyPr/>
          <a:lstStyle/>
          <a:p>
            <a:r>
              <a:rPr lang="en-ZA" dirty="0"/>
              <a:t>A Recent </a:t>
            </a:r>
            <a:br>
              <a:rPr lang="en-ZA" dirty="0"/>
            </a:br>
            <a:r>
              <a:rPr lang="en-ZA" dirty="0"/>
              <a:t>“Uh Huh Moment”</a:t>
            </a:r>
            <a:br>
              <a:rPr lang="en-ZA" dirty="0"/>
            </a:br>
            <a:r>
              <a:rPr lang="en-ZA" dirty="0"/>
              <a:t/>
            </a:r>
            <a:br>
              <a:rPr lang="en-ZA" dirty="0"/>
            </a:br>
            <a:endParaRPr lang="en-ZA" i="1" dirty="0"/>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ZA" smtClean="0"/>
              <a:pPr/>
              <a:t>8</a:t>
            </a:fld>
            <a:endParaRPr lang="en-ZA" dirty="0"/>
          </a:p>
        </p:txBody>
      </p:sp>
      <p:pic>
        <p:nvPicPr>
          <p:cNvPr id="1028" name="Picture 4" descr="http://www.thoughtsstorieslife.com/wp-content/uploads/2012/07/Sprout-Lightbulb.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35327" y="-123466"/>
            <a:ext cx="5133705" cy="6844941"/>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6892637" y="6621447"/>
            <a:ext cx="6096000" cy="200055"/>
          </a:xfrm>
          <a:prstGeom prst="rect">
            <a:avLst/>
          </a:prstGeom>
        </p:spPr>
        <p:txBody>
          <a:bodyPr>
            <a:spAutoFit/>
          </a:bodyPr>
          <a:lstStyle/>
          <a:p>
            <a:r>
              <a:rPr lang="en-US" sz="700" dirty="0"/>
              <a:t>http://www.thoughtsstorieslife.com/wp-content/uploads/2012/07/Sprout-Lightbulb.jpg</a:t>
            </a:r>
          </a:p>
        </p:txBody>
      </p:sp>
    </p:spTree>
    <p:extLst>
      <p:ext uri="{BB962C8B-B14F-4D97-AF65-F5344CB8AC3E}">
        <p14:creationId xmlns:p14="http://schemas.microsoft.com/office/powerpoint/2010/main" val="2379288529"/>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Content Placeholder 8">
            <a:extLst>
              <a:ext uri="{FF2B5EF4-FFF2-40B4-BE49-F238E27FC236}">
                <a16:creationId xmlns:a16="http://schemas.microsoft.com/office/drawing/2014/main" id="{02963F9B-6D52-5C48-84BF-8C8CB7A752A5}"/>
              </a:ext>
            </a:extLst>
          </p:cNvPr>
          <p:cNvPicPr>
            <a:picLocks noGrp="1" noChangeAspect="1"/>
          </p:cNvPicPr>
          <p:nvPr>
            <p:ph sz="half" idx="1"/>
          </p:nvPr>
        </p:nvPicPr>
        <p:blipFill>
          <a:blip r:embed="rId3"/>
          <a:stretch>
            <a:fillRect/>
          </a:stretch>
        </p:blipFill>
        <p:spPr>
          <a:xfrm>
            <a:off x="431800" y="2064196"/>
            <a:ext cx="5472113" cy="3647184"/>
          </a:xfrm>
        </p:spPr>
      </p:pic>
      <p:sp>
        <p:nvSpPr>
          <p:cNvPr id="3" name="Slide Number Placeholder 2"/>
          <p:cNvSpPr>
            <a:spLocks noGrp="1"/>
          </p:cNvSpPr>
          <p:nvPr>
            <p:ph type="sldNum" sz="quarter" idx="11"/>
          </p:nvPr>
        </p:nvSpPr>
        <p:spPr/>
        <p:txBody>
          <a:bodyPr/>
          <a:lstStyle/>
          <a:p>
            <a:fld id="{19B51A1E-902D-48AF-9020-955120F399B6}" type="slidenum">
              <a:rPr lang="en-ZA" smtClean="0"/>
              <a:pPr/>
              <a:t>9</a:t>
            </a:fld>
            <a:endParaRPr lang="en-ZA" dirty="0"/>
          </a:p>
        </p:txBody>
      </p:sp>
      <p:sp>
        <p:nvSpPr>
          <p:cNvPr id="4" name="Title 3"/>
          <p:cNvSpPr>
            <a:spLocks noGrp="1"/>
          </p:cNvSpPr>
          <p:nvPr>
            <p:ph type="title"/>
          </p:nvPr>
        </p:nvSpPr>
        <p:spPr>
          <a:xfrm>
            <a:off x="516835" y="432000"/>
            <a:ext cx="4654418" cy="695740"/>
          </a:xfrm>
        </p:spPr>
        <p:txBody>
          <a:bodyPr/>
          <a:lstStyle/>
          <a:p>
            <a:r>
              <a:rPr lang="en-US" dirty="0"/>
              <a:t>Why We Use MBTI &amp; Birkman</a:t>
            </a:r>
          </a:p>
        </p:txBody>
      </p:sp>
      <p:sp>
        <p:nvSpPr>
          <p:cNvPr id="5" name="Text Placeholder 4"/>
          <p:cNvSpPr>
            <a:spLocks noGrp="1"/>
          </p:cNvSpPr>
          <p:nvPr>
            <p:ph type="body" sz="quarter" idx="32"/>
          </p:nvPr>
        </p:nvSpPr>
        <p:spPr/>
        <p:txBody>
          <a:bodyPr/>
          <a:lstStyle/>
          <a:p>
            <a:r>
              <a:rPr lang="en-US" dirty="0"/>
              <a:t>Teamwork involves Relationship</a:t>
            </a:r>
          </a:p>
        </p:txBody>
      </p:sp>
      <p:sp>
        <p:nvSpPr>
          <p:cNvPr id="12" name="TextBox 11">
            <a:extLst>
              <a:ext uri="{FF2B5EF4-FFF2-40B4-BE49-F238E27FC236}">
                <a16:creationId xmlns:a16="http://schemas.microsoft.com/office/drawing/2014/main" id="{5B2BBF4B-D8EE-924B-B145-69D25547CA4A}"/>
              </a:ext>
            </a:extLst>
          </p:cNvPr>
          <p:cNvSpPr txBox="1"/>
          <p:nvPr/>
        </p:nvSpPr>
        <p:spPr>
          <a:xfrm>
            <a:off x="7669763" y="1042091"/>
            <a:ext cx="3918830" cy="1754326"/>
          </a:xfrm>
          <a:prstGeom prst="rect">
            <a:avLst/>
          </a:prstGeom>
          <a:noFill/>
        </p:spPr>
        <p:txBody>
          <a:bodyPr wrap="none" rtlCol="0">
            <a:spAutoFit/>
          </a:bodyPr>
          <a:lstStyle/>
          <a:p>
            <a:pPr marL="285750" indent="-285750">
              <a:buFont typeface="Wingdings" pitchFamily="2" charset="2"/>
              <a:buChar char="ü"/>
            </a:pPr>
            <a:r>
              <a:rPr lang="en-US" dirty="0"/>
              <a:t>Not focused on “type”</a:t>
            </a:r>
          </a:p>
          <a:p>
            <a:pPr marL="285750" indent="-285750">
              <a:buFont typeface="Wingdings" pitchFamily="2" charset="2"/>
              <a:buChar char="ü"/>
            </a:pPr>
            <a:endParaRPr lang="en-US" dirty="0"/>
          </a:p>
          <a:p>
            <a:pPr marL="285750" indent="-285750">
              <a:buFont typeface="Wingdings" pitchFamily="2" charset="2"/>
              <a:buChar char="ü"/>
            </a:pPr>
            <a:r>
              <a:rPr lang="en-US" dirty="0"/>
              <a:t>Facilitate Self – Other understanding</a:t>
            </a:r>
          </a:p>
          <a:p>
            <a:pPr marL="285750" indent="-285750">
              <a:buFont typeface="Wingdings" pitchFamily="2" charset="2"/>
              <a:buChar char="ü"/>
            </a:pPr>
            <a:endParaRPr lang="en-US" dirty="0"/>
          </a:p>
          <a:p>
            <a:pPr marL="285750" indent="-285750">
              <a:buFont typeface="Wingdings" pitchFamily="2" charset="2"/>
              <a:buChar char="ü"/>
            </a:pPr>
            <a:r>
              <a:rPr lang="en-US" dirty="0"/>
              <a:t>Facilitate “Team”</a:t>
            </a:r>
          </a:p>
          <a:p>
            <a:endParaRPr lang="en-US" dirty="0"/>
          </a:p>
        </p:txBody>
      </p:sp>
      <p:sp>
        <p:nvSpPr>
          <p:cNvPr id="13" name="TextBox 12">
            <a:extLst>
              <a:ext uri="{FF2B5EF4-FFF2-40B4-BE49-F238E27FC236}">
                <a16:creationId xmlns:a16="http://schemas.microsoft.com/office/drawing/2014/main" id="{F2F3C262-65AB-FD4E-8070-DB6D074D4A89}"/>
              </a:ext>
            </a:extLst>
          </p:cNvPr>
          <p:cNvSpPr txBox="1"/>
          <p:nvPr/>
        </p:nvSpPr>
        <p:spPr>
          <a:xfrm>
            <a:off x="431801" y="5691676"/>
            <a:ext cx="3449734" cy="200055"/>
          </a:xfrm>
          <a:prstGeom prst="rect">
            <a:avLst/>
          </a:prstGeom>
          <a:noFill/>
        </p:spPr>
        <p:txBody>
          <a:bodyPr wrap="square" rtlCol="0">
            <a:spAutoFit/>
          </a:bodyPr>
          <a:lstStyle/>
          <a:p>
            <a:r>
              <a:rPr lang="en-US" sz="700" dirty="0"/>
              <a:t>http://</a:t>
            </a:r>
            <a:r>
              <a:rPr lang="en-US" sz="700" dirty="0" err="1"/>
              <a:t>www.sundayassemblyla.org</a:t>
            </a:r>
            <a:r>
              <a:rPr lang="en-US" sz="700" dirty="0"/>
              <a:t>/</a:t>
            </a:r>
            <a:r>
              <a:rPr lang="en-US" sz="700" dirty="0" err="1"/>
              <a:t>planting_trees_treepeople_serviceevent</a:t>
            </a:r>
            <a:endParaRPr lang="en-US" sz="700" dirty="0"/>
          </a:p>
        </p:txBody>
      </p:sp>
      <p:sp>
        <p:nvSpPr>
          <p:cNvPr id="14" name="TextBox 13">
            <a:extLst>
              <a:ext uri="{FF2B5EF4-FFF2-40B4-BE49-F238E27FC236}">
                <a16:creationId xmlns:a16="http://schemas.microsoft.com/office/drawing/2014/main" id="{EAD09A79-8A0C-8F4C-9906-3F41B613EAD1}"/>
              </a:ext>
            </a:extLst>
          </p:cNvPr>
          <p:cNvSpPr txBox="1"/>
          <p:nvPr/>
        </p:nvSpPr>
        <p:spPr>
          <a:xfrm>
            <a:off x="8901404" y="633878"/>
            <a:ext cx="694421" cy="369332"/>
          </a:xfrm>
          <a:prstGeom prst="rect">
            <a:avLst/>
          </a:prstGeom>
          <a:noFill/>
        </p:spPr>
        <p:txBody>
          <a:bodyPr wrap="none" rtlCol="0">
            <a:spAutoFit/>
          </a:bodyPr>
          <a:lstStyle/>
          <a:p>
            <a:r>
              <a:rPr lang="en-US" b="1" i="1" dirty="0"/>
              <a:t>MBTI</a:t>
            </a:r>
          </a:p>
        </p:txBody>
      </p:sp>
      <p:sp>
        <p:nvSpPr>
          <p:cNvPr id="15" name="TextBox 14">
            <a:extLst>
              <a:ext uri="{FF2B5EF4-FFF2-40B4-BE49-F238E27FC236}">
                <a16:creationId xmlns:a16="http://schemas.microsoft.com/office/drawing/2014/main" id="{5CBF22E4-528E-7B41-A94B-780727D79B67}"/>
              </a:ext>
            </a:extLst>
          </p:cNvPr>
          <p:cNvSpPr txBox="1"/>
          <p:nvPr/>
        </p:nvSpPr>
        <p:spPr>
          <a:xfrm>
            <a:off x="8901403" y="3134085"/>
            <a:ext cx="1010213" cy="369332"/>
          </a:xfrm>
          <a:prstGeom prst="rect">
            <a:avLst/>
          </a:prstGeom>
          <a:noFill/>
        </p:spPr>
        <p:txBody>
          <a:bodyPr wrap="none" rtlCol="0">
            <a:spAutoFit/>
          </a:bodyPr>
          <a:lstStyle/>
          <a:p>
            <a:r>
              <a:rPr lang="en-US" b="1" i="1" dirty="0" err="1"/>
              <a:t>Birkman</a:t>
            </a:r>
            <a:endParaRPr lang="en-US" b="1" i="1" dirty="0"/>
          </a:p>
        </p:txBody>
      </p:sp>
      <p:sp>
        <p:nvSpPr>
          <p:cNvPr id="16" name="TextBox 15">
            <a:extLst>
              <a:ext uri="{FF2B5EF4-FFF2-40B4-BE49-F238E27FC236}">
                <a16:creationId xmlns:a16="http://schemas.microsoft.com/office/drawing/2014/main" id="{CBFEDE03-023F-9D41-A8DA-154049160AE0}"/>
              </a:ext>
            </a:extLst>
          </p:cNvPr>
          <p:cNvSpPr txBox="1"/>
          <p:nvPr/>
        </p:nvSpPr>
        <p:spPr>
          <a:xfrm>
            <a:off x="7669764" y="3635961"/>
            <a:ext cx="3921010" cy="2308324"/>
          </a:xfrm>
          <a:prstGeom prst="rect">
            <a:avLst/>
          </a:prstGeom>
          <a:noFill/>
        </p:spPr>
        <p:txBody>
          <a:bodyPr wrap="square" rtlCol="0">
            <a:spAutoFit/>
          </a:bodyPr>
          <a:lstStyle/>
          <a:p>
            <a:pPr marL="285750" indent="-285750">
              <a:buFont typeface="Wingdings" pitchFamily="2" charset="2"/>
              <a:buChar char="ü"/>
            </a:pPr>
            <a:r>
              <a:rPr lang="en-US" dirty="0"/>
              <a:t>Game changer – glimpse into “Usual Behavior” and “Needs”</a:t>
            </a:r>
          </a:p>
          <a:p>
            <a:pPr marL="285750" indent="-285750">
              <a:buFont typeface="Wingdings" pitchFamily="2" charset="2"/>
              <a:buChar char="ü"/>
            </a:pPr>
            <a:endParaRPr lang="en-US" dirty="0"/>
          </a:p>
          <a:p>
            <a:pPr marL="285750" indent="-285750">
              <a:buFont typeface="Wingdings" pitchFamily="2" charset="2"/>
              <a:buChar char="ü"/>
            </a:pPr>
            <a:r>
              <a:rPr lang="en-US" dirty="0"/>
              <a:t>Understand Self in Contexts</a:t>
            </a:r>
          </a:p>
          <a:p>
            <a:pPr marL="285750" indent="-285750">
              <a:buFont typeface="Wingdings" pitchFamily="2" charset="2"/>
              <a:buChar char="ü"/>
            </a:pPr>
            <a:endParaRPr lang="en-US" dirty="0"/>
          </a:p>
          <a:p>
            <a:pPr marL="285750" indent="-285750">
              <a:buFont typeface="Wingdings" pitchFamily="2" charset="2"/>
              <a:buChar char="ü"/>
            </a:pPr>
            <a:r>
              <a:rPr lang="en-US" dirty="0"/>
              <a:t>Component Scores </a:t>
            </a:r>
            <a:r>
              <a:rPr lang="en-US" dirty="0">
                <a:sym typeface="Wingdings" pitchFamily="2" charset="2"/>
              </a:rPr>
              <a:t> </a:t>
            </a:r>
            <a:r>
              <a:rPr lang="en-US" dirty="0"/>
              <a:t>deeper look</a:t>
            </a:r>
          </a:p>
          <a:p>
            <a:pPr marL="285750" indent="-285750">
              <a:buFont typeface="Wingdings" pitchFamily="2" charset="2"/>
              <a:buChar char="ü"/>
            </a:pPr>
            <a:endParaRPr lang="en-US" dirty="0"/>
          </a:p>
          <a:p>
            <a:pPr marL="285750" indent="-285750">
              <a:buFont typeface="Wingdings" pitchFamily="2" charset="2"/>
              <a:buChar char="ü"/>
            </a:pPr>
            <a:r>
              <a:rPr lang="en-US" dirty="0"/>
              <a:t>Facilitate “Team”</a:t>
            </a:r>
          </a:p>
        </p:txBody>
      </p:sp>
      <p:pic>
        <p:nvPicPr>
          <p:cNvPr id="17" name="Picture 16">
            <a:extLst>
              <a:ext uri="{FF2B5EF4-FFF2-40B4-BE49-F238E27FC236}">
                <a16:creationId xmlns:a16="http://schemas.microsoft.com/office/drawing/2014/main" id="{94B2417F-1C16-D947-B43B-22F285DCA8FF}"/>
              </a:ext>
            </a:extLst>
          </p:cNvPr>
          <p:cNvPicPr/>
          <p:nvPr/>
        </p:nvPicPr>
        <p:blipFill>
          <a:blip r:embed="rId4">
            <a:extLst>
              <a:ext uri="{28A0092B-C50C-407E-A947-70E740481C1C}">
                <a14:useLocalDpi xmlns:a14="http://schemas.microsoft.com/office/drawing/2010/main" val="0"/>
              </a:ext>
            </a:extLst>
          </a:blip>
          <a:srcRect/>
          <a:stretch>
            <a:fillRect/>
          </a:stretch>
        </p:blipFill>
        <p:spPr bwMode="auto">
          <a:xfrm>
            <a:off x="1635890" y="1817577"/>
            <a:ext cx="3023419" cy="4538773"/>
          </a:xfrm>
          <a:prstGeom prst="rect">
            <a:avLst/>
          </a:prstGeom>
          <a:noFill/>
          <a:ln>
            <a:noFill/>
          </a:ln>
        </p:spPr>
      </p:pic>
    </p:spTree>
    <p:extLst>
      <p:ext uri="{BB962C8B-B14F-4D97-AF65-F5344CB8AC3E}">
        <p14:creationId xmlns:p14="http://schemas.microsoft.com/office/powerpoint/2010/main" val="2099725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9"/>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hidden"/>
                                      </p:to>
                                    </p:set>
                                  </p:childTnLst>
                                </p:cTn>
                              </p:par>
                              <p:par>
                                <p:cTn id="9" presetID="9" presetClass="entr" presetSubtype="0" fill="hold" nodeType="with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500"/>
                                        <p:tgtEl>
                                          <p:spTgt spid="17"/>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6" grpId="0"/>
    </p:bldLst>
  </p:timing>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rganic Presentation Layout_SB - v7" id="{029DCB9A-2C31-4DA7-9F9E-927975B08C6A}" vid="{D47DE383-E6D7-4CBF-845E-E9F933A06549}"/>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EEA25CC0A0AC24199CDC46C25B8B0BC" ma:contentTypeVersion="10" ma:contentTypeDescription="Create a new document." ma:contentTypeScope="" ma:versionID="e3b47856d4cf355c0dacb39e1084d14f">
  <xsd:schema xmlns:xsd="http://www.w3.org/2001/XMLSchema" xmlns:xs="http://www.w3.org/2001/XMLSchema" xmlns:p="http://schemas.microsoft.com/office/2006/metadata/properties" xmlns:ns1="http://schemas.microsoft.com/sharepoint/v3" xmlns:ns2="6dc4bcd6-49db-4c07-9060-8acfc67cef9f" xmlns:ns3="fb0879af-3eba-417a-a55a-ffe6dcd6ca77" targetNamespace="http://schemas.microsoft.com/office/2006/metadata/properties" ma:root="true" ma:fieldsID="a845a615265fdb1f7b12cc65ac20ecbd" ns1:_="" ns2:_="" ns3:_="">
    <xsd:import namespace="http://schemas.microsoft.com/sharepoint/v3"/>
    <xsd:import namespace="6dc4bcd6-49db-4c07-9060-8acfc67cef9f"/>
    <xsd:import namespace="fb0879af-3eba-417a-a55a-ffe6dcd6ca77"/>
    <xsd:element name="properties">
      <xsd:complexType>
        <xsd:sequence>
          <xsd:element name="documentManagement">
            <xsd:complexType>
              <xsd:all>
                <xsd:element ref="ns2:MediaServiceMetadata" minOccurs="0"/>
                <xsd:element ref="ns2:MediaServiceFastMetadata" minOccurs="0"/>
                <xsd:element ref="ns2:MediaServiceOCR" minOccurs="0"/>
                <xsd:element ref="ns3:SharedWithUsers" minOccurs="0"/>
                <xsd:element ref="ns3:SharedWithDetails" minOccurs="0"/>
                <xsd:element ref="ns3:LastSharedByUser" minOccurs="0"/>
                <xsd:element ref="ns3:LastSharedByTime" minOccurs="0"/>
                <xsd:element ref="ns1:_ip_UnifiedCompliancePolicyProperties" minOccurs="0"/>
                <xsd:element ref="ns1:_ip_UnifiedCompliancePolicyUIAction" minOccurs="0"/>
                <xsd:element ref="ns2:MediaServiceAuto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5" nillable="true" ma:displayName="Unified Compliance Policy Properties" ma:hidden="true" ma:internalName="_ip_UnifiedCompliancePolicyProperties">
      <xsd:simpleType>
        <xsd:restriction base="dms:Note"/>
      </xsd:simpleType>
    </xsd:element>
    <xsd:element name="_ip_UnifiedCompliancePolicyUIAction" ma:index="16"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dc4bcd6-49db-4c07-9060-8acfc67cef9f"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7" nillable="true" ma:displayName="MediaServiceAutoTags" ma:internalName="MediaServiceAutoTag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fb0879af-3eba-417a-a55a-ffe6dcd6ca77"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LastSharedByUser" ma:index="13" nillable="true" ma:displayName="Last Shared By User" ma:hidden="true" ma:internalName="LastSharedByUser" ma:readOnly="true">
      <xsd:simpleType>
        <xsd:restriction base="dms:Note"/>
      </xsd:simpleType>
    </xsd:element>
    <xsd:element name="LastSharedByTime" ma:index="14" nillable="true" ma:displayName="Last Shared By Time" ma:hidden="true" ma:internalName="LastSharedByTime" ma:readOnly="true">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D5735FB8-6771-4363-8DC9-1A1EC5A235C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6dc4bcd6-49db-4c07-9060-8acfc67cef9f"/>
    <ds:schemaRef ds:uri="fb0879af-3eba-417a-a55a-ffe6dcd6ca7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1480B3CF-F6F2-43A9-914C-8E073F3C82B1}">
  <ds:schemaRefs>
    <ds:schemaRef ds:uri="http://schemas.microsoft.com/sharepoint/v3/contenttype/forms"/>
  </ds:schemaRefs>
</ds:datastoreItem>
</file>

<file path=customXml/itemProps3.xml><?xml version="1.0" encoding="utf-8"?>
<ds:datastoreItem xmlns:ds="http://schemas.openxmlformats.org/officeDocument/2006/customXml" ds:itemID="{F258AE14-BE87-4F2F-9922-71301CC22076}">
  <ds:schemaRefs>
    <ds:schemaRef ds:uri="fb0879af-3eba-417a-a55a-ffe6dcd6ca77"/>
    <ds:schemaRef ds:uri="http://purl.org/dc/elements/1.1/"/>
    <ds:schemaRef ds:uri="http://schemas.microsoft.com/office/2006/metadata/properties"/>
    <ds:schemaRef ds:uri="http://schemas.microsoft.com/sharepoint/v3"/>
    <ds:schemaRef ds:uri="http://purl.org/dc/terms/"/>
    <ds:schemaRef ds:uri="http://schemas.openxmlformats.org/package/2006/metadata/core-properties"/>
    <ds:schemaRef ds:uri="http://schemas.microsoft.com/office/2006/documentManagement/types"/>
    <ds:schemaRef ds:uri="http://purl.org/dc/dcmitype/"/>
    <ds:schemaRef ds:uri="http://schemas.microsoft.com/office/infopath/2007/PartnerControls"/>
    <ds:schemaRef ds:uri="6dc4bcd6-49db-4c07-9060-8acfc67cef9f"/>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1519</Words>
  <Application>Microsoft Office PowerPoint</Application>
  <PresentationFormat>Widescreen</PresentationFormat>
  <Paragraphs>168</Paragraphs>
  <Slides>12</Slides>
  <Notes>12</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12</vt:i4>
      </vt:variant>
    </vt:vector>
  </HeadingPairs>
  <TitlesOfParts>
    <vt:vector size="19" baseType="lpstr">
      <vt:lpstr>Arial</vt:lpstr>
      <vt:lpstr>Calibri</vt:lpstr>
      <vt:lpstr>Corbel</vt:lpstr>
      <vt:lpstr>Garamond</vt:lpstr>
      <vt:lpstr>Times New Roman</vt:lpstr>
      <vt:lpstr>Wingdings</vt:lpstr>
      <vt:lpstr>Office Theme</vt:lpstr>
      <vt:lpstr>Beyond the Myers Briggs: Emotional Intelligence  for Resident Leaders  of Teams</vt:lpstr>
      <vt:lpstr>PowerPoint Presentation</vt:lpstr>
      <vt:lpstr>Housekeeping</vt:lpstr>
      <vt:lpstr>A Tale of  Two Residents  PGY3  &amp;  PGY1</vt:lpstr>
      <vt:lpstr>PowerPoint Presentation</vt:lpstr>
      <vt:lpstr>It Worked!</vt:lpstr>
      <vt:lpstr>Leader Coaching</vt:lpstr>
      <vt:lpstr>A Recent  “Uh Huh Moment”  </vt:lpstr>
      <vt:lpstr>Why We Use MBTI &amp; Birkman</vt:lpstr>
      <vt:lpstr>Ethical Considerations</vt:lpstr>
      <vt:lpstr>Application  What about you?</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2018-09-26T18:17:01Z</dcterms:created>
  <dcterms:modified xsi:type="dcterms:W3CDTF">2018-10-09T22:36:59Z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0x010100DEEA25CC0A0AC24199CDC46C25B8B0BC</vt:lpwstr>
  </property>
</Properties>
</file>