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8" r:id="rId2"/>
    <p:sldId id="271" r:id="rId3"/>
    <p:sldId id="270" r:id="rId4"/>
    <p:sldId id="272" r:id="rId5"/>
    <p:sldId id="290" r:id="rId6"/>
    <p:sldId id="294" r:id="rId7"/>
    <p:sldId id="292" r:id="rId8"/>
    <p:sldId id="293" r:id="rId9"/>
    <p:sldId id="274" r:id="rId10"/>
    <p:sldId id="269" r:id="rId11"/>
    <p:sldId id="289" r:id="rId12"/>
    <p:sldId id="288" r:id="rId13"/>
    <p:sldId id="273" r:id="rId14"/>
    <p:sldId id="275" r:id="rId15"/>
    <p:sldId id="295" r:id="rId16"/>
    <p:sldId id="267" r:id="rId17"/>
    <p:sldId id="297" r:id="rId18"/>
    <p:sldId id="277" r:id="rId19"/>
  </p:sldIdLst>
  <p:sldSz cx="12192000" cy="6858000"/>
  <p:notesSz cx="6858000" cy="92964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6E6E6"/>
    <a:srgbClr val="FBFBFB"/>
    <a:srgbClr val="F5F5F5"/>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16" autoAdjust="0"/>
  </p:normalViewPr>
  <p:slideViewPr>
    <p:cSldViewPr snapToGrid="0" snapToObjects="1">
      <p:cViewPr varScale="1">
        <p:scale>
          <a:sx n="85" d="100"/>
          <a:sy n="85" d="100"/>
        </p:scale>
        <p:origin x="96" y="174"/>
      </p:cViewPr>
      <p:guideLst/>
    </p:cSldViewPr>
  </p:slideViewPr>
  <p:outlineViewPr>
    <p:cViewPr>
      <p:scale>
        <a:sx n="33" d="100"/>
        <a:sy n="33" d="100"/>
      </p:scale>
      <p:origin x="0" y="-1926"/>
    </p:cViewPr>
  </p:outlineViewPr>
  <p:notesTextViewPr>
    <p:cViewPr>
      <p:scale>
        <a:sx n="3" d="2"/>
        <a:sy n="3" d="2"/>
      </p:scale>
      <p:origin x="0" y="0"/>
    </p:cViewPr>
  </p:notesTextViewPr>
  <p:notesViewPr>
    <p:cSldViewPr snapToGrid="0" snapToObjects="1">
      <p:cViewPr>
        <p:scale>
          <a:sx n="91" d="100"/>
          <a:sy n="91" d="100"/>
        </p:scale>
        <p:origin x="1830" y="-22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D36265DE-8E1C-7D48-ACC7-9B2165B544EB}" type="datetimeFigureOut">
              <a:rPr lang="en-US" smtClean="0"/>
              <a:t>8/29/2019</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3"/>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737A0A5F-A0BF-0241-8AB5-2C96F8C9F19D}" type="slidenum">
              <a:rPr lang="en-US" smtClean="0"/>
              <a:t>‹#›</a:t>
            </a:fld>
            <a:endParaRPr lang="en-US"/>
          </a:p>
        </p:txBody>
      </p:sp>
    </p:spTree>
    <p:extLst>
      <p:ext uri="{BB962C8B-B14F-4D97-AF65-F5344CB8AC3E}">
        <p14:creationId xmlns:p14="http://schemas.microsoft.com/office/powerpoint/2010/main" val="812363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76CF68-22F5-4008-976F-0201AA866D81}" type="slidenum">
              <a:rPr lang="en-US" smtClean="0"/>
              <a:t>1</a:t>
            </a:fld>
            <a:endParaRPr lang="en-US"/>
          </a:p>
        </p:txBody>
      </p:sp>
    </p:spTree>
    <p:extLst>
      <p:ext uri="{BB962C8B-B14F-4D97-AF65-F5344CB8AC3E}">
        <p14:creationId xmlns:p14="http://schemas.microsoft.com/office/powerpoint/2010/main" val="544561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6076CF68-22F5-4008-976F-0201AA866D81}" type="slidenum">
              <a:rPr lang="en-US"/>
              <a:t>10</a:t>
            </a:fld>
            <a:endParaRPr lang="en-US"/>
          </a:p>
        </p:txBody>
      </p:sp>
    </p:spTree>
    <p:extLst>
      <p:ext uri="{BB962C8B-B14F-4D97-AF65-F5344CB8AC3E}">
        <p14:creationId xmlns:p14="http://schemas.microsoft.com/office/powerpoint/2010/main" val="932053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Garamond" panose="02020404030301010803" pitchFamily="18" charset="0"/>
                <a:cs typeface="Calibri"/>
              </a:rPr>
              <a:t>Upper Division Medical Students improve their individual role clarity more than do Lower Division Medical Students across the evening.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Garamond" panose="02020404030301010803" pitchFamily="18" charset="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Garamond" panose="02020404030301010803" pitchFamily="18" charset="0"/>
              <a:cs typeface="Calibri"/>
            </a:endParaRPr>
          </a:p>
          <a:p>
            <a:endParaRPr lang="en-US" dirty="0">
              <a:cs typeface="Calibri"/>
            </a:endParaRPr>
          </a:p>
        </p:txBody>
      </p:sp>
      <p:sp>
        <p:nvSpPr>
          <p:cNvPr id="4" name="Slide Number Placeholder 3"/>
          <p:cNvSpPr>
            <a:spLocks noGrp="1"/>
          </p:cNvSpPr>
          <p:nvPr>
            <p:ph type="sldNum" sz="quarter" idx="10"/>
          </p:nvPr>
        </p:nvSpPr>
        <p:spPr/>
        <p:txBody>
          <a:bodyPr/>
          <a:lstStyle/>
          <a:p>
            <a:fld id="{6076CF68-22F5-4008-976F-0201AA866D81}" type="slidenum">
              <a:rPr lang="en-US"/>
              <a:t>11</a:t>
            </a:fld>
            <a:endParaRPr lang="en-US"/>
          </a:p>
        </p:txBody>
      </p:sp>
    </p:spTree>
    <p:extLst>
      <p:ext uri="{BB962C8B-B14F-4D97-AF65-F5344CB8AC3E}">
        <p14:creationId xmlns:p14="http://schemas.microsoft.com/office/powerpoint/2010/main" val="2365314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MAP</a:t>
            </a:r>
            <a:r>
              <a:rPr lang="en-US" baseline="0" dirty="0"/>
              <a:t> language about the data:</a:t>
            </a:r>
          </a:p>
          <a:p>
            <a:endParaRPr lang="en-US" baseline="0" dirty="0"/>
          </a:p>
          <a:p>
            <a:r>
              <a:rPr lang="en-US" dirty="0"/>
              <a:t>Previous experience at </a:t>
            </a:r>
            <a:r>
              <a:rPr lang="en-US" dirty="0" err="1"/>
              <a:t>Goodlife</a:t>
            </a:r>
            <a:r>
              <a:rPr lang="en-US" dirty="0"/>
              <a:t> clinics (self-reported, and could have been at any time, either before the study started, or after), improves appreciation of IP.</a:t>
            </a:r>
          </a:p>
          <a:p>
            <a:endParaRPr lang="en-US" dirty="0"/>
          </a:p>
          <a:p>
            <a:r>
              <a:rPr lang="en-US" dirty="0"/>
              <a:t>There is a significant difference in change for the educational requirement (factor 1), with those with prior </a:t>
            </a:r>
            <a:r>
              <a:rPr lang="en-US" dirty="0" smtClean="0"/>
              <a:t>GOODLIFE experience </a:t>
            </a:r>
            <a:r>
              <a:rPr lang="en-US" dirty="0"/>
              <a:t>changing more over the course of the evening. </a:t>
            </a:r>
          </a:p>
          <a:p>
            <a:endParaRPr lang="en-US" dirty="0"/>
          </a:p>
          <a:p>
            <a:r>
              <a:rPr lang="en-US" dirty="0"/>
              <a:t>No significant changes in other factors for this group. </a:t>
            </a:r>
          </a:p>
          <a:p>
            <a:endParaRPr lang="en-US" dirty="0"/>
          </a:p>
          <a:p>
            <a:r>
              <a:rPr lang="en-US" dirty="0" err="1"/>
              <a:t>Goodlife</a:t>
            </a:r>
            <a:r>
              <a:rPr lang="en-US" dirty="0"/>
              <a:t> experience increases individual role clarity in both the pre- and post SPICE-R, but the change between pre- and post- is not significant.</a:t>
            </a:r>
          </a:p>
          <a:p>
            <a:endParaRPr lang="en-US" dirty="0">
              <a:cs typeface="Calibri"/>
            </a:endParaRPr>
          </a:p>
        </p:txBody>
      </p:sp>
      <p:sp>
        <p:nvSpPr>
          <p:cNvPr id="4" name="Slide Number Placeholder 3"/>
          <p:cNvSpPr>
            <a:spLocks noGrp="1"/>
          </p:cNvSpPr>
          <p:nvPr>
            <p:ph type="sldNum" sz="quarter" idx="10"/>
          </p:nvPr>
        </p:nvSpPr>
        <p:spPr/>
        <p:txBody>
          <a:bodyPr/>
          <a:lstStyle/>
          <a:p>
            <a:fld id="{6076CF68-22F5-4008-976F-0201AA866D81}" type="slidenum">
              <a:rPr lang="en-US"/>
              <a:t>12</a:t>
            </a:fld>
            <a:endParaRPr lang="en-US"/>
          </a:p>
        </p:txBody>
      </p:sp>
    </p:spTree>
    <p:extLst>
      <p:ext uri="{BB962C8B-B14F-4D97-AF65-F5344CB8AC3E}">
        <p14:creationId xmlns:p14="http://schemas.microsoft.com/office/powerpoint/2010/main" val="811808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73892"/>
            <a:ext cx="5486400" cy="413408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Faculty modeling—What the faculty preceptor said about the importance of IP teams and how they should work at GOODLIFE at the beginning of clinic mattered.  If the preceptor did a good job hitting all five points (see below), the ethnographers would see more IP behavior—even on teams which didn’t have ideal patient interaction.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minute students set foot in GOODLIFE, faculty adhere to a template and instruct students that they will be placed into IP teams, and given instructions on how the night will </a:t>
            </a:r>
            <a:r>
              <a:rPr lang="en-US" baseline="0" dirty="0" smtClean="0"/>
              <a:t>proceed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b="1" dirty="0"/>
              <a:t>Example of Explicit Instructions that Guided Teams toward Sustained Collaboration</a:t>
            </a:r>
            <a:endParaRPr lang="en-US" dirty="0"/>
          </a:p>
          <a:p>
            <a:r>
              <a:rPr lang="en-US" b="1" dirty="0"/>
              <a:t> </a:t>
            </a:r>
            <a:r>
              <a:rPr lang="en-US" i="1" dirty="0"/>
              <a:t>“In this clinic, find someone from another discipline and co-interview the patient. And, medical students, let them talk too! You present together to the interprofessional faculty and stay together to make a plan.  Everyone write a note… Don’t underestimate how helpful another profession can be.”  </a:t>
            </a:r>
            <a:r>
              <a:rPr lang="en-US" dirty="0"/>
              <a:t> (Team 28 from 051017).   </a:t>
            </a:r>
          </a:p>
          <a:p>
            <a:endParaRPr lang="en-US" b="1" dirty="0"/>
          </a:p>
          <a:p>
            <a:r>
              <a:rPr lang="en-US" b="1" dirty="0"/>
              <a:t>Example of More Vague Instructions that Resulted in Less Team Collaboration </a:t>
            </a:r>
            <a:endParaRPr lang="en-US" dirty="0"/>
          </a:p>
          <a:p>
            <a:r>
              <a:rPr lang="en-US" i="1" dirty="0"/>
              <a:t>“Look at the chart with them” and “co-interview the patient”… “Some may have to peel off, but generally stick together as a team.”  </a:t>
            </a:r>
            <a:r>
              <a:rPr lang="en-US" dirty="0"/>
              <a:t>(Team 12 from 110916)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a:defRPr/>
            </a:pPr>
            <a:r>
              <a:rPr lang="en-US" dirty="0" smtClean="0"/>
              <a:t>Seventy-one (71%) percent of the most collaborative teams according to time use data </a:t>
            </a:r>
            <a:r>
              <a:rPr lang="en-US" dirty="0"/>
              <a:t>(so MD students </a:t>
            </a:r>
            <a:r>
              <a:rPr lang="en-US" dirty="0" smtClean="0"/>
              <a:t>are less </a:t>
            </a:r>
            <a:r>
              <a:rPr lang="en-US" dirty="0"/>
              <a:t>likely to </a:t>
            </a:r>
            <a:r>
              <a:rPr lang="en-US" dirty="0" smtClean="0"/>
              <a:t>dominate during the patient interview) began their night with Hay mentioning at least 5 out of 6 of the explicit instructions. </a:t>
            </a:r>
            <a:endParaRPr lang="en-US" dirty="0"/>
          </a:p>
        </p:txBody>
      </p:sp>
      <p:sp>
        <p:nvSpPr>
          <p:cNvPr id="4" name="Slide Number Placeholder 3"/>
          <p:cNvSpPr>
            <a:spLocks noGrp="1"/>
          </p:cNvSpPr>
          <p:nvPr>
            <p:ph type="sldNum" sz="quarter" idx="10"/>
          </p:nvPr>
        </p:nvSpPr>
        <p:spPr/>
        <p:txBody>
          <a:bodyPr/>
          <a:lstStyle/>
          <a:p>
            <a:fld id="{737A0A5F-A0BF-0241-8AB5-2C96F8C9F19D}" type="slidenum">
              <a:rPr lang="en-US" smtClean="0"/>
              <a:t>13</a:t>
            </a:fld>
            <a:endParaRPr lang="en-US"/>
          </a:p>
        </p:txBody>
      </p:sp>
    </p:spTree>
    <p:extLst>
      <p:ext uri="{BB962C8B-B14F-4D97-AF65-F5344CB8AC3E}">
        <p14:creationId xmlns:p14="http://schemas.microsoft.com/office/powerpoint/2010/main" val="3097691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better understand what the pre and post survey results meant, we also collected</a:t>
            </a:r>
            <a:r>
              <a:rPr lang="en-US" baseline="0" dirty="0"/>
              <a:t> qualitative data.  This involved both observation by ethnographers embedded with the teams from formation to note writing, and informal interviews.  Initial interviews revealed substantial variation in understanding professional roles other than their own. Students ranged from a popular understanding (i.e. pharmacists know about medications) to being able to articulate a more nuanced model of professional scope of practice. </a:t>
            </a:r>
          </a:p>
          <a:p>
            <a:endParaRPr lang="en-US" dirty="0"/>
          </a:p>
          <a:p>
            <a:r>
              <a:rPr lang="en-US" dirty="0"/>
              <a:t>Thus, we began asking students about</a:t>
            </a:r>
            <a:r>
              <a:rPr lang="en-US" baseline="0" dirty="0"/>
              <a:t> specific tasks completed by team members at GOODLIFE to better map their understanding of professional roles. </a:t>
            </a:r>
            <a:r>
              <a:rPr lang="en-US" dirty="0"/>
              <a:t>Data</a:t>
            </a:r>
            <a:r>
              <a:rPr lang="en-US" baseline="0" dirty="0"/>
              <a:t> was collected through interviews with students after they had worked with their interprofessional  teams to see patients, completed precepting and when they were working on their notes.  </a:t>
            </a:r>
          </a:p>
          <a:p>
            <a:endParaRPr lang="en-US" baseline="0" dirty="0"/>
          </a:p>
          <a:p>
            <a:r>
              <a:rPr lang="en-US" dirty="0"/>
              <a:t>We asked members</a:t>
            </a:r>
            <a:r>
              <a:rPr lang="en-US" baseline="0" dirty="0"/>
              <a:t> of teams (of all professions) their understanding of the clinical role of each profession, including their own, in performing tasks typical at GOODLIFE.  What we found was that students (from all programs) benefited from not just having another profession on a team to discuss the patient, they benefited </a:t>
            </a:r>
            <a:r>
              <a:rPr lang="en-US" u="sng" baseline="0" dirty="0"/>
              <a:t>most</a:t>
            </a:r>
            <a:r>
              <a:rPr lang="en-US" baseline="0" dirty="0"/>
              <a:t> when they could </a:t>
            </a:r>
            <a:r>
              <a:rPr lang="en-US" u="sng" baseline="0" dirty="0"/>
              <a:t>see</a:t>
            </a:r>
            <a:r>
              <a:rPr lang="en-US" baseline="0" dirty="0"/>
              <a:t> other professions deliver care from the beginning to the end of the process.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37A0A5F-A0BF-0241-8AB5-2C96F8C9F19D}" type="slidenum">
              <a:rPr lang="en-US" smtClean="0"/>
              <a:t>14</a:t>
            </a:fld>
            <a:endParaRPr lang="en-US"/>
          </a:p>
        </p:txBody>
      </p:sp>
    </p:spTree>
    <p:extLst>
      <p:ext uri="{BB962C8B-B14F-4D97-AF65-F5344CB8AC3E}">
        <p14:creationId xmlns:p14="http://schemas.microsoft.com/office/powerpoint/2010/main" val="3919407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medical students with a physical therapy student teammate demonstrate greater understanding/less ambiguity of PT roles (post clinic):  </a:t>
            </a:r>
          </a:p>
          <a:p>
            <a:endParaRPr lang="en-US" dirty="0"/>
          </a:p>
          <a:p>
            <a:r>
              <a:rPr lang="en-US" dirty="0"/>
              <a:t>Microfilament exam,</a:t>
            </a:r>
            <a:r>
              <a:rPr lang="en-US" baseline="0" dirty="0"/>
              <a:t> </a:t>
            </a:r>
            <a:r>
              <a:rPr lang="en-US" dirty="0"/>
              <a:t>History,</a:t>
            </a:r>
            <a:r>
              <a:rPr lang="en-US" baseline="0" dirty="0"/>
              <a:t> </a:t>
            </a:r>
            <a:r>
              <a:rPr lang="en-US" dirty="0"/>
              <a:t>Medication</a:t>
            </a:r>
          </a:p>
          <a:p>
            <a:endParaRPr lang="en-US" dirty="0"/>
          </a:p>
          <a:p>
            <a:r>
              <a:rPr lang="en-US" dirty="0"/>
              <a:t>There</a:t>
            </a:r>
            <a:r>
              <a:rPr lang="en-US" baseline="0" dirty="0"/>
              <a:t> was l</a:t>
            </a:r>
            <a:r>
              <a:rPr lang="en-US" dirty="0"/>
              <a:t>ess shift on things that were</a:t>
            </a:r>
            <a:r>
              <a:rPr lang="en-US" baseline="0" dirty="0"/>
              <a:t> more</a:t>
            </a:r>
            <a:r>
              <a:rPr lang="en-US" dirty="0"/>
              <a:t> obviously within scope of practice or not :</a:t>
            </a:r>
            <a:r>
              <a:rPr lang="en-US" baseline="0" dirty="0"/>
              <a:t> </a:t>
            </a:r>
            <a:r>
              <a:rPr lang="en-US" dirty="0"/>
              <a:t>Exercise,</a:t>
            </a:r>
            <a:r>
              <a:rPr lang="en-US" baseline="0" dirty="0"/>
              <a:t> blood sugar testing</a:t>
            </a:r>
            <a:r>
              <a:rPr lang="en-US" dirty="0"/>
              <a:t>,</a:t>
            </a:r>
            <a:r>
              <a:rPr lang="en-US" baseline="0" dirty="0"/>
              <a:t> educating patients about </a:t>
            </a:r>
            <a:r>
              <a:rPr lang="en-US" dirty="0"/>
              <a:t>Injecting</a:t>
            </a:r>
            <a:r>
              <a:rPr lang="en-US" baseline="0" dirty="0"/>
              <a:t> insulin. </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37A0A5F-A0BF-0241-8AB5-2C96F8C9F19D}" type="slidenum">
              <a:rPr lang="en-US" smtClean="0"/>
              <a:t>15</a:t>
            </a:fld>
            <a:endParaRPr lang="en-US"/>
          </a:p>
        </p:txBody>
      </p:sp>
    </p:spTree>
    <p:extLst>
      <p:ext uri="{BB962C8B-B14F-4D97-AF65-F5344CB8AC3E}">
        <p14:creationId xmlns:p14="http://schemas.microsoft.com/office/powerpoint/2010/main" val="816398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GOODLIFE model works (IP teams, modeling</a:t>
            </a:r>
            <a:r>
              <a:rPr lang="en-US" baseline="0" dirty="0" smtClean="0"/>
              <a:t> through instructions &amp; precepting)</a:t>
            </a:r>
          </a:p>
          <a:p>
            <a:endParaRPr lang="en-US" baseline="0" dirty="0" smtClean="0"/>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Students benefit from seeing other disciplines/professions engaging with the patient, AND seeing preceptors from multiple disciplines/professions working together. (Seeing vs telling is important). </a:t>
            </a:r>
          </a:p>
          <a:p>
            <a:endParaRPr lang="en-US" dirty="0"/>
          </a:p>
        </p:txBody>
      </p:sp>
      <p:sp>
        <p:nvSpPr>
          <p:cNvPr id="4" name="Slide Number Placeholder 3"/>
          <p:cNvSpPr>
            <a:spLocks noGrp="1"/>
          </p:cNvSpPr>
          <p:nvPr>
            <p:ph type="sldNum" sz="quarter" idx="10"/>
          </p:nvPr>
        </p:nvSpPr>
        <p:spPr/>
        <p:txBody>
          <a:bodyPr/>
          <a:lstStyle/>
          <a:p>
            <a:fld id="{6076CF68-22F5-4008-976F-0201AA866D81}" type="slidenum">
              <a:rPr lang="en-US" smtClean="0"/>
              <a:t>16</a:t>
            </a:fld>
            <a:endParaRPr lang="en-US"/>
          </a:p>
        </p:txBody>
      </p:sp>
    </p:spTree>
    <p:extLst>
      <p:ext uri="{BB962C8B-B14F-4D97-AF65-F5344CB8AC3E}">
        <p14:creationId xmlns:p14="http://schemas.microsoft.com/office/powerpoint/2010/main" val="16794663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Instructions at the beginning defining the process, IP team participation, IP precepting all reinforce collaborative structure and improve own role clarity for med students and other disciplines/professions</a:t>
            </a:r>
            <a:endParaRPr lang="en-US" dirty="0" smtClean="0"/>
          </a:p>
          <a:p>
            <a:endParaRPr lang="en-US" dirty="0" smtClean="0"/>
          </a:p>
          <a:p>
            <a:r>
              <a:rPr lang="en-US" dirty="0" smtClean="0"/>
              <a:t>Conducting a longer term study with</a:t>
            </a:r>
            <a:r>
              <a:rPr lang="en-US" baseline="0" dirty="0" smtClean="0"/>
              <a:t> </a:t>
            </a:r>
            <a:r>
              <a:rPr lang="en-US" dirty="0" smtClean="0"/>
              <a:t>multiple</a:t>
            </a:r>
            <a:r>
              <a:rPr lang="en-US" baseline="0" dirty="0" smtClean="0"/>
              <a:t> forms of data in</a:t>
            </a:r>
            <a:r>
              <a:rPr lang="en-US" dirty="0" smtClean="0"/>
              <a:t> this</a:t>
            </a:r>
            <a:r>
              <a:rPr lang="en-US" baseline="0" dirty="0" smtClean="0"/>
              <a:t> form of educational environment has some advantages. </a:t>
            </a:r>
          </a:p>
          <a:p>
            <a:endParaRPr lang="en-US" baseline="0" dirty="0" smtClean="0"/>
          </a:p>
          <a:p>
            <a:r>
              <a:rPr lang="en-US" baseline="0" dirty="0" smtClean="0"/>
              <a:t>Longitudinal data allows us to move beyond the “noise” of individual factors (personality, test days), and pinpoint the factors that do matter (such as year in program, gender, and whether or not they have volunteered at the GOODLIFE clinic before).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076CF68-22F5-4008-976F-0201AA866D81}" type="slidenum">
              <a:rPr lang="en-US" smtClean="0"/>
              <a:t>17</a:t>
            </a:fld>
            <a:endParaRPr lang="en-US"/>
          </a:p>
        </p:txBody>
      </p:sp>
    </p:spTree>
    <p:extLst>
      <p:ext uri="{BB962C8B-B14F-4D97-AF65-F5344CB8AC3E}">
        <p14:creationId xmlns:p14="http://schemas.microsoft.com/office/powerpoint/2010/main" val="1410329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7A0A5F-A0BF-0241-8AB5-2C96F8C9F19D}" type="slidenum">
              <a:rPr lang="en-US" smtClean="0"/>
              <a:t>18</a:t>
            </a:fld>
            <a:endParaRPr lang="en-US"/>
          </a:p>
        </p:txBody>
      </p:sp>
    </p:spTree>
    <p:extLst>
      <p:ext uri="{BB962C8B-B14F-4D97-AF65-F5344CB8AC3E}">
        <p14:creationId xmlns:p14="http://schemas.microsoft.com/office/powerpoint/2010/main" val="102350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8225" y="725488"/>
            <a:ext cx="4597400" cy="2586037"/>
          </a:xfrm>
        </p:spPr>
      </p:sp>
      <p:sp>
        <p:nvSpPr>
          <p:cNvPr id="3" name="Notes Placeholder 2"/>
          <p:cNvSpPr>
            <a:spLocks noGrp="1"/>
          </p:cNvSpPr>
          <p:nvPr>
            <p:ph type="body" idx="1"/>
          </p:nvPr>
        </p:nvSpPr>
        <p:spPr>
          <a:xfrm>
            <a:off x="685800" y="3540373"/>
            <a:ext cx="5486400" cy="4729830"/>
          </a:xfrm>
        </p:spPr>
        <p:txBody>
          <a:bodyPr/>
          <a:lstStyle/>
          <a:p>
            <a:r>
              <a:rPr lang="en-US" sz="1050" dirty="0">
                <a:cs typeface="Calibri"/>
              </a:rPr>
              <a:t>GOODLIFE Greater Omaha Outreach for Diabetes Lifestyles Impacting Fitness and Education is part of the SHARING clinics. </a:t>
            </a:r>
          </a:p>
          <a:p>
            <a:endParaRPr lang="en-US" sz="1050" dirty="0">
              <a:cs typeface="Calibri"/>
            </a:endParaRPr>
          </a:p>
          <a:p>
            <a:r>
              <a:rPr lang="en-US" sz="1050" dirty="0">
                <a:cs typeface="Calibri"/>
              </a:rPr>
              <a:t>It meets once a month in the evening for about 4 hours.  Patients are referred into it from various UNMC clinics.  It is housed in an existing UNMC primary care clinic (uses its facilities).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cs typeface="Calibri"/>
              </a:rPr>
              <a:t>Disciplines (or professions): Medicine, Pharmacy, Physician Assistant, Nurse Practitioner, Physical Therapy, Medical Nutrition</a:t>
            </a:r>
            <a:r>
              <a:rPr lang="en-US" sz="1050" b="1" dirty="0">
                <a:cs typeface="Calibri"/>
              </a:rPr>
              <a:t>, </a:t>
            </a:r>
            <a:r>
              <a:rPr lang="en-US" sz="1050" b="1" u="sng" dirty="0">
                <a:cs typeface="Calibri"/>
              </a:rPr>
              <a:t>Medical Lab Sciences </a:t>
            </a:r>
            <a:r>
              <a:rPr lang="en-US" sz="1050" dirty="0">
                <a:cs typeface="Calibri"/>
              </a:rPr>
              <a:t>and Behavioral Health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Over the course of two years we studied the GOODLIFE clinic, one of the UNMC SHARING Clinics in Omaha NE, which specializes in diabetic care. GOODLIFE is a student-run clinic using an interprofessional team approach as this is associated with improved patient outcomes for diabetic care (</a:t>
            </a:r>
            <a:r>
              <a:rPr lang="en-US" sz="1050" dirty="0" err="1"/>
              <a:t>Shojania</a:t>
            </a:r>
            <a:r>
              <a:rPr lang="en-US" sz="1050" dirty="0"/>
              <a:t>, et al., 2006, </a:t>
            </a:r>
            <a:r>
              <a:rPr lang="en-US" sz="1050" dirty="0" err="1"/>
              <a:t>Tricco</a:t>
            </a:r>
            <a:r>
              <a:rPr lang="en-US" sz="1050" dirty="0"/>
              <a:t> et al., 2012). </a:t>
            </a:r>
          </a:p>
          <a:p>
            <a:endParaRPr lang="en-US" sz="1050" dirty="0"/>
          </a:p>
          <a:p>
            <a:pPr eaLnBrk="1" hangingPunct="1">
              <a:buFontTx/>
              <a:buNone/>
            </a:pPr>
            <a:r>
              <a:rPr lang="en-US" sz="1050" b="1" dirty="0"/>
              <a:t>Changes Bill made at GOODLIFE</a:t>
            </a:r>
            <a:r>
              <a:rPr lang="en-US" sz="1050" b="1" baseline="0" dirty="0"/>
              <a:t> to promote interprofessional teams</a:t>
            </a:r>
            <a:endParaRPr lang="en-US" sz="1050" b="1" dirty="0"/>
          </a:p>
          <a:p>
            <a:pPr eaLnBrk="1" hangingPunct="1">
              <a:buFontTx/>
              <a:buAutoNum type="arabicPeriod"/>
            </a:pPr>
            <a:r>
              <a:rPr lang="en-US" sz="1050" dirty="0"/>
              <a:t>Pre-clinic huddle/identify self-role</a:t>
            </a:r>
          </a:p>
          <a:p>
            <a:pPr eaLnBrk="1" hangingPunct="1">
              <a:buFontTx/>
              <a:buAutoNum type="arabicPeriod"/>
            </a:pPr>
            <a:r>
              <a:rPr lang="en-US" sz="1050" dirty="0"/>
              <a:t> Started co-interviewing – </a:t>
            </a:r>
            <a:r>
              <a:rPr lang="en-US" sz="1050" b="1" u="sng" dirty="0"/>
              <a:t>2 or3 disciplines together</a:t>
            </a:r>
          </a:p>
          <a:p>
            <a:pPr eaLnBrk="1" hangingPunct="1">
              <a:buFontTx/>
              <a:buAutoNum type="arabicPeriod"/>
            </a:pPr>
            <a:r>
              <a:rPr lang="en-US" sz="1050" b="1" u="sng" dirty="0"/>
              <a:t>Have students form Interprofessional team follow </a:t>
            </a:r>
            <a:r>
              <a:rPr lang="en-US" sz="1050" b="1" u="sng" dirty="0" smtClean="0"/>
              <a:t>their </a:t>
            </a:r>
            <a:r>
              <a:rPr lang="en-US" sz="1050" b="1" u="sng" dirty="0"/>
              <a:t>patient though the entire evening</a:t>
            </a:r>
          </a:p>
          <a:p>
            <a:pPr eaLnBrk="1" hangingPunct="1">
              <a:buFontTx/>
              <a:buAutoNum type="arabicPeriod"/>
            </a:pPr>
            <a:r>
              <a:rPr lang="en-US" sz="1050" dirty="0"/>
              <a:t>All providers identified in the note</a:t>
            </a:r>
          </a:p>
          <a:p>
            <a:pPr eaLnBrk="1" hangingPunct="1">
              <a:buFontTx/>
              <a:buAutoNum type="arabicPeriod"/>
            </a:pPr>
            <a:r>
              <a:rPr lang="en-US" sz="1050" dirty="0"/>
              <a:t>Shared responsibilities/coverage</a:t>
            </a:r>
          </a:p>
          <a:p>
            <a:pPr eaLnBrk="1" hangingPunct="1">
              <a:buFontTx/>
              <a:buAutoNum type="arabicPeriod"/>
            </a:pPr>
            <a:r>
              <a:rPr lang="en-US" sz="1050" dirty="0"/>
              <a:t>Explore &amp; expand roles for each discipline</a:t>
            </a:r>
          </a:p>
          <a:p>
            <a:pPr marL="0" indent="0" eaLnBrk="1" hangingPunct="1"/>
            <a:r>
              <a:rPr lang="en-US" sz="1050" b="1" dirty="0">
                <a:latin typeface="Calibri" panose="020F0502020204030204" pitchFamily="34" charset="0"/>
              </a:rPr>
              <a:t>7. </a:t>
            </a:r>
            <a:r>
              <a:rPr lang="en-US" sz="1050" dirty="0">
                <a:latin typeface="Calibri" panose="020F0502020204030204" pitchFamily="34" charset="0"/>
              </a:rPr>
              <a:t>Use EHR to see that patients seen by all disciplines over time</a:t>
            </a:r>
          </a:p>
          <a:p>
            <a:pPr marL="0" indent="0" eaLnBrk="1" hangingPunct="1"/>
            <a:r>
              <a:rPr lang="en-US" sz="1050" dirty="0">
                <a:latin typeface="Calibri" panose="020F0502020204030204" pitchFamily="34" charset="0"/>
              </a:rPr>
              <a:t>8. Each </a:t>
            </a:r>
            <a:r>
              <a:rPr lang="en-US" sz="1050" b="1" u="sng" dirty="0">
                <a:latin typeface="Calibri" panose="020F0502020204030204" pitchFamily="34" charset="0"/>
              </a:rPr>
              <a:t>discipline</a:t>
            </a:r>
            <a:r>
              <a:rPr lang="en-US" sz="1050" dirty="0">
                <a:latin typeface="Calibri" panose="020F0502020204030204" pitchFamily="34" charset="0"/>
              </a:rPr>
              <a:t> write their own notes</a:t>
            </a:r>
          </a:p>
          <a:p>
            <a:pPr marL="228600" indent="-228600" eaLnBrk="1" hangingPunct="1">
              <a:buAutoNum type="arabicPeriod" startAt="9"/>
            </a:pPr>
            <a:r>
              <a:rPr lang="en-US" sz="1050" dirty="0">
                <a:latin typeface="Calibri" panose="020F0502020204030204" pitchFamily="34" charset="0"/>
              </a:rPr>
              <a:t>Interprofessional precepting</a:t>
            </a:r>
          </a:p>
          <a:p>
            <a:pPr marL="228600" indent="-228600" eaLnBrk="1" hangingPunct="1">
              <a:buAutoNum type="arabicPeriod" startAt="9"/>
            </a:pPr>
            <a:r>
              <a:rPr lang="en-US" sz="1050" dirty="0">
                <a:latin typeface="Calibri" panose="020F0502020204030204" pitchFamily="34" charset="0"/>
              </a:rPr>
              <a:t>Future - all disciplines have templates</a:t>
            </a:r>
          </a:p>
          <a:p>
            <a:pPr marL="228600" indent="-228600" eaLnBrk="1" hangingPunct="1">
              <a:buAutoNum type="arabicPeriod" startAt="11"/>
            </a:pPr>
            <a:r>
              <a:rPr lang="en-US" sz="1050" dirty="0">
                <a:latin typeface="Calibri" panose="020F0502020204030204" pitchFamily="34" charset="0"/>
              </a:rPr>
              <a:t>Future – interprofessional debrief/grand rounds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37A0A5F-A0BF-0241-8AB5-2C96F8C9F19D}" type="slidenum">
              <a:rPr lang="en-US" smtClean="0"/>
              <a:t>2</a:t>
            </a:fld>
            <a:endParaRPr lang="en-US"/>
          </a:p>
        </p:txBody>
      </p:sp>
    </p:spTree>
    <p:extLst>
      <p:ext uri="{BB962C8B-B14F-4D97-AF65-F5344CB8AC3E}">
        <p14:creationId xmlns:p14="http://schemas.microsoft.com/office/powerpoint/2010/main" val="2994645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FontTx/>
              <a:buNone/>
            </a:pPr>
            <a:endParaRPr lang="en-US" dirty="0">
              <a:latin typeface="Calibri" panose="020F0502020204030204" pitchFamily="34" charset="0"/>
            </a:endParaRPr>
          </a:p>
          <a:p>
            <a:pPr eaLnBrk="1" hangingPunct="1">
              <a:buFontTx/>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737A0A5F-A0BF-0241-8AB5-2C96F8C9F19D}" type="slidenum">
              <a:rPr lang="en-US" smtClean="0"/>
              <a:t>3</a:t>
            </a:fld>
            <a:endParaRPr lang="en-US"/>
          </a:p>
        </p:txBody>
      </p:sp>
    </p:spTree>
    <p:extLst>
      <p:ext uri="{BB962C8B-B14F-4D97-AF65-F5344CB8AC3E}">
        <p14:creationId xmlns:p14="http://schemas.microsoft.com/office/powerpoint/2010/main" val="1038222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lang="en-US" sz="1200" dirty="0">
                <a:latin typeface="+mn-lt"/>
              </a:rPr>
              <a:t>1. To capture behavior, we observed and interviewed 71 interprofessional teams documenting how (and whether) disciplines interacted preparing for and providing patient care, as well as their knowledge of other disciplines and attitudes towards interprofessional education.</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Informal interviews Used a professional role checklist inventory to ask students about their knowledge of other disciplines, and their experience with interprofessional education</a:t>
            </a:r>
            <a:endPar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buFontTx/>
              <a:buNone/>
              <a:tabLst>
                <a:tab pos="3840163" algn="l"/>
                <a:tab pos="5383213" algn="l"/>
              </a:tabLst>
            </a:pPr>
            <a:r>
              <a:rPr lang="en-US" altLang="en-US" dirty="0">
                <a:latin typeface="Calibri" panose="020F0502020204030204" pitchFamily="34" charset="0"/>
                <a:ea typeface="Calibri" panose="020F0502020204030204" pitchFamily="34" charset="0"/>
                <a:cs typeface="Times New Roman" panose="02020603050405020304" pitchFamily="18" charset="0"/>
              </a:rPr>
              <a:t>2. </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Time use data:</a:t>
            </a:r>
            <a:r>
              <a:rPr kumimoji="0" lang="en-US" altLang="en-US" b="0" i="0" u="none" strike="noStrike" cap="none" normalizeH="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dirty="0"/>
              <a:t>We used HOURS, a time-use documentation software, to capture turn-taking behavior and the percentage of time disciplines talk during the patient interaction and exam. </a:t>
            </a:r>
            <a:endPar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lang="en-US" sz="1200" dirty="0">
                <a:latin typeface="+mn-lt"/>
              </a:rPr>
              <a:t>3. We surveyed student attitudes and knowledge using a modified SPICE-R.</a:t>
            </a:r>
            <a:r>
              <a:rPr lang="en-US" sz="1200" baseline="0" dirty="0">
                <a:latin typeface="+mn-lt"/>
              </a:rPr>
              <a:t>  </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Surveys were given to students to complete before clinic began and again when they had finished for the night. SPICE-R: Student Perceptions of Interprofessional Clinical Education--Revised</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800" b="0" i="0" u="none" strike="noStrike" cap="none" normalizeH="0" baseline="0" dirty="0">
              <a:ln>
                <a:noFill/>
              </a:ln>
              <a:solidFill>
                <a:schemeClr val="tx1"/>
              </a:solidFill>
              <a:effectLst/>
            </a:endParaRPr>
          </a:p>
          <a:p>
            <a:endParaRPr lang="en-US" dirty="0"/>
          </a:p>
          <a:p>
            <a:endParaRPr lang="en-US" dirty="0"/>
          </a:p>
        </p:txBody>
      </p:sp>
      <p:sp>
        <p:nvSpPr>
          <p:cNvPr id="4" name="Slide Number Placeholder 3"/>
          <p:cNvSpPr>
            <a:spLocks noGrp="1"/>
          </p:cNvSpPr>
          <p:nvPr>
            <p:ph type="sldNum" sz="quarter" idx="10"/>
          </p:nvPr>
        </p:nvSpPr>
        <p:spPr/>
        <p:txBody>
          <a:bodyPr/>
          <a:lstStyle/>
          <a:p>
            <a:fld id="{737A0A5F-A0BF-0241-8AB5-2C96F8C9F19D}" type="slidenum">
              <a:rPr lang="en-US" smtClean="0"/>
              <a:t>4</a:t>
            </a:fld>
            <a:endParaRPr lang="en-US"/>
          </a:p>
        </p:txBody>
      </p:sp>
    </p:spTree>
    <p:extLst>
      <p:ext uri="{BB962C8B-B14F-4D97-AF65-F5344CB8AC3E}">
        <p14:creationId xmlns:p14="http://schemas.microsoft.com/office/powerpoint/2010/main" val="17946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(this is also in Handout-both questions and instructions)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Instructions at the top of survey </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this survey, you are being asked about your attitudes toward interprofessional health care teams and the team approach to patient care. By interprofessional health care team, we mean two or more health professionals (e.g. nurse, pharmacist, physician, physician assistant, medical lab sciences, etc.) who work together to plan, coordinate, and/or deliver patient care.</a:t>
            </a:r>
            <a:r>
              <a:rPr kumimoji="0" lang="en-US" altLang="en-US" sz="1200" b="0" i="0" u="none" strike="noStrike" cap="none" normalizeH="0" baseline="0" dirty="0">
                <a:ln>
                  <a:noFill/>
                </a:ln>
                <a:solidFill>
                  <a:schemeClr val="tx1"/>
                </a:solidFill>
                <a:effectLst/>
                <a:latin typeface="+mn-lt"/>
                <a:ea typeface="+mn-ea"/>
                <a:cs typeface="+mn-cs"/>
              </a:rPr>
              <a:t> </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Please be candid as you indicate the extent of your agreement with each of the following statements related to interprofessional teams and the team approach to care.”</a:t>
            </a:r>
          </a:p>
          <a:p>
            <a:endParaRPr lang="en-US" dirty="0"/>
          </a:p>
        </p:txBody>
      </p:sp>
      <p:sp>
        <p:nvSpPr>
          <p:cNvPr id="4" name="Slide Number Placeholder 3"/>
          <p:cNvSpPr>
            <a:spLocks noGrp="1"/>
          </p:cNvSpPr>
          <p:nvPr>
            <p:ph type="sldNum" sz="quarter" idx="10"/>
          </p:nvPr>
        </p:nvSpPr>
        <p:spPr/>
        <p:txBody>
          <a:bodyPr/>
          <a:lstStyle/>
          <a:p>
            <a:fld id="{737A0A5F-A0BF-0241-8AB5-2C96F8C9F19D}" type="slidenum">
              <a:rPr lang="en-US" smtClean="0"/>
              <a:t>5</a:t>
            </a:fld>
            <a:endParaRPr lang="en-US"/>
          </a:p>
        </p:txBody>
      </p:sp>
    </p:spTree>
    <p:extLst>
      <p:ext uri="{BB962C8B-B14F-4D97-AF65-F5344CB8AC3E}">
        <p14:creationId xmlns:p14="http://schemas.microsoft.com/office/powerpoint/2010/main" val="2722099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7A0A5F-A0BF-0241-8AB5-2C96F8C9F19D}" type="slidenum">
              <a:rPr lang="en-US" smtClean="0"/>
              <a:t>6</a:t>
            </a:fld>
            <a:endParaRPr lang="en-US"/>
          </a:p>
        </p:txBody>
      </p:sp>
    </p:spTree>
    <p:extLst>
      <p:ext uri="{BB962C8B-B14F-4D97-AF65-F5344CB8AC3E}">
        <p14:creationId xmlns:p14="http://schemas.microsoft.com/office/powerpoint/2010/main" val="2981862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7A0A5F-A0BF-0241-8AB5-2C96F8C9F19D}" type="slidenum">
              <a:rPr lang="en-US" smtClean="0"/>
              <a:t>7</a:t>
            </a:fld>
            <a:endParaRPr lang="en-US"/>
          </a:p>
        </p:txBody>
      </p:sp>
    </p:spTree>
    <p:extLst>
      <p:ext uri="{BB962C8B-B14F-4D97-AF65-F5344CB8AC3E}">
        <p14:creationId xmlns:p14="http://schemas.microsoft.com/office/powerpoint/2010/main" val="1752245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7A0A5F-A0BF-0241-8AB5-2C96F8C9F19D}" type="slidenum">
              <a:rPr lang="en-US" smtClean="0"/>
              <a:t>8</a:t>
            </a:fld>
            <a:endParaRPr lang="en-US"/>
          </a:p>
        </p:txBody>
      </p:sp>
    </p:spTree>
    <p:extLst>
      <p:ext uri="{BB962C8B-B14F-4D97-AF65-F5344CB8AC3E}">
        <p14:creationId xmlns:p14="http://schemas.microsoft.com/office/powerpoint/2010/main" val="2020924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73892"/>
            <a:ext cx="5486400" cy="3791333"/>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Demographics</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 </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can see in your handout, roughly half of the sample was comprised of medical students and pharmacy students, with the other disciplines making up the rest.  </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27.5% Medical School (84 students)</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 Nursing (3 students)</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29.2% Pharmacy (89 students)</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11.5% Physical Therapy (35 students)</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15.1% Physician Assistant (46 students)</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6.6% Nutrition (20 students)</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 Family Medical Therapists (8 students)</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6.6% Medical Lab Sciences (20 students) </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Most students were women (70.8%, or 216 </a:t>
            </a:r>
            <a:r>
              <a:rPr kumimoji="0" lang="en-US" altLang="en-U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a:t>
            </a:r>
            <a:r>
              <a:rPr kumimoji="0" lang="en-US" altLang="en-US" sz="1200" b="0"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Average </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 was 25.5</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tended to be early in their training across disciplines (so, Medical students were slightly more likely to be 1 or 2</a:t>
            </a:r>
            <a:r>
              <a:rPr kumimoji="0" lang="en-US" altLang="en-US" sz="1200" b="0" i="0" u="none" strike="noStrike" cap="none" normalizeH="0" baseline="3000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nd</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years rather than 3</a:t>
            </a:r>
            <a:r>
              <a:rPr kumimoji="0" lang="en-US" altLang="en-US" sz="1200" b="0" i="0" u="none" strike="noStrike" cap="none" normalizeH="0" baseline="3000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rd</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or 4</a:t>
            </a:r>
            <a:r>
              <a:rPr kumimoji="0" lang="en-US" altLang="en-US" sz="1200" b="0" i="0" u="none" strike="noStrike" cap="none" normalizeH="0" baseline="3000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years)</a:t>
            </a: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endPar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40163" algn="l"/>
                <a:tab pos="5383213" algn="l"/>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But moving to our findings: First, GOODLIFE changes attitude towards IP and a clearer understanding of professional roles. </a:t>
            </a:r>
          </a:p>
          <a:p>
            <a:pPr marL="0" indent="0" algn="ctr">
              <a:buNone/>
            </a:pPr>
            <a:endParaRPr lang="en-US" dirty="0"/>
          </a:p>
        </p:txBody>
      </p:sp>
      <p:sp>
        <p:nvSpPr>
          <p:cNvPr id="4" name="Slide Number Placeholder 3"/>
          <p:cNvSpPr>
            <a:spLocks noGrp="1"/>
          </p:cNvSpPr>
          <p:nvPr>
            <p:ph type="sldNum" sz="quarter" idx="10"/>
          </p:nvPr>
        </p:nvSpPr>
        <p:spPr/>
        <p:txBody>
          <a:bodyPr/>
          <a:lstStyle/>
          <a:p>
            <a:fld id="{737A0A5F-A0BF-0241-8AB5-2C96F8C9F19D}" type="slidenum">
              <a:rPr lang="en-US" smtClean="0"/>
              <a:t>9</a:t>
            </a:fld>
            <a:endParaRPr lang="en-US" dirty="0"/>
          </a:p>
        </p:txBody>
      </p:sp>
    </p:spTree>
    <p:extLst>
      <p:ext uri="{BB962C8B-B14F-4D97-AF65-F5344CB8AC3E}">
        <p14:creationId xmlns:p14="http://schemas.microsoft.com/office/powerpoint/2010/main" val="2464202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6877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AF138A1-FE23-46D4-A7DD-D555956C3FB4}" type="datetimeFigureOut">
              <a:rPr lang="en-US" smtClean="0"/>
              <a:t>8/29/2019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07CA42C-4D55-4772-BDD3-6F862814E207}" type="slidenum">
              <a:rPr lang="en-US" smtClean="0"/>
              <a:t>‹#›</a:t>
            </a:fld>
            <a:endParaRPr lang="en-US"/>
          </a:p>
        </p:txBody>
      </p:sp>
    </p:spTree>
    <p:extLst>
      <p:ext uri="{BB962C8B-B14F-4D97-AF65-F5344CB8AC3E}">
        <p14:creationId xmlns:p14="http://schemas.microsoft.com/office/powerpoint/2010/main" val="238177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AF138A1-FE23-46D4-A7DD-D555956C3FB4}" type="datetimeFigureOut">
              <a:rPr lang="en-US" smtClean="0"/>
              <a:t>8/29/2019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307CA42C-4D55-4772-BDD3-6F862814E207}" type="slidenum">
              <a:rPr lang="en-US" smtClean="0"/>
              <a:t>‹#›</a:t>
            </a:fld>
            <a:endParaRPr lang="en-US"/>
          </a:p>
        </p:txBody>
      </p:sp>
    </p:spTree>
    <p:extLst>
      <p:ext uri="{BB962C8B-B14F-4D97-AF65-F5344CB8AC3E}">
        <p14:creationId xmlns:p14="http://schemas.microsoft.com/office/powerpoint/2010/main" val="10343145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5300" y="1726490"/>
            <a:ext cx="10858500" cy="445047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510317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1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who.int/hrh/nursing_midwifery/en/"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8859"/>
            <a:ext cx="9144000" cy="2387600"/>
          </a:xfrm>
        </p:spPr>
        <p:txBody>
          <a:bodyPr>
            <a:normAutofit/>
          </a:bodyPr>
          <a:lstStyle/>
          <a:p>
            <a:r>
              <a:rPr lang="en-US" sz="4000" b="1" dirty="0">
                <a:latin typeface="Garamond" panose="02020404030301010803" pitchFamily="18" charset="0"/>
              </a:rPr>
              <a:t>Mind the Gap: Medical and Health Professions Students’ Understanding of Clinical Roles in an Interprofessional Student-Run Free Clinic</a:t>
            </a:r>
          </a:p>
        </p:txBody>
      </p:sp>
      <p:sp>
        <p:nvSpPr>
          <p:cNvPr id="3" name="Subtitle 2"/>
          <p:cNvSpPr>
            <a:spLocks noGrp="1"/>
          </p:cNvSpPr>
          <p:nvPr>
            <p:ph type="subTitle" idx="1"/>
          </p:nvPr>
        </p:nvSpPr>
        <p:spPr>
          <a:xfrm>
            <a:off x="1524000" y="3281194"/>
            <a:ext cx="9144000" cy="2250925"/>
          </a:xfrm>
        </p:spPr>
        <p:txBody>
          <a:bodyPr>
            <a:noAutofit/>
          </a:bodyPr>
          <a:lstStyle/>
          <a:p>
            <a:r>
              <a:rPr lang="en-US" sz="2000" dirty="0">
                <a:latin typeface="Garamond" panose="02020404030301010803" pitchFamily="18" charset="0"/>
              </a:rPr>
              <a:t>William Hay (University of Nebraska Medical Center) </a:t>
            </a:r>
          </a:p>
          <a:p>
            <a:r>
              <a:rPr lang="en-US" sz="2000" dirty="0">
                <a:latin typeface="Garamond" panose="02020404030301010803" pitchFamily="18" charset="0"/>
              </a:rPr>
              <a:t>Mary Ann Powell (University of Nebraska Omaha)</a:t>
            </a:r>
          </a:p>
          <a:p>
            <a:r>
              <a:rPr lang="en-US" sz="2000" dirty="0">
                <a:latin typeface="Garamond" panose="02020404030301010803" pitchFamily="18" charset="0"/>
              </a:rPr>
              <a:t>T Lynne Barone (University of Nebraska Omaha), Samantha K. Ammons (University of Nebraska Omaha), Craig G. Hughes (University of Nebraska Omaha), </a:t>
            </a:r>
            <a:r>
              <a:rPr lang="en-US" sz="2000" dirty="0" err="1">
                <a:latin typeface="Garamond" panose="02020404030301010803" pitchFamily="18" charset="0"/>
              </a:rPr>
              <a:t>Bao</a:t>
            </a:r>
            <a:r>
              <a:rPr lang="en-US" sz="2000" dirty="0">
                <a:latin typeface="Garamond" panose="02020404030301010803" pitchFamily="18" charset="0"/>
              </a:rPr>
              <a:t> Tram Ngoc Huynh (University of Nebraska Omaha), Angela M. Brown (University of Nebraska Omaha), Joseph McGuire (University of Nebraska Omaha), Breanna Thompson (University of Nebraska Omaha), Jay Irwin (University of Nebraska Omaha)</a:t>
            </a:r>
            <a:br>
              <a:rPr lang="en-US" sz="2000" dirty="0">
                <a:latin typeface="Garamond" panose="02020404030301010803" pitchFamily="18" charset="0"/>
              </a:rPr>
            </a:br>
            <a:endParaRPr lang="en-US" sz="2000" dirty="0">
              <a:latin typeface="Garamond" panose="02020404030301010803" pitchFamily="18" charset="0"/>
            </a:endParaRPr>
          </a:p>
        </p:txBody>
      </p:sp>
      <p:sp>
        <p:nvSpPr>
          <p:cNvPr id="4" name="Oval 3"/>
          <p:cNvSpPr/>
          <p:nvPr/>
        </p:nvSpPr>
        <p:spPr>
          <a:xfrm>
            <a:off x="9290756" y="5328356"/>
            <a:ext cx="124177"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8059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15E1-2680-44EB-8D91-D6B406113F2F}"/>
              </a:ext>
            </a:extLst>
          </p:cNvPr>
          <p:cNvSpPr>
            <a:spLocks noGrp="1"/>
          </p:cNvSpPr>
          <p:nvPr>
            <p:ph type="title"/>
          </p:nvPr>
        </p:nvSpPr>
        <p:spPr/>
        <p:txBody>
          <a:bodyPr/>
          <a:lstStyle/>
          <a:p>
            <a:r>
              <a:rPr lang="en-US" b="1" dirty="0">
                <a:latin typeface="Garamond" panose="02020404030301010803" pitchFamily="18" charset="0"/>
                <a:cs typeface="Calibri Light"/>
              </a:rPr>
              <a:t>Survey says...</a:t>
            </a:r>
            <a:endParaRPr lang="en-US" b="1" dirty="0">
              <a:latin typeface="Garamond" panose="02020404030301010803" pitchFamily="18" charset="0"/>
            </a:endParaRPr>
          </a:p>
        </p:txBody>
      </p:sp>
      <p:sp>
        <p:nvSpPr>
          <p:cNvPr id="3" name="Content Placeholder 2">
            <a:extLst>
              <a:ext uri="{FF2B5EF4-FFF2-40B4-BE49-F238E27FC236}">
                <a16:creationId xmlns:a16="http://schemas.microsoft.com/office/drawing/2014/main" id="{968E5C10-C470-47C6-88F7-67E5BA5D6AD1}"/>
              </a:ext>
            </a:extLst>
          </p:cNvPr>
          <p:cNvSpPr>
            <a:spLocks noGrp="1"/>
          </p:cNvSpPr>
          <p:nvPr>
            <p:ph sz="half" idx="1"/>
          </p:nvPr>
        </p:nvSpPr>
        <p:spPr>
          <a:xfrm>
            <a:off x="683820" y="1962165"/>
            <a:ext cx="4115833" cy="3765182"/>
          </a:xfrm>
        </p:spPr>
        <p:txBody>
          <a:bodyPr vert="horz" lIns="91440" tIns="45720" rIns="91440" bIns="45720" rtlCol="0" anchor="t">
            <a:normAutofit/>
          </a:bodyPr>
          <a:lstStyle/>
          <a:p>
            <a:r>
              <a:rPr lang="en-US" dirty="0">
                <a:solidFill>
                  <a:schemeClr val="bg1"/>
                </a:solidFill>
                <a:latin typeface="Garamond" panose="02020404030301010803" pitchFamily="18" charset="0"/>
                <a:cs typeface="Calibri"/>
              </a:rPr>
              <a:t>Students report improved knowledge of disciplines (their own and others)</a:t>
            </a:r>
          </a:p>
          <a:p>
            <a:r>
              <a:rPr lang="en-US" dirty="0">
                <a:solidFill>
                  <a:schemeClr val="bg1"/>
                </a:solidFill>
                <a:latin typeface="Garamond" panose="02020404030301010803" pitchFamily="18" charset="0"/>
                <a:cs typeface="Calibri"/>
              </a:rPr>
              <a:t>By the end of the night, they are more supportive of interprofessional collaboration</a:t>
            </a:r>
          </a:p>
          <a:p>
            <a:pPr marL="0" indent="0">
              <a:buNone/>
            </a:pPr>
            <a:endParaRPr lang="en-US" dirty="0">
              <a:solidFill>
                <a:srgbClr val="00B0F0"/>
              </a:solidFill>
              <a:latin typeface="Garamond" panose="02020404030301010803" pitchFamily="18" charset="0"/>
              <a:cs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2222499060"/>
              </p:ext>
            </p:extLst>
          </p:nvPr>
        </p:nvGraphicFramePr>
        <p:xfrm>
          <a:off x="4799654" y="1471835"/>
          <a:ext cx="6554146" cy="3765182"/>
        </p:xfrm>
        <a:graphic>
          <a:graphicData uri="http://schemas.openxmlformats.org/drawingml/2006/table">
            <a:tbl>
              <a:tblPr firstRow="1" firstCol="1" bandRow="1">
                <a:tableStyleId>{5C22544A-7EE6-4342-B048-85BDC9FD1C3A}</a:tableStyleId>
              </a:tblPr>
              <a:tblGrid>
                <a:gridCol w="1902058">
                  <a:extLst>
                    <a:ext uri="{9D8B030D-6E8A-4147-A177-3AD203B41FA5}">
                      <a16:colId xmlns:a16="http://schemas.microsoft.com/office/drawing/2014/main" val="2010653455"/>
                    </a:ext>
                  </a:extLst>
                </a:gridCol>
                <a:gridCol w="1194911">
                  <a:extLst>
                    <a:ext uri="{9D8B030D-6E8A-4147-A177-3AD203B41FA5}">
                      <a16:colId xmlns:a16="http://schemas.microsoft.com/office/drawing/2014/main" val="3720850251"/>
                    </a:ext>
                  </a:extLst>
                </a:gridCol>
                <a:gridCol w="1370450">
                  <a:extLst>
                    <a:ext uri="{9D8B030D-6E8A-4147-A177-3AD203B41FA5}">
                      <a16:colId xmlns:a16="http://schemas.microsoft.com/office/drawing/2014/main" val="1475969973"/>
                    </a:ext>
                  </a:extLst>
                </a:gridCol>
                <a:gridCol w="1266942">
                  <a:extLst>
                    <a:ext uri="{9D8B030D-6E8A-4147-A177-3AD203B41FA5}">
                      <a16:colId xmlns:a16="http://schemas.microsoft.com/office/drawing/2014/main" val="3992781974"/>
                    </a:ext>
                  </a:extLst>
                </a:gridCol>
                <a:gridCol w="819785">
                  <a:extLst>
                    <a:ext uri="{9D8B030D-6E8A-4147-A177-3AD203B41FA5}">
                      <a16:colId xmlns:a16="http://schemas.microsoft.com/office/drawing/2014/main" val="3563363945"/>
                    </a:ext>
                  </a:extLst>
                </a:gridCol>
              </a:tblGrid>
              <a:tr h="418354">
                <a:tc gridSpan="5">
                  <a:txBody>
                    <a:bodyPr/>
                    <a:lstStyle/>
                    <a:p>
                      <a:pPr marL="0" marR="0" algn="l">
                        <a:lnSpc>
                          <a:spcPct val="107000"/>
                        </a:lnSpc>
                        <a:spcBef>
                          <a:spcPts val="0"/>
                        </a:spcBef>
                        <a:spcAft>
                          <a:spcPts val="0"/>
                        </a:spcAft>
                      </a:pPr>
                      <a:r>
                        <a:rPr lang="en-US" sz="2000" dirty="0">
                          <a:solidFill>
                            <a:schemeClr val="bg2"/>
                          </a:solidFill>
                          <a:effectLst/>
                          <a:latin typeface="Garamond" panose="02020404030301010803" pitchFamily="18" charset="0"/>
                        </a:rPr>
                        <a:t>Table 1. Overall Change in Factors (N=306)</a:t>
                      </a:r>
                      <a:endParaRPr lang="en-US" sz="20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7083782"/>
                  </a:ext>
                </a:extLst>
              </a:tr>
              <a:tr h="836707">
                <a:tc>
                  <a:txBody>
                    <a:bodyPr/>
                    <a:lstStyle/>
                    <a:p>
                      <a:pPr marL="0" marR="0" algn="l">
                        <a:lnSpc>
                          <a:spcPct val="107000"/>
                        </a:lnSpc>
                        <a:spcBef>
                          <a:spcPts val="0"/>
                        </a:spcBef>
                        <a:spcAft>
                          <a:spcPts val="0"/>
                        </a:spcAft>
                      </a:pPr>
                      <a:r>
                        <a:rPr lang="en-US" sz="2000" dirty="0">
                          <a:solidFill>
                            <a:schemeClr val="bg2"/>
                          </a:solidFill>
                          <a:effectLst/>
                          <a:latin typeface="Garamond" panose="02020404030301010803" pitchFamily="18" charset="0"/>
                        </a:rPr>
                        <a:t>Factor</a:t>
                      </a:r>
                      <a:endParaRPr lang="en-US" sz="20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ctr">
                        <a:lnSpc>
                          <a:spcPct val="107000"/>
                        </a:lnSpc>
                        <a:spcBef>
                          <a:spcPts val="0"/>
                        </a:spcBef>
                        <a:spcAft>
                          <a:spcPts val="0"/>
                        </a:spcAft>
                      </a:pPr>
                      <a:r>
                        <a:rPr lang="en-US" sz="2000" dirty="0">
                          <a:effectLst/>
                          <a:latin typeface="Garamond" panose="02020404030301010803" pitchFamily="18" charset="0"/>
                        </a:rPr>
                        <a:t>Pre-Test Mean</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ctr">
                        <a:lnSpc>
                          <a:spcPct val="107000"/>
                        </a:lnSpc>
                        <a:spcBef>
                          <a:spcPts val="0"/>
                        </a:spcBef>
                        <a:spcAft>
                          <a:spcPts val="0"/>
                        </a:spcAft>
                      </a:pPr>
                      <a:r>
                        <a:rPr lang="en-US" sz="2000" dirty="0">
                          <a:effectLst/>
                          <a:latin typeface="Garamond" panose="02020404030301010803" pitchFamily="18" charset="0"/>
                        </a:rPr>
                        <a:t>Post-Test Mean</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ctr">
                        <a:lnSpc>
                          <a:spcPct val="107000"/>
                        </a:lnSpc>
                        <a:spcBef>
                          <a:spcPts val="0"/>
                        </a:spcBef>
                        <a:spcAft>
                          <a:spcPts val="0"/>
                        </a:spcAft>
                      </a:pPr>
                      <a:r>
                        <a:rPr lang="en-US" sz="2000" dirty="0">
                          <a:effectLst/>
                          <a:latin typeface="Garamond" panose="02020404030301010803" pitchFamily="18" charset="0"/>
                        </a:rPr>
                        <a:t>Change T2-T1</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ctr">
                        <a:lnSpc>
                          <a:spcPct val="107000"/>
                        </a:lnSpc>
                        <a:spcBef>
                          <a:spcPts val="0"/>
                        </a:spcBef>
                        <a:spcAft>
                          <a:spcPts val="0"/>
                        </a:spcAft>
                      </a:pPr>
                      <a:r>
                        <a:rPr lang="en-US" sz="2000" dirty="0">
                          <a:effectLst/>
                          <a:latin typeface="Garamond" panose="02020404030301010803" pitchFamily="18" charset="0"/>
                        </a:rPr>
                        <a:t>p</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4166762753"/>
                  </a:ext>
                </a:extLst>
              </a:tr>
              <a:tr h="836707">
                <a:tc>
                  <a:txBody>
                    <a:bodyPr/>
                    <a:lstStyle/>
                    <a:p>
                      <a:pPr marL="0" marR="0" algn="l">
                        <a:lnSpc>
                          <a:spcPct val="107000"/>
                        </a:lnSpc>
                        <a:spcBef>
                          <a:spcPts val="0"/>
                        </a:spcBef>
                        <a:spcAft>
                          <a:spcPts val="0"/>
                        </a:spcAft>
                      </a:pPr>
                      <a:r>
                        <a:rPr lang="en-US" sz="2000" dirty="0">
                          <a:solidFill>
                            <a:schemeClr val="bg2"/>
                          </a:solidFill>
                          <a:effectLst/>
                          <a:latin typeface="Garamond" panose="02020404030301010803" pitchFamily="18" charset="0"/>
                        </a:rPr>
                        <a:t>Educational Requirements</a:t>
                      </a:r>
                      <a:endParaRPr lang="en-US" sz="20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l">
                        <a:lnSpc>
                          <a:spcPct val="107000"/>
                        </a:lnSpc>
                        <a:spcBef>
                          <a:spcPts val="0"/>
                        </a:spcBef>
                        <a:spcAft>
                          <a:spcPts val="0"/>
                        </a:spcAft>
                      </a:pPr>
                      <a:r>
                        <a:rPr lang="en-US" sz="2000" dirty="0">
                          <a:effectLst/>
                          <a:latin typeface="Garamond" panose="02020404030301010803" pitchFamily="18" charset="0"/>
                        </a:rPr>
                        <a:t>4.615</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l">
                        <a:lnSpc>
                          <a:spcPct val="107000"/>
                        </a:lnSpc>
                        <a:spcBef>
                          <a:spcPts val="0"/>
                        </a:spcBef>
                        <a:spcAft>
                          <a:spcPts val="0"/>
                        </a:spcAft>
                      </a:pPr>
                      <a:r>
                        <a:rPr lang="en-US" sz="2000" dirty="0">
                          <a:effectLst/>
                          <a:latin typeface="Garamond" panose="02020404030301010803" pitchFamily="18" charset="0"/>
                        </a:rPr>
                        <a:t>4.76</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l">
                        <a:lnSpc>
                          <a:spcPct val="107000"/>
                        </a:lnSpc>
                        <a:spcBef>
                          <a:spcPts val="0"/>
                        </a:spcBef>
                        <a:spcAft>
                          <a:spcPts val="0"/>
                        </a:spcAft>
                      </a:pPr>
                      <a:r>
                        <a:rPr lang="en-US" sz="2000" dirty="0">
                          <a:effectLst/>
                          <a:latin typeface="Garamond" panose="02020404030301010803" pitchFamily="18" charset="0"/>
                        </a:rPr>
                        <a:t>.146</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l">
                        <a:lnSpc>
                          <a:spcPct val="107000"/>
                        </a:lnSpc>
                        <a:spcBef>
                          <a:spcPts val="0"/>
                        </a:spcBef>
                        <a:spcAft>
                          <a:spcPts val="0"/>
                        </a:spcAft>
                      </a:pPr>
                      <a:r>
                        <a:rPr lang="en-US" sz="2000" b="1" dirty="0">
                          <a:solidFill>
                            <a:schemeClr val="accent1">
                              <a:lumMod val="75000"/>
                            </a:schemeClr>
                          </a:solidFill>
                          <a:effectLst/>
                          <a:latin typeface="Garamond" panose="02020404030301010803" pitchFamily="18" charset="0"/>
                        </a:rPr>
                        <a:t>&lt;.000</a:t>
                      </a:r>
                      <a:endParaRPr lang="en-US" sz="2000" b="1" dirty="0">
                        <a:solidFill>
                          <a:schemeClr val="accent1">
                            <a:lumMod val="75000"/>
                          </a:schemeClr>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2216160511"/>
                  </a:ext>
                </a:extLst>
              </a:tr>
              <a:tr h="836707">
                <a:tc>
                  <a:txBody>
                    <a:bodyPr/>
                    <a:lstStyle/>
                    <a:p>
                      <a:pPr marL="0" marR="0" algn="l">
                        <a:lnSpc>
                          <a:spcPct val="107000"/>
                        </a:lnSpc>
                        <a:spcBef>
                          <a:spcPts val="0"/>
                        </a:spcBef>
                        <a:spcAft>
                          <a:spcPts val="0"/>
                        </a:spcAft>
                      </a:pPr>
                      <a:r>
                        <a:rPr lang="en-US" sz="2000" dirty="0">
                          <a:solidFill>
                            <a:schemeClr val="bg2"/>
                          </a:solidFill>
                          <a:effectLst/>
                          <a:latin typeface="Garamond" panose="02020404030301010803" pitchFamily="18" charset="0"/>
                        </a:rPr>
                        <a:t>Team Roles &amp;</a:t>
                      </a:r>
                      <a:r>
                        <a:rPr lang="en-US" sz="2000" baseline="0" dirty="0">
                          <a:solidFill>
                            <a:schemeClr val="bg2"/>
                          </a:solidFill>
                          <a:effectLst/>
                          <a:latin typeface="Garamond" panose="02020404030301010803" pitchFamily="18" charset="0"/>
                        </a:rPr>
                        <a:t> </a:t>
                      </a:r>
                      <a:r>
                        <a:rPr lang="en-US" sz="2000" dirty="0">
                          <a:solidFill>
                            <a:schemeClr val="bg2"/>
                          </a:solidFill>
                          <a:effectLst/>
                          <a:latin typeface="Garamond" panose="02020404030301010803" pitchFamily="18" charset="0"/>
                        </a:rPr>
                        <a:t>Expectations</a:t>
                      </a:r>
                      <a:endParaRPr lang="en-US" sz="20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l">
                        <a:lnSpc>
                          <a:spcPct val="107000"/>
                        </a:lnSpc>
                        <a:spcBef>
                          <a:spcPts val="0"/>
                        </a:spcBef>
                        <a:spcAft>
                          <a:spcPts val="0"/>
                        </a:spcAft>
                      </a:pPr>
                      <a:r>
                        <a:rPr lang="en-US" sz="2000" dirty="0">
                          <a:effectLst/>
                          <a:latin typeface="Garamond" panose="02020404030301010803" pitchFamily="18" charset="0"/>
                        </a:rPr>
                        <a:t>4.263</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l">
                        <a:lnSpc>
                          <a:spcPct val="107000"/>
                        </a:lnSpc>
                        <a:spcBef>
                          <a:spcPts val="0"/>
                        </a:spcBef>
                        <a:spcAft>
                          <a:spcPts val="0"/>
                        </a:spcAft>
                      </a:pPr>
                      <a:r>
                        <a:rPr lang="en-US" sz="2000" dirty="0">
                          <a:effectLst/>
                          <a:latin typeface="Garamond" panose="02020404030301010803" pitchFamily="18" charset="0"/>
                        </a:rPr>
                        <a:t>4.534</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l">
                        <a:lnSpc>
                          <a:spcPct val="107000"/>
                        </a:lnSpc>
                        <a:spcBef>
                          <a:spcPts val="0"/>
                        </a:spcBef>
                        <a:spcAft>
                          <a:spcPts val="0"/>
                        </a:spcAft>
                      </a:pPr>
                      <a:r>
                        <a:rPr lang="en-US" sz="2000" dirty="0">
                          <a:effectLst/>
                          <a:latin typeface="Garamond" panose="02020404030301010803" pitchFamily="18" charset="0"/>
                        </a:rPr>
                        <a:t>.2793</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l">
                        <a:lnSpc>
                          <a:spcPct val="107000"/>
                        </a:lnSpc>
                        <a:spcBef>
                          <a:spcPts val="0"/>
                        </a:spcBef>
                        <a:spcAft>
                          <a:spcPts val="0"/>
                        </a:spcAft>
                      </a:pPr>
                      <a:r>
                        <a:rPr lang="en-US" sz="2000" b="1" dirty="0">
                          <a:solidFill>
                            <a:schemeClr val="accent1">
                              <a:lumMod val="75000"/>
                            </a:schemeClr>
                          </a:solidFill>
                          <a:effectLst/>
                          <a:latin typeface="Garamond" panose="02020404030301010803" pitchFamily="18" charset="0"/>
                        </a:rPr>
                        <a:t>&lt;.000</a:t>
                      </a:r>
                      <a:endParaRPr lang="en-US" sz="2000" b="1" dirty="0">
                        <a:solidFill>
                          <a:schemeClr val="accent1">
                            <a:lumMod val="75000"/>
                          </a:schemeClr>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360530454"/>
                  </a:ext>
                </a:extLst>
              </a:tr>
              <a:tr h="836707">
                <a:tc>
                  <a:txBody>
                    <a:bodyPr/>
                    <a:lstStyle/>
                    <a:p>
                      <a:pPr marL="0" marR="0" algn="l">
                        <a:lnSpc>
                          <a:spcPct val="107000"/>
                        </a:lnSpc>
                        <a:spcBef>
                          <a:spcPts val="0"/>
                        </a:spcBef>
                        <a:spcAft>
                          <a:spcPts val="0"/>
                        </a:spcAft>
                      </a:pPr>
                      <a:r>
                        <a:rPr lang="en-US" sz="2000" dirty="0">
                          <a:solidFill>
                            <a:schemeClr val="bg2"/>
                          </a:solidFill>
                          <a:effectLst/>
                          <a:latin typeface="Garamond" panose="02020404030301010803" pitchFamily="18" charset="0"/>
                        </a:rPr>
                        <a:t>Individual Role Clarity</a:t>
                      </a:r>
                      <a:endParaRPr lang="en-US" sz="20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l">
                        <a:lnSpc>
                          <a:spcPct val="107000"/>
                        </a:lnSpc>
                        <a:spcBef>
                          <a:spcPts val="0"/>
                        </a:spcBef>
                        <a:spcAft>
                          <a:spcPts val="0"/>
                        </a:spcAft>
                      </a:pPr>
                      <a:r>
                        <a:rPr lang="en-US" sz="2000" dirty="0">
                          <a:effectLst/>
                          <a:latin typeface="Garamond" panose="02020404030301010803" pitchFamily="18" charset="0"/>
                        </a:rPr>
                        <a:t>4.147</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l">
                        <a:lnSpc>
                          <a:spcPct val="107000"/>
                        </a:lnSpc>
                        <a:spcBef>
                          <a:spcPts val="0"/>
                        </a:spcBef>
                        <a:spcAft>
                          <a:spcPts val="0"/>
                        </a:spcAft>
                      </a:pPr>
                      <a:r>
                        <a:rPr lang="en-US" sz="2000" dirty="0">
                          <a:effectLst/>
                          <a:latin typeface="Garamond" panose="02020404030301010803" pitchFamily="18" charset="0"/>
                        </a:rPr>
                        <a:t>4.366</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l">
                        <a:lnSpc>
                          <a:spcPct val="107000"/>
                        </a:lnSpc>
                        <a:spcBef>
                          <a:spcPts val="0"/>
                        </a:spcBef>
                        <a:spcAft>
                          <a:spcPts val="0"/>
                        </a:spcAft>
                      </a:pPr>
                      <a:r>
                        <a:rPr lang="en-US" sz="2000" dirty="0">
                          <a:effectLst/>
                          <a:latin typeface="Garamond" panose="02020404030301010803" pitchFamily="18" charset="0"/>
                        </a:rPr>
                        <a:t>.219</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l">
                        <a:lnSpc>
                          <a:spcPct val="107000"/>
                        </a:lnSpc>
                        <a:spcBef>
                          <a:spcPts val="0"/>
                        </a:spcBef>
                        <a:spcAft>
                          <a:spcPts val="0"/>
                        </a:spcAft>
                      </a:pPr>
                      <a:r>
                        <a:rPr lang="en-US" sz="2000" b="1" dirty="0">
                          <a:solidFill>
                            <a:schemeClr val="accent1">
                              <a:lumMod val="75000"/>
                            </a:schemeClr>
                          </a:solidFill>
                          <a:effectLst/>
                          <a:latin typeface="Garamond" panose="02020404030301010803" pitchFamily="18" charset="0"/>
                        </a:rPr>
                        <a:t>&lt;.000</a:t>
                      </a:r>
                      <a:endParaRPr lang="en-US" sz="2000" b="1" dirty="0">
                        <a:solidFill>
                          <a:schemeClr val="accent1">
                            <a:lumMod val="75000"/>
                          </a:schemeClr>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1089885824"/>
                  </a:ext>
                </a:extLst>
              </a:tr>
            </a:tbl>
          </a:graphicData>
        </a:graphic>
      </p:graphicFrame>
    </p:spTree>
    <p:extLst>
      <p:ext uri="{BB962C8B-B14F-4D97-AF65-F5344CB8AC3E}">
        <p14:creationId xmlns:p14="http://schemas.microsoft.com/office/powerpoint/2010/main" val="262992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15E1-2680-44EB-8D91-D6B406113F2F}"/>
              </a:ext>
            </a:extLst>
          </p:cNvPr>
          <p:cNvSpPr>
            <a:spLocks noGrp="1"/>
          </p:cNvSpPr>
          <p:nvPr>
            <p:ph type="title"/>
          </p:nvPr>
        </p:nvSpPr>
        <p:spPr>
          <a:xfrm>
            <a:off x="516835" y="153588"/>
            <a:ext cx="11290852" cy="1325563"/>
          </a:xfrm>
        </p:spPr>
        <p:txBody>
          <a:bodyPr>
            <a:normAutofit/>
          </a:bodyPr>
          <a:lstStyle/>
          <a:p>
            <a:pPr algn="ctr"/>
            <a:r>
              <a:rPr lang="en-US" sz="4000" b="1" dirty="0">
                <a:latin typeface="Garamond" panose="02020404030301010803" pitchFamily="18" charset="0"/>
                <a:cs typeface="Calibri Light"/>
              </a:rPr>
              <a:t>Medical Students’ Year in School &amp; Role Clarity </a:t>
            </a:r>
            <a:endParaRPr lang="en-US" sz="4000" b="1" dirty="0">
              <a:latin typeface="Garamond" panose="02020404030301010803" pitchFamily="18" charset="0"/>
            </a:endParaRPr>
          </a:p>
        </p:txBody>
      </p:sp>
      <p:sp>
        <p:nvSpPr>
          <p:cNvPr id="3" name="Content Placeholder 2">
            <a:extLst>
              <a:ext uri="{FF2B5EF4-FFF2-40B4-BE49-F238E27FC236}">
                <a16:creationId xmlns:a16="http://schemas.microsoft.com/office/drawing/2014/main" id="{968E5C10-C470-47C6-88F7-67E5BA5D6AD1}"/>
              </a:ext>
            </a:extLst>
          </p:cNvPr>
          <p:cNvSpPr>
            <a:spLocks noGrp="1"/>
          </p:cNvSpPr>
          <p:nvPr>
            <p:ph sz="half" idx="1"/>
          </p:nvPr>
        </p:nvSpPr>
        <p:spPr>
          <a:xfrm>
            <a:off x="683821" y="2412739"/>
            <a:ext cx="3972340" cy="2358044"/>
          </a:xfrm>
        </p:spPr>
        <p:txBody>
          <a:bodyPr vert="horz" lIns="91440" tIns="45720" rIns="91440" bIns="45720" rtlCol="0" anchor="t">
            <a:normAutofit lnSpcReduction="10000"/>
          </a:bodyPr>
          <a:lstStyle/>
          <a:p>
            <a:pPr marL="0" indent="0">
              <a:buNone/>
            </a:pPr>
            <a:r>
              <a:rPr lang="en-US" dirty="0">
                <a:latin typeface="Garamond" panose="02020404030301010803" pitchFamily="18" charset="0"/>
                <a:cs typeface="Calibri"/>
              </a:rPr>
              <a:t>Among medical students at GOODLIFE, shifts in role clarity are especially pronounced among those in their 1</a:t>
            </a:r>
            <a:r>
              <a:rPr lang="en-US" baseline="30000" dirty="0">
                <a:latin typeface="Garamond" panose="02020404030301010803" pitchFamily="18" charset="0"/>
                <a:cs typeface="Calibri"/>
              </a:rPr>
              <a:t>st</a:t>
            </a:r>
            <a:r>
              <a:rPr lang="en-US" dirty="0">
                <a:latin typeface="Garamond" panose="02020404030301010803" pitchFamily="18" charset="0"/>
                <a:cs typeface="Calibri"/>
              </a:rPr>
              <a:t> or 2</a:t>
            </a:r>
            <a:r>
              <a:rPr lang="en-US" baseline="30000" dirty="0">
                <a:latin typeface="Garamond" panose="02020404030301010803" pitchFamily="18" charset="0"/>
                <a:cs typeface="Calibri"/>
              </a:rPr>
              <a:t>nd</a:t>
            </a:r>
            <a:r>
              <a:rPr lang="en-US" dirty="0">
                <a:latin typeface="Garamond" panose="02020404030301010803" pitchFamily="18" charset="0"/>
                <a:cs typeface="Calibri"/>
              </a:rPr>
              <a:t> year of training </a:t>
            </a:r>
          </a:p>
        </p:txBody>
      </p:sp>
      <p:graphicFrame>
        <p:nvGraphicFramePr>
          <p:cNvPr id="9" name="Table 8"/>
          <p:cNvGraphicFramePr>
            <a:graphicFrameLocks noGrp="1"/>
          </p:cNvGraphicFramePr>
          <p:nvPr>
            <p:extLst>
              <p:ext uri="{D42A27DB-BD31-4B8C-83A1-F6EECF244321}">
                <p14:modId xmlns:p14="http://schemas.microsoft.com/office/powerpoint/2010/main" val="140807926"/>
              </p:ext>
            </p:extLst>
          </p:nvPr>
        </p:nvGraphicFramePr>
        <p:xfrm>
          <a:off x="4810539" y="1466743"/>
          <a:ext cx="5963476" cy="4076582"/>
        </p:xfrm>
        <a:graphic>
          <a:graphicData uri="http://schemas.openxmlformats.org/drawingml/2006/table">
            <a:tbl>
              <a:tblPr firstRow="1" firstCol="1" bandRow="1">
                <a:tableStyleId>{5C22544A-7EE6-4342-B048-85BDC9FD1C3A}</a:tableStyleId>
              </a:tblPr>
              <a:tblGrid>
                <a:gridCol w="2650433">
                  <a:extLst>
                    <a:ext uri="{9D8B030D-6E8A-4147-A177-3AD203B41FA5}">
                      <a16:colId xmlns:a16="http://schemas.microsoft.com/office/drawing/2014/main" val="2010653455"/>
                    </a:ext>
                  </a:extLst>
                </a:gridCol>
                <a:gridCol w="871422">
                  <a:extLst>
                    <a:ext uri="{9D8B030D-6E8A-4147-A177-3AD203B41FA5}">
                      <a16:colId xmlns:a16="http://schemas.microsoft.com/office/drawing/2014/main" val="3720850251"/>
                    </a:ext>
                  </a:extLst>
                </a:gridCol>
                <a:gridCol w="920326">
                  <a:extLst>
                    <a:ext uri="{9D8B030D-6E8A-4147-A177-3AD203B41FA5}">
                      <a16:colId xmlns:a16="http://schemas.microsoft.com/office/drawing/2014/main" val="1475969973"/>
                    </a:ext>
                  </a:extLst>
                </a:gridCol>
                <a:gridCol w="791073">
                  <a:extLst>
                    <a:ext uri="{9D8B030D-6E8A-4147-A177-3AD203B41FA5}">
                      <a16:colId xmlns:a16="http://schemas.microsoft.com/office/drawing/2014/main" val="3992781974"/>
                    </a:ext>
                  </a:extLst>
                </a:gridCol>
                <a:gridCol w="730222">
                  <a:extLst>
                    <a:ext uri="{9D8B030D-6E8A-4147-A177-3AD203B41FA5}">
                      <a16:colId xmlns:a16="http://schemas.microsoft.com/office/drawing/2014/main" val="3563363945"/>
                    </a:ext>
                  </a:extLst>
                </a:gridCol>
              </a:tblGrid>
              <a:tr h="454523">
                <a:tc gridSpan="5">
                  <a:txBody>
                    <a:bodyPr/>
                    <a:lstStyle/>
                    <a:p>
                      <a:pPr marL="0" marR="0" algn="ctr">
                        <a:lnSpc>
                          <a:spcPct val="107000"/>
                        </a:lnSpc>
                        <a:spcBef>
                          <a:spcPts val="0"/>
                        </a:spcBef>
                        <a:spcAft>
                          <a:spcPts val="0"/>
                        </a:spcAft>
                      </a:pPr>
                      <a:r>
                        <a:rPr lang="en-US" sz="1600" dirty="0">
                          <a:solidFill>
                            <a:schemeClr val="bg2"/>
                          </a:solidFill>
                          <a:effectLst/>
                          <a:latin typeface="Garamond" panose="02020404030301010803" pitchFamily="18" charset="0"/>
                        </a:rPr>
                        <a:t>Table 2. Medical Student Change in Factors by level</a:t>
                      </a:r>
                      <a:r>
                        <a:rPr lang="en-US" sz="1600" baseline="0" dirty="0">
                          <a:solidFill>
                            <a:schemeClr val="bg2"/>
                          </a:solidFill>
                          <a:effectLst/>
                          <a:latin typeface="Garamond" panose="02020404030301010803" pitchFamily="18" charset="0"/>
                        </a:rPr>
                        <a:t> in program</a:t>
                      </a:r>
                      <a:r>
                        <a:rPr lang="en-US" sz="1600" dirty="0">
                          <a:solidFill>
                            <a:schemeClr val="bg2"/>
                          </a:solidFill>
                          <a:effectLst/>
                          <a:latin typeface="Garamond" panose="02020404030301010803" pitchFamily="18" charset="0"/>
                        </a:rPr>
                        <a:t> (N=84)</a:t>
                      </a: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7083782"/>
                  </a:ext>
                </a:extLst>
              </a:tr>
              <a:tr h="592326">
                <a:tc>
                  <a:txBody>
                    <a:bodyPr/>
                    <a:lstStyle/>
                    <a:p>
                      <a:pPr marL="0" marR="0" algn="l">
                        <a:lnSpc>
                          <a:spcPct val="107000"/>
                        </a:lnSpc>
                        <a:spcBef>
                          <a:spcPts val="0"/>
                        </a:spcBef>
                        <a:spcAft>
                          <a:spcPts val="0"/>
                        </a:spcAft>
                      </a:pPr>
                      <a:r>
                        <a:rPr lang="en-US" sz="1600" dirty="0">
                          <a:solidFill>
                            <a:schemeClr val="bg2"/>
                          </a:solidFill>
                          <a:effectLst/>
                          <a:latin typeface="Garamond" panose="02020404030301010803" pitchFamily="18" charset="0"/>
                        </a:rPr>
                        <a:t>Factor</a:t>
                      </a: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ctr">
                        <a:lnSpc>
                          <a:spcPct val="107000"/>
                        </a:lnSpc>
                        <a:spcBef>
                          <a:spcPts val="0"/>
                        </a:spcBef>
                        <a:spcAft>
                          <a:spcPts val="0"/>
                        </a:spcAft>
                      </a:pPr>
                      <a:r>
                        <a:rPr lang="en-US" sz="1600" dirty="0">
                          <a:effectLst/>
                          <a:latin typeface="Garamond" panose="02020404030301010803" pitchFamily="18" charset="0"/>
                        </a:rPr>
                        <a:t>Pre-Test Mean</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ctr">
                        <a:lnSpc>
                          <a:spcPct val="107000"/>
                        </a:lnSpc>
                        <a:spcBef>
                          <a:spcPts val="0"/>
                        </a:spcBef>
                        <a:spcAft>
                          <a:spcPts val="0"/>
                        </a:spcAft>
                      </a:pPr>
                      <a:r>
                        <a:rPr lang="en-US" sz="1600" dirty="0">
                          <a:effectLst/>
                          <a:latin typeface="Garamond" panose="02020404030301010803" pitchFamily="18" charset="0"/>
                        </a:rPr>
                        <a:t>Post-Test Mean</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ctr">
                        <a:lnSpc>
                          <a:spcPct val="107000"/>
                        </a:lnSpc>
                        <a:spcBef>
                          <a:spcPts val="0"/>
                        </a:spcBef>
                        <a:spcAft>
                          <a:spcPts val="0"/>
                        </a:spcAft>
                      </a:pPr>
                      <a:r>
                        <a:rPr lang="en-US" sz="1600" dirty="0">
                          <a:effectLst/>
                          <a:latin typeface="Garamond" panose="02020404030301010803" pitchFamily="18" charset="0"/>
                        </a:rPr>
                        <a:t>Change T2-T1</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ctr">
                        <a:lnSpc>
                          <a:spcPct val="107000"/>
                        </a:lnSpc>
                        <a:spcBef>
                          <a:spcPts val="0"/>
                        </a:spcBef>
                        <a:spcAft>
                          <a:spcPts val="0"/>
                        </a:spcAft>
                      </a:pPr>
                      <a:r>
                        <a:rPr lang="en-US" sz="1600" dirty="0">
                          <a:effectLst/>
                          <a:latin typeface="Garamond" panose="02020404030301010803" pitchFamily="18" charset="0"/>
                        </a:rPr>
                        <a:t>p</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4166762753"/>
                  </a:ext>
                </a:extLst>
              </a:tr>
              <a:tr h="916282">
                <a:tc>
                  <a:txBody>
                    <a:bodyPr/>
                    <a:lstStyle/>
                    <a:p>
                      <a:pPr marL="0" marR="0" algn="l">
                        <a:lnSpc>
                          <a:spcPct val="107000"/>
                        </a:lnSpc>
                        <a:spcBef>
                          <a:spcPts val="0"/>
                        </a:spcBef>
                        <a:spcAft>
                          <a:spcPts val="0"/>
                        </a:spcAft>
                      </a:pPr>
                      <a:r>
                        <a:rPr lang="en-US" sz="1600" dirty="0">
                          <a:solidFill>
                            <a:schemeClr val="bg2"/>
                          </a:solidFill>
                          <a:effectLst/>
                          <a:latin typeface="Garamond" panose="02020404030301010803" pitchFamily="18" charset="0"/>
                        </a:rPr>
                        <a:t>Educational</a:t>
                      </a:r>
                      <a:r>
                        <a:rPr lang="en-US" sz="1600" baseline="0" dirty="0">
                          <a:solidFill>
                            <a:schemeClr val="bg2"/>
                          </a:solidFill>
                          <a:effectLst/>
                          <a:latin typeface="Garamond" panose="02020404030301010803" pitchFamily="18" charset="0"/>
                        </a:rPr>
                        <a:t> R</a:t>
                      </a:r>
                      <a:r>
                        <a:rPr lang="en-US" sz="1600" dirty="0">
                          <a:solidFill>
                            <a:schemeClr val="bg2"/>
                          </a:solidFill>
                          <a:effectLst/>
                          <a:latin typeface="Garamond" panose="02020404030301010803" pitchFamily="18" charset="0"/>
                        </a:rPr>
                        <a:t>equirements</a:t>
                      </a:r>
                    </a:p>
                    <a:p>
                      <a:pPr marL="0" marR="0" algn="l">
                        <a:lnSpc>
                          <a:spcPct val="107000"/>
                        </a:lnSpc>
                        <a:spcBef>
                          <a:spcPts val="0"/>
                        </a:spcBef>
                        <a:spcAft>
                          <a:spcPts val="0"/>
                        </a:spcAft>
                      </a:pPr>
                      <a:r>
                        <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Lower Division</a:t>
                      </a:r>
                      <a:endParaRPr lang="en-US" sz="1600" baseline="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600" baseline="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Upper Division</a:t>
                      </a: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4.684</a:t>
                      </a: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4.471</a:t>
                      </a: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4.765</a:t>
                      </a: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4.700</a:t>
                      </a:r>
                    </a:p>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mn-ea"/>
                        <a:cs typeface="+mn-cs"/>
                      </a:endParaRPr>
                    </a:p>
                    <a:p>
                      <a:pPr marL="0" marR="0" algn="r">
                        <a:lnSpc>
                          <a:spcPct val="107000"/>
                        </a:lnSpc>
                        <a:spcBef>
                          <a:spcPts val="0"/>
                        </a:spcBef>
                        <a:spcAft>
                          <a:spcPts val="0"/>
                        </a:spcAft>
                      </a:pPr>
                      <a:r>
                        <a:rPr lang="en-US" sz="1600" dirty="0">
                          <a:effectLst/>
                          <a:latin typeface="Garamond" panose="02020404030301010803" pitchFamily="18" charset="0"/>
                          <a:ea typeface="+mn-ea"/>
                          <a:cs typeface="+mn-cs"/>
                        </a:rPr>
                        <a:t>.082</a:t>
                      </a:r>
                    </a:p>
                    <a:p>
                      <a:pPr marL="0" marR="0" algn="r">
                        <a:lnSpc>
                          <a:spcPct val="107000"/>
                        </a:lnSpc>
                        <a:spcBef>
                          <a:spcPts val="0"/>
                        </a:spcBef>
                        <a:spcAft>
                          <a:spcPts val="0"/>
                        </a:spcAft>
                      </a:pPr>
                      <a:r>
                        <a:rPr lang="en-US" sz="1600" dirty="0">
                          <a:effectLst/>
                          <a:latin typeface="Garamond" panose="02020404030301010803" pitchFamily="18" charset="0"/>
                          <a:ea typeface="+mn-ea"/>
                          <a:cs typeface="+mn-cs"/>
                        </a:rPr>
                        <a:t>.229</a:t>
                      </a: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.183</a:t>
                      </a:r>
                    </a:p>
                  </a:txBody>
                  <a:tcPr marL="68580" marR="68580" marT="0" marB="0">
                    <a:solidFill>
                      <a:schemeClr val="accent3"/>
                    </a:solidFill>
                  </a:tcPr>
                </a:tc>
                <a:extLst>
                  <a:ext uri="{0D108BD9-81ED-4DB2-BD59-A6C34878D82A}">
                    <a16:rowId xmlns:a16="http://schemas.microsoft.com/office/drawing/2014/main" val="2216160511"/>
                  </a:ext>
                </a:extLst>
              </a:tr>
              <a:tr h="875041">
                <a:tc>
                  <a:txBody>
                    <a:bodyPr/>
                    <a:lstStyle/>
                    <a:p>
                      <a:pPr marL="0" marR="0" algn="l">
                        <a:lnSpc>
                          <a:spcPct val="107000"/>
                        </a:lnSpc>
                        <a:spcBef>
                          <a:spcPts val="0"/>
                        </a:spcBef>
                        <a:spcAft>
                          <a:spcPts val="0"/>
                        </a:spcAft>
                      </a:pPr>
                      <a:r>
                        <a:rPr lang="en-US" sz="1600" dirty="0">
                          <a:solidFill>
                            <a:schemeClr val="bg2"/>
                          </a:solidFill>
                          <a:effectLst/>
                          <a:latin typeface="Garamond" panose="02020404030301010803" pitchFamily="18" charset="0"/>
                        </a:rPr>
                        <a:t>Team Roles &amp;</a:t>
                      </a:r>
                      <a:r>
                        <a:rPr lang="en-US" sz="1600" baseline="0" dirty="0">
                          <a:solidFill>
                            <a:schemeClr val="bg2"/>
                          </a:solidFill>
                          <a:effectLst/>
                          <a:latin typeface="Garamond" panose="02020404030301010803" pitchFamily="18" charset="0"/>
                        </a:rPr>
                        <a:t> E</a:t>
                      </a:r>
                      <a:r>
                        <a:rPr lang="en-US" sz="1600" dirty="0">
                          <a:solidFill>
                            <a:schemeClr val="bg2"/>
                          </a:solidFill>
                          <a:effectLst/>
                          <a:latin typeface="Garamond" panose="02020404030301010803" pitchFamily="18" charset="0"/>
                        </a:rPr>
                        <a:t>xpectations</a:t>
                      </a:r>
                    </a:p>
                    <a:p>
                      <a:pPr marL="0" marR="0" algn="l">
                        <a:lnSpc>
                          <a:spcPct val="107000"/>
                        </a:lnSpc>
                        <a:spcBef>
                          <a:spcPts val="0"/>
                        </a:spcBef>
                        <a:spcAft>
                          <a:spcPts val="0"/>
                        </a:spcAft>
                      </a:pPr>
                      <a:r>
                        <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Lower</a:t>
                      </a:r>
                      <a:r>
                        <a:rPr lang="en-US" sz="1600" baseline="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Division</a:t>
                      </a:r>
                    </a:p>
                    <a:p>
                      <a:pPr marL="0" marR="0" algn="l">
                        <a:lnSpc>
                          <a:spcPct val="107000"/>
                        </a:lnSpc>
                        <a:spcBef>
                          <a:spcPts val="0"/>
                        </a:spcBef>
                        <a:spcAft>
                          <a:spcPts val="0"/>
                        </a:spcAft>
                      </a:pPr>
                      <a:r>
                        <a:rPr lang="en-US" sz="1600" baseline="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Upper Division</a:t>
                      </a: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4.299</a:t>
                      </a: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4.174</a:t>
                      </a: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4.469</a:t>
                      </a: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4.486</a:t>
                      </a: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.170</a:t>
                      </a: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.314</a:t>
                      </a: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.261</a:t>
                      </a:r>
                    </a:p>
                  </a:txBody>
                  <a:tcPr marL="68580" marR="68580" marT="0" marB="0">
                    <a:solidFill>
                      <a:schemeClr val="accent3"/>
                    </a:solidFill>
                  </a:tcPr>
                </a:tc>
                <a:extLst>
                  <a:ext uri="{0D108BD9-81ED-4DB2-BD59-A6C34878D82A}">
                    <a16:rowId xmlns:a16="http://schemas.microsoft.com/office/drawing/2014/main" val="360530454"/>
                  </a:ext>
                </a:extLst>
              </a:tr>
              <a:tr h="916282">
                <a:tc>
                  <a:txBody>
                    <a:bodyPr/>
                    <a:lstStyle/>
                    <a:p>
                      <a:pPr marL="0" marR="0" algn="l">
                        <a:lnSpc>
                          <a:spcPct val="107000"/>
                        </a:lnSpc>
                        <a:spcBef>
                          <a:spcPts val="0"/>
                        </a:spcBef>
                        <a:spcAft>
                          <a:spcPts val="0"/>
                        </a:spcAft>
                      </a:pPr>
                      <a:r>
                        <a:rPr lang="en-US" sz="1600" dirty="0">
                          <a:solidFill>
                            <a:schemeClr val="bg2"/>
                          </a:solidFill>
                          <a:effectLst/>
                          <a:latin typeface="Garamond" panose="02020404030301010803" pitchFamily="18" charset="0"/>
                        </a:rPr>
                        <a:t>Individual Role Clarity</a:t>
                      </a:r>
                    </a:p>
                    <a:p>
                      <a:pPr marL="0" marR="0" algn="l">
                        <a:lnSpc>
                          <a:spcPct val="107000"/>
                        </a:lnSpc>
                        <a:spcBef>
                          <a:spcPts val="0"/>
                        </a:spcBef>
                        <a:spcAft>
                          <a:spcPts val="0"/>
                        </a:spcAft>
                      </a:pPr>
                      <a:r>
                        <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Lower Division</a:t>
                      </a:r>
                    </a:p>
                    <a:p>
                      <a:pPr marL="0" marR="0" algn="l">
                        <a:lnSpc>
                          <a:spcPct val="107000"/>
                        </a:lnSpc>
                        <a:spcBef>
                          <a:spcPts val="0"/>
                        </a:spcBef>
                        <a:spcAft>
                          <a:spcPts val="0"/>
                        </a:spcAft>
                      </a:pPr>
                      <a:r>
                        <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Upper</a:t>
                      </a:r>
                      <a:r>
                        <a:rPr lang="en-US" sz="1600" baseline="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Division</a:t>
                      </a: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4.327</a:t>
                      </a: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4.171</a:t>
                      </a: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4.347</a:t>
                      </a: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4.514</a:t>
                      </a:r>
                    </a:p>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mn-ea"/>
                        <a:cs typeface="+mn-cs"/>
                      </a:endParaRPr>
                    </a:p>
                    <a:p>
                      <a:pPr marL="0" marR="0" algn="r">
                        <a:lnSpc>
                          <a:spcPct val="107000"/>
                        </a:lnSpc>
                        <a:spcBef>
                          <a:spcPts val="0"/>
                        </a:spcBef>
                        <a:spcAft>
                          <a:spcPts val="0"/>
                        </a:spcAft>
                      </a:pPr>
                      <a:r>
                        <a:rPr lang="en-US" sz="1600" dirty="0">
                          <a:effectLst/>
                          <a:latin typeface="Garamond" panose="02020404030301010803" pitchFamily="18" charset="0"/>
                          <a:ea typeface="+mn-ea"/>
                          <a:cs typeface="+mn-cs"/>
                        </a:rPr>
                        <a:t>.020</a:t>
                      </a:r>
                    </a:p>
                    <a:p>
                      <a:pPr marL="0" marR="0" algn="r">
                        <a:lnSpc>
                          <a:spcPct val="107000"/>
                        </a:lnSpc>
                        <a:spcBef>
                          <a:spcPts val="0"/>
                        </a:spcBef>
                        <a:spcAft>
                          <a:spcPts val="0"/>
                        </a:spcAft>
                      </a:pPr>
                      <a:r>
                        <a:rPr lang="en-US" sz="1600" dirty="0">
                          <a:effectLst/>
                          <a:latin typeface="Garamond" panose="02020404030301010803" pitchFamily="18" charset="0"/>
                          <a:ea typeface="+mn-ea"/>
                          <a:cs typeface="+mn-cs"/>
                        </a:rPr>
                        <a:t>.343</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b="1"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b="1" dirty="0">
                          <a:solidFill>
                            <a:schemeClr val="accent1">
                              <a:lumMod val="75000"/>
                            </a:schemeClr>
                          </a:solidFill>
                          <a:effectLst/>
                          <a:latin typeface="Garamond" panose="02020404030301010803" pitchFamily="18" charset="0"/>
                          <a:ea typeface="Calibri" panose="020F0502020204030204" pitchFamily="34" charset="0"/>
                          <a:cs typeface="Times New Roman" panose="02020603050405020304" pitchFamily="18" charset="0"/>
                        </a:rPr>
                        <a:t>.020</a:t>
                      </a:r>
                    </a:p>
                  </a:txBody>
                  <a:tcPr marL="68580" marR="68580" marT="0" marB="0">
                    <a:solidFill>
                      <a:schemeClr val="accent3"/>
                    </a:solidFill>
                  </a:tcPr>
                </a:tc>
                <a:extLst>
                  <a:ext uri="{0D108BD9-81ED-4DB2-BD59-A6C34878D82A}">
                    <a16:rowId xmlns:a16="http://schemas.microsoft.com/office/drawing/2014/main" val="1089885824"/>
                  </a:ext>
                </a:extLst>
              </a:tr>
            </a:tbl>
          </a:graphicData>
        </a:graphic>
      </p:graphicFrame>
    </p:spTree>
    <p:extLst>
      <p:ext uri="{BB962C8B-B14F-4D97-AF65-F5344CB8AC3E}">
        <p14:creationId xmlns:p14="http://schemas.microsoft.com/office/powerpoint/2010/main" val="721591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15E1-2680-44EB-8D91-D6B406113F2F}"/>
              </a:ext>
            </a:extLst>
          </p:cNvPr>
          <p:cNvSpPr>
            <a:spLocks noGrp="1"/>
          </p:cNvSpPr>
          <p:nvPr>
            <p:ph type="title"/>
          </p:nvPr>
        </p:nvSpPr>
        <p:spPr>
          <a:xfrm>
            <a:off x="124104" y="365126"/>
            <a:ext cx="10797209" cy="933588"/>
          </a:xfrm>
        </p:spPr>
        <p:txBody>
          <a:bodyPr>
            <a:normAutofit/>
          </a:bodyPr>
          <a:lstStyle/>
          <a:p>
            <a:pPr algn="ctr"/>
            <a:r>
              <a:rPr lang="en-US" sz="2800" b="1" dirty="0">
                <a:latin typeface="Garamond" panose="02020404030301010803" pitchFamily="18" charset="0"/>
                <a:cs typeface="Calibri Light"/>
              </a:rPr>
              <a:t>	Exposure to the GOODLIFE Model has a Compounding Effect</a:t>
            </a:r>
            <a:endParaRPr lang="en-US" sz="2800" b="1" dirty="0">
              <a:latin typeface="Garamond" panose="02020404030301010803" pitchFamily="18" charset="0"/>
            </a:endParaRPr>
          </a:p>
        </p:txBody>
      </p:sp>
      <p:sp>
        <p:nvSpPr>
          <p:cNvPr id="3" name="Content Placeholder 2">
            <a:extLst>
              <a:ext uri="{FF2B5EF4-FFF2-40B4-BE49-F238E27FC236}">
                <a16:creationId xmlns:a16="http://schemas.microsoft.com/office/drawing/2014/main" id="{968E5C10-C470-47C6-88F7-67E5BA5D6AD1}"/>
              </a:ext>
            </a:extLst>
          </p:cNvPr>
          <p:cNvSpPr>
            <a:spLocks noGrp="1"/>
          </p:cNvSpPr>
          <p:nvPr>
            <p:ph sz="half" idx="1"/>
          </p:nvPr>
        </p:nvSpPr>
        <p:spPr>
          <a:xfrm>
            <a:off x="556591" y="1471835"/>
            <a:ext cx="4099570" cy="4351338"/>
          </a:xfrm>
        </p:spPr>
        <p:txBody>
          <a:bodyPr vert="horz" lIns="91440" tIns="45720" rIns="91440" bIns="45720" rtlCol="0" anchor="t">
            <a:normAutofit/>
          </a:bodyPr>
          <a:lstStyle/>
          <a:p>
            <a:pPr marL="0" indent="0">
              <a:buNone/>
            </a:pPr>
            <a:r>
              <a:rPr lang="en-US" sz="2400" dirty="0">
                <a:latin typeface="Garamond" panose="02020404030301010803" pitchFamily="18" charset="0"/>
              </a:rPr>
              <a:t>Students who have attended GOODLIFE at some point in the past report: </a:t>
            </a:r>
          </a:p>
          <a:p>
            <a:r>
              <a:rPr lang="en-US" sz="2400" dirty="0">
                <a:latin typeface="Garamond" panose="02020404030301010803" pitchFamily="18" charset="0"/>
              </a:rPr>
              <a:t>Improved appreciation of how clinics contribute to interprofessional training</a:t>
            </a:r>
          </a:p>
          <a:p>
            <a:r>
              <a:rPr lang="en-US" sz="2400" dirty="0" smtClean="0">
                <a:latin typeface="Garamond" panose="02020404030301010803" pitchFamily="18" charset="0"/>
              </a:rPr>
              <a:t>New attendees and repeat attendees both improve in role clarity, with clinic attendance having a cumulative effect</a:t>
            </a:r>
            <a:endParaRPr lang="en-US" sz="2400" dirty="0"/>
          </a:p>
          <a:p>
            <a:endParaRPr lang="en-US" dirty="0">
              <a:latin typeface="Garamond" panose="02020404030301010803" pitchFamily="18" charset="0"/>
              <a:cs typeface="Calibri"/>
            </a:endParaRPr>
          </a:p>
        </p:txBody>
      </p:sp>
      <p:graphicFrame>
        <p:nvGraphicFramePr>
          <p:cNvPr id="9" name="Table 8"/>
          <p:cNvGraphicFramePr>
            <a:graphicFrameLocks noGrp="1"/>
          </p:cNvGraphicFramePr>
          <p:nvPr>
            <p:extLst>
              <p:ext uri="{D42A27DB-BD31-4B8C-83A1-F6EECF244321}">
                <p14:modId xmlns:p14="http://schemas.microsoft.com/office/powerpoint/2010/main" val="1250780031"/>
              </p:ext>
            </p:extLst>
          </p:nvPr>
        </p:nvGraphicFramePr>
        <p:xfrm>
          <a:off x="5047757" y="1298714"/>
          <a:ext cx="6069498" cy="4221624"/>
        </p:xfrm>
        <a:graphic>
          <a:graphicData uri="http://schemas.openxmlformats.org/drawingml/2006/table">
            <a:tbl>
              <a:tblPr firstRow="1" firstCol="1" bandRow="1">
                <a:tableStyleId>{5C22544A-7EE6-4342-B048-85BDC9FD1C3A}</a:tableStyleId>
              </a:tblPr>
              <a:tblGrid>
                <a:gridCol w="2801304">
                  <a:extLst>
                    <a:ext uri="{9D8B030D-6E8A-4147-A177-3AD203B41FA5}">
                      <a16:colId xmlns:a16="http://schemas.microsoft.com/office/drawing/2014/main" val="2010653455"/>
                    </a:ext>
                  </a:extLst>
                </a:gridCol>
                <a:gridCol w="1151648">
                  <a:extLst>
                    <a:ext uri="{9D8B030D-6E8A-4147-A177-3AD203B41FA5}">
                      <a16:colId xmlns:a16="http://schemas.microsoft.com/office/drawing/2014/main" val="3720850251"/>
                    </a:ext>
                  </a:extLst>
                </a:gridCol>
                <a:gridCol w="1104959">
                  <a:extLst>
                    <a:ext uri="{9D8B030D-6E8A-4147-A177-3AD203B41FA5}">
                      <a16:colId xmlns:a16="http://schemas.microsoft.com/office/drawing/2014/main" val="1475969973"/>
                    </a:ext>
                  </a:extLst>
                </a:gridCol>
                <a:gridCol w="1011587">
                  <a:extLst>
                    <a:ext uri="{9D8B030D-6E8A-4147-A177-3AD203B41FA5}">
                      <a16:colId xmlns:a16="http://schemas.microsoft.com/office/drawing/2014/main" val="3992781974"/>
                    </a:ext>
                  </a:extLst>
                </a:gridCol>
              </a:tblGrid>
              <a:tr h="489247">
                <a:tc gridSpan="4">
                  <a:txBody>
                    <a:bodyPr/>
                    <a:lstStyle/>
                    <a:p>
                      <a:pPr marL="0" marR="0" algn="l">
                        <a:lnSpc>
                          <a:spcPct val="107000"/>
                        </a:lnSpc>
                        <a:spcBef>
                          <a:spcPts val="0"/>
                        </a:spcBef>
                        <a:spcAft>
                          <a:spcPts val="0"/>
                        </a:spcAft>
                      </a:pPr>
                      <a:r>
                        <a:rPr lang="en-US" sz="1600" dirty="0">
                          <a:solidFill>
                            <a:schemeClr val="bg2"/>
                          </a:solidFill>
                          <a:effectLst/>
                          <a:latin typeface="Garamond" panose="02020404030301010803" pitchFamily="18" charset="0"/>
                          <a:ea typeface="+mn-ea"/>
                          <a:cs typeface="+mn-cs"/>
                        </a:rPr>
                        <a:t>Table</a:t>
                      </a:r>
                      <a:r>
                        <a:rPr lang="en-US" sz="1600" baseline="0" dirty="0">
                          <a:solidFill>
                            <a:schemeClr val="bg2"/>
                          </a:solidFill>
                          <a:effectLst/>
                          <a:latin typeface="Garamond" panose="02020404030301010803" pitchFamily="18" charset="0"/>
                          <a:ea typeface="+mn-ea"/>
                          <a:cs typeface="+mn-cs"/>
                        </a:rPr>
                        <a:t> 3: Effect of Prior GOODLIFE Experience on Change in Factors (N=305)</a:t>
                      </a: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7083782"/>
                  </a:ext>
                </a:extLst>
              </a:tr>
              <a:tr h="667048">
                <a:tc>
                  <a:txBody>
                    <a:bodyPr/>
                    <a:lstStyle/>
                    <a:p>
                      <a:pPr marL="0" marR="0" algn="l">
                        <a:lnSpc>
                          <a:spcPct val="107000"/>
                        </a:lnSpc>
                        <a:spcBef>
                          <a:spcPts val="0"/>
                        </a:spcBef>
                        <a:spcAft>
                          <a:spcPts val="0"/>
                        </a:spcAft>
                      </a:pPr>
                      <a:r>
                        <a:rPr lang="en-US" sz="1600" dirty="0">
                          <a:solidFill>
                            <a:schemeClr val="bg2"/>
                          </a:solidFill>
                          <a:effectLst/>
                          <a:latin typeface="Garamond" panose="02020404030301010803" pitchFamily="18" charset="0"/>
                        </a:rPr>
                        <a:t>Factor</a:t>
                      </a: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ctr">
                        <a:lnSpc>
                          <a:spcPct val="107000"/>
                        </a:lnSpc>
                        <a:spcBef>
                          <a:spcPts val="0"/>
                        </a:spcBef>
                        <a:spcAft>
                          <a:spcPts val="0"/>
                        </a:spcAft>
                      </a:pPr>
                      <a:r>
                        <a:rPr lang="en-US" sz="1600" dirty="0">
                          <a:effectLst/>
                          <a:latin typeface="Garamond" panose="02020404030301010803" pitchFamily="18" charset="0"/>
                        </a:rPr>
                        <a:t>Pre-Test Mean</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ctr">
                        <a:lnSpc>
                          <a:spcPct val="107000"/>
                        </a:lnSpc>
                        <a:spcBef>
                          <a:spcPts val="0"/>
                        </a:spcBef>
                        <a:spcAft>
                          <a:spcPts val="0"/>
                        </a:spcAft>
                      </a:pPr>
                      <a:r>
                        <a:rPr lang="en-US" sz="1600" dirty="0">
                          <a:effectLst/>
                          <a:latin typeface="Garamond" panose="02020404030301010803" pitchFamily="18" charset="0"/>
                        </a:rPr>
                        <a:t>Post-Test Mean</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ctr">
                        <a:lnSpc>
                          <a:spcPct val="107000"/>
                        </a:lnSpc>
                        <a:spcBef>
                          <a:spcPts val="0"/>
                        </a:spcBef>
                        <a:spcAft>
                          <a:spcPts val="0"/>
                        </a:spcAft>
                      </a:pPr>
                      <a:r>
                        <a:rPr lang="en-US" sz="1600" dirty="0">
                          <a:effectLst/>
                          <a:latin typeface="Garamond" panose="02020404030301010803" pitchFamily="18" charset="0"/>
                        </a:rPr>
                        <a:t>Change T2-T1</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4166762753"/>
                  </a:ext>
                </a:extLst>
              </a:tr>
              <a:tr h="974216">
                <a:tc>
                  <a:txBody>
                    <a:bodyPr/>
                    <a:lstStyle/>
                    <a:p>
                      <a:pPr marL="0" marR="0" algn="l">
                        <a:lnSpc>
                          <a:spcPct val="107000"/>
                        </a:lnSpc>
                        <a:spcBef>
                          <a:spcPts val="0"/>
                        </a:spcBef>
                        <a:spcAft>
                          <a:spcPts val="0"/>
                        </a:spcAft>
                      </a:pPr>
                      <a:r>
                        <a:rPr lang="en-US" sz="1600" dirty="0">
                          <a:solidFill>
                            <a:schemeClr val="bg2"/>
                          </a:solidFill>
                          <a:effectLst/>
                          <a:latin typeface="Garamond" panose="02020404030301010803" pitchFamily="18" charset="0"/>
                        </a:rPr>
                        <a:t>Educational Requirements</a:t>
                      </a:r>
                    </a:p>
                    <a:p>
                      <a:pPr marL="0" marR="0" algn="l">
                        <a:lnSpc>
                          <a:spcPct val="107000"/>
                        </a:lnSpc>
                        <a:spcBef>
                          <a:spcPts val="0"/>
                        </a:spcBef>
                        <a:spcAft>
                          <a:spcPts val="0"/>
                        </a:spcAft>
                      </a:pPr>
                      <a:r>
                        <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No Prior GOODLIFE</a:t>
                      </a:r>
                      <a:endParaRPr lang="en-US" sz="1600" baseline="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600" baseline="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GOODLIFE Experience</a:t>
                      </a: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4.643</a:t>
                      </a: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4.583</a:t>
                      </a: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4.741</a:t>
                      </a: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4.788</a:t>
                      </a:r>
                    </a:p>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mn-ea"/>
                        <a:cs typeface="+mn-cs"/>
                      </a:endParaRPr>
                    </a:p>
                    <a:p>
                      <a:pPr marL="0" marR="0" algn="r">
                        <a:lnSpc>
                          <a:spcPct val="107000"/>
                        </a:lnSpc>
                        <a:spcBef>
                          <a:spcPts val="0"/>
                        </a:spcBef>
                        <a:spcAft>
                          <a:spcPts val="0"/>
                        </a:spcAft>
                      </a:pPr>
                      <a:r>
                        <a:rPr lang="en-US" sz="1600" dirty="0">
                          <a:effectLst/>
                          <a:latin typeface="Garamond" panose="02020404030301010803" pitchFamily="18" charset="0"/>
                          <a:ea typeface="+mn-ea"/>
                          <a:cs typeface="+mn-cs"/>
                        </a:rPr>
                        <a:t>.100</a:t>
                      </a:r>
                    </a:p>
                    <a:p>
                      <a:pPr marL="0" marR="0" algn="r">
                        <a:lnSpc>
                          <a:spcPct val="107000"/>
                        </a:lnSpc>
                        <a:spcBef>
                          <a:spcPts val="0"/>
                        </a:spcBef>
                        <a:spcAft>
                          <a:spcPts val="0"/>
                        </a:spcAft>
                      </a:pPr>
                      <a:r>
                        <a:rPr lang="en-US" sz="1600" b="1" dirty="0">
                          <a:solidFill>
                            <a:schemeClr val="accent1">
                              <a:lumMod val="75000"/>
                            </a:schemeClr>
                          </a:solidFill>
                          <a:effectLst/>
                          <a:latin typeface="Garamond" panose="02020404030301010803" pitchFamily="18" charset="0"/>
                          <a:ea typeface="+mn-ea"/>
                          <a:cs typeface="+mn-cs"/>
                        </a:rPr>
                        <a:t>.208*</a:t>
                      </a:r>
                    </a:p>
                  </a:txBody>
                  <a:tcPr marL="68580" marR="68580" marT="0" marB="0">
                    <a:solidFill>
                      <a:schemeClr val="accent3"/>
                    </a:solidFill>
                  </a:tcPr>
                </a:tc>
                <a:extLst>
                  <a:ext uri="{0D108BD9-81ED-4DB2-BD59-A6C34878D82A}">
                    <a16:rowId xmlns:a16="http://schemas.microsoft.com/office/drawing/2014/main" val="2216160511"/>
                  </a:ext>
                </a:extLst>
              </a:tr>
              <a:tr h="945361">
                <a:tc>
                  <a:txBody>
                    <a:bodyPr/>
                    <a:lstStyle/>
                    <a:p>
                      <a:pPr marL="0" marR="0" algn="l">
                        <a:lnSpc>
                          <a:spcPct val="107000"/>
                        </a:lnSpc>
                        <a:spcBef>
                          <a:spcPts val="0"/>
                        </a:spcBef>
                        <a:spcAft>
                          <a:spcPts val="0"/>
                        </a:spcAft>
                      </a:pPr>
                      <a:r>
                        <a:rPr lang="en-US" sz="1600" dirty="0">
                          <a:solidFill>
                            <a:schemeClr val="bg2"/>
                          </a:solidFill>
                          <a:effectLst/>
                          <a:latin typeface="Garamond" panose="02020404030301010803" pitchFamily="18" charset="0"/>
                        </a:rPr>
                        <a:t>Team Roles &amp;</a:t>
                      </a:r>
                      <a:r>
                        <a:rPr lang="en-US" sz="1600" baseline="0" dirty="0">
                          <a:solidFill>
                            <a:schemeClr val="bg2"/>
                          </a:solidFill>
                          <a:effectLst/>
                          <a:latin typeface="Garamond" panose="02020404030301010803" pitchFamily="18" charset="0"/>
                        </a:rPr>
                        <a:t> </a:t>
                      </a:r>
                      <a:r>
                        <a:rPr lang="en-US" sz="1600" dirty="0">
                          <a:solidFill>
                            <a:schemeClr val="bg2"/>
                          </a:solidFill>
                          <a:effectLst/>
                          <a:latin typeface="Garamond" panose="02020404030301010803" pitchFamily="18" charset="0"/>
                        </a:rPr>
                        <a:t>Expectations</a:t>
                      </a:r>
                    </a:p>
                    <a:p>
                      <a:pPr marL="0" marR="0" algn="l">
                        <a:lnSpc>
                          <a:spcPct val="107000"/>
                        </a:lnSpc>
                        <a:spcBef>
                          <a:spcPts val="0"/>
                        </a:spcBef>
                        <a:spcAft>
                          <a:spcPts val="0"/>
                        </a:spcAft>
                      </a:pPr>
                      <a:r>
                        <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No Prior GOODLIFE</a:t>
                      </a:r>
                      <a:endParaRPr lang="en-US" sz="1600" baseline="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600" baseline="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GOODLIFE Experience</a:t>
                      </a: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4.239</a:t>
                      </a: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4.297</a:t>
                      </a: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4.492</a:t>
                      </a: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4.595</a:t>
                      </a: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.253</a:t>
                      </a: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.295</a:t>
                      </a:r>
                    </a:p>
                  </a:txBody>
                  <a:tcPr marL="68580" marR="68580" marT="0" marB="0">
                    <a:solidFill>
                      <a:schemeClr val="accent3"/>
                    </a:solidFill>
                  </a:tcPr>
                </a:tc>
                <a:extLst>
                  <a:ext uri="{0D108BD9-81ED-4DB2-BD59-A6C34878D82A}">
                    <a16:rowId xmlns:a16="http://schemas.microsoft.com/office/drawing/2014/main" val="360530454"/>
                  </a:ext>
                </a:extLst>
              </a:tr>
              <a:tr h="1031871">
                <a:tc>
                  <a:txBody>
                    <a:bodyPr/>
                    <a:lstStyle/>
                    <a:p>
                      <a:pPr marL="0" marR="0" algn="l">
                        <a:lnSpc>
                          <a:spcPct val="107000"/>
                        </a:lnSpc>
                        <a:spcBef>
                          <a:spcPts val="0"/>
                        </a:spcBef>
                        <a:spcAft>
                          <a:spcPts val="0"/>
                        </a:spcAft>
                      </a:pPr>
                      <a:r>
                        <a:rPr lang="en-US" sz="1600" dirty="0">
                          <a:solidFill>
                            <a:schemeClr val="bg2"/>
                          </a:solidFill>
                          <a:effectLst/>
                          <a:latin typeface="Garamond" panose="02020404030301010803" pitchFamily="18" charset="0"/>
                        </a:rPr>
                        <a:t>Individual Role Clarity</a:t>
                      </a:r>
                      <a:r>
                        <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a:t>
                      </a:r>
                    </a:p>
                    <a:p>
                      <a:pPr marL="0" marR="0" algn="l">
                        <a:lnSpc>
                          <a:spcPct val="107000"/>
                        </a:lnSpc>
                        <a:spcBef>
                          <a:spcPts val="0"/>
                        </a:spcBef>
                        <a:spcAft>
                          <a:spcPts val="0"/>
                        </a:spcAft>
                      </a:pPr>
                      <a:r>
                        <a:rPr lang="en-US" sz="1600" baseline="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a:t>
                      </a:r>
                      <a:r>
                        <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No Prior GOODLIFE</a:t>
                      </a:r>
                    </a:p>
                    <a:p>
                      <a:pPr marL="0" marR="0" algn="l">
                        <a:lnSpc>
                          <a:spcPct val="107000"/>
                        </a:lnSpc>
                        <a:spcBef>
                          <a:spcPts val="0"/>
                        </a:spcBef>
                        <a:spcAft>
                          <a:spcPts val="0"/>
                        </a:spcAft>
                      </a:pPr>
                      <a:r>
                        <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rPr>
                        <a:t>      GOODLIFE Experience</a:t>
                      </a:r>
                    </a:p>
                  </a:txBody>
                  <a:tcPr marL="68580" marR="68580" marT="0" marB="0">
                    <a:solidFill>
                      <a:schemeClr val="accent2"/>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4.076</a:t>
                      </a:r>
                    </a:p>
                    <a:p>
                      <a:pPr marL="0" marR="0" algn="r">
                        <a:lnSpc>
                          <a:spcPct val="107000"/>
                        </a:lnSpc>
                        <a:spcBef>
                          <a:spcPts val="0"/>
                        </a:spcBef>
                        <a:spcAft>
                          <a:spcPts val="0"/>
                        </a:spcAft>
                      </a:pPr>
                      <a:r>
                        <a:rPr lang="en-US" sz="1600" b="1" dirty="0">
                          <a:solidFill>
                            <a:schemeClr val="accent1">
                              <a:lumMod val="75000"/>
                            </a:schemeClr>
                          </a:solidFill>
                          <a:effectLst/>
                          <a:latin typeface="Garamond" panose="02020404030301010803" pitchFamily="18" charset="0"/>
                          <a:ea typeface="Calibri" panose="020F0502020204030204" pitchFamily="34" charset="0"/>
                          <a:cs typeface="Times New Roman" panose="02020603050405020304" pitchFamily="18" charset="0"/>
                        </a:rPr>
                        <a:t>4.241*</a:t>
                      </a: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600" dirty="0">
                          <a:effectLst/>
                          <a:latin typeface="Garamond" panose="02020404030301010803" pitchFamily="18" charset="0"/>
                          <a:ea typeface="Calibri" panose="020F0502020204030204" pitchFamily="34" charset="0"/>
                          <a:cs typeface="Times New Roman" panose="02020603050405020304" pitchFamily="18" charset="0"/>
                        </a:rPr>
                        <a:t>4.279</a:t>
                      </a:r>
                    </a:p>
                    <a:p>
                      <a:pPr marL="0" marR="0" algn="r">
                        <a:lnSpc>
                          <a:spcPct val="107000"/>
                        </a:lnSpc>
                        <a:spcBef>
                          <a:spcPts val="0"/>
                        </a:spcBef>
                        <a:spcAft>
                          <a:spcPts val="0"/>
                        </a:spcAft>
                      </a:pPr>
                      <a:r>
                        <a:rPr lang="en-US" sz="1600" b="1" dirty="0">
                          <a:solidFill>
                            <a:schemeClr val="accent1">
                              <a:lumMod val="75000"/>
                            </a:schemeClr>
                          </a:solidFill>
                          <a:effectLst/>
                          <a:latin typeface="Garamond" panose="02020404030301010803" pitchFamily="18" charset="0"/>
                          <a:ea typeface="Calibri" panose="020F0502020204030204" pitchFamily="34" charset="0"/>
                          <a:cs typeface="Times New Roman" panose="02020603050405020304" pitchFamily="18" charset="0"/>
                        </a:rPr>
                        <a:t>4.481*</a:t>
                      </a:r>
                    </a:p>
                    <a:p>
                      <a:pPr marL="0" marR="0" algn="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marR="0" algn="r">
                        <a:lnSpc>
                          <a:spcPct val="107000"/>
                        </a:lnSpc>
                        <a:spcBef>
                          <a:spcPts val="0"/>
                        </a:spcBef>
                        <a:spcAft>
                          <a:spcPts val="0"/>
                        </a:spcAft>
                      </a:pPr>
                      <a:endParaRPr lang="en-US" sz="1600" dirty="0">
                        <a:effectLst/>
                        <a:latin typeface="Garamond" panose="02020404030301010803" pitchFamily="18" charset="0"/>
                        <a:ea typeface="+mn-ea"/>
                        <a:cs typeface="+mn-cs"/>
                      </a:endParaRPr>
                    </a:p>
                    <a:p>
                      <a:pPr marL="0" marR="0" algn="r">
                        <a:lnSpc>
                          <a:spcPct val="107000"/>
                        </a:lnSpc>
                        <a:spcBef>
                          <a:spcPts val="0"/>
                        </a:spcBef>
                        <a:spcAft>
                          <a:spcPts val="0"/>
                        </a:spcAft>
                      </a:pPr>
                      <a:r>
                        <a:rPr lang="en-US" sz="1600" dirty="0">
                          <a:effectLst/>
                          <a:latin typeface="Garamond" panose="02020404030301010803" pitchFamily="18" charset="0"/>
                          <a:ea typeface="+mn-ea"/>
                          <a:cs typeface="+mn-cs"/>
                        </a:rPr>
                        <a:t>.204</a:t>
                      </a:r>
                    </a:p>
                    <a:p>
                      <a:pPr marL="0" marR="0" algn="r">
                        <a:lnSpc>
                          <a:spcPct val="107000"/>
                        </a:lnSpc>
                        <a:spcBef>
                          <a:spcPts val="0"/>
                        </a:spcBef>
                        <a:spcAft>
                          <a:spcPts val="0"/>
                        </a:spcAft>
                      </a:pPr>
                      <a:r>
                        <a:rPr lang="en-US" sz="1600" dirty="0">
                          <a:effectLst/>
                          <a:latin typeface="Garamond" panose="02020404030301010803" pitchFamily="18" charset="0"/>
                          <a:ea typeface="+mn-ea"/>
                          <a:cs typeface="+mn-cs"/>
                        </a:rPr>
                        <a:t>.241</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1089885824"/>
                  </a:ext>
                </a:extLst>
              </a:tr>
            </a:tbl>
          </a:graphicData>
        </a:graphic>
      </p:graphicFrame>
      <p:sp>
        <p:nvSpPr>
          <p:cNvPr id="4" name="TextBox 3"/>
          <p:cNvSpPr txBox="1"/>
          <p:nvPr/>
        </p:nvSpPr>
        <p:spPr>
          <a:xfrm>
            <a:off x="5048045" y="5689662"/>
            <a:ext cx="2492785" cy="276999"/>
          </a:xfrm>
          <a:prstGeom prst="rect">
            <a:avLst/>
          </a:prstGeom>
          <a:noFill/>
        </p:spPr>
        <p:txBody>
          <a:bodyPr wrap="square" rtlCol="0">
            <a:spAutoFit/>
          </a:bodyPr>
          <a:lstStyle/>
          <a:p>
            <a:r>
              <a:rPr lang="en-US" sz="1200" dirty="0">
                <a:latin typeface="Garamond" panose="02020404030301010803" pitchFamily="18" charset="0"/>
              </a:rPr>
              <a:t>*one tailed significance p&lt;.05</a:t>
            </a:r>
          </a:p>
        </p:txBody>
      </p:sp>
    </p:spTree>
    <p:extLst>
      <p:ext uri="{BB962C8B-B14F-4D97-AF65-F5344CB8AC3E}">
        <p14:creationId xmlns:p14="http://schemas.microsoft.com/office/powerpoint/2010/main" val="1881667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Garamond" panose="02020404030301010803" pitchFamily="18" charset="0"/>
              </a:rPr>
              <a:t>Explicit Faculty Instructions </a:t>
            </a:r>
            <a:br>
              <a:rPr lang="en-US" b="1" dirty="0">
                <a:latin typeface="Garamond" panose="02020404030301010803" pitchFamily="18" charset="0"/>
              </a:rPr>
            </a:br>
            <a:r>
              <a:rPr lang="en-US" b="1" dirty="0">
                <a:latin typeface="Garamond" panose="02020404030301010803" pitchFamily="18" charset="0"/>
              </a:rPr>
              <a:t>Improve Team Collaborations</a:t>
            </a:r>
          </a:p>
        </p:txBody>
      </p:sp>
      <p:sp>
        <p:nvSpPr>
          <p:cNvPr id="3" name="Content Placeholder 2"/>
          <p:cNvSpPr>
            <a:spLocks noGrp="1"/>
          </p:cNvSpPr>
          <p:nvPr>
            <p:ph sz="half" idx="1"/>
          </p:nvPr>
        </p:nvSpPr>
        <p:spPr>
          <a:xfrm>
            <a:off x="838200" y="2134383"/>
            <a:ext cx="5181600" cy="2817627"/>
          </a:xfrm>
        </p:spPr>
        <p:txBody>
          <a:bodyPr>
            <a:normAutofit fontScale="70000" lnSpcReduction="20000"/>
          </a:bodyPr>
          <a:lstStyle/>
          <a:p>
            <a:pPr marL="0" lvl="0" indent="0">
              <a:lnSpc>
                <a:spcPct val="100000"/>
              </a:lnSpc>
              <a:spcBef>
                <a:spcPts val="0"/>
              </a:spcBef>
              <a:buNone/>
              <a:defRPr/>
            </a:pPr>
            <a:r>
              <a:rPr lang="en-US" dirty="0">
                <a:latin typeface="Garamond" panose="02020404030301010803" pitchFamily="18" charset="0"/>
              </a:rPr>
              <a:t>Stay together as a team throughout the clinic.</a:t>
            </a:r>
          </a:p>
          <a:p>
            <a:pPr marL="0" lvl="0" indent="0">
              <a:lnSpc>
                <a:spcPct val="100000"/>
              </a:lnSpc>
              <a:spcBef>
                <a:spcPts val="0"/>
              </a:spcBef>
              <a:buNone/>
              <a:defRPr/>
            </a:pPr>
            <a:endParaRPr lang="en-US" dirty="0">
              <a:latin typeface="Garamond" panose="02020404030301010803" pitchFamily="18" charset="0"/>
            </a:endParaRPr>
          </a:p>
          <a:p>
            <a:pPr marL="0" lvl="0" indent="0">
              <a:lnSpc>
                <a:spcPct val="100000"/>
              </a:lnSpc>
              <a:spcBef>
                <a:spcPts val="0"/>
              </a:spcBef>
              <a:buNone/>
              <a:defRPr/>
            </a:pPr>
            <a:r>
              <a:rPr lang="en-US" dirty="0">
                <a:latin typeface="Garamond" panose="02020404030301010803" pitchFamily="18" charset="0"/>
              </a:rPr>
              <a:t>Co-interview the patient as a team</a:t>
            </a:r>
          </a:p>
          <a:p>
            <a:pPr marL="0" lvl="0" indent="0">
              <a:lnSpc>
                <a:spcPct val="100000"/>
              </a:lnSpc>
              <a:spcBef>
                <a:spcPts val="0"/>
              </a:spcBef>
              <a:buNone/>
              <a:defRPr/>
            </a:pPr>
            <a:endParaRPr lang="en-US" dirty="0">
              <a:latin typeface="Garamond" panose="02020404030301010803" pitchFamily="18" charset="0"/>
            </a:endParaRPr>
          </a:p>
          <a:p>
            <a:pPr marL="0" lvl="0" indent="0">
              <a:lnSpc>
                <a:spcPct val="100000"/>
              </a:lnSpc>
              <a:spcBef>
                <a:spcPts val="0"/>
              </a:spcBef>
              <a:buNone/>
              <a:defRPr/>
            </a:pPr>
            <a:r>
              <a:rPr lang="en-US" dirty="0">
                <a:latin typeface="Garamond" panose="02020404030301010803" pitchFamily="18" charset="0"/>
              </a:rPr>
              <a:t>Team makes a the plan together </a:t>
            </a:r>
          </a:p>
          <a:p>
            <a:pPr marL="0" lvl="0" indent="0">
              <a:lnSpc>
                <a:spcPct val="100000"/>
              </a:lnSpc>
              <a:spcBef>
                <a:spcPts val="0"/>
              </a:spcBef>
              <a:buNone/>
              <a:defRPr/>
            </a:pPr>
            <a:endParaRPr lang="en-US" dirty="0">
              <a:latin typeface="Garamond" panose="02020404030301010803" pitchFamily="18" charset="0"/>
            </a:endParaRPr>
          </a:p>
          <a:p>
            <a:pPr marL="0" lvl="0" indent="0">
              <a:lnSpc>
                <a:spcPct val="100000"/>
              </a:lnSpc>
              <a:spcBef>
                <a:spcPts val="0"/>
              </a:spcBef>
              <a:buNone/>
              <a:defRPr/>
            </a:pPr>
            <a:r>
              <a:rPr lang="en-US" dirty="0">
                <a:latin typeface="Garamond" panose="02020404030301010803" pitchFamily="18" charset="0"/>
              </a:rPr>
              <a:t>Present to an interprofessional panel of faculty preceptors</a:t>
            </a:r>
          </a:p>
          <a:p>
            <a:pPr marL="0" lvl="0" indent="0">
              <a:lnSpc>
                <a:spcPct val="100000"/>
              </a:lnSpc>
              <a:spcBef>
                <a:spcPts val="0"/>
              </a:spcBef>
              <a:buNone/>
              <a:defRPr/>
            </a:pPr>
            <a:endParaRPr lang="en-US" dirty="0">
              <a:latin typeface="Garamond" panose="02020404030301010803" pitchFamily="18" charset="0"/>
            </a:endParaRPr>
          </a:p>
          <a:p>
            <a:pPr marL="0" lvl="0" indent="0">
              <a:lnSpc>
                <a:spcPct val="100000"/>
              </a:lnSpc>
              <a:spcBef>
                <a:spcPts val="0"/>
              </a:spcBef>
              <a:buNone/>
              <a:defRPr/>
            </a:pPr>
            <a:r>
              <a:rPr lang="en-US" dirty="0">
                <a:latin typeface="Garamond" panose="02020404030301010803" pitchFamily="18" charset="0"/>
              </a:rPr>
              <a:t>Every profession should write their own note into the patient records. </a:t>
            </a:r>
            <a:endParaRPr lang="en-US" dirty="0"/>
          </a:p>
        </p:txBody>
      </p:sp>
      <p:pic>
        <p:nvPicPr>
          <p:cNvPr id="12" name="Content Placeholder 11"/>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39229" t="59798"/>
          <a:stretch/>
        </p:blipFill>
        <p:spPr>
          <a:xfrm rot="10800000">
            <a:off x="6336989" y="2134383"/>
            <a:ext cx="5016811" cy="2489093"/>
          </a:xfrm>
        </p:spPr>
      </p:pic>
    </p:spTree>
    <p:extLst>
      <p:ext uri="{BB962C8B-B14F-4D97-AF65-F5344CB8AC3E}">
        <p14:creationId xmlns:p14="http://schemas.microsoft.com/office/powerpoint/2010/main" val="3248559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7363"/>
            <a:ext cx="10515600" cy="1325563"/>
          </a:xfrm>
        </p:spPr>
        <p:txBody>
          <a:bodyPr>
            <a:normAutofit/>
          </a:bodyPr>
          <a:lstStyle/>
          <a:p>
            <a:r>
              <a:rPr lang="en-US" b="1" dirty="0">
                <a:latin typeface="Garamond" panose="02020404030301010803" pitchFamily="18" charset="0"/>
              </a:rPr>
              <a:t>Students struggle with role clarity, but team composition can reduce role ambiguity</a:t>
            </a:r>
          </a:p>
        </p:txBody>
      </p:sp>
    </p:spTree>
    <p:extLst>
      <p:ext uri="{BB962C8B-B14F-4D97-AF65-F5344CB8AC3E}">
        <p14:creationId xmlns:p14="http://schemas.microsoft.com/office/powerpoint/2010/main" val="1065781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4940" y="2418492"/>
            <a:ext cx="4705865" cy="1325563"/>
          </a:xfrm>
        </p:spPr>
        <p:txBody>
          <a:bodyPr>
            <a:normAutofit fontScale="90000"/>
          </a:bodyPr>
          <a:lstStyle/>
          <a:p>
            <a:pPr algn="ctr"/>
            <a:r>
              <a:rPr lang="en-US" b="1" dirty="0">
                <a:latin typeface="Garamond" panose="02020404030301010803" pitchFamily="18" charset="0"/>
              </a:rPr>
              <a:t>Medical students improve interprofessional role knowledge by working with teammates</a:t>
            </a:r>
          </a:p>
        </p:txBody>
      </p:sp>
      <p:graphicFrame>
        <p:nvGraphicFramePr>
          <p:cNvPr id="6" name="Table 5"/>
          <p:cNvGraphicFramePr>
            <a:graphicFrameLocks noGrp="1"/>
          </p:cNvGraphicFramePr>
          <p:nvPr>
            <p:extLst>
              <p:ext uri="{D42A27DB-BD31-4B8C-83A1-F6EECF244321}">
                <p14:modId xmlns:p14="http://schemas.microsoft.com/office/powerpoint/2010/main" val="2729007562"/>
              </p:ext>
            </p:extLst>
          </p:nvPr>
        </p:nvGraphicFramePr>
        <p:xfrm>
          <a:off x="704337" y="834682"/>
          <a:ext cx="5708820" cy="4509032"/>
        </p:xfrm>
        <a:graphic>
          <a:graphicData uri="http://schemas.openxmlformats.org/drawingml/2006/table">
            <a:tbl>
              <a:tblPr firstRow="1" firstCol="1" bandRow="1">
                <a:tableStyleId>{5C22544A-7EE6-4342-B048-85BDC9FD1C3A}</a:tableStyleId>
              </a:tblPr>
              <a:tblGrid>
                <a:gridCol w="1383955">
                  <a:extLst>
                    <a:ext uri="{9D8B030D-6E8A-4147-A177-3AD203B41FA5}">
                      <a16:colId xmlns:a16="http://schemas.microsoft.com/office/drawing/2014/main" val="2010653455"/>
                    </a:ext>
                  </a:extLst>
                </a:gridCol>
                <a:gridCol w="1000897">
                  <a:extLst>
                    <a:ext uri="{9D8B030D-6E8A-4147-A177-3AD203B41FA5}">
                      <a16:colId xmlns:a16="http://schemas.microsoft.com/office/drawing/2014/main" val="3720850251"/>
                    </a:ext>
                  </a:extLst>
                </a:gridCol>
                <a:gridCol w="1013254">
                  <a:extLst>
                    <a:ext uri="{9D8B030D-6E8A-4147-A177-3AD203B41FA5}">
                      <a16:colId xmlns:a16="http://schemas.microsoft.com/office/drawing/2014/main" val="1475969973"/>
                    </a:ext>
                  </a:extLst>
                </a:gridCol>
                <a:gridCol w="1136822">
                  <a:extLst>
                    <a:ext uri="{9D8B030D-6E8A-4147-A177-3AD203B41FA5}">
                      <a16:colId xmlns:a16="http://schemas.microsoft.com/office/drawing/2014/main" val="3992781974"/>
                    </a:ext>
                  </a:extLst>
                </a:gridCol>
                <a:gridCol w="1173892">
                  <a:extLst>
                    <a:ext uri="{9D8B030D-6E8A-4147-A177-3AD203B41FA5}">
                      <a16:colId xmlns:a16="http://schemas.microsoft.com/office/drawing/2014/main" val="39605604"/>
                    </a:ext>
                  </a:extLst>
                </a:gridCol>
              </a:tblGrid>
              <a:tr h="505996">
                <a:tc gridSpan="5">
                  <a:txBody>
                    <a:bodyPr/>
                    <a:lstStyle/>
                    <a:p>
                      <a:pPr marL="0" marR="0" algn="ctr">
                        <a:lnSpc>
                          <a:spcPct val="107000"/>
                        </a:lnSpc>
                        <a:spcBef>
                          <a:spcPts val="0"/>
                        </a:spcBef>
                        <a:spcAft>
                          <a:spcPts val="0"/>
                        </a:spcAft>
                      </a:pPr>
                      <a:r>
                        <a:rPr lang="en-US" sz="1600" dirty="0">
                          <a:solidFill>
                            <a:schemeClr val="bg2"/>
                          </a:solidFill>
                          <a:effectLst/>
                          <a:latin typeface="Garamond" panose="02020404030301010803" pitchFamily="18" charset="0"/>
                          <a:ea typeface="+mn-ea"/>
                          <a:cs typeface="+mn-cs"/>
                        </a:rPr>
                        <a:t>Table 4</a:t>
                      </a:r>
                      <a:r>
                        <a:rPr lang="en-US" sz="1600" baseline="0" dirty="0">
                          <a:solidFill>
                            <a:schemeClr val="bg2"/>
                          </a:solidFill>
                          <a:effectLst/>
                          <a:latin typeface="Garamond" panose="02020404030301010803" pitchFamily="18" charset="0"/>
                          <a:ea typeface="+mn-ea"/>
                          <a:cs typeface="+mn-cs"/>
                        </a:rPr>
                        <a:t> : Medical Students Knowledge of the Physical Therapist Role on a Interprofessional Team</a:t>
                      </a: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l">
                        <a:lnSpc>
                          <a:spcPct val="107000"/>
                        </a:lnSpc>
                        <a:spcBef>
                          <a:spcPts val="0"/>
                        </a:spcBef>
                        <a:spcAft>
                          <a:spcPts val="0"/>
                        </a:spcAft>
                      </a:pP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2967083782"/>
                  </a:ext>
                </a:extLst>
              </a:tr>
              <a:tr h="569168">
                <a:tc rowSpan="2">
                  <a:txBody>
                    <a:bodyPr/>
                    <a:lstStyle/>
                    <a:p>
                      <a:pPr marL="0" marR="0" algn="l">
                        <a:lnSpc>
                          <a:spcPct val="107000"/>
                        </a:lnSpc>
                        <a:spcBef>
                          <a:spcPts val="0"/>
                        </a:spcBef>
                        <a:spcAft>
                          <a:spcPts val="0"/>
                        </a:spcAft>
                      </a:pP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gridSpan="2">
                  <a:txBody>
                    <a:bodyPr/>
                    <a:lstStyle/>
                    <a:p>
                      <a:pPr marL="0" marR="0" algn="ctr">
                        <a:lnSpc>
                          <a:spcPct val="107000"/>
                        </a:lnSpc>
                        <a:spcBef>
                          <a:spcPts val="0"/>
                        </a:spcBef>
                        <a:spcAft>
                          <a:spcPts val="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MD w/ PT on Team</a:t>
                      </a:r>
                    </a:p>
                    <a:p>
                      <a:pPr marL="0" marR="0" algn="ctr">
                        <a:lnSpc>
                          <a:spcPct val="107000"/>
                        </a:lnSpc>
                        <a:spcBef>
                          <a:spcPts val="0"/>
                        </a:spcBef>
                        <a:spcAft>
                          <a:spcPts val="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(N=10)</a:t>
                      </a:r>
                    </a:p>
                  </a:txBody>
                  <a:tcPr marL="68580" marR="68580" marT="0" marB="0">
                    <a:solidFill>
                      <a:schemeClr val="accent3"/>
                    </a:solidFill>
                  </a:tcPr>
                </a:tc>
                <a:tc hMerge="1">
                  <a:txBody>
                    <a:bodyPr/>
                    <a:lstStyle/>
                    <a:p>
                      <a:pPr marL="0" marR="0" algn="ct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tc gridSpan="2">
                  <a:txBody>
                    <a:bodyPr/>
                    <a:lstStyle/>
                    <a:p>
                      <a:pPr marL="0" marR="0" algn="ctr">
                        <a:lnSpc>
                          <a:spcPct val="107000"/>
                        </a:lnSpc>
                        <a:spcBef>
                          <a:spcPts val="0"/>
                        </a:spcBef>
                        <a:spcAft>
                          <a:spcPts val="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MD w/o on Team</a:t>
                      </a:r>
                    </a:p>
                    <a:p>
                      <a:pPr marL="0" marR="0" algn="ctr">
                        <a:lnSpc>
                          <a:spcPct val="107000"/>
                        </a:lnSpc>
                        <a:spcBef>
                          <a:spcPts val="0"/>
                        </a:spcBef>
                        <a:spcAft>
                          <a:spcPts val="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(N=14)</a:t>
                      </a:r>
                    </a:p>
                  </a:txBody>
                  <a:tcPr marL="68580" marR="68580" marT="0" marB="0">
                    <a:solidFill>
                      <a:schemeClr val="accent3"/>
                    </a:solidFill>
                  </a:tcPr>
                </a:tc>
                <a:tc hMerge="1">
                  <a:txBody>
                    <a:bodyPr/>
                    <a:lstStyle/>
                    <a:p>
                      <a:pPr marL="0" marR="0" algn="ctr">
                        <a:lnSpc>
                          <a:spcPct val="107000"/>
                        </a:lnSpc>
                        <a:spcBef>
                          <a:spcPts val="0"/>
                        </a:spcBef>
                        <a:spcAft>
                          <a:spcPts val="0"/>
                        </a:spcAft>
                      </a:pP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4166762753"/>
                  </a:ext>
                </a:extLst>
              </a:tr>
              <a:tr h="515455">
                <a:tc vMerge="1">
                  <a:txBody>
                    <a:bodyPr/>
                    <a:lstStyle/>
                    <a:p>
                      <a:pPr marL="0" marR="0" algn="l">
                        <a:lnSpc>
                          <a:spcPct val="107000"/>
                        </a:lnSpc>
                        <a:spcBef>
                          <a:spcPts val="0"/>
                        </a:spcBef>
                        <a:spcAft>
                          <a:spcPts val="0"/>
                        </a:spcAft>
                      </a:pP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ctr">
                        <a:lnSpc>
                          <a:spcPct val="107000"/>
                        </a:lnSpc>
                        <a:spcBef>
                          <a:spcPts val="0"/>
                        </a:spcBef>
                        <a:spcAft>
                          <a:spcPts val="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Yes</a:t>
                      </a:r>
                    </a:p>
                  </a:txBody>
                  <a:tcPr marL="68580" marR="68580" marT="0" marB="0">
                    <a:solidFill>
                      <a:schemeClr val="accent3"/>
                    </a:solidFill>
                  </a:tcPr>
                </a:tc>
                <a:tc>
                  <a:txBody>
                    <a:bodyPr/>
                    <a:lstStyle/>
                    <a:p>
                      <a:pPr marL="0" marR="0" algn="ctr">
                        <a:lnSpc>
                          <a:spcPct val="107000"/>
                        </a:lnSpc>
                        <a:spcBef>
                          <a:spcPts val="0"/>
                        </a:spcBef>
                        <a:spcAft>
                          <a:spcPts val="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Unsure</a:t>
                      </a:r>
                    </a:p>
                  </a:txBody>
                  <a:tcPr marL="68580" marR="68580" marT="0" marB="0">
                    <a:solidFill>
                      <a:schemeClr val="accent3"/>
                    </a:solidFill>
                  </a:tcPr>
                </a:tc>
                <a:tc>
                  <a:txBody>
                    <a:bodyPr/>
                    <a:lstStyle/>
                    <a:p>
                      <a:pPr marL="0" marR="0" algn="ctr">
                        <a:lnSpc>
                          <a:spcPct val="107000"/>
                        </a:lnSpc>
                        <a:spcBef>
                          <a:spcPts val="0"/>
                        </a:spcBef>
                        <a:spcAft>
                          <a:spcPts val="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Yes</a:t>
                      </a:r>
                    </a:p>
                  </a:txBody>
                  <a:tcPr marL="68580" marR="68580" marT="0" marB="0">
                    <a:solidFill>
                      <a:schemeClr val="accent3"/>
                    </a:solidFill>
                  </a:tcPr>
                </a:tc>
                <a:tc>
                  <a:txBody>
                    <a:bodyPr/>
                    <a:lstStyle/>
                    <a:p>
                      <a:pPr marL="0" marR="0" algn="ctr">
                        <a:lnSpc>
                          <a:spcPct val="107000"/>
                        </a:lnSpc>
                        <a:spcBef>
                          <a:spcPts val="0"/>
                        </a:spcBef>
                        <a:spcAft>
                          <a:spcPts val="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Unsure</a:t>
                      </a:r>
                    </a:p>
                  </a:txBody>
                  <a:tcPr marL="68580" marR="68580" marT="0" marB="0">
                    <a:solidFill>
                      <a:schemeClr val="accent3"/>
                    </a:solidFill>
                  </a:tcPr>
                </a:tc>
                <a:extLst>
                  <a:ext uri="{0D108BD9-81ED-4DB2-BD59-A6C34878D82A}">
                    <a16:rowId xmlns:a16="http://schemas.microsoft.com/office/drawing/2014/main" val="221637844"/>
                  </a:ext>
                </a:extLst>
              </a:tr>
              <a:tr h="101199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solidFill>
                            <a:srgbClr val="FFFFFF"/>
                          </a:solidFill>
                          <a:latin typeface="Garamond" panose="02020404030301010803" pitchFamily="18" charset="0"/>
                        </a:rPr>
                        <a:t>PT</a:t>
                      </a:r>
                      <a:r>
                        <a:rPr lang="en-US" sz="1600" baseline="0" dirty="0">
                          <a:solidFill>
                            <a:srgbClr val="FFFFFF"/>
                          </a:solidFill>
                          <a:latin typeface="Garamond" panose="02020404030301010803" pitchFamily="18" charset="0"/>
                        </a:rPr>
                        <a:t> microfilament exam? </a:t>
                      </a:r>
                      <a:endParaRPr lang="en-US" sz="1600" dirty="0">
                        <a:solidFill>
                          <a:srgbClr val="FFFFFF"/>
                        </a:solidFill>
                        <a:latin typeface="Garamond" panose="02020404030301010803" pitchFamily="18" charset="0"/>
                      </a:endParaRPr>
                    </a:p>
                    <a:p>
                      <a:pPr marL="0" marR="0" algn="l">
                        <a:lnSpc>
                          <a:spcPct val="107000"/>
                        </a:lnSpc>
                        <a:spcBef>
                          <a:spcPts val="0"/>
                        </a:spcBef>
                        <a:spcAft>
                          <a:spcPts val="0"/>
                        </a:spcAft>
                      </a:pP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r>
                        <a:rPr lang="en-US" sz="1800" dirty="0">
                          <a:latin typeface="Garamond" panose="02020404030301010803" pitchFamily="18" charset="0"/>
                        </a:rPr>
                        <a:t>100%</a:t>
                      </a:r>
                    </a:p>
                  </a:txBody>
                  <a:tcPr>
                    <a:solidFill>
                      <a:schemeClr val="accent3"/>
                    </a:solidFill>
                  </a:tcPr>
                </a:tc>
                <a:tc>
                  <a:txBody>
                    <a:bodyPr/>
                    <a:lstStyle/>
                    <a:p>
                      <a:pPr algn="ctr"/>
                      <a:r>
                        <a:rPr lang="en-US" sz="1800" dirty="0">
                          <a:latin typeface="Garamond" panose="02020404030301010803" pitchFamily="18" charset="0"/>
                        </a:rPr>
                        <a:t>0%</a:t>
                      </a:r>
                    </a:p>
                  </a:txBody>
                  <a:tcPr>
                    <a:solidFill>
                      <a:schemeClr val="accent3"/>
                    </a:solidFill>
                  </a:tcPr>
                </a:tc>
                <a:tc>
                  <a:txBody>
                    <a:bodyPr/>
                    <a:lstStyle/>
                    <a:p>
                      <a:pPr algn="ctr"/>
                      <a:r>
                        <a:rPr lang="en-US" sz="1800" dirty="0">
                          <a:latin typeface="Garamond" panose="02020404030301010803" pitchFamily="18" charset="0"/>
                        </a:rPr>
                        <a:t>57.1%</a:t>
                      </a:r>
                    </a:p>
                  </a:txBody>
                  <a:tcPr>
                    <a:solidFill>
                      <a:schemeClr val="accent3"/>
                    </a:solidFill>
                  </a:tcPr>
                </a:tc>
                <a:tc>
                  <a:txBody>
                    <a:bodyPr/>
                    <a:lstStyle/>
                    <a:p>
                      <a:pPr algn="ctr"/>
                      <a:r>
                        <a:rPr lang="en-US" sz="1800" dirty="0">
                          <a:latin typeface="Garamond" panose="02020404030301010803" pitchFamily="18" charset="0"/>
                        </a:rPr>
                        <a:t>7.1%</a:t>
                      </a:r>
                    </a:p>
                  </a:txBody>
                  <a:tcPr>
                    <a:solidFill>
                      <a:schemeClr val="accent3"/>
                    </a:solidFill>
                  </a:tcPr>
                </a:tc>
                <a:extLst>
                  <a:ext uri="{0D108BD9-81ED-4DB2-BD59-A6C34878D82A}">
                    <a16:rowId xmlns:a16="http://schemas.microsoft.com/office/drawing/2014/main" val="2216160511"/>
                  </a:ext>
                </a:extLst>
              </a:tr>
              <a:tr h="101199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solidFill>
                            <a:srgbClr val="FFFFFF"/>
                          </a:solidFill>
                          <a:latin typeface="Garamond" panose="02020404030301010803" pitchFamily="18" charset="0"/>
                        </a:rPr>
                        <a:t>PT take patient history?</a:t>
                      </a:r>
                    </a:p>
                    <a:p>
                      <a:pPr marL="0" marR="0" algn="l">
                        <a:lnSpc>
                          <a:spcPct val="107000"/>
                        </a:lnSpc>
                        <a:spcBef>
                          <a:spcPts val="0"/>
                        </a:spcBef>
                        <a:spcAft>
                          <a:spcPts val="0"/>
                        </a:spcAft>
                      </a:pP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r>
                        <a:rPr lang="en-US" sz="1800" dirty="0">
                          <a:latin typeface="Garamond" panose="02020404030301010803" pitchFamily="18" charset="0"/>
                        </a:rPr>
                        <a:t>70%</a:t>
                      </a:r>
                    </a:p>
                  </a:txBody>
                  <a:tcPr>
                    <a:solidFill>
                      <a:schemeClr val="accent3"/>
                    </a:solidFill>
                  </a:tcPr>
                </a:tc>
                <a:tc>
                  <a:txBody>
                    <a:bodyPr/>
                    <a:lstStyle/>
                    <a:p>
                      <a:pPr algn="ctr"/>
                      <a:r>
                        <a:rPr lang="en-US" sz="1800" dirty="0">
                          <a:latin typeface="Garamond" panose="02020404030301010803" pitchFamily="18" charset="0"/>
                        </a:rPr>
                        <a:t>0%</a:t>
                      </a:r>
                    </a:p>
                  </a:txBody>
                  <a:tcPr>
                    <a:solidFill>
                      <a:schemeClr val="accent3"/>
                    </a:solidFill>
                  </a:tcPr>
                </a:tc>
                <a:tc>
                  <a:txBody>
                    <a:bodyPr/>
                    <a:lstStyle/>
                    <a:p>
                      <a:pPr algn="ctr"/>
                      <a:r>
                        <a:rPr lang="en-US" sz="1800" dirty="0">
                          <a:latin typeface="Garamond" panose="02020404030301010803" pitchFamily="18" charset="0"/>
                        </a:rPr>
                        <a:t>50%</a:t>
                      </a:r>
                    </a:p>
                  </a:txBody>
                  <a:tcPr>
                    <a:solidFill>
                      <a:schemeClr val="accent3"/>
                    </a:solidFill>
                  </a:tcPr>
                </a:tc>
                <a:tc>
                  <a:txBody>
                    <a:bodyPr/>
                    <a:lstStyle/>
                    <a:p>
                      <a:pPr algn="ctr"/>
                      <a:r>
                        <a:rPr lang="en-US" sz="1800" dirty="0">
                          <a:latin typeface="Garamond" panose="02020404030301010803" pitchFamily="18" charset="0"/>
                        </a:rPr>
                        <a:t>7.1%</a:t>
                      </a:r>
                    </a:p>
                  </a:txBody>
                  <a:tcPr>
                    <a:solidFill>
                      <a:schemeClr val="accent3"/>
                    </a:solidFill>
                  </a:tcPr>
                </a:tc>
                <a:extLst>
                  <a:ext uri="{0D108BD9-81ED-4DB2-BD59-A6C34878D82A}">
                    <a16:rowId xmlns:a16="http://schemas.microsoft.com/office/drawing/2014/main" val="360530454"/>
                  </a:ext>
                </a:extLst>
              </a:tr>
              <a:tr h="79736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solidFill>
                            <a:srgbClr val="FFFFFF"/>
                          </a:solidFill>
                          <a:latin typeface="Garamond" panose="02020404030301010803" pitchFamily="18" charset="0"/>
                        </a:rPr>
                        <a:t>PT discuss medications?</a:t>
                      </a:r>
                    </a:p>
                    <a:p>
                      <a:pPr marL="0" marR="0" algn="l">
                        <a:lnSpc>
                          <a:spcPct val="107000"/>
                        </a:lnSpc>
                        <a:spcBef>
                          <a:spcPts val="0"/>
                        </a:spcBef>
                        <a:spcAft>
                          <a:spcPts val="0"/>
                        </a:spcAft>
                      </a:pPr>
                      <a:endParaRPr lang="en-US" sz="1600" dirty="0">
                        <a:solidFill>
                          <a:schemeClr val="bg2"/>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r>
                        <a:rPr lang="en-US" sz="1800" dirty="0">
                          <a:latin typeface="Garamond" panose="02020404030301010803" pitchFamily="18" charset="0"/>
                        </a:rPr>
                        <a:t>40%</a:t>
                      </a:r>
                    </a:p>
                  </a:txBody>
                  <a:tcPr>
                    <a:solidFill>
                      <a:schemeClr val="accent3"/>
                    </a:solidFill>
                  </a:tcPr>
                </a:tc>
                <a:tc>
                  <a:txBody>
                    <a:bodyPr/>
                    <a:lstStyle/>
                    <a:p>
                      <a:pPr algn="ctr"/>
                      <a:r>
                        <a:rPr lang="en-US" sz="1800" dirty="0">
                          <a:latin typeface="Garamond" panose="02020404030301010803" pitchFamily="18" charset="0"/>
                        </a:rPr>
                        <a:t>10%</a:t>
                      </a:r>
                    </a:p>
                  </a:txBody>
                  <a:tcPr>
                    <a:solidFill>
                      <a:schemeClr val="accent3"/>
                    </a:solidFill>
                  </a:tcPr>
                </a:tc>
                <a:tc>
                  <a:txBody>
                    <a:bodyPr/>
                    <a:lstStyle/>
                    <a:p>
                      <a:pPr algn="ctr"/>
                      <a:r>
                        <a:rPr lang="en-US" sz="1800" dirty="0">
                          <a:latin typeface="Garamond" panose="02020404030301010803" pitchFamily="18" charset="0"/>
                        </a:rPr>
                        <a:t>7.1%</a:t>
                      </a:r>
                    </a:p>
                  </a:txBody>
                  <a:tcPr>
                    <a:solidFill>
                      <a:schemeClr val="accent3"/>
                    </a:solidFill>
                  </a:tcPr>
                </a:tc>
                <a:tc>
                  <a:txBody>
                    <a:bodyPr/>
                    <a:lstStyle/>
                    <a:p>
                      <a:pPr algn="ctr"/>
                      <a:r>
                        <a:rPr lang="en-US" sz="1800" dirty="0">
                          <a:latin typeface="Garamond" panose="02020404030301010803" pitchFamily="18" charset="0"/>
                        </a:rPr>
                        <a:t>21.4%</a:t>
                      </a:r>
                    </a:p>
                  </a:txBody>
                  <a:tcPr>
                    <a:solidFill>
                      <a:schemeClr val="accent3"/>
                    </a:solidFill>
                  </a:tcPr>
                </a:tc>
                <a:extLst>
                  <a:ext uri="{0D108BD9-81ED-4DB2-BD59-A6C34878D82A}">
                    <a16:rowId xmlns:a16="http://schemas.microsoft.com/office/drawing/2014/main" val="1089885824"/>
                  </a:ext>
                </a:extLst>
              </a:tr>
            </a:tbl>
          </a:graphicData>
        </a:graphic>
      </p:graphicFrame>
    </p:spTree>
    <p:extLst>
      <p:ext uri="{BB962C8B-B14F-4D97-AF65-F5344CB8AC3E}">
        <p14:creationId xmlns:p14="http://schemas.microsoft.com/office/powerpoint/2010/main" val="2180080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15E1-2680-44EB-8D91-D6B406113F2F}"/>
              </a:ext>
            </a:extLst>
          </p:cNvPr>
          <p:cNvSpPr>
            <a:spLocks noGrp="1"/>
          </p:cNvSpPr>
          <p:nvPr>
            <p:ph type="title"/>
          </p:nvPr>
        </p:nvSpPr>
        <p:spPr/>
        <p:txBody>
          <a:bodyPr/>
          <a:lstStyle/>
          <a:p>
            <a:pPr algn="ctr"/>
            <a:r>
              <a:rPr lang="en-US" b="1" dirty="0" smtClean="0">
                <a:latin typeface="Garamond" panose="02020404030301010803" pitchFamily="18" charset="0"/>
              </a:rPr>
              <a:t> The GOODLIFE Model </a:t>
            </a:r>
            <a:r>
              <a:rPr lang="en-US" b="1" dirty="0">
                <a:latin typeface="Garamond" panose="02020404030301010803" pitchFamily="18" charset="0"/>
              </a:rPr>
              <a:t>W</a:t>
            </a:r>
            <a:r>
              <a:rPr lang="en-US" b="1" dirty="0" smtClean="0">
                <a:latin typeface="Garamond" panose="02020404030301010803" pitchFamily="18" charset="0"/>
              </a:rPr>
              <a:t>orks </a:t>
            </a:r>
            <a:endParaRPr lang="en-US" b="1" dirty="0">
              <a:latin typeface="Garamond" panose="02020404030301010803" pitchFamily="18" charset="0"/>
            </a:endParaRPr>
          </a:p>
        </p:txBody>
      </p:sp>
      <p:sp>
        <p:nvSpPr>
          <p:cNvPr id="4" name="Content Placeholder 3">
            <a:extLst>
              <a:ext uri="{FF2B5EF4-FFF2-40B4-BE49-F238E27FC236}">
                <a16:creationId xmlns:a16="http://schemas.microsoft.com/office/drawing/2014/main" id="{16D83143-0788-40C1-8C34-FED47EF611CD}"/>
              </a:ext>
            </a:extLst>
          </p:cNvPr>
          <p:cNvSpPr>
            <a:spLocks noGrp="1"/>
          </p:cNvSpPr>
          <p:nvPr>
            <p:ph sz="half" idx="2"/>
          </p:nvPr>
        </p:nvSpPr>
        <p:spPr>
          <a:xfrm>
            <a:off x="838200" y="1330037"/>
            <a:ext cx="10515599" cy="4294908"/>
          </a:xfrm>
        </p:spPr>
        <p:txBody>
          <a:bodyPr vert="horz" lIns="91440" tIns="45720" rIns="91440" bIns="45720" rtlCol="0" anchor="t">
            <a:normAutofit/>
          </a:bodyPr>
          <a:lstStyle/>
          <a:p>
            <a:pPr marL="0" indent="0">
              <a:buNone/>
            </a:pPr>
            <a:r>
              <a:rPr lang="en-US" sz="3900" dirty="0" smtClean="0">
                <a:latin typeface="Garamond" panose="02020404030301010803" pitchFamily="18" charset="0"/>
              </a:rPr>
              <a:t> </a:t>
            </a:r>
          </a:p>
          <a:p>
            <a:r>
              <a:rPr lang="en-US" sz="3900" dirty="0" smtClean="0">
                <a:latin typeface="Garamond" panose="02020404030301010803" pitchFamily="18" charset="0"/>
              </a:rPr>
              <a:t>Students benefit from working alongside other disciplines to provide patient care</a:t>
            </a:r>
          </a:p>
          <a:p>
            <a:pPr marL="0" indent="0">
              <a:buNone/>
            </a:pPr>
            <a:endParaRPr lang="en-US" sz="3900" dirty="0" smtClean="0">
              <a:latin typeface="Garamond" panose="02020404030301010803" pitchFamily="18" charset="0"/>
            </a:endParaRPr>
          </a:p>
          <a:p>
            <a:r>
              <a:rPr lang="en-US" sz="3900" dirty="0" smtClean="0">
                <a:latin typeface="Garamond" panose="02020404030301010803" pitchFamily="18" charset="0"/>
              </a:rPr>
              <a:t>Students benefit from seeing preceptors from multiple disciplines working together</a:t>
            </a: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1160728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15E1-2680-44EB-8D91-D6B406113F2F}"/>
              </a:ext>
            </a:extLst>
          </p:cNvPr>
          <p:cNvSpPr>
            <a:spLocks noGrp="1"/>
          </p:cNvSpPr>
          <p:nvPr>
            <p:ph type="title"/>
          </p:nvPr>
        </p:nvSpPr>
        <p:spPr/>
        <p:txBody>
          <a:bodyPr/>
          <a:lstStyle/>
          <a:p>
            <a:pPr algn="ctr"/>
            <a:r>
              <a:rPr lang="en-US" b="1" dirty="0" smtClean="0">
                <a:latin typeface="Garamond" panose="02020404030301010803" pitchFamily="18" charset="0"/>
              </a:rPr>
              <a:t> The GOODLIFE Model </a:t>
            </a:r>
            <a:r>
              <a:rPr lang="en-US" b="1" dirty="0">
                <a:latin typeface="Garamond" panose="02020404030301010803" pitchFamily="18" charset="0"/>
              </a:rPr>
              <a:t>W</a:t>
            </a:r>
            <a:r>
              <a:rPr lang="en-US" b="1" dirty="0" smtClean="0">
                <a:latin typeface="Garamond" panose="02020404030301010803" pitchFamily="18" charset="0"/>
              </a:rPr>
              <a:t>orks </a:t>
            </a:r>
            <a:endParaRPr lang="en-US" b="1" dirty="0">
              <a:latin typeface="Garamond" panose="02020404030301010803" pitchFamily="18" charset="0"/>
            </a:endParaRPr>
          </a:p>
        </p:txBody>
      </p:sp>
      <p:sp>
        <p:nvSpPr>
          <p:cNvPr id="4" name="Content Placeholder 3">
            <a:extLst>
              <a:ext uri="{FF2B5EF4-FFF2-40B4-BE49-F238E27FC236}">
                <a16:creationId xmlns:a16="http://schemas.microsoft.com/office/drawing/2014/main" id="{16D83143-0788-40C1-8C34-FED47EF611CD}"/>
              </a:ext>
            </a:extLst>
          </p:cNvPr>
          <p:cNvSpPr>
            <a:spLocks noGrp="1"/>
          </p:cNvSpPr>
          <p:nvPr>
            <p:ph sz="half" idx="2"/>
          </p:nvPr>
        </p:nvSpPr>
        <p:spPr>
          <a:xfrm>
            <a:off x="838200" y="1330037"/>
            <a:ext cx="10515599" cy="4294908"/>
          </a:xfrm>
        </p:spPr>
        <p:txBody>
          <a:bodyPr vert="horz" lIns="91440" tIns="45720" rIns="91440" bIns="45720" rtlCol="0" anchor="t">
            <a:normAutofit/>
          </a:bodyPr>
          <a:lstStyle/>
          <a:p>
            <a:pPr marL="0" indent="0">
              <a:buNone/>
            </a:pPr>
            <a:r>
              <a:rPr lang="en-US" sz="3900" dirty="0" smtClean="0">
                <a:latin typeface="Garamond" panose="02020404030301010803" pitchFamily="18" charset="0"/>
              </a:rPr>
              <a:t> </a:t>
            </a:r>
          </a:p>
          <a:p>
            <a:r>
              <a:rPr lang="en-US" sz="3900" smtClean="0">
                <a:latin typeface="Garamond" panose="02020404030301010803" pitchFamily="18" charset="0"/>
              </a:rPr>
              <a:t>Students </a:t>
            </a:r>
            <a:r>
              <a:rPr lang="en-US" sz="3900" dirty="0" smtClean="0">
                <a:latin typeface="Garamond" panose="02020404030301010803" pitchFamily="18" charset="0"/>
              </a:rPr>
              <a:t>have an improved understanding of their own roles and those of other disciplines  </a:t>
            </a:r>
          </a:p>
          <a:p>
            <a:pPr marL="0" indent="0">
              <a:buNone/>
            </a:pPr>
            <a:endParaRPr lang="en-US" sz="3900" dirty="0" smtClean="0">
              <a:latin typeface="Garamond" panose="02020404030301010803" pitchFamily="18" charset="0"/>
            </a:endParaRPr>
          </a:p>
          <a:p>
            <a:r>
              <a:rPr lang="en-US" sz="3900" dirty="0" smtClean="0">
                <a:latin typeface="Garamond" panose="02020404030301010803" pitchFamily="18" charset="0"/>
              </a:rPr>
              <a:t>A multi-year </a:t>
            </a:r>
            <a:r>
              <a:rPr lang="en-US" sz="3900" dirty="0">
                <a:latin typeface="Garamond" panose="02020404030301010803" pitchFamily="18" charset="0"/>
              </a:rPr>
              <a:t>m</a:t>
            </a:r>
            <a:r>
              <a:rPr lang="en-US" sz="3900" dirty="0" smtClean="0">
                <a:latin typeface="Garamond" panose="02020404030301010803" pitchFamily="18" charset="0"/>
              </a:rPr>
              <a:t>ixed approach provides support for “seeing” the process of interprofessional learning </a:t>
            </a: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1950657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055" y="195861"/>
            <a:ext cx="10515600" cy="893659"/>
          </a:xfrm>
        </p:spPr>
        <p:txBody>
          <a:bodyPr/>
          <a:lstStyle/>
          <a:p>
            <a:pPr algn="ctr"/>
            <a:r>
              <a:rPr lang="en-US" dirty="0">
                <a:latin typeface="Garamond" panose="02020404030301010803" pitchFamily="18" charset="0"/>
              </a:rPr>
              <a:t>References </a:t>
            </a:r>
          </a:p>
        </p:txBody>
      </p:sp>
      <p:sp>
        <p:nvSpPr>
          <p:cNvPr id="3" name="Content Placeholder 2"/>
          <p:cNvSpPr>
            <a:spLocks noGrp="1"/>
          </p:cNvSpPr>
          <p:nvPr>
            <p:ph sz="half" idx="1"/>
          </p:nvPr>
        </p:nvSpPr>
        <p:spPr>
          <a:xfrm>
            <a:off x="840055" y="994145"/>
            <a:ext cx="10521537" cy="4692444"/>
          </a:xfrm>
        </p:spPr>
        <p:txBody>
          <a:bodyPr>
            <a:normAutofit fontScale="25000" lnSpcReduction="20000"/>
          </a:bodyPr>
          <a:lstStyle/>
          <a:p>
            <a:pPr marL="0" indent="0" fontAlgn="base">
              <a:lnSpc>
                <a:spcPct val="107000"/>
              </a:lnSpc>
              <a:buNone/>
            </a:pPr>
            <a:r>
              <a:rPr lang="en-US" sz="4200" dirty="0">
                <a:ea typeface="Times New Roman" panose="02020603050405020304" pitchFamily="18" charset="0"/>
                <a:cs typeface="Segoe UI" panose="020B0502040204020203" pitchFamily="34" charset="0"/>
              </a:rPr>
              <a:t>Dominguez D.G., </a:t>
            </a:r>
            <a:r>
              <a:rPr lang="en-US" sz="4200" dirty="0" err="1">
                <a:ea typeface="Times New Roman" panose="02020603050405020304" pitchFamily="18" charset="0"/>
                <a:cs typeface="Segoe UI" panose="020B0502040204020203" pitchFamily="34" charset="0"/>
              </a:rPr>
              <a:t>Fike</a:t>
            </a:r>
            <a:r>
              <a:rPr lang="en-US" sz="4200" dirty="0">
                <a:ea typeface="Times New Roman" panose="02020603050405020304" pitchFamily="18" charset="0"/>
                <a:cs typeface="Segoe UI" panose="020B0502040204020203" pitchFamily="34" charset="0"/>
              </a:rPr>
              <a:t>, D.S., </a:t>
            </a:r>
            <a:r>
              <a:rPr lang="en-US" sz="4200" dirty="0" err="1">
                <a:ea typeface="Times New Roman" panose="02020603050405020304" pitchFamily="18" charset="0"/>
                <a:cs typeface="Segoe UI" panose="020B0502040204020203" pitchFamily="34" charset="0"/>
              </a:rPr>
              <a:t>MacLaughlin</a:t>
            </a:r>
            <a:r>
              <a:rPr lang="en-US" sz="4200" dirty="0">
                <a:ea typeface="Times New Roman" panose="02020603050405020304" pitchFamily="18" charset="0"/>
                <a:cs typeface="Segoe UI" panose="020B0502040204020203" pitchFamily="34" charset="0"/>
              </a:rPr>
              <a:t>, E.J., </a:t>
            </a:r>
            <a:r>
              <a:rPr lang="en-US" sz="4200" dirty="0" err="1">
                <a:ea typeface="Times New Roman" panose="02020603050405020304" pitchFamily="18" charset="0"/>
                <a:cs typeface="Segoe UI" panose="020B0502040204020203" pitchFamily="34" charset="0"/>
              </a:rPr>
              <a:t>Zorek</a:t>
            </a:r>
            <a:r>
              <a:rPr lang="en-US" sz="4200" dirty="0">
                <a:ea typeface="Times New Roman" panose="02020603050405020304" pitchFamily="18" charset="0"/>
                <a:cs typeface="Segoe UI" panose="020B0502040204020203" pitchFamily="34" charset="0"/>
              </a:rPr>
              <a:t>, J.A. A comparison of the validity of two instruments assessing health professional student </a:t>
            </a:r>
            <a:r>
              <a:rPr lang="en-US" sz="4200" dirty="0" smtClean="0">
                <a:ea typeface="Times New Roman" panose="02020603050405020304" pitchFamily="18" charset="0"/>
                <a:cs typeface="Segoe UI" panose="020B0502040204020203" pitchFamily="34" charset="0"/>
              </a:rPr>
              <a:t>perceptions of interprofessional education </a:t>
            </a:r>
            <a:r>
              <a:rPr lang="en-US" sz="4200" dirty="0">
                <a:ea typeface="Times New Roman" panose="02020603050405020304" pitchFamily="18" charset="0"/>
                <a:cs typeface="Segoe UI" panose="020B0502040204020203" pitchFamily="34" charset="0"/>
              </a:rPr>
              <a:t>and practice. </a:t>
            </a:r>
            <a:r>
              <a:rPr lang="en-US" sz="4200" i="1" dirty="0">
                <a:ea typeface="Times New Roman" panose="02020603050405020304" pitchFamily="18" charset="0"/>
              </a:rPr>
              <a:t>Journal </a:t>
            </a:r>
            <a:r>
              <a:rPr lang="en-US" sz="4200" i="1" dirty="0" smtClean="0">
                <a:ea typeface="Times New Roman" panose="02020603050405020304" pitchFamily="18" charset="0"/>
              </a:rPr>
              <a:t>of </a:t>
            </a:r>
            <a:r>
              <a:rPr lang="en-US" sz="4200" i="1" dirty="0" smtClean="0">
                <a:ea typeface="Times New Roman" panose="02020603050405020304" pitchFamily="18" charset="0"/>
                <a:cs typeface="Segoe UI" panose="020B0502040204020203" pitchFamily="34" charset="0"/>
              </a:rPr>
              <a:t>Interprofessional</a:t>
            </a:r>
            <a:r>
              <a:rPr lang="en-US" sz="4200" i="1" dirty="0">
                <a:ea typeface="Times New Roman" panose="02020603050405020304" pitchFamily="18" charset="0"/>
                <a:cs typeface="Segoe UI" panose="020B0502040204020203" pitchFamily="34" charset="0"/>
              </a:rPr>
              <a:t> Care. </a:t>
            </a:r>
            <a:r>
              <a:rPr lang="en-US" sz="4200" dirty="0">
                <a:ea typeface="Times New Roman" panose="02020603050405020304" pitchFamily="18" charset="0"/>
                <a:cs typeface="Segoe UI" panose="020B0502040204020203" pitchFamily="34" charset="0"/>
              </a:rPr>
              <a:t>2015. </a:t>
            </a:r>
            <a:r>
              <a:rPr lang="en-US" sz="4200" dirty="0">
                <a:ea typeface="Times New Roman" panose="02020603050405020304" pitchFamily="18" charset="0"/>
              </a:rPr>
              <a:t>29(2):144-149. </a:t>
            </a:r>
            <a:r>
              <a:rPr lang="en-US" sz="4200" i="1" dirty="0">
                <a:ea typeface="Times New Roman" panose="02020603050405020304" pitchFamily="18" charset="0"/>
              </a:rPr>
              <a:t>  </a:t>
            </a:r>
            <a:r>
              <a:rPr lang="en-US" sz="4200" i="1" dirty="0">
                <a:ea typeface="Calibri" panose="020F0502020204030204" pitchFamily="34" charset="0"/>
                <a:cs typeface="Times New Roman" panose="02020603050405020304" pitchFamily="18" charset="0"/>
              </a:rPr>
              <a:t>  </a:t>
            </a:r>
          </a:p>
          <a:p>
            <a:pPr marL="0" indent="0" fontAlgn="base">
              <a:lnSpc>
                <a:spcPct val="107000"/>
              </a:lnSpc>
              <a:buNone/>
            </a:pPr>
            <a:r>
              <a:rPr lang="en-US" sz="4200" dirty="0" err="1">
                <a:ea typeface="Times New Roman" panose="02020603050405020304" pitchFamily="18" charset="0"/>
                <a:cs typeface="Times New Roman" panose="02020603050405020304" pitchFamily="18" charset="0"/>
              </a:rPr>
              <a:t>Gilkey</a:t>
            </a:r>
            <a:r>
              <a:rPr lang="en-US" sz="4200" dirty="0">
                <a:ea typeface="Times New Roman" panose="02020603050405020304" pitchFamily="18" charset="0"/>
                <a:cs typeface="Times New Roman" panose="02020603050405020304" pitchFamily="18" charset="0"/>
              </a:rPr>
              <a:t>, M.B. &amp; Earp, J.A. L. Effective interdisciplinary training: Lessons from the University of North Carolina’s student health action coalition. </a:t>
            </a:r>
            <a:r>
              <a:rPr lang="en-US" sz="4200" i="1" dirty="0">
                <a:ea typeface="Times New Roman" panose="02020603050405020304" pitchFamily="18" charset="0"/>
                <a:cs typeface="Times New Roman" panose="02020603050405020304" pitchFamily="18" charset="0"/>
              </a:rPr>
              <a:t> Academic Medicine. 2006. 81:749–758.  </a:t>
            </a:r>
            <a:r>
              <a:rPr lang="en-US" sz="4200" i="1" dirty="0">
                <a:ea typeface="Calibri" panose="020F0502020204030204" pitchFamily="34" charset="0"/>
                <a:cs typeface="Times New Roman" panose="02020603050405020304" pitchFamily="18" charset="0"/>
              </a:rPr>
              <a:t>  </a:t>
            </a:r>
          </a:p>
          <a:p>
            <a:pPr marL="0" indent="0" fontAlgn="base">
              <a:lnSpc>
                <a:spcPct val="107000"/>
              </a:lnSpc>
              <a:buNone/>
            </a:pPr>
            <a:r>
              <a:rPr lang="en-US" sz="4200" dirty="0">
                <a:ea typeface="Times New Roman" panose="02020603050405020304" pitchFamily="18" charset="0"/>
                <a:cs typeface="Times New Roman" panose="02020603050405020304" pitchFamily="18" charset="0"/>
              </a:rPr>
              <a:t>Haggarty, D. &amp; </a:t>
            </a:r>
            <a:r>
              <a:rPr lang="en-US" sz="4200" dirty="0" err="1">
                <a:ea typeface="Times New Roman" panose="02020603050405020304" pitchFamily="18" charset="0"/>
                <a:cs typeface="Times New Roman" panose="02020603050405020304" pitchFamily="18" charset="0"/>
              </a:rPr>
              <a:t>Dalcin</a:t>
            </a:r>
            <a:r>
              <a:rPr lang="en-US" sz="4200" dirty="0">
                <a:ea typeface="Times New Roman" panose="02020603050405020304" pitchFamily="18" charset="0"/>
                <a:cs typeface="Times New Roman" panose="02020603050405020304" pitchFamily="18" charset="0"/>
              </a:rPr>
              <a:t>, D. Student-run clinics in Canada: An innovative method of delivering interprofessional education. </a:t>
            </a:r>
            <a:r>
              <a:rPr lang="en-US" sz="4200" i="1" dirty="0">
                <a:ea typeface="Times New Roman" panose="02020603050405020304" pitchFamily="18" charset="0"/>
                <a:cs typeface="Times New Roman" panose="02020603050405020304" pitchFamily="18" charset="0"/>
              </a:rPr>
              <a:t>Journal of Interprofessional Care. </a:t>
            </a:r>
            <a:r>
              <a:rPr lang="en-US" sz="4200" dirty="0">
                <a:ea typeface="Times New Roman" panose="02020603050405020304" pitchFamily="18" charset="0"/>
                <a:cs typeface="Times New Roman" panose="02020603050405020304" pitchFamily="18" charset="0"/>
              </a:rPr>
              <a:t>2014; 28(6): 570–572.  </a:t>
            </a:r>
            <a:r>
              <a:rPr lang="en-US" sz="4200" dirty="0">
                <a:ea typeface="Calibri" panose="020F0502020204030204" pitchFamily="34" charset="0"/>
                <a:cs typeface="Times New Roman" panose="02020603050405020304" pitchFamily="18" charset="0"/>
              </a:rPr>
              <a:t> </a:t>
            </a:r>
            <a:r>
              <a:rPr lang="en-US" sz="4200" i="1" dirty="0">
                <a:ea typeface="Calibri" panose="020F0502020204030204" pitchFamily="34" charset="0"/>
                <a:cs typeface="Times New Roman" panose="02020603050405020304" pitchFamily="18" charset="0"/>
              </a:rPr>
              <a:t> </a:t>
            </a:r>
          </a:p>
          <a:p>
            <a:pPr marL="0" indent="0" fontAlgn="base">
              <a:lnSpc>
                <a:spcPct val="107000"/>
              </a:lnSpc>
              <a:buNone/>
            </a:pPr>
            <a:r>
              <a:rPr lang="en-US" sz="4200" dirty="0">
                <a:ea typeface="Times New Roman" panose="02020603050405020304" pitchFamily="18" charset="0"/>
                <a:cs typeface="Segoe UI" panose="020B0502040204020203" pitchFamily="34" charset="0"/>
              </a:rPr>
              <a:t>IOM (Institute of Medicine).</a:t>
            </a:r>
            <a:r>
              <a:rPr lang="en-US" sz="4200" i="1" dirty="0">
                <a:ea typeface="Times New Roman" panose="02020603050405020304" pitchFamily="18" charset="0"/>
                <a:cs typeface="Segoe UI" panose="020B0502040204020203" pitchFamily="34" charset="0"/>
              </a:rPr>
              <a:t> </a:t>
            </a:r>
            <a:r>
              <a:rPr lang="en-US" sz="4200" i="1" dirty="0">
                <a:ea typeface="Times New Roman" panose="02020603050405020304" pitchFamily="18" charset="0"/>
                <a:cs typeface="Times New Roman" panose="02020603050405020304" pitchFamily="18" charset="0"/>
              </a:rPr>
              <a:t>Measuring the impact of </a:t>
            </a:r>
            <a:r>
              <a:rPr lang="en-US" sz="4200" i="1" dirty="0">
                <a:ea typeface="Times New Roman" panose="02020603050405020304" pitchFamily="18" charset="0"/>
                <a:cs typeface="Segoe UI" panose="020B0502040204020203" pitchFamily="34" charset="0"/>
              </a:rPr>
              <a:t>interprofessional education on collaborative practice and patient outcomes.</a:t>
            </a:r>
            <a:r>
              <a:rPr lang="en-US" sz="4200" dirty="0">
                <a:ea typeface="Times New Roman" panose="02020603050405020304" pitchFamily="18" charset="0"/>
                <a:cs typeface="Segoe UI" panose="020B0502040204020203" pitchFamily="34" charset="0"/>
              </a:rPr>
              <a:t> 2015. Washington, D.C.: The National Academies Press</a:t>
            </a:r>
            <a:r>
              <a:rPr lang="en-US" sz="4200" i="1" dirty="0">
                <a:ea typeface="Times New Roman" panose="02020603050405020304" pitchFamily="18" charset="0"/>
                <a:cs typeface="Segoe UI" panose="020B0502040204020203" pitchFamily="34" charset="0"/>
              </a:rPr>
              <a:t>. </a:t>
            </a:r>
            <a:r>
              <a:rPr lang="en-US" sz="4200" i="1" dirty="0">
                <a:ea typeface="Times New Roman" panose="02020603050405020304" pitchFamily="18" charset="0"/>
                <a:cs typeface="Times New Roman" panose="02020603050405020304" pitchFamily="18" charset="0"/>
              </a:rPr>
              <a:t> </a:t>
            </a:r>
            <a:r>
              <a:rPr lang="en-US" sz="4200" i="1" dirty="0">
                <a:ea typeface="Calibri" panose="020F0502020204030204" pitchFamily="34" charset="0"/>
                <a:cs typeface="Times New Roman" panose="02020603050405020304" pitchFamily="18" charset="0"/>
              </a:rPr>
              <a:t>  </a:t>
            </a:r>
          </a:p>
          <a:p>
            <a:pPr marL="0" indent="0" fontAlgn="base">
              <a:lnSpc>
                <a:spcPct val="107000"/>
              </a:lnSpc>
              <a:buNone/>
            </a:pPr>
            <a:r>
              <a:rPr lang="en-US" sz="4200" dirty="0" err="1">
                <a:ea typeface="Times New Roman" panose="02020603050405020304" pitchFamily="18" charset="0"/>
                <a:cs typeface="Segoe UI" panose="020B0502040204020203" pitchFamily="34" charset="0"/>
              </a:rPr>
              <a:t>Meah</a:t>
            </a:r>
            <a:r>
              <a:rPr lang="en-US" sz="4200" dirty="0">
                <a:ea typeface="Times New Roman" panose="02020603050405020304" pitchFamily="18" charset="0"/>
                <a:cs typeface="Segoe UI" panose="020B0502040204020203" pitchFamily="34" charset="0"/>
              </a:rPr>
              <a:t>, Y., Smith, E., Thomas, D.</a:t>
            </a:r>
            <a:r>
              <a:rPr lang="en-US" sz="4200" i="1" dirty="0">
                <a:ea typeface="Times New Roman" panose="02020603050405020304" pitchFamily="18" charset="0"/>
                <a:cs typeface="Segoe UI" panose="020B0502040204020203" pitchFamily="34" charset="0"/>
              </a:rPr>
              <a:t> </a:t>
            </a:r>
            <a:r>
              <a:rPr lang="en-US" sz="4200" dirty="0">
                <a:ea typeface="Times New Roman" panose="02020603050405020304" pitchFamily="18" charset="0"/>
                <a:cs typeface="Segoe UI" panose="020B0502040204020203" pitchFamily="34" charset="0"/>
              </a:rPr>
              <a:t>Student-run health clinic: Novel arena to educate medical students on systems based practice. </a:t>
            </a:r>
            <a:r>
              <a:rPr lang="en-US" sz="4200" i="1" dirty="0">
                <a:ea typeface="Times New Roman" panose="02020603050405020304" pitchFamily="18" charset="0"/>
                <a:cs typeface="Times New Roman" panose="02020603050405020304" pitchFamily="18" charset="0"/>
              </a:rPr>
              <a:t>Mount Sinai Journal of Medicine. </a:t>
            </a:r>
            <a:r>
              <a:rPr lang="en-US" sz="4200" dirty="0">
                <a:ea typeface="Times New Roman" panose="02020603050405020304" pitchFamily="18" charset="0"/>
                <a:cs typeface="Times New Roman" panose="02020603050405020304" pitchFamily="18" charset="0"/>
              </a:rPr>
              <a:t>2009. 76(4): </a:t>
            </a:r>
            <a:r>
              <a:rPr lang="en-US" sz="4200" dirty="0" smtClean="0">
                <a:ea typeface="Times New Roman" panose="02020603050405020304" pitchFamily="18" charset="0"/>
                <a:cs typeface="Times New Roman" panose="02020603050405020304" pitchFamily="18" charset="0"/>
              </a:rPr>
              <a:t>344- 356</a:t>
            </a:r>
            <a:r>
              <a:rPr lang="en-US" sz="4200" dirty="0">
                <a:ea typeface="Times New Roman" panose="02020603050405020304" pitchFamily="18" charset="0"/>
                <a:cs typeface="Times New Roman" panose="02020603050405020304" pitchFamily="18" charset="0"/>
              </a:rPr>
              <a:t>.</a:t>
            </a:r>
            <a:r>
              <a:rPr lang="en-US" sz="4200" dirty="0">
                <a:ea typeface="Times New Roman" panose="02020603050405020304" pitchFamily="18" charset="0"/>
                <a:cs typeface="Segoe UI" panose="020B0502040204020203" pitchFamily="34" charset="0"/>
              </a:rPr>
              <a:t> </a:t>
            </a:r>
            <a:r>
              <a:rPr lang="en-US" sz="4200" i="1" dirty="0">
                <a:ea typeface="Times New Roman" panose="02020603050405020304" pitchFamily="18" charset="0"/>
                <a:cs typeface="Times New Roman" panose="02020603050405020304" pitchFamily="18" charset="0"/>
              </a:rPr>
              <a:t> </a:t>
            </a:r>
            <a:r>
              <a:rPr lang="en-US" sz="4200" i="1" dirty="0">
                <a:ea typeface="Calibri" panose="020F0502020204030204" pitchFamily="34" charset="0"/>
                <a:cs typeface="Times New Roman" panose="02020603050405020304" pitchFamily="18" charset="0"/>
              </a:rPr>
              <a:t> </a:t>
            </a:r>
          </a:p>
          <a:p>
            <a:pPr marL="0" indent="0" fontAlgn="base">
              <a:lnSpc>
                <a:spcPct val="107000"/>
              </a:lnSpc>
              <a:buNone/>
            </a:pPr>
            <a:r>
              <a:rPr lang="en-US" sz="4200" dirty="0" err="1">
                <a:ea typeface="Times New Roman" panose="02020603050405020304" pitchFamily="18" charset="0"/>
                <a:cs typeface="Times New Roman" panose="02020603050405020304" pitchFamily="18" charset="0"/>
              </a:rPr>
              <a:t>Sheu</a:t>
            </a:r>
            <a:r>
              <a:rPr lang="en-US" sz="4200" dirty="0">
                <a:ea typeface="Times New Roman" panose="02020603050405020304" pitchFamily="18" charset="0"/>
                <a:cs typeface="Times New Roman" panose="02020603050405020304" pitchFamily="18" charset="0"/>
              </a:rPr>
              <a:t>, L.C., Zheng, P., Coelho, A.D., Lin, L.D., O’Sullivan, P.S., O’Brien, B.C., Yu, A.Y., Lai, C.J. Learning through service: Student perceptions on volunteering at interprofessional hepatitis B student-run clinics.</a:t>
            </a:r>
            <a:r>
              <a:rPr lang="en-US" sz="4200" i="1" dirty="0">
                <a:ea typeface="Times New Roman" panose="02020603050405020304" pitchFamily="18" charset="0"/>
                <a:cs typeface="Times New Roman" panose="02020603050405020304" pitchFamily="18" charset="0"/>
              </a:rPr>
              <a:t> Journal of Cancer Education. </a:t>
            </a:r>
            <a:r>
              <a:rPr lang="en-US" sz="4200" dirty="0">
                <a:ea typeface="Times New Roman" panose="02020603050405020304" pitchFamily="18" charset="0"/>
                <a:cs typeface="Times New Roman" panose="02020603050405020304" pitchFamily="18" charset="0"/>
              </a:rPr>
              <a:t>2010. 26:228-233.   </a:t>
            </a:r>
            <a:r>
              <a:rPr lang="en-US" sz="4200" dirty="0">
                <a:ea typeface="Calibri" panose="020F0502020204030204" pitchFamily="34" charset="0"/>
                <a:cs typeface="Times New Roman" panose="02020603050405020304" pitchFamily="18" charset="0"/>
              </a:rPr>
              <a:t>  </a:t>
            </a:r>
          </a:p>
          <a:p>
            <a:pPr marL="0" indent="0" fontAlgn="base">
              <a:lnSpc>
                <a:spcPct val="107000"/>
              </a:lnSpc>
              <a:buNone/>
            </a:pPr>
            <a:r>
              <a:rPr lang="en-US" sz="4200" dirty="0" err="1">
                <a:ea typeface="Times New Roman" panose="02020603050405020304" pitchFamily="18" charset="0"/>
                <a:cs typeface="Segoe UI" panose="020B0502040204020203" pitchFamily="34" charset="0"/>
              </a:rPr>
              <a:t>Thistlewaite</a:t>
            </a:r>
            <a:r>
              <a:rPr lang="en-US" sz="4200" dirty="0">
                <a:ea typeface="Times New Roman" panose="02020603050405020304" pitchFamily="18" charset="0"/>
                <a:cs typeface="Segoe UI" panose="020B0502040204020203" pitchFamily="34" charset="0"/>
              </a:rPr>
              <a:t>, J., </a:t>
            </a:r>
            <a:r>
              <a:rPr lang="en-US" sz="4200" dirty="0" err="1">
                <a:ea typeface="Times New Roman" panose="02020603050405020304" pitchFamily="18" charset="0"/>
                <a:cs typeface="Segoe UI" panose="020B0502040204020203" pitchFamily="34" charset="0"/>
              </a:rPr>
              <a:t>Dallest</a:t>
            </a:r>
            <a:r>
              <a:rPr lang="en-US" sz="4200" dirty="0">
                <a:ea typeface="Times New Roman" panose="02020603050405020304" pitchFamily="18" charset="0"/>
                <a:cs typeface="Segoe UI" panose="020B0502040204020203" pitchFamily="34" charset="0"/>
              </a:rPr>
              <a:t>, K. Interprofessional teamwork: Still haven’t decided what we are educating for? </a:t>
            </a:r>
            <a:r>
              <a:rPr lang="en-US" sz="4200" i="1" dirty="0">
                <a:ea typeface="Times New Roman" panose="02020603050405020304" pitchFamily="18" charset="0"/>
                <a:cs typeface="Times New Roman" panose="02020603050405020304" pitchFamily="18" charset="0"/>
              </a:rPr>
              <a:t>Medical Education. </a:t>
            </a:r>
            <a:r>
              <a:rPr lang="en-US" sz="4200" dirty="0">
                <a:ea typeface="Times New Roman" panose="02020603050405020304" pitchFamily="18" charset="0"/>
                <a:cs typeface="Times New Roman" panose="02020603050405020304" pitchFamily="18" charset="0"/>
              </a:rPr>
              <a:t>2014. 48:552-560</a:t>
            </a:r>
            <a:r>
              <a:rPr lang="en-US" sz="4200" i="1" dirty="0">
                <a:ea typeface="Times New Roman" panose="02020603050405020304" pitchFamily="18" charset="0"/>
                <a:cs typeface="Times New Roman" panose="02020603050405020304" pitchFamily="18" charset="0"/>
              </a:rPr>
              <a:t>.</a:t>
            </a:r>
            <a:r>
              <a:rPr lang="en-US" sz="4200" i="1" dirty="0">
                <a:ea typeface="Times New Roman" panose="02020603050405020304" pitchFamily="18" charset="0"/>
                <a:cs typeface="Segoe UI" panose="020B0502040204020203" pitchFamily="34" charset="0"/>
              </a:rPr>
              <a:t> </a:t>
            </a:r>
          </a:p>
          <a:p>
            <a:pPr marL="0" indent="0" fontAlgn="base">
              <a:lnSpc>
                <a:spcPct val="107000"/>
              </a:lnSpc>
              <a:buNone/>
            </a:pPr>
            <a:r>
              <a:rPr lang="en-US" sz="4200" dirty="0" err="1">
                <a:ea typeface="Times New Roman" panose="02020603050405020304" pitchFamily="18" charset="0"/>
                <a:cs typeface="Segoe UI" panose="020B0502040204020203" pitchFamily="34" charset="0"/>
              </a:rPr>
              <a:t>Tricco</a:t>
            </a:r>
            <a:r>
              <a:rPr lang="en-US" sz="4200" dirty="0">
                <a:ea typeface="Times New Roman" panose="02020603050405020304" pitchFamily="18" charset="0"/>
                <a:cs typeface="Segoe UI" panose="020B0502040204020203" pitchFamily="34" charset="0"/>
              </a:rPr>
              <a:t> A, </a:t>
            </a:r>
            <a:r>
              <a:rPr lang="en-US" sz="4200" dirty="0" err="1">
                <a:ea typeface="Times New Roman" panose="02020603050405020304" pitchFamily="18" charset="0"/>
                <a:cs typeface="Segoe UI" panose="020B0502040204020203" pitchFamily="34" charset="0"/>
              </a:rPr>
              <a:t>Ivers</a:t>
            </a:r>
            <a:r>
              <a:rPr lang="en-US" sz="4200" dirty="0">
                <a:ea typeface="Times New Roman" panose="02020603050405020304" pitchFamily="18" charset="0"/>
                <a:cs typeface="Segoe UI" panose="020B0502040204020203" pitchFamily="34" charset="0"/>
              </a:rPr>
              <a:t> N, </a:t>
            </a:r>
            <a:r>
              <a:rPr lang="en-US" sz="4200" dirty="0" err="1">
                <a:ea typeface="Times New Roman" panose="02020603050405020304" pitchFamily="18" charset="0"/>
                <a:cs typeface="Segoe UI" panose="020B0502040204020203" pitchFamily="34" charset="0"/>
              </a:rPr>
              <a:t>Shojania</a:t>
            </a:r>
            <a:r>
              <a:rPr lang="en-US" sz="4200" dirty="0">
                <a:ea typeface="Times New Roman" panose="02020603050405020304" pitchFamily="18" charset="0"/>
                <a:cs typeface="Segoe UI" panose="020B0502040204020203" pitchFamily="34" charset="0"/>
              </a:rPr>
              <a:t> K, et al</a:t>
            </a:r>
            <a:r>
              <a:rPr lang="en-US" sz="4200" i="1" dirty="0">
                <a:ea typeface="Times New Roman" panose="02020603050405020304" pitchFamily="18" charset="0"/>
                <a:cs typeface="Segoe UI" panose="020B0502040204020203" pitchFamily="34" charset="0"/>
              </a:rPr>
              <a:t>. </a:t>
            </a:r>
            <a:r>
              <a:rPr lang="en-US" sz="4200" dirty="0">
                <a:ea typeface="Times New Roman" panose="02020603050405020304" pitchFamily="18" charset="0"/>
                <a:cs typeface="Segoe UI" panose="020B0502040204020203" pitchFamily="34" charset="0"/>
              </a:rPr>
              <a:t>Effectiveness of quality improvement strategies on the management of diabetes: A systematic review and meta-analysis</a:t>
            </a:r>
            <a:r>
              <a:rPr lang="en-US" sz="4200" i="1" dirty="0">
                <a:ea typeface="Times New Roman" panose="02020603050405020304" pitchFamily="18" charset="0"/>
                <a:cs typeface="Segoe UI" panose="020B0502040204020203" pitchFamily="34" charset="0"/>
              </a:rPr>
              <a:t>. Lancet</a:t>
            </a:r>
            <a:r>
              <a:rPr lang="en-US" sz="4200" dirty="0">
                <a:ea typeface="Times New Roman" panose="02020603050405020304" pitchFamily="18" charset="0"/>
                <a:cs typeface="Segoe UI" panose="020B0502040204020203" pitchFamily="34" charset="0"/>
              </a:rPr>
              <a:t>. June 16, 2012. 379(9833):2252-2261. </a:t>
            </a:r>
            <a:endParaRPr lang="en-US" sz="4200" dirty="0">
              <a:ea typeface="Times New Roman" panose="02020603050405020304" pitchFamily="18" charset="0"/>
              <a:cs typeface="Times New Roman" panose="02020603050405020304" pitchFamily="18" charset="0"/>
            </a:endParaRPr>
          </a:p>
          <a:p>
            <a:pPr marL="0" indent="0" fontAlgn="base">
              <a:lnSpc>
                <a:spcPct val="107000"/>
              </a:lnSpc>
              <a:buNone/>
            </a:pPr>
            <a:r>
              <a:rPr lang="en-US" sz="4200" dirty="0">
                <a:ea typeface="Times New Roman" panose="02020603050405020304" pitchFamily="18" charset="0"/>
                <a:cs typeface="Segoe UI" panose="020B0502040204020203" pitchFamily="34" charset="0"/>
              </a:rPr>
              <a:t>Vincent, C. Social scientists and patient safety: Critics or contributors?</a:t>
            </a:r>
            <a:r>
              <a:rPr lang="en-US" sz="4200" i="1" dirty="0">
                <a:ea typeface="Times New Roman" panose="02020603050405020304" pitchFamily="18" charset="0"/>
                <a:cs typeface="Segoe UI" panose="020B0502040204020203" pitchFamily="34" charset="0"/>
              </a:rPr>
              <a:t> </a:t>
            </a:r>
            <a:r>
              <a:rPr lang="en-US" sz="4200" i="1" dirty="0">
                <a:ea typeface="Times New Roman" panose="02020603050405020304" pitchFamily="18" charset="0"/>
                <a:cs typeface="Times New Roman" panose="02020603050405020304" pitchFamily="18" charset="0"/>
              </a:rPr>
              <a:t>Social Science &amp; Medicine. </a:t>
            </a:r>
            <a:r>
              <a:rPr lang="en-US" sz="4200" dirty="0">
                <a:ea typeface="Times New Roman" panose="02020603050405020304" pitchFamily="18" charset="0"/>
                <a:cs typeface="Times New Roman" panose="02020603050405020304" pitchFamily="18" charset="0"/>
              </a:rPr>
              <a:t>2009. 69: 1777-1779.</a:t>
            </a:r>
            <a:r>
              <a:rPr lang="en-US" sz="4200" dirty="0">
                <a:ea typeface="Times New Roman" panose="02020603050405020304" pitchFamily="18" charset="0"/>
                <a:cs typeface="Segoe UI" panose="020B0502040204020203" pitchFamily="34" charset="0"/>
              </a:rPr>
              <a:t> </a:t>
            </a:r>
            <a:r>
              <a:rPr lang="en-US" sz="4200" dirty="0">
                <a:ea typeface="Times New Roman" panose="02020603050405020304" pitchFamily="18" charset="0"/>
                <a:cs typeface="Times New Roman" panose="02020603050405020304" pitchFamily="18" charset="0"/>
              </a:rPr>
              <a:t>   </a:t>
            </a:r>
          </a:p>
          <a:p>
            <a:pPr marL="0" indent="0" fontAlgn="base">
              <a:lnSpc>
                <a:spcPct val="107000"/>
              </a:lnSpc>
              <a:buNone/>
            </a:pPr>
            <a:r>
              <a:rPr lang="en-US" sz="4200" dirty="0">
                <a:ea typeface="Times New Roman" panose="02020603050405020304" pitchFamily="18" charset="0"/>
                <a:cs typeface="Times New Roman" panose="02020603050405020304" pitchFamily="18" charset="0"/>
              </a:rPr>
              <a:t>Wang, T. &amp; Bhakta, H. A new model for interprofessional collaboration at a student-run free clinic. </a:t>
            </a:r>
            <a:r>
              <a:rPr lang="en-US" sz="4200" i="1" dirty="0">
                <a:ea typeface="Times New Roman" panose="02020603050405020304" pitchFamily="18" charset="0"/>
                <a:cs typeface="Times New Roman" panose="02020603050405020304" pitchFamily="18" charset="0"/>
              </a:rPr>
              <a:t>Journal of Interprofessional Care.  </a:t>
            </a:r>
            <a:r>
              <a:rPr lang="en-US" sz="4200" dirty="0">
                <a:ea typeface="Times New Roman" panose="02020603050405020304" pitchFamily="18" charset="0"/>
                <a:cs typeface="Times New Roman" panose="02020603050405020304" pitchFamily="18" charset="0"/>
              </a:rPr>
              <a:t>2013.  27: 339–340. </a:t>
            </a:r>
          </a:p>
          <a:p>
            <a:pPr marL="0" indent="0" fontAlgn="base">
              <a:lnSpc>
                <a:spcPct val="107000"/>
              </a:lnSpc>
              <a:spcAft>
                <a:spcPts val="800"/>
              </a:spcAft>
              <a:buNone/>
            </a:pPr>
            <a:r>
              <a:rPr lang="en-US" sz="4200" dirty="0">
                <a:solidFill>
                  <a:srgbClr val="000000"/>
                </a:solidFill>
                <a:ea typeface="Times New Roman" panose="02020603050405020304" pitchFamily="18" charset="0"/>
                <a:cs typeface="Times New Roman" panose="02020603050405020304" pitchFamily="18" charset="0"/>
              </a:rPr>
              <a:t>Waring</a:t>
            </a:r>
            <a:r>
              <a:rPr lang="en-US" sz="4200" dirty="0">
                <a:solidFill>
                  <a:srgbClr val="000066"/>
                </a:solidFill>
                <a:ea typeface="Times New Roman" panose="02020603050405020304" pitchFamily="18" charset="0"/>
                <a:cs typeface="Times New Roman" panose="02020603050405020304" pitchFamily="18" charset="0"/>
              </a:rPr>
              <a:t>, J.J.</a:t>
            </a:r>
            <a:r>
              <a:rPr lang="en-US" sz="4200" i="1" dirty="0">
                <a:solidFill>
                  <a:srgbClr val="000066"/>
                </a:solidFill>
                <a:ea typeface="Times New Roman" panose="02020603050405020304" pitchFamily="18" charset="0"/>
                <a:cs typeface="Times New Roman" panose="02020603050405020304" pitchFamily="18" charset="0"/>
              </a:rPr>
              <a:t> </a:t>
            </a:r>
            <a:r>
              <a:rPr lang="en-US" sz="4200" dirty="0">
                <a:ea typeface="Times New Roman" panose="02020603050405020304" pitchFamily="18" charset="0"/>
                <a:cs typeface="Times New Roman" panose="02020603050405020304" pitchFamily="18" charset="0"/>
              </a:rPr>
              <a:t>Constructing and re-constructing narratives of patient safety</a:t>
            </a:r>
            <a:r>
              <a:rPr lang="en-US" sz="4200" i="1" dirty="0">
                <a:ea typeface="Times New Roman" panose="02020603050405020304" pitchFamily="18" charset="0"/>
                <a:cs typeface="Times New Roman" panose="02020603050405020304" pitchFamily="18" charset="0"/>
              </a:rPr>
              <a:t>. Social Science &amp; Medicine. </a:t>
            </a:r>
            <a:r>
              <a:rPr lang="en-US" sz="4200" dirty="0">
                <a:ea typeface="Times New Roman" panose="02020603050405020304" pitchFamily="18" charset="0"/>
                <a:cs typeface="Times New Roman" panose="02020603050405020304" pitchFamily="18" charset="0"/>
              </a:rPr>
              <a:t>2009. 69: 1722–1731. </a:t>
            </a:r>
          </a:p>
          <a:p>
            <a:pPr marL="0" indent="0" fontAlgn="base">
              <a:lnSpc>
                <a:spcPct val="107000"/>
              </a:lnSpc>
              <a:spcAft>
                <a:spcPts val="800"/>
              </a:spcAft>
              <a:buNone/>
            </a:pPr>
            <a:r>
              <a:rPr lang="en-US" sz="4200" dirty="0"/>
              <a:t>Weinstein AR, Dolce MC, </a:t>
            </a:r>
            <a:r>
              <a:rPr lang="en-US" sz="4200" dirty="0" err="1"/>
              <a:t>Koster</a:t>
            </a:r>
            <a:r>
              <a:rPr lang="en-US" sz="4200" dirty="0"/>
              <a:t> M, et al. Integration of systematic clinical interprofessional training in a student-faculty collaborative primary care practice</a:t>
            </a:r>
            <a:r>
              <a:rPr lang="en-US" sz="4200" i="1" dirty="0"/>
              <a:t>. Journal of Interprofessional Care</a:t>
            </a:r>
            <a:r>
              <a:rPr lang="en-US" sz="4200" dirty="0"/>
              <a:t>. July </a:t>
            </a:r>
            <a:r>
              <a:rPr lang="en-US" sz="4200" dirty="0" smtClean="0"/>
              <a:t>2017:1-4.</a:t>
            </a:r>
          </a:p>
          <a:p>
            <a:pPr marL="0" indent="0" fontAlgn="base">
              <a:lnSpc>
                <a:spcPct val="107000"/>
              </a:lnSpc>
              <a:spcAft>
                <a:spcPts val="800"/>
              </a:spcAft>
              <a:buNone/>
            </a:pPr>
            <a:r>
              <a:rPr lang="en-US" sz="4200" dirty="0" smtClean="0">
                <a:ea typeface="Times New Roman" panose="02020603050405020304" pitchFamily="18" charset="0"/>
                <a:cs typeface="Segoe UI" panose="020B0502040204020203" pitchFamily="34" charset="0"/>
              </a:rPr>
              <a:t>World </a:t>
            </a:r>
            <a:r>
              <a:rPr lang="en-US" sz="4200" dirty="0">
                <a:ea typeface="Times New Roman" panose="02020603050405020304" pitchFamily="18" charset="0"/>
                <a:cs typeface="Segoe UI" panose="020B0502040204020203" pitchFamily="34" charset="0"/>
              </a:rPr>
              <a:t>Health Organization (2010).</a:t>
            </a:r>
            <a:r>
              <a:rPr lang="en-US" sz="4200" i="1" dirty="0">
                <a:ea typeface="Times New Roman" panose="02020603050405020304" pitchFamily="18" charset="0"/>
                <a:cs typeface="Segoe UI" panose="020B0502040204020203" pitchFamily="34" charset="0"/>
              </a:rPr>
              <a:t> </a:t>
            </a:r>
            <a:r>
              <a:rPr lang="en-US" sz="4200" dirty="0">
                <a:ea typeface="Times New Roman" panose="02020603050405020304" pitchFamily="18" charset="0"/>
                <a:cs typeface="Times New Roman" panose="02020603050405020304" pitchFamily="18" charset="0"/>
              </a:rPr>
              <a:t>Framework for action on interprofessional education &amp; collaborative practice. </a:t>
            </a:r>
            <a:r>
              <a:rPr lang="en-US" sz="4200" i="1" dirty="0">
                <a:ea typeface="Times New Roman" panose="02020603050405020304" pitchFamily="18" charset="0"/>
                <a:cs typeface="Times New Roman" panose="02020603050405020304" pitchFamily="18" charset="0"/>
              </a:rPr>
              <a:t>Health Professions Networks Nursing &amp; Midwifery Human Resources </a:t>
            </a:r>
            <a:r>
              <a:rPr lang="en-US" sz="4200" i="1" dirty="0" smtClean="0">
                <a:ea typeface="Times New Roman" panose="02020603050405020304" pitchFamily="18" charset="0"/>
                <a:cs typeface="Times New Roman" panose="02020603050405020304" pitchFamily="18" charset="0"/>
              </a:rPr>
              <a:t>for Health. </a:t>
            </a:r>
            <a:r>
              <a:rPr lang="en-US" sz="4200" u="sng" dirty="0" smtClean="0">
                <a:solidFill>
                  <a:srgbClr val="0000FF"/>
                </a:solidFill>
                <a:ea typeface="Times New Roman" panose="02020603050405020304" pitchFamily="18" charset="0"/>
                <a:cs typeface="Times New Roman" panose="02020603050405020304" pitchFamily="18" charset="0"/>
                <a:hlinkClick r:id="rId3"/>
              </a:rPr>
              <a:t>http</a:t>
            </a:r>
            <a:r>
              <a:rPr lang="en-US" sz="4200" u="sng" dirty="0">
                <a:solidFill>
                  <a:srgbClr val="0000FF"/>
                </a:solidFill>
                <a:ea typeface="Times New Roman" panose="02020603050405020304" pitchFamily="18" charset="0"/>
                <a:cs typeface="Times New Roman" panose="02020603050405020304" pitchFamily="18" charset="0"/>
                <a:hlinkClick r:id="rId3"/>
              </a:rPr>
              <a:t>://www.who.int/hrh/nursing_midwifery/en/</a:t>
            </a:r>
            <a:r>
              <a:rPr lang="en-US" sz="4200" dirty="0">
                <a:ea typeface="Times New Roman" panose="02020603050405020304" pitchFamily="18" charset="0"/>
                <a:cs typeface="Segoe UI" panose="020B0502040204020203" pitchFamily="34" charset="0"/>
              </a:rPr>
              <a:t> Retrieved October 1, 2014. </a:t>
            </a:r>
            <a:r>
              <a:rPr lang="en-US" sz="4000" dirty="0">
                <a:ea typeface="Times New Roman" panose="02020603050405020304" pitchFamily="18" charset="0"/>
                <a:cs typeface="Segoe UI" panose="020B0502040204020203" pitchFamily="34" charset="0"/>
              </a:rPr>
              <a:t> </a:t>
            </a:r>
            <a:r>
              <a:rPr lang="en-US" sz="4000" dirty="0">
                <a:ea typeface="Times New Roman" panose="02020603050405020304" pitchFamily="18" charset="0"/>
                <a:cs typeface="Times New Roman" panose="02020603050405020304" pitchFamily="18" charset="0"/>
              </a:rPr>
              <a:t> </a:t>
            </a:r>
            <a:endParaRPr lang="en-US" sz="4000" dirty="0"/>
          </a:p>
          <a:p>
            <a:endParaRPr lang="en-US" dirty="0"/>
          </a:p>
        </p:txBody>
      </p:sp>
    </p:spTree>
    <p:extLst>
      <p:ext uri="{BB962C8B-B14F-4D97-AF65-F5344CB8AC3E}">
        <p14:creationId xmlns:p14="http://schemas.microsoft.com/office/powerpoint/2010/main" val="1879517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Garamond" panose="02020404030301010803" pitchFamily="18" charset="0"/>
              </a:rPr>
              <a:t>GOODLIFE Clinic</a:t>
            </a:r>
          </a:p>
        </p:txBody>
      </p:sp>
      <p:sp>
        <p:nvSpPr>
          <p:cNvPr id="4" name="Content Placeholder 3"/>
          <p:cNvSpPr>
            <a:spLocks noGrp="1"/>
          </p:cNvSpPr>
          <p:nvPr>
            <p:ph sz="half" idx="2"/>
          </p:nvPr>
        </p:nvSpPr>
        <p:spPr>
          <a:xfrm>
            <a:off x="6681247" y="2400660"/>
            <a:ext cx="5181600" cy="1841402"/>
          </a:xfrm>
        </p:spPr>
        <p:txBody>
          <a:bodyPr/>
          <a:lstStyle/>
          <a:p>
            <a:pPr marL="0" indent="0">
              <a:buNone/>
            </a:pPr>
            <a:r>
              <a:rPr lang="en-US" dirty="0">
                <a:latin typeface="Garamond" panose="02020404030301010803" pitchFamily="18" charset="0"/>
                <a:cs typeface="Calibri"/>
              </a:rPr>
              <a:t>GOODLIFE is a an interprofessional diabetes specialty clinic that is part of the SHARING clinics</a:t>
            </a:r>
          </a:p>
          <a:p>
            <a:pPr marL="0" indent="0">
              <a:buNone/>
            </a:pPr>
            <a:endParaRPr lang="en-US" dirty="0"/>
          </a:p>
        </p:txBody>
      </p:sp>
      <p:pic>
        <p:nvPicPr>
          <p:cNvPr id="5" name="Content Placeholder 7"/>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38200" y="1825625"/>
            <a:ext cx="5181600" cy="3447262"/>
          </a:xfrm>
        </p:spPr>
      </p:pic>
    </p:spTree>
    <p:extLst>
      <p:ext uri="{BB962C8B-B14F-4D97-AF65-F5344CB8AC3E}">
        <p14:creationId xmlns:p14="http://schemas.microsoft.com/office/powerpoint/2010/main" val="2574897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79801"/>
            <a:ext cx="10515600" cy="1325563"/>
          </a:xfrm>
        </p:spPr>
        <p:txBody>
          <a:bodyPr/>
          <a:lstStyle/>
          <a:p>
            <a:pPr algn="ctr"/>
            <a:r>
              <a:rPr lang="en-US" b="1" dirty="0">
                <a:latin typeface="Garamond" panose="02020404030301010803" pitchFamily="18" charset="0"/>
              </a:rPr>
              <a:t>Does working in a student-run free clinic improve interprofessional learning? </a:t>
            </a:r>
          </a:p>
        </p:txBody>
      </p:sp>
    </p:spTree>
    <p:extLst>
      <p:ext uri="{BB962C8B-B14F-4D97-AF65-F5344CB8AC3E}">
        <p14:creationId xmlns:p14="http://schemas.microsoft.com/office/powerpoint/2010/main" val="4001926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528" y="656673"/>
            <a:ext cx="10515600" cy="1325563"/>
          </a:xfrm>
        </p:spPr>
        <p:txBody>
          <a:bodyPr/>
          <a:lstStyle/>
          <a:p>
            <a:r>
              <a:rPr lang="en-US" b="1" dirty="0">
                <a:latin typeface="Garamond" panose="02020404030301010803" pitchFamily="18" charset="0"/>
              </a:rPr>
              <a:t>Methods &amp; Analysis </a:t>
            </a:r>
          </a:p>
        </p:txBody>
      </p:sp>
      <p:sp>
        <p:nvSpPr>
          <p:cNvPr id="3" name="Content Placeholder 2"/>
          <p:cNvSpPr>
            <a:spLocks noGrp="1"/>
          </p:cNvSpPr>
          <p:nvPr>
            <p:ph sz="half" idx="1"/>
          </p:nvPr>
        </p:nvSpPr>
        <p:spPr>
          <a:xfrm>
            <a:off x="602528" y="1552247"/>
            <a:ext cx="10681355" cy="3959205"/>
          </a:xfrm>
        </p:spPr>
        <p:txBody>
          <a:bodyPr>
            <a:normAutofit lnSpcReduction="10000"/>
          </a:bodyPr>
          <a:lstStyle/>
          <a:p>
            <a:endParaRPr lang="en-US" dirty="0">
              <a:latin typeface="Garamond" panose="02020404030301010803" pitchFamily="18" charset="0"/>
              <a:cs typeface="Calibri"/>
            </a:endParaRPr>
          </a:p>
          <a:p>
            <a:pPr marL="0" indent="0">
              <a:buNone/>
            </a:pPr>
            <a:r>
              <a:rPr lang="en-US" dirty="0">
                <a:latin typeface="Garamond" panose="02020404030301010803" pitchFamily="18" charset="0"/>
                <a:cs typeface="Calibri"/>
              </a:rPr>
              <a:t>Qualitative Methods</a:t>
            </a:r>
          </a:p>
          <a:p>
            <a:pPr lvl="1"/>
            <a:r>
              <a:rPr lang="en-US" dirty="0">
                <a:latin typeface="Garamond" panose="02020404030301010803" pitchFamily="18" charset="0"/>
                <a:cs typeface="Calibri"/>
              </a:rPr>
              <a:t>Participant observation of student clinical teams by seven ethnographers (N=71)</a:t>
            </a:r>
          </a:p>
          <a:p>
            <a:pPr lvl="1"/>
            <a:r>
              <a:rPr lang="en-US" dirty="0">
                <a:latin typeface="Garamond" panose="02020404030301010803" pitchFamily="18" charset="0"/>
                <a:cs typeface="Calibri"/>
              </a:rPr>
              <a:t>Informal interviews on interprofessional roles and education</a:t>
            </a:r>
          </a:p>
          <a:p>
            <a:pPr lvl="1"/>
            <a:endParaRPr lang="en-US" dirty="0">
              <a:latin typeface="Garamond" panose="02020404030301010803" pitchFamily="18" charset="0"/>
              <a:cs typeface="Calibri"/>
            </a:endParaRPr>
          </a:p>
          <a:p>
            <a:pPr marL="0" indent="0">
              <a:buNone/>
            </a:pPr>
            <a:r>
              <a:rPr lang="en-US" dirty="0">
                <a:latin typeface="Garamond" panose="02020404030301010803" pitchFamily="18" charset="0"/>
                <a:cs typeface="Calibri"/>
              </a:rPr>
              <a:t>Quantitative Methods</a:t>
            </a:r>
          </a:p>
          <a:p>
            <a:pPr lvl="1"/>
            <a:r>
              <a:rPr lang="en-US" dirty="0">
                <a:latin typeface="Garamond" panose="02020404030301010803" pitchFamily="18" charset="0"/>
                <a:cs typeface="Calibri"/>
              </a:rPr>
              <a:t>Time use data on patient-team interaction</a:t>
            </a:r>
          </a:p>
          <a:p>
            <a:pPr lvl="1"/>
            <a:r>
              <a:rPr lang="en-US" dirty="0">
                <a:latin typeface="Garamond" panose="02020404030301010803" pitchFamily="18" charset="0"/>
                <a:cs typeface="Calibri"/>
              </a:rPr>
              <a:t>Survey on interprofessional beliefs and knowledge before and after clinic: slightly modified SPICE-R (</a:t>
            </a:r>
            <a:r>
              <a:rPr lang="en-US" sz="2000" dirty="0">
                <a:latin typeface="Garamond" panose="02020404030301010803" pitchFamily="18" charset="0"/>
              </a:rPr>
              <a:t>Student Perceptions of Interprofessional Clinical Education-Revised)</a:t>
            </a:r>
            <a:r>
              <a:rPr lang="en-US" dirty="0">
                <a:latin typeface="Garamond" panose="02020404030301010803" pitchFamily="18" charset="0"/>
                <a:cs typeface="Calibri"/>
              </a:rPr>
              <a:t> (N=305)</a:t>
            </a:r>
          </a:p>
          <a:p>
            <a:endParaRPr lang="en-US" dirty="0"/>
          </a:p>
        </p:txBody>
      </p:sp>
    </p:spTree>
    <p:extLst>
      <p:ext uri="{BB962C8B-B14F-4D97-AF65-F5344CB8AC3E}">
        <p14:creationId xmlns:p14="http://schemas.microsoft.com/office/powerpoint/2010/main" val="2545541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862" y="72873"/>
            <a:ext cx="10813774" cy="841528"/>
          </a:xfrm>
        </p:spPr>
        <p:txBody>
          <a:bodyPr/>
          <a:lstStyle/>
          <a:p>
            <a:r>
              <a:rPr lang="en-US" b="1" dirty="0">
                <a:latin typeface="Garamond" panose="02020404030301010803" pitchFamily="18" charset="0"/>
              </a:rPr>
              <a:t>SPICE-R Survey Questions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993332118"/>
              </p:ext>
            </p:extLst>
          </p:nvPr>
        </p:nvGraphicFramePr>
        <p:xfrm>
          <a:off x="675862" y="1086319"/>
          <a:ext cx="10813774" cy="4694516"/>
        </p:xfrm>
        <a:graphic>
          <a:graphicData uri="http://schemas.openxmlformats.org/drawingml/2006/table">
            <a:tbl>
              <a:tblPr firstRow="1" firstCol="1" bandRow="1">
                <a:tableStyleId>{8799B23B-EC83-4686-B30A-512413B5E67A}</a:tableStyleId>
              </a:tblPr>
              <a:tblGrid>
                <a:gridCol w="10813774">
                  <a:extLst>
                    <a:ext uri="{9D8B030D-6E8A-4147-A177-3AD203B41FA5}">
                      <a16:colId xmlns:a16="http://schemas.microsoft.com/office/drawing/2014/main" val="2371514372"/>
                    </a:ext>
                  </a:extLst>
                </a:gridCol>
              </a:tblGrid>
              <a:tr h="371227">
                <a:tc>
                  <a:txBody>
                    <a:bodyPr/>
                    <a:lstStyle/>
                    <a:p>
                      <a:pPr marL="0" marR="0" algn="l">
                        <a:lnSpc>
                          <a:spcPct val="107000"/>
                        </a:lnSpc>
                        <a:spcBef>
                          <a:spcPts val="0"/>
                        </a:spcBef>
                        <a:spcAft>
                          <a:spcPts val="0"/>
                        </a:spcAft>
                      </a:pPr>
                      <a:r>
                        <a:rPr lang="en-US" sz="1600" dirty="0">
                          <a:effectLst/>
                          <a:latin typeface="Garamond" panose="02020404030301010803" pitchFamily="18" charset="0"/>
                        </a:rPr>
                        <a:t>Working with students from another health profession enhances my education</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3687" marR="63687" marT="0" marB="0"/>
                </a:tc>
                <a:extLst>
                  <a:ext uri="{0D108BD9-81ED-4DB2-BD59-A6C34878D82A}">
                    <a16:rowId xmlns:a16="http://schemas.microsoft.com/office/drawing/2014/main" val="253490362"/>
                  </a:ext>
                </a:extLst>
              </a:tr>
              <a:tr h="371227">
                <a:tc>
                  <a:txBody>
                    <a:bodyPr/>
                    <a:lstStyle/>
                    <a:p>
                      <a:pPr marL="0" marR="0" algn="l">
                        <a:lnSpc>
                          <a:spcPct val="107000"/>
                        </a:lnSpc>
                        <a:spcBef>
                          <a:spcPts val="0"/>
                        </a:spcBef>
                        <a:spcAft>
                          <a:spcPts val="0"/>
                        </a:spcAft>
                      </a:pPr>
                      <a:r>
                        <a:rPr lang="en-US" sz="1600" dirty="0">
                          <a:effectLst/>
                          <a:latin typeface="Garamond" panose="02020404030301010803" pitchFamily="18" charset="0"/>
                        </a:rPr>
                        <a:t>My role within an interprofessional healthcare team is clearly defined.</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3687" marR="63687" marT="0" marB="0"/>
                </a:tc>
                <a:extLst>
                  <a:ext uri="{0D108BD9-81ED-4DB2-BD59-A6C34878D82A}">
                    <a16:rowId xmlns:a16="http://schemas.microsoft.com/office/drawing/2014/main" val="4164683096"/>
                  </a:ext>
                </a:extLst>
              </a:tr>
              <a:tr h="455704">
                <a:tc>
                  <a:txBody>
                    <a:bodyPr/>
                    <a:lstStyle/>
                    <a:p>
                      <a:pPr marL="0" marR="0" algn="l">
                        <a:lnSpc>
                          <a:spcPct val="107000"/>
                        </a:lnSpc>
                        <a:spcBef>
                          <a:spcPts val="0"/>
                        </a:spcBef>
                        <a:spcAft>
                          <a:spcPts val="0"/>
                        </a:spcAft>
                      </a:pPr>
                      <a:r>
                        <a:rPr lang="en-US" sz="1600" dirty="0">
                          <a:effectLst/>
                          <a:latin typeface="Garamond" panose="02020404030301010803" pitchFamily="18" charset="0"/>
                        </a:rPr>
                        <a:t>Health outcomes are improved when patients are treated by a team that consists of individuals from two or more health professions. </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3687" marR="63687" marT="0" marB="0"/>
                </a:tc>
                <a:extLst>
                  <a:ext uri="{0D108BD9-81ED-4DB2-BD59-A6C34878D82A}">
                    <a16:rowId xmlns:a16="http://schemas.microsoft.com/office/drawing/2014/main" val="1298643376"/>
                  </a:ext>
                </a:extLst>
              </a:tr>
              <a:tr h="455704">
                <a:tc>
                  <a:txBody>
                    <a:bodyPr/>
                    <a:lstStyle/>
                    <a:p>
                      <a:pPr marL="0" marR="0" algn="l">
                        <a:lnSpc>
                          <a:spcPct val="107000"/>
                        </a:lnSpc>
                        <a:spcBef>
                          <a:spcPts val="0"/>
                        </a:spcBef>
                        <a:spcAft>
                          <a:spcPts val="0"/>
                        </a:spcAft>
                      </a:pPr>
                      <a:r>
                        <a:rPr lang="en-US" sz="1600" dirty="0">
                          <a:effectLst/>
                          <a:latin typeface="Garamond" panose="02020404030301010803" pitchFamily="18" charset="0"/>
                        </a:rPr>
                        <a:t>Patient satisfaction is improved when patients are treated by a team that consists of individuals from two or more health professions</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3687" marR="63687" marT="0" marB="0"/>
                </a:tc>
                <a:extLst>
                  <a:ext uri="{0D108BD9-81ED-4DB2-BD59-A6C34878D82A}">
                    <a16:rowId xmlns:a16="http://schemas.microsoft.com/office/drawing/2014/main" val="2101558580"/>
                  </a:ext>
                </a:extLst>
              </a:tr>
              <a:tr h="455704">
                <a:tc>
                  <a:txBody>
                    <a:bodyPr/>
                    <a:lstStyle/>
                    <a:p>
                      <a:pPr marL="0" marR="0" algn="l">
                        <a:lnSpc>
                          <a:spcPct val="107000"/>
                        </a:lnSpc>
                        <a:spcBef>
                          <a:spcPts val="0"/>
                        </a:spcBef>
                        <a:spcAft>
                          <a:spcPts val="0"/>
                        </a:spcAft>
                      </a:pPr>
                      <a:r>
                        <a:rPr lang="en-US" sz="1600" dirty="0">
                          <a:effectLst/>
                          <a:latin typeface="Garamond" panose="02020404030301010803" pitchFamily="18" charset="0"/>
                        </a:rPr>
                        <a:t>Participating in educational experiences with students from another health profession enhances by future ability to work on an interprofessional team. </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3687" marR="63687" marT="0" marB="0"/>
                </a:tc>
                <a:extLst>
                  <a:ext uri="{0D108BD9-81ED-4DB2-BD59-A6C34878D82A}">
                    <a16:rowId xmlns:a16="http://schemas.microsoft.com/office/drawing/2014/main" val="1918447953"/>
                  </a:ext>
                </a:extLst>
              </a:tr>
              <a:tr h="455704">
                <a:tc>
                  <a:txBody>
                    <a:bodyPr/>
                    <a:lstStyle/>
                    <a:p>
                      <a:pPr marL="0" marR="0" algn="l">
                        <a:lnSpc>
                          <a:spcPct val="107000"/>
                        </a:lnSpc>
                        <a:spcBef>
                          <a:spcPts val="0"/>
                        </a:spcBef>
                        <a:spcAft>
                          <a:spcPts val="0"/>
                        </a:spcAft>
                      </a:pPr>
                      <a:r>
                        <a:rPr lang="en-US" sz="1600" dirty="0">
                          <a:effectLst/>
                          <a:latin typeface="Garamond" panose="02020404030301010803" pitchFamily="18" charset="0"/>
                        </a:rPr>
                        <a:t>All health professional students should be educated to establish collaborative relationships with members of other health professions.</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3687" marR="63687" marT="0" marB="0"/>
                </a:tc>
                <a:extLst>
                  <a:ext uri="{0D108BD9-81ED-4DB2-BD59-A6C34878D82A}">
                    <a16:rowId xmlns:a16="http://schemas.microsoft.com/office/drawing/2014/main" val="3109586776"/>
                  </a:ext>
                </a:extLst>
              </a:tr>
              <a:tr h="371227">
                <a:tc>
                  <a:txBody>
                    <a:bodyPr/>
                    <a:lstStyle/>
                    <a:p>
                      <a:pPr marL="0" marR="0" algn="l">
                        <a:lnSpc>
                          <a:spcPct val="107000"/>
                        </a:lnSpc>
                        <a:spcBef>
                          <a:spcPts val="0"/>
                        </a:spcBef>
                        <a:spcAft>
                          <a:spcPts val="0"/>
                        </a:spcAft>
                      </a:pPr>
                      <a:r>
                        <a:rPr lang="en-US" sz="1600" dirty="0">
                          <a:effectLst/>
                          <a:latin typeface="Garamond" panose="02020404030301010803" pitchFamily="18" charset="0"/>
                        </a:rPr>
                        <a:t>I understand the roles of other health professionals within an interprofessional team.</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3687" marR="63687" marT="0" marB="0"/>
                </a:tc>
                <a:extLst>
                  <a:ext uri="{0D108BD9-81ED-4DB2-BD59-A6C34878D82A}">
                    <a16:rowId xmlns:a16="http://schemas.microsoft.com/office/drawing/2014/main" val="1887900798"/>
                  </a:ext>
                </a:extLst>
              </a:tr>
              <a:tr h="455704">
                <a:tc>
                  <a:txBody>
                    <a:bodyPr/>
                    <a:lstStyle/>
                    <a:p>
                      <a:pPr marL="0" marR="0" algn="l">
                        <a:lnSpc>
                          <a:spcPct val="107000"/>
                        </a:lnSpc>
                        <a:spcBef>
                          <a:spcPts val="0"/>
                        </a:spcBef>
                        <a:spcAft>
                          <a:spcPts val="0"/>
                        </a:spcAft>
                      </a:pPr>
                      <a:r>
                        <a:rPr lang="en-US" sz="1600" dirty="0">
                          <a:effectLst/>
                          <a:latin typeface="Garamond" panose="02020404030301010803" pitchFamily="18" charset="0"/>
                        </a:rPr>
                        <a:t>Clinical experiences are the ideal place within their respective curricula for health professional students to interact. </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3687" marR="63687" marT="0" marB="0"/>
                </a:tc>
                <a:extLst>
                  <a:ext uri="{0D108BD9-81ED-4DB2-BD59-A6C34878D82A}">
                    <a16:rowId xmlns:a16="http://schemas.microsoft.com/office/drawing/2014/main" val="200398561"/>
                  </a:ext>
                </a:extLst>
              </a:tr>
              <a:tr h="515916">
                <a:tc>
                  <a:txBody>
                    <a:bodyPr/>
                    <a:lstStyle/>
                    <a:p>
                      <a:pPr marL="0" marR="0" algn="l">
                        <a:lnSpc>
                          <a:spcPct val="107000"/>
                        </a:lnSpc>
                        <a:spcBef>
                          <a:spcPts val="0"/>
                        </a:spcBef>
                        <a:spcAft>
                          <a:spcPts val="0"/>
                        </a:spcAft>
                      </a:pPr>
                      <a:r>
                        <a:rPr lang="en-US" sz="1600" dirty="0">
                          <a:effectLst/>
                          <a:latin typeface="Garamond" panose="02020404030301010803" pitchFamily="18" charset="0"/>
                        </a:rPr>
                        <a:t>Health professionals should collaborate on interprofessional teams.</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3687" marR="63687" marT="0" marB="0"/>
                </a:tc>
                <a:extLst>
                  <a:ext uri="{0D108BD9-81ED-4DB2-BD59-A6C34878D82A}">
                    <a16:rowId xmlns:a16="http://schemas.microsoft.com/office/drawing/2014/main" val="765021328"/>
                  </a:ext>
                </a:extLst>
              </a:tr>
              <a:tr h="487659">
                <a:tc>
                  <a:txBody>
                    <a:bodyPr/>
                    <a:lstStyle/>
                    <a:p>
                      <a:pPr marL="0" marR="0" algn="l">
                        <a:lnSpc>
                          <a:spcPct val="107000"/>
                        </a:lnSpc>
                        <a:spcBef>
                          <a:spcPts val="0"/>
                        </a:spcBef>
                        <a:spcAft>
                          <a:spcPts val="0"/>
                        </a:spcAft>
                      </a:pPr>
                      <a:r>
                        <a:rPr lang="en-US" sz="1600" dirty="0">
                          <a:effectLst/>
                          <a:latin typeface="Garamond" panose="02020404030301010803" pitchFamily="18" charset="0"/>
                        </a:rPr>
                        <a:t>During their education, health professional students should be involved in teamwork with students from other health professions in order to understand their respective roles. </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txBody>
                  <a:tcPr marL="63687" marR="63687" marT="0" marB="0"/>
                </a:tc>
                <a:extLst>
                  <a:ext uri="{0D108BD9-81ED-4DB2-BD59-A6C34878D82A}">
                    <a16:rowId xmlns:a16="http://schemas.microsoft.com/office/drawing/2014/main" val="2281624976"/>
                  </a:ext>
                </a:extLst>
              </a:tr>
            </a:tbl>
          </a:graphicData>
        </a:graphic>
      </p:graphicFrame>
    </p:spTree>
    <p:extLst>
      <p:ext uri="{BB962C8B-B14F-4D97-AF65-F5344CB8AC3E}">
        <p14:creationId xmlns:p14="http://schemas.microsoft.com/office/powerpoint/2010/main" val="2938729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07806921"/>
              </p:ext>
            </p:extLst>
          </p:nvPr>
        </p:nvGraphicFramePr>
        <p:xfrm>
          <a:off x="596347" y="1139691"/>
          <a:ext cx="10757452" cy="3348042"/>
        </p:xfrm>
        <a:graphic>
          <a:graphicData uri="http://schemas.openxmlformats.org/drawingml/2006/table">
            <a:tbl>
              <a:tblPr firstRow="1" firstCol="1" bandRow="1">
                <a:tableStyleId>{2D5ABB26-0587-4C30-8999-92F81FD0307C}</a:tableStyleId>
              </a:tblPr>
              <a:tblGrid>
                <a:gridCol w="10757452">
                  <a:extLst>
                    <a:ext uri="{9D8B030D-6E8A-4147-A177-3AD203B41FA5}">
                      <a16:colId xmlns:a16="http://schemas.microsoft.com/office/drawing/2014/main" val="1799393411"/>
                    </a:ext>
                  </a:extLst>
                </a:gridCol>
              </a:tblGrid>
              <a:tr h="315627">
                <a:tc>
                  <a:txBody>
                    <a:bodyPr/>
                    <a:lstStyle/>
                    <a:p>
                      <a:pPr marL="0" marR="0">
                        <a:lnSpc>
                          <a:spcPct val="107000"/>
                        </a:lnSpc>
                        <a:spcBef>
                          <a:spcPts val="0"/>
                        </a:spcBef>
                        <a:spcAft>
                          <a:spcPts val="0"/>
                        </a:spcAft>
                      </a:pPr>
                      <a:r>
                        <a:rPr lang="en-US" sz="1400" dirty="0">
                          <a:effectLst/>
                        </a:rPr>
                        <a:t>Working with students from another health profession enhances my education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419078293"/>
                  </a:ext>
                </a:extLst>
              </a:tr>
              <a:tr h="340882">
                <a:tc>
                  <a:txBody>
                    <a:bodyPr/>
                    <a:lstStyle/>
                    <a:p>
                      <a:pPr marL="0" marR="0">
                        <a:lnSpc>
                          <a:spcPct val="107000"/>
                        </a:lnSpc>
                        <a:spcBef>
                          <a:spcPts val="0"/>
                        </a:spcBef>
                        <a:spcAft>
                          <a:spcPts val="0"/>
                        </a:spcAft>
                      </a:pPr>
                      <a:r>
                        <a:rPr lang="en-US" sz="1400" dirty="0">
                          <a:effectLst/>
                        </a:rPr>
                        <a:t>My role within an interprofessional healthcare team is clearly defined.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020571444"/>
                  </a:ext>
                </a:extLst>
              </a:tr>
              <a:tr h="239879">
                <a:tc>
                  <a:txBody>
                    <a:bodyPr/>
                    <a:lstStyle/>
                    <a:p>
                      <a:pPr marL="0" marR="0">
                        <a:lnSpc>
                          <a:spcPct val="107000"/>
                        </a:lnSpc>
                        <a:spcBef>
                          <a:spcPts val="0"/>
                        </a:spcBef>
                        <a:spcAft>
                          <a:spcPts val="0"/>
                        </a:spcAft>
                      </a:pPr>
                      <a:r>
                        <a:rPr lang="en-US" sz="1400" dirty="0">
                          <a:effectLst/>
                        </a:rPr>
                        <a:t>Health outcomes are improved when patients are treated by a team that consists of individuals from two or more health professions.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36293832"/>
                  </a:ext>
                </a:extLst>
              </a:tr>
              <a:tr h="290381">
                <a:tc>
                  <a:txBody>
                    <a:bodyPr/>
                    <a:lstStyle/>
                    <a:p>
                      <a:pPr marL="0" marR="0">
                        <a:lnSpc>
                          <a:spcPct val="107000"/>
                        </a:lnSpc>
                        <a:spcBef>
                          <a:spcPts val="0"/>
                        </a:spcBef>
                        <a:spcAft>
                          <a:spcPts val="0"/>
                        </a:spcAft>
                      </a:pPr>
                      <a:r>
                        <a:rPr lang="en-US" sz="1400" dirty="0">
                          <a:effectLst/>
                        </a:rPr>
                        <a:t>Patient satisfaction is improved when patients are treated by a team that consists of individuals from two or more health professions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281371169"/>
                  </a:ext>
                </a:extLst>
              </a:tr>
              <a:tr h="505010">
                <a:tc>
                  <a:txBody>
                    <a:bodyPr/>
                    <a:lstStyle/>
                    <a:p>
                      <a:pPr marL="0" marR="0">
                        <a:lnSpc>
                          <a:spcPct val="107000"/>
                        </a:lnSpc>
                        <a:spcBef>
                          <a:spcPts val="0"/>
                        </a:spcBef>
                        <a:spcAft>
                          <a:spcPts val="0"/>
                        </a:spcAft>
                      </a:pPr>
                      <a:r>
                        <a:rPr lang="en-US" sz="1400" dirty="0">
                          <a:effectLst/>
                        </a:rPr>
                        <a:t>Participating in educational experiences with students from another health profession enhances by future ability to work on an interprofessional team.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218577461"/>
                  </a:ext>
                </a:extLst>
              </a:tr>
              <a:tr h="265130">
                <a:tc>
                  <a:txBody>
                    <a:bodyPr/>
                    <a:lstStyle/>
                    <a:p>
                      <a:pPr marL="0" marR="0">
                        <a:lnSpc>
                          <a:spcPct val="107000"/>
                        </a:lnSpc>
                        <a:spcBef>
                          <a:spcPts val="0"/>
                        </a:spcBef>
                        <a:spcAft>
                          <a:spcPts val="0"/>
                        </a:spcAft>
                      </a:pPr>
                      <a:r>
                        <a:rPr lang="en-US" sz="1400" dirty="0">
                          <a:effectLst/>
                        </a:rPr>
                        <a:t>All health professional students should be educated to establish collaborative relationships with members of other health professions.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113651687"/>
                  </a:ext>
                </a:extLst>
              </a:tr>
              <a:tr h="265130">
                <a:tc>
                  <a:txBody>
                    <a:bodyPr/>
                    <a:lstStyle/>
                    <a:p>
                      <a:pPr marL="0" marR="0">
                        <a:lnSpc>
                          <a:spcPct val="107000"/>
                        </a:lnSpc>
                        <a:spcBef>
                          <a:spcPts val="0"/>
                        </a:spcBef>
                        <a:spcAft>
                          <a:spcPts val="0"/>
                        </a:spcAft>
                      </a:pPr>
                      <a:r>
                        <a:rPr lang="en-US" sz="1400" dirty="0">
                          <a:effectLst/>
                        </a:rPr>
                        <a:t>I understand the roles of other health professionals within an interprofessional team.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5846556"/>
                  </a:ext>
                </a:extLst>
              </a:tr>
              <a:tr h="206533">
                <a:tc>
                  <a:txBody>
                    <a:bodyPr/>
                    <a:lstStyle/>
                    <a:p>
                      <a:pPr marL="0" marR="0">
                        <a:lnSpc>
                          <a:spcPct val="107000"/>
                        </a:lnSpc>
                        <a:spcBef>
                          <a:spcPts val="0"/>
                        </a:spcBef>
                        <a:spcAft>
                          <a:spcPts val="0"/>
                        </a:spcAft>
                      </a:pPr>
                      <a:r>
                        <a:rPr lang="en-US" sz="1400" dirty="0">
                          <a:effectLst/>
                        </a:rPr>
                        <a:t>Clinical experiences are the ideal place within their respective curricula for health professional students to interact.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9618046"/>
                  </a:ext>
                </a:extLst>
              </a:tr>
              <a:tr h="247975">
                <a:tc>
                  <a:txBody>
                    <a:bodyPr/>
                    <a:lstStyle/>
                    <a:p>
                      <a:pPr marL="0" marR="0">
                        <a:lnSpc>
                          <a:spcPct val="107000"/>
                        </a:lnSpc>
                        <a:spcBef>
                          <a:spcPts val="0"/>
                        </a:spcBef>
                        <a:spcAft>
                          <a:spcPts val="0"/>
                        </a:spcAft>
                      </a:pPr>
                      <a:r>
                        <a:rPr lang="en-US" sz="1400" dirty="0">
                          <a:effectLst/>
                        </a:rPr>
                        <a:t>Health professionals should collaborate on interprofessional teams.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56711804"/>
                  </a:ext>
                </a:extLst>
              </a:tr>
              <a:tr h="649745">
                <a:tc>
                  <a:txBody>
                    <a:bodyPr/>
                    <a:lstStyle/>
                    <a:p>
                      <a:pPr marL="0" marR="0">
                        <a:lnSpc>
                          <a:spcPct val="107000"/>
                        </a:lnSpc>
                        <a:spcBef>
                          <a:spcPts val="0"/>
                        </a:spcBef>
                        <a:spcAft>
                          <a:spcPts val="0"/>
                        </a:spcAft>
                      </a:pPr>
                      <a:r>
                        <a:rPr lang="en-US" sz="1400" dirty="0">
                          <a:effectLst/>
                        </a:rPr>
                        <a:t>During their education, health professional students should be involved in teamwork with students from other health professions in order to understand their respective roles.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543147511"/>
                  </a:ext>
                </a:extLst>
              </a:tr>
            </a:tbl>
          </a:graphicData>
        </a:graphic>
      </p:graphicFrame>
      <p:sp>
        <p:nvSpPr>
          <p:cNvPr id="3" name="TextBox 2"/>
          <p:cNvSpPr txBox="1"/>
          <p:nvPr/>
        </p:nvSpPr>
        <p:spPr>
          <a:xfrm>
            <a:off x="4465982" y="4625010"/>
            <a:ext cx="2994991" cy="923330"/>
          </a:xfrm>
          <a:prstGeom prst="rect">
            <a:avLst/>
          </a:prstGeom>
          <a:solidFill>
            <a:srgbClr val="00B0F0"/>
          </a:solidFill>
          <a:ln>
            <a:noFill/>
          </a:ln>
        </p:spPr>
        <p:txBody>
          <a:bodyPr wrap="square" rtlCol="0">
            <a:spAutoFit/>
          </a:bodyPr>
          <a:lstStyle/>
          <a:p>
            <a:pPr algn="ctr"/>
            <a:r>
              <a:rPr lang="en-US" dirty="0"/>
              <a:t>FACTOR 1: EDUCATIONAL REQUIREMENTS</a:t>
            </a:r>
          </a:p>
        </p:txBody>
      </p:sp>
      <p:sp>
        <p:nvSpPr>
          <p:cNvPr id="6" name="TextBox 5"/>
          <p:cNvSpPr txBox="1"/>
          <p:nvPr/>
        </p:nvSpPr>
        <p:spPr>
          <a:xfrm>
            <a:off x="530086" y="356083"/>
            <a:ext cx="10757452" cy="769441"/>
          </a:xfrm>
          <a:prstGeom prst="rect">
            <a:avLst/>
          </a:prstGeom>
          <a:noFill/>
        </p:spPr>
        <p:txBody>
          <a:bodyPr wrap="square" rtlCol="0">
            <a:spAutoFit/>
          </a:bodyPr>
          <a:lstStyle/>
          <a:p>
            <a:r>
              <a:rPr lang="en-US" sz="4400" b="1" dirty="0">
                <a:latin typeface="Garamond" panose="02020404030301010803" pitchFamily="18" charset="0"/>
              </a:rPr>
              <a:t>SPICE-R Survey</a:t>
            </a:r>
          </a:p>
        </p:txBody>
      </p:sp>
    </p:spTree>
    <p:extLst>
      <p:ext uri="{BB962C8B-B14F-4D97-AF65-F5344CB8AC3E}">
        <p14:creationId xmlns:p14="http://schemas.microsoft.com/office/powerpoint/2010/main" val="4133191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73675760"/>
              </p:ext>
            </p:extLst>
          </p:nvPr>
        </p:nvGraphicFramePr>
        <p:xfrm>
          <a:off x="583096" y="1139691"/>
          <a:ext cx="10770702" cy="3348042"/>
        </p:xfrm>
        <a:graphic>
          <a:graphicData uri="http://schemas.openxmlformats.org/drawingml/2006/table">
            <a:tbl>
              <a:tblPr firstRow="1" firstCol="1" bandRow="1">
                <a:tableStyleId>{2D5ABB26-0587-4C30-8999-92F81FD0307C}</a:tableStyleId>
              </a:tblPr>
              <a:tblGrid>
                <a:gridCol w="10770702">
                  <a:extLst>
                    <a:ext uri="{9D8B030D-6E8A-4147-A177-3AD203B41FA5}">
                      <a16:colId xmlns:a16="http://schemas.microsoft.com/office/drawing/2014/main" val="1799393411"/>
                    </a:ext>
                  </a:extLst>
                </a:gridCol>
              </a:tblGrid>
              <a:tr h="315627">
                <a:tc>
                  <a:txBody>
                    <a:bodyPr/>
                    <a:lstStyle/>
                    <a:p>
                      <a:pPr marL="0" marR="0">
                        <a:lnSpc>
                          <a:spcPct val="107000"/>
                        </a:lnSpc>
                        <a:spcBef>
                          <a:spcPts val="0"/>
                        </a:spcBef>
                        <a:spcAft>
                          <a:spcPts val="0"/>
                        </a:spcAft>
                      </a:pPr>
                      <a:r>
                        <a:rPr lang="en-US" sz="1400" dirty="0">
                          <a:effectLst/>
                        </a:rPr>
                        <a:t>Working with students from another health profession enhances my education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419078293"/>
                  </a:ext>
                </a:extLst>
              </a:tr>
              <a:tr h="340882">
                <a:tc>
                  <a:txBody>
                    <a:bodyPr/>
                    <a:lstStyle/>
                    <a:p>
                      <a:pPr marL="0" marR="0">
                        <a:lnSpc>
                          <a:spcPct val="107000"/>
                        </a:lnSpc>
                        <a:spcBef>
                          <a:spcPts val="0"/>
                        </a:spcBef>
                        <a:spcAft>
                          <a:spcPts val="0"/>
                        </a:spcAft>
                      </a:pPr>
                      <a:r>
                        <a:rPr lang="en-US" sz="1400" dirty="0">
                          <a:effectLst/>
                        </a:rPr>
                        <a:t>My role within an interprofessional healthcare team is clearly defined.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020571444"/>
                  </a:ext>
                </a:extLst>
              </a:tr>
              <a:tr h="239879">
                <a:tc>
                  <a:txBody>
                    <a:bodyPr/>
                    <a:lstStyle/>
                    <a:p>
                      <a:pPr marL="0" marR="0">
                        <a:lnSpc>
                          <a:spcPct val="107000"/>
                        </a:lnSpc>
                        <a:spcBef>
                          <a:spcPts val="0"/>
                        </a:spcBef>
                        <a:spcAft>
                          <a:spcPts val="0"/>
                        </a:spcAft>
                      </a:pPr>
                      <a:r>
                        <a:rPr lang="en-US" sz="1400" dirty="0">
                          <a:effectLst/>
                        </a:rPr>
                        <a:t>Health outcomes are improved when patients are treated by a team that consists of individuals from two or more health professions.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36293832"/>
                  </a:ext>
                </a:extLst>
              </a:tr>
              <a:tr h="290381">
                <a:tc>
                  <a:txBody>
                    <a:bodyPr/>
                    <a:lstStyle/>
                    <a:p>
                      <a:pPr marL="0" marR="0">
                        <a:lnSpc>
                          <a:spcPct val="107000"/>
                        </a:lnSpc>
                        <a:spcBef>
                          <a:spcPts val="0"/>
                        </a:spcBef>
                        <a:spcAft>
                          <a:spcPts val="0"/>
                        </a:spcAft>
                      </a:pPr>
                      <a:r>
                        <a:rPr lang="en-US" sz="1400" dirty="0">
                          <a:effectLst/>
                        </a:rPr>
                        <a:t>Patient satisfaction is improved when patients are treated by a team that consists of individuals from two or more health professions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81371169"/>
                  </a:ext>
                </a:extLst>
              </a:tr>
              <a:tr h="505010">
                <a:tc>
                  <a:txBody>
                    <a:bodyPr/>
                    <a:lstStyle/>
                    <a:p>
                      <a:pPr marL="0" marR="0">
                        <a:lnSpc>
                          <a:spcPct val="107000"/>
                        </a:lnSpc>
                        <a:spcBef>
                          <a:spcPts val="0"/>
                        </a:spcBef>
                        <a:spcAft>
                          <a:spcPts val="0"/>
                        </a:spcAft>
                      </a:pPr>
                      <a:r>
                        <a:rPr lang="en-US" sz="1400" dirty="0">
                          <a:effectLst/>
                        </a:rPr>
                        <a:t>Participating in educational experiences with students from another health profession enhances by future ability to work on an interprofessional team.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218577461"/>
                  </a:ext>
                </a:extLst>
              </a:tr>
              <a:tr h="265130">
                <a:tc>
                  <a:txBody>
                    <a:bodyPr/>
                    <a:lstStyle/>
                    <a:p>
                      <a:pPr marL="0" marR="0">
                        <a:lnSpc>
                          <a:spcPct val="107000"/>
                        </a:lnSpc>
                        <a:spcBef>
                          <a:spcPts val="0"/>
                        </a:spcBef>
                        <a:spcAft>
                          <a:spcPts val="0"/>
                        </a:spcAft>
                      </a:pPr>
                      <a:r>
                        <a:rPr lang="en-US" sz="1400" dirty="0">
                          <a:effectLst/>
                        </a:rPr>
                        <a:t>All health professional students should be educated to establish collaborative relationships with members of other health professions.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113651687"/>
                  </a:ext>
                </a:extLst>
              </a:tr>
              <a:tr h="265130">
                <a:tc>
                  <a:txBody>
                    <a:bodyPr/>
                    <a:lstStyle/>
                    <a:p>
                      <a:pPr marL="0" marR="0">
                        <a:lnSpc>
                          <a:spcPct val="107000"/>
                        </a:lnSpc>
                        <a:spcBef>
                          <a:spcPts val="0"/>
                        </a:spcBef>
                        <a:spcAft>
                          <a:spcPts val="0"/>
                        </a:spcAft>
                      </a:pPr>
                      <a:r>
                        <a:rPr lang="en-US" sz="1400" dirty="0">
                          <a:effectLst/>
                        </a:rPr>
                        <a:t>I understand the roles of other health professionals within an interprofessional team.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155846556"/>
                  </a:ext>
                </a:extLst>
              </a:tr>
              <a:tr h="206533">
                <a:tc>
                  <a:txBody>
                    <a:bodyPr/>
                    <a:lstStyle/>
                    <a:p>
                      <a:pPr marL="0" marR="0">
                        <a:lnSpc>
                          <a:spcPct val="107000"/>
                        </a:lnSpc>
                        <a:spcBef>
                          <a:spcPts val="0"/>
                        </a:spcBef>
                        <a:spcAft>
                          <a:spcPts val="0"/>
                        </a:spcAft>
                      </a:pPr>
                      <a:r>
                        <a:rPr lang="en-US" sz="1400" dirty="0">
                          <a:effectLst/>
                        </a:rPr>
                        <a:t>Clinical experiences are the ideal place within their respective curricula for health professional students to interact.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89618046"/>
                  </a:ext>
                </a:extLst>
              </a:tr>
              <a:tr h="247975">
                <a:tc>
                  <a:txBody>
                    <a:bodyPr/>
                    <a:lstStyle/>
                    <a:p>
                      <a:pPr marL="0" marR="0">
                        <a:lnSpc>
                          <a:spcPct val="107000"/>
                        </a:lnSpc>
                        <a:spcBef>
                          <a:spcPts val="0"/>
                        </a:spcBef>
                        <a:spcAft>
                          <a:spcPts val="0"/>
                        </a:spcAft>
                      </a:pPr>
                      <a:r>
                        <a:rPr lang="en-US" sz="1400" dirty="0">
                          <a:effectLst/>
                        </a:rPr>
                        <a:t>Health professionals should collaborate on interprofessional teams.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956711804"/>
                  </a:ext>
                </a:extLst>
              </a:tr>
              <a:tr h="649745">
                <a:tc>
                  <a:txBody>
                    <a:bodyPr/>
                    <a:lstStyle/>
                    <a:p>
                      <a:pPr marL="0" marR="0">
                        <a:lnSpc>
                          <a:spcPct val="107000"/>
                        </a:lnSpc>
                        <a:spcBef>
                          <a:spcPts val="0"/>
                        </a:spcBef>
                        <a:spcAft>
                          <a:spcPts val="0"/>
                        </a:spcAft>
                      </a:pPr>
                      <a:r>
                        <a:rPr lang="en-US" sz="1400" dirty="0">
                          <a:effectLst/>
                        </a:rPr>
                        <a:t>During their education, health professional students should be involved in teamwork with students from other health professions in order to understand their respective roles.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543147511"/>
                  </a:ext>
                </a:extLst>
              </a:tr>
            </a:tbl>
          </a:graphicData>
        </a:graphic>
      </p:graphicFrame>
      <p:sp>
        <p:nvSpPr>
          <p:cNvPr id="3" name="TextBox 2"/>
          <p:cNvSpPr txBox="1"/>
          <p:nvPr/>
        </p:nvSpPr>
        <p:spPr>
          <a:xfrm>
            <a:off x="4465982" y="4625010"/>
            <a:ext cx="2994991" cy="646331"/>
          </a:xfrm>
          <a:prstGeom prst="rect">
            <a:avLst/>
          </a:prstGeom>
          <a:solidFill>
            <a:srgbClr val="92D050"/>
          </a:solidFill>
        </p:spPr>
        <p:txBody>
          <a:bodyPr wrap="square" rtlCol="0">
            <a:spAutoFit/>
          </a:bodyPr>
          <a:lstStyle/>
          <a:p>
            <a:pPr algn="ctr"/>
            <a:r>
              <a:rPr lang="en-US" dirty="0"/>
              <a:t>FACTOR 2: TEAM ROLES AND EXPECTATIONS</a:t>
            </a:r>
          </a:p>
        </p:txBody>
      </p:sp>
      <p:sp>
        <p:nvSpPr>
          <p:cNvPr id="4" name="TextBox 3"/>
          <p:cNvSpPr txBox="1"/>
          <p:nvPr/>
        </p:nvSpPr>
        <p:spPr>
          <a:xfrm>
            <a:off x="583096" y="356083"/>
            <a:ext cx="10757452" cy="769441"/>
          </a:xfrm>
          <a:prstGeom prst="rect">
            <a:avLst/>
          </a:prstGeom>
          <a:noFill/>
        </p:spPr>
        <p:txBody>
          <a:bodyPr wrap="square" rtlCol="0">
            <a:spAutoFit/>
          </a:bodyPr>
          <a:lstStyle/>
          <a:p>
            <a:r>
              <a:rPr lang="en-US" sz="4400" b="1" dirty="0">
                <a:latin typeface="Garamond" panose="02020404030301010803" pitchFamily="18" charset="0"/>
              </a:rPr>
              <a:t>SPICE-R Survey</a:t>
            </a:r>
          </a:p>
        </p:txBody>
      </p:sp>
    </p:spTree>
    <p:extLst>
      <p:ext uri="{BB962C8B-B14F-4D97-AF65-F5344CB8AC3E}">
        <p14:creationId xmlns:p14="http://schemas.microsoft.com/office/powerpoint/2010/main" val="3023554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96347" y="1139691"/>
          <a:ext cx="10757452" cy="3348042"/>
        </p:xfrm>
        <a:graphic>
          <a:graphicData uri="http://schemas.openxmlformats.org/drawingml/2006/table">
            <a:tbl>
              <a:tblPr firstRow="1" firstCol="1" bandRow="1">
                <a:tableStyleId>{2D5ABB26-0587-4C30-8999-92F81FD0307C}</a:tableStyleId>
              </a:tblPr>
              <a:tblGrid>
                <a:gridCol w="10757452">
                  <a:extLst>
                    <a:ext uri="{9D8B030D-6E8A-4147-A177-3AD203B41FA5}">
                      <a16:colId xmlns:a16="http://schemas.microsoft.com/office/drawing/2014/main" val="1799393411"/>
                    </a:ext>
                  </a:extLst>
                </a:gridCol>
              </a:tblGrid>
              <a:tr h="315627">
                <a:tc>
                  <a:txBody>
                    <a:bodyPr/>
                    <a:lstStyle/>
                    <a:p>
                      <a:pPr marL="0" marR="0">
                        <a:lnSpc>
                          <a:spcPct val="107000"/>
                        </a:lnSpc>
                        <a:spcBef>
                          <a:spcPts val="0"/>
                        </a:spcBef>
                        <a:spcAft>
                          <a:spcPts val="0"/>
                        </a:spcAft>
                      </a:pPr>
                      <a:r>
                        <a:rPr lang="en-US" sz="1400" dirty="0">
                          <a:effectLst/>
                        </a:rPr>
                        <a:t>Working with students from another health profession enhances my education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9078293"/>
                  </a:ext>
                </a:extLst>
              </a:tr>
              <a:tr h="340882">
                <a:tc>
                  <a:txBody>
                    <a:bodyPr/>
                    <a:lstStyle/>
                    <a:p>
                      <a:pPr marL="0" marR="0">
                        <a:lnSpc>
                          <a:spcPct val="107000"/>
                        </a:lnSpc>
                        <a:spcBef>
                          <a:spcPts val="0"/>
                        </a:spcBef>
                        <a:spcAft>
                          <a:spcPts val="0"/>
                        </a:spcAft>
                      </a:pPr>
                      <a:r>
                        <a:rPr lang="en-US" sz="1400" dirty="0">
                          <a:effectLst/>
                        </a:rPr>
                        <a:t>My role within an interprofessional healthcare team is clearly defined.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020571444"/>
                  </a:ext>
                </a:extLst>
              </a:tr>
              <a:tr h="239879">
                <a:tc>
                  <a:txBody>
                    <a:bodyPr/>
                    <a:lstStyle/>
                    <a:p>
                      <a:pPr marL="0" marR="0">
                        <a:lnSpc>
                          <a:spcPct val="107000"/>
                        </a:lnSpc>
                        <a:spcBef>
                          <a:spcPts val="0"/>
                        </a:spcBef>
                        <a:spcAft>
                          <a:spcPts val="0"/>
                        </a:spcAft>
                      </a:pPr>
                      <a:r>
                        <a:rPr lang="en-US" sz="1400" dirty="0">
                          <a:effectLst/>
                        </a:rPr>
                        <a:t>Health outcomes are improved when patients are treated by a team that consists of individuals from two or more health professions.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293832"/>
                  </a:ext>
                </a:extLst>
              </a:tr>
              <a:tr h="290381">
                <a:tc>
                  <a:txBody>
                    <a:bodyPr/>
                    <a:lstStyle/>
                    <a:p>
                      <a:pPr marL="0" marR="0">
                        <a:lnSpc>
                          <a:spcPct val="107000"/>
                        </a:lnSpc>
                        <a:spcBef>
                          <a:spcPts val="0"/>
                        </a:spcBef>
                        <a:spcAft>
                          <a:spcPts val="0"/>
                        </a:spcAft>
                      </a:pPr>
                      <a:r>
                        <a:rPr lang="en-US" sz="1400" dirty="0">
                          <a:effectLst/>
                        </a:rPr>
                        <a:t>Patient satisfaction is improved when patients are treated by a team that consists of individuals from two or more health professions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1371169"/>
                  </a:ext>
                </a:extLst>
              </a:tr>
              <a:tr h="505010">
                <a:tc>
                  <a:txBody>
                    <a:bodyPr/>
                    <a:lstStyle/>
                    <a:p>
                      <a:pPr marL="0" marR="0">
                        <a:lnSpc>
                          <a:spcPct val="107000"/>
                        </a:lnSpc>
                        <a:spcBef>
                          <a:spcPts val="0"/>
                        </a:spcBef>
                        <a:spcAft>
                          <a:spcPts val="0"/>
                        </a:spcAft>
                      </a:pPr>
                      <a:r>
                        <a:rPr lang="en-US" sz="1400" dirty="0">
                          <a:effectLst/>
                        </a:rPr>
                        <a:t>Participating in educational experiences with students from another health profession enhances by future ability to work on an interprofessional team.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8577461"/>
                  </a:ext>
                </a:extLst>
              </a:tr>
              <a:tr h="265130">
                <a:tc>
                  <a:txBody>
                    <a:bodyPr/>
                    <a:lstStyle/>
                    <a:p>
                      <a:pPr marL="0" marR="0">
                        <a:lnSpc>
                          <a:spcPct val="107000"/>
                        </a:lnSpc>
                        <a:spcBef>
                          <a:spcPts val="0"/>
                        </a:spcBef>
                        <a:spcAft>
                          <a:spcPts val="0"/>
                        </a:spcAft>
                      </a:pPr>
                      <a:r>
                        <a:rPr lang="en-US" sz="1400" dirty="0">
                          <a:effectLst/>
                        </a:rPr>
                        <a:t>All health professional students should be educated to establish collaborative relationships with members of other health professions.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651687"/>
                  </a:ext>
                </a:extLst>
              </a:tr>
              <a:tr h="265130">
                <a:tc>
                  <a:txBody>
                    <a:bodyPr/>
                    <a:lstStyle/>
                    <a:p>
                      <a:pPr marL="0" marR="0">
                        <a:lnSpc>
                          <a:spcPct val="107000"/>
                        </a:lnSpc>
                        <a:spcBef>
                          <a:spcPts val="0"/>
                        </a:spcBef>
                        <a:spcAft>
                          <a:spcPts val="0"/>
                        </a:spcAft>
                      </a:pPr>
                      <a:r>
                        <a:rPr lang="en-US" sz="1400" dirty="0">
                          <a:effectLst/>
                        </a:rPr>
                        <a:t>I understand the roles of other health professionals within an interprofessional team.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5846556"/>
                  </a:ext>
                </a:extLst>
              </a:tr>
              <a:tr h="206533">
                <a:tc>
                  <a:txBody>
                    <a:bodyPr/>
                    <a:lstStyle/>
                    <a:p>
                      <a:pPr marL="0" marR="0">
                        <a:lnSpc>
                          <a:spcPct val="107000"/>
                        </a:lnSpc>
                        <a:spcBef>
                          <a:spcPts val="0"/>
                        </a:spcBef>
                        <a:spcAft>
                          <a:spcPts val="0"/>
                        </a:spcAft>
                      </a:pPr>
                      <a:r>
                        <a:rPr lang="en-US" sz="1400" dirty="0">
                          <a:effectLst/>
                        </a:rPr>
                        <a:t>Clinical experiences are the ideal place within their respective curricula for health professional students to interact.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9618046"/>
                  </a:ext>
                </a:extLst>
              </a:tr>
              <a:tr h="247975">
                <a:tc>
                  <a:txBody>
                    <a:bodyPr/>
                    <a:lstStyle/>
                    <a:p>
                      <a:pPr marL="0" marR="0">
                        <a:lnSpc>
                          <a:spcPct val="107000"/>
                        </a:lnSpc>
                        <a:spcBef>
                          <a:spcPts val="0"/>
                        </a:spcBef>
                        <a:spcAft>
                          <a:spcPts val="0"/>
                        </a:spcAft>
                      </a:pPr>
                      <a:r>
                        <a:rPr lang="en-US" sz="1400" dirty="0">
                          <a:effectLst/>
                        </a:rPr>
                        <a:t>Health professionals should collaborate on interprofessional teams.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6711804"/>
                  </a:ext>
                </a:extLst>
              </a:tr>
              <a:tr h="649745">
                <a:tc>
                  <a:txBody>
                    <a:bodyPr/>
                    <a:lstStyle/>
                    <a:p>
                      <a:pPr marL="0" marR="0">
                        <a:lnSpc>
                          <a:spcPct val="107000"/>
                        </a:lnSpc>
                        <a:spcBef>
                          <a:spcPts val="0"/>
                        </a:spcBef>
                        <a:spcAft>
                          <a:spcPts val="0"/>
                        </a:spcAft>
                      </a:pPr>
                      <a:r>
                        <a:rPr lang="en-US" sz="1400" dirty="0">
                          <a:effectLst/>
                        </a:rPr>
                        <a:t>During their education, health professional students should be involved in teamwork with students from other health professions in order to understand their respective roles.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3147511"/>
                  </a:ext>
                </a:extLst>
              </a:tr>
            </a:tbl>
          </a:graphicData>
        </a:graphic>
      </p:graphicFrame>
      <p:sp>
        <p:nvSpPr>
          <p:cNvPr id="3" name="TextBox 2"/>
          <p:cNvSpPr txBox="1"/>
          <p:nvPr/>
        </p:nvSpPr>
        <p:spPr>
          <a:xfrm>
            <a:off x="4465983" y="4625010"/>
            <a:ext cx="2464904" cy="923330"/>
          </a:xfrm>
          <a:prstGeom prst="rect">
            <a:avLst/>
          </a:prstGeom>
          <a:solidFill>
            <a:srgbClr val="FFC000"/>
          </a:solidFill>
        </p:spPr>
        <p:txBody>
          <a:bodyPr wrap="square" rtlCol="0">
            <a:spAutoFit/>
          </a:bodyPr>
          <a:lstStyle/>
          <a:p>
            <a:pPr algn="ctr"/>
            <a:r>
              <a:rPr lang="en-US" dirty="0"/>
              <a:t>FACTOR 3: INDIVIDUAL ROLE CLARITY</a:t>
            </a:r>
          </a:p>
        </p:txBody>
      </p:sp>
      <p:sp>
        <p:nvSpPr>
          <p:cNvPr id="5" name="TextBox 4"/>
          <p:cNvSpPr txBox="1"/>
          <p:nvPr/>
        </p:nvSpPr>
        <p:spPr>
          <a:xfrm>
            <a:off x="596346" y="356083"/>
            <a:ext cx="10757452" cy="769441"/>
          </a:xfrm>
          <a:prstGeom prst="rect">
            <a:avLst/>
          </a:prstGeom>
          <a:noFill/>
        </p:spPr>
        <p:txBody>
          <a:bodyPr wrap="square" rtlCol="0">
            <a:spAutoFit/>
          </a:bodyPr>
          <a:lstStyle/>
          <a:p>
            <a:r>
              <a:rPr lang="en-US" sz="4400" b="1" dirty="0">
                <a:latin typeface="Garamond" panose="02020404030301010803" pitchFamily="18" charset="0"/>
              </a:rPr>
              <a:t>SPICE-R Survey</a:t>
            </a:r>
          </a:p>
        </p:txBody>
      </p:sp>
    </p:spTree>
    <p:extLst>
      <p:ext uri="{BB962C8B-B14F-4D97-AF65-F5344CB8AC3E}">
        <p14:creationId xmlns:p14="http://schemas.microsoft.com/office/powerpoint/2010/main" val="335266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45434" y="1464367"/>
            <a:ext cx="4714462" cy="2418520"/>
          </a:xfrm>
        </p:spPr>
        <p:txBody>
          <a:bodyPr>
            <a:noAutofit/>
          </a:bodyPr>
          <a:lstStyle/>
          <a:p>
            <a:pPr marL="0" indent="0" algn="ctr">
              <a:buNone/>
            </a:pPr>
            <a:r>
              <a:rPr lang="en-US" sz="3600" b="1" dirty="0">
                <a:latin typeface="Garamond" panose="02020404030301010803" pitchFamily="18" charset="0"/>
              </a:rPr>
              <a:t>Volunteering at GOODLIFE </a:t>
            </a:r>
            <a:r>
              <a:rPr lang="en-US" sz="3600" b="1" u="sng" dirty="0">
                <a:latin typeface="Garamond" panose="02020404030301010803" pitchFamily="18" charset="0"/>
              </a:rPr>
              <a:t>improves </a:t>
            </a:r>
            <a:r>
              <a:rPr lang="en-US" sz="3600" b="1" dirty="0">
                <a:latin typeface="Garamond" panose="02020404030301010803" pitchFamily="18" charset="0"/>
              </a:rPr>
              <a:t>student attitudes toward interprofessional education and </a:t>
            </a:r>
            <a:r>
              <a:rPr lang="en-US" sz="3600" b="1" u="sng" dirty="0">
                <a:latin typeface="Garamond" panose="02020404030301010803" pitchFamily="18" charset="0"/>
              </a:rPr>
              <a:t>clarifies </a:t>
            </a:r>
            <a:r>
              <a:rPr lang="en-US" sz="3600" b="1" dirty="0">
                <a:latin typeface="Garamond" panose="02020404030301010803" pitchFamily="18" charset="0"/>
              </a:rPr>
              <a:t>professional roles</a:t>
            </a:r>
          </a:p>
        </p:txBody>
      </p:sp>
      <p:pic>
        <p:nvPicPr>
          <p:cNvPr id="7" name="Content Placeholder 6" descr="unspecified.jpg"/>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1110007"/>
            <a:ext cx="5181600" cy="3698367"/>
          </a:xfrm>
          <a:prstGeom prst="rect">
            <a:avLst/>
          </a:prstGeom>
        </p:spPr>
      </p:pic>
    </p:spTree>
    <p:extLst>
      <p:ext uri="{BB962C8B-B14F-4D97-AF65-F5344CB8AC3E}">
        <p14:creationId xmlns:p14="http://schemas.microsoft.com/office/powerpoint/2010/main" val="31132313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0.0&quot;&gt;&lt;object type=&quot;1&quot; unique_id=&quot;10001&quot;&gt;&lt;object type=&quot;2&quot; unique_id=&quot;11280&quot;&gt;&lt;object type=&quot;3&quot; unique_id=&quot;11282&quot;&gt;&lt;property id=&quot;20148&quot; value=&quot;5&quot;/&gt;&lt;property id=&quot;20300&quot; value=&quot;Slide 21&quot;/&gt;&lt;property id=&quot;20307&quot; value=&quot;257&quot;/&gt;&lt;/object&gt;&lt;object type=&quot;3&quot; unique_id=&quot;11424&quot;&gt;&lt;property id=&quot;20148&quot; value=&quot;5&quot;/&gt;&lt;property id=&quot;20300&quot; value=&quot;Slide 1 - &amp;quot;“I Prefer ‘Hands-On’ to Lectures”:  Interprofessional Education in a Student Run Diabetic Clinic  &amp;quot;&quot;/&gt;&lt;property id=&quot;20307&quot; value=&quot;258&quot;/&gt;&lt;/object&gt;&lt;object type=&quot;3&quot; unique_id=&quot;11425&quot;&gt;&lt;property id=&quot;20148&quot; value=&quot;5&quot;/&gt;&lt;property id=&quot;20300&quot; value=&quot;Slide 2 - &amp;quot;What is Interprofessional Education (IPE)?&amp;quot;&quot;/&gt;&lt;property id=&quot;20307&quot; value=&quot;259&quot;/&gt;&lt;/object&gt;&lt;object type=&quot;3&quot; unique_id=&quot;11426&quot;&gt;&lt;property id=&quot;20148&quot; value=&quot;5&quot;/&gt;&lt;property id=&quot;20300&quot; value=&quot;Slide 3 - &amp;quot;IPE is Important because It Can Help:&amp;quot;&quot;/&gt;&lt;property id=&quot;20307&quot; value=&quot;260&quot;/&gt;&lt;/object&gt;&lt;object type=&quot;3&quot; unique_id=&quot;11427&quot;&gt;&lt;property id=&quot;20148&quot; value=&quot;5&quot;/&gt;&lt;property id=&quot;20300&quot; value=&quot;Slide 4 - &amp;quot;SHARING clinics  at University of Nebraska Medical Center&amp;quot;&quot;/&gt;&lt;property id=&quot;20307&quot; value=&quot;261&quot;/&gt;&lt;/object&gt;&lt;object type=&quot;3&quot; unique_id=&quot;11428&quot;&gt;&lt;property id=&quot;20148&quot; value=&quot;5&quot;/&gt;&lt;property id=&quot;20300&quot; value=&quot;Slide 5 - &amp;quot;GOODLIFE as an IPE clinic&amp;quot;&quot;/&gt;&lt;property id=&quot;20307&quot; value=&quot;262&quot;/&gt;&lt;/object&gt;&lt;object type=&quot;3&quot; unique_id=&quot;11429&quot;&gt;&lt;property id=&quot;20148&quot; value=&quot;5&quot;/&gt;&lt;property id=&quot;20300&quot; value=&quot;Slide 6 - &amp;quot;Research Question:  What factors affect how well IP students collaborate in clinic?&amp;#x0D;&amp;quot;&quot;/&gt;&lt;property id=&quot;20307&quot; value=&quot;263&quot;/&gt;&lt;/object&gt;&lt;object type=&quot;3&quot; unique_id=&quot;11430&quot;&gt;&lt;property id=&quot;20148&quot; value=&quot;5&quot;/&gt;&lt;property id=&quot;20300&quot; value=&quot;Slide 7 - &amp;quot;Methods &amp;amp; Analysis&amp;quot;&quot;/&gt;&lt;property id=&quot;20307&quot; value=&quot;264&quot;/&gt;&lt;/object&gt;&lt;object type=&quot;3&quot; unique_id=&quot;11431&quot;&gt;&lt;property id=&quot;20148&quot; value=&quot;5&quot;/&gt;&lt;property id=&quot;20300&quot; value=&quot;Slide 8 - &amp;quot;Baseline Data Collected  &amp;quot;&quot;/&gt;&lt;property id=&quot;20307&quot; value=&quot;265&quot;/&gt;&lt;/object&gt;&lt;object type=&quot;3&quot; unique_id=&quot;11432&quot;&gt;&lt;property id=&quot;20148&quot; value=&quot;5&quot;/&gt;&lt;property id=&quot;20300&quot; value=&quot;Slide 9 - &amp;quot;What Do We Know about Student Collaboration in this Setting? &amp;quot;&quot;/&gt;&lt;property id=&quot;20307&quot; value=&quot;266&quot;/&gt;&lt;/object&gt;&lt;object type=&quot;3&quot; unique_id=&quot;11433&quot;&gt;&lt;property id=&quot;20148&quot; value=&quot;5&quot;/&gt;&lt;property id=&quot;20300&quot; value=&quot;Slide 10 - &amp;quot;IP Education Starts in the Classroom&amp;quot;&quot;/&gt;&lt;property id=&quot;20307&quot; value=&quot;267&quot;/&gt;&lt;/object&gt;&lt;object type=&quot;3&quot; unique_id=&quot;11434&quot;&gt;&lt;property id=&quot;20148&quot; value=&quot;5&quot;/&gt;&lt;property id=&quot;20300&quot; value=&quot;Slide 11 - &amp;quot;GOODLIFE is &amp;quot;Hands On&amp;quot; IP Education&amp;#x0D;&amp;quot;&quot;/&gt;&lt;property id=&quot;20307&quot; value=&quot;268&quot;/&gt;&lt;/object&gt;&lt;object type=&quot;3&quot; unique_id=&quot;11435&quot;&gt;&lt;property id=&quot;20148&quot; value=&quot;5&quot;/&gt;&lt;property id=&quot;20300&quot; value=&quot;Slide 12 - &amp;quot;Survey says...&amp;quot;&quot;/&gt;&lt;property id=&quot;20307&quot; value=&quot;269&quot;/&gt;&lt;/object&gt;&lt;object type=&quot;3&quot; unique_id=&quot;11436&quot;&gt;&lt;property id=&quot;20148&quot; value=&quot;5&quot;/&gt;&lt;property id=&quot;20300&quot; value=&quot;Slide 13 - &amp;quot;What should collaborative behavior look like at  GOODLIFE? &amp;quot;&quot;/&gt;&lt;property id=&quot;20307&quot; value=&quot;270&quot;/&gt;&lt;/object&gt;&lt;object type=&quot;3&quot; unique_id=&quot;11437&quot;&gt;&lt;property id=&quot;20148&quot; value=&quot;5&quot;/&gt;&lt;property id=&quot;20300&quot; value=&quot;Slide 14 - &amp;quot;Identifying the Most Collaborative Teams&amp;quot;&quot;/&gt;&lt;property id=&quot;20307&quot; value=&quot;271&quot;/&gt;&lt;/object&gt;&lt;object type=&quot;3&quot; unique_id=&quot;11438&quot;&gt;&lt;property id=&quot;20148&quot; value=&quot;5&quot;/&gt;&lt;property id=&quot;20300&quot; value=&quot;Slide 15 - &amp;quot;Experience Affects Collaboration&amp;quot;&quot;/&gt;&lt;property id=&quot;20307&quot; value=&quot;272&quot;/&gt;&lt;/object&gt;&lt;object type=&quot;3&quot; unique_id=&quot;11439&quot;&gt;&lt;property id=&quot;20148&quot; value=&quot;5&quot;/&gt;&lt;property id=&quot;20300&quot; value=&quot;Slide 17 - &amp;quot;Patient Demeanor Affects Collaboration&amp;quot;&quot;/&gt;&lt;property id=&quot;20307&quot; value=&quot;273&quot;/&gt;&lt;/object&gt;&lt;object type=&quot;3&quot; unique_id=&quot;11440&quot;&gt;&lt;property id=&quot;20148&quot; value=&quot;5&quot;/&gt;&lt;property id=&quot;20300&quot; value=&quot;Slide 18 - &amp;quot;“Best Team Collaboration” : An Example&amp;quot;&quot;/&gt;&lt;property id=&quot;20307&quot; value=&quot;274&quot;/&gt;&lt;/object&gt;&lt;object type=&quot;3&quot; unique_id=&quot;11441&quot;&gt;&lt;property id=&quot;20148&quot; value=&quot;5&quot;/&gt;&lt;property id=&quot;20300&quot; value=&quot;Slide 19 - &amp;quot;Conclusions&amp;quot;&quot;/&gt;&lt;property id=&quot;20307&quot; value=&quot;275&quot;/&gt;&lt;/object&gt;&lt;object type=&quot;3&quot; unique_id=&quot;11442&quot;&gt;&lt;property id=&quot;20148&quot; value=&quot;5&quot;/&gt;&lt;property id=&quot;20300&quot; value=&quot;Slide 20 - &amp;quot;References&amp;quot;&quot;/&gt;&lt;property id=&quot;20307&quot; value=&quot;276&quot;/&gt;&lt;/object&gt;&lt;object type=&quot;3&quot; unique_id=&quot;11794&quot;&gt;&lt;property id=&quot;20148&quot; value=&quot;5&quot;/&gt;&lt;property id=&quot;20300&quot; value=&quot;Slide 16 - &amp;quot;Faculty Affect Collaboration&amp;quot;&quot;/&gt;&lt;property id=&quot;20307&quot; value=&quot;277&quot;/&gt;&lt;/object&gt;&lt;/object&gt;&lt;object type=&quot;8&quot; unique_id=&quot;11286&quot;&gt;&lt;/object&gt;&lt;/object&gt;&lt;/database&gt;"/>
  <p:tag name="SECTOMILLISECCONVERTED" val="1"/>
</p:tagLst>
</file>

<file path=ppt/theme/theme1.xml><?xml version="1.0" encoding="utf-8"?>
<a:theme xmlns:a="http://schemas.openxmlformats.org/drawingml/2006/main" name="UNO-GREY-V1-WIDESCREEN">
  <a:themeElements>
    <a:clrScheme name="UNO-PPT-WHITE">
      <a:dk1>
        <a:srgbClr val="090909"/>
      </a:dk1>
      <a:lt1>
        <a:srgbClr val="090909"/>
      </a:lt1>
      <a:dk2>
        <a:srgbClr val="FFFFFF"/>
      </a:dk2>
      <a:lt2>
        <a:srgbClr val="FFFFFF"/>
      </a:lt2>
      <a:accent1>
        <a:srgbClr val="D61920"/>
      </a:accent1>
      <a:accent2>
        <a:srgbClr val="626568"/>
      </a:accent2>
      <a:accent3>
        <a:srgbClr val="BCBAB9"/>
      </a:accent3>
      <a:accent4>
        <a:srgbClr val="090909"/>
      </a:accent4>
      <a:accent5>
        <a:srgbClr val="D61920"/>
      </a:accent5>
      <a:accent6>
        <a:srgbClr val="626568"/>
      </a:accent6>
      <a:hlink>
        <a:srgbClr val="090909"/>
      </a:hlink>
      <a:folHlink>
        <a:srgbClr val="D6192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1398</TotalTime>
  <Words>2515</Words>
  <Application>Microsoft Office PowerPoint</Application>
  <PresentationFormat>Widescreen</PresentationFormat>
  <Paragraphs>364</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Calibri</vt:lpstr>
      <vt:lpstr>Calibri Light</vt:lpstr>
      <vt:lpstr>Garamond</vt:lpstr>
      <vt:lpstr>Segoe UI</vt:lpstr>
      <vt:lpstr>Times New Roman</vt:lpstr>
      <vt:lpstr>UNO-GREY-V1-WIDESCREEN</vt:lpstr>
      <vt:lpstr>Mind the Gap: Medical and Health Professions Students’ Understanding of Clinical Roles in an Interprofessional Student-Run Free Clinic</vt:lpstr>
      <vt:lpstr>GOODLIFE Clinic</vt:lpstr>
      <vt:lpstr>Does working in a student-run free clinic improve interprofessional learning? </vt:lpstr>
      <vt:lpstr>Methods &amp; Analysis </vt:lpstr>
      <vt:lpstr>SPICE-R Survey Questions</vt:lpstr>
      <vt:lpstr>PowerPoint Presentation</vt:lpstr>
      <vt:lpstr>PowerPoint Presentation</vt:lpstr>
      <vt:lpstr>PowerPoint Presentation</vt:lpstr>
      <vt:lpstr>PowerPoint Presentation</vt:lpstr>
      <vt:lpstr>Survey says...</vt:lpstr>
      <vt:lpstr>Medical Students’ Year in School &amp; Role Clarity </vt:lpstr>
      <vt:lpstr> Exposure to the GOODLIFE Model has a Compounding Effect</vt:lpstr>
      <vt:lpstr>Explicit Faculty Instructions  Improve Team Collaborations</vt:lpstr>
      <vt:lpstr>Students struggle with role clarity, but team composition can reduce role ambiguity</vt:lpstr>
      <vt:lpstr>Medical students improve interprofessional role knowledge by working with teammates</vt:lpstr>
      <vt:lpstr> The GOODLIFE Model Works </vt:lpstr>
      <vt:lpstr> The GOODLIFE Model Works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Angelica Genovesi</dc:creator>
  <cp:lastModifiedBy>Hay, William H</cp:lastModifiedBy>
  <cp:revision>120</cp:revision>
  <cp:lastPrinted>2019-01-17T22:26:50Z</cp:lastPrinted>
  <dcterms:created xsi:type="dcterms:W3CDTF">2016-12-07T16:59:37Z</dcterms:created>
  <dcterms:modified xsi:type="dcterms:W3CDTF">2019-08-29T19:37:16Z</dcterms:modified>
</cp:coreProperties>
</file>