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mpg" ContentType="video/unknown"/>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64" r:id="rId2"/>
    <p:sldId id="262" r:id="rId3"/>
    <p:sldId id="265" r:id="rId4"/>
    <p:sldId id="266" r:id="rId5"/>
    <p:sldId id="267" r:id="rId6"/>
    <p:sldId id="268" r:id="rId7"/>
    <p:sldId id="272" r:id="rId8"/>
    <p:sldId id="269" r:id="rId9"/>
    <p:sldId id="273" r:id="rId10"/>
    <p:sldId id="270" r:id="rId11"/>
    <p:sldId id="274" r:id="rId12"/>
    <p:sldId id="275" r:id="rId13"/>
    <p:sldId id="276" r:id="rId14"/>
    <p:sldId id="271" r:id="rId15"/>
    <p:sldId id="277" r:id="rId16"/>
    <p:sldId id="263"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51"/>
    <p:restoredTop sz="94506"/>
  </p:normalViewPr>
  <p:slideViewPr>
    <p:cSldViewPr snapToGrid="0" snapToObjects="1">
      <p:cViewPr>
        <p:scale>
          <a:sx n="63" d="100"/>
          <a:sy n="63" d="100"/>
        </p:scale>
        <p:origin x="-1904" y="-3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DE70A4-470F-B941-9C5D-8EB14EE701C5}" type="datetimeFigureOut">
              <a:rPr lang="en-US" smtClean="0"/>
              <a:t>1/31/19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A824E9-75FD-D641-ABF5-058263B27863}" type="slidenum">
              <a:rPr lang="en-US" smtClean="0"/>
              <a:t>‹#›</a:t>
            </a:fld>
            <a:endParaRPr lang="en-US"/>
          </a:p>
        </p:txBody>
      </p:sp>
    </p:spTree>
    <p:extLst>
      <p:ext uri="{BB962C8B-B14F-4D97-AF65-F5344CB8AC3E}">
        <p14:creationId xmlns:p14="http://schemas.microsoft.com/office/powerpoint/2010/main" val="41146189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 1 minute</a:t>
            </a:r>
          </a:p>
        </p:txBody>
      </p:sp>
      <p:sp>
        <p:nvSpPr>
          <p:cNvPr id="4" name="Slide Number Placeholder 3"/>
          <p:cNvSpPr>
            <a:spLocks noGrp="1"/>
          </p:cNvSpPr>
          <p:nvPr>
            <p:ph type="sldNum" sz="quarter" idx="10"/>
          </p:nvPr>
        </p:nvSpPr>
        <p:spPr/>
        <p:txBody>
          <a:bodyPr/>
          <a:lstStyle/>
          <a:p>
            <a:fld id="{A5A824E9-75FD-D641-ABF5-058263B27863}" type="slidenum">
              <a:rPr lang="en-US" smtClean="0"/>
              <a:t>1</a:t>
            </a:fld>
            <a:endParaRPr lang="en-US"/>
          </a:p>
        </p:txBody>
      </p:sp>
    </p:spTree>
    <p:extLst>
      <p:ext uri="{BB962C8B-B14F-4D97-AF65-F5344CB8AC3E}">
        <p14:creationId xmlns:p14="http://schemas.microsoft.com/office/powerpoint/2010/main" val="3760035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Jessie</a:t>
            </a:r>
            <a:endParaRPr lang="en-US" dirty="0"/>
          </a:p>
        </p:txBody>
      </p:sp>
      <p:sp>
        <p:nvSpPr>
          <p:cNvPr id="4" name="Slide Number Placeholder 3"/>
          <p:cNvSpPr>
            <a:spLocks noGrp="1"/>
          </p:cNvSpPr>
          <p:nvPr>
            <p:ph type="sldNum" sz="quarter" idx="10"/>
          </p:nvPr>
        </p:nvSpPr>
        <p:spPr/>
        <p:txBody>
          <a:bodyPr/>
          <a:lstStyle/>
          <a:p>
            <a:fld id="{A5A824E9-75FD-D641-ABF5-058263B27863}" type="slidenum">
              <a:rPr lang="en-US" smtClean="0"/>
              <a:t>11</a:t>
            </a:fld>
            <a:endParaRPr lang="en-US"/>
          </a:p>
        </p:txBody>
      </p:sp>
    </p:spTree>
    <p:extLst>
      <p:ext uri="{BB962C8B-B14F-4D97-AF65-F5344CB8AC3E}">
        <p14:creationId xmlns:p14="http://schemas.microsoft.com/office/powerpoint/2010/main" val="1583770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Jessie</a:t>
            </a:r>
            <a:endParaRPr lang="en-US" dirty="0"/>
          </a:p>
        </p:txBody>
      </p:sp>
      <p:sp>
        <p:nvSpPr>
          <p:cNvPr id="4" name="Slide Number Placeholder 3"/>
          <p:cNvSpPr>
            <a:spLocks noGrp="1"/>
          </p:cNvSpPr>
          <p:nvPr>
            <p:ph type="sldNum" sz="quarter" idx="10"/>
          </p:nvPr>
        </p:nvSpPr>
        <p:spPr/>
        <p:txBody>
          <a:bodyPr/>
          <a:lstStyle/>
          <a:p>
            <a:fld id="{A5A824E9-75FD-D641-ABF5-058263B27863}" type="slidenum">
              <a:rPr lang="en-US" smtClean="0"/>
              <a:t>12</a:t>
            </a:fld>
            <a:endParaRPr lang="en-US"/>
          </a:p>
        </p:txBody>
      </p:sp>
    </p:spTree>
    <p:extLst>
      <p:ext uri="{BB962C8B-B14F-4D97-AF65-F5344CB8AC3E}">
        <p14:creationId xmlns:p14="http://schemas.microsoft.com/office/powerpoint/2010/main" val="2521262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Michelle</a:t>
            </a:r>
            <a:endParaRPr lang="en-US" dirty="0"/>
          </a:p>
        </p:txBody>
      </p:sp>
      <p:sp>
        <p:nvSpPr>
          <p:cNvPr id="4" name="Slide Number Placeholder 3"/>
          <p:cNvSpPr>
            <a:spLocks noGrp="1"/>
          </p:cNvSpPr>
          <p:nvPr>
            <p:ph type="sldNum" sz="quarter" idx="10"/>
          </p:nvPr>
        </p:nvSpPr>
        <p:spPr/>
        <p:txBody>
          <a:bodyPr/>
          <a:lstStyle/>
          <a:p>
            <a:fld id="{A5A824E9-75FD-D641-ABF5-058263B27863}" type="slidenum">
              <a:rPr lang="en-US" smtClean="0"/>
              <a:t>13</a:t>
            </a:fld>
            <a:endParaRPr lang="en-US"/>
          </a:p>
        </p:txBody>
      </p:sp>
    </p:spTree>
    <p:extLst>
      <p:ext uri="{BB962C8B-B14F-4D97-AF65-F5344CB8AC3E}">
        <p14:creationId xmlns:p14="http://schemas.microsoft.com/office/powerpoint/2010/main" val="1248520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Leah:</a:t>
            </a:r>
            <a:r>
              <a:rPr lang="en-US" baseline="0" dirty="0" smtClean="0"/>
              <a:t> 1-2 minutes</a:t>
            </a:r>
            <a:endParaRPr lang="en-US" dirty="0"/>
          </a:p>
        </p:txBody>
      </p:sp>
      <p:sp>
        <p:nvSpPr>
          <p:cNvPr id="4" name="Slide Number Placeholder 3"/>
          <p:cNvSpPr>
            <a:spLocks noGrp="1"/>
          </p:cNvSpPr>
          <p:nvPr>
            <p:ph type="sldNum" sz="quarter" idx="10"/>
          </p:nvPr>
        </p:nvSpPr>
        <p:spPr/>
        <p:txBody>
          <a:bodyPr/>
          <a:lstStyle/>
          <a:p>
            <a:fld id="{A5A824E9-75FD-D641-ABF5-058263B27863}" type="slidenum">
              <a:rPr lang="en-US" smtClean="0"/>
              <a:t>14</a:t>
            </a:fld>
            <a:endParaRPr lang="en-US"/>
          </a:p>
        </p:txBody>
      </p:sp>
    </p:spTree>
    <p:extLst>
      <p:ext uri="{BB962C8B-B14F-4D97-AF65-F5344CB8AC3E}">
        <p14:creationId xmlns:p14="http://schemas.microsoft.com/office/powerpoint/2010/main" val="3441092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Leah</a:t>
            </a:r>
            <a:endParaRPr lang="en-US" dirty="0"/>
          </a:p>
        </p:txBody>
      </p:sp>
      <p:sp>
        <p:nvSpPr>
          <p:cNvPr id="4" name="Slide Number Placeholder 3"/>
          <p:cNvSpPr>
            <a:spLocks noGrp="1"/>
          </p:cNvSpPr>
          <p:nvPr>
            <p:ph type="sldNum" sz="quarter" idx="10"/>
          </p:nvPr>
        </p:nvSpPr>
        <p:spPr/>
        <p:txBody>
          <a:bodyPr/>
          <a:lstStyle/>
          <a:p>
            <a:fld id="{A5A824E9-75FD-D641-ABF5-058263B27863}" type="slidenum">
              <a:rPr lang="en-US" smtClean="0"/>
              <a:t>15</a:t>
            </a:fld>
            <a:endParaRPr lang="en-US"/>
          </a:p>
        </p:txBody>
      </p:sp>
    </p:spTree>
    <p:extLst>
      <p:ext uri="{BB962C8B-B14F-4D97-AF65-F5344CB8AC3E}">
        <p14:creationId xmlns:p14="http://schemas.microsoft.com/office/powerpoint/2010/main" val="1888696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smtClean="0"/>
              <a:t>minute:</a:t>
            </a:r>
            <a:r>
              <a:rPr lang="en-US" baseline="0" dirty="0" smtClean="0"/>
              <a:t> </a:t>
            </a:r>
            <a:r>
              <a:rPr lang="en-US" baseline="0" dirty="0"/>
              <a:t>intros and objectives </a:t>
            </a:r>
            <a:r>
              <a:rPr lang="en-US" dirty="0"/>
              <a:t>Michelle</a:t>
            </a:r>
          </a:p>
        </p:txBody>
      </p:sp>
      <p:sp>
        <p:nvSpPr>
          <p:cNvPr id="4" name="Slide Number Placeholder 3"/>
          <p:cNvSpPr>
            <a:spLocks noGrp="1"/>
          </p:cNvSpPr>
          <p:nvPr>
            <p:ph type="sldNum" sz="quarter" idx="10"/>
          </p:nvPr>
        </p:nvSpPr>
        <p:spPr/>
        <p:txBody>
          <a:bodyPr/>
          <a:lstStyle/>
          <a:p>
            <a:fld id="{A5A824E9-75FD-D641-ABF5-058263B27863}" type="slidenum">
              <a:rPr lang="en-US" smtClean="0"/>
              <a:t>3</a:t>
            </a:fld>
            <a:endParaRPr lang="en-US"/>
          </a:p>
        </p:txBody>
      </p:sp>
    </p:spTree>
    <p:extLst>
      <p:ext uri="{BB962C8B-B14F-4D97-AF65-F5344CB8AC3E}">
        <p14:creationId xmlns:p14="http://schemas.microsoft.com/office/powerpoint/2010/main" val="1440893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minute: Michelle</a:t>
            </a:r>
          </a:p>
        </p:txBody>
      </p:sp>
      <p:sp>
        <p:nvSpPr>
          <p:cNvPr id="4" name="Slide Number Placeholder 3"/>
          <p:cNvSpPr>
            <a:spLocks noGrp="1"/>
          </p:cNvSpPr>
          <p:nvPr>
            <p:ph type="sldNum" sz="quarter" idx="10"/>
          </p:nvPr>
        </p:nvSpPr>
        <p:spPr/>
        <p:txBody>
          <a:bodyPr/>
          <a:lstStyle/>
          <a:p>
            <a:fld id="{A5A824E9-75FD-D641-ABF5-058263B27863}" type="slidenum">
              <a:rPr lang="en-US" smtClean="0"/>
              <a:t>4</a:t>
            </a:fld>
            <a:endParaRPr lang="en-US"/>
          </a:p>
        </p:txBody>
      </p:sp>
    </p:spTree>
    <p:extLst>
      <p:ext uri="{BB962C8B-B14F-4D97-AF65-F5344CB8AC3E}">
        <p14:creationId xmlns:p14="http://schemas.microsoft.com/office/powerpoint/2010/main" val="3245016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Leah</a:t>
            </a:r>
            <a:endParaRPr lang="en-US" dirty="0"/>
          </a:p>
        </p:txBody>
      </p:sp>
      <p:sp>
        <p:nvSpPr>
          <p:cNvPr id="4" name="Slide Number Placeholder 3"/>
          <p:cNvSpPr>
            <a:spLocks noGrp="1"/>
          </p:cNvSpPr>
          <p:nvPr>
            <p:ph type="sldNum" sz="quarter" idx="10"/>
          </p:nvPr>
        </p:nvSpPr>
        <p:spPr/>
        <p:txBody>
          <a:bodyPr/>
          <a:lstStyle/>
          <a:p>
            <a:fld id="{A5A824E9-75FD-D641-ABF5-058263B27863}" type="slidenum">
              <a:rPr lang="en-US" smtClean="0"/>
              <a:t>5</a:t>
            </a:fld>
            <a:endParaRPr lang="en-US"/>
          </a:p>
        </p:txBody>
      </p:sp>
    </p:spTree>
    <p:extLst>
      <p:ext uri="{BB962C8B-B14F-4D97-AF65-F5344CB8AC3E}">
        <p14:creationId xmlns:p14="http://schemas.microsoft.com/office/powerpoint/2010/main" val="1528988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Leah</a:t>
            </a:r>
            <a:endParaRPr lang="en-US" dirty="0"/>
          </a:p>
        </p:txBody>
      </p:sp>
      <p:sp>
        <p:nvSpPr>
          <p:cNvPr id="4" name="Slide Number Placeholder 3"/>
          <p:cNvSpPr>
            <a:spLocks noGrp="1"/>
          </p:cNvSpPr>
          <p:nvPr>
            <p:ph type="sldNum" sz="quarter" idx="10"/>
          </p:nvPr>
        </p:nvSpPr>
        <p:spPr/>
        <p:txBody>
          <a:bodyPr/>
          <a:lstStyle/>
          <a:p>
            <a:fld id="{A5A824E9-75FD-D641-ABF5-058263B27863}" type="slidenum">
              <a:rPr lang="en-US" smtClean="0"/>
              <a:t>6</a:t>
            </a:fld>
            <a:endParaRPr lang="en-US"/>
          </a:p>
        </p:txBody>
      </p:sp>
    </p:spTree>
    <p:extLst>
      <p:ext uri="{BB962C8B-B14F-4D97-AF65-F5344CB8AC3E}">
        <p14:creationId xmlns:p14="http://schemas.microsoft.com/office/powerpoint/2010/main" val="2752754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Leah</a:t>
            </a:r>
            <a:endParaRPr lang="en-US" dirty="0"/>
          </a:p>
        </p:txBody>
      </p:sp>
      <p:sp>
        <p:nvSpPr>
          <p:cNvPr id="4" name="Slide Number Placeholder 3"/>
          <p:cNvSpPr>
            <a:spLocks noGrp="1"/>
          </p:cNvSpPr>
          <p:nvPr>
            <p:ph type="sldNum" sz="quarter" idx="10"/>
          </p:nvPr>
        </p:nvSpPr>
        <p:spPr/>
        <p:txBody>
          <a:bodyPr/>
          <a:lstStyle/>
          <a:p>
            <a:fld id="{A5A824E9-75FD-D641-ABF5-058263B27863}" type="slidenum">
              <a:rPr lang="en-US" smtClean="0"/>
              <a:t>7</a:t>
            </a:fld>
            <a:endParaRPr lang="en-US"/>
          </a:p>
        </p:txBody>
      </p:sp>
    </p:spTree>
    <p:extLst>
      <p:ext uri="{BB962C8B-B14F-4D97-AF65-F5344CB8AC3E}">
        <p14:creationId xmlns:p14="http://schemas.microsoft.com/office/powerpoint/2010/main" val="3726791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Jessie	</a:t>
            </a:r>
            <a:endParaRPr lang="en-US" dirty="0"/>
          </a:p>
        </p:txBody>
      </p:sp>
      <p:sp>
        <p:nvSpPr>
          <p:cNvPr id="4" name="Slide Number Placeholder 3"/>
          <p:cNvSpPr>
            <a:spLocks noGrp="1"/>
          </p:cNvSpPr>
          <p:nvPr>
            <p:ph type="sldNum" sz="quarter" idx="10"/>
          </p:nvPr>
        </p:nvSpPr>
        <p:spPr/>
        <p:txBody>
          <a:bodyPr/>
          <a:lstStyle/>
          <a:p>
            <a:fld id="{A5A824E9-75FD-D641-ABF5-058263B27863}" type="slidenum">
              <a:rPr lang="en-US" smtClean="0"/>
              <a:t>8</a:t>
            </a:fld>
            <a:endParaRPr lang="en-US"/>
          </a:p>
        </p:txBody>
      </p:sp>
    </p:spTree>
    <p:extLst>
      <p:ext uri="{BB962C8B-B14F-4D97-AF65-F5344CB8AC3E}">
        <p14:creationId xmlns:p14="http://schemas.microsoft.com/office/powerpoint/2010/main" val="124612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Jessie</a:t>
            </a:r>
            <a:endParaRPr lang="en-US" dirty="0"/>
          </a:p>
        </p:txBody>
      </p:sp>
      <p:sp>
        <p:nvSpPr>
          <p:cNvPr id="4" name="Slide Number Placeholder 3"/>
          <p:cNvSpPr>
            <a:spLocks noGrp="1"/>
          </p:cNvSpPr>
          <p:nvPr>
            <p:ph type="sldNum" sz="quarter" idx="10"/>
          </p:nvPr>
        </p:nvSpPr>
        <p:spPr/>
        <p:txBody>
          <a:bodyPr/>
          <a:lstStyle/>
          <a:p>
            <a:fld id="{A5A824E9-75FD-D641-ABF5-058263B27863}" type="slidenum">
              <a:rPr lang="en-US" smtClean="0"/>
              <a:t>9</a:t>
            </a:fld>
            <a:endParaRPr lang="en-US"/>
          </a:p>
        </p:txBody>
      </p:sp>
    </p:spTree>
    <p:extLst>
      <p:ext uri="{BB962C8B-B14F-4D97-AF65-F5344CB8AC3E}">
        <p14:creationId xmlns:p14="http://schemas.microsoft.com/office/powerpoint/2010/main" val="2181728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Jessie</a:t>
            </a:r>
            <a:endParaRPr lang="en-US" dirty="0"/>
          </a:p>
        </p:txBody>
      </p:sp>
      <p:sp>
        <p:nvSpPr>
          <p:cNvPr id="4" name="Slide Number Placeholder 3"/>
          <p:cNvSpPr>
            <a:spLocks noGrp="1"/>
          </p:cNvSpPr>
          <p:nvPr>
            <p:ph type="sldNum" sz="quarter" idx="10"/>
          </p:nvPr>
        </p:nvSpPr>
        <p:spPr/>
        <p:txBody>
          <a:bodyPr/>
          <a:lstStyle/>
          <a:p>
            <a:fld id="{A5A824E9-75FD-D641-ABF5-058263B27863}" type="slidenum">
              <a:rPr lang="en-US" smtClean="0"/>
              <a:t>10</a:t>
            </a:fld>
            <a:endParaRPr lang="en-US"/>
          </a:p>
        </p:txBody>
      </p:sp>
    </p:spTree>
    <p:extLst>
      <p:ext uri="{BB962C8B-B14F-4D97-AF65-F5344CB8AC3E}">
        <p14:creationId xmlns:p14="http://schemas.microsoft.com/office/powerpoint/2010/main" val="813256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06099" y="2106259"/>
            <a:ext cx="6853412" cy="1470025"/>
          </a:xfrm>
        </p:spPr>
        <p:txBody>
          <a:bodyPr>
            <a:normAutofit/>
          </a:bodyPr>
          <a:lstStyle>
            <a:lvl1pPr algn="ctr">
              <a:defRPr sz="3800" b="1" i="0">
                <a:solidFill>
                  <a:schemeClr val="tx1"/>
                </a:solidFill>
                <a:latin typeface="Helvetica"/>
                <a:cs typeface="Helvetica"/>
              </a:defRPr>
            </a:lvl1pPr>
          </a:lstStyle>
          <a:p>
            <a:r>
              <a:rPr lang="en-US" dirty="0"/>
              <a:t>Click to edit Master title style</a:t>
            </a:r>
            <a:br>
              <a:rPr lang="en-US" dirty="0"/>
            </a:br>
            <a:r>
              <a:rPr lang="en-US" dirty="0"/>
              <a:t>Click to edit Master title style Click to edit Master title style</a:t>
            </a:r>
          </a:p>
        </p:txBody>
      </p:sp>
      <p:sp>
        <p:nvSpPr>
          <p:cNvPr id="3" name="Subtitle 2"/>
          <p:cNvSpPr>
            <a:spLocks noGrp="1"/>
          </p:cNvSpPr>
          <p:nvPr>
            <p:ph type="subTitle" idx="1" hasCustomPrompt="1"/>
          </p:nvPr>
        </p:nvSpPr>
        <p:spPr>
          <a:xfrm>
            <a:off x="1492316" y="4063709"/>
            <a:ext cx="6079746" cy="1752600"/>
          </a:xfrm>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3000" b="0" i="1">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br>
              <a:rPr lang="en-US" dirty="0"/>
            </a:br>
            <a:r>
              <a:rPr lang="en-US" dirty="0"/>
              <a:t>Click to edit Master subtitle style</a:t>
            </a:r>
          </a:p>
          <a:p>
            <a:endParaRPr lang="en-US" dirty="0"/>
          </a:p>
        </p:txBody>
      </p:sp>
    </p:spTree>
    <p:extLst>
      <p:ext uri="{BB962C8B-B14F-4D97-AF65-F5344CB8AC3E}">
        <p14:creationId xmlns:p14="http://schemas.microsoft.com/office/powerpoint/2010/main" val="3174556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944047"/>
            <a:ext cx="8229600" cy="1143000"/>
          </a:xfrm>
          <a:prstGeom prst="rect">
            <a:avLst/>
          </a:prstGeom>
        </p:spPr>
        <p:txBody>
          <a:bodyPr vert="horz" lIns="91440" tIns="45720" rIns="91440" bIns="45720" rtlCol="0" anchor="ctr">
            <a:normAutofit/>
          </a:bodyPr>
          <a:lstStyle/>
          <a:p>
            <a:r>
              <a:rPr lang="en-US" dirty="0"/>
              <a:t>Click to edit Master title style</a:t>
            </a:r>
            <a:br>
              <a:rPr lang="en-US" dirty="0"/>
            </a:br>
            <a:r>
              <a:rPr lang="en-US" dirty="0"/>
              <a:t>Click to edit Master title style</a:t>
            </a:r>
          </a:p>
        </p:txBody>
      </p:sp>
      <p:sp>
        <p:nvSpPr>
          <p:cNvPr id="4" name="Text Placeholder 2"/>
          <p:cNvSpPr>
            <a:spLocks noGrp="1"/>
          </p:cNvSpPr>
          <p:nvPr>
            <p:ph idx="1"/>
          </p:nvPr>
        </p:nvSpPr>
        <p:spPr>
          <a:xfrm>
            <a:off x="457200" y="2269609"/>
            <a:ext cx="8229600" cy="39468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79556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40601"/>
            <a:ext cx="8229600" cy="1187865"/>
          </a:xfrm>
          <a:prstGeom prst="rect">
            <a:avLst/>
          </a:prstGeom>
        </p:spPr>
        <p:txBody>
          <a:bodyPr vert="horz" lIns="91440" tIns="45720" rIns="91440" bIns="45720" rtlCol="0" anchor="ctr">
            <a:normAutofit/>
          </a:bodyPr>
          <a:lstStyle/>
          <a:p>
            <a:r>
              <a:rPr lang="en-US" dirty="0"/>
              <a:t>Click to edit Master title style</a:t>
            </a:r>
            <a:br>
              <a:rPr lang="en-US" dirty="0"/>
            </a:br>
            <a:r>
              <a:rPr lang="en-US" dirty="0"/>
              <a:t>Click to edit Master title style</a:t>
            </a:r>
          </a:p>
        </p:txBody>
      </p:sp>
      <p:sp>
        <p:nvSpPr>
          <p:cNvPr id="3" name="Text Placeholder 2"/>
          <p:cNvSpPr>
            <a:spLocks noGrp="1"/>
          </p:cNvSpPr>
          <p:nvPr>
            <p:ph type="body" idx="1"/>
          </p:nvPr>
        </p:nvSpPr>
        <p:spPr>
          <a:xfrm>
            <a:off x="457200" y="2266165"/>
            <a:ext cx="8229600" cy="39562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8395045"/>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457200" rtl="0" eaLnBrk="1" latinLnBrk="0" hangingPunct="1">
        <a:spcBef>
          <a:spcPct val="0"/>
        </a:spcBef>
        <a:buNone/>
        <a:defRPr sz="4000" b="1" i="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b="0" i="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3.png"/><Relationship Id="rId1" Type="http://schemas.microsoft.com/office/2007/relationships/media" Target="../media/media1.mpg"/><Relationship Id="rId2" Type="http://schemas.openxmlformats.org/officeDocument/2006/relationships/video" Target="../media/media1.m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Peer to Peer Teaching</a:t>
            </a:r>
          </a:p>
        </p:txBody>
      </p:sp>
      <p:sp>
        <p:nvSpPr>
          <p:cNvPr id="3" name="Subtitle 2"/>
          <p:cNvSpPr>
            <a:spLocks noGrp="1"/>
          </p:cNvSpPr>
          <p:nvPr>
            <p:ph type="subTitle" idx="1"/>
          </p:nvPr>
        </p:nvSpPr>
        <p:spPr>
          <a:xfrm>
            <a:off x="668360" y="4063709"/>
            <a:ext cx="7786394" cy="1752600"/>
          </a:xfrm>
        </p:spPr>
        <p:txBody>
          <a:bodyPr>
            <a:normAutofit fontScale="92500" lnSpcReduction="20000"/>
          </a:bodyPr>
          <a:lstStyle/>
          <a:p>
            <a:r>
              <a:rPr lang="en-US" dirty="0"/>
              <a:t>Jessie Reynolds, MD</a:t>
            </a:r>
            <a:br>
              <a:rPr lang="en-US" dirty="0"/>
            </a:br>
            <a:r>
              <a:rPr lang="en-US" dirty="0"/>
              <a:t>Leah Matthew, MD</a:t>
            </a:r>
          </a:p>
          <a:p>
            <a:r>
              <a:rPr lang="en-US" dirty="0"/>
              <a:t>Michelle </a:t>
            </a:r>
            <a:r>
              <a:rPr lang="en-US" dirty="0" err="1"/>
              <a:t>Scheurich</a:t>
            </a:r>
            <a:r>
              <a:rPr lang="en-US" dirty="0"/>
              <a:t>, DMS IV</a:t>
            </a:r>
          </a:p>
          <a:p>
            <a:r>
              <a:rPr lang="en-US" dirty="0"/>
              <a:t>Geisel School of Medicine at Dartmouth College</a:t>
            </a:r>
          </a:p>
        </p:txBody>
      </p:sp>
    </p:spTree>
    <p:extLst>
      <p:ext uri="{BB962C8B-B14F-4D97-AF65-F5344CB8AC3E}">
        <p14:creationId xmlns:p14="http://schemas.microsoft.com/office/powerpoint/2010/main" val="156992575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Adult Prevention</a:t>
            </a:r>
          </a:p>
        </p:txBody>
      </p:sp>
      <p:sp>
        <p:nvSpPr>
          <p:cNvPr id="3" name="Content Placeholder 2"/>
          <p:cNvSpPr>
            <a:spLocks noGrp="1"/>
          </p:cNvSpPr>
          <p:nvPr>
            <p:ph idx="1"/>
          </p:nvPr>
        </p:nvSpPr>
        <p:spPr>
          <a:xfrm>
            <a:off x="457200" y="1966586"/>
            <a:ext cx="8229600" cy="4384109"/>
          </a:xfrm>
        </p:spPr>
        <p:txBody>
          <a:bodyPr>
            <a:normAutofit fontScale="77500" lnSpcReduction="20000"/>
          </a:bodyPr>
          <a:lstStyle/>
          <a:p>
            <a:r>
              <a:rPr lang="en-US" dirty="0"/>
              <a:t>One session lasting about 45 minutes</a:t>
            </a:r>
          </a:p>
          <a:p>
            <a:r>
              <a:rPr lang="en-US" dirty="0"/>
              <a:t>Students are assigned one adult health maintenance topic the week before VC. They are asked to use USPSTF and one other source and fill in their findings on a google doc.</a:t>
            </a:r>
          </a:p>
          <a:p>
            <a:r>
              <a:rPr lang="en-US" dirty="0"/>
              <a:t>During VC, there are 4 cases and students are asked to check boxes for all of the preventive tests and immunizations for each case. We then discuss them asking the students who read up on the topic to help their peers understand why each test or immunization is or isn’t appropriate. </a:t>
            </a:r>
          </a:p>
          <a:p>
            <a:r>
              <a:rPr lang="en-US" dirty="0"/>
              <a:t>Faculty facilitate the flow and help correct of fill in gaps as needed.</a:t>
            </a:r>
          </a:p>
        </p:txBody>
      </p:sp>
    </p:spTree>
    <p:extLst>
      <p:ext uri="{BB962C8B-B14F-4D97-AF65-F5344CB8AC3E}">
        <p14:creationId xmlns:p14="http://schemas.microsoft.com/office/powerpoint/2010/main" val="262227323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Adult Prevention</a:t>
            </a: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55724" r="-55724" b="36674"/>
          <a:stretch/>
        </p:blipFill>
        <p:spPr>
          <a:xfrm>
            <a:off x="-2312686" y="2087047"/>
            <a:ext cx="13634890" cy="4141051"/>
          </a:xfrm>
        </p:spPr>
      </p:pic>
      <p:sp>
        <p:nvSpPr>
          <p:cNvPr id="5" name="Rectangle 4"/>
          <p:cNvSpPr/>
          <p:nvPr/>
        </p:nvSpPr>
        <p:spPr>
          <a:xfrm>
            <a:off x="2337513" y="2810074"/>
            <a:ext cx="283744" cy="1486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748903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Adult Prevention </a:t>
            </a: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rcRect t="1399" b="1399"/>
          <a:stretch>
            <a:fillRect/>
          </a:stretch>
        </p:blipFill>
        <p:spPr/>
      </p:pic>
    </p:spTree>
    <p:extLst>
      <p:ext uri="{BB962C8B-B14F-4D97-AF65-F5344CB8AC3E}">
        <p14:creationId xmlns:p14="http://schemas.microsoft.com/office/powerpoint/2010/main" val="273452333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experience</a:t>
            </a:r>
          </a:p>
        </p:txBody>
      </p:sp>
      <p:sp>
        <p:nvSpPr>
          <p:cNvPr id="3" name="Content Placeholder 2"/>
          <p:cNvSpPr>
            <a:spLocks noGrp="1"/>
          </p:cNvSpPr>
          <p:nvPr>
            <p:ph idx="1"/>
          </p:nvPr>
        </p:nvSpPr>
        <p:spPr/>
        <p:txBody>
          <a:bodyPr/>
          <a:lstStyle/>
          <a:p>
            <a:r>
              <a:rPr lang="en-US" dirty="0" smtClean="0"/>
              <a:t>Low stakes environment to practice teaching</a:t>
            </a:r>
          </a:p>
          <a:p>
            <a:r>
              <a:rPr lang="en-US" dirty="0" smtClean="0"/>
              <a:t>Synthesized document</a:t>
            </a:r>
            <a:r>
              <a:rPr lang="en-US" dirty="0"/>
              <a:t> </a:t>
            </a:r>
            <a:r>
              <a:rPr lang="en-US" dirty="0" smtClean="0"/>
              <a:t>that can be ongoing point of reference</a:t>
            </a:r>
          </a:p>
          <a:p>
            <a:endParaRPr lang="en-US" dirty="0"/>
          </a:p>
        </p:txBody>
      </p:sp>
    </p:spTree>
    <p:extLst>
      <p:ext uri="{BB962C8B-B14F-4D97-AF65-F5344CB8AC3E}">
        <p14:creationId xmlns:p14="http://schemas.microsoft.com/office/powerpoint/2010/main" val="277273494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4047"/>
            <a:ext cx="3552960" cy="1143000"/>
          </a:xfrm>
        </p:spPr>
        <p:txBody>
          <a:bodyPr/>
          <a:lstStyle/>
          <a:p>
            <a:r>
              <a:rPr lang="en-US" dirty="0" smtClean="0"/>
              <a:t>Pros</a:t>
            </a:r>
            <a:endParaRPr lang="en-US" dirty="0"/>
          </a:p>
        </p:txBody>
      </p:sp>
      <p:sp>
        <p:nvSpPr>
          <p:cNvPr id="3" name="Content Placeholder 2"/>
          <p:cNvSpPr>
            <a:spLocks noGrp="1"/>
          </p:cNvSpPr>
          <p:nvPr>
            <p:ph idx="1"/>
          </p:nvPr>
        </p:nvSpPr>
        <p:spPr>
          <a:xfrm>
            <a:off x="457200" y="2269609"/>
            <a:ext cx="4004103" cy="3946879"/>
          </a:xfrm>
        </p:spPr>
        <p:txBody>
          <a:bodyPr>
            <a:normAutofit lnSpcReduction="10000"/>
          </a:bodyPr>
          <a:lstStyle/>
          <a:p>
            <a:r>
              <a:rPr lang="en-US" dirty="0"/>
              <a:t>Effective/engaging</a:t>
            </a:r>
          </a:p>
          <a:p>
            <a:r>
              <a:rPr lang="en-US" dirty="0"/>
              <a:t>Students stand </a:t>
            </a:r>
            <a:r>
              <a:rPr lang="en-US" dirty="0" smtClean="0"/>
              <a:t>out who</a:t>
            </a:r>
          </a:p>
          <a:p>
            <a:pPr lvl="1"/>
            <a:r>
              <a:rPr lang="en-US" dirty="0" smtClean="0"/>
              <a:t>prep well</a:t>
            </a:r>
            <a:endParaRPr lang="en-US" dirty="0"/>
          </a:p>
          <a:p>
            <a:pPr lvl="1"/>
            <a:r>
              <a:rPr lang="en-US" dirty="0" smtClean="0"/>
              <a:t>are strong teachers</a:t>
            </a:r>
          </a:p>
          <a:p>
            <a:r>
              <a:rPr lang="en-US" dirty="0" smtClean="0"/>
              <a:t>Breather for teachers from speaking</a:t>
            </a:r>
            <a:endParaRPr lang="en-US" dirty="0"/>
          </a:p>
          <a:p>
            <a:pPr marL="0" indent="0">
              <a:buNone/>
            </a:pPr>
            <a:endParaRPr lang="en-US" dirty="0"/>
          </a:p>
        </p:txBody>
      </p:sp>
      <p:sp>
        <p:nvSpPr>
          <p:cNvPr id="4" name="Content Placeholder 2"/>
          <p:cNvSpPr txBox="1">
            <a:spLocks/>
          </p:cNvSpPr>
          <p:nvPr/>
        </p:nvSpPr>
        <p:spPr>
          <a:xfrm>
            <a:off x="4862320" y="2269609"/>
            <a:ext cx="3824480" cy="394687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b="0" i="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How deep to go</a:t>
            </a:r>
          </a:p>
          <a:p>
            <a:r>
              <a:rPr lang="en-US" dirty="0" smtClean="0"/>
              <a:t>Less interesting when students don’t prep well.</a:t>
            </a:r>
            <a:endParaRPr lang="en-US" dirty="0"/>
          </a:p>
        </p:txBody>
      </p:sp>
      <p:sp>
        <p:nvSpPr>
          <p:cNvPr id="6" name="Title 1"/>
          <p:cNvSpPr txBox="1">
            <a:spLocks/>
          </p:cNvSpPr>
          <p:nvPr/>
        </p:nvSpPr>
        <p:spPr>
          <a:xfrm>
            <a:off x="4862320" y="970955"/>
            <a:ext cx="355296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i="0" kern="1200">
                <a:solidFill>
                  <a:schemeClr val="tx1"/>
                </a:solidFill>
                <a:latin typeface="Helvetica"/>
                <a:ea typeface="+mj-ea"/>
                <a:cs typeface="Helvetica"/>
              </a:defRPr>
            </a:lvl1pPr>
          </a:lstStyle>
          <a:p>
            <a:r>
              <a:rPr lang="en-US" dirty="0" smtClean="0"/>
              <a:t>Cons</a:t>
            </a:r>
            <a:endParaRPr lang="en-US" dirty="0"/>
          </a:p>
        </p:txBody>
      </p:sp>
    </p:spTree>
    <p:extLst>
      <p:ext uri="{BB962C8B-B14F-4D97-AF65-F5344CB8AC3E}">
        <p14:creationId xmlns:p14="http://schemas.microsoft.com/office/powerpoint/2010/main" val="23028353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it yourself</a:t>
            </a:r>
          </a:p>
        </p:txBody>
      </p:sp>
      <p:sp>
        <p:nvSpPr>
          <p:cNvPr id="3" name="Content Placeholder 2"/>
          <p:cNvSpPr>
            <a:spLocks noGrp="1"/>
          </p:cNvSpPr>
          <p:nvPr>
            <p:ph idx="1"/>
          </p:nvPr>
        </p:nvSpPr>
        <p:spPr/>
        <p:txBody>
          <a:bodyPr/>
          <a:lstStyle/>
          <a:p>
            <a:r>
              <a:rPr lang="en-US" dirty="0"/>
              <a:t>Small chunks: not onerous, easy to prep</a:t>
            </a:r>
          </a:p>
          <a:p>
            <a:r>
              <a:rPr lang="en-US" dirty="0"/>
              <a:t>Contextualize: </a:t>
            </a:r>
          </a:p>
          <a:p>
            <a:pPr lvl="1"/>
            <a:r>
              <a:rPr lang="en-US" dirty="0" smtClean="0"/>
              <a:t>Engaging</a:t>
            </a:r>
          </a:p>
          <a:p>
            <a:pPr lvl="1"/>
            <a:r>
              <a:rPr lang="en-US" dirty="0"/>
              <a:t>C</a:t>
            </a:r>
            <a:r>
              <a:rPr lang="en-US" dirty="0" smtClean="0"/>
              <a:t>onnecting </a:t>
            </a:r>
            <a:r>
              <a:rPr lang="en-US" dirty="0"/>
              <a:t>to peer </a:t>
            </a:r>
            <a:r>
              <a:rPr lang="en-US" dirty="0" smtClean="0"/>
              <a:t>references</a:t>
            </a:r>
          </a:p>
          <a:p>
            <a:pPr lvl="1"/>
            <a:r>
              <a:rPr lang="en-US" dirty="0" smtClean="0"/>
              <a:t>Low stakes practice</a:t>
            </a:r>
            <a:endParaRPr lang="en-US" dirty="0"/>
          </a:p>
        </p:txBody>
      </p:sp>
    </p:spTree>
    <p:extLst>
      <p:ext uri="{BB962C8B-B14F-4D97-AF65-F5344CB8AC3E}">
        <p14:creationId xmlns:p14="http://schemas.microsoft.com/office/powerpoint/2010/main" val="302049649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92069" y="2529334"/>
            <a:ext cx="8400499" cy="2172982"/>
          </a:xfrm>
        </p:spPr>
        <p:txBody>
          <a:bodyPr/>
          <a:lstStyle/>
          <a:p>
            <a:pPr marL="0" indent="0">
              <a:buNone/>
            </a:pPr>
            <a:r>
              <a:rPr lang="en-US" dirty="0"/>
              <a:t>Please evaluate this presentation using the conference mobile app! Simply click on the "clipboard" icon       on the presentation page.</a:t>
            </a:r>
          </a:p>
        </p:txBody>
      </p:sp>
      <p:pic>
        <p:nvPicPr>
          <p:cNvPr id="5" name="Picture 4" descr="Clipboar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1871" y="3595625"/>
            <a:ext cx="465083" cy="491989"/>
          </a:xfrm>
          <a:prstGeom prst="rect">
            <a:avLst/>
          </a:prstGeom>
        </p:spPr>
      </p:pic>
    </p:spTree>
    <p:extLst>
      <p:ext uri="{BB962C8B-B14F-4D97-AF65-F5344CB8AC3E}">
        <p14:creationId xmlns:p14="http://schemas.microsoft.com/office/powerpoint/2010/main" val="408841602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idx="1"/>
          </p:nvPr>
        </p:nvSpPr>
        <p:spPr/>
        <p:txBody>
          <a:bodyPr/>
          <a:lstStyle/>
          <a:p>
            <a:r>
              <a:rPr lang="en-US" dirty="0"/>
              <a:t>Nothing to disclose</a:t>
            </a:r>
          </a:p>
        </p:txBody>
      </p:sp>
    </p:spTree>
    <p:extLst>
      <p:ext uri="{BB962C8B-B14F-4D97-AF65-F5344CB8AC3E}">
        <p14:creationId xmlns:p14="http://schemas.microsoft.com/office/powerpoint/2010/main" val="42837400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normAutofit lnSpcReduction="10000"/>
          </a:bodyPr>
          <a:lstStyle/>
          <a:p>
            <a:pPr marL="0" lvl="0" indent="0">
              <a:buNone/>
            </a:pPr>
            <a:r>
              <a:rPr lang="en-US" dirty="0"/>
              <a:t>On completion of this session, the participants should be able to:</a:t>
            </a:r>
          </a:p>
          <a:p>
            <a:pPr lvl="0"/>
            <a:r>
              <a:rPr lang="en-US" dirty="0"/>
              <a:t>Describe the benefit to students of peer-peer teaching. </a:t>
            </a:r>
          </a:p>
          <a:p>
            <a:pPr lvl="0"/>
            <a:r>
              <a:rPr lang="en-US" dirty="0"/>
              <a:t>List options for incorporating peer-peer teaching into their existing courses.   </a:t>
            </a:r>
          </a:p>
          <a:p>
            <a:pPr lvl="0"/>
            <a:r>
              <a:rPr lang="en-US" dirty="0"/>
              <a:t>Discuss the pros and cons of microteaching.  </a:t>
            </a:r>
          </a:p>
        </p:txBody>
      </p:sp>
    </p:spTree>
    <p:extLst>
      <p:ext uri="{BB962C8B-B14F-4D97-AF65-F5344CB8AC3E}">
        <p14:creationId xmlns:p14="http://schemas.microsoft.com/office/powerpoint/2010/main" val="354516451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p:txBody>
          <a:bodyPr/>
          <a:lstStyle/>
          <a:p>
            <a:r>
              <a:rPr lang="en-US" dirty="0"/>
              <a:t>Geographically distributed sites (12-15 per block)</a:t>
            </a:r>
          </a:p>
          <a:p>
            <a:r>
              <a:rPr lang="en-US" dirty="0"/>
              <a:t>Need for engaging and educational didactic sessions</a:t>
            </a:r>
          </a:p>
          <a:p>
            <a:r>
              <a:rPr lang="en-US" dirty="0"/>
              <a:t>Three hours of anything gets boring: need to involve students and keep them awake</a:t>
            </a:r>
          </a:p>
        </p:txBody>
      </p:sp>
    </p:spTree>
    <p:extLst>
      <p:ext uri="{BB962C8B-B14F-4D97-AF65-F5344CB8AC3E}">
        <p14:creationId xmlns:p14="http://schemas.microsoft.com/office/powerpoint/2010/main" val="376846543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4046"/>
            <a:ext cx="8229600" cy="5072109"/>
          </a:xfrm>
        </p:spPr>
        <p:txBody>
          <a:bodyPr>
            <a:normAutofit/>
          </a:bodyPr>
          <a:lstStyle/>
          <a:p>
            <a:r>
              <a:rPr lang="en-US" dirty="0"/>
              <a:t>Peer </a:t>
            </a:r>
            <a:r>
              <a:rPr lang="en-US" dirty="0" smtClean="0"/>
              <a:t>teaching: </a:t>
            </a:r>
            <a:br>
              <a:rPr lang="en-US" dirty="0" smtClean="0"/>
            </a:br>
            <a:r>
              <a:rPr lang="en-US" dirty="0" smtClean="0"/>
              <a:t>One </a:t>
            </a:r>
            <a:r>
              <a:rPr lang="en-US" dirty="0" smtClean="0"/>
              <a:t>solution, </a:t>
            </a:r>
            <a:br>
              <a:rPr lang="en-US" dirty="0" smtClean="0"/>
            </a:br>
            <a:r>
              <a:rPr lang="en-US" dirty="0" smtClean="0"/>
              <a:t>implemented three </a:t>
            </a:r>
            <a:r>
              <a:rPr lang="en-US" dirty="0" smtClean="0"/>
              <a:t>ways </a:t>
            </a:r>
            <a:r>
              <a:rPr lang="en-US" dirty="0" smtClean="0"/>
              <a:t/>
            </a:r>
            <a:br>
              <a:rPr lang="en-US" dirty="0" smtClean="0"/>
            </a:br>
            <a:r>
              <a:rPr lang="en-US" dirty="0" smtClean="0"/>
              <a:t/>
            </a:r>
            <a:br>
              <a:rPr lang="en-US" dirty="0" smtClean="0"/>
            </a:br>
            <a:r>
              <a:rPr lang="en-US" dirty="0" smtClean="0"/>
              <a:t>- Multiple choice questions</a:t>
            </a:r>
            <a:br>
              <a:rPr lang="en-US" dirty="0" smtClean="0"/>
            </a:br>
            <a:r>
              <a:rPr lang="en-US" dirty="0" smtClean="0"/>
              <a:t>- Small group discussions</a:t>
            </a:r>
            <a:br>
              <a:rPr lang="en-US" dirty="0" smtClean="0"/>
            </a:br>
            <a:r>
              <a:rPr lang="en-US" dirty="0" smtClean="0"/>
              <a:t>- Multiuser documents</a:t>
            </a:r>
            <a:r>
              <a:rPr lang="en-US" dirty="0"/>
              <a:t/>
            </a:r>
            <a:br>
              <a:rPr lang="en-US" dirty="0"/>
            </a:br>
            <a:endParaRPr lang="en-US" dirty="0"/>
          </a:p>
        </p:txBody>
      </p:sp>
    </p:spTree>
    <p:extLst>
      <p:ext uri="{BB962C8B-B14F-4D97-AF65-F5344CB8AC3E}">
        <p14:creationId xmlns:p14="http://schemas.microsoft.com/office/powerpoint/2010/main" val="267517352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Choice Question</a:t>
            </a:r>
          </a:p>
        </p:txBody>
      </p:sp>
      <p:pic>
        <p:nvPicPr>
          <p:cNvPr id="9" name="trim jr.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11274" y="2270125"/>
            <a:ext cx="7175500" cy="3946525"/>
          </a:xfrm>
        </p:spPr>
      </p:pic>
    </p:spTree>
    <p:extLst>
      <p:ext uri="{BB962C8B-B14F-4D97-AF65-F5344CB8AC3E}">
        <p14:creationId xmlns:p14="http://schemas.microsoft.com/office/powerpoint/2010/main" val="306013273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4047"/>
            <a:ext cx="8229600" cy="1035065"/>
          </a:xfrm>
        </p:spPr>
        <p:txBody>
          <a:bodyPr/>
          <a:lstStyle/>
          <a:p>
            <a:r>
              <a:rPr lang="en-US" dirty="0"/>
              <a:t>Multiple Choice Question</a:t>
            </a:r>
          </a:p>
        </p:txBody>
      </p:sp>
      <p:sp>
        <p:nvSpPr>
          <p:cNvPr id="3" name="Content Placeholder 2"/>
          <p:cNvSpPr>
            <a:spLocks noGrp="1"/>
          </p:cNvSpPr>
          <p:nvPr>
            <p:ph idx="1"/>
          </p:nvPr>
        </p:nvSpPr>
        <p:spPr>
          <a:xfrm>
            <a:off x="457200" y="1979112"/>
            <a:ext cx="8229600" cy="4384109"/>
          </a:xfrm>
        </p:spPr>
        <p:txBody>
          <a:bodyPr>
            <a:normAutofit fontScale="70000" lnSpcReduction="20000"/>
          </a:bodyPr>
          <a:lstStyle/>
          <a:p>
            <a:r>
              <a:rPr lang="en-US" dirty="0" smtClean="0"/>
              <a:t>Module between </a:t>
            </a:r>
            <a:r>
              <a:rPr lang="en-US" dirty="0"/>
              <a:t>20-30 minutes with 4-10 questions each</a:t>
            </a:r>
          </a:p>
          <a:p>
            <a:r>
              <a:rPr lang="en-US" dirty="0"/>
              <a:t>Examples</a:t>
            </a:r>
          </a:p>
          <a:p>
            <a:pPr lvl="1"/>
            <a:r>
              <a:rPr lang="en-US" dirty="0"/>
              <a:t>DM</a:t>
            </a:r>
          </a:p>
          <a:p>
            <a:pPr lvl="1"/>
            <a:r>
              <a:rPr lang="en-US" dirty="0"/>
              <a:t>HTN</a:t>
            </a:r>
          </a:p>
          <a:p>
            <a:pPr lvl="1"/>
            <a:r>
              <a:rPr lang="en-US" dirty="0" err="1"/>
              <a:t>Derm</a:t>
            </a:r>
            <a:endParaRPr lang="en-US" dirty="0"/>
          </a:p>
          <a:p>
            <a:pPr lvl="1"/>
            <a:r>
              <a:rPr lang="en-US" dirty="0"/>
              <a:t>COPD</a:t>
            </a:r>
          </a:p>
          <a:p>
            <a:pPr lvl="1"/>
            <a:r>
              <a:rPr lang="en-US" dirty="0"/>
              <a:t>Depression/Anxiety</a:t>
            </a:r>
          </a:p>
          <a:p>
            <a:r>
              <a:rPr lang="en-US" dirty="0"/>
              <a:t>Questions are clinical scenarios</a:t>
            </a:r>
          </a:p>
          <a:p>
            <a:r>
              <a:rPr lang="en-US" dirty="0"/>
              <a:t>Students are assigned one question and the 1-3 teaching slides that go along with it the week before videoconference</a:t>
            </a:r>
          </a:p>
          <a:p>
            <a:r>
              <a:rPr lang="en-US" dirty="0"/>
              <a:t>The student reads the question, the other students have a minute or two to select an answer by poll, faculty make poll results viewable after most/all students have answered, then the student discusses the answers</a:t>
            </a:r>
          </a:p>
        </p:txBody>
      </p:sp>
    </p:spTree>
    <p:extLst>
      <p:ext uri="{BB962C8B-B14F-4D97-AF65-F5344CB8AC3E}">
        <p14:creationId xmlns:p14="http://schemas.microsoft.com/office/powerpoint/2010/main" val="32710539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4047"/>
            <a:ext cx="8229600" cy="509857"/>
          </a:xfrm>
        </p:spPr>
        <p:txBody>
          <a:bodyPr>
            <a:normAutofit fontScale="90000"/>
          </a:bodyPr>
          <a:lstStyle/>
          <a:p>
            <a:r>
              <a:rPr lang="en-US" dirty="0" err="1"/>
              <a:t>Peds</a:t>
            </a:r>
            <a:r>
              <a:rPr lang="en-US" dirty="0"/>
              <a:t> Topics</a:t>
            </a: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rcRect l="-23971" r="-23971"/>
          <a:stretch>
            <a:fillRect/>
          </a:stretch>
        </p:blipFill>
        <p:spPr>
          <a:xfrm>
            <a:off x="-545341" y="1525040"/>
            <a:ext cx="10314144" cy="4946617"/>
          </a:xfrm>
        </p:spPr>
      </p:pic>
      <p:grpSp>
        <p:nvGrpSpPr>
          <p:cNvPr id="51" name="Group 50"/>
          <p:cNvGrpSpPr/>
          <p:nvPr/>
        </p:nvGrpSpPr>
        <p:grpSpPr>
          <a:xfrm>
            <a:off x="1158939" y="2203956"/>
            <a:ext cx="4346603" cy="3716136"/>
            <a:chOff x="1158939" y="2203956"/>
            <a:chExt cx="4346603" cy="3716136"/>
          </a:xfrm>
        </p:grpSpPr>
        <p:grpSp>
          <p:nvGrpSpPr>
            <p:cNvPr id="42" name="Group 41"/>
            <p:cNvGrpSpPr/>
            <p:nvPr/>
          </p:nvGrpSpPr>
          <p:grpSpPr>
            <a:xfrm>
              <a:off x="1158939" y="2203956"/>
              <a:ext cx="4181751" cy="3716136"/>
              <a:chOff x="1158939" y="2366076"/>
              <a:chExt cx="4181751" cy="3716136"/>
            </a:xfrm>
          </p:grpSpPr>
          <p:grpSp>
            <p:nvGrpSpPr>
              <p:cNvPr id="32" name="Group 31"/>
              <p:cNvGrpSpPr/>
              <p:nvPr/>
            </p:nvGrpSpPr>
            <p:grpSpPr>
              <a:xfrm>
                <a:off x="1158939" y="2373507"/>
                <a:ext cx="3076558" cy="3708705"/>
                <a:chOff x="1158939" y="2220653"/>
                <a:chExt cx="3076558" cy="3708705"/>
              </a:xfrm>
            </p:grpSpPr>
            <p:sp>
              <p:nvSpPr>
                <p:cNvPr id="5" name="Rectangle 4"/>
                <p:cNvSpPr/>
                <p:nvPr/>
              </p:nvSpPr>
              <p:spPr>
                <a:xfrm>
                  <a:off x="1158940" y="2220653"/>
                  <a:ext cx="562120" cy="555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158939" y="2491025"/>
                  <a:ext cx="1589205"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158940" y="2796365"/>
                  <a:ext cx="492723" cy="555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172820" y="3573324"/>
                  <a:ext cx="492723" cy="555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172820" y="3101435"/>
                  <a:ext cx="492723" cy="555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172820" y="3260774"/>
                  <a:ext cx="492723" cy="555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165880" y="2637025"/>
                  <a:ext cx="124915"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172820" y="3420923"/>
                  <a:ext cx="124915"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158940" y="2934494"/>
                  <a:ext cx="197772" cy="7099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1158939" y="3733745"/>
                  <a:ext cx="3076558" cy="2195613"/>
                  <a:chOff x="1158939" y="3733745"/>
                  <a:chExt cx="3076558" cy="2195613"/>
                </a:xfrm>
              </p:grpSpPr>
              <p:sp>
                <p:nvSpPr>
                  <p:cNvPr id="9" name="Rectangle 8"/>
                  <p:cNvSpPr/>
                  <p:nvPr/>
                </p:nvSpPr>
                <p:spPr>
                  <a:xfrm>
                    <a:off x="1172820" y="3892273"/>
                    <a:ext cx="492723" cy="555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172820" y="4204282"/>
                    <a:ext cx="492723" cy="555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165880" y="4363621"/>
                    <a:ext cx="492723" cy="555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165880" y="4524310"/>
                    <a:ext cx="124915"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165880" y="4794680"/>
                    <a:ext cx="124915"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58939" y="3733745"/>
                    <a:ext cx="197772" cy="7099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163996" y="4036025"/>
                    <a:ext cx="197772" cy="7099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172820" y="4941996"/>
                    <a:ext cx="492723" cy="555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65880" y="5099764"/>
                    <a:ext cx="492723" cy="555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1174327" y="5407413"/>
                    <a:ext cx="492723" cy="555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1174327" y="5730839"/>
                    <a:ext cx="492723" cy="555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165880" y="5260453"/>
                    <a:ext cx="124915"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174327" y="5575991"/>
                    <a:ext cx="124915"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1169988" y="5883639"/>
                    <a:ext cx="124915"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4110582" y="5407413"/>
                    <a:ext cx="124915"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1806320" y="4794680"/>
                    <a:ext cx="212972"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2177049" y="4363621"/>
                    <a:ext cx="157757" cy="555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41" name="Group 40"/>
              <p:cNvGrpSpPr/>
              <p:nvPr/>
            </p:nvGrpSpPr>
            <p:grpSpPr>
              <a:xfrm>
                <a:off x="4766059" y="2366076"/>
                <a:ext cx="574631" cy="1354575"/>
                <a:chOff x="4766059" y="2366076"/>
                <a:chExt cx="574631" cy="1354575"/>
              </a:xfrm>
            </p:grpSpPr>
            <p:sp>
              <p:nvSpPr>
                <p:cNvPr id="33" name="Rectangle 32"/>
                <p:cNvSpPr/>
                <p:nvPr/>
              </p:nvSpPr>
              <p:spPr>
                <a:xfrm>
                  <a:off x="4766059" y="2366076"/>
                  <a:ext cx="193153" cy="579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4766059" y="2738420"/>
                  <a:ext cx="193153" cy="579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4766059" y="3043490"/>
                  <a:ext cx="193153" cy="579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766059" y="2887579"/>
                  <a:ext cx="574631" cy="4691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4766059" y="3213859"/>
                  <a:ext cx="574631" cy="4691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4766059" y="3673736"/>
                  <a:ext cx="574631" cy="4691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4766059" y="3364350"/>
                  <a:ext cx="507027"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4775717" y="3519384"/>
                  <a:ext cx="507027"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50" name="Group 49"/>
            <p:cNvGrpSpPr/>
            <p:nvPr/>
          </p:nvGrpSpPr>
          <p:grpSpPr>
            <a:xfrm>
              <a:off x="4767775" y="4527196"/>
              <a:ext cx="737767" cy="1091324"/>
              <a:chOff x="4767775" y="4689316"/>
              <a:chExt cx="737767" cy="1091324"/>
            </a:xfrm>
          </p:grpSpPr>
          <p:sp>
            <p:nvSpPr>
              <p:cNvPr id="43" name="Rectangle 42"/>
              <p:cNvSpPr/>
              <p:nvPr/>
            </p:nvSpPr>
            <p:spPr>
              <a:xfrm>
                <a:off x="4775717" y="4689316"/>
                <a:ext cx="49736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4775717" y="5006980"/>
                <a:ext cx="49736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4785375" y="4852423"/>
                <a:ext cx="555315"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4775717" y="5262415"/>
                <a:ext cx="555315"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4767775" y="5424014"/>
                <a:ext cx="555315"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4785375" y="5585608"/>
                <a:ext cx="720167"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4785375" y="5734921"/>
                <a:ext cx="555315"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81654457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Peds</a:t>
            </a:r>
            <a:r>
              <a:rPr lang="en-US" dirty="0"/>
              <a:t> Topic</a:t>
            </a:r>
          </a:p>
        </p:txBody>
      </p:sp>
      <p:sp>
        <p:nvSpPr>
          <p:cNvPr id="3" name="Content Placeholder 2"/>
          <p:cNvSpPr>
            <a:spLocks noGrp="1"/>
          </p:cNvSpPr>
          <p:nvPr>
            <p:ph idx="1"/>
          </p:nvPr>
        </p:nvSpPr>
        <p:spPr/>
        <p:txBody>
          <a:bodyPr>
            <a:normAutofit fontScale="70000" lnSpcReduction="20000"/>
          </a:bodyPr>
          <a:lstStyle/>
          <a:p>
            <a:r>
              <a:rPr lang="en-US" dirty="0"/>
              <a:t>One </a:t>
            </a:r>
            <a:r>
              <a:rPr lang="en-US" dirty="0" smtClean="0"/>
              <a:t>module of </a:t>
            </a:r>
            <a:r>
              <a:rPr lang="en-US" dirty="0"/>
              <a:t>about 30-40 minutes </a:t>
            </a:r>
          </a:p>
          <a:p>
            <a:r>
              <a:rPr lang="en-US" dirty="0"/>
              <a:t>4 students are assigned a case the week prior to videoconference. They will be the ‘expert’ during the VC.</a:t>
            </a:r>
          </a:p>
          <a:p>
            <a:r>
              <a:rPr lang="en-US" dirty="0"/>
              <a:t>During videoconference, the students are divided into 4 small groups to work on the 4 cases. The students who prepared work in a different group then the one they prepared for. The small groups work through the case by chat box.</a:t>
            </a:r>
          </a:p>
          <a:p>
            <a:r>
              <a:rPr lang="en-US" dirty="0"/>
              <a:t>After about 7 minutes, we come back together and debrief the case by having the ‘expert’ ask a representative from the small group to report back and then add in anything else not covered.</a:t>
            </a:r>
          </a:p>
          <a:p>
            <a:r>
              <a:rPr lang="en-US" dirty="0"/>
              <a:t>The facilitator can then correct or augment anything they feel is important.</a:t>
            </a:r>
          </a:p>
        </p:txBody>
      </p:sp>
    </p:spTree>
    <p:extLst>
      <p:ext uri="{BB962C8B-B14F-4D97-AF65-F5344CB8AC3E}">
        <p14:creationId xmlns:p14="http://schemas.microsoft.com/office/powerpoint/2010/main" val="56857526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8552</TotalTime>
  <Words>570</Words>
  <Application>Microsoft Macintosh PowerPoint</Application>
  <PresentationFormat>On-screen Show (4:3)</PresentationFormat>
  <Paragraphs>89</Paragraphs>
  <Slides>16</Slides>
  <Notes>14</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Peer to Peer Teaching</vt:lpstr>
      <vt:lpstr>Disclosures</vt:lpstr>
      <vt:lpstr>Objectives</vt:lpstr>
      <vt:lpstr>The Problem</vt:lpstr>
      <vt:lpstr>Peer teaching:  One solution,  implemented three ways   - Multiple choice questions - Small group discussions - Multiuser documents </vt:lpstr>
      <vt:lpstr>Multiple Choice Question</vt:lpstr>
      <vt:lpstr>Multiple Choice Question</vt:lpstr>
      <vt:lpstr>Peds Topics</vt:lpstr>
      <vt:lpstr>Peds Topic</vt:lpstr>
      <vt:lpstr> Adult Prevention</vt:lpstr>
      <vt:lpstr>Adult Prevention</vt:lpstr>
      <vt:lpstr>Adult Prevention </vt:lpstr>
      <vt:lpstr>Student experience</vt:lpstr>
      <vt:lpstr>Pros</vt:lpstr>
      <vt:lpstr>How to do it yourself</vt:lpstr>
      <vt:lpstr>PowerPoint Presentation</vt:lpstr>
    </vt:vector>
  </TitlesOfParts>
  <Company>STFM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Abuel</dc:creator>
  <cp:lastModifiedBy>Jessie Reynolds</cp:lastModifiedBy>
  <cp:revision>68</cp:revision>
  <dcterms:created xsi:type="dcterms:W3CDTF">2013-07-17T19:19:39Z</dcterms:created>
  <dcterms:modified xsi:type="dcterms:W3CDTF">2019-02-01T15:23:43Z</dcterms:modified>
</cp:coreProperties>
</file>