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88" r:id="rId7"/>
    <p:sldId id="289" r:id="rId8"/>
    <p:sldId id="291" r:id="rId9"/>
    <p:sldId id="292" r:id="rId10"/>
    <p:sldId id="293" r:id="rId11"/>
    <p:sldId id="294" r:id="rId12"/>
    <p:sldId id="295" r:id="rId13"/>
    <p:sldId id="296" r:id="rId14"/>
    <p:sldId id="297" r:id="rId15"/>
    <p:sldId id="298" r:id="rId16"/>
    <p:sldId id="267" r:id="rId17"/>
    <p:sldId id="268" r:id="rId18"/>
    <p:sldId id="269" r:id="rId19"/>
    <p:sldId id="276" r:id="rId20"/>
    <p:sldId id="270" r:id="rId21"/>
    <p:sldId id="271" r:id="rId22"/>
    <p:sldId id="275" r:id="rId23"/>
    <p:sldId id="272" r:id="rId24"/>
    <p:sldId id="273" r:id="rId25"/>
    <p:sldId id="274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6" r:id="rId35"/>
    <p:sldId id="285" r:id="rId36"/>
    <p:sldId id="287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F5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34" autoAdjust="0"/>
    <p:restoredTop sz="94687" autoAdjust="0"/>
  </p:normalViewPr>
  <p:slideViewPr>
    <p:cSldViewPr>
      <p:cViewPr varScale="1">
        <p:scale>
          <a:sx n="80" d="100"/>
          <a:sy n="80" d="100"/>
        </p:scale>
        <p:origin x="1330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68686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00570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77BE034-03BF-064B-A41E-45EB258DFC59}" type="datetimeFigureOut">
              <a:rPr lang="en-US" smtClean="0"/>
              <a:t>10/7/2017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4090B17-781C-5947-89A0-8ACAAA4A43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607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2895600"/>
            <a:ext cx="7086600" cy="2392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11"/>
          <p:cNvSpPr txBox="1">
            <a:spLocks/>
          </p:cNvSpPr>
          <p:nvPr/>
        </p:nvSpPr>
        <p:spPr>
          <a:xfrm>
            <a:off x="0" y="0"/>
            <a:ext cx="9144000" cy="609600"/>
          </a:xfrm>
          <a:prstGeom prst="rect">
            <a:avLst/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The 38</a:t>
            </a:r>
            <a:r>
              <a:rPr lang="en-US" sz="2400" baseline="30000" dirty="0"/>
              <a:t>th</a:t>
            </a:r>
            <a:r>
              <a:rPr lang="en-US" sz="2400" dirty="0"/>
              <a:t> Forum for Behavioral Science in Family Medicine  </a:t>
            </a:r>
          </a:p>
        </p:txBody>
      </p:sp>
      <p:sp>
        <p:nvSpPr>
          <p:cNvPr id="8" name="Text Placeholder 11"/>
          <p:cNvSpPr txBox="1">
            <a:spLocks/>
          </p:cNvSpPr>
          <p:nvPr/>
        </p:nvSpPr>
        <p:spPr>
          <a:xfrm>
            <a:off x="0" y="6248400"/>
            <a:ext cx="9169958" cy="609600"/>
          </a:xfrm>
          <a:prstGeom prst="rect">
            <a:avLst/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i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Sponsored by The Medical College of Wisconsin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9" y="43179"/>
            <a:ext cx="381001" cy="566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620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524000"/>
            <a:ext cx="9144000" cy="1447799"/>
          </a:xfrm>
        </p:spPr>
        <p:txBody>
          <a:bodyPr>
            <a:noAutofit/>
          </a:bodyPr>
          <a:lstStyle/>
          <a:p>
            <a:r>
              <a:rPr lang="en-US" sz="3800" dirty="0">
                <a:latin typeface="+mn-lt"/>
              </a:rPr>
              <a:t>There's an App for That: Behavioral Health Apps to Improve Patient Care and Education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05200"/>
            <a:ext cx="6400800" cy="1752600"/>
          </a:xfrm>
        </p:spPr>
        <p:txBody>
          <a:bodyPr>
            <a:normAutofit lnSpcReduction="10000"/>
          </a:bodyPr>
          <a:lstStyle/>
          <a:p>
            <a:r>
              <a:rPr lang="en-US" sz="3400" dirty="0"/>
              <a:t>Stephen Warnick, Jr., MD</a:t>
            </a:r>
          </a:p>
          <a:p>
            <a:r>
              <a:rPr lang="en-US" sz="3400" dirty="0" smtClean="0"/>
              <a:t>Chris </a:t>
            </a:r>
            <a:r>
              <a:rPr lang="en-US" sz="3400" dirty="0"/>
              <a:t>White, MD, </a:t>
            </a:r>
            <a:r>
              <a:rPr lang="en-US" sz="3400" dirty="0" smtClean="0"/>
              <a:t>JD, MHA</a:t>
            </a:r>
          </a:p>
          <a:p>
            <a:r>
              <a:rPr lang="en-US" sz="3400" dirty="0" smtClean="0"/>
              <a:t>Kevin </a:t>
            </a:r>
            <a:r>
              <a:rPr lang="en-US" sz="3400" dirty="0"/>
              <a:t>Brazill, DO, MS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858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App Evaluation Framework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667000" y="1600200"/>
            <a:ext cx="4129741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b="1" u="sng" dirty="0" smtClean="0"/>
              <a:t>Risk, Privacy &amp; Security</a:t>
            </a:r>
          </a:p>
          <a:p>
            <a:r>
              <a:rPr lang="en-US" sz="2400" dirty="0" smtClean="0"/>
              <a:t>Profiling</a:t>
            </a:r>
          </a:p>
          <a:p>
            <a:r>
              <a:rPr lang="en-US" sz="2400" dirty="0" smtClean="0"/>
              <a:t>Loss of confidentiality</a:t>
            </a:r>
          </a:p>
          <a:p>
            <a:r>
              <a:rPr lang="en-US" sz="2400" dirty="0" smtClean="0"/>
              <a:t>Dissemination of erroneous information</a:t>
            </a:r>
          </a:p>
          <a:p>
            <a:r>
              <a:rPr lang="en-US" sz="2400" dirty="0" smtClean="0"/>
              <a:t>Does HIPAA apply and if so, are guidelines being followed?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956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4962" y="6858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App Evaluation Framework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309791" y="1600200"/>
            <a:ext cx="4459942" cy="466561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u="sng" dirty="0" smtClean="0"/>
              <a:t>Risk, Privacy &amp; Security</a:t>
            </a:r>
          </a:p>
          <a:p>
            <a:r>
              <a:rPr lang="en-US" sz="2400" dirty="0" smtClean="0"/>
              <a:t>Is there a privacy policy?</a:t>
            </a:r>
          </a:p>
          <a:p>
            <a:r>
              <a:rPr lang="en-US" sz="2400" dirty="0" smtClean="0"/>
              <a:t>Is data collected, encrypted, or shared with 3</a:t>
            </a:r>
            <a:r>
              <a:rPr lang="en-US" sz="2400" baseline="30000" dirty="0" smtClean="0"/>
              <a:t>rd</a:t>
            </a:r>
            <a:r>
              <a:rPr lang="en-US" sz="2400" dirty="0" smtClean="0"/>
              <a:t> parties?</a:t>
            </a:r>
          </a:p>
          <a:p>
            <a:r>
              <a:rPr lang="en-US" sz="2400" dirty="0" smtClean="0"/>
              <a:t>Where is data stored?</a:t>
            </a:r>
          </a:p>
          <a:p>
            <a:r>
              <a:rPr lang="en-US" sz="2400" dirty="0" smtClean="0"/>
              <a:t>Can the user opt-out of data collection? </a:t>
            </a:r>
          </a:p>
          <a:p>
            <a:r>
              <a:rPr lang="en-US" sz="2400" dirty="0" smtClean="0"/>
              <a:t>What happens to information if an app is deleted?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20032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App Evaluation Framework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395070" y="1600200"/>
            <a:ext cx="4353859" cy="506356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u="sng" dirty="0" smtClean="0"/>
              <a:t>Evaluating the Evidence</a:t>
            </a:r>
          </a:p>
          <a:p>
            <a:r>
              <a:rPr lang="en-US" sz="2400" dirty="0" smtClean="0"/>
              <a:t>Grandiose, amazing claims often made by developers</a:t>
            </a:r>
          </a:p>
          <a:p>
            <a:r>
              <a:rPr lang="en-US" sz="2400" dirty="0" smtClean="0"/>
              <a:t>What is the evidence underscoring the app’s premise?</a:t>
            </a:r>
          </a:p>
          <a:p>
            <a:r>
              <a:rPr lang="en-US" sz="2400" dirty="0" smtClean="0"/>
              <a:t>Does the content seem reasonable? </a:t>
            </a:r>
          </a:p>
          <a:p>
            <a:r>
              <a:rPr lang="en-US" sz="2400" dirty="0" smtClean="0"/>
              <a:t>What do other users say in the iTunes of Google Play store?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00262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7620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App Evaluation Framework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476500" y="1457325"/>
            <a:ext cx="41910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000" b="1" u="sng" dirty="0" smtClean="0"/>
              <a:t>Ease of Use</a:t>
            </a:r>
          </a:p>
          <a:p>
            <a:r>
              <a:rPr lang="en-US" sz="2400" dirty="0" smtClean="0"/>
              <a:t>How complicated is the app to use? </a:t>
            </a:r>
          </a:p>
          <a:p>
            <a:r>
              <a:rPr lang="en-US" sz="2400" dirty="0" smtClean="0"/>
              <a:t>Is the interface intuitive? </a:t>
            </a:r>
          </a:p>
          <a:p>
            <a:r>
              <a:rPr lang="en-US" sz="2400" dirty="0" smtClean="0"/>
              <a:t>Does it work on iOS and Android? </a:t>
            </a:r>
          </a:p>
          <a:p>
            <a:r>
              <a:rPr lang="en-US" sz="2400" dirty="0" smtClean="0"/>
              <a:t>Can users customize the apps?</a:t>
            </a:r>
          </a:p>
          <a:p>
            <a:r>
              <a:rPr lang="en-US" sz="2400" dirty="0" smtClean="0"/>
              <a:t>Can users with disabilities use the app?</a:t>
            </a:r>
          </a:p>
        </p:txBody>
      </p:sp>
    </p:spTree>
    <p:extLst>
      <p:ext uri="{BB962C8B-B14F-4D97-AF65-F5344CB8AC3E}">
        <p14:creationId xmlns:p14="http://schemas.microsoft.com/office/powerpoint/2010/main" val="1379325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App Evaluation Framework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84611" y="1600200"/>
            <a:ext cx="4527177" cy="4525963"/>
          </a:xfrm>
        </p:spPr>
        <p:txBody>
          <a:bodyPr/>
          <a:lstStyle/>
          <a:p>
            <a:pPr marL="0" indent="0">
              <a:buNone/>
            </a:pPr>
            <a:r>
              <a:rPr lang="en-US" b="1" u="sng" dirty="0" smtClean="0"/>
              <a:t>Data Sharing-Interoperability</a:t>
            </a:r>
          </a:p>
          <a:p>
            <a:r>
              <a:rPr lang="en-US" sz="2400" dirty="0" smtClean="0"/>
              <a:t>Can the therapist/physician and patient share data?</a:t>
            </a:r>
          </a:p>
          <a:p>
            <a:r>
              <a:rPr lang="en-US" sz="2400" dirty="0" smtClean="0"/>
              <a:t>Can app-based data interact with the </a:t>
            </a:r>
            <a:r>
              <a:rPr lang="en-US" sz="2400" dirty="0" err="1" smtClean="0"/>
              <a:t>pt’s</a:t>
            </a:r>
            <a:r>
              <a:rPr lang="en-US" sz="2400" dirty="0" smtClean="0"/>
              <a:t> EMR?</a:t>
            </a:r>
          </a:p>
          <a:p>
            <a:r>
              <a:rPr lang="en-US" sz="2400" dirty="0" smtClean="0"/>
              <a:t>Does the app communicate w/ wearable tech (</a:t>
            </a:r>
            <a:r>
              <a:rPr lang="en-US" sz="2400" dirty="0" err="1" smtClean="0"/>
              <a:t>FitBit</a:t>
            </a:r>
            <a:r>
              <a:rPr lang="en-US" sz="2400" dirty="0" smtClean="0"/>
              <a:t>)?</a:t>
            </a:r>
          </a:p>
          <a:p>
            <a:r>
              <a:rPr lang="en-US" sz="2400" dirty="0" smtClean="0"/>
              <a:t>Can data be downloaded, printed and shared?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19390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66748" y="794238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App Evaluation Framework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324100" y="1905000"/>
            <a:ext cx="4495800" cy="396911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/>
              <a:t>With a framework in place, approaching the most popular, user-friendly, and accessible apps can enable the patient to communicate, process, and heal in new and innovative ways.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1580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20056"/>
            <a:ext cx="4038600" cy="3567907"/>
          </a:xfrm>
        </p:spPr>
        <p:txBody>
          <a:bodyPr/>
          <a:lstStyle/>
          <a:p>
            <a:r>
              <a:rPr lang="en-US" dirty="0" smtClean="0"/>
              <a:t>Virtual Hope Box</a:t>
            </a:r>
          </a:p>
          <a:p>
            <a:r>
              <a:rPr lang="en-US" dirty="0" smtClean="0"/>
              <a:t>Booster Buddy</a:t>
            </a:r>
          </a:p>
          <a:p>
            <a:r>
              <a:rPr lang="en-US" dirty="0" smtClean="0"/>
              <a:t>Calm</a:t>
            </a:r>
          </a:p>
          <a:p>
            <a:r>
              <a:rPr lang="en-US" dirty="0" smtClean="0"/>
              <a:t>Pacifica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1720056"/>
            <a:ext cx="4267200" cy="306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135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685800"/>
          </a:xfrm>
        </p:spPr>
        <p:txBody>
          <a:bodyPr>
            <a:normAutofit/>
          </a:bodyPr>
          <a:lstStyle/>
          <a:p>
            <a:r>
              <a:rPr lang="en-US" sz="3800" dirty="0" smtClean="0">
                <a:latin typeface="+mn-lt"/>
              </a:rPr>
              <a:t>Virtual Hope Box</a:t>
            </a:r>
            <a:endParaRPr lang="en-US" sz="38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981200"/>
            <a:ext cx="3124200" cy="2392363"/>
          </a:xfrm>
        </p:spPr>
        <p:txBody>
          <a:bodyPr>
            <a:noAutofit/>
          </a:bodyPr>
          <a:lstStyle/>
          <a:p>
            <a:r>
              <a:rPr lang="en-US" sz="2000" dirty="0" smtClean="0"/>
              <a:t>Cost : Free</a:t>
            </a:r>
          </a:p>
          <a:p>
            <a:r>
              <a:rPr lang="en-US" sz="2000" dirty="0" err="1" smtClean="0"/>
              <a:t>Dx</a:t>
            </a:r>
            <a:r>
              <a:rPr lang="en-US" sz="2000" dirty="0" smtClean="0"/>
              <a:t> : Anxiety / Depression</a:t>
            </a:r>
          </a:p>
          <a:p>
            <a:r>
              <a:rPr lang="en-US" sz="2000" dirty="0" smtClean="0"/>
              <a:t>Pros</a:t>
            </a:r>
          </a:p>
          <a:p>
            <a:pPr lvl="1"/>
            <a:r>
              <a:rPr lang="en-US" sz="2000" dirty="0" smtClean="0"/>
              <a:t>Nice single source</a:t>
            </a:r>
          </a:p>
          <a:p>
            <a:pPr lvl="1"/>
            <a:r>
              <a:rPr lang="en-US" sz="2000" dirty="0" smtClean="0"/>
              <a:t>Some customization</a:t>
            </a:r>
          </a:p>
          <a:p>
            <a:pPr lvl="1"/>
            <a:r>
              <a:rPr lang="en-US" sz="2000" dirty="0" smtClean="0"/>
              <a:t>Easy to use</a:t>
            </a:r>
          </a:p>
          <a:p>
            <a:pPr lvl="1"/>
            <a:r>
              <a:rPr lang="en-US" sz="2000" dirty="0" smtClean="0"/>
              <a:t>Has been studied</a:t>
            </a:r>
          </a:p>
          <a:p>
            <a:r>
              <a:rPr lang="en-US" sz="2000" dirty="0" smtClean="0"/>
              <a:t>Cons</a:t>
            </a:r>
          </a:p>
          <a:p>
            <a:pPr lvl="1"/>
            <a:r>
              <a:rPr lang="en-US" sz="2000" dirty="0" smtClean="0"/>
              <a:t>Not very graphic intense</a:t>
            </a:r>
          </a:p>
          <a:p>
            <a:pPr lvl="1"/>
            <a:r>
              <a:rPr lang="en-US" sz="2000" dirty="0" smtClean="0"/>
              <a:t>Less updated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200" y="1981200"/>
            <a:ext cx="2533650" cy="253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357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685800"/>
          </a:xfrm>
        </p:spPr>
        <p:txBody>
          <a:bodyPr>
            <a:normAutofit/>
          </a:bodyPr>
          <a:lstStyle/>
          <a:p>
            <a:r>
              <a:rPr lang="en-US" sz="3800" dirty="0" smtClean="0">
                <a:latin typeface="+mn-lt"/>
              </a:rPr>
              <a:t>Virtual Hope Box</a:t>
            </a:r>
            <a:endParaRPr lang="en-US" sz="38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935480"/>
            <a:ext cx="3124200" cy="2392363"/>
          </a:xfrm>
        </p:spPr>
        <p:txBody>
          <a:bodyPr>
            <a:noAutofit/>
          </a:bodyPr>
          <a:lstStyle/>
          <a:p>
            <a:r>
              <a:rPr lang="en-US" sz="2000" dirty="0" smtClean="0"/>
              <a:t>Upload personal photos</a:t>
            </a:r>
          </a:p>
          <a:p>
            <a:r>
              <a:rPr lang="en-US" sz="2000" dirty="0" smtClean="0"/>
              <a:t>Relaxation</a:t>
            </a:r>
          </a:p>
          <a:p>
            <a:pPr lvl="1"/>
            <a:r>
              <a:rPr lang="en-US" sz="2000" dirty="0" smtClean="0"/>
              <a:t>Breathing exercise</a:t>
            </a:r>
          </a:p>
          <a:p>
            <a:pPr lvl="1"/>
            <a:r>
              <a:rPr lang="en-US" sz="2000" dirty="0" smtClean="0"/>
              <a:t>PMR</a:t>
            </a:r>
          </a:p>
          <a:p>
            <a:pPr lvl="1"/>
            <a:r>
              <a:rPr lang="en-US" sz="2000" dirty="0" smtClean="0"/>
              <a:t>Guided imagery (3)</a:t>
            </a:r>
          </a:p>
          <a:p>
            <a:r>
              <a:rPr lang="en-US" sz="2000" dirty="0" smtClean="0"/>
              <a:t>Distractions (puzzles)</a:t>
            </a:r>
          </a:p>
          <a:p>
            <a:r>
              <a:rPr lang="en-US" sz="2000" dirty="0" smtClean="0"/>
              <a:t>Inspiration</a:t>
            </a:r>
          </a:p>
          <a:p>
            <a:r>
              <a:rPr lang="en-US" sz="2000" dirty="0" smtClean="0"/>
              <a:t>Activity scheduling / Coping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1935480"/>
            <a:ext cx="1981200" cy="3169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90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>
            <a:normAutofit/>
          </a:bodyPr>
          <a:lstStyle/>
          <a:p>
            <a:r>
              <a:rPr lang="en-US" sz="3800" dirty="0" smtClean="0">
                <a:latin typeface="+mn-lt"/>
              </a:rPr>
              <a:t>Virtual Hope Box</a:t>
            </a:r>
            <a:endParaRPr lang="en-US" sz="3800" dirty="0">
              <a:latin typeface="+mn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377" y="1371600"/>
            <a:ext cx="2196646" cy="44196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4419600" y="1524000"/>
            <a:ext cx="3657600" cy="4241656"/>
            <a:chOff x="4419600" y="1524000"/>
            <a:chExt cx="3657600" cy="424165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9600" y="1524000"/>
              <a:ext cx="3657600" cy="4241656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 rot="218668">
              <a:off x="5617317" y="2767665"/>
              <a:ext cx="1752600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AutoNum type="arabicPeriod"/>
              </a:pPr>
              <a:r>
                <a:rPr lang="en-US" sz="1200" dirty="0" smtClean="0"/>
                <a:t>Customize your app with photos</a:t>
              </a:r>
            </a:p>
            <a:p>
              <a:pPr marL="342900" indent="-342900">
                <a:buAutoNum type="arabicPeriod"/>
              </a:pPr>
              <a:r>
                <a:rPr lang="en-US" sz="1200" dirty="0" smtClean="0"/>
                <a:t>Use Relax Me exercises 2x a day</a:t>
              </a:r>
            </a:p>
            <a:p>
              <a:pPr marL="342900" indent="-342900">
                <a:buAutoNum type="arabicPeriod"/>
              </a:pPr>
              <a:r>
                <a:rPr lang="en-US" sz="1200" dirty="0" smtClean="0"/>
                <a:t>Schedule 5 behavioral activation activities per week</a:t>
              </a:r>
            </a:p>
            <a:p>
              <a:pPr marL="342900" indent="-342900">
                <a:buAutoNum type="arabicPeriod"/>
              </a:pPr>
              <a:endParaRPr lang="en-US" sz="1200" dirty="0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31413">
              <a:off x="6257068" y="4667025"/>
              <a:ext cx="473097" cy="5920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68241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14400"/>
            <a:ext cx="7772400" cy="1066800"/>
          </a:xfrm>
        </p:spPr>
        <p:txBody>
          <a:bodyPr>
            <a:normAutofit/>
          </a:bodyPr>
          <a:lstStyle/>
          <a:p>
            <a:r>
              <a:rPr lang="en-US" sz="3800" dirty="0">
                <a:latin typeface="+mn-lt"/>
              </a:rPr>
              <a:t>Disclosures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209800"/>
            <a:ext cx="7467600" cy="3124200"/>
          </a:xfrm>
        </p:spPr>
        <p:txBody>
          <a:bodyPr>
            <a:normAutofit/>
          </a:bodyPr>
          <a:lstStyle/>
          <a:p>
            <a:r>
              <a:rPr lang="en-US" dirty="0" smtClean="0"/>
              <a:t>The presenters have no relevant conflict of interests to disclose regarding the content of this presentation.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7906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685800"/>
          </a:xfrm>
        </p:spPr>
        <p:txBody>
          <a:bodyPr>
            <a:normAutofit/>
          </a:bodyPr>
          <a:lstStyle/>
          <a:p>
            <a:r>
              <a:rPr lang="en-US" sz="3800" dirty="0" smtClean="0">
                <a:latin typeface="+mn-lt"/>
              </a:rPr>
              <a:t>Booster Buddy</a:t>
            </a:r>
            <a:endParaRPr lang="en-US" sz="38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943100"/>
            <a:ext cx="3352800" cy="2392363"/>
          </a:xfrm>
        </p:spPr>
        <p:txBody>
          <a:bodyPr>
            <a:noAutofit/>
          </a:bodyPr>
          <a:lstStyle/>
          <a:p>
            <a:r>
              <a:rPr lang="en-US" sz="2000" dirty="0" smtClean="0"/>
              <a:t>Cost : Free</a:t>
            </a:r>
          </a:p>
          <a:p>
            <a:r>
              <a:rPr lang="en-US" sz="2000" dirty="0" err="1" smtClean="0"/>
              <a:t>Dx</a:t>
            </a:r>
            <a:r>
              <a:rPr lang="en-US" sz="2000" dirty="0" smtClean="0"/>
              <a:t> : Depression</a:t>
            </a:r>
          </a:p>
          <a:p>
            <a:r>
              <a:rPr lang="en-US" sz="2000" dirty="0" smtClean="0"/>
              <a:t>Pros</a:t>
            </a:r>
          </a:p>
          <a:p>
            <a:pPr lvl="1"/>
            <a:r>
              <a:rPr lang="en-US" sz="2000" dirty="0" smtClean="0"/>
              <a:t>Good for younger (token economy)</a:t>
            </a:r>
          </a:p>
          <a:p>
            <a:pPr lvl="1"/>
            <a:r>
              <a:rPr lang="en-US" sz="2000" dirty="0" smtClean="0"/>
              <a:t>Promotes relatedness (virtual level)</a:t>
            </a:r>
          </a:p>
          <a:p>
            <a:r>
              <a:rPr lang="en-US" sz="2000" dirty="0" smtClean="0"/>
              <a:t>Cons</a:t>
            </a:r>
          </a:p>
          <a:p>
            <a:pPr lvl="1"/>
            <a:r>
              <a:rPr lang="en-US" sz="2000" dirty="0" smtClean="0"/>
              <a:t>No breathing/relaxation scripts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0" y="1943100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344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685800"/>
          </a:xfrm>
        </p:spPr>
        <p:txBody>
          <a:bodyPr>
            <a:normAutofit/>
          </a:bodyPr>
          <a:lstStyle/>
          <a:p>
            <a:r>
              <a:rPr lang="en-US" sz="3800" dirty="0" smtClean="0">
                <a:latin typeface="+mn-lt"/>
              </a:rPr>
              <a:t>Booster Buddy</a:t>
            </a:r>
            <a:endParaRPr lang="en-US" sz="38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423318"/>
            <a:ext cx="3352800" cy="23923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Safety planning</a:t>
            </a:r>
          </a:p>
          <a:p>
            <a:r>
              <a:rPr lang="en-US" dirty="0" smtClean="0"/>
              <a:t>Medication minder</a:t>
            </a:r>
          </a:p>
          <a:p>
            <a:r>
              <a:rPr lang="en-US" dirty="0" smtClean="0"/>
              <a:t>3 daily ‘quests’</a:t>
            </a:r>
          </a:p>
          <a:p>
            <a:r>
              <a:rPr lang="en-US" dirty="0" smtClean="0"/>
              <a:t>Ability to dress buddy</a:t>
            </a:r>
          </a:p>
          <a:p>
            <a:r>
              <a:rPr lang="en-US" dirty="0" smtClean="0"/>
              <a:t>Lots of coping skills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1828800"/>
            <a:ext cx="2238375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770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85800"/>
            <a:ext cx="8229600" cy="685800"/>
          </a:xfrm>
        </p:spPr>
        <p:txBody>
          <a:bodyPr>
            <a:normAutofit/>
          </a:bodyPr>
          <a:lstStyle/>
          <a:p>
            <a:r>
              <a:rPr lang="en-US" sz="3800" dirty="0" smtClean="0">
                <a:latin typeface="+mn-lt"/>
              </a:rPr>
              <a:t>Booster Buddy</a:t>
            </a:r>
            <a:endParaRPr lang="en-US" sz="3800" dirty="0">
              <a:latin typeface="+mn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83" y="1371600"/>
            <a:ext cx="2324362" cy="4532163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4419600" y="1524000"/>
            <a:ext cx="3657600" cy="4241656"/>
            <a:chOff x="4419600" y="1524000"/>
            <a:chExt cx="3657600" cy="424165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9600" y="1524000"/>
              <a:ext cx="3657600" cy="4241656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 rot="218668">
              <a:off x="5617317" y="2836914"/>
              <a:ext cx="1752600" cy="16158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AutoNum type="arabicPeriod"/>
              </a:pPr>
              <a:r>
                <a:rPr lang="en-US" sz="1100" dirty="0" smtClean="0"/>
                <a:t>Customize your app (crisis line, meds, pick your buddy)</a:t>
              </a:r>
            </a:p>
            <a:p>
              <a:pPr marL="342900" indent="-342900">
                <a:buAutoNum type="arabicPeriod"/>
              </a:pPr>
              <a:r>
                <a:rPr lang="en-US" sz="1100" dirty="0" smtClean="0"/>
                <a:t>Track your mood, meds, and substance abuse for 1 week</a:t>
              </a:r>
            </a:p>
            <a:p>
              <a:pPr marL="342900" indent="-342900">
                <a:buAutoNum type="arabicPeriod"/>
              </a:pPr>
              <a:r>
                <a:rPr lang="en-US" sz="1100" dirty="0" smtClean="0"/>
                <a:t>2-3 levels per week, pick the next wardrobe item</a:t>
              </a:r>
              <a:endParaRPr lang="en-US" sz="1100" dirty="0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31413">
              <a:off x="6257068" y="4667025"/>
              <a:ext cx="473097" cy="5920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2949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685800"/>
          </a:xfrm>
        </p:spPr>
        <p:txBody>
          <a:bodyPr>
            <a:normAutofit/>
          </a:bodyPr>
          <a:lstStyle/>
          <a:p>
            <a:r>
              <a:rPr lang="en-US" sz="3800" dirty="0" smtClean="0">
                <a:latin typeface="+mn-lt"/>
              </a:rPr>
              <a:t>Calm</a:t>
            </a:r>
            <a:endParaRPr lang="en-US" sz="38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213769"/>
            <a:ext cx="3657600" cy="239236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Cost: Free to $60 a year</a:t>
            </a:r>
          </a:p>
          <a:p>
            <a:r>
              <a:rPr lang="en-US" dirty="0" err="1" smtClean="0"/>
              <a:t>Dx</a:t>
            </a:r>
            <a:r>
              <a:rPr lang="en-US" dirty="0" smtClean="0"/>
              <a:t> : Anxiety/Insomnia</a:t>
            </a:r>
          </a:p>
          <a:p>
            <a:r>
              <a:rPr lang="en-US" dirty="0" smtClean="0"/>
              <a:t>Pros</a:t>
            </a:r>
          </a:p>
          <a:p>
            <a:pPr lvl="1"/>
            <a:r>
              <a:rPr lang="en-US" dirty="0" smtClean="0"/>
              <a:t>Very beautiful interface</a:t>
            </a:r>
          </a:p>
          <a:p>
            <a:r>
              <a:rPr lang="en-US" dirty="0" smtClean="0"/>
              <a:t>Cons</a:t>
            </a:r>
          </a:p>
          <a:p>
            <a:pPr lvl="1"/>
            <a:r>
              <a:rPr lang="en-US" dirty="0" smtClean="0"/>
              <a:t>Primary relaxation focus</a:t>
            </a:r>
          </a:p>
          <a:p>
            <a:pPr lvl="1"/>
            <a:r>
              <a:rPr lang="en-US" dirty="0" smtClean="0"/>
              <a:t>Minimal tracking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500" y="1981200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688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685800"/>
          </a:xfrm>
        </p:spPr>
        <p:txBody>
          <a:bodyPr>
            <a:normAutofit/>
          </a:bodyPr>
          <a:lstStyle/>
          <a:p>
            <a:r>
              <a:rPr lang="en-US" sz="3800" dirty="0" smtClean="0">
                <a:latin typeface="+mn-lt"/>
              </a:rPr>
              <a:t>Calm</a:t>
            </a:r>
            <a:endParaRPr lang="en-US" sz="38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362200"/>
            <a:ext cx="3657600" cy="23923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Breathing exercises</a:t>
            </a:r>
          </a:p>
          <a:p>
            <a:r>
              <a:rPr lang="en-US" dirty="0" smtClean="0"/>
              <a:t>Meditation by topic / including daily</a:t>
            </a:r>
          </a:p>
          <a:p>
            <a:r>
              <a:rPr lang="en-US" dirty="0" smtClean="0"/>
              <a:t>Series of ‘classes’</a:t>
            </a:r>
          </a:p>
          <a:p>
            <a:r>
              <a:rPr lang="en-US" dirty="0" smtClean="0"/>
              <a:t>Sleep stories</a:t>
            </a:r>
          </a:p>
          <a:p>
            <a:r>
              <a:rPr lang="en-US" dirty="0" smtClean="0"/>
              <a:t>Limited music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1752600"/>
            <a:ext cx="219075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172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600" y="685800"/>
            <a:ext cx="8229600" cy="685800"/>
          </a:xfrm>
        </p:spPr>
        <p:txBody>
          <a:bodyPr>
            <a:normAutofit/>
          </a:bodyPr>
          <a:lstStyle/>
          <a:p>
            <a:r>
              <a:rPr lang="en-US" sz="3800" dirty="0" smtClean="0">
                <a:latin typeface="+mn-lt"/>
              </a:rPr>
              <a:t>Calm</a:t>
            </a:r>
            <a:endParaRPr lang="en-US" sz="3800" dirty="0">
              <a:latin typeface="+mn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244026"/>
            <a:ext cx="2420143" cy="4404224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4419600" y="1524000"/>
            <a:ext cx="3657600" cy="4241656"/>
            <a:chOff x="4419600" y="1524000"/>
            <a:chExt cx="3657600" cy="424165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9600" y="1524000"/>
              <a:ext cx="3657600" cy="4241656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 rot="218668">
              <a:off x="5617317" y="3044663"/>
              <a:ext cx="17526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AutoNum type="arabicPeriod"/>
              </a:pPr>
              <a:r>
                <a:rPr lang="en-US" sz="1200" dirty="0" smtClean="0"/>
                <a:t>Breathing Exercise 2x a day for 1 week</a:t>
              </a:r>
            </a:p>
            <a:p>
              <a:pPr marL="342900" indent="-342900">
                <a:buAutoNum type="arabicPeriod"/>
              </a:pPr>
              <a:r>
                <a:rPr lang="en-US" sz="1200" dirty="0" smtClean="0"/>
                <a:t>Complete a ‘7 Days of ….”</a:t>
              </a:r>
            </a:p>
            <a:p>
              <a:pPr marL="342900" indent="-342900">
                <a:buAutoNum type="arabicPeriod"/>
              </a:pPr>
              <a:r>
                <a:rPr lang="en-US" sz="1200" dirty="0" smtClean="0"/>
                <a:t>Find a sleep story which works</a:t>
              </a:r>
              <a:endParaRPr lang="en-US" sz="1200" dirty="0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31413">
              <a:off x="6257068" y="4667025"/>
              <a:ext cx="473097" cy="5920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78389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685800"/>
          </a:xfrm>
        </p:spPr>
        <p:txBody>
          <a:bodyPr>
            <a:normAutofit/>
          </a:bodyPr>
          <a:lstStyle/>
          <a:p>
            <a:r>
              <a:rPr lang="en-US" sz="3800" dirty="0" smtClean="0">
                <a:latin typeface="+mn-lt"/>
              </a:rPr>
              <a:t>Pacifica</a:t>
            </a:r>
            <a:endParaRPr lang="en-US" sz="38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255837"/>
            <a:ext cx="3657600" cy="23923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Cost : free -&gt; $36/</a:t>
            </a:r>
            <a:r>
              <a:rPr lang="en-US" dirty="0" err="1" smtClean="0"/>
              <a:t>yr</a:t>
            </a:r>
            <a:endParaRPr lang="en-US" dirty="0" smtClean="0"/>
          </a:p>
          <a:p>
            <a:r>
              <a:rPr lang="en-US" dirty="0" err="1" smtClean="0"/>
              <a:t>Dx</a:t>
            </a:r>
            <a:r>
              <a:rPr lang="en-US" dirty="0" smtClean="0"/>
              <a:t> : Depression/Anxiety</a:t>
            </a:r>
          </a:p>
          <a:p>
            <a:r>
              <a:rPr lang="en-US" dirty="0" smtClean="0"/>
              <a:t>Pros</a:t>
            </a:r>
          </a:p>
          <a:p>
            <a:pPr lvl="1"/>
            <a:r>
              <a:rPr lang="en-US" dirty="0" smtClean="0"/>
              <a:t>Very beautiful interface</a:t>
            </a:r>
          </a:p>
          <a:p>
            <a:pPr lvl="1"/>
            <a:r>
              <a:rPr lang="en-US" dirty="0" smtClean="0"/>
              <a:t>Mood/sleep tracking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537" y="2014537"/>
            <a:ext cx="2620963" cy="2620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1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685800"/>
          </a:xfrm>
        </p:spPr>
        <p:txBody>
          <a:bodyPr>
            <a:normAutofit/>
          </a:bodyPr>
          <a:lstStyle/>
          <a:p>
            <a:r>
              <a:rPr lang="en-US" sz="3800" dirty="0" smtClean="0">
                <a:latin typeface="+mn-lt"/>
              </a:rPr>
              <a:t>Pacifica</a:t>
            </a:r>
            <a:endParaRPr lang="en-US" sz="38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385219"/>
            <a:ext cx="3657600" cy="23923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Patient self report tracking</a:t>
            </a:r>
          </a:p>
          <a:p>
            <a:r>
              <a:rPr lang="en-US" dirty="0" smtClean="0"/>
              <a:t>Guided meditations</a:t>
            </a:r>
          </a:p>
          <a:p>
            <a:r>
              <a:rPr lang="en-US" dirty="0" smtClean="0"/>
              <a:t>CBT/positive psychology infused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1828800"/>
            <a:ext cx="219075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010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0"/>
            <a:ext cx="8229600" cy="685800"/>
          </a:xfrm>
        </p:spPr>
        <p:txBody>
          <a:bodyPr>
            <a:normAutofit/>
          </a:bodyPr>
          <a:lstStyle/>
          <a:p>
            <a:r>
              <a:rPr lang="en-US" sz="3800" dirty="0" smtClean="0">
                <a:latin typeface="+mn-lt"/>
              </a:rPr>
              <a:t>Pacifica</a:t>
            </a:r>
            <a:endParaRPr lang="en-US" sz="3800" dirty="0">
              <a:latin typeface="+mn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459159"/>
            <a:ext cx="2363491" cy="4625482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4419600" y="1524000"/>
            <a:ext cx="3657600" cy="4241656"/>
            <a:chOff x="4419600" y="1524000"/>
            <a:chExt cx="3657600" cy="4241656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9600" y="1524000"/>
              <a:ext cx="3657600" cy="4241656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 rot="218668">
              <a:off x="5617317" y="2952330"/>
              <a:ext cx="175260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AutoNum type="arabicPeriod"/>
              </a:pPr>
              <a:r>
                <a:rPr lang="en-US" sz="1200" dirty="0" smtClean="0"/>
                <a:t>Enter monitoring data for 1 week</a:t>
              </a:r>
            </a:p>
            <a:p>
              <a:pPr marL="342900" indent="-342900">
                <a:buAutoNum type="arabicPeriod"/>
              </a:pPr>
              <a:r>
                <a:rPr lang="en-US" sz="1200" dirty="0" smtClean="0"/>
                <a:t>Practice with the Relax Now skills (pick 2 a day)</a:t>
              </a:r>
            </a:p>
            <a:p>
              <a:pPr marL="342900" indent="-342900">
                <a:buAutoNum type="arabicPeriod"/>
              </a:pPr>
              <a:r>
                <a:rPr lang="en-US" sz="1200" dirty="0" smtClean="0"/>
                <a:t>Complete a guided path</a:t>
              </a:r>
              <a:endParaRPr lang="en-US" sz="1200" dirty="0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31413">
              <a:off x="6257068" y="4667025"/>
              <a:ext cx="473097" cy="5920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45890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/>
        </p:nvSpPr>
        <p:spPr>
          <a:xfrm>
            <a:off x="313387" y="649130"/>
            <a:ext cx="8434959" cy="117577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800" dirty="0" smtClean="0">
                <a:latin typeface="+mn-lt"/>
              </a:rPr>
              <a:t>Applying the Framework - Ground </a:t>
            </a:r>
            <a:endParaRPr lang="en-US" sz="3800" dirty="0">
              <a:latin typeface="+mn-lt"/>
            </a:endParaRPr>
          </a:p>
        </p:txBody>
      </p:sp>
      <p:sp>
        <p:nvSpPr>
          <p:cNvPr id="5" name="Content Placeholder 2"/>
          <p:cNvSpPr>
            <a:spLocks noGrp="1"/>
          </p:cNvSpPr>
          <p:nvPr/>
        </p:nvSpPr>
        <p:spPr>
          <a:xfrm>
            <a:off x="313387" y="2070793"/>
            <a:ext cx="6283775" cy="365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PTSD Coach</a:t>
            </a:r>
          </a:p>
          <a:p>
            <a:pPr lvl="1"/>
            <a:r>
              <a:rPr lang="en-US" dirty="0" smtClean="0"/>
              <a:t>Free App (iOS/Android) and Website</a:t>
            </a:r>
          </a:p>
          <a:p>
            <a:pPr lvl="1"/>
            <a:r>
              <a:rPr lang="en-US" dirty="0" smtClean="0"/>
              <a:t>Developed by VA National Center for PTSD and Department of Defense</a:t>
            </a:r>
          </a:p>
          <a:p>
            <a:pPr lvl="1"/>
            <a:r>
              <a:rPr lang="en-US" dirty="0" smtClean="0"/>
              <a:t>Developed in 2011, updated regularly</a:t>
            </a:r>
          </a:p>
          <a:p>
            <a:pPr marL="457200" lvl="1" indent="0">
              <a:buNone/>
            </a:pPr>
            <a:r>
              <a:rPr lang="en-US" dirty="0" smtClean="0"/>
              <a:t>(in 9/17, last updated was 8/1/17 in iOS)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3361" y="1928568"/>
            <a:ext cx="2024985" cy="379982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52400" y="5791201"/>
            <a:ext cx="381000" cy="420657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52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685800"/>
          </a:xfrm>
        </p:spPr>
        <p:txBody>
          <a:bodyPr>
            <a:normAutofit/>
          </a:bodyPr>
          <a:lstStyle/>
          <a:p>
            <a:r>
              <a:rPr lang="en-US" sz="3800" dirty="0">
                <a:latin typeface="+mn-lt"/>
              </a:rPr>
              <a:t>Goals and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2057400"/>
            <a:ext cx="7086600" cy="2392363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en-US" dirty="0"/>
              <a:t>Understand the scope of apps available for smartphones in the realm of behavioral health, including the broad categories in which they can be used. </a:t>
            </a:r>
          </a:p>
          <a:p>
            <a:pPr lvl="0"/>
            <a:r>
              <a:rPr lang="en-US" dirty="0"/>
              <a:t>Create a framework from current best practices that can be used in the future to rigorously evaluate new behavioral health applications. </a:t>
            </a:r>
          </a:p>
          <a:p>
            <a:pPr lvl="0"/>
            <a:r>
              <a:rPr lang="en-US" dirty="0"/>
              <a:t>Utilize and download clinical apps on their smartphone for use in patient care and teaching in primary care clinics. </a:t>
            </a:r>
          </a:p>
        </p:txBody>
      </p:sp>
    </p:spTree>
    <p:extLst>
      <p:ext uri="{BB962C8B-B14F-4D97-AF65-F5344CB8AC3E}">
        <p14:creationId xmlns:p14="http://schemas.microsoft.com/office/powerpoint/2010/main" val="2981187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33400" y="762000"/>
            <a:ext cx="7848600" cy="10033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Applying the Framework – Safety/Risk</a:t>
            </a: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52400" y="1765300"/>
            <a:ext cx="8763000" cy="42751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From Website: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“Any data created by the user of this app are only as secure as the phone/device itself. Use the security features on your device if you are concerned about the privacy of your information. Users are free to share data, but as the self-monitoring data belong to each user, HIPAA concerns do not apply while the data are stored or shared. If the user were to transmit or share data with a health care provider, the provider must then comply with HIPAA rules”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App allows you to export and delete data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Can opt out of anonymous usage data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 data transferred or transmitted to VA; stays on the phone.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Phone calls to 911 and other Crisis lines in the App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0" y="5791201"/>
            <a:ext cx="381000" cy="420657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308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6200" y="685800"/>
            <a:ext cx="8969610" cy="7659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Applying the Framework – Safety/Risk</a:t>
            </a: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1" r="1896"/>
          <a:stretch/>
        </p:blipFill>
        <p:spPr>
          <a:xfrm>
            <a:off x="1524001" y="1676399"/>
            <a:ext cx="2533640" cy="44576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1" r="3285"/>
          <a:stretch/>
        </p:blipFill>
        <p:spPr>
          <a:xfrm>
            <a:off x="5442776" y="1676399"/>
            <a:ext cx="2497770" cy="445766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52400" y="5791201"/>
            <a:ext cx="381000" cy="420657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920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7922" y="685800"/>
            <a:ext cx="8903678" cy="990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Applying the Framework – Efficacy/Evidence</a:t>
            </a: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90854" y="1981200"/>
            <a:ext cx="8903677" cy="3721101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Clinical trial listed on ClinicalTrials.gov but not published yet</a:t>
            </a:r>
            <a:r>
              <a:rPr kumimoji="0" lang="en-US" sz="2800" b="0" i="0" u="none" strike="noStrike" kern="1200" cap="none" spc="0" normalizeH="0" baseline="3000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 harm from the app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Evidence of decreased PCL-5 scores.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Published trial from 2015 also suggesting that early use helped decreased distress scores for patients up to 2 points (on scale of 1-10).</a:t>
            </a:r>
            <a:r>
              <a:rPr kumimoji="0" lang="en-US" sz="3900" b="0" i="0" u="none" strike="noStrike" kern="1200" cap="none" spc="0" normalizeH="0" baseline="3000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1. https://clinicaltrials.gov/ct2/show/NCT02445196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2. Owen JE, </a:t>
            </a:r>
            <a:r>
              <a:rPr kumimoji="0" lang="en-US" sz="19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Jaworski</a:t>
            </a: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BK, Kuhn E, et al. </a:t>
            </a:r>
            <a:r>
              <a:rPr kumimoji="0" lang="en-US" sz="19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mHealth</a:t>
            </a: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the </a:t>
            </a:r>
            <a:r>
              <a:rPr kumimoji="0" lang="en-US" sz="19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Wild:Using</a:t>
            </a: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Novel Data to Examine the Reach, Use, and Impact of PTSD Coach. JMIR </a:t>
            </a:r>
            <a:r>
              <a:rPr kumimoji="0" lang="en-US" sz="19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Ment</a:t>
            </a: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Health 2015 Mar 25;2(1):e7. </a:t>
            </a: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0" y="5791201"/>
            <a:ext cx="381000" cy="420657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594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52400" y="685800"/>
            <a:ext cx="8839200" cy="77381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Applying the Framework – Usability/Ease 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17" t="10682" r="19613" b="3950"/>
          <a:stretch/>
        </p:blipFill>
        <p:spPr>
          <a:xfrm>
            <a:off x="1537364" y="1600200"/>
            <a:ext cx="6057800" cy="456862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52400" y="5791201"/>
            <a:ext cx="381000" cy="420657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277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52400" y="759433"/>
            <a:ext cx="8915400" cy="8085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Applying the Framework – Usability/Ease </a:t>
            </a: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52400" y="1828801"/>
            <a:ext cx="5715000" cy="3962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Can look at app ratings and feedback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iOS app store 4/5 star rating average, mostly 5 stars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114,109 downloaded app on iOS</a:t>
            </a:r>
            <a:r>
              <a:rPr kumimoji="0" lang="en-US" sz="2800" b="0" i="0" u="none" strike="noStrike" kern="1200" cap="none" spc="0" normalizeH="0" baseline="3000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15519 used next day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17459 used one week later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28755 used on month later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17435 used 3 months later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6276 used 1 year later</a:t>
            </a: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dirty="0">
              <a:solidFill>
                <a:sysClr val="windowText" lastClr="000000"/>
              </a:solidFill>
              <a:latin typeface="Calibri" panose="020F0502020204030204"/>
            </a:endParaRPr>
          </a:p>
          <a:p>
            <a:pPr marL="0" indent="0">
              <a:spcBef>
                <a:spcPts val="500"/>
              </a:spcBef>
              <a:buNone/>
            </a:pPr>
            <a:endParaRPr lang="en-US" sz="2500" dirty="0">
              <a:solidFill>
                <a:sysClr val="windowText" lastClr="000000"/>
              </a:solidFill>
              <a:latin typeface="Calibri" panose="020F0502020204030204"/>
            </a:endParaRPr>
          </a:p>
          <a:p>
            <a:pPr marL="0" indent="0">
              <a:spcBef>
                <a:spcPts val="500"/>
              </a:spcBef>
              <a:buNone/>
            </a:pPr>
            <a:endParaRPr lang="en-US" sz="2500" noProof="0" dirty="0" smtClean="0">
              <a:solidFill>
                <a:sysClr val="windowText" lastClr="000000"/>
              </a:solidFill>
              <a:latin typeface="Calibri" panose="020F0502020204030204"/>
            </a:endParaRPr>
          </a:p>
          <a:p>
            <a:pPr marL="0" indent="0">
              <a:spcBef>
                <a:spcPts val="500"/>
              </a:spcBef>
              <a:buNone/>
            </a:pPr>
            <a:endParaRPr lang="en-US" sz="2500" dirty="0">
              <a:solidFill>
                <a:sysClr val="windowText" lastClr="000000"/>
              </a:solidFill>
              <a:latin typeface="Calibri" panose="020F0502020204030204"/>
            </a:endParaRPr>
          </a:p>
          <a:p>
            <a:pPr marL="0" indent="0">
              <a:spcBef>
                <a:spcPts val="500"/>
              </a:spcBef>
              <a:buNone/>
            </a:pPr>
            <a:r>
              <a:rPr lang="en-US" sz="2300" noProof="0" dirty="0" smtClean="0">
                <a:solidFill>
                  <a:sysClr val="windowText" lastClr="000000"/>
                </a:solidFill>
                <a:latin typeface="Calibri" panose="020F0502020204030204"/>
              </a:rPr>
              <a:t>1. </a:t>
            </a: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</a:rPr>
              <a:t>Owen JE, </a:t>
            </a:r>
            <a:r>
              <a:rPr kumimoji="0" lang="en-US" sz="23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</a:rPr>
              <a:t>Jaworski</a:t>
            </a: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</a:rPr>
              <a:t> BK, Kuhn E, et al. </a:t>
            </a:r>
            <a:r>
              <a:rPr kumimoji="0" lang="en-US" sz="23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</a:rPr>
              <a:t>mHealth</a:t>
            </a: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</a:rPr>
              <a:t> in the Wild:</a:t>
            </a:r>
          </a:p>
          <a:p>
            <a:pPr marL="0" indent="0">
              <a:spcBef>
                <a:spcPts val="500"/>
              </a:spcBef>
              <a:buFont typeface="Arial" panose="020B0604020202020204" pitchFamily="34" charset="0"/>
              <a:buNone/>
            </a:pP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</a:rPr>
              <a:t>Using Novel Data to Examine the Reach, Use, and Impact of </a:t>
            </a:r>
          </a:p>
          <a:p>
            <a:pPr marL="0" indent="0">
              <a:spcBef>
                <a:spcPts val="500"/>
              </a:spcBef>
              <a:buFont typeface="Arial" panose="020B0604020202020204" pitchFamily="34" charset="0"/>
              <a:buNone/>
            </a:pP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</a:rPr>
              <a:t>PTSD Coach. JMIR </a:t>
            </a:r>
            <a:r>
              <a:rPr kumimoji="0" lang="en-US" sz="23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</a:rPr>
              <a:t>Ment</a:t>
            </a: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</a:rPr>
              <a:t> Health 2015 Mar 25;2(1):e7.</a:t>
            </a: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08" r="-1082" b="7003"/>
          <a:stretch/>
        </p:blipFill>
        <p:spPr>
          <a:xfrm>
            <a:off x="5893777" y="1600200"/>
            <a:ext cx="2667000" cy="394894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52400" y="5791201"/>
            <a:ext cx="381000" cy="420657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661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58262" y="685800"/>
            <a:ext cx="8534400" cy="762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Applying the Framework - Interoperability</a:t>
            </a: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52400" y="1834348"/>
            <a:ext cx="4953000" cy="35727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Allows for export of symptoms using a validated scale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Can e-mail from the app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Allows for saving of symptoms using a validated scale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73" r="3811"/>
          <a:stretch/>
        </p:blipFill>
        <p:spPr>
          <a:xfrm>
            <a:off x="5791200" y="1673968"/>
            <a:ext cx="2800058" cy="419343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52400" y="5791201"/>
            <a:ext cx="381000" cy="420657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520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571500" y="838200"/>
            <a:ext cx="7848600" cy="4648200"/>
          </a:xfrm>
          <a:prstGeom prst="cloudCallout">
            <a:avLst>
              <a:gd name="adj1" fmla="val -50073"/>
              <a:gd name="adj2" fmla="val 55235"/>
            </a:avLst>
          </a:prstGeom>
          <a:solidFill>
            <a:srgbClr val="F0F5FA"/>
          </a:solidFill>
          <a:ln>
            <a:solidFill>
              <a:srgbClr val="F0F5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85800" y="762000"/>
            <a:ext cx="76200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What Apps Have You Used?</a:t>
            </a: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28600" y="1917700"/>
            <a:ext cx="8534400" cy="3644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 will compile a list and publish to STFM Resource Library 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 will not be evaluating each app today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apps have you, your students/residents/colleagues, or your patients used?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Which have worked well?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Which would you NOT recommend? Why?</a:t>
            </a:r>
          </a:p>
        </p:txBody>
      </p:sp>
    </p:spTree>
    <p:extLst>
      <p:ext uri="{BB962C8B-B14F-4D97-AF65-F5344CB8AC3E}">
        <p14:creationId xmlns:p14="http://schemas.microsoft.com/office/powerpoint/2010/main" val="3133235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685800"/>
          </a:xfrm>
        </p:spPr>
        <p:txBody>
          <a:bodyPr>
            <a:normAutofit/>
          </a:bodyPr>
          <a:lstStyle/>
          <a:p>
            <a:r>
              <a:rPr lang="en-US" sz="3800" dirty="0" smtClean="0">
                <a:latin typeface="+mn-lt"/>
              </a:rPr>
              <a:t>To whom are you listening…</a:t>
            </a:r>
            <a:endParaRPr lang="en-US" sz="3800" dirty="0">
              <a:latin typeface="+mn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200" y="2590800"/>
            <a:ext cx="2110740" cy="26384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684" y="2438400"/>
            <a:ext cx="2073916" cy="279082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9600" y="5334000"/>
            <a:ext cx="2362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Stephen Warnick, Jr., MD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3390900" y="5334000"/>
            <a:ext cx="2362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Chris White, MD, JD, MHA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6011542" y="5334000"/>
            <a:ext cx="2362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Kevin Brazill, DO, MS</a:t>
            </a:r>
            <a:endParaRPr lang="en-US" sz="16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590800"/>
            <a:ext cx="1809750" cy="271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486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685800"/>
          </a:xfrm>
        </p:spPr>
        <p:txBody>
          <a:bodyPr>
            <a:normAutofit/>
          </a:bodyPr>
          <a:lstStyle/>
          <a:p>
            <a:r>
              <a:rPr lang="en-US" sz="3800" dirty="0" smtClean="0">
                <a:latin typeface="+mn-lt"/>
              </a:rPr>
              <a:t>Taking the pulse of the audience…..</a:t>
            </a:r>
            <a:endParaRPr lang="en-US" sz="38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33600"/>
            <a:ext cx="7467600" cy="2667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A)  Currently use mobile phone apps with behavioral health patients</a:t>
            </a:r>
          </a:p>
          <a:p>
            <a:r>
              <a:rPr lang="en-US" sz="2800" dirty="0" smtClean="0"/>
              <a:t>B) Currently use apps personally but not sure which to use with patients</a:t>
            </a:r>
          </a:p>
          <a:p>
            <a:r>
              <a:rPr lang="en-US" sz="2800" dirty="0" smtClean="0"/>
              <a:t>C) Still sporting a flip phone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13511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066800"/>
            <a:ext cx="9144000" cy="609600"/>
          </a:xfrm>
        </p:spPr>
        <p:txBody>
          <a:bodyPr>
            <a:noAutofit/>
          </a:bodyPr>
          <a:lstStyle/>
          <a:p>
            <a:r>
              <a:rPr lang="en-US" sz="3600" dirty="0" smtClean="0"/>
              <a:t>A Framework for Evaluating Mental Health Apps </a:t>
            </a:r>
            <a:r>
              <a:rPr lang="en-US" sz="3700" dirty="0" smtClean="0"/>
              <a:t>	</a:t>
            </a:r>
            <a:endParaRPr lang="en-US" sz="37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958788"/>
            <a:ext cx="8229600" cy="489921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Adapted from the American Psychiatric Association’s App Evaluation framework.</a:t>
            </a:r>
          </a:p>
          <a:p>
            <a:r>
              <a:rPr lang="en-US" sz="2800" dirty="0" smtClean="0"/>
              <a:t>Roughly 250,000 health-based apps available, an estimated 10,000 of them are mental-health focused. </a:t>
            </a:r>
          </a:p>
          <a:p>
            <a:r>
              <a:rPr lang="en-US" sz="2800" dirty="0" smtClean="0"/>
              <a:t>When interacting with patients, how do we begin to make sound, evidence-based recommendations on the thousands of apps available?</a:t>
            </a:r>
          </a:p>
          <a:p>
            <a:pPr marL="0" indent="0">
              <a:buNone/>
            </a:pPr>
            <a:r>
              <a:rPr lang="en-US" sz="2800" dirty="0" smtClean="0"/>
              <a:t>                                                          </a:t>
            </a:r>
            <a:r>
              <a:rPr lang="is-IS" sz="2800" dirty="0"/>
              <a:t>H</a:t>
            </a:r>
            <a:r>
              <a:rPr lang="is-IS" sz="2800" dirty="0" smtClean="0"/>
              <a:t>ere’s a start...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318837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54538" y="6858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App Evaluation Framework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387600" y="1828800"/>
            <a:ext cx="4368800" cy="4525963"/>
          </a:xfrm>
        </p:spPr>
        <p:txBody>
          <a:bodyPr>
            <a:normAutofit/>
          </a:bodyPr>
          <a:lstStyle/>
          <a:p>
            <a:pPr marL="342900" lvl="1" indent="-342900">
              <a:buFont typeface="Arial"/>
              <a:buChar char="•"/>
            </a:pPr>
            <a:r>
              <a:rPr lang="en-US" dirty="0" smtClean="0"/>
              <a:t>Flexible, Framework-based Scoring Preferred</a:t>
            </a:r>
          </a:p>
          <a:p>
            <a:pPr marL="742950" lvl="2" indent="-342900"/>
            <a:r>
              <a:rPr lang="en-US" dirty="0" smtClean="0"/>
              <a:t>Hierarchy and questions to guide informed decision-making</a:t>
            </a:r>
          </a:p>
          <a:p>
            <a:r>
              <a:rPr lang="en-US" sz="2400" dirty="0" smtClean="0"/>
              <a:t>Static scoring is not useful</a:t>
            </a:r>
          </a:p>
          <a:p>
            <a:pPr lvl="1"/>
            <a:r>
              <a:rPr lang="en-US" sz="2000" dirty="0" smtClean="0"/>
              <a:t>Apps change</a:t>
            </a:r>
          </a:p>
          <a:p>
            <a:pPr lvl="1"/>
            <a:r>
              <a:rPr lang="en-US" sz="2000" dirty="0" smtClean="0"/>
              <a:t>Poor reliability of raters</a:t>
            </a:r>
          </a:p>
          <a:p>
            <a:pPr lvl="1"/>
            <a:r>
              <a:rPr lang="en-US" sz="2000" dirty="0" smtClean="0"/>
              <a:t>No one treatment gets Five Stars or an “A+”</a:t>
            </a:r>
            <a:endParaRPr lang="en-US" sz="2000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5236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46847" y="736805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App Evaluation Framework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667000" y="1542431"/>
            <a:ext cx="4495800" cy="4525963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Interoperability/Data Sharing</a:t>
            </a:r>
          </a:p>
          <a:p>
            <a:r>
              <a:rPr lang="en-US" sz="3200" dirty="0" smtClean="0">
                <a:solidFill>
                  <a:srgbClr val="008000"/>
                </a:solidFill>
              </a:rPr>
              <a:t>Ease of Use</a:t>
            </a:r>
          </a:p>
          <a:p>
            <a:r>
              <a:rPr lang="en-US" sz="3200" dirty="0" smtClean="0">
                <a:solidFill>
                  <a:srgbClr val="FF6600"/>
                </a:solidFill>
              </a:rPr>
              <a:t>Evidence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Risk/Privacy/Security</a:t>
            </a:r>
          </a:p>
          <a:p>
            <a:r>
              <a:rPr lang="en-US" sz="3200" dirty="0" smtClean="0"/>
              <a:t>Ground Level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442258" y="5889592"/>
            <a:ext cx="8438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Torous</a:t>
            </a:r>
            <a:r>
              <a:rPr lang="en-US" sz="1600" dirty="0" smtClean="0"/>
              <a:t>, J. “Evaluating Psychiatric Smartphone Apps.” </a:t>
            </a:r>
            <a:r>
              <a:rPr lang="en-US" sz="1600" dirty="0" err="1" smtClean="0"/>
              <a:t>www.education.psychiatry.org</a:t>
            </a:r>
            <a:r>
              <a:rPr lang="en-US" sz="1600" dirty="0" smtClean="0"/>
              <a:t>. APA. Jan 2017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582841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940" y="7620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App Evaluation Framework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572869" y="1524000"/>
            <a:ext cx="4383741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b="1" u="sng" dirty="0" smtClean="0"/>
              <a:t>Ground Level</a:t>
            </a:r>
          </a:p>
          <a:p>
            <a:r>
              <a:rPr lang="en-US" sz="2400" dirty="0" smtClean="0"/>
              <a:t>Information gathering before evaluation</a:t>
            </a:r>
          </a:p>
          <a:p>
            <a:r>
              <a:rPr lang="en-US" sz="2400" dirty="0" smtClean="0"/>
              <a:t>Who is the underwriter/developer?</a:t>
            </a:r>
          </a:p>
          <a:p>
            <a:r>
              <a:rPr lang="en-US" sz="2400" dirty="0" smtClean="0"/>
              <a:t>How much $ &amp; who is advertising? </a:t>
            </a:r>
          </a:p>
          <a:p>
            <a:r>
              <a:rPr lang="en-US" sz="2400" dirty="0" smtClean="0"/>
              <a:t>Is it a medical app?</a:t>
            </a:r>
          </a:p>
          <a:p>
            <a:r>
              <a:rPr lang="en-US" sz="2400" dirty="0" smtClean="0"/>
              <a:t>When was its last update?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7358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theme1.xml><?xml version="1.0" encoding="utf-8"?>
<a:theme xmlns:a="http://schemas.openxmlformats.org/drawingml/2006/main" name="forum201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508</TotalTime>
  <Words>1324</Words>
  <Application>Microsoft Office PowerPoint</Application>
  <PresentationFormat>On-screen Show (4:3)</PresentationFormat>
  <Paragraphs>207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9" baseType="lpstr">
      <vt:lpstr>Arial</vt:lpstr>
      <vt:lpstr>Calibri</vt:lpstr>
      <vt:lpstr>forum2014</vt:lpstr>
      <vt:lpstr>There's an App for That: Behavioral Health Apps to Improve Patient Care and Education</vt:lpstr>
      <vt:lpstr>Disclosures</vt:lpstr>
      <vt:lpstr>Goals and Objectives</vt:lpstr>
      <vt:lpstr>To whom are you listening…</vt:lpstr>
      <vt:lpstr>Taking the pulse of the audience…..</vt:lpstr>
      <vt:lpstr>A Framework for Evaluating Mental Health Apps  </vt:lpstr>
      <vt:lpstr>App Evaluation Framework</vt:lpstr>
      <vt:lpstr>App Evaluation Framework</vt:lpstr>
      <vt:lpstr>App Evaluation Framework</vt:lpstr>
      <vt:lpstr>App Evaluation Framework</vt:lpstr>
      <vt:lpstr>App Evaluation Framework</vt:lpstr>
      <vt:lpstr>App Evaluation Framework</vt:lpstr>
      <vt:lpstr>App Evaluation Framework</vt:lpstr>
      <vt:lpstr>App Evaluation Framework</vt:lpstr>
      <vt:lpstr>App Evaluation Framework</vt:lpstr>
      <vt:lpstr>PowerPoint Presentation</vt:lpstr>
      <vt:lpstr>Virtual Hope Box</vt:lpstr>
      <vt:lpstr>Virtual Hope Box</vt:lpstr>
      <vt:lpstr>Virtual Hope Box</vt:lpstr>
      <vt:lpstr>Booster Buddy</vt:lpstr>
      <vt:lpstr>Booster Buddy</vt:lpstr>
      <vt:lpstr>Booster Buddy</vt:lpstr>
      <vt:lpstr>Calm</vt:lpstr>
      <vt:lpstr>Calm</vt:lpstr>
      <vt:lpstr>Calm</vt:lpstr>
      <vt:lpstr>Pacifica</vt:lpstr>
      <vt:lpstr>Pacifica</vt:lpstr>
      <vt:lpstr>Pacifica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Radjenovich, MaryEllen</dc:creator>
  <cp:lastModifiedBy>Warnick, Stephen</cp:lastModifiedBy>
  <cp:revision>120</cp:revision>
  <dcterms:created xsi:type="dcterms:W3CDTF">2014-07-22T20:27:04Z</dcterms:created>
  <dcterms:modified xsi:type="dcterms:W3CDTF">2017-10-07T22:12:38Z</dcterms:modified>
</cp:coreProperties>
</file>