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 id="2147483664" r:id="rId2"/>
    <p:sldMasterId id="2147483674" r:id="rId3"/>
    <p:sldMasterId id="2147483678" r:id="rId4"/>
    <p:sldMasterId id="2147483676" r:id="rId5"/>
  </p:sldMasterIdLst>
  <p:notesMasterIdLst>
    <p:notesMasterId r:id="rId33"/>
  </p:notesMasterIdLst>
  <p:handoutMasterIdLst>
    <p:handoutMasterId r:id="rId34"/>
  </p:handoutMasterIdLst>
  <p:sldIdLst>
    <p:sldId id="258" r:id="rId6"/>
    <p:sldId id="267" r:id="rId7"/>
    <p:sldId id="292" r:id="rId8"/>
    <p:sldId id="293" r:id="rId9"/>
    <p:sldId id="268" r:id="rId10"/>
    <p:sldId id="269" r:id="rId11"/>
    <p:sldId id="270" r:id="rId12"/>
    <p:sldId id="285" r:id="rId13"/>
    <p:sldId id="286" r:id="rId14"/>
    <p:sldId id="287" r:id="rId15"/>
    <p:sldId id="271" r:id="rId16"/>
    <p:sldId id="272" r:id="rId17"/>
    <p:sldId id="273" r:id="rId18"/>
    <p:sldId id="294" r:id="rId19"/>
    <p:sldId id="275" r:id="rId20"/>
    <p:sldId id="276" r:id="rId21"/>
    <p:sldId id="277" r:id="rId22"/>
    <p:sldId id="295" r:id="rId23"/>
    <p:sldId id="297" r:id="rId24"/>
    <p:sldId id="280" r:id="rId25"/>
    <p:sldId id="281" r:id="rId26"/>
    <p:sldId id="282" r:id="rId27"/>
    <p:sldId id="283" r:id="rId28"/>
    <p:sldId id="299" r:id="rId29"/>
    <p:sldId id="298" r:id="rId30"/>
    <p:sldId id="265" r:id="rId31"/>
    <p:sldId id="266"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6600"/>
    <a:srgbClr val="CC3300"/>
    <a:srgbClr val="B95DBB"/>
    <a:srgbClr val="8E3C9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807" autoAdjust="0"/>
  </p:normalViewPr>
  <p:slideViewPr>
    <p:cSldViewPr snapToGrid="0" snapToObjects="1">
      <p:cViewPr varScale="1">
        <p:scale>
          <a:sx n="116" d="100"/>
          <a:sy n="116" d="100"/>
        </p:scale>
        <p:origin x="114" y="240"/>
      </p:cViewPr>
      <p:guideLst/>
    </p:cSldViewPr>
  </p:slideViewPr>
  <p:outlineViewPr>
    <p:cViewPr>
      <p:scale>
        <a:sx n="33" d="100"/>
        <a:sy n="33" d="100"/>
      </p:scale>
      <p:origin x="0" y="-7158"/>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6" d="100"/>
          <a:sy n="96" d="100"/>
        </p:scale>
        <p:origin x="355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Professional Role</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Faculty Physician</c:v>
                </c:pt>
              </c:strCache>
            </c:strRef>
          </c:tx>
          <c:spPr>
            <a:solidFill>
              <a:schemeClr val="accent2"/>
            </a:solidFill>
            <a:ln>
              <a:noFill/>
            </a:ln>
            <a:effectLst/>
          </c:spPr>
          <c:invertIfNegative val="0"/>
          <c:cat>
            <c:numRef>
              <c:f>Sheet1!$A$2</c:f>
              <c:numCache>
                <c:formatCode>General</c:formatCode>
                <c:ptCount val="1"/>
              </c:numCache>
            </c:numRef>
          </c:cat>
          <c:val>
            <c:numRef>
              <c:f>Sheet1!$B$2</c:f>
              <c:numCache>
                <c:formatCode>General</c:formatCode>
                <c:ptCount val="1"/>
                <c:pt idx="0">
                  <c:v>31</c:v>
                </c:pt>
              </c:numCache>
            </c:numRef>
          </c:val>
          <c:extLst>
            <c:ext xmlns:c16="http://schemas.microsoft.com/office/drawing/2014/chart" uri="{C3380CC4-5D6E-409C-BE32-E72D297353CC}">
              <c16:uniqueId val="{00000000-1FFE-45FF-89D8-11B44D3F4794}"/>
            </c:ext>
          </c:extLst>
        </c:ser>
        <c:ser>
          <c:idx val="1"/>
          <c:order val="1"/>
          <c:tx>
            <c:strRef>
              <c:f>Sheet1!$C$1</c:f>
              <c:strCache>
                <c:ptCount val="1"/>
                <c:pt idx="0">
                  <c:v>Non-Physician Faculty</c:v>
                </c:pt>
              </c:strCache>
            </c:strRef>
          </c:tx>
          <c:spPr>
            <a:solidFill>
              <a:schemeClr val="accent4"/>
            </a:solidFill>
            <a:ln>
              <a:noFill/>
            </a:ln>
            <a:effectLst/>
          </c:spPr>
          <c:invertIfNegative val="0"/>
          <c:cat>
            <c:numRef>
              <c:f>Sheet1!$A$2</c:f>
              <c:numCache>
                <c:formatCode>General</c:formatCode>
                <c:ptCount val="1"/>
              </c:numCache>
            </c:numRef>
          </c:cat>
          <c:val>
            <c:numRef>
              <c:f>Sheet1!$C$2</c:f>
              <c:numCache>
                <c:formatCode>General</c:formatCode>
                <c:ptCount val="1"/>
                <c:pt idx="0">
                  <c:v>9</c:v>
                </c:pt>
              </c:numCache>
            </c:numRef>
          </c:val>
          <c:extLst>
            <c:ext xmlns:c16="http://schemas.microsoft.com/office/drawing/2014/chart" uri="{C3380CC4-5D6E-409C-BE32-E72D297353CC}">
              <c16:uniqueId val="{00000001-1FFE-45FF-89D8-11B44D3F4794}"/>
            </c:ext>
          </c:extLst>
        </c:ser>
        <c:ser>
          <c:idx val="2"/>
          <c:order val="2"/>
          <c:tx>
            <c:strRef>
              <c:f>Sheet1!$D$1</c:f>
              <c:strCache>
                <c:ptCount val="1"/>
                <c:pt idx="0">
                  <c:v>Resident Physician</c:v>
                </c:pt>
              </c:strCache>
            </c:strRef>
          </c:tx>
          <c:spPr>
            <a:solidFill>
              <a:schemeClr val="accent6"/>
            </a:solidFill>
            <a:ln>
              <a:noFill/>
            </a:ln>
            <a:effectLst/>
          </c:spPr>
          <c:invertIfNegative val="0"/>
          <c:cat>
            <c:numRef>
              <c:f>Sheet1!$A$2</c:f>
              <c:numCache>
                <c:formatCode>General</c:formatCode>
                <c:ptCount val="1"/>
              </c:numCache>
            </c:numRef>
          </c:cat>
          <c:val>
            <c:numRef>
              <c:f>Sheet1!$D$2</c:f>
              <c:numCache>
                <c:formatCode>General</c:formatCode>
                <c:ptCount val="1"/>
                <c:pt idx="0">
                  <c:v>1</c:v>
                </c:pt>
              </c:numCache>
            </c:numRef>
          </c:val>
          <c:extLst>
            <c:ext xmlns:c16="http://schemas.microsoft.com/office/drawing/2014/chart" uri="{C3380CC4-5D6E-409C-BE32-E72D297353CC}">
              <c16:uniqueId val="{00000002-1FFE-45FF-89D8-11B44D3F4794}"/>
            </c:ext>
          </c:extLst>
        </c:ser>
        <c:dLbls>
          <c:showLegendKey val="0"/>
          <c:showVal val="0"/>
          <c:showCatName val="0"/>
          <c:showSerName val="0"/>
          <c:showPercent val="0"/>
          <c:showBubbleSize val="0"/>
        </c:dLbls>
        <c:gapWidth val="150"/>
        <c:overlap val="100"/>
        <c:axId val="909034575"/>
        <c:axId val="909041647"/>
      </c:barChart>
      <c:catAx>
        <c:axId val="909034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041647"/>
        <c:crosses val="autoZero"/>
        <c:auto val="1"/>
        <c:lblAlgn val="ctr"/>
        <c:lblOffset val="100"/>
        <c:noMultiLvlLbl val="0"/>
      </c:catAx>
      <c:valAx>
        <c:axId val="909041647"/>
        <c:scaling>
          <c:orientation val="minMax"/>
          <c:max val="4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034575"/>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Specialty</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Internal Medicine</c:v>
                </c:pt>
              </c:strCache>
            </c:strRef>
          </c:tx>
          <c:spPr>
            <a:solidFill>
              <a:schemeClr val="accent2"/>
            </a:solidFill>
            <a:ln>
              <a:noFill/>
            </a:ln>
            <a:effectLst/>
          </c:spPr>
          <c:invertIfNegative val="0"/>
          <c:cat>
            <c:numRef>
              <c:f>Sheet1!$A$2</c:f>
              <c:numCache>
                <c:formatCode>General</c:formatCode>
                <c:ptCount val="1"/>
              </c:numCache>
            </c:numRef>
          </c:cat>
          <c:val>
            <c:numRef>
              <c:f>Sheet1!$B$2</c:f>
              <c:numCache>
                <c:formatCode>General</c:formatCode>
                <c:ptCount val="1"/>
                <c:pt idx="0">
                  <c:v>10</c:v>
                </c:pt>
              </c:numCache>
            </c:numRef>
          </c:val>
          <c:extLst>
            <c:ext xmlns:c16="http://schemas.microsoft.com/office/drawing/2014/chart" uri="{C3380CC4-5D6E-409C-BE32-E72D297353CC}">
              <c16:uniqueId val="{00000000-BBAC-4B57-A325-DFAC0B9699B5}"/>
            </c:ext>
          </c:extLst>
        </c:ser>
        <c:ser>
          <c:idx val="1"/>
          <c:order val="1"/>
          <c:tx>
            <c:strRef>
              <c:f>Sheet1!$C$1</c:f>
              <c:strCache>
                <c:ptCount val="1"/>
                <c:pt idx="0">
                  <c:v>Pediatrics</c:v>
                </c:pt>
              </c:strCache>
            </c:strRef>
          </c:tx>
          <c:spPr>
            <a:solidFill>
              <a:schemeClr val="accent4"/>
            </a:solidFill>
            <a:ln>
              <a:noFill/>
            </a:ln>
            <a:effectLst/>
          </c:spPr>
          <c:invertIfNegative val="0"/>
          <c:cat>
            <c:numRef>
              <c:f>Sheet1!$A$2</c:f>
              <c:numCache>
                <c:formatCode>General</c:formatCode>
                <c:ptCount val="1"/>
              </c:numCache>
            </c:numRef>
          </c:cat>
          <c:val>
            <c:numRef>
              <c:f>Sheet1!$C$2</c:f>
              <c:numCache>
                <c:formatCode>General</c:formatCode>
                <c:ptCount val="1"/>
                <c:pt idx="0">
                  <c:v>7</c:v>
                </c:pt>
              </c:numCache>
            </c:numRef>
          </c:val>
          <c:extLst>
            <c:ext xmlns:c16="http://schemas.microsoft.com/office/drawing/2014/chart" uri="{C3380CC4-5D6E-409C-BE32-E72D297353CC}">
              <c16:uniqueId val="{00000001-BBAC-4B57-A325-DFAC0B9699B5}"/>
            </c:ext>
          </c:extLst>
        </c:ser>
        <c:ser>
          <c:idx val="2"/>
          <c:order val="2"/>
          <c:tx>
            <c:strRef>
              <c:f>Sheet1!$D$1</c:f>
              <c:strCache>
                <c:ptCount val="1"/>
                <c:pt idx="0">
                  <c:v>Med-Peds</c:v>
                </c:pt>
              </c:strCache>
            </c:strRef>
          </c:tx>
          <c:spPr>
            <a:solidFill>
              <a:schemeClr val="accent6"/>
            </a:solidFill>
            <a:ln>
              <a:noFill/>
            </a:ln>
            <a:effectLst/>
          </c:spPr>
          <c:invertIfNegative val="0"/>
          <c:cat>
            <c:numRef>
              <c:f>Sheet1!$A$2</c:f>
              <c:numCache>
                <c:formatCode>General</c:formatCode>
                <c:ptCount val="1"/>
              </c:numCache>
            </c:numRef>
          </c:cat>
          <c:val>
            <c:numRef>
              <c:f>Sheet1!$D$2</c:f>
              <c:numCache>
                <c:formatCode>General</c:formatCode>
                <c:ptCount val="1"/>
                <c:pt idx="0">
                  <c:v>4</c:v>
                </c:pt>
              </c:numCache>
            </c:numRef>
          </c:val>
          <c:extLst>
            <c:ext xmlns:c16="http://schemas.microsoft.com/office/drawing/2014/chart" uri="{C3380CC4-5D6E-409C-BE32-E72D297353CC}">
              <c16:uniqueId val="{00000002-BBAC-4B57-A325-DFAC0B9699B5}"/>
            </c:ext>
          </c:extLst>
        </c:ser>
        <c:ser>
          <c:idx val="3"/>
          <c:order val="3"/>
          <c:tx>
            <c:strRef>
              <c:f>Sheet1!$E$1</c:f>
              <c:strCache>
                <c:ptCount val="1"/>
                <c:pt idx="0">
                  <c:v>Family Medicine</c:v>
                </c:pt>
              </c:strCache>
            </c:strRef>
          </c:tx>
          <c:spPr>
            <a:solidFill>
              <a:schemeClr val="accent2">
                <a:lumMod val="60000"/>
              </a:schemeClr>
            </a:solidFill>
            <a:ln>
              <a:noFill/>
            </a:ln>
            <a:effectLst/>
          </c:spPr>
          <c:invertIfNegative val="0"/>
          <c:cat>
            <c:numRef>
              <c:f>Sheet1!$A$2</c:f>
              <c:numCache>
                <c:formatCode>General</c:formatCode>
                <c:ptCount val="1"/>
              </c:numCache>
            </c:numRef>
          </c:cat>
          <c:val>
            <c:numRef>
              <c:f>Sheet1!$E$2</c:f>
              <c:numCache>
                <c:formatCode>General</c:formatCode>
                <c:ptCount val="1"/>
                <c:pt idx="0">
                  <c:v>7</c:v>
                </c:pt>
              </c:numCache>
            </c:numRef>
          </c:val>
          <c:extLst>
            <c:ext xmlns:c16="http://schemas.microsoft.com/office/drawing/2014/chart" uri="{C3380CC4-5D6E-409C-BE32-E72D297353CC}">
              <c16:uniqueId val="{00000003-BBAC-4B57-A325-DFAC0B9699B5}"/>
            </c:ext>
          </c:extLst>
        </c:ser>
        <c:ser>
          <c:idx val="4"/>
          <c:order val="4"/>
          <c:tx>
            <c:strRef>
              <c:f>Sheet1!$F$1</c:f>
              <c:strCache>
                <c:ptCount val="1"/>
                <c:pt idx="0">
                  <c:v>OB-GYN</c:v>
                </c:pt>
              </c:strCache>
            </c:strRef>
          </c:tx>
          <c:spPr>
            <a:solidFill>
              <a:schemeClr val="accent4">
                <a:lumMod val="60000"/>
              </a:schemeClr>
            </a:solidFill>
            <a:ln>
              <a:noFill/>
            </a:ln>
            <a:effectLst/>
          </c:spPr>
          <c:invertIfNegative val="0"/>
          <c:cat>
            <c:numRef>
              <c:f>Sheet1!$A$2</c:f>
              <c:numCache>
                <c:formatCode>General</c:formatCode>
                <c:ptCount val="1"/>
              </c:numCache>
            </c:numRef>
          </c:cat>
          <c:val>
            <c:numRef>
              <c:f>Sheet1!$F$2</c:f>
              <c:numCache>
                <c:formatCode>General</c:formatCode>
                <c:ptCount val="1"/>
                <c:pt idx="0">
                  <c:v>7</c:v>
                </c:pt>
              </c:numCache>
            </c:numRef>
          </c:val>
          <c:extLst>
            <c:ext xmlns:c16="http://schemas.microsoft.com/office/drawing/2014/chart" uri="{C3380CC4-5D6E-409C-BE32-E72D297353CC}">
              <c16:uniqueId val="{00000004-BBAC-4B57-A325-DFAC0B9699B5}"/>
            </c:ext>
          </c:extLst>
        </c:ser>
        <c:ser>
          <c:idx val="5"/>
          <c:order val="5"/>
          <c:tx>
            <c:strRef>
              <c:f>Sheet1!$G$1</c:f>
              <c:strCache>
                <c:ptCount val="1"/>
                <c:pt idx="0">
                  <c:v>Other</c:v>
                </c:pt>
              </c:strCache>
            </c:strRef>
          </c:tx>
          <c:spPr>
            <a:solidFill>
              <a:schemeClr val="accent6">
                <a:lumMod val="60000"/>
              </a:schemeClr>
            </a:solidFill>
            <a:ln>
              <a:noFill/>
            </a:ln>
            <a:effectLst/>
          </c:spPr>
          <c:invertIfNegative val="0"/>
          <c:cat>
            <c:numRef>
              <c:f>Sheet1!$A$2</c:f>
              <c:numCache>
                <c:formatCode>General</c:formatCode>
                <c:ptCount val="1"/>
              </c:numCache>
            </c:numRef>
          </c:cat>
          <c:val>
            <c:numRef>
              <c:f>Sheet1!$G$2</c:f>
              <c:numCache>
                <c:formatCode>General</c:formatCode>
                <c:ptCount val="1"/>
                <c:pt idx="0">
                  <c:v>6</c:v>
                </c:pt>
              </c:numCache>
            </c:numRef>
          </c:val>
          <c:extLst>
            <c:ext xmlns:c16="http://schemas.microsoft.com/office/drawing/2014/chart" uri="{C3380CC4-5D6E-409C-BE32-E72D297353CC}">
              <c16:uniqueId val="{00000005-BBAC-4B57-A325-DFAC0B9699B5}"/>
            </c:ext>
          </c:extLst>
        </c:ser>
        <c:dLbls>
          <c:showLegendKey val="0"/>
          <c:showVal val="0"/>
          <c:showCatName val="0"/>
          <c:showSerName val="0"/>
          <c:showPercent val="0"/>
          <c:showBubbleSize val="0"/>
        </c:dLbls>
        <c:gapWidth val="150"/>
        <c:overlap val="100"/>
        <c:axId val="909034575"/>
        <c:axId val="909041647"/>
      </c:barChart>
      <c:catAx>
        <c:axId val="909034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041647"/>
        <c:crosses val="autoZero"/>
        <c:auto val="1"/>
        <c:lblAlgn val="ctr"/>
        <c:lblOffset val="100"/>
        <c:noMultiLvlLbl val="0"/>
      </c:catAx>
      <c:valAx>
        <c:axId val="909041647"/>
        <c:scaling>
          <c:orientation val="minMax"/>
          <c:max val="4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034575"/>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Region</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Northeast</c:v>
                </c:pt>
              </c:strCache>
            </c:strRef>
          </c:tx>
          <c:spPr>
            <a:solidFill>
              <a:schemeClr val="accent2"/>
            </a:solidFill>
            <a:ln>
              <a:noFill/>
            </a:ln>
            <a:effectLst/>
          </c:spPr>
          <c:invertIfNegative val="0"/>
          <c:cat>
            <c:numRef>
              <c:f>Sheet1!$A$2</c:f>
              <c:numCache>
                <c:formatCode>General</c:formatCode>
                <c:ptCount val="1"/>
              </c:numCache>
            </c:numRef>
          </c:cat>
          <c:val>
            <c:numRef>
              <c:f>Sheet1!$B$2</c:f>
              <c:numCache>
                <c:formatCode>General</c:formatCode>
                <c:ptCount val="1"/>
                <c:pt idx="0">
                  <c:v>19</c:v>
                </c:pt>
              </c:numCache>
            </c:numRef>
          </c:val>
          <c:extLst>
            <c:ext xmlns:c16="http://schemas.microsoft.com/office/drawing/2014/chart" uri="{C3380CC4-5D6E-409C-BE32-E72D297353CC}">
              <c16:uniqueId val="{00000000-4C24-4202-B438-5A66C7FD283B}"/>
            </c:ext>
          </c:extLst>
        </c:ser>
        <c:ser>
          <c:idx val="1"/>
          <c:order val="1"/>
          <c:tx>
            <c:strRef>
              <c:f>Sheet1!$C$1</c:f>
              <c:strCache>
                <c:ptCount val="1"/>
                <c:pt idx="0">
                  <c:v>West</c:v>
                </c:pt>
              </c:strCache>
            </c:strRef>
          </c:tx>
          <c:spPr>
            <a:solidFill>
              <a:schemeClr val="accent4"/>
            </a:solidFill>
            <a:ln>
              <a:noFill/>
            </a:ln>
            <a:effectLst/>
          </c:spPr>
          <c:invertIfNegative val="0"/>
          <c:cat>
            <c:numRef>
              <c:f>Sheet1!$A$2</c:f>
              <c:numCache>
                <c:formatCode>General</c:formatCode>
                <c:ptCount val="1"/>
              </c:numCache>
            </c:numRef>
          </c:cat>
          <c:val>
            <c:numRef>
              <c:f>Sheet1!$C$2</c:f>
              <c:numCache>
                <c:formatCode>General</c:formatCode>
                <c:ptCount val="1"/>
                <c:pt idx="0">
                  <c:v>8</c:v>
                </c:pt>
              </c:numCache>
            </c:numRef>
          </c:val>
          <c:extLst>
            <c:ext xmlns:c16="http://schemas.microsoft.com/office/drawing/2014/chart" uri="{C3380CC4-5D6E-409C-BE32-E72D297353CC}">
              <c16:uniqueId val="{00000001-4C24-4202-B438-5A66C7FD283B}"/>
            </c:ext>
          </c:extLst>
        </c:ser>
        <c:ser>
          <c:idx val="2"/>
          <c:order val="2"/>
          <c:tx>
            <c:strRef>
              <c:f>Sheet1!$D$1</c:f>
              <c:strCache>
                <c:ptCount val="1"/>
                <c:pt idx="0">
                  <c:v>Midwest</c:v>
                </c:pt>
              </c:strCache>
            </c:strRef>
          </c:tx>
          <c:spPr>
            <a:solidFill>
              <a:schemeClr val="accent6"/>
            </a:solidFill>
            <a:ln>
              <a:noFill/>
            </a:ln>
            <a:effectLst/>
          </c:spPr>
          <c:invertIfNegative val="0"/>
          <c:cat>
            <c:numRef>
              <c:f>Sheet1!$A$2</c:f>
              <c:numCache>
                <c:formatCode>General</c:formatCode>
                <c:ptCount val="1"/>
              </c:numCache>
            </c:numRef>
          </c:cat>
          <c:val>
            <c:numRef>
              <c:f>Sheet1!$D$2</c:f>
              <c:numCache>
                <c:formatCode>General</c:formatCode>
                <c:ptCount val="1"/>
                <c:pt idx="0">
                  <c:v>7</c:v>
                </c:pt>
              </c:numCache>
            </c:numRef>
          </c:val>
          <c:extLst>
            <c:ext xmlns:c16="http://schemas.microsoft.com/office/drawing/2014/chart" uri="{C3380CC4-5D6E-409C-BE32-E72D297353CC}">
              <c16:uniqueId val="{00000002-4C24-4202-B438-5A66C7FD283B}"/>
            </c:ext>
          </c:extLst>
        </c:ser>
        <c:ser>
          <c:idx val="3"/>
          <c:order val="3"/>
          <c:tx>
            <c:strRef>
              <c:f>Sheet1!$E$1</c:f>
              <c:strCache>
                <c:ptCount val="1"/>
                <c:pt idx="0">
                  <c:v>South</c:v>
                </c:pt>
              </c:strCache>
            </c:strRef>
          </c:tx>
          <c:spPr>
            <a:solidFill>
              <a:schemeClr val="accent2">
                <a:lumMod val="60000"/>
              </a:schemeClr>
            </a:solidFill>
            <a:ln>
              <a:noFill/>
            </a:ln>
            <a:effectLst/>
          </c:spPr>
          <c:invertIfNegative val="0"/>
          <c:cat>
            <c:numRef>
              <c:f>Sheet1!$A$2</c:f>
              <c:numCache>
                <c:formatCode>General</c:formatCode>
                <c:ptCount val="1"/>
              </c:numCache>
            </c:numRef>
          </c:cat>
          <c:val>
            <c:numRef>
              <c:f>Sheet1!$E$2</c:f>
              <c:numCache>
                <c:formatCode>General</c:formatCode>
                <c:ptCount val="1"/>
                <c:pt idx="0">
                  <c:v>7</c:v>
                </c:pt>
              </c:numCache>
            </c:numRef>
          </c:val>
          <c:extLst>
            <c:ext xmlns:c16="http://schemas.microsoft.com/office/drawing/2014/chart" uri="{C3380CC4-5D6E-409C-BE32-E72D297353CC}">
              <c16:uniqueId val="{00000003-4C24-4202-B438-5A66C7FD283B}"/>
            </c:ext>
          </c:extLst>
        </c:ser>
        <c:dLbls>
          <c:showLegendKey val="0"/>
          <c:showVal val="0"/>
          <c:showCatName val="0"/>
          <c:showSerName val="0"/>
          <c:showPercent val="0"/>
          <c:showBubbleSize val="0"/>
        </c:dLbls>
        <c:gapWidth val="150"/>
        <c:overlap val="100"/>
        <c:axId val="909034575"/>
        <c:axId val="909041647"/>
      </c:barChart>
      <c:catAx>
        <c:axId val="909034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041647"/>
        <c:crosses val="autoZero"/>
        <c:auto val="1"/>
        <c:lblAlgn val="ctr"/>
        <c:lblOffset val="100"/>
        <c:noMultiLvlLbl val="0"/>
      </c:catAx>
      <c:valAx>
        <c:axId val="909041647"/>
        <c:scaling>
          <c:orientation val="minMax"/>
          <c:max val="4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034575"/>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Ethnicity</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White</c:v>
                </c:pt>
              </c:strCache>
            </c:strRef>
          </c:tx>
          <c:spPr>
            <a:solidFill>
              <a:schemeClr val="accent2"/>
            </a:solidFill>
            <a:ln>
              <a:noFill/>
            </a:ln>
            <a:effectLst/>
          </c:spPr>
          <c:invertIfNegative val="0"/>
          <c:cat>
            <c:numRef>
              <c:f>Sheet1!$A$2</c:f>
              <c:numCache>
                <c:formatCode>General</c:formatCode>
                <c:ptCount val="1"/>
              </c:numCache>
            </c:numRef>
          </c:cat>
          <c:val>
            <c:numRef>
              <c:f>Sheet1!$B$2</c:f>
              <c:numCache>
                <c:formatCode>General</c:formatCode>
                <c:ptCount val="1"/>
                <c:pt idx="0">
                  <c:v>22</c:v>
                </c:pt>
              </c:numCache>
            </c:numRef>
          </c:val>
          <c:extLst>
            <c:ext xmlns:c16="http://schemas.microsoft.com/office/drawing/2014/chart" uri="{C3380CC4-5D6E-409C-BE32-E72D297353CC}">
              <c16:uniqueId val="{00000000-0F98-47D2-92FA-5322BA1DB5C9}"/>
            </c:ext>
          </c:extLst>
        </c:ser>
        <c:ser>
          <c:idx val="1"/>
          <c:order val="1"/>
          <c:tx>
            <c:strRef>
              <c:f>Sheet1!$C$1</c:f>
              <c:strCache>
                <c:ptCount val="1"/>
                <c:pt idx="0">
                  <c:v>Black</c:v>
                </c:pt>
              </c:strCache>
            </c:strRef>
          </c:tx>
          <c:spPr>
            <a:solidFill>
              <a:schemeClr val="accent4"/>
            </a:solidFill>
            <a:ln>
              <a:noFill/>
            </a:ln>
            <a:effectLst/>
          </c:spPr>
          <c:invertIfNegative val="0"/>
          <c:cat>
            <c:numRef>
              <c:f>Sheet1!$A$2</c:f>
              <c:numCache>
                <c:formatCode>General</c:formatCode>
                <c:ptCount val="1"/>
              </c:numCache>
            </c:numRef>
          </c:cat>
          <c:val>
            <c:numRef>
              <c:f>Sheet1!$C$2</c:f>
              <c:numCache>
                <c:formatCode>General</c:formatCode>
                <c:ptCount val="1"/>
                <c:pt idx="0">
                  <c:v>11</c:v>
                </c:pt>
              </c:numCache>
            </c:numRef>
          </c:val>
          <c:extLst>
            <c:ext xmlns:c16="http://schemas.microsoft.com/office/drawing/2014/chart" uri="{C3380CC4-5D6E-409C-BE32-E72D297353CC}">
              <c16:uniqueId val="{00000001-0F98-47D2-92FA-5322BA1DB5C9}"/>
            </c:ext>
          </c:extLst>
        </c:ser>
        <c:ser>
          <c:idx val="2"/>
          <c:order val="2"/>
          <c:tx>
            <c:strRef>
              <c:f>Sheet1!$D$1</c:f>
              <c:strCache>
                <c:ptCount val="1"/>
                <c:pt idx="0">
                  <c:v>Hispanic</c:v>
                </c:pt>
              </c:strCache>
            </c:strRef>
          </c:tx>
          <c:spPr>
            <a:solidFill>
              <a:schemeClr val="accent6"/>
            </a:solidFill>
            <a:ln>
              <a:noFill/>
            </a:ln>
            <a:effectLst/>
          </c:spPr>
          <c:invertIfNegative val="0"/>
          <c:cat>
            <c:numRef>
              <c:f>Sheet1!$A$2</c:f>
              <c:numCache>
                <c:formatCode>General</c:formatCode>
                <c:ptCount val="1"/>
              </c:numCache>
            </c:numRef>
          </c:cat>
          <c:val>
            <c:numRef>
              <c:f>Sheet1!$D$2</c:f>
              <c:numCache>
                <c:formatCode>General</c:formatCode>
                <c:ptCount val="1"/>
                <c:pt idx="0">
                  <c:v>4</c:v>
                </c:pt>
              </c:numCache>
            </c:numRef>
          </c:val>
          <c:extLst>
            <c:ext xmlns:c16="http://schemas.microsoft.com/office/drawing/2014/chart" uri="{C3380CC4-5D6E-409C-BE32-E72D297353CC}">
              <c16:uniqueId val="{00000002-0F98-47D2-92FA-5322BA1DB5C9}"/>
            </c:ext>
          </c:extLst>
        </c:ser>
        <c:ser>
          <c:idx val="3"/>
          <c:order val="3"/>
          <c:tx>
            <c:strRef>
              <c:f>Sheet1!$E$1</c:f>
              <c:strCache>
                <c:ptCount val="1"/>
                <c:pt idx="0">
                  <c:v>Asian</c:v>
                </c:pt>
              </c:strCache>
            </c:strRef>
          </c:tx>
          <c:spPr>
            <a:solidFill>
              <a:schemeClr val="accent2">
                <a:lumMod val="60000"/>
              </a:schemeClr>
            </a:solidFill>
            <a:ln>
              <a:noFill/>
            </a:ln>
            <a:effectLst/>
          </c:spPr>
          <c:invertIfNegative val="0"/>
          <c:cat>
            <c:numRef>
              <c:f>Sheet1!$A$2</c:f>
              <c:numCache>
                <c:formatCode>General</c:formatCode>
                <c:ptCount val="1"/>
              </c:numCache>
            </c:numRef>
          </c:cat>
          <c:val>
            <c:numRef>
              <c:f>Sheet1!$E$2</c:f>
              <c:numCache>
                <c:formatCode>General</c:formatCode>
                <c:ptCount val="1"/>
                <c:pt idx="0">
                  <c:v>3</c:v>
                </c:pt>
              </c:numCache>
            </c:numRef>
          </c:val>
          <c:extLst>
            <c:ext xmlns:c16="http://schemas.microsoft.com/office/drawing/2014/chart" uri="{C3380CC4-5D6E-409C-BE32-E72D297353CC}">
              <c16:uniqueId val="{00000003-0F98-47D2-92FA-5322BA1DB5C9}"/>
            </c:ext>
          </c:extLst>
        </c:ser>
        <c:ser>
          <c:idx val="4"/>
          <c:order val="4"/>
          <c:tx>
            <c:strRef>
              <c:f>Sheet1!$F$1</c:f>
              <c:strCache>
                <c:ptCount val="1"/>
                <c:pt idx="0">
                  <c:v>Middle Eastern</c:v>
                </c:pt>
              </c:strCache>
            </c:strRef>
          </c:tx>
          <c:spPr>
            <a:solidFill>
              <a:schemeClr val="accent4">
                <a:lumMod val="60000"/>
              </a:schemeClr>
            </a:solidFill>
            <a:ln>
              <a:noFill/>
            </a:ln>
            <a:effectLst/>
          </c:spPr>
          <c:invertIfNegative val="0"/>
          <c:cat>
            <c:numRef>
              <c:f>Sheet1!$A$2</c:f>
              <c:numCache>
                <c:formatCode>General</c:formatCode>
                <c:ptCount val="1"/>
              </c:numCache>
            </c:numRef>
          </c:cat>
          <c:val>
            <c:numRef>
              <c:f>Sheet1!$F$2</c:f>
              <c:numCache>
                <c:formatCode>General</c:formatCode>
                <c:ptCount val="1"/>
                <c:pt idx="0">
                  <c:v>1</c:v>
                </c:pt>
              </c:numCache>
            </c:numRef>
          </c:val>
          <c:extLst>
            <c:ext xmlns:c16="http://schemas.microsoft.com/office/drawing/2014/chart" uri="{C3380CC4-5D6E-409C-BE32-E72D297353CC}">
              <c16:uniqueId val="{00000004-0F98-47D2-92FA-5322BA1DB5C9}"/>
            </c:ext>
          </c:extLst>
        </c:ser>
        <c:ser>
          <c:idx val="5"/>
          <c:order val="5"/>
          <c:tx>
            <c:strRef>
              <c:f>Sheet1!$G$1</c:f>
              <c:strCache>
                <c:ptCount val="1"/>
                <c:pt idx="0">
                  <c:v>Prefer not to answer</c:v>
                </c:pt>
              </c:strCache>
            </c:strRef>
          </c:tx>
          <c:spPr>
            <a:solidFill>
              <a:schemeClr val="accent6">
                <a:lumMod val="60000"/>
              </a:schemeClr>
            </a:solidFill>
            <a:ln>
              <a:noFill/>
            </a:ln>
            <a:effectLst/>
          </c:spPr>
          <c:invertIfNegative val="0"/>
          <c:cat>
            <c:numRef>
              <c:f>Sheet1!$A$2</c:f>
              <c:numCache>
                <c:formatCode>General</c:formatCode>
                <c:ptCount val="1"/>
              </c:numCache>
            </c:numRef>
          </c:cat>
          <c:val>
            <c:numRef>
              <c:f>Sheet1!$G$2</c:f>
              <c:numCache>
                <c:formatCode>General</c:formatCode>
                <c:ptCount val="1"/>
                <c:pt idx="0">
                  <c:v>2</c:v>
                </c:pt>
              </c:numCache>
            </c:numRef>
          </c:val>
          <c:extLst>
            <c:ext xmlns:c16="http://schemas.microsoft.com/office/drawing/2014/chart" uri="{C3380CC4-5D6E-409C-BE32-E72D297353CC}">
              <c16:uniqueId val="{00000005-0F98-47D2-92FA-5322BA1DB5C9}"/>
            </c:ext>
          </c:extLst>
        </c:ser>
        <c:dLbls>
          <c:showLegendKey val="0"/>
          <c:showVal val="0"/>
          <c:showCatName val="0"/>
          <c:showSerName val="0"/>
          <c:showPercent val="0"/>
          <c:showBubbleSize val="0"/>
        </c:dLbls>
        <c:gapWidth val="150"/>
        <c:overlap val="100"/>
        <c:axId val="909034575"/>
        <c:axId val="909041647"/>
      </c:barChart>
      <c:catAx>
        <c:axId val="909034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041647"/>
        <c:crosses val="autoZero"/>
        <c:auto val="1"/>
        <c:lblAlgn val="ctr"/>
        <c:lblOffset val="100"/>
        <c:noMultiLvlLbl val="0"/>
      </c:catAx>
      <c:valAx>
        <c:axId val="909041647"/>
        <c:scaling>
          <c:orientation val="minMax"/>
          <c:max val="4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034575"/>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Gender Identity</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Cisgender Female</c:v>
                </c:pt>
              </c:strCache>
            </c:strRef>
          </c:tx>
          <c:spPr>
            <a:solidFill>
              <a:schemeClr val="accent2"/>
            </a:solidFill>
            <a:ln>
              <a:noFill/>
            </a:ln>
            <a:effectLst/>
          </c:spPr>
          <c:invertIfNegative val="0"/>
          <c:cat>
            <c:numRef>
              <c:f>Sheet1!$A$2</c:f>
              <c:numCache>
                <c:formatCode>General</c:formatCode>
                <c:ptCount val="1"/>
              </c:numCache>
            </c:numRef>
          </c:cat>
          <c:val>
            <c:numRef>
              <c:f>Sheet1!$B$2</c:f>
              <c:numCache>
                <c:formatCode>General</c:formatCode>
                <c:ptCount val="1"/>
                <c:pt idx="0">
                  <c:v>33</c:v>
                </c:pt>
              </c:numCache>
            </c:numRef>
          </c:val>
          <c:extLst>
            <c:ext xmlns:c16="http://schemas.microsoft.com/office/drawing/2014/chart" uri="{C3380CC4-5D6E-409C-BE32-E72D297353CC}">
              <c16:uniqueId val="{00000000-FD69-484D-ACB9-2724B6445C5C}"/>
            </c:ext>
          </c:extLst>
        </c:ser>
        <c:ser>
          <c:idx val="1"/>
          <c:order val="1"/>
          <c:tx>
            <c:strRef>
              <c:f>Sheet1!$C$1</c:f>
              <c:strCache>
                <c:ptCount val="1"/>
                <c:pt idx="0">
                  <c:v>Cisgender Male</c:v>
                </c:pt>
              </c:strCache>
            </c:strRef>
          </c:tx>
          <c:spPr>
            <a:solidFill>
              <a:schemeClr val="accent4"/>
            </a:solidFill>
            <a:ln>
              <a:noFill/>
            </a:ln>
            <a:effectLst/>
          </c:spPr>
          <c:invertIfNegative val="0"/>
          <c:cat>
            <c:numRef>
              <c:f>Sheet1!$A$2</c:f>
              <c:numCache>
                <c:formatCode>General</c:formatCode>
                <c:ptCount val="1"/>
              </c:numCache>
            </c:numRef>
          </c:cat>
          <c:val>
            <c:numRef>
              <c:f>Sheet1!$C$2</c:f>
              <c:numCache>
                <c:formatCode>General</c:formatCode>
                <c:ptCount val="1"/>
                <c:pt idx="0">
                  <c:v>6</c:v>
                </c:pt>
              </c:numCache>
            </c:numRef>
          </c:val>
          <c:extLst>
            <c:ext xmlns:c16="http://schemas.microsoft.com/office/drawing/2014/chart" uri="{C3380CC4-5D6E-409C-BE32-E72D297353CC}">
              <c16:uniqueId val="{00000001-FD69-484D-ACB9-2724B6445C5C}"/>
            </c:ext>
          </c:extLst>
        </c:ser>
        <c:ser>
          <c:idx val="2"/>
          <c:order val="2"/>
          <c:tx>
            <c:strRef>
              <c:f>Sheet1!$D$1</c:f>
              <c:strCache>
                <c:ptCount val="1"/>
                <c:pt idx="0">
                  <c:v>Prefer not to say</c:v>
                </c:pt>
              </c:strCache>
            </c:strRef>
          </c:tx>
          <c:spPr>
            <a:solidFill>
              <a:schemeClr val="accent6"/>
            </a:solidFill>
            <a:ln>
              <a:noFill/>
            </a:ln>
            <a:effectLst/>
          </c:spPr>
          <c:invertIfNegative val="0"/>
          <c:cat>
            <c:numRef>
              <c:f>Sheet1!$A$2</c:f>
              <c:numCache>
                <c:formatCode>General</c:formatCode>
                <c:ptCount val="1"/>
              </c:numCache>
            </c:numRef>
          </c:cat>
          <c:val>
            <c:numRef>
              <c:f>Sheet1!$D$2</c:f>
              <c:numCache>
                <c:formatCode>General</c:formatCode>
                <c:ptCount val="1"/>
                <c:pt idx="0">
                  <c:v>2</c:v>
                </c:pt>
              </c:numCache>
            </c:numRef>
          </c:val>
          <c:extLst>
            <c:ext xmlns:c16="http://schemas.microsoft.com/office/drawing/2014/chart" uri="{C3380CC4-5D6E-409C-BE32-E72D297353CC}">
              <c16:uniqueId val="{00000002-FD69-484D-ACB9-2724B6445C5C}"/>
            </c:ext>
          </c:extLst>
        </c:ser>
        <c:dLbls>
          <c:showLegendKey val="0"/>
          <c:showVal val="0"/>
          <c:showCatName val="0"/>
          <c:showSerName val="0"/>
          <c:showPercent val="0"/>
          <c:showBubbleSize val="0"/>
        </c:dLbls>
        <c:gapWidth val="150"/>
        <c:overlap val="100"/>
        <c:axId val="909034575"/>
        <c:axId val="909041647"/>
      </c:barChart>
      <c:catAx>
        <c:axId val="909034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041647"/>
        <c:crosses val="autoZero"/>
        <c:auto val="1"/>
        <c:lblAlgn val="ctr"/>
        <c:lblOffset val="100"/>
        <c:noMultiLvlLbl val="0"/>
      </c:catAx>
      <c:valAx>
        <c:axId val="909041647"/>
        <c:scaling>
          <c:orientation val="minMax"/>
          <c:max val="4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034575"/>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1B0287-4377-4746-AA71-88F2A4DDD883}" type="doc">
      <dgm:prSet loTypeId="urn:microsoft.com/office/officeart/2005/8/layout/hierarchy3" loCatId="hierarchy" qsTypeId="urn:microsoft.com/office/officeart/2005/8/quickstyle/simple1" qsCatId="simple" csTypeId="urn:microsoft.com/office/officeart/2005/8/colors/accent0_2" csCatId="mainScheme" phldr="1"/>
      <dgm:spPr/>
      <dgm:t>
        <a:bodyPr/>
        <a:lstStyle/>
        <a:p>
          <a:endParaRPr lang="en-US"/>
        </a:p>
      </dgm:t>
    </dgm:pt>
    <dgm:pt modelId="{A047437E-56D0-4524-B7F1-43F9F4DDA39A}">
      <dgm:prSet/>
      <dgm:spPr/>
      <dgm:t>
        <a:bodyPr/>
        <a:lstStyle/>
        <a:p>
          <a:r>
            <a:rPr lang="en-US" dirty="0"/>
            <a:t>Published scoping reviews</a:t>
          </a:r>
          <a:r>
            <a:rPr lang="en-US" baseline="30000" dirty="0"/>
            <a:t>1,2</a:t>
          </a:r>
          <a:r>
            <a:rPr lang="en-US" dirty="0"/>
            <a:t> of SDH in GME until 2017</a:t>
          </a:r>
        </a:p>
      </dgm:t>
    </dgm:pt>
    <dgm:pt modelId="{C215F8BB-F1E4-4D22-9E49-8A1D7F92580E}" type="parTrans" cxnId="{BD9D606D-7551-41AE-B808-8F4F30B17DCB}">
      <dgm:prSet/>
      <dgm:spPr/>
      <dgm:t>
        <a:bodyPr/>
        <a:lstStyle/>
        <a:p>
          <a:endParaRPr lang="en-US"/>
        </a:p>
      </dgm:t>
    </dgm:pt>
    <dgm:pt modelId="{7AA2152C-80D0-4F4C-9A44-C544F264EEA2}" type="sibTrans" cxnId="{BD9D606D-7551-41AE-B808-8F4F30B17DCB}">
      <dgm:prSet/>
      <dgm:spPr/>
      <dgm:t>
        <a:bodyPr/>
        <a:lstStyle/>
        <a:p>
          <a:endParaRPr lang="en-US"/>
        </a:p>
      </dgm:t>
    </dgm:pt>
    <dgm:pt modelId="{8173601A-0FDA-44C1-B4B6-347DF26D4489}">
      <dgm:prSet/>
      <dgm:spPr/>
      <dgm:t>
        <a:bodyPr/>
        <a:lstStyle/>
        <a:p>
          <a:r>
            <a:rPr lang="en-US" dirty="0"/>
            <a:t>Standardized review, 2017 until 2019 </a:t>
          </a:r>
        </a:p>
        <a:p>
          <a:r>
            <a:rPr lang="en-US" dirty="0"/>
            <a:t>PubMed, Embase</a:t>
          </a:r>
        </a:p>
      </dgm:t>
    </dgm:pt>
    <dgm:pt modelId="{B33BBAD2-97D8-4D45-9481-BFF4EFB46A9B}" type="parTrans" cxnId="{9B7017B2-1BCC-450A-8F5D-85C13E1068F3}">
      <dgm:prSet/>
      <dgm:spPr/>
      <dgm:t>
        <a:bodyPr/>
        <a:lstStyle/>
        <a:p>
          <a:endParaRPr lang="en-US"/>
        </a:p>
      </dgm:t>
    </dgm:pt>
    <dgm:pt modelId="{51AF38D5-98AF-4635-878A-8E52722DBC35}" type="sibTrans" cxnId="{9B7017B2-1BCC-450A-8F5D-85C13E1068F3}">
      <dgm:prSet/>
      <dgm:spPr/>
      <dgm:t>
        <a:bodyPr/>
        <a:lstStyle/>
        <a:p>
          <a:endParaRPr lang="en-US"/>
        </a:p>
      </dgm:t>
    </dgm:pt>
    <dgm:pt modelId="{A79C1120-18DB-4377-8037-602FA90B4DC6}">
      <dgm:prSet/>
      <dgm:spPr/>
      <dgm:t>
        <a:bodyPr/>
        <a:lstStyle/>
        <a:p>
          <a:r>
            <a:rPr lang="en-US" dirty="0"/>
            <a:t>276 titles/abstracts reviewed by two independent reviewers</a:t>
          </a:r>
        </a:p>
      </dgm:t>
    </dgm:pt>
    <dgm:pt modelId="{679B7A05-118A-4DB6-A14E-3E25430C5FCA}" type="parTrans" cxnId="{E0517A41-11E4-4D0B-884F-EC2C4F033C5E}">
      <dgm:prSet/>
      <dgm:spPr/>
      <dgm:t>
        <a:bodyPr/>
        <a:lstStyle/>
        <a:p>
          <a:endParaRPr lang="en-US"/>
        </a:p>
      </dgm:t>
    </dgm:pt>
    <dgm:pt modelId="{D4DE71BE-1CA4-4360-A9B4-A5D3D21649FA}" type="sibTrans" cxnId="{E0517A41-11E4-4D0B-884F-EC2C4F033C5E}">
      <dgm:prSet/>
      <dgm:spPr/>
      <dgm:t>
        <a:bodyPr/>
        <a:lstStyle/>
        <a:p>
          <a:endParaRPr lang="en-US"/>
        </a:p>
      </dgm:t>
    </dgm:pt>
    <dgm:pt modelId="{6712F1CE-20E1-4D54-9C83-DB8DA45BCEF8}">
      <dgm:prSet/>
      <dgm:spPr/>
      <dgm:t>
        <a:bodyPr/>
        <a:lstStyle/>
        <a:p>
          <a:r>
            <a:rPr lang="en-US" dirty="0"/>
            <a:t>50 Articles/Abstracts</a:t>
          </a:r>
        </a:p>
      </dgm:t>
    </dgm:pt>
    <dgm:pt modelId="{841F5D7C-14FD-4C62-B8A5-07960EAB6CD7}" type="parTrans" cxnId="{DD524368-7674-4DEB-B7BB-FA1899C1CBA2}">
      <dgm:prSet/>
      <dgm:spPr/>
      <dgm:t>
        <a:bodyPr/>
        <a:lstStyle/>
        <a:p>
          <a:endParaRPr lang="en-US"/>
        </a:p>
      </dgm:t>
    </dgm:pt>
    <dgm:pt modelId="{9ABA4853-5E44-4AB7-B2B1-85650EDBBA15}" type="sibTrans" cxnId="{DD524368-7674-4DEB-B7BB-FA1899C1CBA2}">
      <dgm:prSet/>
      <dgm:spPr/>
      <dgm:t>
        <a:bodyPr/>
        <a:lstStyle/>
        <a:p>
          <a:endParaRPr lang="en-US"/>
        </a:p>
      </dgm:t>
    </dgm:pt>
    <dgm:pt modelId="{90F256C3-35C4-4BB7-9C6A-3651F7EADCB7}">
      <dgm:prSet/>
      <dgm:spPr/>
      <dgm:t>
        <a:bodyPr/>
        <a:lstStyle/>
        <a:p>
          <a:r>
            <a:rPr lang="en-US" dirty="0"/>
            <a:t>Evidence-based frameworks, toolkits and position papers</a:t>
          </a:r>
        </a:p>
      </dgm:t>
    </dgm:pt>
    <dgm:pt modelId="{E44CA72C-2793-4A31-B115-EEB189589A98}" type="parTrans" cxnId="{24B38C22-26B9-4B10-9C14-B7A7FFF7F0BF}">
      <dgm:prSet/>
      <dgm:spPr/>
      <dgm:t>
        <a:bodyPr/>
        <a:lstStyle/>
        <a:p>
          <a:endParaRPr lang="en-US"/>
        </a:p>
      </dgm:t>
    </dgm:pt>
    <dgm:pt modelId="{0E27AFB0-E1E3-436E-8C7D-5987AC15ECBE}" type="sibTrans" cxnId="{24B38C22-26B9-4B10-9C14-B7A7FFF7F0BF}">
      <dgm:prSet/>
      <dgm:spPr/>
      <dgm:t>
        <a:bodyPr/>
        <a:lstStyle/>
        <a:p>
          <a:endParaRPr lang="en-US"/>
        </a:p>
      </dgm:t>
    </dgm:pt>
    <dgm:pt modelId="{C00D99BC-D8B2-444D-B92F-A3805E7E2441}">
      <dgm:prSet/>
      <dgm:spPr/>
      <dgm:t>
        <a:bodyPr/>
        <a:lstStyle/>
        <a:p>
          <a:r>
            <a:rPr lang="en-US" dirty="0"/>
            <a:t>47 Articles/Abstracts</a:t>
          </a:r>
        </a:p>
      </dgm:t>
    </dgm:pt>
    <dgm:pt modelId="{6A75E41A-02B4-447D-B175-560D650D10C5}" type="parTrans" cxnId="{6C1F3E56-89A8-47F9-AD59-C3474BD7E956}">
      <dgm:prSet/>
      <dgm:spPr/>
      <dgm:t>
        <a:bodyPr/>
        <a:lstStyle/>
        <a:p>
          <a:endParaRPr lang="en-US"/>
        </a:p>
      </dgm:t>
    </dgm:pt>
    <dgm:pt modelId="{5CF6CB38-A8E8-4D2F-91A9-8BE4B8B6A298}" type="sibTrans" cxnId="{6C1F3E56-89A8-47F9-AD59-C3474BD7E956}">
      <dgm:prSet/>
      <dgm:spPr/>
      <dgm:t>
        <a:bodyPr/>
        <a:lstStyle/>
        <a:p>
          <a:endParaRPr lang="en-US"/>
        </a:p>
      </dgm:t>
    </dgm:pt>
    <dgm:pt modelId="{6E531B8F-7899-4B6B-A06E-852C8B6D93EA}">
      <dgm:prSet/>
      <dgm:spPr/>
      <dgm:t>
        <a:bodyPr/>
        <a:lstStyle/>
        <a:p>
          <a:r>
            <a:rPr lang="en-US" dirty="0"/>
            <a:t>28 Publications</a:t>
          </a:r>
        </a:p>
      </dgm:t>
    </dgm:pt>
    <dgm:pt modelId="{5B57886A-C4AF-4F2B-886C-73741B0D1494}" type="parTrans" cxnId="{BA7E1450-8527-4EDE-AFA1-6649F3A03552}">
      <dgm:prSet/>
      <dgm:spPr/>
      <dgm:t>
        <a:bodyPr/>
        <a:lstStyle/>
        <a:p>
          <a:endParaRPr lang="en-US"/>
        </a:p>
      </dgm:t>
    </dgm:pt>
    <dgm:pt modelId="{5D04763C-3AD6-4C63-A594-E7BC24D78A5A}" type="sibTrans" cxnId="{BA7E1450-8527-4EDE-AFA1-6649F3A03552}">
      <dgm:prSet/>
      <dgm:spPr/>
      <dgm:t>
        <a:bodyPr/>
        <a:lstStyle/>
        <a:p>
          <a:endParaRPr lang="en-US"/>
        </a:p>
      </dgm:t>
    </dgm:pt>
    <dgm:pt modelId="{19640C11-95EF-47B2-AA57-CB0A75C42320}" type="pres">
      <dgm:prSet presAssocID="{031B0287-4377-4746-AA71-88F2A4DDD883}" presName="diagram" presStyleCnt="0">
        <dgm:presLayoutVars>
          <dgm:chPref val="1"/>
          <dgm:dir/>
          <dgm:animOne val="branch"/>
          <dgm:animLvl val="lvl"/>
          <dgm:resizeHandles/>
        </dgm:presLayoutVars>
      </dgm:prSet>
      <dgm:spPr/>
    </dgm:pt>
    <dgm:pt modelId="{E947717A-9FAA-450D-A3B1-1FBC7CA0D32B}" type="pres">
      <dgm:prSet presAssocID="{A047437E-56D0-4524-B7F1-43F9F4DDA39A}" presName="root" presStyleCnt="0"/>
      <dgm:spPr/>
    </dgm:pt>
    <dgm:pt modelId="{2684048F-1FC4-4794-B9E7-FABF7BB7E9DD}" type="pres">
      <dgm:prSet presAssocID="{A047437E-56D0-4524-B7F1-43F9F4DDA39A}" presName="rootComposite" presStyleCnt="0"/>
      <dgm:spPr/>
    </dgm:pt>
    <dgm:pt modelId="{4860DF0B-861E-4FF1-8DCC-C22BBE460E2F}" type="pres">
      <dgm:prSet presAssocID="{A047437E-56D0-4524-B7F1-43F9F4DDA39A}" presName="rootText" presStyleLbl="node1" presStyleIdx="0" presStyleCnt="3"/>
      <dgm:spPr/>
    </dgm:pt>
    <dgm:pt modelId="{B1BB7477-86D7-48DD-90B2-A7F7F9BBF1BF}" type="pres">
      <dgm:prSet presAssocID="{A047437E-56D0-4524-B7F1-43F9F4DDA39A}" presName="rootConnector" presStyleLbl="node1" presStyleIdx="0" presStyleCnt="3"/>
      <dgm:spPr/>
    </dgm:pt>
    <dgm:pt modelId="{6FC1BB92-8E0B-4301-94CC-5BC2F5048332}" type="pres">
      <dgm:prSet presAssocID="{A047437E-56D0-4524-B7F1-43F9F4DDA39A}" presName="childShape" presStyleCnt="0"/>
      <dgm:spPr/>
    </dgm:pt>
    <dgm:pt modelId="{D4388976-1B1B-48A4-82A7-59385BEC4732}" type="pres">
      <dgm:prSet presAssocID="{841F5D7C-14FD-4C62-B8A5-07960EAB6CD7}" presName="Name13" presStyleLbl="parChTrans1D2" presStyleIdx="0" presStyleCnt="4"/>
      <dgm:spPr/>
    </dgm:pt>
    <dgm:pt modelId="{B1E5AFC5-4B19-4FF3-BF5D-6D8995D4E61F}" type="pres">
      <dgm:prSet presAssocID="{6712F1CE-20E1-4D54-9C83-DB8DA45BCEF8}" presName="childText" presStyleLbl="bgAcc1" presStyleIdx="0" presStyleCnt="4">
        <dgm:presLayoutVars>
          <dgm:bulletEnabled val="1"/>
        </dgm:presLayoutVars>
      </dgm:prSet>
      <dgm:spPr/>
    </dgm:pt>
    <dgm:pt modelId="{E186E052-E67C-4881-BDBB-597D000E83CF}" type="pres">
      <dgm:prSet presAssocID="{8173601A-0FDA-44C1-B4B6-347DF26D4489}" presName="root" presStyleCnt="0"/>
      <dgm:spPr/>
    </dgm:pt>
    <dgm:pt modelId="{3C81D940-B3C8-488D-9E5B-6609384F35BA}" type="pres">
      <dgm:prSet presAssocID="{8173601A-0FDA-44C1-B4B6-347DF26D4489}" presName="rootComposite" presStyleCnt="0"/>
      <dgm:spPr/>
    </dgm:pt>
    <dgm:pt modelId="{B20ABFA4-47ED-4CEB-B617-923195CEFE92}" type="pres">
      <dgm:prSet presAssocID="{8173601A-0FDA-44C1-B4B6-347DF26D4489}" presName="rootText" presStyleLbl="node1" presStyleIdx="1" presStyleCnt="3"/>
      <dgm:spPr/>
    </dgm:pt>
    <dgm:pt modelId="{54464A9C-8B99-4921-8689-F196371808B3}" type="pres">
      <dgm:prSet presAssocID="{8173601A-0FDA-44C1-B4B6-347DF26D4489}" presName="rootConnector" presStyleLbl="node1" presStyleIdx="1" presStyleCnt="3"/>
      <dgm:spPr/>
    </dgm:pt>
    <dgm:pt modelId="{9FF2C679-3B8C-433B-8F47-719DF8344073}" type="pres">
      <dgm:prSet presAssocID="{8173601A-0FDA-44C1-B4B6-347DF26D4489}" presName="childShape" presStyleCnt="0"/>
      <dgm:spPr/>
    </dgm:pt>
    <dgm:pt modelId="{C555AAE2-7C39-4874-8BF8-A7B3275385F2}" type="pres">
      <dgm:prSet presAssocID="{679B7A05-118A-4DB6-A14E-3E25430C5FCA}" presName="Name13" presStyleLbl="parChTrans1D2" presStyleIdx="1" presStyleCnt="4"/>
      <dgm:spPr/>
    </dgm:pt>
    <dgm:pt modelId="{99611AB9-D42B-4929-B255-F06A2A434DBA}" type="pres">
      <dgm:prSet presAssocID="{A79C1120-18DB-4377-8037-602FA90B4DC6}" presName="childText" presStyleLbl="bgAcc1" presStyleIdx="1" presStyleCnt="4">
        <dgm:presLayoutVars>
          <dgm:bulletEnabled val="1"/>
        </dgm:presLayoutVars>
      </dgm:prSet>
      <dgm:spPr/>
    </dgm:pt>
    <dgm:pt modelId="{E82AC7EA-F449-448D-9598-FA78C4A276FA}" type="pres">
      <dgm:prSet presAssocID="{6A75E41A-02B4-447D-B175-560D650D10C5}" presName="Name13" presStyleLbl="parChTrans1D2" presStyleIdx="2" presStyleCnt="4"/>
      <dgm:spPr/>
    </dgm:pt>
    <dgm:pt modelId="{E8E5F087-825B-417F-95BD-B97E3B57F96D}" type="pres">
      <dgm:prSet presAssocID="{C00D99BC-D8B2-444D-B92F-A3805E7E2441}" presName="childText" presStyleLbl="bgAcc1" presStyleIdx="2" presStyleCnt="4">
        <dgm:presLayoutVars>
          <dgm:bulletEnabled val="1"/>
        </dgm:presLayoutVars>
      </dgm:prSet>
      <dgm:spPr/>
    </dgm:pt>
    <dgm:pt modelId="{ECA32357-743B-4D49-B964-1DD4EFD2CBAC}" type="pres">
      <dgm:prSet presAssocID="{90F256C3-35C4-4BB7-9C6A-3651F7EADCB7}" presName="root" presStyleCnt="0"/>
      <dgm:spPr/>
    </dgm:pt>
    <dgm:pt modelId="{064DBA51-DDC9-4939-B296-0C7E0E16D827}" type="pres">
      <dgm:prSet presAssocID="{90F256C3-35C4-4BB7-9C6A-3651F7EADCB7}" presName="rootComposite" presStyleCnt="0"/>
      <dgm:spPr/>
    </dgm:pt>
    <dgm:pt modelId="{646EEAA1-B5D6-4665-8530-C115670517C7}" type="pres">
      <dgm:prSet presAssocID="{90F256C3-35C4-4BB7-9C6A-3651F7EADCB7}" presName="rootText" presStyleLbl="node1" presStyleIdx="2" presStyleCnt="3"/>
      <dgm:spPr/>
    </dgm:pt>
    <dgm:pt modelId="{F0191141-90F4-476E-BF3E-AE8FA63C26B7}" type="pres">
      <dgm:prSet presAssocID="{90F256C3-35C4-4BB7-9C6A-3651F7EADCB7}" presName="rootConnector" presStyleLbl="node1" presStyleIdx="2" presStyleCnt="3"/>
      <dgm:spPr/>
    </dgm:pt>
    <dgm:pt modelId="{0D5A6FEB-80F5-44A1-998A-DD84830AEC74}" type="pres">
      <dgm:prSet presAssocID="{90F256C3-35C4-4BB7-9C6A-3651F7EADCB7}" presName="childShape" presStyleCnt="0"/>
      <dgm:spPr/>
    </dgm:pt>
    <dgm:pt modelId="{B60D0F57-06FB-4053-9BC4-7843E2247FEE}" type="pres">
      <dgm:prSet presAssocID="{5B57886A-C4AF-4F2B-886C-73741B0D1494}" presName="Name13" presStyleLbl="parChTrans1D2" presStyleIdx="3" presStyleCnt="4"/>
      <dgm:spPr/>
    </dgm:pt>
    <dgm:pt modelId="{525C07BC-2DCF-44A6-8C87-58A37DC171DC}" type="pres">
      <dgm:prSet presAssocID="{6E531B8F-7899-4B6B-A06E-852C8B6D93EA}" presName="childText" presStyleLbl="bgAcc1" presStyleIdx="3" presStyleCnt="4">
        <dgm:presLayoutVars>
          <dgm:bulletEnabled val="1"/>
        </dgm:presLayoutVars>
      </dgm:prSet>
      <dgm:spPr/>
    </dgm:pt>
  </dgm:ptLst>
  <dgm:cxnLst>
    <dgm:cxn modelId="{AEEB1C00-6BD4-4FE1-A7E0-95DCCE1D7C59}" type="presOf" srcId="{90F256C3-35C4-4BB7-9C6A-3651F7EADCB7}" destId="{646EEAA1-B5D6-4665-8530-C115670517C7}" srcOrd="0" destOrd="0" presId="urn:microsoft.com/office/officeart/2005/8/layout/hierarchy3"/>
    <dgm:cxn modelId="{41B59604-4DFB-4EAF-A929-DFCBAA1E6219}" type="presOf" srcId="{8173601A-0FDA-44C1-B4B6-347DF26D4489}" destId="{54464A9C-8B99-4921-8689-F196371808B3}" srcOrd="1" destOrd="0" presId="urn:microsoft.com/office/officeart/2005/8/layout/hierarchy3"/>
    <dgm:cxn modelId="{9F36C808-9077-4A96-85D8-04952A7A924D}" type="presOf" srcId="{5B57886A-C4AF-4F2B-886C-73741B0D1494}" destId="{B60D0F57-06FB-4053-9BC4-7843E2247FEE}" srcOrd="0" destOrd="0" presId="urn:microsoft.com/office/officeart/2005/8/layout/hierarchy3"/>
    <dgm:cxn modelId="{24B38C22-26B9-4B10-9C14-B7A7FFF7F0BF}" srcId="{031B0287-4377-4746-AA71-88F2A4DDD883}" destId="{90F256C3-35C4-4BB7-9C6A-3651F7EADCB7}" srcOrd="2" destOrd="0" parTransId="{E44CA72C-2793-4A31-B115-EEB189589A98}" sibTransId="{0E27AFB0-E1E3-436E-8C7D-5987AC15ECBE}"/>
    <dgm:cxn modelId="{CD0D0637-AC6C-45CA-8635-DA91ADFA9739}" type="presOf" srcId="{679B7A05-118A-4DB6-A14E-3E25430C5FCA}" destId="{C555AAE2-7C39-4874-8BF8-A7B3275385F2}" srcOrd="0" destOrd="0" presId="urn:microsoft.com/office/officeart/2005/8/layout/hierarchy3"/>
    <dgm:cxn modelId="{1211F13C-788B-4113-9048-2CB5BDE447C9}" type="presOf" srcId="{6E531B8F-7899-4B6B-A06E-852C8B6D93EA}" destId="{525C07BC-2DCF-44A6-8C87-58A37DC171DC}" srcOrd="0" destOrd="0" presId="urn:microsoft.com/office/officeart/2005/8/layout/hierarchy3"/>
    <dgm:cxn modelId="{C14CD260-647D-47B3-9B4F-E88F282EA646}" type="presOf" srcId="{031B0287-4377-4746-AA71-88F2A4DDD883}" destId="{19640C11-95EF-47B2-AA57-CB0A75C42320}" srcOrd="0" destOrd="0" presId="urn:microsoft.com/office/officeart/2005/8/layout/hierarchy3"/>
    <dgm:cxn modelId="{E0517A41-11E4-4D0B-884F-EC2C4F033C5E}" srcId="{8173601A-0FDA-44C1-B4B6-347DF26D4489}" destId="{A79C1120-18DB-4377-8037-602FA90B4DC6}" srcOrd="0" destOrd="0" parTransId="{679B7A05-118A-4DB6-A14E-3E25430C5FCA}" sibTransId="{D4DE71BE-1CA4-4360-A9B4-A5D3D21649FA}"/>
    <dgm:cxn modelId="{DD524368-7674-4DEB-B7BB-FA1899C1CBA2}" srcId="{A047437E-56D0-4524-B7F1-43F9F4DDA39A}" destId="{6712F1CE-20E1-4D54-9C83-DB8DA45BCEF8}" srcOrd="0" destOrd="0" parTransId="{841F5D7C-14FD-4C62-B8A5-07960EAB6CD7}" sibTransId="{9ABA4853-5E44-4AB7-B2B1-85650EDBBA15}"/>
    <dgm:cxn modelId="{BD9D606D-7551-41AE-B808-8F4F30B17DCB}" srcId="{031B0287-4377-4746-AA71-88F2A4DDD883}" destId="{A047437E-56D0-4524-B7F1-43F9F4DDA39A}" srcOrd="0" destOrd="0" parTransId="{C215F8BB-F1E4-4D22-9E49-8A1D7F92580E}" sibTransId="{7AA2152C-80D0-4F4C-9A44-C544F264EEA2}"/>
    <dgm:cxn modelId="{BA7E1450-8527-4EDE-AFA1-6649F3A03552}" srcId="{90F256C3-35C4-4BB7-9C6A-3651F7EADCB7}" destId="{6E531B8F-7899-4B6B-A06E-852C8B6D93EA}" srcOrd="0" destOrd="0" parTransId="{5B57886A-C4AF-4F2B-886C-73741B0D1494}" sibTransId="{5D04763C-3AD6-4C63-A594-E7BC24D78A5A}"/>
    <dgm:cxn modelId="{6C1F3E56-89A8-47F9-AD59-C3474BD7E956}" srcId="{8173601A-0FDA-44C1-B4B6-347DF26D4489}" destId="{C00D99BC-D8B2-444D-B92F-A3805E7E2441}" srcOrd="1" destOrd="0" parTransId="{6A75E41A-02B4-447D-B175-560D650D10C5}" sibTransId="{5CF6CB38-A8E8-4D2F-91A9-8BE4B8B6A298}"/>
    <dgm:cxn modelId="{5C02047C-62A5-47D2-871F-1246579F6898}" type="presOf" srcId="{A047437E-56D0-4524-B7F1-43F9F4DDA39A}" destId="{4860DF0B-861E-4FF1-8DCC-C22BBE460E2F}" srcOrd="0" destOrd="0" presId="urn:microsoft.com/office/officeart/2005/8/layout/hierarchy3"/>
    <dgm:cxn modelId="{0E654D9C-A138-4D26-9805-A541AE8A0251}" type="presOf" srcId="{A047437E-56D0-4524-B7F1-43F9F4DDA39A}" destId="{B1BB7477-86D7-48DD-90B2-A7F7F9BBF1BF}" srcOrd="1" destOrd="0" presId="urn:microsoft.com/office/officeart/2005/8/layout/hierarchy3"/>
    <dgm:cxn modelId="{E5FE1F9D-05C0-423E-8158-B4DCA76E954F}" type="presOf" srcId="{90F256C3-35C4-4BB7-9C6A-3651F7EADCB7}" destId="{F0191141-90F4-476E-BF3E-AE8FA63C26B7}" srcOrd="1" destOrd="0" presId="urn:microsoft.com/office/officeart/2005/8/layout/hierarchy3"/>
    <dgm:cxn modelId="{9A813E9F-7A73-4C26-95A5-02D7E001ECE8}" type="presOf" srcId="{A79C1120-18DB-4377-8037-602FA90B4DC6}" destId="{99611AB9-D42B-4929-B255-F06A2A434DBA}" srcOrd="0" destOrd="0" presId="urn:microsoft.com/office/officeart/2005/8/layout/hierarchy3"/>
    <dgm:cxn modelId="{1FB8FFA2-E562-4DC8-A87A-F787303AB065}" type="presOf" srcId="{6712F1CE-20E1-4D54-9C83-DB8DA45BCEF8}" destId="{B1E5AFC5-4B19-4FF3-BF5D-6D8995D4E61F}" srcOrd="0" destOrd="0" presId="urn:microsoft.com/office/officeart/2005/8/layout/hierarchy3"/>
    <dgm:cxn modelId="{9623CEB1-4FF1-4CA6-985F-552E70BAE0F1}" type="presOf" srcId="{6A75E41A-02B4-447D-B175-560D650D10C5}" destId="{E82AC7EA-F449-448D-9598-FA78C4A276FA}" srcOrd="0" destOrd="0" presId="urn:microsoft.com/office/officeart/2005/8/layout/hierarchy3"/>
    <dgm:cxn modelId="{9B7017B2-1BCC-450A-8F5D-85C13E1068F3}" srcId="{031B0287-4377-4746-AA71-88F2A4DDD883}" destId="{8173601A-0FDA-44C1-B4B6-347DF26D4489}" srcOrd="1" destOrd="0" parTransId="{B33BBAD2-97D8-4D45-9481-BFF4EFB46A9B}" sibTransId="{51AF38D5-98AF-4635-878A-8E52722DBC35}"/>
    <dgm:cxn modelId="{C9FA83B3-0B6E-4707-9741-3F71113766BE}" type="presOf" srcId="{C00D99BC-D8B2-444D-B92F-A3805E7E2441}" destId="{E8E5F087-825B-417F-95BD-B97E3B57F96D}" srcOrd="0" destOrd="0" presId="urn:microsoft.com/office/officeart/2005/8/layout/hierarchy3"/>
    <dgm:cxn modelId="{814C8DE0-2684-4786-81B5-C649D0115430}" type="presOf" srcId="{841F5D7C-14FD-4C62-B8A5-07960EAB6CD7}" destId="{D4388976-1B1B-48A4-82A7-59385BEC4732}" srcOrd="0" destOrd="0" presId="urn:microsoft.com/office/officeart/2005/8/layout/hierarchy3"/>
    <dgm:cxn modelId="{D2F7E0FC-958E-4213-9319-12CC1625C0DB}" type="presOf" srcId="{8173601A-0FDA-44C1-B4B6-347DF26D4489}" destId="{B20ABFA4-47ED-4CEB-B617-923195CEFE92}" srcOrd="0" destOrd="0" presId="urn:microsoft.com/office/officeart/2005/8/layout/hierarchy3"/>
    <dgm:cxn modelId="{90BB40A3-CFF1-40C5-9F92-77FCDBBB9160}" type="presParOf" srcId="{19640C11-95EF-47B2-AA57-CB0A75C42320}" destId="{E947717A-9FAA-450D-A3B1-1FBC7CA0D32B}" srcOrd="0" destOrd="0" presId="urn:microsoft.com/office/officeart/2005/8/layout/hierarchy3"/>
    <dgm:cxn modelId="{4BB0D1DD-4F5F-4AE9-88A2-086090056A6F}" type="presParOf" srcId="{E947717A-9FAA-450D-A3B1-1FBC7CA0D32B}" destId="{2684048F-1FC4-4794-B9E7-FABF7BB7E9DD}" srcOrd="0" destOrd="0" presId="urn:microsoft.com/office/officeart/2005/8/layout/hierarchy3"/>
    <dgm:cxn modelId="{5123425E-8BF5-42FC-B892-68851E44CC9D}" type="presParOf" srcId="{2684048F-1FC4-4794-B9E7-FABF7BB7E9DD}" destId="{4860DF0B-861E-4FF1-8DCC-C22BBE460E2F}" srcOrd="0" destOrd="0" presId="urn:microsoft.com/office/officeart/2005/8/layout/hierarchy3"/>
    <dgm:cxn modelId="{BB4CDD06-0FAA-40F8-B2A6-66A7A614B7E3}" type="presParOf" srcId="{2684048F-1FC4-4794-B9E7-FABF7BB7E9DD}" destId="{B1BB7477-86D7-48DD-90B2-A7F7F9BBF1BF}" srcOrd="1" destOrd="0" presId="urn:microsoft.com/office/officeart/2005/8/layout/hierarchy3"/>
    <dgm:cxn modelId="{BBED6B93-DD31-4EB5-8935-E62A3C7A19D5}" type="presParOf" srcId="{E947717A-9FAA-450D-A3B1-1FBC7CA0D32B}" destId="{6FC1BB92-8E0B-4301-94CC-5BC2F5048332}" srcOrd="1" destOrd="0" presId="urn:microsoft.com/office/officeart/2005/8/layout/hierarchy3"/>
    <dgm:cxn modelId="{85FD2185-01A2-454A-8D1D-D7CEEDAEF8AA}" type="presParOf" srcId="{6FC1BB92-8E0B-4301-94CC-5BC2F5048332}" destId="{D4388976-1B1B-48A4-82A7-59385BEC4732}" srcOrd="0" destOrd="0" presId="urn:microsoft.com/office/officeart/2005/8/layout/hierarchy3"/>
    <dgm:cxn modelId="{A2DEAD5C-8B77-4460-AA8A-B997D53266E4}" type="presParOf" srcId="{6FC1BB92-8E0B-4301-94CC-5BC2F5048332}" destId="{B1E5AFC5-4B19-4FF3-BF5D-6D8995D4E61F}" srcOrd="1" destOrd="0" presId="urn:microsoft.com/office/officeart/2005/8/layout/hierarchy3"/>
    <dgm:cxn modelId="{F7BB3FF5-CC12-4B27-AF82-D21B953B0366}" type="presParOf" srcId="{19640C11-95EF-47B2-AA57-CB0A75C42320}" destId="{E186E052-E67C-4881-BDBB-597D000E83CF}" srcOrd="1" destOrd="0" presId="urn:microsoft.com/office/officeart/2005/8/layout/hierarchy3"/>
    <dgm:cxn modelId="{8705E5B7-BA40-461B-AFCD-F29019E3ECBE}" type="presParOf" srcId="{E186E052-E67C-4881-BDBB-597D000E83CF}" destId="{3C81D940-B3C8-488D-9E5B-6609384F35BA}" srcOrd="0" destOrd="0" presId="urn:microsoft.com/office/officeart/2005/8/layout/hierarchy3"/>
    <dgm:cxn modelId="{CACFA077-2618-4124-BF0F-F6BF97A9269D}" type="presParOf" srcId="{3C81D940-B3C8-488D-9E5B-6609384F35BA}" destId="{B20ABFA4-47ED-4CEB-B617-923195CEFE92}" srcOrd="0" destOrd="0" presId="urn:microsoft.com/office/officeart/2005/8/layout/hierarchy3"/>
    <dgm:cxn modelId="{B1928C6F-C903-48B0-86ED-69E674DFC6E5}" type="presParOf" srcId="{3C81D940-B3C8-488D-9E5B-6609384F35BA}" destId="{54464A9C-8B99-4921-8689-F196371808B3}" srcOrd="1" destOrd="0" presId="urn:microsoft.com/office/officeart/2005/8/layout/hierarchy3"/>
    <dgm:cxn modelId="{F088F304-4111-4BAF-8618-E147F7C54FCA}" type="presParOf" srcId="{E186E052-E67C-4881-BDBB-597D000E83CF}" destId="{9FF2C679-3B8C-433B-8F47-719DF8344073}" srcOrd="1" destOrd="0" presId="urn:microsoft.com/office/officeart/2005/8/layout/hierarchy3"/>
    <dgm:cxn modelId="{71EB03E3-E7C1-4AA6-9490-3CD4C45997CD}" type="presParOf" srcId="{9FF2C679-3B8C-433B-8F47-719DF8344073}" destId="{C555AAE2-7C39-4874-8BF8-A7B3275385F2}" srcOrd="0" destOrd="0" presId="urn:microsoft.com/office/officeart/2005/8/layout/hierarchy3"/>
    <dgm:cxn modelId="{304A3A90-6BDA-4A8D-9FB2-F889090B7F40}" type="presParOf" srcId="{9FF2C679-3B8C-433B-8F47-719DF8344073}" destId="{99611AB9-D42B-4929-B255-F06A2A434DBA}" srcOrd="1" destOrd="0" presId="urn:microsoft.com/office/officeart/2005/8/layout/hierarchy3"/>
    <dgm:cxn modelId="{27E5D452-B117-45DB-8073-A3775D36B562}" type="presParOf" srcId="{9FF2C679-3B8C-433B-8F47-719DF8344073}" destId="{E82AC7EA-F449-448D-9598-FA78C4A276FA}" srcOrd="2" destOrd="0" presId="urn:microsoft.com/office/officeart/2005/8/layout/hierarchy3"/>
    <dgm:cxn modelId="{2DA32E21-0DF8-4745-8D12-B33EB67A3725}" type="presParOf" srcId="{9FF2C679-3B8C-433B-8F47-719DF8344073}" destId="{E8E5F087-825B-417F-95BD-B97E3B57F96D}" srcOrd="3" destOrd="0" presId="urn:microsoft.com/office/officeart/2005/8/layout/hierarchy3"/>
    <dgm:cxn modelId="{1501FC2F-EEE8-4D46-972B-4C62BCC205B5}" type="presParOf" srcId="{19640C11-95EF-47B2-AA57-CB0A75C42320}" destId="{ECA32357-743B-4D49-B964-1DD4EFD2CBAC}" srcOrd="2" destOrd="0" presId="urn:microsoft.com/office/officeart/2005/8/layout/hierarchy3"/>
    <dgm:cxn modelId="{C55B2130-89AB-4AEB-9A18-2E9C51B453D5}" type="presParOf" srcId="{ECA32357-743B-4D49-B964-1DD4EFD2CBAC}" destId="{064DBA51-DDC9-4939-B296-0C7E0E16D827}" srcOrd="0" destOrd="0" presId="urn:microsoft.com/office/officeart/2005/8/layout/hierarchy3"/>
    <dgm:cxn modelId="{99CA4724-C0FD-42ED-A1D4-2991EBABBC20}" type="presParOf" srcId="{064DBA51-DDC9-4939-B296-0C7E0E16D827}" destId="{646EEAA1-B5D6-4665-8530-C115670517C7}" srcOrd="0" destOrd="0" presId="urn:microsoft.com/office/officeart/2005/8/layout/hierarchy3"/>
    <dgm:cxn modelId="{0E8BB959-2135-49FB-832D-F67D172195D1}" type="presParOf" srcId="{064DBA51-DDC9-4939-B296-0C7E0E16D827}" destId="{F0191141-90F4-476E-BF3E-AE8FA63C26B7}" srcOrd="1" destOrd="0" presId="urn:microsoft.com/office/officeart/2005/8/layout/hierarchy3"/>
    <dgm:cxn modelId="{7776AD61-BACB-4AD1-991B-ABC60676BDE5}" type="presParOf" srcId="{ECA32357-743B-4D49-B964-1DD4EFD2CBAC}" destId="{0D5A6FEB-80F5-44A1-998A-DD84830AEC74}" srcOrd="1" destOrd="0" presId="urn:microsoft.com/office/officeart/2005/8/layout/hierarchy3"/>
    <dgm:cxn modelId="{0460ABFE-F321-40DD-AFA8-4D75B696FAFC}" type="presParOf" srcId="{0D5A6FEB-80F5-44A1-998A-DD84830AEC74}" destId="{B60D0F57-06FB-4053-9BC4-7843E2247FEE}" srcOrd="0" destOrd="0" presId="urn:microsoft.com/office/officeart/2005/8/layout/hierarchy3"/>
    <dgm:cxn modelId="{7107D644-F59E-4C9C-82F8-98D8973DC8B2}" type="presParOf" srcId="{0D5A6FEB-80F5-44A1-998A-DD84830AEC74}" destId="{525C07BC-2DCF-44A6-8C87-58A37DC171DC}"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C81DFA-E283-485A-B201-86E72A96FA07}" type="doc">
      <dgm:prSet loTypeId="urn:microsoft.com/office/officeart/2018/5/layout/IconLeafLabelList" loCatId="icon" qsTypeId="urn:microsoft.com/office/officeart/2005/8/quickstyle/simple1" qsCatId="simple" csTypeId="urn:microsoft.com/office/officeart/2005/8/colors/accent0_3" csCatId="mainScheme" phldr="1"/>
      <dgm:spPr/>
      <dgm:t>
        <a:bodyPr/>
        <a:lstStyle/>
        <a:p>
          <a:endParaRPr lang="en-US"/>
        </a:p>
      </dgm:t>
    </dgm:pt>
    <dgm:pt modelId="{7CC210C6-95D7-43B1-8BD7-FB88550C6906}">
      <dgm:prSet/>
      <dgm:spPr/>
      <dgm:t>
        <a:bodyPr/>
        <a:lstStyle/>
        <a:p>
          <a:pPr>
            <a:lnSpc>
              <a:spcPct val="100000"/>
            </a:lnSpc>
            <a:defRPr cap="all"/>
          </a:pPr>
          <a:r>
            <a:rPr lang="en-US"/>
            <a:t>Map onto existing ACGME milestones</a:t>
          </a:r>
        </a:p>
      </dgm:t>
    </dgm:pt>
    <dgm:pt modelId="{A964F71E-CDF2-469A-8CEC-822D2BBD5FEA}" type="parTrans" cxnId="{999F532A-44A8-45D4-90C5-55A2B3AFF0EE}">
      <dgm:prSet/>
      <dgm:spPr/>
      <dgm:t>
        <a:bodyPr/>
        <a:lstStyle/>
        <a:p>
          <a:endParaRPr lang="en-US"/>
        </a:p>
      </dgm:t>
    </dgm:pt>
    <dgm:pt modelId="{0ED31983-6CAE-476C-AADD-8581E080C954}" type="sibTrans" cxnId="{999F532A-44A8-45D4-90C5-55A2B3AFF0EE}">
      <dgm:prSet/>
      <dgm:spPr/>
      <dgm:t>
        <a:bodyPr/>
        <a:lstStyle/>
        <a:p>
          <a:endParaRPr lang="en-US"/>
        </a:p>
      </dgm:t>
    </dgm:pt>
    <dgm:pt modelId="{2379D876-DC47-4FCB-85F7-19D8BDA48D78}">
      <dgm:prSet/>
      <dgm:spPr/>
      <dgm:t>
        <a:bodyPr/>
        <a:lstStyle/>
        <a:p>
          <a:pPr>
            <a:lnSpc>
              <a:spcPct val="100000"/>
            </a:lnSpc>
            <a:defRPr cap="all"/>
          </a:pPr>
          <a:r>
            <a:rPr lang="en-US"/>
            <a:t>Develop measurable learning objectives</a:t>
          </a:r>
        </a:p>
      </dgm:t>
    </dgm:pt>
    <dgm:pt modelId="{3067D72C-28AF-48DB-9DB0-2AB95EFBACF0}" type="parTrans" cxnId="{93D1F77A-FBC5-47D5-8D4B-C6072105F60A}">
      <dgm:prSet/>
      <dgm:spPr/>
      <dgm:t>
        <a:bodyPr/>
        <a:lstStyle/>
        <a:p>
          <a:endParaRPr lang="en-US"/>
        </a:p>
      </dgm:t>
    </dgm:pt>
    <dgm:pt modelId="{C9E2D9BC-405E-4BFD-8226-80606138C777}" type="sibTrans" cxnId="{93D1F77A-FBC5-47D5-8D4B-C6072105F60A}">
      <dgm:prSet/>
      <dgm:spPr/>
      <dgm:t>
        <a:bodyPr/>
        <a:lstStyle/>
        <a:p>
          <a:endParaRPr lang="en-US"/>
        </a:p>
      </dgm:t>
    </dgm:pt>
    <dgm:pt modelId="{3C5989C8-CBCF-4D6D-82BD-7B508C1CC346}">
      <dgm:prSet/>
      <dgm:spPr/>
      <dgm:t>
        <a:bodyPr/>
        <a:lstStyle/>
        <a:p>
          <a:pPr>
            <a:lnSpc>
              <a:spcPct val="100000"/>
            </a:lnSpc>
            <a:defRPr cap="all"/>
          </a:pPr>
          <a:r>
            <a:rPr lang="en-US"/>
            <a:t>Develop validated evaluation metrics and tools</a:t>
          </a:r>
        </a:p>
      </dgm:t>
    </dgm:pt>
    <dgm:pt modelId="{3C060869-2671-40E9-83F4-3F9838453FCC}" type="parTrans" cxnId="{49FB8B7E-D2F5-4C57-9E00-83031352C4DE}">
      <dgm:prSet/>
      <dgm:spPr/>
      <dgm:t>
        <a:bodyPr/>
        <a:lstStyle/>
        <a:p>
          <a:endParaRPr lang="en-US"/>
        </a:p>
      </dgm:t>
    </dgm:pt>
    <dgm:pt modelId="{BCD1F434-71EB-4873-9D0B-1ACEEEC73AD6}" type="sibTrans" cxnId="{49FB8B7E-D2F5-4C57-9E00-83031352C4DE}">
      <dgm:prSet/>
      <dgm:spPr/>
      <dgm:t>
        <a:bodyPr/>
        <a:lstStyle/>
        <a:p>
          <a:endParaRPr lang="en-US"/>
        </a:p>
      </dgm:t>
    </dgm:pt>
    <dgm:pt modelId="{03AE2012-9B1E-4661-AC75-8FDD00765A24}">
      <dgm:prSet/>
      <dgm:spPr/>
      <dgm:t>
        <a:bodyPr/>
        <a:lstStyle/>
        <a:p>
          <a:pPr>
            <a:lnSpc>
              <a:spcPct val="100000"/>
            </a:lnSpc>
            <a:defRPr cap="all"/>
          </a:pPr>
          <a:r>
            <a:rPr lang="en-US"/>
            <a:t>Areas of focus for emerging curricula</a:t>
          </a:r>
        </a:p>
      </dgm:t>
    </dgm:pt>
    <dgm:pt modelId="{40592FB4-1D7B-40B6-B72B-E4F50FFEAB77}" type="parTrans" cxnId="{EB650452-3329-4D1B-880C-BE3171ED6465}">
      <dgm:prSet/>
      <dgm:spPr/>
      <dgm:t>
        <a:bodyPr/>
        <a:lstStyle/>
        <a:p>
          <a:endParaRPr lang="en-US"/>
        </a:p>
      </dgm:t>
    </dgm:pt>
    <dgm:pt modelId="{9E440C2C-5A03-45C2-9DDF-DBCCBD5556E7}" type="sibTrans" cxnId="{EB650452-3329-4D1B-880C-BE3171ED6465}">
      <dgm:prSet/>
      <dgm:spPr/>
      <dgm:t>
        <a:bodyPr/>
        <a:lstStyle/>
        <a:p>
          <a:endParaRPr lang="en-US"/>
        </a:p>
      </dgm:t>
    </dgm:pt>
    <dgm:pt modelId="{991996A6-A917-4F31-B50D-D3472B6D54F3}" type="pres">
      <dgm:prSet presAssocID="{0EC81DFA-E283-485A-B201-86E72A96FA07}" presName="root" presStyleCnt="0">
        <dgm:presLayoutVars>
          <dgm:dir/>
          <dgm:resizeHandles val="exact"/>
        </dgm:presLayoutVars>
      </dgm:prSet>
      <dgm:spPr/>
    </dgm:pt>
    <dgm:pt modelId="{35F174DD-9783-41C9-9BE1-C5F7D269FBF1}" type="pres">
      <dgm:prSet presAssocID="{7CC210C6-95D7-43B1-8BD7-FB88550C6906}" presName="compNode" presStyleCnt="0"/>
      <dgm:spPr/>
    </dgm:pt>
    <dgm:pt modelId="{4F185321-DB80-497B-B070-2518098EC871}" type="pres">
      <dgm:prSet presAssocID="{7CC210C6-95D7-43B1-8BD7-FB88550C6906}" presName="iconBgRect" presStyleLbl="bgShp" presStyleIdx="0" presStyleCnt="4"/>
      <dgm:spPr>
        <a:prstGeom prst="round2DiagRect">
          <a:avLst>
            <a:gd name="adj1" fmla="val 29727"/>
            <a:gd name="adj2" fmla="val 0"/>
          </a:avLst>
        </a:prstGeom>
      </dgm:spPr>
    </dgm:pt>
    <dgm:pt modelId="{88181BA0-CC80-43F8-8ADB-1B2AFE4A107E}" type="pres">
      <dgm:prSet presAssocID="{7CC210C6-95D7-43B1-8BD7-FB88550C690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AE401857-314C-42A0-8E3C-DEA7CD1C5652}" type="pres">
      <dgm:prSet presAssocID="{7CC210C6-95D7-43B1-8BD7-FB88550C6906}" presName="spaceRect" presStyleCnt="0"/>
      <dgm:spPr/>
    </dgm:pt>
    <dgm:pt modelId="{F9BB46F0-8C5C-461E-BA64-C4284D9D0838}" type="pres">
      <dgm:prSet presAssocID="{7CC210C6-95D7-43B1-8BD7-FB88550C6906}" presName="textRect" presStyleLbl="revTx" presStyleIdx="0" presStyleCnt="4">
        <dgm:presLayoutVars>
          <dgm:chMax val="1"/>
          <dgm:chPref val="1"/>
        </dgm:presLayoutVars>
      </dgm:prSet>
      <dgm:spPr/>
    </dgm:pt>
    <dgm:pt modelId="{F403315B-9DE1-460E-ACD8-D9DA5CC9405A}" type="pres">
      <dgm:prSet presAssocID="{0ED31983-6CAE-476C-AADD-8581E080C954}" presName="sibTrans" presStyleCnt="0"/>
      <dgm:spPr/>
    </dgm:pt>
    <dgm:pt modelId="{3DB790DE-3A83-455E-B60C-E2C84D3B7EE9}" type="pres">
      <dgm:prSet presAssocID="{2379D876-DC47-4FCB-85F7-19D8BDA48D78}" presName="compNode" presStyleCnt="0"/>
      <dgm:spPr/>
    </dgm:pt>
    <dgm:pt modelId="{F2A7FE18-8BC4-4C58-961A-46DE3EA1A696}" type="pres">
      <dgm:prSet presAssocID="{2379D876-DC47-4FCB-85F7-19D8BDA48D78}" presName="iconBgRect" presStyleLbl="bgShp" presStyleIdx="1" presStyleCnt="4"/>
      <dgm:spPr>
        <a:prstGeom prst="round2DiagRect">
          <a:avLst>
            <a:gd name="adj1" fmla="val 29727"/>
            <a:gd name="adj2" fmla="val 0"/>
          </a:avLst>
        </a:prstGeom>
      </dgm:spPr>
    </dgm:pt>
    <dgm:pt modelId="{52474605-E993-45B3-B2F6-A6B920E3E3AB}" type="pres">
      <dgm:prSet presAssocID="{2379D876-DC47-4FCB-85F7-19D8BDA48D7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2A2243BF-D061-4A65-A7D9-512CEABCF113}" type="pres">
      <dgm:prSet presAssocID="{2379D876-DC47-4FCB-85F7-19D8BDA48D78}" presName="spaceRect" presStyleCnt="0"/>
      <dgm:spPr/>
    </dgm:pt>
    <dgm:pt modelId="{70CEAC6B-8E7A-4893-ABFC-14C0525623F1}" type="pres">
      <dgm:prSet presAssocID="{2379D876-DC47-4FCB-85F7-19D8BDA48D78}" presName="textRect" presStyleLbl="revTx" presStyleIdx="1" presStyleCnt="4">
        <dgm:presLayoutVars>
          <dgm:chMax val="1"/>
          <dgm:chPref val="1"/>
        </dgm:presLayoutVars>
      </dgm:prSet>
      <dgm:spPr/>
    </dgm:pt>
    <dgm:pt modelId="{1617F096-5FC4-4CD1-9AAB-6AA8F95F0850}" type="pres">
      <dgm:prSet presAssocID="{C9E2D9BC-405E-4BFD-8226-80606138C777}" presName="sibTrans" presStyleCnt="0"/>
      <dgm:spPr/>
    </dgm:pt>
    <dgm:pt modelId="{D8C3E46F-9D10-4536-8D1A-8C8AA8CE98AE}" type="pres">
      <dgm:prSet presAssocID="{3C5989C8-CBCF-4D6D-82BD-7B508C1CC346}" presName="compNode" presStyleCnt="0"/>
      <dgm:spPr/>
    </dgm:pt>
    <dgm:pt modelId="{B0CC791F-BE69-45D7-8A7D-6A091FB16C92}" type="pres">
      <dgm:prSet presAssocID="{3C5989C8-CBCF-4D6D-82BD-7B508C1CC346}" presName="iconBgRect" presStyleLbl="bgShp" presStyleIdx="2" presStyleCnt="4"/>
      <dgm:spPr>
        <a:prstGeom prst="round2DiagRect">
          <a:avLst>
            <a:gd name="adj1" fmla="val 29727"/>
            <a:gd name="adj2" fmla="val 0"/>
          </a:avLst>
        </a:prstGeom>
      </dgm:spPr>
    </dgm:pt>
    <dgm:pt modelId="{C86D9FCD-B30D-4C05-811A-820B3C2D73BC}" type="pres">
      <dgm:prSet presAssocID="{3C5989C8-CBCF-4D6D-82BD-7B508C1CC34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FE16DA22-73A7-4129-93F4-C776EC9EB18D}" type="pres">
      <dgm:prSet presAssocID="{3C5989C8-CBCF-4D6D-82BD-7B508C1CC346}" presName="spaceRect" presStyleCnt="0"/>
      <dgm:spPr/>
    </dgm:pt>
    <dgm:pt modelId="{56085C95-47E6-45A8-80D4-00CC98B840BB}" type="pres">
      <dgm:prSet presAssocID="{3C5989C8-CBCF-4D6D-82BD-7B508C1CC346}" presName="textRect" presStyleLbl="revTx" presStyleIdx="2" presStyleCnt="4">
        <dgm:presLayoutVars>
          <dgm:chMax val="1"/>
          <dgm:chPref val="1"/>
        </dgm:presLayoutVars>
      </dgm:prSet>
      <dgm:spPr/>
    </dgm:pt>
    <dgm:pt modelId="{6A169DF7-42F9-4FFD-B054-68E7A3593543}" type="pres">
      <dgm:prSet presAssocID="{BCD1F434-71EB-4873-9D0B-1ACEEEC73AD6}" presName="sibTrans" presStyleCnt="0"/>
      <dgm:spPr/>
    </dgm:pt>
    <dgm:pt modelId="{F05F889B-EF34-4074-AC2F-E362BFFF3C59}" type="pres">
      <dgm:prSet presAssocID="{03AE2012-9B1E-4661-AC75-8FDD00765A24}" presName="compNode" presStyleCnt="0"/>
      <dgm:spPr/>
    </dgm:pt>
    <dgm:pt modelId="{9AD7D5B0-2A74-410C-9E59-0EA17E63030C}" type="pres">
      <dgm:prSet presAssocID="{03AE2012-9B1E-4661-AC75-8FDD00765A24}" presName="iconBgRect" presStyleLbl="bgShp" presStyleIdx="3" presStyleCnt="4"/>
      <dgm:spPr>
        <a:prstGeom prst="round2DiagRect">
          <a:avLst>
            <a:gd name="adj1" fmla="val 29727"/>
            <a:gd name="adj2" fmla="val 0"/>
          </a:avLst>
        </a:prstGeom>
      </dgm:spPr>
    </dgm:pt>
    <dgm:pt modelId="{5203400F-0334-4D47-9947-FC03FBD72984}" type="pres">
      <dgm:prSet presAssocID="{03AE2012-9B1E-4661-AC75-8FDD00765A2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2D9104AC-3174-44B8-B3D1-487EC9310F73}" type="pres">
      <dgm:prSet presAssocID="{03AE2012-9B1E-4661-AC75-8FDD00765A24}" presName="spaceRect" presStyleCnt="0"/>
      <dgm:spPr/>
    </dgm:pt>
    <dgm:pt modelId="{AE3A495C-666A-4204-955A-ED13964A4534}" type="pres">
      <dgm:prSet presAssocID="{03AE2012-9B1E-4661-AC75-8FDD00765A24}" presName="textRect" presStyleLbl="revTx" presStyleIdx="3" presStyleCnt="4">
        <dgm:presLayoutVars>
          <dgm:chMax val="1"/>
          <dgm:chPref val="1"/>
        </dgm:presLayoutVars>
      </dgm:prSet>
      <dgm:spPr/>
    </dgm:pt>
  </dgm:ptLst>
  <dgm:cxnLst>
    <dgm:cxn modelId="{734AE208-295E-47D5-BE1B-DF4D9D51953D}" type="presOf" srcId="{0EC81DFA-E283-485A-B201-86E72A96FA07}" destId="{991996A6-A917-4F31-B50D-D3472B6D54F3}" srcOrd="0" destOrd="0" presId="urn:microsoft.com/office/officeart/2018/5/layout/IconLeafLabelList"/>
    <dgm:cxn modelId="{6E7E8B18-AD52-4AA8-9AE2-A9D80944F269}" type="presOf" srcId="{3C5989C8-CBCF-4D6D-82BD-7B508C1CC346}" destId="{56085C95-47E6-45A8-80D4-00CC98B840BB}" srcOrd="0" destOrd="0" presId="urn:microsoft.com/office/officeart/2018/5/layout/IconLeafLabelList"/>
    <dgm:cxn modelId="{999F532A-44A8-45D4-90C5-55A2B3AFF0EE}" srcId="{0EC81DFA-E283-485A-B201-86E72A96FA07}" destId="{7CC210C6-95D7-43B1-8BD7-FB88550C6906}" srcOrd="0" destOrd="0" parTransId="{A964F71E-CDF2-469A-8CEC-822D2BBD5FEA}" sibTransId="{0ED31983-6CAE-476C-AADD-8581E080C954}"/>
    <dgm:cxn modelId="{EB650452-3329-4D1B-880C-BE3171ED6465}" srcId="{0EC81DFA-E283-485A-B201-86E72A96FA07}" destId="{03AE2012-9B1E-4661-AC75-8FDD00765A24}" srcOrd="3" destOrd="0" parTransId="{40592FB4-1D7B-40B6-B72B-E4F50FFEAB77}" sibTransId="{9E440C2C-5A03-45C2-9DDF-DBCCBD5556E7}"/>
    <dgm:cxn modelId="{A548AD79-D6B5-4B34-9657-9F769CB3C3F4}" type="presOf" srcId="{03AE2012-9B1E-4661-AC75-8FDD00765A24}" destId="{AE3A495C-666A-4204-955A-ED13964A4534}" srcOrd="0" destOrd="0" presId="urn:microsoft.com/office/officeart/2018/5/layout/IconLeafLabelList"/>
    <dgm:cxn modelId="{93D1F77A-FBC5-47D5-8D4B-C6072105F60A}" srcId="{0EC81DFA-E283-485A-B201-86E72A96FA07}" destId="{2379D876-DC47-4FCB-85F7-19D8BDA48D78}" srcOrd="1" destOrd="0" parTransId="{3067D72C-28AF-48DB-9DB0-2AB95EFBACF0}" sibTransId="{C9E2D9BC-405E-4BFD-8226-80606138C777}"/>
    <dgm:cxn modelId="{49FB8B7E-D2F5-4C57-9E00-83031352C4DE}" srcId="{0EC81DFA-E283-485A-B201-86E72A96FA07}" destId="{3C5989C8-CBCF-4D6D-82BD-7B508C1CC346}" srcOrd="2" destOrd="0" parTransId="{3C060869-2671-40E9-83F4-3F9838453FCC}" sibTransId="{BCD1F434-71EB-4873-9D0B-1ACEEEC73AD6}"/>
    <dgm:cxn modelId="{41036E87-CD4F-4C4F-A05C-E59A0F1214CC}" type="presOf" srcId="{2379D876-DC47-4FCB-85F7-19D8BDA48D78}" destId="{70CEAC6B-8E7A-4893-ABFC-14C0525623F1}" srcOrd="0" destOrd="0" presId="urn:microsoft.com/office/officeart/2018/5/layout/IconLeafLabelList"/>
    <dgm:cxn modelId="{7605C8CD-0B4D-4D9C-A3CB-83F667352CF9}" type="presOf" srcId="{7CC210C6-95D7-43B1-8BD7-FB88550C6906}" destId="{F9BB46F0-8C5C-461E-BA64-C4284D9D0838}" srcOrd="0" destOrd="0" presId="urn:microsoft.com/office/officeart/2018/5/layout/IconLeafLabelList"/>
    <dgm:cxn modelId="{F8FB749B-6BAD-4E98-8BAA-233110FD5F5B}" type="presParOf" srcId="{991996A6-A917-4F31-B50D-D3472B6D54F3}" destId="{35F174DD-9783-41C9-9BE1-C5F7D269FBF1}" srcOrd="0" destOrd="0" presId="urn:microsoft.com/office/officeart/2018/5/layout/IconLeafLabelList"/>
    <dgm:cxn modelId="{15AAA261-8B98-4317-9D2D-1EB8F5BBA41C}" type="presParOf" srcId="{35F174DD-9783-41C9-9BE1-C5F7D269FBF1}" destId="{4F185321-DB80-497B-B070-2518098EC871}" srcOrd="0" destOrd="0" presId="urn:microsoft.com/office/officeart/2018/5/layout/IconLeafLabelList"/>
    <dgm:cxn modelId="{292CC1C0-AED6-41F2-A2BF-A66497208CC6}" type="presParOf" srcId="{35F174DD-9783-41C9-9BE1-C5F7D269FBF1}" destId="{88181BA0-CC80-43F8-8ADB-1B2AFE4A107E}" srcOrd="1" destOrd="0" presId="urn:microsoft.com/office/officeart/2018/5/layout/IconLeafLabelList"/>
    <dgm:cxn modelId="{A1CF9D65-3016-4D9C-B224-66A865F4751B}" type="presParOf" srcId="{35F174DD-9783-41C9-9BE1-C5F7D269FBF1}" destId="{AE401857-314C-42A0-8E3C-DEA7CD1C5652}" srcOrd="2" destOrd="0" presId="urn:microsoft.com/office/officeart/2018/5/layout/IconLeafLabelList"/>
    <dgm:cxn modelId="{9FD11E7D-B0FD-4BBD-A0A9-26E322764DE8}" type="presParOf" srcId="{35F174DD-9783-41C9-9BE1-C5F7D269FBF1}" destId="{F9BB46F0-8C5C-461E-BA64-C4284D9D0838}" srcOrd="3" destOrd="0" presId="urn:microsoft.com/office/officeart/2018/5/layout/IconLeafLabelList"/>
    <dgm:cxn modelId="{27B43960-2DAA-4B58-91CE-473BB08DC025}" type="presParOf" srcId="{991996A6-A917-4F31-B50D-D3472B6D54F3}" destId="{F403315B-9DE1-460E-ACD8-D9DA5CC9405A}" srcOrd="1" destOrd="0" presId="urn:microsoft.com/office/officeart/2018/5/layout/IconLeafLabelList"/>
    <dgm:cxn modelId="{15128496-4714-4402-8EB4-D27296031480}" type="presParOf" srcId="{991996A6-A917-4F31-B50D-D3472B6D54F3}" destId="{3DB790DE-3A83-455E-B60C-E2C84D3B7EE9}" srcOrd="2" destOrd="0" presId="urn:microsoft.com/office/officeart/2018/5/layout/IconLeafLabelList"/>
    <dgm:cxn modelId="{BE4F95CE-3F3A-4EF0-B380-85192DAD0C25}" type="presParOf" srcId="{3DB790DE-3A83-455E-B60C-E2C84D3B7EE9}" destId="{F2A7FE18-8BC4-4C58-961A-46DE3EA1A696}" srcOrd="0" destOrd="0" presId="urn:microsoft.com/office/officeart/2018/5/layout/IconLeafLabelList"/>
    <dgm:cxn modelId="{170497CA-4448-47A0-A4BA-18F783F3B178}" type="presParOf" srcId="{3DB790DE-3A83-455E-B60C-E2C84D3B7EE9}" destId="{52474605-E993-45B3-B2F6-A6B920E3E3AB}" srcOrd="1" destOrd="0" presId="urn:microsoft.com/office/officeart/2018/5/layout/IconLeafLabelList"/>
    <dgm:cxn modelId="{24DC5433-89F4-4524-A9BA-313359361C54}" type="presParOf" srcId="{3DB790DE-3A83-455E-B60C-E2C84D3B7EE9}" destId="{2A2243BF-D061-4A65-A7D9-512CEABCF113}" srcOrd="2" destOrd="0" presId="urn:microsoft.com/office/officeart/2018/5/layout/IconLeafLabelList"/>
    <dgm:cxn modelId="{89B272B6-6772-4AE9-B157-9A3F4A63F014}" type="presParOf" srcId="{3DB790DE-3A83-455E-B60C-E2C84D3B7EE9}" destId="{70CEAC6B-8E7A-4893-ABFC-14C0525623F1}" srcOrd="3" destOrd="0" presId="urn:microsoft.com/office/officeart/2018/5/layout/IconLeafLabelList"/>
    <dgm:cxn modelId="{75A1A95A-C202-43BC-BB22-D6F58198A4AA}" type="presParOf" srcId="{991996A6-A917-4F31-B50D-D3472B6D54F3}" destId="{1617F096-5FC4-4CD1-9AAB-6AA8F95F0850}" srcOrd="3" destOrd="0" presId="urn:microsoft.com/office/officeart/2018/5/layout/IconLeafLabelList"/>
    <dgm:cxn modelId="{22A51B6C-CD84-4937-B153-8BA3F2085D7A}" type="presParOf" srcId="{991996A6-A917-4F31-B50D-D3472B6D54F3}" destId="{D8C3E46F-9D10-4536-8D1A-8C8AA8CE98AE}" srcOrd="4" destOrd="0" presId="urn:microsoft.com/office/officeart/2018/5/layout/IconLeafLabelList"/>
    <dgm:cxn modelId="{F8E7E3B5-1EEE-4827-B8B4-0419C027DC0C}" type="presParOf" srcId="{D8C3E46F-9D10-4536-8D1A-8C8AA8CE98AE}" destId="{B0CC791F-BE69-45D7-8A7D-6A091FB16C92}" srcOrd="0" destOrd="0" presId="urn:microsoft.com/office/officeart/2018/5/layout/IconLeafLabelList"/>
    <dgm:cxn modelId="{5EA05A23-7F3C-435D-B296-65B31E113919}" type="presParOf" srcId="{D8C3E46F-9D10-4536-8D1A-8C8AA8CE98AE}" destId="{C86D9FCD-B30D-4C05-811A-820B3C2D73BC}" srcOrd="1" destOrd="0" presId="urn:microsoft.com/office/officeart/2018/5/layout/IconLeafLabelList"/>
    <dgm:cxn modelId="{FA1BBE8F-98B6-4E54-8AEC-4F7FE70AA628}" type="presParOf" srcId="{D8C3E46F-9D10-4536-8D1A-8C8AA8CE98AE}" destId="{FE16DA22-73A7-4129-93F4-C776EC9EB18D}" srcOrd="2" destOrd="0" presId="urn:microsoft.com/office/officeart/2018/5/layout/IconLeafLabelList"/>
    <dgm:cxn modelId="{1B6366D1-EE52-4100-8361-C6E22B743860}" type="presParOf" srcId="{D8C3E46F-9D10-4536-8D1A-8C8AA8CE98AE}" destId="{56085C95-47E6-45A8-80D4-00CC98B840BB}" srcOrd="3" destOrd="0" presId="urn:microsoft.com/office/officeart/2018/5/layout/IconLeafLabelList"/>
    <dgm:cxn modelId="{7A2C2316-2A01-47EC-BE3F-B515683BD0CF}" type="presParOf" srcId="{991996A6-A917-4F31-B50D-D3472B6D54F3}" destId="{6A169DF7-42F9-4FFD-B054-68E7A3593543}" srcOrd="5" destOrd="0" presId="urn:microsoft.com/office/officeart/2018/5/layout/IconLeafLabelList"/>
    <dgm:cxn modelId="{05BAB31D-39AC-4EFF-A19A-0ED2028C5A36}" type="presParOf" srcId="{991996A6-A917-4F31-B50D-D3472B6D54F3}" destId="{F05F889B-EF34-4074-AC2F-E362BFFF3C59}" srcOrd="6" destOrd="0" presId="urn:microsoft.com/office/officeart/2018/5/layout/IconLeafLabelList"/>
    <dgm:cxn modelId="{D6B98D06-7556-4BC3-8635-A80EFBA81710}" type="presParOf" srcId="{F05F889B-EF34-4074-AC2F-E362BFFF3C59}" destId="{9AD7D5B0-2A74-410C-9E59-0EA17E63030C}" srcOrd="0" destOrd="0" presId="urn:microsoft.com/office/officeart/2018/5/layout/IconLeafLabelList"/>
    <dgm:cxn modelId="{7C6C92C8-1A10-4D67-8BB7-07A8AABD2492}" type="presParOf" srcId="{F05F889B-EF34-4074-AC2F-E362BFFF3C59}" destId="{5203400F-0334-4D47-9947-FC03FBD72984}" srcOrd="1" destOrd="0" presId="urn:microsoft.com/office/officeart/2018/5/layout/IconLeafLabelList"/>
    <dgm:cxn modelId="{B559E217-0FDE-4898-9F54-F2C7E34FBFCF}" type="presParOf" srcId="{F05F889B-EF34-4074-AC2F-E362BFFF3C59}" destId="{2D9104AC-3174-44B8-B3D1-487EC9310F73}" srcOrd="2" destOrd="0" presId="urn:microsoft.com/office/officeart/2018/5/layout/IconLeafLabelList"/>
    <dgm:cxn modelId="{A708E0F7-4395-4BFE-B228-68CF64013730}" type="presParOf" srcId="{F05F889B-EF34-4074-AC2F-E362BFFF3C59}" destId="{AE3A495C-666A-4204-955A-ED13964A4534}"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0DF0B-861E-4FF1-8DCC-C22BBE460E2F}">
      <dsp:nvSpPr>
        <dsp:cNvPr id="0" name=""/>
        <dsp:cNvSpPr/>
      </dsp:nvSpPr>
      <dsp:spPr>
        <a:xfrm>
          <a:off x="666465" y="992"/>
          <a:ext cx="1392796" cy="696398"/>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Published scoping reviews</a:t>
          </a:r>
          <a:r>
            <a:rPr lang="en-US" sz="1000" kern="1200" baseline="30000" dirty="0"/>
            <a:t>1,2</a:t>
          </a:r>
          <a:r>
            <a:rPr lang="en-US" sz="1000" kern="1200" dirty="0"/>
            <a:t> of SDH in GME until 2017</a:t>
          </a:r>
        </a:p>
      </dsp:txBody>
      <dsp:txXfrm>
        <a:off x="686862" y="21389"/>
        <a:ext cx="1352002" cy="655604"/>
      </dsp:txXfrm>
    </dsp:sp>
    <dsp:sp modelId="{D4388976-1B1B-48A4-82A7-59385BEC4732}">
      <dsp:nvSpPr>
        <dsp:cNvPr id="0" name=""/>
        <dsp:cNvSpPr/>
      </dsp:nvSpPr>
      <dsp:spPr>
        <a:xfrm>
          <a:off x="805745" y="697390"/>
          <a:ext cx="139279" cy="522298"/>
        </a:xfrm>
        <a:custGeom>
          <a:avLst/>
          <a:gdLst/>
          <a:ahLst/>
          <a:cxnLst/>
          <a:rect l="0" t="0" r="0" b="0"/>
          <a:pathLst>
            <a:path>
              <a:moveTo>
                <a:pt x="0" y="0"/>
              </a:moveTo>
              <a:lnTo>
                <a:pt x="0" y="522298"/>
              </a:lnTo>
              <a:lnTo>
                <a:pt x="139279" y="52229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E5AFC5-4B19-4FF3-BF5D-6D8995D4E61F}">
      <dsp:nvSpPr>
        <dsp:cNvPr id="0" name=""/>
        <dsp:cNvSpPr/>
      </dsp:nvSpPr>
      <dsp:spPr>
        <a:xfrm>
          <a:off x="945025" y="871490"/>
          <a:ext cx="1114237" cy="696398"/>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50 Articles/Abstracts</a:t>
          </a:r>
        </a:p>
      </dsp:txBody>
      <dsp:txXfrm>
        <a:off x="965422" y="891887"/>
        <a:ext cx="1073443" cy="655604"/>
      </dsp:txXfrm>
    </dsp:sp>
    <dsp:sp modelId="{B20ABFA4-47ED-4CEB-B617-923195CEFE92}">
      <dsp:nvSpPr>
        <dsp:cNvPr id="0" name=""/>
        <dsp:cNvSpPr/>
      </dsp:nvSpPr>
      <dsp:spPr>
        <a:xfrm>
          <a:off x="2407461" y="992"/>
          <a:ext cx="1392796" cy="696398"/>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Standardized review, 2017 until 2019 </a:t>
          </a:r>
        </a:p>
        <a:p>
          <a:pPr marL="0" lvl="0" indent="0" algn="ctr" defTabSz="444500">
            <a:lnSpc>
              <a:spcPct val="90000"/>
            </a:lnSpc>
            <a:spcBef>
              <a:spcPct val="0"/>
            </a:spcBef>
            <a:spcAft>
              <a:spcPct val="35000"/>
            </a:spcAft>
            <a:buNone/>
          </a:pPr>
          <a:r>
            <a:rPr lang="en-US" sz="1000" kern="1200" dirty="0"/>
            <a:t>PubMed, Embase</a:t>
          </a:r>
        </a:p>
      </dsp:txBody>
      <dsp:txXfrm>
        <a:off x="2427858" y="21389"/>
        <a:ext cx="1352002" cy="655604"/>
      </dsp:txXfrm>
    </dsp:sp>
    <dsp:sp modelId="{C555AAE2-7C39-4874-8BF8-A7B3275385F2}">
      <dsp:nvSpPr>
        <dsp:cNvPr id="0" name=""/>
        <dsp:cNvSpPr/>
      </dsp:nvSpPr>
      <dsp:spPr>
        <a:xfrm>
          <a:off x="2546740" y="697390"/>
          <a:ext cx="139279" cy="522298"/>
        </a:xfrm>
        <a:custGeom>
          <a:avLst/>
          <a:gdLst/>
          <a:ahLst/>
          <a:cxnLst/>
          <a:rect l="0" t="0" r="0" b="0"/>
          <a:pathLst>
            <a:path>
              <a:moveTo>
                <a:pt x="0" y="0"/>
              </a:moveTo>
              <a:lnTo>
                <a:pt x="0" y="522298"/>
              </a:lnTo>
              <a:lnTo>
                <a:pt x="139279" y="52229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611AB9-D42B-4929-B255-F06A2A434DBA}">
      <dsp:nvSpPr>
        <dsp:cNvPr id="0" name=""/>
        <dsp:cNvSpPr/>
      </dsp:nvSpPr>
      <dsp:spPr>
        <a:xfrm>
          <a:off x="2686020" y="871490"/>
          <a:ext cx="1114237" cy="696398"/>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276 titles/abstracts reviewed by two independent reviewers</a:t>
          </a:r>
        </a:p>
      </dsp:txBody>
      <dsp:txXfrm>
        <a:off x="2706417" y="891887"/>
        <a:ext cx="1073443" cy="655604"/>
      </dsp:txXfrm>
    </dsp:sp>
    <dsp:sp modelId="{E82AC7EA-F449-448D-9598-FA78C4A276FA}">
      <dsp:nvSpPr>
        <dsp:cNvPr id="0" name=""/>
        <dsp:cNvSpPr/>
      </dsp:nvSpPr>
      <dsp:spPr>
        <a:xfrm>
          <a:off x="2546740" y="697390"/>
          <a:ext cx="139279" cy="1392796"/>
        </a:xfrm>
        <a:custGeom>
          <a:avLst/>
          <a:gdLst/>
          <a:ahLst/>
          <a:cxnLst/>
          <a:rect l="0" t="0" r="0" b="0"/>
          <a:pathLst>
            <a:path>
              <a:moveTo>
                <a:pt x="0" y="0"/>
              </a:moveTo>
              <a:lnTo>
                <a:pt x="0" y="1392796"/>
              </a:lnTo>
              <a:lnTo>
                <a:pt x="139279" y="139279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E5F087-825B-417F-95BD-B97E3B57F96D}">
      <dsp:nvSpPr>
        <dsp:cNvPr id="0" name=""/>
        <dsp:cNvSpPr/>
      </dsp:nvSpPr>
      <dsp:spPr>
        <a:xfrm>
          <a:off x="2686020" y="1741988"/>
          <a:ext cx="1114237" cy="696398"/>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47 Articles/Abstracts</a:t>
          </a:r>
        </a:p>
      </dsp:txBody>
      <dsp:txXfrm>
        <a:off x="2706417" y="1762385"/>
        <a:ext cx="1073443" cy="655604"/>
      </dsp:txXfrm>
    </dsp:sp>
    <dsp:sp modelId="{646EEAA1-B5D6-4665-8530-C115670517C7}">
      <dsp:nvSpPr>
        <dsp:cNvPr id="0" name=""/>
        <dsp:cNvSpPr/>
      </dsp:nvSpPr>
      <dsp:spPr>
        <a:xfrm>
          <a:off x="4148456" y="992"/>
          <a:ext cx="1392796" cy="696398"/>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Evidence-based frameworks, toolkits and position papers</a:t>
          </a:r>
        </a:p>
      </dsp:txBody>
      <dsp:txXfrm>
        <a:off x="4168853" y="21389"/>
        <a:ext cx="1352002" cy="655604"/>
      </dsp:txXfrm>
    </dsp:sp>
    <dsp:sp modelId="{B60D0F57-06FB-4053-9BC4-7843E2247FEE}">
      <dsp:nvSpPr>
        <dsp:cNvPr id="0" name=""/>
        <dsp:cNvSpPr/>
      </dsp:nvSpPr>
      <dsp:spPr>
        <a:xfrm>
          <a:off x="4287736" y="697390"/>
          <a:ext cx="139279" cy="522298"/>
        </a:xfrm>
        <a:custGeom>
          <a:avLst/>
          <a:gdLst/>
          <a:ahLst/>
          <a:cxnLst/>
          <a:rect l="0" t="0" r="0" b="0"/>
          <a:pathLst>
            <a:path>
              <a:moveTo>
                <a:pt x="0" y="0"/>
              </a:moveTo>
              <a:lnTo>
                <a:pt x="0" y="522298"/>
              </a:lnTo>
              <a:lnTo>
                <a:pt x="139279" y="52229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5C07BC-2DCF-44A6-8C87-58A37DC171DC}">
      <dsp:nvSpPr>
        <dsp:cNvPr id="0" name=""/>
        <dsp:cNvSpPr/>
      </dsp:nvSpPr>
      <dsp:spPr>
        <a:xfrm>
          <a:off x="4427016" y="871490"/>
          <a:ext cx="1114237" cy="696398"/>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28 Publications</a:t>
          </a:r>
        </a:p>
      </dsp:txBody>
      <dsp:txXfrm>
        <a:off x="4447413" y="891887"/>
        <a:ext cx="1073443" cy="6556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85321-DB80-497B-B070-2518098EC871}">
      <dsp:nvSpPr>
        <dsp:cNvPr id="0" name=""/>
        <dsp:cNvSpPr/>
      </dsp:nvSpPr>
      <dsp:spPr>
        <a:xfrm>
          <a:off x="440144" y="850261"/>
          <a:ext cx="1098000" cy="1098000"/>
        </a:xfrm>
        <a:prstGeom prst="round2DiagRect">
          <a:avLst>
            <a:gd name="adj1" fmla="val 29727"/>
            <a:gd name="adj2" fmla="val 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181BA0-CC80-43F8-8ADB-1B2AFE4A107E}">
      <dsp:nvSpPr>
        <dsp:cNvPr id="0" name=""/>
        <dsp:cNvSpPr/>
      </dsp:nvSpPr>
      <dsp:spPr>
        <a:xfrm>
          <a:off x="674144" y="1084261"/>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BB46F0-8C5C-461E-BA64-C4284D9D0838}">
      <dsp:nvSpPr>
        <dsp:cNvPr id="0" name=""/>
        <dsp:cNvSpPr/>
      </dsp:nvSpPr>
      <dsp:spPr>
        <a:xfrm>
          <a:off x="89144" y="229026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Map onto existing ACGME milestones</a:t>
          </a:r>
        </a:p>
      </dsp:txBody>
      <dsp:txXfrm>
        <a:off x="89144" y="2290261"/>
        <a:ext cx="1800000" cy="720000"/>
      </dsp:txXfrm>
    </dsp:sp>
    <dsp:sp modelId="{F2A7FE18-8BC4-4C58-961A-46DE3EA1A696}">
      <dsp:nvSpPr>
        <dsp:cNvPr id="0" name=""/>
        <dsp:cNvSpPr/>
      </dsp:nvSpPr>
      <dsp:spPr>
        <a:xfrm>
          <a:off x="2555144" y="850261"/>
          <a:ext cx="1098000" cy="1098000"/>
        </a:xfrm>
        <a:prstGeom prst="round2DiagRect">
          <a:avLst>
            <a:gd name="adj1" fmla="val 29727"/>
            <a:gd name="adj2" fmla="val 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474605-E993-45B3-B2F6-A6B920E3E3AB}">
      <dsp:nvSpPr>
        <dsp:cNvPr id="0" name=""/>
        <dsp:cNvSpPr/>
      </dsp:nvSpPr>
      <dsp:spPr>
        <a:xfrm>
          <a:off x="2789144" y="1084261"/>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CEAC6B-8E7A-4893-ABFC-14C0525623F1}">
      <dsp:nvSpPr>
        <dsp:cNvPr id="0" name=""/>
        <dsp:cNvSpPr/>
      </dsp:nvSpPr>
      <dsp:spPr>
        <a:xfrm>
          <a:off x="2204144" y="229026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Develop measurable learning objectives</a:t>
          </a:r>
        </a:p>
      </dsp:txBody>
      <dsp:txXfrm>
        <a:off x="2204144" y="2290261"/>
        <a:ext cx="1800000" cy="720000"/>
      </dsp:txXfrm>
    </dsp:sp>
    <dsp:sp modelId="{B0CC791F-BE69-45D7-8A7D-6A091FB16C92}">
      <dsp:nvSpPr>
        <dsp:cNvPr id="0" name=""/>
        <dsp:cNvSpPr/>
      </dsp:nvSpPr>
      <dsp:spPr>
        <a:xfrm>
          <a:off x="4670144" y="850261"/>
          <a:ext cx="1098000" cy="1098000"/>
        </a:xfrm>
        <a:prstGeom prst="round2DiagRect">
          <a:avLst>
            <a:gd name="adj1" fmla="val 29727"/>
            <a:gd name="adj2" fmla="val 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6D9FCD-B30D-4C05-811A-820B3C2D73BC}">
      <dsp:nvSpPr>
        <dsp:cNvPr id="0" name=""/>
        <dsp:cNvSpPr/>
      </dsp:nvSpPr>
      <dsp:spPr>
        <a:xfrm>
          <a:off x="4904144" y="1084261"/>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085C95-47E6-45A8-80D4-00CC98B840BB}">
      <dsp:nvSpPr>
        <dsp:cNvPr id="0" name=""/>
        <dsp:cNvSpPr/>
      </dsp:nvSpPr>
      <dsp:spPr>
        <a:xfrm>
          <a:off x="4319144" y="229026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Develop validated evaluation metrics and tools</a:t>
          </a:r>
        </a:p>
      </dsp:txBody>
      <dsp:txXfrm>
        <a:off x="4319144" y="2290261"/>
        <a:ext cx="1800000" cy="720000"/>
      </dsp:txXfrm>
    </dsp:sp>
    <dsp:sp modelId="{9AD7D5B0-2A74-410C-9E59-0EA17E63030C}">
      <dsp:nvSpPr>
        <dsp:cNvPr id="0" name=""/>
        <dsp:cNvSpPr/>
      </dsp:nvSpPr>
      <dsp:spPr>
        <a:xfrm>
          <a:off x="6785144" y="850261"/>
          <a:ext cx="1098000" cy="1098000"/>
        </a:xfrm>
        <a:prstGeom prst="round2DiagRect">
          <a:avLst>
            <a:gd name="adj1" fmla="val 29727"/>
            <a:gd name="adj2" fmla="val 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03400F-0334-4D47-9947-FC03FBD72984}">
      <dsp:nvSpPr>
        <dsp:cNvPr id="0" name=""/>
        <dsp:cNvSpPr/>
      </dsp:nvSpPr>
      <dsp:spPr>
        <a:xfrm>
          <a:off x="7019144" y="1084261"/>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3A495C-666A-4204-955A-ED13964A4534}">
      <dsp:nvSpPr>
        <dsp:cNvPr id="0" name=""/>
        <dsp:cNvSpPr/>
      </dsp:nvSpPr>
      <dsp:spPr>
        <a:xfrm>
          <a:off x="6434144" y="229026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Areas of focus for emerging curricula</a:t>
          </a:r>
        </a:p>
      </dsp:txBody>
      <dsp:txXfrm>
        <a:off x="6434144" y="2290261"/>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36C6FB-5212-4801-A2B2-9BE0BB92A66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04386558-5E36-4DE4-922D-28A4650484E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FA3EA72-2773-4E45-83A3-18F3C0BFDBBE}" type="datetimeFigureOut">
              <a:rPr lang="en-US" smtClean="0"/>
              <a:t>4/29/2022</a:t>
            </a:fld>
            <a:endParaRPr lang="en-US"/>
          </a:p>
        </p:txBody>
      </p:sp>
      <p:sp>
        <p:nvSpPr>
          <p:cNvPr id="4" name="Footer Placeholder 3">
            <a:extLst>
              <a:ext uri="{FF2B5EF4-FFF2-40B4-BE49-F238E27FC236}">
                <a16:creationId xmlns:a16="http://schemas.microsoft.com/office/drawing/2014/main" id="{A329A764-5028-4A8A-94B0-E13937AE143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4C00D07-0884-4AD9-9175-05C27D9FF22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D6FFD40-CE50-4EE3-94FC-6CD86099F6E3}" type="slidenum">
              <a:rPr lang="en-US" smtClean="0"/>
              <a:t>‹#›</a:t>
            </a:fld>
            <a:endParaRPr lang="en-US"/>
          </a:p>
        </p:txBody>
      </p:sp>
    </p:spTree>
    <p:extLst>
      <p:ext uri="{BB962C8B-B14F-4D97-AF65-F5344CB8AC3E}">
        <p14:creationId xmlns:p14="http://schemas.microsoft.com/office/powerpoint/2010/main" val="1281662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ECB651F-D782-484F-A9DF-95F313355AFB}" type="datetimeFigureOut">
              <a:rPr lang="en-US" smtClean="0"/>
              <a:t>4/29/2022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77FB74-9486-1A4C-9CBE-E12FE1555164}" type="slidenum">
              <a:rPr lang="en-US" smtClean="0"/>
              <a:t>‹#›</a:t>
            </a:fld>
            <a:endParaRPr lang="en-US"/>
          </a:p>
        </p:txBody>
      </p:sp>
    </p:spTree>
    <p:extLst>
      <p:ext uri="{BB962C8B-B14F-4D97-AF65-F5344CB8AC3E}">
        <p14:creationId xmlns:p14="http://schemas.microsoft.com/office/powerpoint/2010/main" val="72409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3963" y="709613"/>
            <a:ext cx="4732337" cy="3549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5807FB-1213-4A92-9A80-793965F70740}" type="slidenum">
              <a:rPr lang="en-US" smtClean="0"/>
              <a:pPr/>
              <a:t>2</a:t>
            </a:fld>
            <a:endParaRPr lang="en-US" dirty="0"/>
          </a:p>
        </p:txBody>
      </p:sp>
    </p:spTree>
    <p:extLst>
      <p:ext uri="{BB962C8B-B14F-4D97-AF65-F5344CB8AC3E}">
        <p14:creationId xmlns:p14="http://schemas.microsoft.com/office/powerpoint/2010/main" val="3930375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3963" y="709613"/>
            <a:ext cx="4732337" cy="3549650"/>
          </a:xfrm>
        </p:spPr>
      </p:sp>
      <p:sp>
        <p:nvSpPr>
          <p:cNvPr id="3" name="Notes Placeholder 2"/>
          <p:cNvSpPr>
            <a:spLocks noGrp="1"/>
          </p:cNvSpPr>
          <p:nvPr>
            <p:ph type="body" idx="1"/>
          </p:nvPr>
        </p:nvSpPr>
        <p:spPr/>
        <p:txBody>
          <a:bodyPr/>
          <a:lstStyle/>
          <a:p>
            <a:r>
              <a:rPr lang="en-US" dirty="0"/>
              <a:t>SDH contribute greatest health disparities, expectation of Common Goals for Residency Program evaluation</a:t>
            </a:r>
          </a:p>
          <a:p>
            <a:r>
              <a:rPr lang="en-US" dirty="0"/>
              <a:t>Key component of ACGME core competency systems based practice</a:t>
            </a:r>
          </a:p>
        </p:txBody>
      </p:sp>
      <p:sp>
        <p:nvSpPr>
          <p:cNvPr id="4" name="Slide Number Placeholder 3"/>
          <p:cNvSpPr>
            <a:spLocks noGrp="1"/>
          </p:cNvSpPr>
          <p:nvPr>
            <p:ph type="sldNum" sz="quarter" idx="5"/>
          </p:nvPr>
        </p:nvSpPr>
        <p:spPr/>
        <p:txBody>
          <a:bodyPr/>
          <a:lstStyle/>
          <a:p>
            <a:fld id="{D95807FB-1213-4A92-9A80-793965F70740}" type="slidenum">
              <a:rPr lang="en-US" smtClean="0"/>
              <a:pPr/>
              <a:t>5</a:t>
            </a:fld>
            <a:endParaRPr lang="en-US" dirty="0"/>
          </a:p>
        </p:txBody>
      </p:sp>
    </p:spTree>
    <p:extLst>
      <p:ext uri="{BB962C8B-B14F-4D97-AF65-F5344CB8AC3E}">
        <p14:creationId xmlns:p14="http://schemas.microsoft.com/office/powerpoint/2010/main" val="83072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3963" y="709613"/>
            <a:ext cx="4732337" cy="3549650"/>
          </a:xfrm>
        </p:spPr>
      </p:sp>
      <p:sp>
        <p:nvSpPr>
          <p:cNvPr id="3" name="Notes Placeholder 2"/>
          <p:cNvSpPr>
            <a:spLocks noGrp="1"/>
          </p:cNvSpPr>
          <p:nvPr>
            <p:ph type="body" idx="1"/>
          </p:nvPr>
        </p:nvSpPr>
        <p:spPr/>
        <p:txBody>
          <a:bodyPr/>
          <a:lstStyle/>
          <a:p>
            <a:r>
              <a:rPr lang="en-US" dirty="0"/>
              <a:t>Knowledge topics that ____</a:t>
            </a:r>
          </a:p>
          <a:p>
            <a:r>
              <a:rPr lang="en-US" dirty="0"/>
              <a:t>Behavior learning goals that _____</a:t>
            </a:r>
          </a:p>
        </p:txBody>
      </p:sp>
      <p:sp>
        <p:nvSpPr>
          <p:cNvPr id="4" name="Slide Number Placeholder 3"/>
          <p:cNvSpPr>
            <a:spLocks noGrp="1"/>
          </p:cNvSpPr>
          <p:nvPr>
            <p:ph type="sldNum" sz="quarter" idx="5"/>
          </p:nvPr>
        </p:nvSpPr>
        <p:spPr/>
        <p:txBody>
          <a:bodyPr/>
          <a:lstStyle/>
          <a:p>
            <a:fld id="{D95807FB-1213-4A92-9A80-793965F70740}" type="slidenum">
              <a:rPr lang="en-US" smtClean="0"/>
              <a:pPr/>
              <a:t>6</a:t>
            </a:fld>
            <a:endParaRPr lang="en-US" dirty="0"/>
          </a:p>
        </p:txBody>
      </p:sp>
    </p:spTree>
    <p:extLst>
      <p:ext uri="{BB962C8B-B14F-4D97-AF65-F5344CB8AC3E}">
        <p14:creationId xmlns:p14="http://schemas.microsoft.com/office/powerpoint/2010/main" val="187374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3963" y="709613"/>
            <a:ext cx="4732337" cy="3549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5807FB-1213-4A92-9A80-793965F70740}" type="slidenum">
              <a:rPr lang="en-US" smtClean="0"/>
              <a:pPr/>
              <a:t>7</a:t>
            </a:fld>
            <a:endParaRPr lang="en-US" dirty="0"/>
          </a:p>
        </p:txBody>
      </p:sp>
    </p:spTree>
    <p:extLst>
      <p:ext uri="{BB962C8B-B14F-4D97-AF65-F5344CB8AC3E}">
        <p14:creationId xmlns:p14="http://schemas.microsoft.com/office/powerpoint/2010/main" val="2195564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3963" y="709613"/>
            <a:ext cx="4732337" cy="3549650"/>
          </a:xfrm>
        </p:spPr>
      </p:sp>
      <p:sp>
        <p:nvSpPr>
          <p:cNvPr id="3" name="Notes Placeholder 2"/>
          <p:cNvSpPr>
            <a:spLocks noGrp="1"/>
          </p:cNvSpPr>
          <p:nvPr>
            <p:ph type="body" idx="1"/>
          </p:nvPr>
        </p:nvSpPr>
        <p:spPr/>
        <p:txBody>
          <a:bodyPr/>
          <a:lstStyle/>
          <a:p>
            <a:pPr marL="815302" lvl="1" indent="-349415"/>
            <a:r>
              <a:rPr lang="en-US" sz="2600" dirty="0"/>
              <a:t>Wording of learning goals augmented for clarity</a:t>
            </a:r>
          </a:p>
          <a:p>
            <a:pPr marL="815302" lvl="1" indent="-349415"/>
            <a:r>
              <a:rPr lang="en-US" sz="2600" dirty="0"/>
              <a:t>Similar learning goals combined</a:t>
            </a:r>
          </a:p>
          <a:p>
            <a:pPr marL="815302" lvl="1" indent="-349415"/>
            <a:r>
              <a:rPr lang="en-US" sz="2600" dirty="0"/>
              <a:t>Few additional learning goals added (ex. Impact of pandemic/vulnerability to pandemic)</a:t>
            </a:r>
          </a:p>
          <a:p>
            <a:pPr marL="815302" lvl="1" indent="-349415"/>
            <a:r>
              <a:rPr lang="en-US" sz="2600" dirty="0"/>
              <a:t>Appendix with definition of terms to facilitate shared understanding </a:t>
            </a:r>
          </a:p>
          <a:p>
            <a:endParaRPr lang="en-US" dirty="0"/>
          </a:p>
        </p:txBody>
      </p:sp>
      <p:sp>
        <p:nvSpPr>
          <p:cNvPr id="4" name="Slide Number Placeholder 3"/>
          <p:cNvSpPr>
            <a:spLocks noGrp="1"/>
          </p:cNvSpPr>
          <p:nvPr>
            <p:ph type="sldNum" sz="quarter" idx="5"/>
          </p:nvPr>
        </p:nvSpPr>
        <p:spPr/>
        <p:txBody>
          <a:bodyPr/>
          <a:lstStyle/>
          <a:p>
            <a:fld id="{D95807FB-1213-4A92-9A80-793965F70740}" type="slidenum">
              <a:rPr lang="en-US" smtClean="0"/>
              <a:pPr/>
              <a:t>11</a:t>
            </a:fld>
            <a:endParaRPr lang="en-US" dirty="0"/>
          </a:p>
        </p:txBody>
      </p:sp>
    </p:spTree>
    <p:extLst>
      <p:ext uri="{BB962C8B-B14F-4D97-AF65-F5344CB8AC3E}">
        <p14:creationId xmlns:p14="http://schemas.microsoft.com/office/powerpoint/2010/main" val="1699761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3963" y="709613"/>
            <a:ext cx="4732337" cy="3549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5807FB-1213-4A92-9A80-793965F70740}" type="slidenum">
              <a:rPr lang="en-US" smtClean="0"/>
              <a:pPr/>
              <a:t>16</a:t>
            </a:fld>
            <a:endParaRPr lang="en-US" dirty="0"/>
          </a:p>
        </p:txBody>
      </p:sp>
    </p:spTree>
    <p:extLst>
      <p:ext uri="{BB962C8B-B14F-4D97-AF65-F5344CB8AC3E}">
        <p14:creationId xmlns:p14="http://schemas.microsoft.com/office/powerpoint/2010/main" val="4112109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402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BA716E-513F-0641-93E5-DA0CDCFA3DCE}"/>
              </a:ext>
            </a:extLst>
          </p:cNvPr>
          <p:cNvPicPr>
            <a:picLocks noChangeAspect="1"/>
          </p:cNvPicPr>
          <p:nvPr userDrawn="1"/>
        </p:nvPicPr>
        <p:blipFill>
          <a:blip r:embed="rId2"/>
          <a:srcRect/>
          <a:stretch/>
        </p:blipFill>
        <p:spPr>
          <a:xfrm>
            <a:off x="1465500" y="2858101"/>
            <a:ext cx="6212999" cy="1141798"/>
          </a:xfrm>
          <a:prstGeom prst="rect">
            <a:avLst/>
          </a:prstGeom>
        </p:spPr>
      </p:pic>
    </p:spTree>
    <p:extLst>
      <p:ext uri="{BB962C8B-B14F-4D97-AF65-F5344CB8AC3E}">
        <p14:creationId xmlns:p14="http://schemas.microsoft.com/office/powerpoint/2010/main" val="2038080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9367-6E6D-6A47-861A-753DEBA64BB3}"/>
              </a:ext>
            </a:extLst>
          </p:cNvPr>
          <p:cNvSpPr>
            <a:spLocks noGrp="1"/>
          </p:cNvSpPr>
          <p:nvPr>
            <p:ph type="ctrTitle"/>
          </p:nvPr>
        </p:nvSpPr>
        <p:spPr>
          <a:xfrm>
            <a:off x="1143000" y="2753139"/>
            <a:ext cx="6858000" cy="756824"/>
          </a:xfrm>
        </p:spPr>
        <p:txBody>
          <a:bodyPr anchor="t"/>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BAB09181-27AC-0A4B-8A45-9484CA3EA27E}"/>
              </a:ext>
            </a:extLst>
          </p:cNvPr>
          <p:cNvSpPr>
            <a:spLocks noGrp="1"/>
          </p:cNvSpPr>
          <p:nvPr>
            <p:ph type="subTitle" idx="1"/>
          </p:nvPr>
        </p:nvSpPr>
        <p:spPr>
          <a:xfrm>
            <a:off x="1143000" y="3602038"/>
            <a:ext cx="6858000" cy="1655762"/>
          </a:xfr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41384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9367-6E6D-6A47-861A-753DEBA64BB3}"/>
              </a:ext>
            </a:extLst>
          </p:cNvPr>
          <p:cNvSpPr>
            <a:spLocks noGrp="1"/>
          </p:cNvSpPr>
          <p:nvPr>
            <p:ph type="ctrTitle"/>
          </p:nvPr>
        </p:nvSpPr>
        <p:spPr>
          <a:xfrm>
            <a:off x="1143000" y="2753139"/>
            <a:ext cx="6858000" cy="756824"/>
          </a:xfrm>
        </p:spPr>
        <p:txBody>
          <a:bodyPr anchor="t"/>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BAB09181-27AC-0A4B-8A45-9484CA3EA27E}"/>
              </a:ext>
            </a:extLst>
          </p:cNvPr>
          <p:cNvSpPr>
            <a:spLocks noGrp="1"/>
          </p:cNvSpPr>
          <p:nvPr>
            <p:ph type="subTitle" idx="1"/>
          </p:nvPr>
        </p:nvSpPr>
        <p:spPr>
          <a:xfrm>
            <a:off x="1143000" y="3602038"/>
            <a:ext cx="6858000" cy="1655762"/>
          </a:xfr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0482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86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9BA34-093F-504C-ADD1-F56787E15923}"/>
              </a:ext>
            </a:extLst>
          </p:cNvPr>
          <p:cNvSpPr>
            <a:spLocks noGrp="1"/>
          </p:cNvSpPr>
          <p:nvPr>
            <p:ph type="ctrTitle"/>
          </p:nvPr>
        </p:nvSpPr>
        <p:spPr>
          <a:xfrm>
            <a:off x="1143000" y="1122363"/>
            <a:ext cx="6858000" cy="2387600"/>
          </a:xfrm>
        </p:spPr>
        <p:txBody>
          <a:bodyPr anchor="t"/>
          <a:lstStyle>
            <a:lvl1pPr algn="ctr">
              <a:defRPr sz="36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4AB0CCCA-56CB-B940-BE41-08C5DED2E11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81329B4-58A2-614C-8C32-F6EBA0E1B083}"/>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a:solidFill>
                  <a:schemeClr val="accent1"/>
                </a:solidFill>
              </a:defRPr>
            </a:lvl1pPr>
          </a:lstStyle>
          <a:p>
            <a:fld id="{C76F940A-561E-9140-BC44-2106D7736B52}" type="slidenum">
              <a:rPr lang="en-US" smtClean="0"/>
              <a:pPr/>
              <a:t>‹#›</a:t>
            </a:fld>
            <a:endParaRPr lang="en-US" dirty="0"/>
          </a:p>
        </p:txBody>
      </p:sp>
    </p:spTree>
    <p:extLst>
      <p:ext uri="{BB962C8B-B14F-4D97-AF65-F5344CB8AC3E}">
        <p14:creationId xmlns:p14="http://schemas.microsoft.com/office/powerpoint/2010/main" val="321208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30476-3111-794A-80ED-7AFAEE05E432}"/>
              </a:ext>
            </a:extLst>
          </p:cNvPr>
          <p:cNvSpPr>
            <a:spLocks noGrp="1"/>
          </p:cNvSpPr>
          <p:nvPr>
            <p:ph type="title"/>
          </p:nvPr>
        </p:nvSpPr>
        <p:spPr/>
        <p:txBody>
          <a:bodyPr/>
          <a:lstStyle>
            <a:lvl1pPr>
              <a:defRPr sz="3600">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04E67A8-BF98-0C41-9BF4-8434D328D2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F0A41F35-365A-534F-9E38-524F700B4D82}"/>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a:solidFill>
                  <a:schemeClr val="accent1"/>
                </a:solidFill>
              </a:defRPr>
            </a:lvl1pPr>
          </a:lstStyle>
          <a:p>
            <a:fld id="{EA810E7C-020C-FA43-9CFD-DA754FFFF69E}" type="slidenum">
              <a:rPr lang="en-US" smtClean="0"/>
              <a:pPr/>
              <a:t>‹#›</a:t>
            </a:fld>
            <a:endParaRPr lang="en-US" dirty="0"/>
          </a:p>
        </p:txBody>
      </p:sp>
    </p:spTree>
    <p:extLst>
      <p:ext uri="{BB962C8B-B14F-4D97-AF65-F5344CB8AC3E}">
        <p14:creationId xmlns:p14="http://schemas.microsoft.com/office/powerpoint/2010/main" val="2495568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830C1-E58A-D54E-AE81-9EFEC86C7D62}"/>
              </a:ext>
            </a:extLst>
          </p:cNvPr>
          <p:cNvSpPr>
            <a:spLocks noGrp="1"/>
          </p:cNvSpPr>
          <p:nvPr>
            <p:ph type="title"/>
          </p:nvPr>
        </p:nvSpPr>
        <p:spPr>
          <a:xfrm>
            <a:off x="623888" y="2862470"/>
            <a:ext cx="7886700" cy="1700005"/>
          </a:xfrm>
        </p:spPr>
        <p:txBody>
          <a:bodyPr anchor="t"/>
          <a:lstStyle>
            <a:lvl1pPr>
              <a:defRPr sz="360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2A4DBE1-005A-C14D-BF9C-BA02E87973BC}"/>
              </a:ext>
            </a:extLst>
          </p:cNvPr>
          <p:cNvSpPr>
            <a:spLocks noGrp="1"/>
          </p:cNvSpPr>
          <p:nvPr>
            <p:ph type="body" idx="1"/>
          </p:nvPr>
        </p:nvSpPr>
        <p:spPr>
          <a:xfrm>
            <a:off x="623888" y="4589463"/>
            <a:ext cx="78867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5">
            <a:extLst>
              <a:ext uri="{FF2B5EF4-FFF2-40B4-BE49-F238E27FC236}">
                <a16:creationId xmlns:a16="http://schemas.microsoft.com/office/drawing/2014/main" id="{EC6FE21B-ABFD-8345-A482-C0395A2C8990}"/>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a:solidFill>
                  <a:schemeClr val="accent1"/>
                </a:solidFill>
              </a:defRPr>
            </a:lvl1pPr>
          </a:lstStyle>
          <a:p>
            <a:fld id="{EA810E7C-020C-FA43-9CFD-DA754FFFF69E}" type="slidenum">
              <a:rPr lang="en-US" smtClean="0"/>
              <a:pPr/>
              <a:t>‹#›</a:t>
            </a:fld>
            <a:endParaRPr lang="en-US" dirty="0"/>
          </a:p>
        </p:txBody>
      </p:sp>
    </p:spTree>
    <p:extLst>
      <p:ext uri="{BB962C8B-B14F-4D97-AF65-F5344CB8AC3E}">
        <p14:creationId xmlns:p14="http://schemas.microsoft.com/office/powerpoint/2010/main" val="169043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D792-E494-8A44-B081-5A95A81A67E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7898607-FB5C-DB4C-B809-89B9C6129ABE}"/>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651811-7FE2-114F-9264-5D090BCD76A1}"/>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E6704A98-C470-4A45-8F48-E64FA37F0510}"/>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a:solidFill>
                  <a:schemeClr val="accent1"/>
                </a:solidFill>
              </a:defRPr>
            </a:lvl1pPr>
          </a:lstStyle>
          <a:p>
            <a:fld id="{EA810E7C-020C-FA43-9CFD-DA754FFFF69E}" type="slidenum">
              <a:rPr lang="en-US" smtClean="0"/>
              <a:pPr/>
              <a:t>‹#›</a:t>
            </a:fld>
            <a:endParaRPr lang="en-US" dirty="0"/>
          </a:p>
        </p:txBody>
      </p:sp>
    </p:spTree>
    <p:extLst>
      <p:ext uri="{BB962C8B-B14F-4D97-AF65-F5344CB8AC3E}">
        <p14:creationId xmlns:p14="http://schemas.microsoft.com/office/powerpoint/2010/main" val="3053352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7745565-BC41-AE42-AF87-0C01E3C19411}"/>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a:solidFill>
                  <a:schemeClr val="accent1"/>
                </a:solidFill>
              </a:defRPr>
            </a:lvl1pPr>
          </a:lstStyle>
          <a:p>
            <a:fld id="{EA810E7C-020C-FA43-9CFD-DA754FFFF69E}" type="slidenum">
              <a:rPr lang="en-US" smtClean="0"/>
              <a:pPr/>
              <a:t>‹#›</a:t>
            </a:fld>
            <a:endParaRPr lang="en-US" dirty="0"/>
          </a:p>
        </p:txBody>
      </p:sp>
    </p:spTree>
    <p:extLst>
      <p:ext uri="{BB962C8B-B14F-4D97-AF65-F5344CB8AC3E}">
        <p14:creationId xmlns:p14="http://schemas.microsoft.com/office/powerpoint/2010/main" val="885131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A6ACF-F535-A241-87AD-B47B05CC967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445ED2-E8B2-6240-ADFF-B391157248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DDB3F0-8EEE-1945-9919-5CC9DCFD80F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D4703753-7CAD-3341-BCB0-BFDF1B0527E8}"/>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a:solidFill>
                  <a:schemeClr val="accent1"/>
                </a:solidFill>
              </a:defRPr>
            </a:lvl1pPr>
          </a:lstStyle>
          <a:p>
            <a:fld id="{EA810E7C-020C-FA43-9CFD-DA754FFFF69E}" type="slidenum">
              <a:rPr lang="en-US" smtClean="0"/>
              <a:pPr/>
              <a:t>‹#›</a:t>
            </a:fld>
            <a:endParaRPr lang="en-US" dirty="0"/>
          </a:p>
        </p:txBody>
      </p:sp>
    </p:spTree>
    <p:extLst>
      <p:ext uri="{BB962C8B-B14F-4D97-AF65-F5344CB8AC3E}">
        <p14:creationId xmlns:p14="http://schemas.microsoft.com/office/powerpoint/2010/main" val="40109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028E517-1ABB-CD4F-9D9E-9DF933B114DE}"/>
              </a:ext>
            </a:extLst>
          </p:cNvPr>
          <p:cNvSpPr>
            <a:spLocks noGrp="1"/>
          </p:cNvSpPr>
          <p:nvPr>
            <p:ph type="body" sz="quarter" idx="10" hasCustomPrompt="1"/>
          </p:nvPr>
        </p:nvSpPr>
        <p:spPr>
          <a:xfrm>
            <a:off x="834488" y="3970143"/>
            <a:ext cx="7442557" cy="757129"/>
          </a:xfrm>
          <a:prstGeom prst="rect">
            <a:avLst/>
          </a:prstGeom>
        </p:spPr>
        <p:txBody>
          <a:bodyPr/>
          <a:lstStyle>
            <a:lvl1pPr marL="0" indent="0" algn="l">
              <a:lnSpc>
                <a:spcPct val="80000"/>
              </a:lnSpc>
              <a:buNone/>
              <a:defRPr sz="1650" cap="all" baseline="0">
                <a:solidFill>
                  <a:schemeClr val="tx2"/>
                </a:solidFill>
                <a:latin typeface="Arial" panose="020B0604020202020204" pitchFamily="34" charset="0"/>
                <a:cs typeface="Arial" panose="020B0604020202020204" pitchFamily="34" charset="0"/>
              </a:defRPr>
            </a:lvl1pPr>
            <a:lvl2pPr marL="342991" indent="0" algn="r">
              <a:buNone/>
              <a:defRPr/>
            </a:lvl2pPr>
            <a:lvl3pPr marL="685983" indent="0" algn="r">
              <a:buNone/>
              <a:defRPr/>
            </a:lvl3pPr>
            <a:lvl4pPr marL="1028974" indent="0" algn="r">
              <a:buNone/>
              <a:defRPr/>
            </a:lvl4pPr>
            <a:lvl5pPr marL="1371966" indent="0" algn="r">
              <a:buNone/>
              <a:defRPr/>
            </a:lvl5pPr>
          </a:lstStyle>
          <a:p>
            <a:pPr lvl="0"/>
            <a:r>
              <a:rPr lang="en-US" dirty="0"/>
              <a:t>Click to edit Title Slide Subhead</a:t>
            </a:r>
          </a:p>
        </p:txBody>
      </p:sp>
      <p:pic>
        <p:nvPicPr>
          <p:cNvPr id="5" name="Picture 4">
            <a:extLst>
              <a:ext uri="{FF2B5EF4-FFF2-40B4-BE49-F238E27FC236}">
                <a16:creationId xmlns:a16="http://schemas.microsoft.com/office/drawing/2014/main" id="{1A120B53-3EBD-4744-BB9C-CF557AA2F5C3}"/>
              </a:ext>
            </a:extLst>
          </p:cNvPr>
          <p:cNvPicPr>
            <a:picLocks noChangeAspect="1"/>
          </p:cNvPicPr>
          <p:nvPr userDrawn="1"/>
        </p:nvPicPr>
        <p:blipFill>
          <a:blip r:embed="rId2"/>
          <a:srcRect/>
          <a:stretch/>
        </p:blipFill>
        <p:spPr>
          <a:xfrm>
            <a:off x="6546372" y="6155098"/>
            <a:ext cx="2301937" cy="423040"/>
          </a:xfrm>
          <a:prstGeom prst="rect">
            <a:avLst/>
          </a:prstGeom>
        </p:spPr>
      </p:pic>
      <p:sp>
        <p:nvSpPr>
          <p:cNvPr id="6" name="Title 1">
            <a:extLst>
              <a:ext uri="{FF2B5EF4-FFF2-40B4-BE49-F238E27FC236}">
                <a16:creationId xmlns:a16="http://schemas.microsoft.com/office/drawing/2014/main" id="{140261F3-4518-4440-B033-2F85A1918387}"/>
              </a:ext>
            </a:extLst>
          </p:cNvPr>
          <p:cNvSpPr>
            <a:spLocks noGrp="1"/>
          </p:cNvSpPr>
          <p:nvPr>
            <p:ph type="title" hasCustomPrompt="1"/>
          </p:nvPr>
        </p:nvSpPr>
        <p:spPr>
          <a:xfrm>
            <a:off x="834488" y="3079820"/>
            <a:ext cx="7442556" cy="757130"/>
          </a:xfrm>
        </p:spPr>
        <p:txBody>
          <a:bodyPr anchor="b" anchorCtr="0"/>
          <a:lstStyle>
            <a:lvl1pPr>
              <a:lnSpc>
                <a:spcPct val="80000"/>
              </a:lnSpc>
              <a:defRPr sz="4051">
                <a:solidFill>
                  <a:schemeClr val="tx2"/>
                </a:solidFill>
                <a:latin typeface="Times New Roman" panose="02020603050405020304" pitchFamily="18" charset="0"/>
                <a:cs typeface="Times New Roman" panose="02020603050405020304" pitchFamily="18" charset="0"/>
              </a:defRPr>
            </a:lvl1pPr>
          </a:lstStyle>
          <a:p>
            <a:r>
              <a:rPr lang="en-US" dirty="0"/>
              <a:t>Click to Edit Title Slide Headline</a:t>
            </a:r>
          </a:p>
        </p:txBody>
      </p:sp>
    </p:spTree>
    <p:extLst>
      <p:ext uri="{BB962C8B-B14F-4D97-AF65-F5344CB8AC3E}">
        <p14:creationId xmlns:p14="http://schemas.microsoft.com/office/powerpoint/2010/main" val="43396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02995"/>
            <a:ext cx="8229600" cy="486287"/>
          </a:xfrm>
        </p:spPr>
        <p:txBody>
          <a:bodyPr/>
          <a:lstStyle>
            <a:lvl1pPr>
              <a:lnSpc>
                <a:spcPct val="80000"/>
              </a:lnSpc>
              <a:defRPr sz="2401" b="0">
                <a:solidFill>
                  <a:schemeClr val="tx2"/>
                </a:solidFill>
              </a:defRPr>
            </a:lvl1pPr>
          </a:lstStyle>
          <a:p>
            <a:r>
              <a:rPr lang="en-US" dirty="0"/>
              <a:t>Click to Edit Headline</a:t>
            </a:r>
          </a:p>
        </p:txBody>
      </p:sp>
      <p:sp>
        <p:nvSpPr>
          <p:cNvPr id="11" name="Text Placeholder 10">
            <a:extLst>
              <a:ext uri="{FF2B5EF4-FFF2-40B4-BE49-F238E27FC236}">
                <a16:creationId xmlns:a16="http://schemas.microsoft.com/office/drawing/2014/main" id="{419C2E9D-0E14-B547-BF78-D7A550FA13B8}"/>
              </a:ext>
            </a:extLst>
          </p:cNvPr>
          <p:cNvSpPr>
            <a:spLocks noGrp="1"/>
          </p:cNvSpPr>
          <p:nvPr>
            <p:ph type="body" sz="quarter" idx="10" hasCustomPrompt="1"/>
          </p:nvPr>
        </p:nvSpPr>
        <p:spPr>
          <a:xfrm>
            <a:off x="457319" y="1406106"/>
            <a:ext cx="8229362" cy="4593057"/>
          </a:xfrm>
          <a:prstGeom prst="rect">
            <a:avLst/>
          </a:prstGeo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3C847A18-35B1-294E-A4F5-DDC986DB86C9}"/>
              </a:ext>
            </a:extLst>
          </p:cNvPr>
          <p:cNvPicPr>
            <a:picLocks noChangeAspect="1"/>
          </p:cNvPicPr>
          <p:nvPr userDrawn="1"/>
        </p:nvPicPr>
        <p:blipFill>
          <a:blip r:embed="rId2"/>
          <a:srcRect/>
          <a:stretch/>
        </p:blipFill>
        <p:spPr>
          <a:xfrm>
            <a:off x="6546372" y="6155098"/>
            <a:ext cx="2301937" cy="423040"/>
          </a:xfrm>
          <a:prstGeom prst="rect">
            <a:avLst/>
          </a:prstGeom>
        </p:spPr>
      </p:pic>
      <p:pic>
        <p:nvPicPr>
          <p:cNvPr id="4" name="Picture 3" descr="Logo, company name&#10;&#10;Description automatically generated">
            <a:extLst>
              <a:ext uri="{FF2B5EF4-FFF2-40B4-BE49-F238E27FC236}">
                <a16:creationId xmlns:a16="http://schemas.microsoft.com/office/drawing/2014/main" id="{8FA5F1D3-009C-4C4D-BE38-936CF29E5430}"/>
              </a:ext>
            </a:extLst>
          </p:cNvPr>
          <p:cNvPicPr>
            <a:picLocks noChangeAspect="1"/>
          </p:cNvPicPr>
          <p:nvPr userDrawn="1"/>
        </p:nvPicPr>
        <p:blipFill>
          <a:blip r:embed="rId3"/>
          <a:stretch>
            <a:fillRect/>
          </a:stretch>
        </p:blipFill>
        <p:spPr>
          <a:xfrm>
            <a:off x="5474098" y="6155099"/>
            <a:ext cx="805790" cy="423040"/>
          </a:xfrm>
          <a:prstGeom prst="rect">
            <a:avLst/>
          </a:prstGeom>
        </p:spPr>
      </p:pic>
    </p:spTree>
    <p:extLst>
      <p:ext uri="{BB962C8B-B14F-4D97-AF65-F5344CB8AC3E}">
        <p14:creationId xmlns:p14="http://schemas.microsoft.com/office/powerpoint/2010/main" val="2409413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jp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B413D9-8AAA-A74C-85EA-E846AB3F3212}"/>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47086344"/>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113738-7BDD-F347-BA0E-9565DDFED61A}"/>
              </a:ext>
            </a:extLst>
          </p:cNvPr>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37FB7846-FB44-5E42-870C-A7814D0780DC}"/>
              </a:ext>
            </a:extLst>
          </p:cNvPr>
          <p:cNvSpPr>
            <a:spLocks noGrp="1"/>
          </p:cNvSpPr>
          <p:nvPr>
            <p:ph type="title"/>
          </p:nvPr>
        </p:nvSpPr>
        <p:spPr>
          <a:xfrm>
            <a:off x="628650" y="1003852"/>
            <a:ext cx="7886700" cy="686836"/>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F9929C20-2552-D541-A118-4B34A9E5870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F10F579-7D62-9A4F-8A67-3B5D090C8A40}"/>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b="0" i="0">
                <a:solidFill>
                  <a:schemeClr val="accent1"/>
                </a:solidFill>
                <a:latin typeface="Arial Narrow" panose="020B0604020202020204" pitchFamily="34" charset="0"/>
              </a:defRPr>
            </a:lvl1pPr>
          </a:lstStyle>
          <a:p>
            <a:fld id="{EA810E7C-020C-FA43-9CFD-DA754FFFF69E}" type="slidenum">
              <a:rPr lang="en-US" smtClean="0"/>
              <a:pPr/>
              <a:t>‹#›</a:t>
            </a:fld>
            <a:endParaRPr lang="en-US" dirty="0"/>
          </a:p>
        </p:txBody>
      </p:sp>
    </p:spTree>
    <p:extLst>
      <p:ext uri="{BB962C8B-B14F-4D97-AF65-F5344CB8AC3E}">
        <p14:creationId xmlns:p14="http://schemas.microsoft.com/office/powerpoint/2010/main" val="182342553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71" r:id="rId5"/>
    <p:sldLayoutId id="2147483673" r:id="rId6"/>
    <p:sldLayoutId id="2147483680" r:id="rId7"/>
    <p:sldLayoutId id="2147483681" r:id="rId8"/>
    <p:sldLayoutId id="2147483682" r:id="rId9"/>
  </p:sldLayoutIdLst>
  <p:hf hdr="0" ftr="0" dt="0"/>
  <p:txStyles>
    <p:titleStyle>
      <a:lvl1pPr algn="l" defTabSz="914400" rtl="0" eaLnBrk="1" latinLnBrk="0" hangingPunct="1">
        <a:lnSpc>
          <a:spcPct val="90000"/>
        </a:lnSpc>
        <a:spcBef>
          <a:spcPct val="0"/>
        </a:spcBef>
        <a:buNone/>
        <a:defRPr sz="3600" b="1" i="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Arial Narrow"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solidFill>
          <a:latin typeface="Arial Narrow"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1"/>
          </a:solidFill>
          <a:latin typeface="Arial Narrow"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solidFill>
          <a:latin typeface="Arial Narrow"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solidFill>
          <a:latin typeface="Arial Narrow"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A14E3A-AE1D-C542-AC3B-7FE3378C172C}"/>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AB26181F-89C8-844A-AECC-49FC88E04BBF}"/>
              </a:ext>
            </a:extLst>
          </p:cNvPr>
          <p:cNvSpPr>
            <a:spLocks noGrp="1"/>
          </p:cNvSpPr>
          <p:nvPr>
            <p:ph type="title"/>
          </p:nvPr>
        </p:nvSpPr>
        <p:spPr>
          <a:xfrm>
            <a:off x="628650" y="974035"/>
            <a:ext cx="7886700" cy="716653"/>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E03DD3BB-84BF-9342-B855-7477A5BEEF5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0389605"/>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E47BF7-1A6D-5846-BE11-4E34E600FC11}"/>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AB26181F-89C8-844A-AECC-49FC88E04BBF}"/>
              </a:ext>
            </a:extLst>
          </p:cNvPr>
          <p:cNvSpPr>
            <a:spLocks noGrp="1"/>
          </p:cNvSpPr>
          <p:nvPr>
            <p:ph type="title"/>
          </p:nvPr>
        </p:nvSpPr>
        <p:spPr>
          <a:xfrm>
            <a:off x="628650" y="974035"/>
            <a:ext cx="7886700" cy="716653"/>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E03DD3BB-84BF-9342-B855-7477A5BEEF5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1295296"/>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CF7CD1-1F50-0B49-99C4-BF91EC31E56E}"/>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00732123"/>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914400" rtl="0" eaLnBrk="1" latinLnBrk="0" hangingPunct="1">
        <a:lnSpc>
          <a:spcPct val="90000"/>
        </a:lnSpc>
        <a:spcBef>
          <a:spcPct val="0"/>
        </a:spcBef>
        <a:buNone/>
        <a:defRPr sz="3600" b="0" i="0" kern="1200">
          <a:solidFill>
            <a:schemeClr val="accent3"/>
          </a:solidFill>
          <a:latin typeface="Arial Narrow"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socialdeterminants/" TargetMode="External"/><Relationship Id="rId2" Type="http://schemas.openxmlformats.org/officeDocument/2006/relationships/hyperlink" Target="https://www.healthypeople.gov/2020/topics-objectives/topic/social-determinants-of-health"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www.kff.org/disparities-policy/issue-brief/beyond-health-care-the-role-of-social-determinants-in-promoting-health-and-health-equity" TargetMode="External"/><Relationship Id="rId2" Type="http://schemas.openxmlformats.org/officeDocument/2006/relationships/hyperlink" Target="https://doi.org/10.7326/M17-2441" TargetMode="External"/><Relationship Id="rId1" Type="http://schemas.openxmlformats.org/officeDocument/2006/relationships/slideLayout" Target="../slideLayouts/slideLayout9.xml"/><Relationship Id="rId4" Type="http://schemas.openxmlformats.org/officeDocument/2006/relationships/hyperlink" Target="https://www.nature.com/articles/s41390-018-0012-1"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23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2608C-641F-7342-BCD6-DE5F7BC6D19E}"/>
              </a:ext>
            </a:extLst>
          </p:cNvPr>
          <p:cNvSpPr>
            <a:spLocks noGrp="1"/>
          </p:cNvSpPr>
          <p:nvPr>
            <p:ph type="title"/>
          </p:nvPr>
        </p:nvSpPr>
        <p:spPr>
          <a:xfrm>
            <a:off x="457439" y="923035"/>
            <a:ext cx="8229600" cy="486287"/>
          </a:xfrm>
        </p:spPr>
        <p:txBody>
          <a:bodyPr/>
          <a:lstStyle/>
          <a:p>
            <a:r>
              <a:rPr lang="en-US" dirty="0"/>
              <a:t>Full Text Review</a:t>
            </a:r>
          </a:p>
        </p:txBody>
      </p:sp>
      <p:sp>
        <p:nvSpPr>
          <p:cNvPr id="3" name="Text Placeholder 2">
            <a:extLst>
              <a:ext uri="{FF2B5EF4-FFF2-40B4-BE49-F238E27FC236}">
                <a16:creationId xmlns:a16="http://schemas.microsoft.com/office/drawing/2014/main" id="{88BBD2C6-99BD-9544-AC39-5267064F6AD7}"/>
              </a:ext>
            </a:extLst>
          </p:cNvPr>
          <p:cNvSpPr>
            <a:spLocks noGrp="1"/>
          </p:cNvSpPr>
          <p:nvPr>
            <p:ph type="body" sz="quarter" idx="10"/>
          </p:nvPr>
        </p:nvSpPr>
        <p:spPr>
          <a:xfrm>
            <a:off x="457439" y="1706155"/>
            <a:ext cx="8229362" cy="3445690"/>
          </a:xfrm>
        </p:spPr>
        <p:txBody>
          <a:bodyPr>
            <a:normAutofit fontScale="92500" lnSpcReduction="20000"/>
          </a:bodyPr>
          <a:lstStyle/>
          <a:p>
            <a:pPr marL="0" indent="0">
              <a:buNone/>
            </a:pPr>
            <a:r>
              <a:rPr lang="en-US" b="1" dirty="0"/>
              <a:t> </a:t>
            </a:r>
            <a:r>
              <a:rPr lang="en-US" dirty="0"/>
              <a:t>Article Number: ______Target Learner: _____________________________</a:t>
            </a:r>
          </a:p>
          <a:p>
            <a:pPr marL="0" indent="0">
              <a:buNone/>
            </a:pPr>
            <a:endParaRPr lang="en-US" dirty="0"/>
          </a:p>
          <a:p>
            <a:pPr marL="0" indent="0">
              <a:buNone/>
            </a:pPr>
            <a:r>
              <a:rPr lang="en-US" i="1" dirty="0"/>
              <a:t>As part of this literature review, we will ask you to review published curriculum, frameworks, toolkits and competencies to develop literature-based learning goals on social determinants of health education for residents. Below are some examples of SDH learning goals:</a:t>
            </a:r>
            <a:endParaRPr lang="en-US" dirty="0"/>
          </a:p>
          <a:p>
            <a:pPr marL="0" indent="0">
              <a:buNone/>
            </a:pPr>
            <a:endParaRPr lang="en-US" dirty="0"/>
          </a:p>
          <a:p>
            <a:pPr marL="0" indent="0">
              <a:buNone/>
            </a:pPr>
            <a:r>
              <a:rPr lang="en-US" dirty="0"/>
              <a:t>Knowledge Learning Goal: Describe the social determinants of health (SDH)</a:t>
            </a:r>
          </a:p>
          <a:p>
            <a:pPr marL="0" indent="0">
              <a:buNone/>
            </a:pPr>
            <a:r>
              <a:rPr lang="en-US" dirty="0"/>
              <a:t>Attitude Learning Goal: Value advocating for health policy</a:t>
            </a:r>
          </a:p>
          <a:p>
            <a:pPr marL="0" indent="0">
              <a:buNone/>
            </a:pPr>
            <a:r>
              <a:rPr lang="en-US" dirty="0"/>
              <a:t>Skill Learning Goal: Demonstrate screening for food insecurity</a:t>
            </a:r>
          </a:p>
          <a:p>
            <a:pPr marL="0" indent="0">
              <a:buNone/>
            </a:pPr>
            <a:r>
              <a:rPr lang="en-US" dirty="0"/>
              <a:t>Behavior Learning Goal: Refer to a community health worker</a:t>
            </a:r>
          </a:p>
          <a:p>
            <a:pPr marL="0" indent="0">
              <a:buNone/>
            </a:pPr>
            <a:endParaRPr lang="en-US" dirty="0"/>
          </a:p>
          <a:p>
            <a:pPr marL="0" indent="0">
              <a:buNone/>
            </a:pPr>
            <a:r>
              <a:rPr lang="en-US" dirty="0"/>
              <a:t>What knowledge goals or topics does this curriculum or framework elicit or expect from learners?</a:t>
            </a:r>
          </a:p>
          <a:p>
            <a:pPr marL="0" indent="0">
              <a:buNone/>
            </a:pPr>
            <a:r>
              <a:rPr lang="en-US" dirty="0"/>
              <a:t>What skills/behaviors does this curriculum or framework elicit or expect from learners?</a:t>
            </a:r>
          </a:p>
          <a:p>
            <a:endParaRPr lang="en-US" dirty="0"/>
          </a:p>
        </p:txBody>
      </p:sp>
    </p:spTree>
    <p:extLst>
      <p:ext uri="{BB962C8B-B14F-4D97-AF65-F5344CB8AC3E}">
        <p14:creationId xmlns:p14="http://schemas.microsoft.com/office/powerpoint/2010/main" val="2440292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83C352-6EEB-3D40-B04D-63852AAB0B5D}"/>
              </a:ext>
            </a:extLst>
          </p:cNvPr>
          <p:cNvSpPr>
            <a:spLocks noGrp="1"/>
          </p:cNvSpPr>
          <p:nvPr>
            <p:ph type="title"/>
          </p:nvPr>
        </p:nvSpPr>
        <p:spPr>
          <a:xfrm>
            <a:off x="830580" y="1181922"/>
            <a:ext cx="7856220" cy="486287"/>
          </a:xfrm>
        </p:spPr>
        <p:txBody>
          <a:bodyPr/>
          <a:lstStyle/>
          <a:p>
            <a:r>
              <a:rPr lang="en-US" dirty="0"/>
              <a:t>Methods: Pilot</a:t>
            </a:r>
          </a:p>
        </p:txBody>
      </p:sp>
      <p:sp>
        <p:nvSpPr>
          <p:cNvPr id="5" name="Text Placeholder 4">
            <a:extLst>
              <a:ext uri="{FF2B5EF4-FFF2-40B4-BE49-F238E27FC236}">
                <a16:creationId xmlns:a16="http://schemas.microsoft.com/office/drawing/2014/main" id="{6A3BF3F4-849E-914D-A0C6-A3FC1927805A}"/>
              </a:ext>
            </a:extLst>
          </p:cNvPr>
          <p:cNvSpPr>
            <a:spLocks noGrp="1"/>
          </p:cNvSpPr>
          <p:nvPr>
            <p:ph type="body" sz="quarter" idx="10"/>
          </p:nvPr>
        </p:nvSpPr>
        <p:spPr>
          <a:xfrm>
            <a:off x="749495" y="1987244"/>
            <a:ext cx="7406029" cy="3445690"/>
          </a:xfrm>
        </p:spPr>
        <p:txBody>
          <a:bodyPr/>
          <a:lstStyle/>
          <a:p>
            <a:pPr>
              <a:lnSpc>
                <a:spcPct val="150000"/>
              </a:lnSpc>
            </a:pPr>
            <a:r>
              <a:rPr lang="en-US" sz="1951" dirty="0"/>
              <a:t>Pilot with local experts, including residents and community stakeholders</a:t>
            </a:r>
          </a:p>
          <a:p>
            <a:pPr>
              <a:lnSpc>
                <a:spcPct val="150000"/>
              </a:lnSpc>
            </a:pPr>
            <a:r>
              <a:rPr lang="en-US" sz="1951" dirty="0"/>
              <a:t>Refining goals: iterative group discussion </a:t>
            </a:r>
          </a:p>
          <a:p>
            <a:pPr>
              <a:lnSpc>
                <a:spcPct val="150000"/>
              </a:lnSpc>
            </a:pPr>
            <a:r>
              <a:rPr lang="en-US" sz="1951" dirty="0"/>
              <a:t>Final list: 50 knowledge topics &amp; 46 behavior learning goals/skills</a:t>
            </a:r>
          </a:p>
          <a:p>
            <a:endParaRPr lang="en-US" sz="1951" dirty="0"/>
          </a:p>
          <a:p>
            <a:endParaRPr lang="en-US" sz="1876" dirty="0"/>
          </a:p>
        </p:txBody>
      </p:sp>
    </p:spTree>
    <p:extLst>
      <p:ext uri="{BB962C8B-B14F-4D97-AF65-F5344CB8AC3E}">
        <p14:creationId xmlns:p14="http://schemas.microsoft.com/office/powerpoint/2010/main" val="2461108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39E8D-FAC9-D241-A406-EA0F7DB25873}"/>
              </a:ext>
            </a:extLst>
          </p:cNvPr>
          <p:cNvSpPr>
            <a:spLocks noGrp="1"/>
          </p:cNvSpPr>
          <p:nvPr>
            <p:ph type="title"/>
          </p:nvPr>
        </p:nvSpPr>
        <p:spPr>
          <a:xfrm>
            <a:off x="457319" y="1223788"/>
            <a:ext cx="8229600" cy="486287"/>
          </a:xfrm>
        </p:spPr>
        <p:txBody>
          <a:bodyPr/>
          <a:lstStyle/>
          <a:p>
            <a:r>
              <a:rPr lang="en-US" dirty="0"/>
              <a:t>Methods: US National Panelist Recruitment</a:t>
            </a:r>
          </a:p>
        </p:txBody>
      </p:sp>
      <p:sp>
        <p:nvSpPr>
          <p:cNvPr id="3" name="Text Placeholder 2">
            <a:extLst>
              <a:ext uri="{FF2B5EF4-FFF2-40B4-BE49-F238E27FC236}">
                <a16:creationId xmlns:a16="http://schemas.microsoft.com/office/drawing/2014/main" id="{F57013E7-E8E5-4746-9955-84787C1DDB0F}"/>
              </a:ext>
            </a:extLst>
          </p:cNvPr>
          <p:cNvSpPr>
            <a:spLocks noGrp="1"/>
          </p:cNvSpPr>
          <p:nvPr>
            <p:ph type="body" sz="quarter" idx="10"/>
          </p:nvPr>
        </p:nvSpPr>
        <p:spPr>
          <a:xfrm>
            <a:off x="457319" y="1947127"/>
            <a:ext cx="8229362" cy="3196374"/>
          </a:xfrm>
        </p:spPr>
        <p:txBody>
          <a:bodyPr/>
          <a:lstStyle/>
          <a:p>
            <a:pPr>
              <a:lnSpc>
                <a:spcPct val="150000"/>
              </a:lnSpc>
            </a:pPr>
            <a:r>
              <a:rPr lang="en-US" sz="1951" dirty="0"/>
              <a:t>Panelists recruited via national professional org listservs and from publications</a:t>
            </a:r>
          </a:p>
          <a:p>
            <a:pPr>
              <a:lnSpc>
                <a:spcPct val="150000"/>
              </a:lnSpc>
            </a:pPr>
            <a:r>
              <a:rPr lang="en-US" sz="1951" dirty="0"/>
              <a:t>Criteria for expertise: </a:t>
            </a:r>
          </a:p>
          <a:p>
            <a:pPr lvl="1">
              <a:lnSpc>
                <a:spcPct val="150000"/>
              </a:lnSpc>
            </a:pPr>
            <a:r>
              <a:rPr lang="en-US" sz="1951" dirty="0"/>
              <a:t>Published in SDH and GME, </a:t>
            </a:r>
            <a:r>
              <a:rPr lang="en-US" sz="1951" i="1" dirty="0"/>
              <a:t>or </a:t>
            </a:r>
          </a:p>
          <a:p>
            <a:pPr lvl="1">
              <a:lnSpc>
                <a:spcPct val="150000"/>
              </a:lnSpc>
            </a:pPr>
            <a:r>
              <a:rPr lang="en-US" sz="1951" dirty="0"/>
              <a:t>Lead a SDH program/course in GME</a:t>
            </a:r>
            <a:endParaRPr lang="en-US" dirty="0"/>
          </a:p>
        </p:txBody>
      </p:sp>
    </p:spTree>
    <p:extLst>
      <p:ext uri="{BB962C8B-B14F-4D97-AF65-F5344CB8AC3E}">
        <p14:creationId xmlns:p14="http://schemas.microsoft.com/office/powerpoint/2010/main" val="2534118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83C352-6EEB-3D40-B04D-63852AAB0B5D}"/>
              </a:ext>
            </a:extLst>
          </p:cNvPr>
          <p:cNvSpPr>
            <a:spLocks noGrp="1"/>
          </p:cNvSpPr>
          <p:nvPr>
            <p:ph type="title"/>
          </p:nvPr>
        </p:nvSpPr>
        <p:spPr>
          <a:xfrm>
            <a:off x="457319" y="1042732"/>
            <a:ext cx="8229600" cy="486287"/>
          </a:xfrm>
        </p:spPr>
        <p:txBody>
          <a:bodyPr/>
          <a:lstStyle/>
          <a:p>
            <a:r>
              <a:rPr lang="en-US" dirty="0"/>
              <a:t>Methods: Consensus</a:t>
            </a:r>
          </a:p>
        </p:txBody>
      </p:sp>
      <p:sp>
        <p:nvSpPr>
          <p:cNvPr id="6" name="Content Placeholder 2">
            <a:extLst>
              <a:ext uri="{FF2B5EF4-FFF2-40B4-BE49-F238E27FC236}">
                <a16:creationId xmlns:a16="http://schemas.microsoft.com/office/drawing/2014/main" id="{93A8FD9A-3ADF-D34F-B4EF-882851264F8A}"/>
              </a:ext>
            </a:extLst>
          </p:cNvPr>
          <p:cNvSpPr>
            <a:spLocks noGrp="1"/>
          </p:cNvSpPr>
          <p:nvPr>
            <p:ph type="body" sz="quarter" idx="10"/>
          </p:nvPr>
        </p:nvSpPr>
        <p:spPr>
          <a:xfrm>
            <a:off x="457319" y="1657566"/>
            <a:ext cx="8229362" cy="4593057"/>
          </a:xfrm>
        </p:spPr>
        <p:txBody>
          <a:bodyPr>
            <a:normAutofit/>
          </a:bodyPr>
          <a:lstStyle/>
          <a:p>
            <a:pPr>
              <a:lnSpc>
                <a:spcPct val="150000"/>
              </a:lnSpc>
            </a:pPr>
            <a:r>
              <a:rPr lang="en-US" sz="1951" i="1" dirty="0"/>
              <a:t>How important do you think this learning goal is for residency education? </a:t>
            </a:r>
          </a:p>
          <a:p>
            <a:pPr marL="342991" lvl="1" indent="0">
              <a:lnSpc>
                <a:spcPct val="150000"/>
              </a:lnSpc>
              <a:buNone/>
            </a:pPr>
            <a:r>
              <a:rPr lang="en-US" sz="1951" i="1" dirty="0"/>
              <a:t>		1-</a:t>
            </a:r>
            <a:r>
              <a:rPr lang="en-US" sz="1951" dirty="0"/>
              <a:t> not at all important to </a:t>
            </a:r>
            <a:r>
              <a:rPr lang="en-US" sz="1951" i="1" dirty="0"/>
              <a:t>5</a:t>
            </a:r>
            <a:r>
              <a:rPr lang="en-US" sz="1951" dirty="0"/>
              <a:t>- extremely important</a:t>
            </a:r>
            <a:endParaRPr lang="en-US" sz="1951" i="1" dirty="0"/>
          </a:p>
          <a:p>
            <a:pPr marL="257244" indent="-257244">
              <a:lnSpc>
                <a:spcPct val="150000"/>
              </a:lnSpc>
            </a:pPr>
            <a:r>
              <a:rPr lang="en-US" sz="1951" dirty="0"/>
              <a:t>Experts could add new learning goals &amp; comment </a:t>
            </a:r>
          </a:p>
          <a:p>
            <a:pPr>
              <a:lnSpc>
                <a:spcPct val="150000"/>
              </a:lnSpc>
            </a:pPr>
            <a:r>
              <a:rPr lang="en-US" sz="1951" i="1" dirty="0"/>
              <a:t>A priori consensus</a:t>
            </a:r>
            <a:r>
              <a:rPr lang="en-US" sz="1951" dirty="0"/>
              <a:t>: 80% agreement on “very” or “extremely” important</a:t>
            </a:r>
          </a:p>
          <a:p>
            <a:pPr>
              <a:lnSpc>
                <a:spcPct val="150000"/>
              </a:lnSpc>
            </a:pPr>
            <a:r>
              <a:rPr lang="en-US" sz="1951" dirty="0"/>
              <a:t>Delphi stopped after 2 rounds</a:t>
            </a:r>
          </a:p>
          <a:p>
            <a:pPr marL="0" indent="0">
              <a:buNone/>
            </a:pPr>
            <a:endParaRPr lang="en-US" sz="1951" dirty="0"/>
          </a:p>
          <a:p>
            <a:pPr marL="257244" indent="-257244"/>
            <a:endParaRPr lang="en-US" sz="1951" dirty="0">
              <a:solidFill>
                <a:schemeClr val="tx1"/>
              </a:solidFill>
            </a:endParaRPr>
          </a:p>
          <a:p>
            <a:endParaRPr lang="en-US" sz="1951" dirty="0"/>
          </a:p>
        </p:txBody>
      </p:sp>
    </p:spTree>
    <p:extLst>
      <p:ext uri="{BB962C8B-B14F-4D97-AF65-F5344CB8AC3E}">
        <p14:creationId xmlns:p14="http://schemas.microsoft.com/office/powerpoint/2010/main" val="2628281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775D-4F50-455A-A191-386148D8AE10}"/>
              </a:ext>
            </a:extLst>
          </p:cNvPr>
          <p:cNvSpPr>
            <a:spLocks noGrp="1"/>
          </p:cNvSpPr>
          <p:nvPr>
            <p:ph type="title"/>
          </p:nvPr>
        </p:nvSpPr>
        <p:spPr>
          <a:xfrm>
            <a:off x="316523" y="661914"/>
            <a:ext cx="8229600" cy="346271"/>
          </a:xfrm>
        </p:spPr>
        <p:txBody>
          <a:bodyPr/>
          <a:lstStyle/>
          <a:p>
            <a:r>
              <a:rPr lang="en-US" dirty="0"/>
              <a:t>Results:  Delphi Panelists</a:t>
            </a:r>
            <a:br>
              <a:rPr lang="en-US" dirty="0"/>
            </a:br>
            <a:br>
              <a:rPr lang="en-US" dirty="0"/>
            </a:br>
            <a:r>
              <a:rPr lang="en-US" sz="2000" dirty="0">
                <a:solidFill>
                  <a:schemeClr val="accent1">
                    <a:lumMod val="50000"/>
                  </a:schemeClr>
                </a:solidFill>
              </a:rPr>
              <a:t>41 Participants in Round 1 &amp; 33 participants (80.5%) in Round 2</a:t>
            </a:r>
            <a:endParaRPr lang="en-US" dirty="0">
              <a:solidFill>
                <a:schemeClr val="accent1">
                  <a:lumMod val="50000"/>
                </a:schemeClr>
              </a:solidFill>
            </a:endParaRPr>
          </a:p>
        </p:txBody>
      </p:sp>
      <p:graphicFrame>
        <p:nvGraphicFramePr>
          <p:cNvPr id="4" name="Content Placeholder 12">
            <a:extLst>
              <a:ext uri="{FF2B5EF4-FFF2-40B4-BE49-F238E27FC236}">
                <a16:creationId xmlns:a16="http://schemas.microsoft.com/office/drawing/2014/main" id="{0604FBF2-4861-4F09-9A1C-C9C4EFA1D3A8}"/>
              </a:ext>
            </a:extLst>
          </p:cNvPr>
          <p:cNvGraphicFramePr>
            <a:graphicFrameLocks/>
          </p:cNvGraphicFramePr>
          <p:nvPr>
            <p:extLst>
              <p:ext uri="{D42A27DB-BD31-4B8C-83A1-F6EECF244321}">
                <p14:modId xmlns:p14="http://schemas.microsoft.com/office/powerpoint/2010/main" val="1351842420"/>
              </p:ext>
            </p:extLst>
          </p:nvPr>
        </p:nvGraphicFramePr>
        <p:xfrm>
          <a:off x="117230" y="1616172"/>
          <a:ext cx="1742832" cy="43367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12">
            <a:extLst>
              <a:ext uri="{FF2B5EF4-FFF2-40B4-BE49-F238E27FC236}">
                <a16:creationId xmlns:a16="http://schemas.microsoft.com/office/drawing/2014/main" id="{7A5CB163-6A77-4F3F-A563-B03B88647A8C}"/>
              </a:ext>
            </a:extLst>
          </p:cNvPr>
          <p:cNvGraphicFramePr>
            <a:graphicFrameLocks/>
          </p:cNvGraphicFramePr>
          <p:nvPr>
            <p:extLst>
              <p:ext uri="{D42A27DB-BD31-4B8C-83A1-F6EECF244321}">
                <p14:modId xmlns:p14="http://schemas.microsoft.com/office/powerpoint/2010/main" val="2459078562"/>
              </p:ext>
            </p:extLst>
          </p:nvPr>
        </p:nvGraphicFramePr>
        <p:xfrm>
          <a:off x="1791486" y="1618320"/>
          <a:ext cx="1815355" cy="4877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12">
            <a:extLst>
              <a:ext uri="{FF2B5EF4-FFF2-40B4-BE49-F238E27FC236}">
                <a16:creationId xmlns:a16="http://schemas.microsoft.com/office/drawing/2014/main" id="{8F562C52-E43A-46B8-916D-D149BE4EF9B8}"/>
              </a:ext>
            </a:extLst>
          </p:cNvPr>
          <p:cNvGraphicFramePr>
            <a:graphicFrameLocks/>
          </p:cNvGraphicFramePr>
          <p:nvPr>
            <p:extLst>
              <p:ext uri="{D42A27DB-BD31-4B8C-83A1-F6EECF244321}">
                <p14:modId xmlns:p14="http://schemas.microsoft.com/office/powerpoint/2010/main" val="2433487189"/>
              </p:ext>
            </p:extLst>
          </p:nvPr>
        </p:nvGraphicFramePr>
        <p:xfrm>
          <a:off x="5422194" y="1616172"/>
          <a:ext cx="1815354" cy="41178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ontent Placeholder 12">
            <a:extLst>
              <a:ext uri="{FF2B5EF4-FFF2-40B4-BE49-F238E27FC236}">
                <a16:creationId xmlns:a16="http://schemas.microsoft.com/office/drawing/2014/main" id="{6AFF6416-5716-4E30-9148-07ABA999B3B6}"/>
              </a:ext>
            </a:extLst>
          </p:cNvPr>
          <p:cNvGraphicFramePr>
            <a:graphicFrameLocks/>
          </p:cNvGraphicFramePr>
          <p:nvPr>
            <p:extLst>
              <p:ext uri="{D42A27DB-BD31-4B8C-83A1-F6EECF244321}">
                <p14:modId xmlns:p14="http://schemas.microsoft.com/office/powerpoint/2010/main" val="1389495620"/>
              </p:ext>
            </p:extLst>
          </p:nvPr>
        </p:nvGraphicFramePr>
        <p:xfrm>
          <a:off x="3721807" y="1618320"/>
          <a:ext cx="1815354" cy="48770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ontent Placeholder 12">
            <a:extLst>
              <a:ext uri="{FF2B5EF4-FFF2-40B4-BE49-F238E27FC236}">
                <a16:creationId xmlns:a16="http://schemas.microsoft.com/office/drawing/2014/main" id="{3B9E4235-E2C4-4DF1-9AC0-CD9263BEDF75}"/>
              </a:ext>
            </a:extLst>
          </p:cNvPr>
          <p:cNvGraphicFramePr>
            <a:graphicFrameLocks/>
          </p:cNvGraphicFramePr>
          <p:nvPr>
            <p:extLst>
              <p:ext uri="{D42A27DB-BD31-4B8C-83A1-F6EECF244321}">
                <p14:modId xmlns:p14="http://schemas.microsoft.com/office/powerpoint/2010/main" val="2367231258"/>
              </p:ext>
            </p:extLst>
          </p:nvPr>
        </p:nvGraphicFramePr>
        <p:xfrm>
          <a:off x="6993006" y="1616172"/>
          <a:ext cx="1815354" cy="455080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2840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Graphic spid="7" grpId="0">
        <p:bldAsOne/>
      </p:bldGraphic>
      <p:bldGraphic spid="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1F4EF-31EA-FB40-9508-2250AAD419C1}"/>
              </a:ext>
            </a:extLst>
          </p:cNvPr>
          <p:cNvSpPr>
            <a:spLocks noGrp="1"/>
          </p:cNvSpPr>
          <p:nvPr>
            <p:ph type="title"/>
          </p:nvPr>
        </p:nvSpPr>
        <p:spPr>
          <a:xfrm>
            <a:off x="457199" y="956425"/>
            <a:ext cx="8229600" cy="486287"/>
          </a:xfrm>
        </p:spPr>
        <p:txBody>
          <a:bodyPr/>
          <a:lstStyle/>
          <a:p>
            <a:r>
              <a:rPr lang="en-US" dirty="0"/>
              <a:t>Results: Knowledge Topics (n=22)</a:t>
            </a:r>
          </a:p>
        </p:txBody>
      </p:sp>
      <p:sp>
        <p:nvSpPr>
          <p:cNvPr id="3" name="Text Placeholder 2">
            <a:extLst>
              <a:ext uri="{FF2B5EF4-FFF2-40B4-BE49-F238E27FC236}">
                <a16:creationId xmlns:a16="http://schemas.microsoft.com/office/drawing/2014/main" id="{540EAFD9-FEB7-D443-A7AA-8B74AFF16BC7}"/>
              </a:ext>
            </a:extLst>
          </p:cNvPr>
          <p:cNvSpPr>
            <a:spLocks noGrp="1"/>
          </p:cNvSpPr>
          <p:nvPr>
            <p:ph type="body" sz="quarter" idx="10"/>
          </p:nvPr>
        </p:nvSpPr>
        <p:spPr>
          <a:xfrm>
            <a:off x="736912" y="1924727"/>
            <a:ext cx="8229362" cy="3445690"/>
          </a:xfrm>
        </p:spPr>
        <p:txBody>
          <a:bodyPr>
            <a:normAutofit fontScale="92500" lnSpcReduction="20000"/>
          </a:bodyPr>
          <a:lstStyle/>
          <a:p>
            <a:r>
              <a:rPr lang="en-US" sz="1700" dirty="0"/>
              <a:t>Structural Determinants of Health</a:t>
            </a:r>
          </a:p>
          <a:p>
            <a:r>
              <a:rPr lang="en-US" sz="1700" dirty="0"/>
              <a:t>Health Equity</a:t>
            </a:r>
          </a:p>
          <a:p>
            <a:r>
              <a:rPr lang="en-US" sz="1700" dirty="0"/>
              <a:t>Racism</a:t>
            </a:r>
          </a:p>
          <a:p>
            <a:r>
              <a:rPr lang="en-US" sz="1700" dirty="0"/>
              <a:t>Oppression</a:t>
            </a:r>
          </a:p>
          <a:p>
            <a:r>
              <a:rPr lang="en-US" sz="1700" dirty="0"/>
              <a:t>Power</a:t>
            </a:r>
          </a:p>
          <a:p>
            <a:r>
              <a:rPr lang="en-US" sz="1700" dirty="0"/>
              <a:t>Healthcare System</a:t>
            </a:r>
          </a:p>
          <a:p>
            <a:r>
              <a:rPr lang="en-US" sz="1700" dirty="0"/>
              <a:t>Food Security</a:t>
            </a:r>
          </a:p>
          <a:p>
            <a:r>
              <a:rPr lang="en-US" sz="1700" dirty="0"/>
              <a:t>Economic Stability</a:t>
            </a:r>
          </a:p>
          <a:p>
            <a:r>
              <a:rPr lang="en-US" sz="1700" dirty="0"/>
              <a:t>Neighborhood/Physical Environment</a:t>
            </a:r>
          </a:p>
          <a:p>
            <a:r>
              <a:rPr lang="en-US" sz="1700" dirty="0"/>
              <a:t>Privilege</a:t>
            </a:r>
          </a:p>
          <a:p>
            <a:r>
              <a:rPr lang="en-US" sz="1700" dirty="0"/>
              <a:t>Implicit Bias</a:t>
            </a:r>
          </a:p>
          <a:p>
            <a:endParaRPr lang="en-US" dirty="0"/>
          </a:p>
          <a:p>
            <a:endParaRPr lang="en-US" dirty="0"/>
          </a:p>
        </p:txBody>
      </p:sp>
      <p:pic>
        <p:nvPicPr>
          <p:cNvPr id="5" name="Picture 4">
            <a:extLst>
              <a:ext uri="{FF2B5EF4-FFF2-40B4-BE49-F238E27FC236}">
                <a16:creationId xmlns:a16="http://schemas.microsoft.com/office/drawing/2014/main" id="{66E8BA44-F102-0D43-86AB-F61BD184E68F}"/>
              </a:ext>
            </a:extLst>
          </p:cNvPr>
          <p:cNvPicPr>
            <a:picLocks noChangeAspect="1"/>
          </p:cNvPicPr>
          <p:nvPr/>
        </p:nvPicPr>
        <p:blipFill>
          <a:blip r:embed="rId2"/>
          <a:stretch>
            <a:fillRect/>
          </a:stretch>
        </p:blipFill>
        <p:spPr>
          <a:xfrm>
            <a:off x="6733667" y="1199569"/>
            <a:ext cx="1953134" cy="2229431"/>
          </a:xfrm>
          <a:prstGeom prst="rect">
            <a:avLst/>
          </a:prstGeom>
        </p:spPr>
      </p:pic>
    </p:spTree>
    <p:extLst>
      <p:ext uri="{BB962C8B-B14F-4D97-AF65-F5344CB8AC3E}">
        <p14:creationId xmlns:p14="http://schemas.microsoft.com/office/powerpoint/2010/main" val="1251487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83C352-6EEB-3D40-B04D-63852AAB0B5D}"/>
              </a:ext>
            </a:extLst>
          </p:cNvPr>
          <p:cNvSpPr>
            <a:spLocks noGrp="1"/>
          </p:cNvSpPr>
          <p:nvPr>
            <p:ph type="title"/>
          </p:nvPr>
        </p:nvSpPr>
        <p:spPr>
          <a:xfrm>
            <a:off x="457200" y="956704"/>
            <a:ext cx="8229600" cy="364810"/>
          </a:xfrm>
        </p:spPr>
        <p:txBody>
          <a:bodyPr/>
          <a:lstStyle/>
          <a:p>
            <a:r>
              <a:rPr lang="en-US" dirty="0"/>
              <a:t>Discussion: SDH Framework</a:t>
            </a:r>
          </a:p>
        </p:txBody>
      </p:sp>
      <p:pic>
        <p:nvPicPr>
          <p:cNvPr id="2" name="Picture 1">
            <a:extLst>
              <a:ext uri="{FF2B5EF4-FFF2-40B4-BE49-F238E27FC236}">
                <a16:creationId xmlns:a16="http://schemas.microsoft.com/office/drawing/2014/main" id="{C3ADD39D-1B10-A943-B2E8-444EF2673DC2}"/>
              </a:ext>
            </a:extLst>
          </p:cNvPr>
          <p:cNvPicPr>
            <a:picLocks noChangeAspect="1"/>
          </p:cNvPicPr>
          <p:nvPr/>
        </p:nvPicPr>
        <p:blipFill>
          <a:blip r:embed="rId3"/>
          <a:stretch>
            <a:fillRect/>
          </a:stretch>
        </p:blipFill>
        <p:spPr>
          <a:xfrm>
            <a:off x="1345569" y="1585293"/>
            <a:ext cx="6649201" cy="3951193"/>
          </a:xfrm>
          <a:prstGeom prst="rect">
            <a:avLst/>
          </a:prstGeom>
        </p:spPr>
      </p:pic>
      <p:sp>
        <p:nvSpPr>
          <p:cNvPr id="3" name="Rectangle 2">
            <a:extLst>
              <a:ext uri="{FF2B5EF4-FFF2-40B4-BE49-F238E27FC236}">
                <a16:creationId xmlns:a16="http://schemas.microsoft.com/office/drawing/2014/main" id="{A686ABA3-1D0B-504E-A1A4-3649BC504E43}"/>
              </a:ext>
            </a:extLst>
          </p:cNvPr>
          <p:cNvSpPr/>
          <p:nvPr/>
        </p:nvSpPr>
        <p:spPr>
          <a:xfrm>
            <a:off x="1583988" y="2275309"/>
            <a:ext cx="997787" cy="2260612"/>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2BD8E219-CE3D-154A-8E33-A2937B4CC5DB}"/>
              </a:ext>
            </a:extLst>
          </p:cNvPr>
          <p:cNvSpPr/>
          <p:nvPr/>
        </p:nvSpPr>
        <p:spPr>
          <a:xfrm>
            <a:off x="2581774" y="2275309"/>
            <a:ext cx="1085094" cy="2260612"/>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FEA89488-3B33-A24E-9DF2-4158B338F75C}"/>
              </a:ext>
            </a:extLst>
          </p:cNvPr>
          <p:cNvSpPr/>
          <p:nvPr/>
        </p:nvSpPr>
        <p:spPr>
          <a:xfrm>
            <a:off x="4727016" y="2275309"/>
            <a:ext cx="940939" cy="2260612"/>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AA77EA67-CD30-3C42-A37E-FEDC8F0CC76A}"/>
              </a:ext>
            </a:extLst>
          </p:cNvPr>
          <p:cNvSpPr/>
          <p:nvPr/>
        </p:nvSpPr>
        <p:spPr>
          <a:xfrm>
            <a:off x="6671254" y="2275309"/>
            <a:ext cx="997787" cy="2260612"/>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6188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AD629-A079-824C-B11A-021FC9B0EAFA}"/>
              </a:ext>
            </a:extLst>
          </p:cNvPr>
          <p:cNvSpPr>
            <a:spLocks noGrp="1"/>
          </p:cNvSpPr>
          <p:nvPr>
            <p:ph type="title"/>
          </p:nvPr>
        </p:nvSpPr>
        <p:spPr>
          <a:xfrm>
            <a:off x="320040" y="1070553"/>
            <a:ext cx="8229600" cy="486287"/>
          </a:xfrm>
        </p:spPr>
        <p:txBody>
          <a:bodyPr/>
          <a:lstStyle/>
          <a:p>
            <a:r>
              <a:rPr lang="en-US" dirty="0"/>
              <a:t>Results: Behavior Learning Goals (n=18)</a:t>
            </a:r>
          </a:p>
        </p:txBody>
      </p:sp>
      <p:sp>
        <p:nvSpPr>
          <p:cNvPr id="3" name="Text Placeholder 2">
            <a:extLst>
              <a:ext uri="{FF2B5EF4-FFF2-40B4-BE49-F238E27FC236}">
                <a16:creationId xmlns:a16="http://schemas.microsoft.com/office/drawing/2014/main" id="{9CD07F81-FB57-FB4C-8E4B-2ECE6FCAB367}"/>
              </a:ext>
            </a:extLst>
          </p:cNvPr>
          <p:cNvSpPr>
            <a:spLocks noGrp="1"/>
          </p:cNvSpPr>
          <p:nvPr>
            <p:ph type="body" sz="quarter" idx="10"/>
          </p:nvPr>
        </p:nvSpPr>
        <p:spPr>
          <a:xfrm>
            <a:off x="787605" y="1942562"/>
            <a:ext cx="8229362" cy="3445690"/>
          </a:xfrm>
        </p:spPr>
        <p:txBody>
          <a:bodyPr/>
          <a:lstStyle/>
          <a:p>
            <a:r>
              <a:rPr lang="en-US" dirty="0"/>
              <a:t>Communication around social needs</a:t>
            </a:r>
          </a:p>
          <a:p>
            <a:r>
              <a:rPr lang="en-US" dirty="0"/>
              <a:t>Linguistic competency</a:t>
            </a:r>
          </a:p>
          <a:p>
            <a:r>
              <a:rPr lang="en-US" dirty="0"/>
              <a:t>Eliciting social needs</a:t>
            </a:r>
          </a:p>
          <a:p>
            <a:r>
              <a:rPr lang="en-US" dirty="0"/>
              <a:t>Advocating for patients</a:t>
            </a:r>
          </a:p>
          <a:p>
            <a:r>
              <a:rPr lang="en-US" dirty="0"/>
              <a:t>Engaging with resources to address social needs</a:t>
            </a:r>
          </a:p>
          <a:p>
            <a:r>
              <a:rPr lang="en-US" dirty="0"/>
              <a:t>Utilizing trauma informed care</a:t>
            </a:r>
          </a:p>
          <a:p>
            <a:r>
              <a:rPr lang="en-US" dirty="0"/>
              <a:t>Mitigating implicit bias</a:t>
            </a:r>
          </a:p>
          <a:p>
            <a:r>
              <a:rPr lang="en-US" dirty="0"/>
              <a:t>Conversations about racism, privilege, implicit bias</a:t>
            </a:r>
          </a:p>
          <a:p>
            <a:r>
              <a:rPr lang="en-US" dirty="0"/>
              <a:t>Critically appraise scientific literature</a:t>
            </a:r>
          </a:p>
          <a:p>
            <a:r>
              <a:rPr lang="en-US" dirty="0"/>
              <a:t>Motivational interviewing</a:t>
            </a:r>
          </a:p>
        </p:txBody>
      </p:sp>
      <p:pic>
        <p:nvPicPr>
          <p:cNvPr id="5" name="Picture 4">
            <a:extLst>
              <a:ext uri="{FF2B5EF4-FFF2-40B4-BE49-F238E27FC236}">
                <a16:creationId xmlns:a16="http://schemas.microsoft.com/office/drawing/2014/main" id="{8645529B-88DE-9E42-ADA6-C90F0EA81BC2}"/>
              </a:ext>
            </a:extLst>
          </p:cNvPr>
          <p:cNvPicPr>
            <a:picLocks noChangeAspect="1"/>
          </p:cNvPicPr>
          <p:nvPr/>
        </p:nvPicPr>
        <p:blipFill>
          <a:blip r:embed="rId2"/>
          <a:stretch>
            <a:fillRect/>
          </a:stretch>
        </p:blipFill>
        <p:spPr>
          <a:xfrm>
            <a:off x="6870826" y="1313696"/>
            <a:ext cx="1953134" cy="2229431"/>
          </a:xfrm>
          <a:prstGeom prst="rect">
            <a:avLst/>
          </a:prstGeom>
        </p:spPr>
      </p:pic>
    </p:spTree>
    <p:extLst>
      <p:ext uri="{BB962C8B-B14F-4D97-AF65-F5344CB8AC3E}">
        <p14:creationId xmlns:p14="http://schemas.microsoft.com/office/powerpoint/2010/main" val="921338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1BB85-78FA-4E35-890B-1619F7F506CA}"/>
              </a:ext>
            </a:extLst>
          </p:cNvPr>
          <p:cNvSpPr>
            <a:spLocks noGrp="1"/>
          </p:cNvSpPr>
          <p:nvPr>
            <p:ph type="title"/>
          </p:nvPr>
        </p:nvSpPr>
        <p:spPr>
          <a:xfrm>
            <a:off x="531444" y="701263"/>
            <a:ext cx="8229600" cy="486287"/>
          </a:xfrm>
        </p:spPr>
        <p:txBody>
          <a:bodyPr/>
          <a:lstStyle/>
          <a:p>
            <a:r>
              <a:rPr lang="en-US" dirty="0"/>
              <a:t>Discussion:  Socioecological Model</a:t>
            </a:r>
          </a:p>
        </p:txBody>
      </p:sp>
      <p:sp>
        <p:nvSpPr>
          <p:cNvPr id="4" name="Oval 3">
            <a:extLst>
              <a:ext uri="{FF2B5EF4-FFF2-40B4-BE49-F238E27FC236}">
                <a16:creationId xmlns:a16="http://schemas.microsoft.com/office/drawing/2014/main" id="{8BA80E65-7D70-43E7-8B56-38B7F5C540B9}"/>
              </a:ext>
            </a:extLst>
          </p:cNvPr>
          <p:cNvSpPr/>
          <p:nvPr/>
        </p:nvSpPr>
        <p:spPr>
          <a:xfrm>
            <a:off x="1758462" y="1129335"/>
            <a:ext cx="5572369" cy="4938110"/>
          </a:xfrm>
          <a:prstGeom prst="ellipse">
            <a:avLst/>
          </a:prstGeom>
          <a:solidFill>
            <a:srgbClr val="CC33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874672D-6D1D-4766-B962-6DBEBFD02B29}"/>
              </a:ext>
            </a:extLst>
          </p:cNvPr>
          <p:cNvSpPr txBox="1"/>
          <p:nvPr/>
        </p:nvSpPr>
        <p:spPr>
          <a:xfrm>
            <a:off x="3257061" y="1392647"/>
            <a:ext cx="2575169" cy="523220"/>
          </a:xfrm>
          <a:prstGeom prst="rect">
            <a:avLst/>
          </a:prstGeom>
          <a:noFill/>
        </p:spPr>
        <p:txBody>
          <a:bodyPr wrap="square" rtlCol="0">
            <a:spAutoFit/>
          </a:bodyPr>
          <a:lstStyle/>
          <a:p>
            <a:pPr algn="ctr"/>
            <a:r>
              <a:rPr lang="en-US" sz="1400" b="1" dirty="0">
                <a:solidFill>
                  <a:schemeClr val="accent1">
                    <a:lumMod val="50000"/>
                  </a:schemeClr>
                </a:solidFill>
              </a:rPr>
              <a:t>Policy/Enabling Environment</a:t>
            </a:r>
            <a:r>
              <a:rPr lang="en-US" sz="1600" b="1" dirty="0">
                <a:solidFill>
                  <a:schemeClr val="accent1">
                    <a:lumMod val="50000"/>
                  </a:schemeClr>
                </a:solidFill>
              </a:rPr>
              <a:t> </a:t>
            </a:r>
            <a:r>
              <a:rPr lang="en-US" sz="1200" dirty="0">
                <a:solidFill>
                  <a:schemeClr val="bg1"/>
                </a:solidFill>
              </a:rPr>
              <a:t>(national, state, local laws)</a:t>
            </a:r>
            <a:endParaRPr lang="en-US" dirty="0">
              <a:solidFill>
                <a:schemeClr val="bg1"/>
              </a:solidFill>
            </a:endParaRPr>
          </a:p>
        </p:txBody>
      </p:sp>
      <p:sp>
        <p:nvSpPr>
          <p:cNvPr id="6" name="Oval 5">
            <a:extLst>
              <a:ext uri="{FF2B5EF4-FFF2-40B4-BE49-F238E27FC236}">
                <a16:creationId xmlns:a16="http://schemas.microsoft.com/office/drawing/2014/main" id="{4E45ABA6-6D47-4D75-A50C-98B7D5CBB377}"/>
              </a:ext>
            </a:extLst>
          </p:cNvPr>
          <p:cNvSpPr/>
          <p:nvPr/>
        </p:nvSpPr>
        <p:spPr>
          <a:xfrm>
            <a:off x="2457937" y="1915867"/>
            <a:ext cx="4228123" cy="4136357"/>
          </a:xfrm>
          <a:prstGeom prst="ellipse">
            <a:avLst/>
          </a:prstGeom>
          <a:solidFill>
            <a:schemeClr val="bg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E1BC1CD-4DE9-4EEE-9B2C-31FAA6974717}"/>
              </a:ext>
            </a:extLst>
          </p:cNvPr>
          <p:cNvSpPr txBox="1"/>
          <p:nvPr/>
        </p:nvSpPr>
        <p:spPr>
          <a:xfrm>
            <a:off x="3661507" y="2212688"/>
            <a:ext cx="1820985" cy="677108"/>
          </a:xfrm>
          <a:prstGeom prst="rect">
            <a:avLst/>
          </a:prstGeom>
          <a:noFill/>
        </p:spPr>
        <p:txBody>
          <a:bodyPr wrap="square" rtlCol="0">
            <a:spAutoFit/>
          </a:bodyPr>
          <a:lstStyle/>
          <a:p>
            <a:pPr algn="ctr"/>
            <a:r>
              <a:rPr lang="en-US" sz="1400" b="1" dirty="0">
                <a:solidFill>
                  <a:schemeClr val="accent1">
                    <a:lumMod val="50000"/>
                  </a:schemeClr>
                </a:solidFill>
              </a:rPr>
              <a:t>Organizational </a:t>
            </a:r>
            <a:r>
              <a:rPr lang="en-US" sz="1200" dirty="0">
                <a:solidFill>
                  <a:schemeClr val="bg1"/>
                </a:solidFill>
              </a:rPr>
              <a:t>(organization and social institutions)</a:t>
            </a:r>
            <a:endParaRPr lang="en-US" sz="1400" b="1" dirty="0">
              <a:solidFill>
                <a:schemeClr val="accent1">
                  <a:lumMod val="50000"/>
                </a:schemeClr>
              </a:solidFill>
            </a:endParaRPr>
          </a:p>
        </p:txBody>
      </p:sp>
      <p:sp>
        <p:nvSpPr>
          <p:cNvPr id="11" name="Oval 10">
            <a:extLst>
              <a:ext uri="{FF2B5EF4-FFF2-40B4-BE49-F238E27FC236}">
                <a16:creationId xmlns:a16="http://schemas.microsoft.com/office/drawing/2014/main" id="{ABB46BE6-5CF9-4135-8D28-6F2C98571E3A}"/>
              </a:ext>
            </a:extLst>
          </p:cNvPr>
          <p:cNvSpPr/>
          <p:nvPr/>
        </p:nvSpPr>
        <p:spPr>
          <a:xfrm>
            <a:off x="2579077" y="2874937"/>
            <a:ext cx="4001477" cy="3017872"/>
          </a:xfrm>
          <a:prstGeom prst="ellipse">
            <a:avLst/>
          </a:prstGeom>
          <a:solidFill>
            <a:srgbClr val="B95DB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EB20FC8-A386-4EBD-AF41-1ECE10CB484E}"/>
              </a:ext>
            </a:extLst>
          </p:cNvPr>
          <p:cNvSpPr txBox="1"/>
          <p:nvPr/>
        </p:nvSpPr>
        <p:spPr>
          <a:xfrm>
            <a:off x="3606800" y="3066301"/>
            <a:ext cx="2117969" cy="461665"/>
          </a:xfrm>
          <a:prstGeom prst="rect">
            <a:avLst/>
          </a:prstGeom>
          <a:noFill/>
        </p:spPr>
        <p:txBody>
          <a:bodyPr wrap="square" rtlCol="0">
            <a:spAutoFit/>
          </a:bodyPr>
          <a:lstStyle/>
          <a:p>
            <a:pPr algn="ctr"/>
            <a:r>
              <a:rPr lang="en-US" sz="1200" b="1" dirty="0">
                <a:solidFill>
                  <a:schemeClr val="accent1">
                    <a:lumMod val="50000"/>
                  </a:schemeClr>
                </a:solidFill>
              </a:rPr>
              <a:t>Community </a:t>
            </a:r>
            <a:r>
              <a:rPr lang="en-US" sz="1200" dirty="0">
                <a:solidFill>
                  <a:schemeClr val="bg1"/>
                </a:solidFill>
              </a:rPr>
              <a:t>(relationships between organizations)</a:t>
            </a:r>
          </a:p>
        </p:txBody>
      </p:sp>
      <p:sp>
        <p:nvSpPr>
          <p:cNvPr id="13" name="Oval 12">
            <a:extLst>
              <a:ext uri="{FF2B5EF4-FFF2-40B4-BE49-F238E27FC236}">
                <a16:creationId xmlns:a16="http://schemas.microsoft.com/office/drawing/2014/main" id="{7500D353-1399-47BD-A252-314C6D9EC8E4}"/>
              </a:ext>
            </a:extLst>
          </p:cNvPr>
          <p:cNvSpPr/>
          <p:nvPr/>
        </p:nvSpPr>
        <p:spPr>
          <a:xfrm>
            <a:off x="3368429" y="3598389"/>
            <a:ext cx="2555631" cy="2200636"/>
          </a:xfrm>
          <a:prstGeom prst="ellipse">
            <a:avLst/>
          </a:prstGeom>
          <a:solidFill>
            <a:schemeClr val="accent6">
              <a:lumMod val="75000"/>
            </a:schemeClr>
          </a:solidFill>
          <a:ln w="3810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1C1F219-E883-4F6B-B8BD-655A7BDBA5FC}"/>
              </a:ext>
            </a:extLst>
          </p:cNvPr>
          <p:cNvSpPr txBox="1"/>
          <p:nvPr/>
        </p:nvSpPr>
        <p:spPr>
          <a:xfrm>
            <a:off x="3587261" y="3753023"/>
            <a:ext cx="2117969" cy="646331"/>
          </a:xfrm>
          <a:prstGeom prst="rect">
            <a:avLst/>
          </a:prstGeom>
          <a:noFill/>
        </p:spPr>
        <p:txBody>
          <a:bodyPr wrap="square" rtlCol="0">
            <a:spAutoFit/>
          </a:bodyPr>
          <a:lstStyle/>
          <a:p>
            <a:pPr algn="ctr"/>
            <a:r>
              <a:rPr lang="en-US" sz="1200" b="1" dirty="0">
                <a:solidFill>
                  <a:schemeClr val="accent1">
                    <a:lumMod val="50000"/>
                  </a:schemeClr>
                </a:solidFill>
              </a:rPr>
              <a:t>Interpersonal</a:t>
            </a:r>
          </a:p>
          <a:p>
            <a:pPr algn="ctr"/>
            <a:r>
              <a:rPr lang="en-US" sz="1200" dirty="0">
                <a:solidFill>
                  <a:schemeClr val="bg1"/>
                </a:solidFill>
              </a:rPr>
              <a:t>(families, friends, social network)</a:t>
            </a:r>
          </a:p>
        </p:txBody>
      </p:sp>
      <p:sp>
        <p:nvSpPr>
          <p:cNvPr id="15" name="Oval 14">
            <a:extLst>
              <a:ext uri="{FF2B5EF4-FFF2-40B4-BE49-F238E27FC236}">
                <a16:creationId xmlns:a16="http://schemas.microsoft.com/office/drawing/2014/main" id="{72F140F8-0543-4912-BFE2-27673F47E182}"/>
              </a:ext>
            </a:extLst>
          </p:cNvPr>
          <p:cNvSpPr/>
          <p:nvPr/>
        </p:nvSpPr>
        <p:spPr>
          <a:xfrm>
            <a:off x="3856893" y="4399354"/>
            <a:ext cx="1723292" cy="1344963"/>
          </a:xfrm>
          <a:prstGeom prst="ellipse">
            <a:avLst/>
          </a:prstGeom>
          <a:solidFill>
            <a:srgbClr val="FF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5D3058C-FEDB-46A7-8DB7-B2FC382D4C8E}"/>
              </a:ext>
            </a:extLst>
          </p:cNvPr>
          <p:cNvSpPr txBox="1"/>
          <p:nvPr/>
        </p:nvSpPr>
        <p:spPr>
          <a:xfrm>
            <a:off x="3905739" y="4527568"/>
            <a:ext cx="1625600" cy="646331"/>
          </a:xfrm>
          <a:prstGeom prst="rect">
            <a:avLst/>
          </a:prstGeom>
          <a:noFill/>
        </p:spPr>
        <p:txBody>
          <a:bodyPr wrap="square" rtlCol="0">
            <a:spAutoFit/>
          </a:bodyPr>
          <a:lstStyle/>
          <a:p>
            <a:pPr algn="ctr"/>
            <a:r>
              <a:rPr lang="en-US" sz="1200" b="1" dirty="0">
                <a:solidFill>
                  <a:schemeClr val="accent1">
                    <a:lumMod val="50000"/>
                  </a:schemeClr>
                </a:solidFill>
              </a:rPr>
              <a:t>Individual</a:t>
            </a:r>
          </a:p>
          <a:p>
            <a:pPr algn="ctr"/>
            <a:r>
              <a:rPr lang="en-US" sz="1200" dirty="0">
                <a:solidFill>
                  <a:schemeClr val="bg1"/>
                </a:solidFill>
              </a:rPr>
              <a:t>(knowledge, attitudes, behaviors)</a:t>
            </a:r>
          </a:p>
        </p:txBody>
      </p:sp>
      <p:sp>
        <p:nvSpPr>
          <p:cNvPr id="17" name="TextBox 16">
            <a:extLst>
              <a:ext uri="{FF2B5EF4-FFF2-40B4-BE49-F238E27FC236}">
                <a16:creationId xmlns:a16="http://schemas.microsoft.com/office/drawing/2014/main" id="{01F4D904-46E1-4B5F-9E8D-25D6151F3CDC}"/>
              </a:ext>
            </a:extLst>
          </p:cNvPr>
          <p:cNvSpPr txBox="1"/>
          <p:nvPr/>
        </p:nvSpPr>
        <p:spPr>
          <a:xfrm>
            <a:off x="5978203" y="5752142"/>
            <a:ext cx="3350027" cy="300082"/>
          </a:xfrm>
          <a:prstGeom prst="rect">
            <a:avLst/>
          </a:prstGeom>
          <a:noFill/>
        </p:spPr>
        <p:txBody>
          <a:bodyPr wrap="square" rtlCol="0">
            <a:spAutoFit/>
          </a:bodyPr>
          <a:lstStyle/>
          <a:p>
            <a:r>
              <a:rPr lang="en-US" sz="675" dirty="0">
                <a:solidFill>
                  <a:srgbClr val="002060"/>
                </a:solidFill>
              </a:rPr>
              <a:t>Source: http://</a:t>
            </a:r>
            <a:r>
              <a:rPr lang="en-US" sz="675" dirty="0" err="1">
                <a:solidFill>
                  <a:srgbClr val="002060"/>
                </a:solidFill>
              </a:rPr>
              <a:t>www.cdc.gov</a:t>
            </a:r>
            <a:r>
              <a:rPr lang="en-US" sz="675" dirty="0">
                <a:solidFill>
                  <a:srgbClr val="002060"/>
                </a:solidFill>
              </a:rPr>
              <a:t>/</a:t>
            </a:r>
            <a:r>
              <a:rPr lang="en-US" sz="675" dirty="0" err="1">
                <a:solidFill>
                  <a:srgbClr val="002060"/>
                </a:solidFill>
              </a:rPr>
              <a:t>violenceprevention</a:t>
            </a:r>
            <a:r>
              <a:rPr lang="en-US" sz="675" dirty="0">
                <a:solidFill>
                  <a:srgbClr val="002060"/>
                </a:solidFill>
              </a:rPr>
              <a:t>/overview/social-</a:t>
            </a:r>
            <a:r>
              <a:rPr lang="en-US" sz="675" dirty="0" err="1">
                <a:solidFill>
                  <a:srgbClr val="002060"/>
                </a:solidFill>
              </a:rPr>
              <a:t>ecologicalmodel.html</a:t>
            </a:r>
            <a:endParaRPr lang="en-US" sz="675" dirty="0">
              <a:solidFill>
                <a:srgbClr val="002060"/>
              </a:solidFill>
            </a:endParaRPr>
          </a:p>
        </p:txBody>
      </p:sp>
      <p:sp>
        <p:nvSpPr>
          <p:cNvPr id="3" name="Flowchart: Connector 2">
            <a:extLst>
              <a:ext uri="{FF2B5EF4-FFF2-40B4-BE49-F238E27FC236}">
                <a16:creationId xmlns:a16="http://schemas.microsoft.com/office/drawing/2014/main" id="{D805F285-CE52-47FB-BCE6-96D9ABC96B18}"/>
              </a:ext>
            </a:extLst>
          </p:cNvPr>
          <p:cNvSpPr/>
          <p:nvPr/>
        </p:nvSpPr>
        <p:spPr>
          <a:xfrm>
            <a:off x="3979984" y="4485215"/>
            <a:ext cx="1477110" cy="1227948"/>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id="{2B439F0C-AE8A-425B-8681-41B2BF3CA31C}"/>
              </a:ext>
            </a:extLst>
          </p:cNvPr>
          <p:cNvSpPr/>
          <p:nvPr/>
        </p:nvSpPr>
        <p:spPr>
          <a:xfrm>
            <a:off x="3368429" y="3604701"/>
            <a:ext cx="2555631" cy="2194324"/>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019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9DF3E-F13F-441F-BCEB-56278712A0BC}"/>
              </a:ext>
            </a:extLst>
          </p:cNvPr>
          <p:cNvSpPr>
            <a:spLocks noGrp="1"/>
          </p:cNvSpPr>
          <p:nvPr>
            <p:ph type="title"/>
          </p:nvPr>
        </p:nvSpPr>
        <p:spPr>
          <a:xfrm>
            <a:off x="457200" y="658384"/>
            <a:ext cx="8229600" cy="486287"/>
          </a:xfrm>
        </p:spPr>
        <p:txBody>
          <a:bodyPr/>
          <a:lstStyle/>
          <a:p>
            <a:r>
              <a:rPr lang="en-US" dirty="0"/>
              <a:t>Discussion:  Oppression</a:t>
            </a:r>
          </a:p>
        </p:txBody>
      </p:sp>
      <p:sp>
        <p:nvSpPr>
          <p:cNvPr id="4" name="Flowchart: Connector 3">
            <a:extLst>
              <a:ext uri="{FF2B5EF4-FFF2-40B4-BE49-F238E27FC236}">
                <a16:creationId xmlns:a16="http://schemas.microsoft.com/office/drawing/2014/main" id="{19B36E44-FC14-4330-920E-D7DED48D10B0}"/>
              </a:ext>
            </a:extLst>
          </p:cNvPr>
          <p:cNvSpPr/>
          <p:nvPr/>
        </p:nvSpPr>
        <p:spPr>
          <a:xfrm>
            <a:off x="3727937" y="1595663"/>
            <a:ext cx="4610412" cy="4288665"/>
          </a:xfrm>
          <a:prstGeom prst="flowChartConnector">
            <a:avLst/>
          </a:prstGeom>
          <a:noFill/>
          <a:ln w="1174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8190ABD2-31EC-4DC1-8CB1-ACD82B3ECEB1}"/>
              </a:ext>
            </a:extLst>
          </p:cNvPr>
          <p:cNvSpPr/>
          <p:nvPr/>
        </p:nvSpPr>
        <p:spPr>
          <a:xfrm>
            <a:off x="468923" y="1595663"/>
            <a:ext cx="4807664" cy="4367472"/>
          </a:xfrm>
          <a:prstGeom prst="flowChartConnector">
            <a:avLst/>
          </a:prstGeom>
          <a:noFill/>
          <a:ln w="1174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 name="Rectangle 5">
            <a:extLst>
              <a:ext uri="{FF2B5EF4-FFF2-40B4-BE49-F238E27FC236}">
                <a16:creationId xmlns:a16="http://schemas.microsoft.com/office/drawing/2014/main" id="{69699D40-AB39-44D5-ADFD-EC4154C8F1A9}"/>
              </a:ext>
            </a:extLst>
          </p:cNvPr>
          <p:cNvSpPr/>
          <p:nvPr/>
        </p:nvSpPr>
        <p:spPr>
          <a:xfrm>
            <a:off x="3598706" y="2622423"/>
            <a:ext cx="1609860" cy="447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6148FEA-E651-4BD0-951A-3B41E69AE8CF}"/>
              </a:ext>
            </a:extLst>
          </p:cNvPr>
          <p:cNvSpPr txBox="1"/>
          <p:nvPr/>
        </p:nvSpPr>
        <p:spPr>
          <a:xfrm>
            <a:off x="370656" y="3226244"/>
            <a:ext cx="2913007" cy="1892826"/>
          </a:xfrm>
          <a:prstGeom prst="rect">
            <a:avLst/>
          </a:prstGeom>
          <a:noFill/>
          <a:ln w="57150">
            <a:noFill/>
          </a:ln>
        </p:spPr>
        <p:txBody>
          <a:bodyPr wrap="square" rtlCol="0">
            <a:spAutoFit/>
          </a:bodyPr>
          <a:lstStyle/>
          <a:p>
            <a:r>
              <a:rPr lang="en-US" b="1" dirty="0">
                <a:solidFill>
                  <a:schemeClr val="accent1">
                    <a:lumMod val="50000"/>
                  </a:schemeClr>
                </a:solidFill>
                <a:latin typeface="Arial Black" panose="020B0A04020102020204" pitchFamily="34" charset="0"/>
                <a:cs typeface="Arial" panose="020B0604020202020204" pitchFamily="34" charset="0"/>
              </a:rPr>
              <a:t>	INDIVIDUAL</a:t>
            </a:r>
            <a:endParaRPr lang="en-US" sz="1400" b="1" dirty="0">
              <a:solidFill>
                <a:schemeClr val="accent1">
                  <a:lumMod val="50000"/>
                </a:schemeClr>
              </a:solidFill>
              <a:latin typeface="Arial" panose="020B0604020202020204" pitchFamily="34" charset="0"/>
              <a:cs typeface="Arial" panose="020B0604020202020204" pitchFamily="34" charset="0"/>
            </a:endParaRPr>
          </a:p>
          <a:p>
            <a:r>
              <a:rPr lang="en-US" sz="1100" dirty="0">
                <a:solidFill>
                  <a:schemeClr val="accent1">
                    <a:lumMod val="50000"/>
                  </a:schemeClr>
                </a:solidFill>
                <a:latin typeface="Arial" panose="020B0604020202020204" pitchFamily="34" charset="0"/>
                <a:cs typeface="Arial" panose="020B0604020202020204" pitchFamily="34" charset="0"/>
              </a:rPr>
              <a:t>	A </a:t>
            </a:r>
            <a:r>
              <a:rPr lang="en-US" sz="1100" b="1" i="1" dirty="0">
                <a:solidFill>
                  <a:schemeClr val="accent1">
                    <a:lumMod val="50000"/>
                  </a:schemeClr>
                </a:solidFill>
                <a:latin typeface="Arial Black" panose="020B0A04020102020204" pitchFamily="34" charset="0"/>
                <a:cs typeface="Arial" panose="020B0604020202020204" pitchFamily="34" charset="0"/>
              </a:rPr>
              <a:t>person’s</a:t>
            </a:r>
            <a:r>
              <a:rPr lang="en-US" sz="1100" b="1" i="1" dirty="0">
                <a:solidFill>
                  <a:schemeClr val="accent1">
                    <a:lumMod val="50000"/>
                  </a:schemeClr>
                </a:solidFill>
                <a:latin typeface="Arial" panose="020B0604020202020204" pitchFamily="34" charset="0"/>
                <a:cs typeface="Arial" panose="020B0604020202020204" pitchFamily="34" charset="0"/>
              </a:rPr>
              <a:t> </a:t>
            </a:r>
            <a:r>
              <a:rPr lang="en-US" sz="1100" dirty="0">
                <a:solidFill>
                  <a:schemeClr val="accent1">
                    <a:lumMod val="50000"/>
                  </a:schemeClr>
                </a:solidFill>
                <a:latin typeface="Arial" panose="020B0604020202020204" pitchFamily="34" charset="0"/>
                <a:cs typeface="Arial" panose="020B0604020202020204" pitchFamily="34" charset="0"/>
              </a:rPr>
              <a:t>beliefs &amp; actions</a:t>
            </a:r>
          </a:p>
          <a:p>
            <a:r>
              <a:rPr lang="en-US" sz="1100" dirty="0">
                <a:solidFill>
                  <a:schemeClr val="accent1">
                    <a:lumMod val="50000"/>
                  </a:schemeClr>
                </a:solidFill>
                <a:latin typeface="Arial" panose="020B0604020202020204" pitchFamily="34" charset="0"/>
                <a:cs typeface="Arial" panose="020B0604020202020204" pitchFamily="34" charset="0"/>
              </a:rPr>
              <a:t>	that serve to participate 	oppression</a:t>
            </a:r>
          </a:p>
          <a:p>
            <a:r>
              <a:rPr lang="en-US" sz="1100" dirty="0">
                <a:solidFill>
                  <a:schemeClr val="accent1">
                    <a:lumMod val="50000"/>
                  </a:schemeClr>
                </a:solidFill>
                <a:latin typeface="Arial" panose="020B0604020202020204" pitchFamily="34" charset="0"/>
                <a:cs typeface="Arial" panose="020B0604020202020204" pitchFamily="34" charset="0"/>
              </a:rPr>
              <a:t>	</a:t>
            </a:r>
          </a:p>
          <a:p>
            <a:r>
              <a:rPr lang="en-US" sz="1100" dirty="0">
                <a:solidFill>
                  <a:schemeClr val="accent1">
                    <a:lumMod val="50000"/>
                  </a:schemeClr>
                </a:solidFill>
                <a:latin typeface="Arial" panose="020B0604020202020204" pitchFamily="34" charset="0"/>
                <a:cs typeface="Arial" panose="020B0604020202020204" pitchFamily="34" charset="0"/>
              </a:rPr>
              <a:t>	• conscious and unconscious</a:t>
            </a:r>
          </a:p>
          <a:p>
            <a:r>
              <a:rPr lang="en-US" sz="1100" dirty="0">
                <a:solidFill>
                  <a:schemeClr val="accent1">
                    <a:lumMod val="50000"/>
                  </a:schemeClr>
                </a:solidFill>
                <a:latin typeface="Arial" panose="020B0604020202020204" pitchFamily="34" charset="0"/>
                <a:cs typeface="Arial" panose="020B0604020202020204" pitchFamily="34" charset="0"/>
              </a:rPr>
              <a:t>	• externalized and internalized </a:t>
            </a:r>
          </a:p>
          <a:p>
            <a:pPr marL="171450" indent="-171450">
              <a:buFont typeface="Arial" panose="020B0604020202020204" pitchFamily="34" charset="0"/>
              <a:buChar char="•"/>
            </a:pPr>
            <a:endParaRPr lang="en-US" sz="1100" dirty="0">
              <a:solidFill>
                <a:schemeClr val="accent1">
                  <a:lumMod val="5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00" dirty="0">
              <a:solidFill>
                <a:schemeClr val="accent1">
                  <a:lumMod val="50000"/>
                </a:schemeClr>
              </a:solidFill>
              <a:latin typeface="Arial" panose="020B0604020202020204" pitchFamily="34" charset="0"/>
              <a:cs typeface="Arial" panose="020B0604020202020204" pitchFamily="34" charset="0"/>
            </a:endParaRPr>
          </a:p>
          <a:p>
            <a:endParaRPr lang="en-US" sz="110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946743-B41D-444C-B7FA-9925E20FE634}"/>
              </a:ext>
            </a:extLst>
          </p:cNvPr>
          <p:cNvSpPr txBox="1"/>
          <p:nvPr/>
        </p:nvSpPr>
        <p:spPr>
          <a:xfrm>
            <a:off x="3283663" y="2834704"/>
            <a:ext cx="2350984" cy="1954381"/>
          </a:xfrm>
          <a:prstGeom prst="rect">
            <a:avLst/>
          </a:prstGeom>
          <a:noFill/>
          <a:ln w="57150">
            <a:noFill/>
          </a:ln>
        </p:spPr>
        <p:txBody>
          <a:bodyPr wrap="square" rtlCol="0">
            <a:spAutoFit/>
          </a:bodyPr>
          <a:lstStyle/>
          <a:p>
            <a:endParaRPr lang="en-US" sz="1100" dirty="0">
              <a:solidFill>
                <a:schemeClr val="accent1">
                  <a:lumMod val="50000"/>
                </a:schemeClr>
              </a:solidFill>
              <a:latin typeface="Arial" panose="020B0604020202020204" pitchFamily="34" charset="0"/>
              <a:cs typeface="Arial" panose="020B0604020202020204" pitchFamily="34" charset="0"/>
            </a:endParaRPr>
          </a:p>
          <a:p>
            <a:endParaRPr lang="en-US" sz="1100" dirty="0">
              <a:solidFill>
                <a:schemeClr val="accent1">
                  <a:lumMod val="50000"/>
                </a:schemeClr>
              </a:solidFill>
              <a:latin typeface="Arial" panose="020B0604020202020204" pitchFamily="34" charset="0"/>
              <a:cs typeface="Arial" panose="020B0604020202020204" pitchFamily="34" charset="0"/>
            </a:endParaRPr>
          </a:p>
          <a:p>
            <a:r>
              <a:rPr lang="en-US" sz="1100" dirty="0">
                <a:solidFill>
                  <a:schemeClr val="accent1">
                    <a:lumMod val="50000"/>
                  </a:schemeClr>
                </a:solidFill>
                <a:latin typeface="Arial" panose="020B0604020202020204" pitchFamily="34" charset="0"/>
                <a:cs typeface="Arial" panose="020B0604020202020204" pitchFamily="34" charset="0"/>
              </a:rPr>
              <a:t>	</a:t>
            </a:r>
          </a:p>
          <a:p>
            <a:endParaRPr lang="en-US" sz="1100" dirty="0">
              <a:solidFill>
                <a:schemeClr val="accent1">
                  <a:lumMod val="50000"/>
                </a:schemeClr>
              </a:solidFill>
              <a:latin typeface="Arial" panose="020B0604020202020204" pitchFamily="34" charset="0"/>
              <a:cs typeface="Arial" panose="020B0604020202020204" pitchFamily="34" charset="0"/>
            </a:endParaRPr>
          </a:p>
          <a:p>
            <a:r>
              <a:rPr lang="en-US" sz="1100" dirty="0">
                <a:solidFill>
                  <a:schemeClr val="accent1">
                    <a:lumMod val="50000"/>
                  </a:schemeClr>
                </a:solidFill>
                <a:latin typeface="Arial" panose="020B0604020202020204" pitchFamily="34" charset="0"/>
                <a:cs typeface="Arial" panose="020B0604020202020204" pitchFamily="34" charset="0"/>
              </a:rPr>
              <a:t>	  The </a:t>
            </a:r>
            <a:r>
              <a:rPr lang="en-US" sz="1100" b="1" i="1" dirty="0">
                <a:solidFill>
                  <a:schemeClr val="accent1">
                    <a:lumMod val="50000"/>
                  </a:schemeClr>
                </a:solidFill>
                <a:latin typeface="Arial Black" panose="020B0A04020102020204" pitchFamily="34" charset="0"/>
                <a:cs typeface="Arial" panose="020B0604020202020204" pitchFamily="34" charset="0"/>
              </a:rPr>
              <a:t>interactions</a:t>
            </a:r>
            <a:r>
              <a:rPr lang="en-US" sz="1100" i="1" dirty="0">
                <a:solidFill>
                  <a:schemeClr val="accent1">
                    <a:lumMod val="50000"/>
                  </a:schemeClr>
                </a:solidFill>
                <a:latin typeface="Arial Black" panose="020B0A04020102020204" pitchFamily="34" charset="0"/>
                <a:cs typeface="Arial" panose="020B0604020202020204" pitchFamily="34" charset="0"/>
              </a:rPr>
              <a:t> 	   	  </a:t>
            </a:r>
            <a:r>
              <a:rPr lang="en-US" sz="1100" dirty="0">
                <a:solidFill>
                  <a:schemeClr val="accent1">
                    <a:lumMod val="50000"/>
                  </a:schemeClr>
                </a:solidFill>
                <a:latin typeface="Arial" panose="020B0604020202020204" pitchFamily="34" charset="0"/>
                <a:cs typeface="Arial" panose="020B0604020202020204" pitchFamily="34" charset="0"/>
              </a:rPr>
              <a:t>between people </a:t>
            </a:r>
          </a:p>
          <a:p>
            <a:r>
              <a:rPr lang="en-US" sz="1100" dirty="0">
                <a:solidFill>
                  <a:schemeClr val="accent1">
                    <a:lumMod val="50000"/>
                  </a:schemeClr>
                </a:solidFill>
                <a:latin typeface="Arial" panose="020B0604020202020204" pitchFamily="34" charset="0"/>
                <a:cs typeface="Arial" panose="020B0604020202020204" pitchFamily="34" charset="0"/>
              </a:rPr>
              <a:t>	   -both within and </a:t>
            </a:r>
          </a:p>
          <a:p>
            <a:r>
              <a:rPr lang="en-US" sz="1100" dirty="0">
                <a:solidFill>
                  <a:schemeClr val="accent1">
                    <a:lumMod val="50000"/>
                  </a:schemeClr>
                </a:solidFill>
                <a:latin typeface="Arial" panose="020B0604020202020204" pitchFamily="34" charset="0"/>
                <a:cs typeface="Arial" panose="020B0604020202020204" pitchFamily="34" charset="0"/>
              </a:rPr>
              <a:t>	   across difference</a:t>
            </a:r>
          </a:p>
          <a:p>
            <a:endParaRPr lang="en-US" sz="1100" dirty="0">
              <a:solidFill>
                <a:schemeClr val="accent1">
                  <a:lumMod val="50000"/>
                </a:schemeClr>
              </a:solidFill>
              <a:latin typeface="Arial" panose="020B0604020202020204" pitchFamily="34" charset="0"/>
              <a:cs typeface="Arial" panose="020B0604020202020204" pitchFamily="34" charset="0"/>
            </a:endParaRPr>
          </a:p>
          <a:p>
            <a:endParaRPr lang="en-US" sz="1100" dirty="0">
              <a:solidFill>
                <a:schemeClr val="accent1">
                  <a:lumMod val="50000"/>
                </a:schemeClr>
              </a:solidFill>
              <a:latin typeface="Arial" panose="020B0604020202020204" pitchFamily="34" charset="0"/>
              <a:cs typeface="Arial" panose="020B0604020202020204" pitchFamily="34" charset="0"/>
            </a:endParaRPr>
          </a:p>
          <a:p>
            <a:endParaRPr lang="en-US" sz="1100" dirty="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9F73353-320C-4927-8E62-B1291408B2D4}"/>
              </a:ext>
            </a:extLst>
          </p:cNvPr>
          <p:cNvSpPr txBox="1"/>
          <p:nvPr/>
        </p:nvSpPr>
        <p:spPr>
          <a:xfrm>
            <a:off x="5744559" y="3000074"/>
            <a:ext cx="2407137" cy="2277547"/>
          </a:xfrm>
          <a:prstGeom prst="rect">
            <a:avLst/>
          </a:prstGeom>
          <a:noFill/>
          <a:ln w="57150">
            <a:noFill/>
          </a:ln>
        </p:spPr>
        <p:txBody>
          <a:bodyPr wrap="square" rtlCol="0">
            <a:spAutoFit/>
          </a:bodyPr>
          <a:lstStyle/>
          <a:p>
            <a:r>
              <a:rPr lang="en-US" b="1" dirty="0">
                <a:solidFill>
                  <a:schemeClr val="accent1">
                    <a:lumMod val="50000"/>
                  </a:schemeClr>
                </a:solidFill>
                <a:latin typeface="Arial Black" panose="020B0A04020102020204" pitchFamily="34" charset="0"/>
                <a:cs typeface="Arial" panose="020B0604020202020204" pitchFamily="34" charset="0"/>
              </a:rPr>
              <a:t>     INSTITUTIONAL</a:t>
            </a:r>
          </a:p>
          <a:p>
            <a:r>
              <a:rPr lang="en-US" sz="1100" dirty="0">
                <a:solidFill>
                  <a:schemeClr val="accent1">
                    <a:lumMod val="50000"/>
                  </a:schemeClr>
                </a:solidFill>
                <a:latin typeface="Arial" panose="020B0604020202020204" pitchFamily="34" charset="0"/>
                <a:cs typeface="Arial" panose="020B0604020202020204" pitchFamily="34" charset="0"/>
              </a:rPr>
              <a:t>Policies and practices at the </a:t>
            </a:r>
            <a:r>
              <a:rPr lang="en-US" sz="1100" b="1" i="1" dirty="0">
                <a:solidFill>
                  <a:schemeClr val="accent1">
                    <a:lumMod val="50000"/>
                  </a:schemeClr>
                </a:solidFill>
                <a:latin typeface="Arial" panose="020B0604020202020204" pitchFamily="34" charset="0"/>
                <a:cs typeface="Arial" panose="020B0604020202020204" pitchFamily="34" charset="0"/>
              </a:rPr>
              <a:t>o</a:t>
            </a:r>
            <a:r>
              <a:rPr lang="en-US" sz="1100" b="1" i="1" dirty="0">
                <a:solidFill>
                  <a:schemeClr val="accent1">
                    <a:lumMod val="50000"/>
                  </a:schemeClr>
                </a:solidFill>
                <a:latin typeface="Arial Black" panose="020B0A04020102020204" pitchFamily="34" charset="0"/>
                <a:cs typeface="Arial" panose="020B0604020202020204" pitchFamily="34" charset="0"/>
              </a:rPr>
              <a:t>rganization</a:t>
            </a:r>
            <a:r>
              <a:rPr lang="en-US" sz="1100" b="1" dirty="0">
                <a:solidFill>
                  <a:schemeClr val="accent1">
                    <a:lumMod val="50000"/>
                  </a:schemeClr>
                </a:solidFill>
                <a:latin typeface="Arial" panose="020B0604020202020204" pitchFamily="34" charset="0"/>
                <a:cs typeface="Arial" panose="020B0604020202020204" pitchFamily="34" charset="0"/>
              </a:rPr>
              <a:t> </a:t>
            </a:r>
            <a:r>
              <a:rPr lang="en-US" sz="1100" dirty="0">
                <a:solidFill>
                  <a:schemeClr val="accent1">
                    <a:lumMod val="50000"/>
                  </a:schemeClr>
                </a:solidFill>
                <a:latin typeface="Arial" panose="020B0604020202020204" pitchFamily="34" charset="0"/>
                <a:cs typeface="Arial" panose="020B0604020202020204" pitchFamily="34" charset="0"/>
              </a:rPr>
              <a:t>(or “sector”) level that perpetuate oppression</a:t>
            </a:r>
          </a:p>
          <a:p>
            <a:pPr lvl="1"/>
            <a:endParaRPr lang="en-US" sz="1100" dirty="0">
              <a:solidFill>
                <a:schemeClr val="accent1">
                  <a:lumMod val="50000"/>
                </a:schemeClr>
              </a:solidFill>
              <a:latin typeface="Arial" panose="020B0604020202020204" pitchFamily="34" charset="0"/>
              <a:cs typeface="Arial" panose="020B0604020202020204" pitchFamily="34" charset="0"/>
            </a:endParaRPr>
          </a:p>
          <a:p>
            <a:pPr lvl="1" indent="-457200"/>
            <a:r>
              <a:rPr lang="en-US" b="1" dirty="0">
                <a:solidFill>
                  <a:schemeClr val="accent1">
                    <a:lumMod val="50000"/>
                  </a:schemeClr>
                </a:solidFill>
                <a:latin typeface="Arial Black" panose="020B0A04020102020204" pitchFamily="34" charset="0"/>
                <a:cs typeface="Arial" panose="020B0604020202020204" pitchFamily="34" charset="0"/>
              </a:rPr>
              <a:t>STRUCTURAL</a:t>
            </a:r>
          </a:p>
          <a:p>
            <a:pPr lvl="1"/>
            <a:endParaRPr lang="en-US" sz="1100" dirty="0">
              <a:solidFill>
                <a:schemeClr val="accent1">
                  <a:lumMod val="50000"/>
                </a:schemeClr>
              </a:solidFill>
              <a:latin typeface="Arial" panose="020B0604020202020204" pitchFamily="34" charset="0"/>
              <a:cs typeface="Arial" panose="020B0604020202020204" pitchFamily="34" charset="0"/>
            </a:endParaRPr>
          </a:p>
          <a:p>
            <a:pPr marL="0" lvl="1"/>
            <a:r>
              <a:rPr lang="en-US" sz="1100" dirty="0">
                <a:solidFill>
                  <a:schemeClr val="accent1">
                    <a:lumMod val="50000"/>
                  </a:schemeClr>
                </a:solidFill>
                <a:latin typeface="Arial" panose="020B0604020202020204" pitchFamily="34" charset="0"/>
                <a:cs typeface="Arial" panose="020B0604020202020204" pitchFamily="34" charset="0"/>
              </a:rPr>
              <a:t>How these effects interact and accumulate </a:t>
            </a:r>
            <a:r>
              <a:rPr lang="en-US" sz="1100" b="1" i="1" dirty="0">
                <a:solidFill>
                  <a:schemeClr val="accent1">
                    <a:lumMod val="50000"/>
                  </a:schemeClr>
                </a:solidFill>
                <a:latin typeface="Arial Black" panose="020B0A04020102020204" pitchFamily="34" charset="0"/>
                <a:cs typeface="Arial" panose="020B0604020202020204" pitchFamily="34" charset="0"/>
              </a:rPr>
              <a:t>across institutions</a:t>
            </a:r>
          </a:p>
          <a:p>
            <a:pPr marL="0" lvl="1"/>
            <a:r>
              <a:rPr lang="en-US" sz="1100" dirty="0">
                <a:solidFill>
                  <a:schemeClr val="accent1">
                    <a:lumMod val="50000"/>
                  </a:schemeClr>
                </a:solidFill>
                <a:latin typeface="Arial" panose="020B0604020202020204" pitchFamily="34" charset="0"/>
                <a:cs typeface="Arial" panose="020B0604020202020204" pitchFamily="34" charset="0"/>
              </a:rPr>
              <a:t>- and across history  </a:t>
            </a:r>
          </a:p>
        </p:txBody>
      </p:sp>
      <p:pic>
        <p:nvPicPr>
          <p:cNvPr id="10" name="Picture 9">
            <a:extLst>
              <a:ext uri="{FF2B5EF4-FFF2-40B4-BE49-F238E27FC236}">
                <a16:creationId xmlns:a16="http://schemas.microsoft.com/office/drawing/2014/main" id="{674F6522-E05D-493A-A0A7-735C8B4FB082}"/>
              </a:ext>
            </a:extLst>
          </p:cNvPr>
          <p:cNvPicPr>
            <a:picLocks noChangeAspect="1"/>
          </p:cNvPicPr>
          <p:nvPr/>
        </p:nvPicPr>
        <p:blipFill>
          <a:blip r:embed="rId2"/>
          <a:stretch>
            <a:fillRect/>
          </a:stretch>
        </p:blipFill>
        <p:spPr>
          <a:xfrm>
            <a:off x="7648841" y="5387889"/>
            <a:ext cx="981331" cy="381099"/>
          </a:xfrm>
          <a:prstGeom prst="rect">
            <a:avLst/>
          </a:prstGeom>
        </p:spPr>
      </p:pic>
      <p:sp>
        <p:nvSpPr>
          <p:cNvPr id="11" name="Rectangle 10">
            <a:extLst>
              <a:ext uri="{FF2B5EF4-FFF2-40B4-BE49-F238E27FC236}">
                <a16:creationId xmlns:a16="http://schemas.microsoft.com/office/drawing/2014/main" id="{CDFCA1BF-7841-4868-8665-88FB2C599E95}"/>
              </a:ext>
            </a:extLst>
          </p:cNvPr>
          <p:cNvSpPr/>
          <p:nvPr/>
        </p:nvSpPr>
        <p:spPr>
          <a:xfrm>
            <a:off x="355144" y="1953433"/>
            <a:ext cx="1780916" cy="461805"/>
          </a:xfrm>
          <a:prstGeom prst="rect">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6600"/>
                </a:solidFill>
                <a:latin typeface="Arial Black" panose="020B0A04020102020204" pitchFamily="34" charset="0"/>
              </a:rPr>
              <a:t>INDIVIDUAL</a:t>
            </a:r>
          </a:p>
        </p:txBody>
      </p:sp>
      <p:sp>
        <p:nvSpPr>
          <p:cNvPr id="12" name="Rectangle 11">
            <a:extLst>
              <a:ext uri="{FF2B5EF4-FFF2-40B4-BE49-F238E27FC236}">
                <a16:creationId xmlns:a16="http://schemas.microsoft.com/office/drawing/2014/main" id="{772541A3-8ACD-4DDE-94C4-C47649E56A97}"/>
              </a:ext>
            </a:extLst>
          </p:cNvPr>
          <p:cNvSpPr/>
          <p:nvPr/>
        </p:nvSpPr>
        <p:spPr>
          <a:xfrm>
            <a:off x="6928791" y="1872532"/>
            <a:ext cx="1636332" cy="461805"/>
          </a:xfrm>
          <a:prstGeom prst="rect">
            <a:avLst/>
          </a:prstGeom>
          <a:solidFill>
            <a:schemeClr val="bg1"/>
          </a:solid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9900"/>
                </a:solidFill>
                <a:latin typeface="Arial Black" panose="020B0A04020102020204" pitchFamily="34" charset="0"/>
              </a:rPr>
              <a:t>SYSTEMIC</a:t>
            </a:r>
          </a:p>
        </p:txBody>
      </p:sp>
      <p:sp>
        <p:nvSpPr>
          <p:cNvPr id="13" name="TextBox 12">
            <a:extLst>
              <a:ext uri="{FF2B5EF4-FFF2-40B4-BE49-F238E27FC236}">
                <a16:creationId xmlns:a16="http://schemas.microsoft.com/office/drawing/2014/main" id="{71A4CF80-9B7E-454A-934B-B173F329D3B7}"/>
              </a:ext>
            </a:extLst>
          </p:cNvPr>
          <p:cNvSpPr txBox="1"/>
          <p:nvPr/>
        </p:nvSpPr>
        <p:spPr>
          <a:xfrm>
            <a:off x="3312731" y="2800526"/>
            <a:ext cx="2407137" cy="369332"/>
          </a:xfrm>
          <a:prstGeom prst="rect">
            <a:avLst/>
          </a:prstGeom>
          <a:noFill/>
        </p:spPr>
        <p:txBody>
          <a:bodyPr wrap="square" rtlCol="0">
            <a:spAutoFit/>
          </a:bodyPr>
          <a:lstStyle/>
          <a:p>
            <a:r>
              <a:rPr lang="en-US" dirty="0">
                <a:solidFill>
                  <a:schemeClr val="accent1">
                    <a:lumMod val="50000"/>
                  </a:schemeClr>
                </a:solidFill>
                <a:latin typeface="Arial Black" panose="020B0A04020102020204" pitchFamily="34" charset="0"/>
              </a:rPr>
              <a:t>INTERPERSONAL</a:t>
            </a:r>
          </a:p>
        </p:txBody>
      </p:sp>
      <p:sp>
        <p:nvSpPr>
          <p:cNvPr id="14" name="Title 1">
            <a:extLst>
              <a:ext uri="{FF2B5EF4-FFF2-40B4-BE49-F238E27FC236}">
                <a16:creationId xmlns:a16="http://schemas.microsoft.com/office/drawing/2014/main" id="{CA27E859-16BB-44E5-8D29-0DB01C684DEC}"/>
              </a:ext>
            </a:extLst>
          </p:cNvPr>
          <p:cNvSpPr txBox="1">
            <a:spLocks/>
          </p:cNvSpPr>
          <p:nvPr/>
        </p:nvSpPr>
        <p:spPr>
          <a:xfrm>
            <a:off x="401499" y="1226229"/>
            <a:ext cx="8229600" cy="38109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2401" b="0" i="0" kern="1200">
                <a:solidFill>
                  <a:schemeClr val="tx2"/>
                </a:solidFill>
                <a:latin typeface="Arial" panose="020B0604020202020204" pitchFamily="34" charset="0"/>
                <a:ea typeface="+mj-ea"/>
                <a:cs typeface="Arial" panose="020B0604020202020204" pitchFamily="34" charset="0"/>
              </a:defRPr>
            </a:lvl1pPr>
          </a:lstStyle>
          <a:p>
            <a:pPr algn="ctr"/>
            <a:r>
              <a:rPr lang="en-US" sz="1800" b="1" dirty="0">
                <a:solidFill>
                  <a:schemeClr val="accent1">
                    <a:lumMod val="50000"/>
                  </a:schemeClr>
                </a:solidFill>
              </a:rPr>
              <a:t>THE LENS OF SYSTEMIC OPPRESSION</a:t>
            </a:r>
            <a:endParaRPr lang="en-US" sz="2800" dirty="0">
              <a:solidFill>
                <a:schemeClr val="accent1">
                  <a:lumMod val="50000"/>
                </a:schemeClr>
              </a:solidFill>
            </a:endParaRPr>
          </a:p>
        </p:txBody>
      </p:sp>
      <p:sp>
        <p:nvSpPr>
          <p:cNvPr id="15" name="Rectangle 14">
            <a:extLst>
              <a:ext uri="{FF2B5EF4-FFF2-40B4-BE49-F238E27FC236}">
                <a16:creationId xmlns:a16="http://schemas.microsoft.com/office/drawing/2014/main" id="{D5C8198E-3464-40C9-9FB6-4699977E02D6}"/>
              </a:ext>
            </a:extLst>
          </p:cNvPr>
          <p:cNvSpPr/>
          <p:nvPr/>
        </p:nvSpPr>
        <p:spPr>
          <a:xfrm>
            <a:off x="622119" y="3070318"/>
            <a:ext cx="2661543" cy="1795784"/>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F7527AA-5420-40B9-9F3C-EF240310B600}"/>
              </a:ext>
            </a:extLst>
          </p:cNvPr>
          <p:cNvSpPr/>
          <p:nvPr/>
        </p:nvSpPr>
        <p:spPr>
          <a:xfrm>
            <a:off x="3312732" y="2768424"/>
            <a:ext cx="2364074" cy="2097677"/>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A4C275C-6C76-4E53-B48A-C740564EE9E1}"/>
              </a:ext>
            </a:extLst>
          </p:cNvPr>
          <p:cNvSpPr/>
          <p:nvPr/>
        </p:nvSpPr>
        <p:spPr>
          <a:xfrm>
            <a:off x="5700252" y="3183049"/>
            <a:ext cx="2661543" cy="2204839"/>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57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4B1794A-5A9E-9F4F-9D37-BD2F12ED86A7}"/>
              </a:ext>
            </a:extLst>
          </p:cNvPr>
          <p:cNvSpPr>
            <a:spLocks noGrp="1"/>
          </p:cNvSpPr>
          <p:nvPr>
            <p:ph type="body" sz="quarter" idx="10"/>
          </p:nvPr>
        </p:nvSpPr>
        <p:spPr>
          <a:xfrm>
            <a:off x="850722" y="3145003"/>
            <a:ext cx="7442557" cy="567995"/>
          </a:xfrm>
        </p:spPr>
        <p:txBody>
          <a:bodyPr/>
          <a:lstStyle/>
          <a:p>
            <a:r>
              <a:rPr lang="en-US" sz="2251" dirty="0"/>
              <a:t>Results of a Delphi Study</a:t>
            </a:r>
          </a:p>
        </p:txBody>
      </p:sp>
      <p:sp>
        <p:nvSpPr>
          <p:cNvPr id="2" name="Title 1">
            <a:extLst>
              <a:ext uri="{FF2B5EF4-FFF2-40B4-BE49-F238E27FC236}">
                <a16:creationId xmlns:a16="http://schemas.microsoft.com/office/drawing/2014/main" id="{C3CE476A-7669-224F-B048-544AB303FD38}"/>
              </a:ext>
            </a:extLst>
          </p:cNvPr>
          <p:cNvSpPr>
            <a:spLocks noGrp="1"/>
          </p:cNvSpPr>
          <p:nvPr>
            <p:ph type="title"/>
          </p:nvPr>
        </p:nvSpPr>
        <p:spPr>
          <a:xfrm>
            <a:off x="850722" y="1422104"/>
            <a:ext cx="7442556" cy="1565451"/>
          </a:xfrm>
        </p:spPr>
        <p:txBody>
          <a:bodyPr/>
          <a:lstStyle/>
          <a:p>
            <a:r>
              <a:rPr lang="en-US" dirty="0"/>
              <a:t>Social Determinants of Health Learning Goals in Graduate Medical Education</a:t>
            </a:r>
          </a:p>
        </p:txBody>
      </p:sp>
      <p:sp>
        <p:nvSpPr>
          <p:cNvPr id="6" name="Title 1">
            <a:extLst>
              <a:ext uri="{FF2B5EF4-FFF2-40B4-BE49-F238E27FC236}">
                <a16:creationId xmlns:a16="http://schemas.microsoft.com/office/drawing/2014/main" id="{233980BD-2DA5-BC4B-B1BE-ADC3BDAD3D03}"/>
              </a:ext>
            </a:extLst>
          </p:cNvPr>
          <p:cNvSpPr txBox="1">
            <a:spLocks/>
          </p:cNvSpPr>
          <p:nvPr/>
        </p:nvSpPr>
        <p:spPr>
          <a:xfrm>
            <a:off x="850722" y="3963167"/>
            <a:ext cx="6441618" cy="1472729"/>
          </a:xfrm>
          <a:prstGeom prst="rect">
            <a:avLst/>
          </a:prstGeom>
        </p:spPr>
        <p:txBody>
          <a:bodyPr vert="horz" wrap="square" lIns="68598" tIns="34299" rIns="68598" bIns="34299" rtlCol="0" anchor="b" anchorCtr="0">
            <a:spAutoFit/>
          </a:bodyPr>
          <a:lstStyle>
            <a:lvl1pPr algn="l" defTabSz="457200" rtl="0" eaLnBrk="1" latinLnBrk="0" hangingPunct="1">
              <a:lnSpc>
                <a:spcPct val="80000"/>
              </a:lnSpc>
              <a:spcBef>
                <a:spcPct val="0"/>
              </a:spcBef>
              <a:buNone/>
              <a:defRPr sz="5400" b="0" i="0" kern="1200">
                <a:solidFill>
                  <a:schemeClr val="tx2"/>
                </a:solidFill>
                <a:latin typeface="Times New Roman" panose="02020603050405020304" pitchFamily="18" charset="0"/>
                <a:ea typeface="+mj-ea"/>
                <a:cs typeface="Times New Roman" panose="02020603050405020304" pitchFamily="18" charset="0"/>
              </a:defRPr>
            </a:lvl1p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rPr>
              <a:t>Iman F. Hassan MD MS, Victoria Gorski MD, Dana Sanderson MD, Sandra Braganza MD MPH, </a:t>
            </a:r>
            <a:r>
              <a:rPr lang="en-US" sz="2400" dirty="0" err="1">
                <a:effectLst/>
                <a:latin typeface="Calibri" panose="020F0502020204030204" pitchFamily="34" charset="0"/>
                <a:ea typeface="Calibri" panose="020F0502020204030204" pitchFamily="34" charset="0"/>
              </a:rPr>
              <a:t>Nerys</a:t>
            </a:r>
            <a:r>
              <a:rPr lang="en-US" sz="2400" dirty="0">
                <a:effectLst/>
                <a:latin typeface="Calibri" panose="020F0502020204030204" pitchFamily="34" charset="0"/>
                <a:ea typeface="Calibri" panose="020F0502020204030204" pitchFamily="34" charset="0"/>
              </a:rPr>
              <a:t> Benfield MD MPH, Marisa </a:t>
            </a:r>
            <a:r>
              <a:rPr lang="en-US" sz="2400" dirty="0" err="1">
                <a:effectLst/>
                <a:latin typeface="Calibri" panose="020F0502020204030204" pitchFamily="34" charset="0"/>
                <a:ea typeface="Calibri" panose="020F0502020204030204" pitchFamily="34" charset="0"/>
              </a:rPr>
              <a:t>Nadas</a:t>
            </a:r>
            <a:r>
              <a:rPr lang="en-US" sz="2400" dirty="0">
                <a:effectLst/>
                <a:latin typeface="Calibri" panose="020F0502020204030204" pitchFamily="34" charset="0"/>
                <a:ea typeface="Calibri" panose="020F0502020204030204" pitchFamily="34" charset="0"/>
              </a:rPr>
              <a:t> MD MPH, Erka Amursi MA, Cristina M. Gonzalez MD MEd</a:t>
            </a:r>
          </a:p>
          <a:p>
            <a:endParaRPr lang="en-US" sz="1800" dirty="0">
              <a:latin typeface="+mj-lt"/>
            </a:endParaRPr>
          </a:p>
        </p:txBody>
      </p:sp>
      <p:pic>
        <p:nvPicPr>
          <p:cNvPr id="5" name="Picture 4" descr="Logo, company name&#10;&#10;Description automatically generated">
            <a:extLst>
              <a:ext uri="{FF2B5EF4-FFF2-40B4-BE49-F238E27FC236}">
                <a16:creationId xmlns:a16="http://schemas.microsoft.com/office/drawing/2014/main" id="{34C8B90E-5E0C-4809-B583-C5B732E945F8}"/>
              </a:ext>
            </a:extLst>
          </p:cNvPr>
          <p:cNvPicPr>
            <a:picLocks noChangeAspect="1"/>
          </p:cNvPicPr>
          <p:nvPr/>
        </p:nvPicPr>
        <p:blipFill>
          <a:blip r:embed="rId3"/>
          <a:stretch>
            <a:fillRect/>
          </a:stretch>
        </p:blipFill>
        <p:spPr>
          <a:xfrm>
            <a:off x="5642485" y="6172652"/>
            <a:ext cx="714771" cy="375255"/>
          </a:xfrm>
          <a:prstGeom prst="rect">
            <a:avLst/>
          </a:prstGeom>
        </p:spPr>
      </p:pic>
    </p:spTree>
    <p:extLst>
      <p:ext uri="{BB962C8B-B14F-4D97-AF65-F5344CB8AC3E}">
        <p14:creationId xmlns:p14="http://schemas.microsoft.com/office/powerpoint/2010/main" val="2160922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83C352-6EEB-3D40-B04D-63852AAB0B5D}"/>
              </a:ext>
            </a:extLst>
          </p:cNvPr>
          <p:cNvSpPr>
            <a:spLocks noGrp="1"/>
          </p:cNvSpPr>
          <p:nvPr>
            <p:ph type="title"/>
          </p:nvPr>
        </p:nvSpPr>
        <p:spPr>
          <a:xfrm>
            <a:off x="761016" y="1477341"/>
            <a:ext cx="8229600" cy="364810"/>
          </a:xfrm>
        </p:spPr>
        <p:txBody>
          <a:bodyPr/>
          <a:lstStyle/>
          <a:p>
            <a:r>
              <a:rPr lang="en-US" dirty="0"/>
              <a:t>Limitations</a:t>
            </a:r>
          </a:p>
        </p:txBody>
      </p:sp>
      <p:sp>
        <p:nvSpPr>
          <p:cNvPr id="5" name="Text Placeholder 4">
            <a:extLst>
              <a:ext uri="{FF2B5EF4-FFF2-40B4-BE49-F238E27FC236}">
                <a16:creationId xmlns:a16="http://schemas.microsoft.com/office/drawing/2014/main" id="{6A3BF3F4-849E-914D-A0C6-A3FC1927805A}"/>
              </a:ext>
            </a:extLst>
          </p:cNvPr>
          <p:cNvSpPr>
            <a:spLocks noGrp="1"/>
          </p:cNvSpPr>
          <p:nvPr>
            <p:ph type="body" sz="quarter" idx="10"/>
          </p:nvPr>
        </p:nvSpPr>
        <p:spPr>
          <a:xfrm>
            <a:off x="761016" y="2143580"/>
            <a:ext cx="7420371" cy="2517064"/>
          </a:xfrm>
        </p:spPr>
        <p:txBody>
          <a:bodyPr/>
          <a:lstStyle/>
          <a:p>
            <a:pPr>
              <a:lnSpc>
                <a:spcPct val="150000"/>
              </a:lnSpc>
            </a:pPr>
            <a:r>
              <a:rPr lang="en-US" sz="2101" dirty="0"/>
              <a:t>Focus on primary care specialties: IM, FM, Peds, OB-GYN</a:t>
            </a:r>
          </a:p>
          <a:p>
            <a:pPr>
              <a:lnSpc>
                <a:spcPct val="150000"/>
              </a:lnSpc>
            </a:pPr>
            <a:r>
              <a:rPr lang="en-US" sz="2101" dirty="0"/>
              <a:t>Relatively higher representation from northeast &amp; females</a:t>
            </a:r>
          </a:p>
          <a:p>
            <a:pPr>
              <a:lnSpc>
                <a:spcPct val="150000"/>
              </a:lnSpc>
            </a:pPr>
            <a:r>
              <a:rPr lang="en-US" sz="2101" dirty="0"/>
              <a:t>Comprehensive nature of learning goals dependent on literature review</a:t>
            </a:r>
          </a:p>
        </p:txBody>
      </p:sp>
    </p:spTree>
    <p:extLst>
      <p:ext uri="{BB962C8B-B14F-4D97-AF65-F5344CB8AC3E}">
        <p14:creationId xmlns:p14="http://schemas.microsoft.com/office/powerpoint/2010/main" val="3264996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83C352-6EEB-3D40-B04D-63852AAB0B5D}"/>
              </a:ext>
            </a:extLst>
          </p:cNvPr>
          <p:cNvSpPr>
            <a:spLocks noGrp="1"/>
          </p:cNvSpPr>
          <p:nvPr>
            <p:ph type="title"/>
          </p:nvPr>
        </p:nvSpPr>
        <p:spPr>
          <a:xfrm>
            <a:off x="456962" y="1080974"/>
            <a:ext cx="8229600" cy="486287"/>
          </a:xfrm>
        </p:spPr>
        <p:txBody>
          <a:bodyPr/>
          <a:lstStyle/>
          <a:p>
            <a:r>
              <a:rPr lang="en-US" dirty="0"/>
              <a:t>Conclusions</a:t>
            </a:r>
          </a:p>
        </p:txBody>
      </p:sp>
      <p:sp>
        <p:nvSpPr>
          <p:cNvPr id="5" name="Text Placeholder 4">
            <a:extLst>
              <a:ext uri="{FF2B5EF4-FFF2-40B4-BE49-F238E27FC236}">
                <a16:creationId xmlns:a16="http://schemas.microsoft.com/office/drawing/2014/main" id="{6A3BF3F4-849E-914D-A0C6-A3FC1927805A}"/>
              </a:ext>
            </a:extLst>
          </p:cNvPr>
          <p:cNvSpPr>
            <a:spLocks noGrp="1"/>
          </p:cNvSpPr>
          <p:nvPr>
            <p:ph type="body" sz="quarter" idx="10"/>
          </p:nvPr>
        </p:nvSpPr>
        <p:spPr>
          <a:xfrm>
            <a:off x="457200" y="1845048"/>
            <a:ext cx="8229362" cy="3931977"/>
          </a:xfrm>
        </p:spPr>
        <p:txBody>
          <a:bodyPr>
            <a:normAutofit/>
          </a:bodyPr>
          <a:lstStyle/>
          <a:p>
            <a:pPr marL="385865" indent="-342991">
              <a:lnSpc>
                <a:spcPct val="150000"/>
              </a:lnSpc>
            </a:pPr>
            <a:r>
              <a:rPr lang="en-US" sz="1951" dirty="0"/>
              <a:t>Reached largest consensus:</a:t>
            </a:r>
          </a:p>
          <a:p>
            <a:pPr lvl="1">
              <a:lnSpc>
                <a:spcPct val="150000"/>
              </a:lnSpc>
            </a:pPr>
            <a:r>
              <a:rPr lang="en-US" sz="1951" dirty="0"/>
              <a:t>Knowledge topics that explicitly acknowledge larger structural forces</a:t>
            </a:r>
          </a:p>
          <a:p>
            <a:pPr lvl="1">
              <a:lnSpc>
                <a:spcPct val="150000"/>
              </a:lnSpc>
            </a:pPr>
            <a:r>
              <a:rPr lang="en-US" sz="1951" dirty="0"/>
              <a:t>Behaviors at the individual &amp; inter-personal levels of the socio-ecological model</a:t>
            </a:r>
          </a:p>
          <a:p>
            <a:pPr marL="385865" indent="-342991">
              <a:lnSpc>
                <a:spcPct val="150000"/>
              </a:lnSpc>
            </a:pPr>
            <a:r>
              <a:rPr lang="en-US" sz="1951" dirty="0"/>
              <a:t>Overlap between UME and GME goals</a:t>
            </a:r>
          </a:p>
          <a:p>
            <a:pPr marL="685983" lvl="1" indent="-342991">
              <a:lnSpc>
                <a:spcPct val="150000"/>
              </a:lnSpc>
            </a:pPr>
            <a:r>
              <a:rPr lang="en-US" sz="1951" dirty="0"/>
              <a:t>Motivational interviewing &amp; critically appraising scientific literature especially important GME</a:t>
            </a:r>
          </a:p>
        </p:txBody>
      </p:sp>
    </p:spTree>
    <p:extLst>
      <p:ext uri="{BB962C8B-B14F-4D97-AF65-F5344CB8AC3E}">
        <p14:creationId xmlns:p14="http://schemas.microsoft.com/office/powerpoint/2010/main" val="678948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83C352-6EEB-3D40-B04D-63852AAB0B5D}"/>
              </a:ext>
            </a:extLst>
          </p:cNvPr>
          <p:cNvSpPr>
            <a:spLocks noGrp="1"/>
          </p:cNvSpPr>
          <p:nvPr>
            <p:ph type="title"/>
          </p:nvPr>
        </p:nvSpPr>
        <p:spPr>
          <a:xfrm>
            <a:off x="410356" y="1166096"/>
            <a:ext cx="8229600" cy="486287"/>
          </a:xfrm>
        </p:spPr>
        <p:txBody>
          <a:bodyPr/>
          <a:lstStyle/>
          <a:p>
            <a:r>
              <a:rPr lang="en-US" dirty="0"/>
              <a:t>Implications &amp; Next Steps</a:t>
            </a:r>
          </a:p>
        </p:txBody>
      </p:sp>
      <p:graphicFrame>
        <p:nvGraphicFramePr>
          <p:cNvPr id="6" name="Content Placeholder 2">
            <a:extLst>
              <a:ext uri="{FF2B5EF4-FFF2-40B4-BE49-F238E27FC236}">
                <a16:creationId xmlns:a16="http://schemas.microsoft.com/office/drawing/2014/main" id="{9FE5B9C2-7CB4-D14D-9820-00D4AB55D89F}"/>
              </a:ext>
            </a:extLst>
          </p:cNvPr>
          <p:cNvGraphicFramePr>
            <a:graphicFrameLocks/>
          </p:cNvGraphicFramePr>
          <p:nvPr/>
        </p:nvGraphicFramePr>
        <p:xfrm>
          <a:off x="410356" y="1491348"/>
          <a:ext cx="8323289" cy="3860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2848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83C352-6EEB-3D40-B04D-63852AAB0B5D}"/>
              </a:ext>
            </a:extLst>
          </p:cNvPr>
          <p:cNvSpPr>
            <a:spLocks noGrp="1"/>
          </p:cNvSpPr>
          <p:nvPr>
            <p:ph type="title"/>
          </p:nvPr>
        </p:nvSpPr>
        <p:spPr>
          <a:xfrm>
            <a:off x="457439" y="1089282"/>
            <a:ext cx="8229600" cy="486287"/>
          </a:xfrm>
        </p:spPr>
        <p:txBody>
          <a:bodyPr/>
          <a:lstStyle/>
          <a:p>
            <a:r>
              <a:rPr lang="en-US" dirty="0"/>
              <a:t>Acknowledgments</a:t>
            </a:r>
          </a:p>
        </p:txBody>
      </p:sp>
      <p:sp>
        <p:nvSpPr>
          <p:cNvPr id="5" name="Text Placeholder 4">
            <a:extLst>
              <a:ext uri="{FF2B5EF4-FFF2-40B4-BE49-F238E27FC236}">
                <a16:creationId xmlns:a16="http://schemas.microsoft.com/office/drawing/2014/main" id="{6A3BF3F4-849E-914D-A0C6-A3FC1927805A}"/>
              </a:ext>
            </a:extLst>
          </p:cNvPr>
          <p:cNvSpPr>
            <a:spLocks noGrp="1"/>
          </p:cNvSpPr>
          <p:nvPr>
            <p:ph type="body" sz="quarter" idx="10"/>
          </p:nvPr>
        </p:nvSpPr>
        <p:spPr>
          <a:xfrm>
            <a:off x="457439" y="2103367"/>
            <a:ext cx="8229362" cy="3445690"/>
          </a:xfrm>
        </p:spPr>
        <p:txBody>
          <a:bodyPr/>
          <a:lstStyle/>
          <a:p>
            <a:pPr marL="0" indent="0">
              <a:buNone/>
            </a:pPr>
            <a:r>
              <a:rPr lang="en-US" sz="1800" dirty="0"/>
              <a:t>The National Delphi expert panelists</a:t>
            </a:r>
          </a:p>
          <a:p>
            <a:pPr marL="0" indent="0">
              <a:buNone/>
            </a:pPr>
            <a:endParaRPr lang="en-US" sz="1800" dirty="0"/>
          </a:p>
          <a:p>
            <a:pPr marL="0" indent="0">
              <a:buNone/>
            </a:pPr>
            <a:endParaRPr lang="en-US" sz="1800" dirty="0"/>
          </a:p>
          <a:p>
            <a:pPr marL="0" indent="0">
              <a:buNone/>
            </a:pPr>
            <a:r>
              <a:rPr lang="en-US" sz="1800" dirty="0"/>
              <a:t>Other Contributors:</a:t>
            </a:r>
          </a:p>
          <a:p>
            <a:pPr marL="0" indent="0">
              <a:buNone/>
            </a:pPr>
            <a:r>
              <a:rPr lang="en-US" sz="1800" dirty="0" err="1"/>
              <a:t>Ryung</a:t>
            </a:r>
            <a:r>
              <a:rPr lang="en-US" sz="1800" dirty="0"/>
              <a:t> Kim PhD, Qi Gao, Anna Flattau MD </a:t>
            </a:r>
            <a:r>
              <a:rPr lang="en-US" sz="1800" dirty="0" err="1"/>
              <a:t>MScMS</a:t>
            </a:r>
            <a:r>
              <a:rPr lang="en-US" sz="1800" dirty="0"/>
              <a:t>, Catherine </a:t>
            </a:r>
            <a:r>
              <a:rPr lang="en-US" sz="1800" dirty="0" err="1"/>
              <a:t>Skae</a:t>
            </a:r>
            <a:r>
              <a:rPr lang="en-US" sz="1800" dirty="0"/>
              <a:t> MD, Mike </a:t>
            </a:r>
            <a:r>
              <a:rPr lang="en-US" sz="1800" dirty="0" err="1"/>
              <a:t>Elnicki</a:t>
            </a:r>
            <a:r>
              <a:rPr lang="en-US" sz="1800" dirty="0"/>
              <a:t> MD, Sarah Merriam MD MS, Thuy Bui MD, Emily </a:t>
            </a:r>
            <a:r>
              <a:rPr lang="en-US" sz="1800" dirty="0" err="1"/>
              <a:t>Kintzer</a:t>
            </a:r>
            <a:r>
              <a:rPr lang="en-US" sz="1800" dirty="0"/>
              <a:t> MD, Stephanie </a:t>
            </a:r>
            <a:r>
              <a:rPr lang="en-US" sz="1800" dirty="0" err="1"/>
              <a:t>Zuo</a:t>
            </a:r>
            <a:r>
              <a:rPr lang="en-US" sz="1800" dirty="0"/>
              <a:t> MD, </a:t>
            </a:r>
            <a:r>
              <a:rPr lang="en-US" sz="1800" dirty="0" err="1"/>
              <a:t>Siyu</a:t>
            </a:r>
            <a:r>
              <a:rPr lang="en-US" sz="1800" dirty="0"/>
              <a:t> Xiao MD, </a:t>
            </a:r>
            <a:r>
              <a:rPr lang="en-US" sz="1800" dirty="0" err="1"/>
              <a:t>Ayoka</a:t>
            </a:r>
            <a:r>
              <a:rPr lang="en-US" sz="1800" dirty="0"/>
              <a:t> Adams MD, Alexander Fife MD, Nereida </a:t>
            </a:r>
            <a:r>
              <a:rPr lang="en-US" sz="1800" dirty="0" err="1"/>
              <a:t>Corrrea</a:t>
            </a:r>
            <a:r>
              <a:rPr lang="en-US" sz="1800" dirty="0"/>
              <a:t> MD, Stephanie Starr MD, Kevin Fiori MD MS MSc, </a:t>
            </a:r>
            <a:r>
              <a:rPr lang="en-US" sz="1800" dirty="0" err="1"/>
              <a:t>Judee</a:t>
            </a:r>
            <a:r>
              <a:rPr lang="en-US" sz="1800" dirty="0"/>
              <a:t> Richardson PhD, Sally Santen MD PhD, Molly Fisher MD MS </a:t>
            </a:r>
          </a:p>
          <a:p>
            <a:pPr marL="0" indent="0">
              <a:buNone/>
            </a:pPr>
            <a:endParaRPr lang="en-US" sz="1800" dirty="0"/>
          </a:p>
          <a:p>
            <a:pPr marL="0" indent="0">
              <a:buNone/>
            </a:pPr>
            <a:endParaRPr lang="en-US" dirty="0"/>
          </a:p>
        </p:txBody>
      </p:sp>
    </p:spTree>
    <p:extLst>
      <p:ext uri="{BB962C8B-B14F-4D97-AF65-F5344CB8AC3E}">
        <p14:creationId xmlns:p14="http://schemas.microsoft.com/office/powerpoint/2010/main" val="1853938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56793-94BC-4397-B13E-18728C7C83CC}"/>
              </a:ext>
            </a:extLst>
          </p:cNvPr>
          <p:cNvSpPr>
            <a:spLocks noGrp="1"/>
          </p:cNvSpPr>
          <p:nvPr>
            <p:ph type="title"/>
          </p:nvPr>
        </p:nvSpPr>
        <p:spPr>
          <a:xfrm>
            <a:off x="339970" y="897380"/>
            <a:ext cx="8229600" cy="486287"/>
          </a:xfrm>
        </p:spPr>
        <p:txBody>
          <a:bodyPr/>
          <a:lstStyle/>
          <a:p>
            <a:r>
              <a:rPr lang="en-US" dirty="0"/>
              <a:t>References</a:t>
            </a:r>
          </a:p>
        </p:txBody>
      </p:sp>
      <p:sp>
        <p:nvSpPr>
          <p:cNvPr id="10" name="Text Placeholder 9">
            <a:extLst>
              <a:ext uri="{FF2B5EF4-FFF2-40B4-BE49-F238E27FC236}">
                <a16:creationId xmlns:a16="http://schemas.microsoft.com/office/drawing/2014/main" id="{DAC04334-D527-4DFE-B18B-4E8E5E654AA5}"/>
              </a:ext>
            </a:extLst>
          </p:cNvPr>
          <p:cNvSpPr txBox="1">
            <a:spLocks noGrp="1"/>
          </p:cNvSpPr>
          <p:nvPr>
            <p:ph type="body" sz="quarter" idx="10"/>
          </p:nvPr>
        </p:nvSpPr>
        <p:spPr>
          <a:xfrm>
            <a:off x="339970" y="1461649"/>
            <a:ext cx="8229600" cy="4247317"/>
          </a:xfrm>
          <a:prstGeom prst="rect">
            <a:avLst/>
          </a:prstGeom>
          <a:noFill/>
        </p:spPr>
        <p:txBody>
          <a:bodyPr wrap="square">
            <a:spAutoFit/>
          </a:bodyPr>
          <a:lstStyle/>
          <a:p>
            <a:pPr marL="342900" marR="0" lvl="0" indent="-342900">
              <a:buFont typeface="+mj-lt"/>
              <a:buAutoNum type="arabicPeriod"/>
            </a:pPr>
            <a:r>
              <a:rPr lang="en-US" sz="1000" dirty="0">
                <a:effectLst/>
                <a:latin typeface="Calibri" panose="020F0502020204030204" pitchFamily="34" charset="0"/>
                <a:ea typeface="Times New Roman" panose="02020603050405020304" pitchFamily="18" charset="0"/>
                <a:cs typeface="Calibri" panose="020F0502020204030204" pitchFamily="34" charset="0"/>
              </a:rPr>
              <a:t>World Health Organization. Social Determinants of Health. </a:t>
            </a:r>
            <a:r>
              <a:rPr lang="en-US" sz="10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https://www.who.int/social_determinants/sdh_definition/en/ </a:t>
            </a:r>
            <a:r>
              <a:rPr lang="en-US" sz="1000" dirty="0">
                <a:effectLst/>
                <a:latin typeface="Calibri" panose="020F0502020204030204" pitchFamily="34" charset="0"/>
                <a:ea typeface="Times New Roman" panose="02020603050405020304" pitchFamily="18" charset="0"/>
                <a:cs typeface="Calibri" panose="020F0502020204030204" pitchFamily="34" charset="0"/>
              </a:rPr>
              <a:t>Accessed April 1, 2019.</a:t>
            </a:r>
          </a:p>
          <a:p>
            <a:pPr marL="342900" marR="0" lvl="0" indent="-342900">
              <a:spcBef>
                <a:spcPts val="0"/>
              </a:spcBef>
              <a:spcAft>
                <a:spcPts val="0"/>
              </a:spcAft>
              <a:buFont typeface="+mj-lt"/>
              <a:buAutoNum type="arabicPeriod"/>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Gómez CA, Kleinman DV, Pronk N, Wrenn Gordon GL, </a:t>
            </a:r>
            <a:r>
              <a:rPr lang="en-US" sz="1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Ochiai</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 Blakey C, Johnson A, Brewer KH. Addressing Health Equity and Social Determinants of Health Through Healthy People 2030. J Public Health </a:t>
            </a:r>
            <a:r>
              <a:rPr lang="en-US" sz="1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Manag</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Pract</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2021 Nov-Dec 01;27(Suppl 6):S249-S257.</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Accreditation Council for Graduate Medical Education. The Program Director’s Guide to the Common Program Requirements (Residency) Editorial revision 1.0:updated January 31, 2020. https://www.acgme.org/globalassets/PFAssets/ProgramResources/PDGuideResidency.pdf Accessed April 14, 2022.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Gonzalo JD, Chang A, </a:t>
            </a:r>
            <a:r>
              <a:rPr lang="en-US" sz="1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Dekhtyar</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 Starr SR, </a:t>
            </a:r>
            <a:r>
              <a:rPr lang="en-US" sz="1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Holmboe</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 </a:t>
            </a:r>
            <a:r>
              <a:rPr lang="en-US" sz="1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Wolpaw</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DR. Health Systems Science in Medical Education: Unifying the Components to Catalyze Transformation. </a:t>
            </a:r>
            <a:r>
              <a:rPr lang="en-US" sz="1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Acad</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Med. 2020 Sep;95(9):1362-1372.</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Koh NJ, Wagner R, Newton RC, Kuhn CM, Co JPT, Weiss KB; on behalf of the CLER Evaluation Committee and the CLER Program. CLER National Report of Findings 2021. Chicago, IL: Accreditation Council for Graduate Medical Education; 2021. </a:t>
            </a:r>
            <a:r>
              <a:rPr lang="en-US" sz="1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doi</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10.35425/ACGME.0008 </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Calibri" panose="020F0502020204030204" pitchFamily="34" charset="0"/>
              </a:rPr>
              <a:t>Gard LA et al. Social determinants of health training in U.S. primary care residency programs: a scoping review.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Acad</a:t>
            </a:r>
            <a:r>
              <a:rPr lang="en-US" sz="1000" dirty="0">
                <a:effectLst/>
                <a:latin typeface="Calibri" panose="020F0502020204030204" pitchFamily="34" charset="0"/>
                <a:ea typeface="Times New Roman" panose="02020603050405020304" pitchFamily="18" charset="0"/>
                <a:cs typeface="Calibri" panose="020F0502020204030204" pitchFamily="34" charset="0"/>
              </a:rPr>
              <a:t> Med, 2019: 94(1), 135-143.</a:t>
            </a:r>
          </a:p>
          <a:p>
            <a:pPr marL="342900" marR="0" lvl="0" indent="-342900" fontAlgn="base">
              <a:spcBef>
                <a:spcPts val="0"/>
              </a:spcBef>
              <a:spcAft>
                <a:spcPts val="0"/>
              </a:spcAft>
              <a:buFont typeface="+mj-lt"/>
              <a:buAutoNum type="arabicPeriod"/>
            </a:pPr>
            <a:r>
              <a:rPr lang="en-US" sz="1000" dirty="0">
                <a:effectLst/>
                <a:latin typeface="Calibri" panose="020F0502020204030204" pitchFamily="34" charset="0"/>
                <a:ea typeface="Calibri" panose="020F0502020204030204" pitchFamily="34" charset="0"/>
                <a:cs typeface="Calibri" panose="020F0502020204030204" pitchFamily="34" charset="0"/>
              </a:rPr>
              <a:t>Mangold, KA et. al. “Expert Consensus on Inclusion of the Social Determinants of Health in Undergraduate Medical Education Curricula” </a:t>
            </a:r>
            <a:r>
              <a:rPr lang="en-US" sz="1000" dirty="0" err="1">
                <a:effectLst/>
                <a:latin typeface="Calibri" panose="020F0502020204030204" pitchFamily="34" charset="0"/>
                <a:ea typeface="Calibri" panose="020F0502020204030204" pitchFamily="34" charset="0"/>
                <a:cs typeface="Calibri" panose="020F0502020204030204" pitchFamily="34" charset="0"/>
              </a:rPr>
              <a:t>Acad</a:t>
            </a:r>
            <a:r>
              <a:rPr lang="en-US" sz="1000" dirty="0">
                <a:effectLst/>
                <a:latin typeface="Calibri" panose="020F0502020204030204" pitchFamily="34" charset="0"/>
                <a:ea typeface="Calibri" panose="020F0502020204030204" pitchFamily="34" charset="0"/>
                <a:cs typeface="Calibri" panose="020F0502020204030204" pitchFamily="34" charset="0"/>
              </a:rPr>
              <a:t> Med. 2019;94:1355-1360</a:t>
            </a:r>
          </a:p>
          <a:p>
            <a:pPr marL="342900" marR="0" lvl="0" indent="-342900" fontAlgn="base">
              <a:spcBef>
                <a:spcPts val="0"/>
              </a:spcBef>
              <a:spcAft>
                <a:spcPts val="0"/>
              </a:spcAft>
              <a:buFont typeface="+mj-lt"/>
              <a:buAutoNum type="arabicPeriod"/>
            </a:pPr>
            <a:r>
              <a:rPr lang="en-US" sz="1000" dirty="0">
                <a:effectLst/>
                <a:latin typeface="Calibri" panose="020F0502020204030204" pitchFamily="34" charset="0"/>
                <a:ea typeface="Calibri" panose="020F0502020204030204" pitchFamily="34" charset="0"/>
                <a:cs typeface="Calibri" panose="020F0502020204030204" pitchFamily="34" charset="0"/>
              </a:rPr>
              <a:t>Hasson, F. “Research guidelines for the Delphi Survey Technique” </a:t>
            </a:r>
            <a:r>
              <a:rPr lang="en-US" sz="1000" i="1" dirty="0">
                <a:effectLst/>
                <a:latin typeface="Calibri" panose="020F0502020204030204" pitchFamily="34" charset="0"/>
                <a:ea typeface="Calibri" panose="020F0502020204030204" pitchFamily="34" charset="0"/>
                <a:cs typeface="Calibri" panose="020F0502020204030204" pitchFamily="34" charset="0"/>
              </a:rPr>
              <a:t>Journal of Advanced Nursing</a:t>
            </a:r>
            <a:r>
              <a:rPr lang="en-US" sz="1000" dirty="0">
                <a:effectLst/>
                <a:latin typeface="Calibri" panose="020F0502020204030204" pitchFamily="34" charset="0"/>
                <a:ea typeface="Calibri" panose="020F0502020204030204" pitchFamily="34" charset="0"/>
                <a:cs typeface="Calibri" panose="020F0502020204030204" pitchFamily="34" charset="0"/>
              </a:rPr>
              <a:t>. 2000, 32(4), 1008-1015</a:t>
            </a:r>
          </a:p>
          <a:p>
            <a:pPr marL="342900" marR="0" lvl="0" indent="-342900" fontAlgn="base">
              <a:spcBef>
                <a:spcPts val="0"/>
              </a:spcBef>
              <a:spcAft>
                <a:spcPts val="0"/>
              </a:spcAft>
              <a:buFont typeface="+mj-lt"/>
              <a:buAutoNum type="arabicPeriod"/>
            </a:pPr>
            <a:r>
              <a:rPr lang="en-US" sz="1000" dirty="0">
                <a:effectLst/>
                <a:latin typeface="Calibri" panose="020F0502020204030204" pitchFamily="34" charset="0"/>
                <a:ea typeface="Calibri" panose="020F0502020204030204" pitchFamily="34" charset="0"/>
                <a:cs typeface="Calibri" panose="020F0502020204030204" pitchFamily="34" charset="0"/>
              </a:rPr>
              <a:t>Hsu, C and Sandford BA. “The Delphi Technique: Making Sense of Consensus” </a:t>
            </a:r>
            <a:r>
              <a:rPr lang="en-US" sz="1000" i="1" dirty="0">
                <a:effectLst/>
                <a:latin typeface="Calibri" panose="020F0502020204030204" pitchFamily="34" charset="0"/>
                <a:ea typeface="Calibri" panose="020F0502020204030204" pitchFamily="34" charset="0"/>
                <a:cs typeface="Calibri" panose="020F0502020204030204" pitchFamily="34" charset="0"/>
              </a:rPr>
              <a:t>Practical Assessment, Research &amp; Evaluation</a:t>
            </a:r>
            <a:r>
              <a:rPr lang="en-US" sz="1000" dirty="0">
                <a:effectLst/>
                <a:latin typeface="Calibri" panose="020F0502020204030204" pitchFamily="34" charset="0"/>
                <a:ea typeface="Calibri" panose="020F0502020204030204" pitchFamily="34" charset="0"/>
                <a:cs typeface="Calibri" panose="020F0502020204030204" pitchFamily="34" charset="0"/>
              </a:rPr>
              <a:t>. August 2007. Vol 12; No 10.</a:t>
            </a:r>
          </a:p>
          <a:p>
            <a:pPr marL="342900" marR="0" lvl="0" indent="-342900" fontAlgn="base">
              <a:spcBef>
                <a:spcPts val="0"/>
              </a:spcBef>
              <a:spcAft>
                <a:spcPts val="0"/>
              </a:spcAft>
              <a:buFont typeface="+mj-lt"/>
              <a:buAutoNum type="arabicPeriod"/>
            </a:pPr>
            <a:r>
              <a:rPr lang="en-US" sz="1000" dirty="0">
                <a:effectLst/>
                <a:latin typeface="Calibri" panose="020F0502020204030204" pitchFamily="34" charset="0"/>
                <a:ea typeface="Calibri" panose="020F0502020204030204" pitchFamily="34" charset="0"/>
                <a:cs typeface="Calibri" panose="020F0502020204030204" pitchFamily="34" charset="0"/>
              </a:rPr>
              <a:t>Hunter K and Thomson B. “A scoping review of social determinants of health curricula in post-graduate medical education” </a:t>
            </a:r>
            <a:r>
              <a:rPr lang="en-US" sz="1000" i="1" dirty="0">
                <a:effectLst/>
                <a:latin typeface="Calibri" panose="020F0502020204030204" pitchFamily="34" charset="0"/>
                <a:ea typeface="Calibri" panose="020F0502020204030204" pitchFamily="34" charset="0"/>
                <a:cs typeface="Calibri" panose="020F0502020204030204" pitchFamily="34" charset="0"/>
              </a:rPr>
              <a:t>Can Med Educ J</a:t>
            </a:r>
            <a:r>
              <a:rPr lang="en-US" sz="1000" dirty="0">
                <a:effectLst/>
                <a:latin typeface="Calibri" panose="020F0502020204030204" pitchFamily="34" charset="0"/>
                <a:ea typeface="Calibri" panose="020F0502020204030204" pitchFamily="34" charset="0"/>
                <a:cs typeface="Calibri" panose="020F0502020204030204" pitchFamily="34" charset="0"/>
              </a:rPr>
              <a:t>. 2019 Jul; 10(3): e61-e71</a:t>
            </a:r>
          </a:p>
          <a:p>
            <a:pPr marL="342900" marR="0" lvl="0" indent="-342900" fontAlgn="base">
              <a:spcBef>
                <a:spcPts val="0"/>
              </a:spcBef>
              <a:spcAft>
                <a:spcPts val="0"/>
              </a:spcAft>
              <a:buFont typeface="+mj-lt"/>
              <a:buAutoNum type="arabicPeriod"/>
            </a:pPr>
            <a:r>
              <a:rPr lang="en-US" sz="1000" dirty="0" err="1">
                <a:effectLst/>
                <a:latin typeface="Calibri" panose="020F0502020204030204" pitchFamily="34" charset="0"/>
                <a:ea typeface="Calibri" panose="020F0502020204030204" pitchFamily="34" charset="0"/>
                <a:cs typeface="Calibri" panose="020F0502020204030204" pitchFamily="34" charset="0"/>
              </a:rPr>
              <a:t>Lucyk</a:t>
            </a:r>
            <a:r>
              <a:rPr lang="en-US" sz="1000" dirty="0">
                <a:effectLst/>
                <a:latin typeface="Calibri" panose="020F0502020204030204" pitchFamily="34" charset="0"/>
                <a:ea typeface="Calibri" panose="020F0502020204030204" pitchFamily="34" charset="0"/>
                <a:cs typeface="Calibri" panose="020F0502020204030204" pitchFamily="34" charset="0"/>
              </a:rPr>
              <a:t> K and McLaren L. “Taking stock of the social determinants of health: A scoping review” </a:t>
            </a:r>
            <a:r>
              <a:rPr lang="en-US" sz="1000" i="1" dirty="0">
                <a:effectLst/>
                <a:latin typeface="Calibri" panose="020F0502020204030204" pitchFamily="34" charset="0"/>
                <a:ea typeface="Calibri" panose="020F0502020204030204" pitchFamily="34" charset="0"/>
                <a:cs typeface="Calibri" panose="020F0502020204030204" pitchFamily="34" charset="0"/>
              </a:rPr>
              <a:t>PLOS one</a:t>
            </a:r>
            <a:r>
              <a:rPr lang="en-US" sz="1000" dirty="0">
                <a:effectLst/>
                <a:latin typeface="Calibri" panose="020F0502020204030204" pitchFamily="34" charset="0"/>
                <a:ea typeface="Calibri" panose="020F0502020204030204" pitchFamily="34" charset="0"/>
                <a:cs typeface="Calibri" panose="020F0502020204030204" pitchFamily="34" charset="0"/>
              </a:rPr>
              <a:t>. May 2017. </a:t>
            </a:r>
          </a:p>
          <a:p>
            <a:pPr marL="342900" marR="0" lvl="0" indent="-342900" fontAlgn="base">
              <a:spcBef>
                <a:spcPts val="0"/>
              </a:spcBef>
              <a:spcAft>
                <a:spcPts val="0"/>
              </a:spcAft>
              <a:buFont typeface="+mj-lt"/>
              <a:buAutoNum type="arabicPeriod"/>
            </a:pPr>
            <a:r>
              <a:rPr lang="en-US" sz="1000" dirty="0">
                <a:effectLst/>
                <a:latin typeface="Calibri" panose="020F0502020204030204" pitchFamily="34" charset="0"/>
                <a:ea typeface="Calibri" panose="020F0502020204030204" pitchFamily="34" charset="0"/>
                <a:cs typeface="Calibri" panose="020F0502020204030204" pitchFamily="34" charset="0"/>
              </a:rPr>
              <a:t>Solar O, Irwin A. “A conceptual framework for action on the social determinants of health. Social Determinants of Health Discussion Paper 2 (Policy and Practice).” </a:t>
            </a:r>
            <a:r>
              <a:rPr lang="en-US" sz="1000" i="1" dirty="0">
                <a:effectLst/>
                <a:latin typeface="Calibri" panose="020F0502020204030204" pitchFamily="34" charset="0"/>
                <a:ea typeface="Calibri" panose="020F0502020204030204" pitchFamily="34" charset="0"/>
                <a:cs typeface="Calibri" panose="020F0502020204030204" pitchFamily="34" charset="0"/>
              </a:rPr>
              <a:t>World Health Organization. </a:t>
            </a:r>
            <a:r>
              <a:rPr lang="en-US" sz="1000" dirty="0">
                <a:effectLst/>
                <a:latin typeface="Calibri" panose="020F0502020204030204" pitchFamily="34" charset="0"/>
                <a:ea typeface="Calibri" panose="020F0502020204030204" pitchFamily="34" charset="0"/>
                <a:cs typeface="Calibri" panose="020F0502020204030204" pitchFamily="34" charset="0"/>
              </a:rPr>
              <a:t>2010</a:t>
            </a:r>
          </a:p>
          <a:p>
            <a:pPr marL="342900" marR="0" lvl="0" indent="-342900" fontAlgn="base">
              <a:spcBef>
                <a:spcPts val="0"/>
              </a:spcBef>
              <a:spcAft>
                <a:spcPts val="0"/>
              </a:spcAft>
              <a:buFont typeface="+mj-lt"/>
              <a:buAutoNum type="arabicPeriod"/>
            </a:pPr>
            <a:r>
              <a:rPr lang="en-US" sz="1000" dirty="0" err="1">
                <a:effectLst/>
                <a:latin typeface="Calibri" panose="020F0502020204030204" pitchFamily="34" charset="0"/>
                <a:ea typeface="Calibri" panose="020F0502020204030204" pitchFamily="34" charset="0"/>
                <a:cs typeface="Calibri" panose="020F0502020204030204" pitchFamily="34" charset="0"/>
              </a:rPr>
              <a:t>Artiga</a:t>
            </a:r>
            <a:r>
              <a:rPr lang="en-US" sz="1000" dirty="0">
                <a:effectLst/>
                <a:latin typeface="Calibri" panose="020F0502020204030204" pitchFamily="34" charset="0"/>
                <a:ea typeface="Calibri" panose="020F0502020204030204" pitchFamily="34" charset="0"/>
                <a:cs typeface="Calibri" panose="020F0502020204030204" pitchFamily="34" charset="0"/>
              </a:rPr>
              <a:t> S and Hinton E. “Beyond Health Care: The Role of Social Determinants in Promoting Health and Health Equity” </a:t>
            </a:r>
            <a:r>
              <a:rPr lang="en-US" sz="1000" i="1" dirty="0">
                <a:effectLst/>
                <a:latin typeface="Calibri" panose="020F0502020204030204" pitchFamily="34" charset="0"/>
                <a:ea typeface="Calibri" panose="020F0502020204030204" pitchFamily="34" charset="0"/>
                <a:cs typeface="Calibri" panose="020F0502020204030204" pitchFamily="34" charset="0"/>
              </a:rPr>
              <a:t>Kaiser Family Foundation Issue Brief</a:t>
            </a:r>
            <a:r>
              <a:rPr lang="en-US" sz="1000" dirty="0">
                <a:effectLst/>
                <a:latin typeface="Calibri" panose="020F0502020204030204" pitchFamily="34" charset="0"/>
                <a:ea typeface="Calibri" panose="020F0502020204030204" pitchFamily="34" charset="0"/>
                <a:cs typeface="Calibri" panose="020F0502020204030204" pitchFamily="34" charset="0"/>
              </a:rPr>
              <a:t>. May 2018. Accessed Feb 17 2020: https://www.kff.org/disparities-policy/issue-brief/beyond-health-care-the-role-of-social-determinants-in-promoting-health-and-health-equity/</a:t>
            </a:r>
          </a:p>
          <a:p>
            <a:pPr marL="342900" marR="0" lvl="0" indent="-342900" fontAlgn="base">
              <a:spcBef>
                <a:spcPts val="0"/>
              </a:spcBef>
              <a:spcAft>
                <a:spcPts val="0"/>
              </a:spcAft>
              <a:buFont typeface="+mj-lt"/>
              <a:buAutoNum type="arabicPeriod"/>
            </a:pPr>
            <a:r>
              <a:rPr lang="en-US" sz="1000" dirty="0">
                <a:effectLst/>
                <a:latin typeface="Calibri" panose="020F0502020204030204" pitchFamily="34" charset="0"/>
                <a:ea typeface="Calibri" panose="020F0502020204030204" pitchFamily="34" charset="0"/>
                <a:cs typeface="Calibri" panose="020F0502020204030204" pitchFamily="34" charset="0"/>
              </a:rPr>
              <a:t>“Social Determinants of Health” </a:t>
            </a:r>
            <a:r>
              <a:rPr lang="en-US" sz="1000" i="1" dirty="0" err="1">
                <a:effectLst/>
                <a:latin typeface="Calibri" panose="020F0502020204030204" pitchFamily="34" charset="0"/>
                <a:ea typeface="Calibri" panose="020F0502020204030204" pitchFamily="34" charset="0"/>
                <a:cs typeface="Calibri" panose="020F0502020204030204" pitchFamily="34" charset="0"/>
              </a:rPr>
              <a:t>HealthyPeople</a:t>
            </a:r>
            <a:r>
              <a:rPr lang="en-US" sz="1000" i="1" dirty="0">
                <a:effectLst/>
                <a:latin typeface="Calibri" panose="020F0502020204030204" pitchFamily="34" charset="0"/>
                <a:ea typeface="Calibri" panose="020F0502020204030204" pitchFamily="34" charset="0"/>
                <a:cs typeface="Calibri" panose="020F0502020204030204" pitchFamily="34" charset="0"/>
              </a:rPr>
              <a:t> 2020.</a:t>
            </a:r>
            <a:r>
              <a:rPr lang="en-US" sz="1000" dirty="0">
                <a:effectLst/>
                <a:latin typeface="Calibri" panose="020F0502020204030204" pitchFamily="34" charset="0"/>
                <a:ea typeface="Calibri" panose="020F0502020204030204" pitchFamily="34" charset="0"/>
                <a:cs typeface="Calibri" panose="020F0502020204030204" pitchFamily="34" charset="0"/>
              </a:rPr>
              <a:t> Accessed Feb 16, 2020: </a:t>
            </a:r>
            <a:r>
              <a:rPr lang="en-US" sz="1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https://www.healthypeople.gov/2020/topics-objectives/topic/social-determinants-of-health</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base">
              <a:spcBef>
                <a:spcPts val="0"/>
              </a:spcBef>
              <a:spcAft>
                <a:spcPts val="0"/>
              </a:spcAft>
              <a:buFont typeface="+mj-lt"/>
              <a:buAutoNum type="arabicPeriod"/>
            </a:pPr>
            <a:r>
              <a:rPr lang="en-US" sz="1000" dirty="0">
                <a:effectLst/>
                <a:latin typeface="Calibri" panose="020F0502020204030204" pitchFamily="34" charset="0"/>
                <a:ea typeface="Calibri" panose="020F0502020204030204" pitchFamily="34" charset="0"/>
                <a:cs typeface="Calibri" panose="020F0502020204030204" pitchFamily="34" charset="0"/>
              </a:rPr>
              <a:t>“Social Determinants of Health: Know What Affects Health” </a:t>
            </a:r>
            <a:r>
              <a:rPr lang="en-US" sz="1000" i="1" dirty="0">
                <a:effectLst/>
                <a:latin typeface="Calibri" panose="020F0502020204030204" pitchFamily="34" charset="0"/>
                <a:ea typeface="Calibri" panose="020F0502020204030204" pitchFamily="34" charset="0"/>
                <a:cs typeface="Calibri" panose="020F0502020204030204" pitchFamily="34" charset="0"/>
              </a:rPr>
              <a:t>CDC</a:t>
            </a:r>
            <a:r>
              <a:rPr lang="en-US" sz="1000" dirty="0">
                <a:effectLst/>
                <a:latin typeface="Calibri" panose="020F0502020204030204" pitchFamily="34" charset="0"/>
                <a:ea typeface="Calibri" panose="020F0502020204030204" pitchFamily="34" charset="0"/>
                <a:cs typeface="Calibri" panose="020F0502020204030204" pitchFamily="34" charset="0"/>
              </a:rPr>
              <a:t>. Accessed Feb 16, 2020: </a:t>
            </a:r>
            <a:r>
              <a:rPr lang="en-US" sz="1000" dirty="0">
                <a:effectLst/>
                <a:latin typeface="Calibri" panose="020F0502020204030204" pitchFamily="34" charset="0"/>
                <a:ea typeface="Calibri" panose="020F0502020204030204" pitchFamily="34" charset="0"/>
                <a:cs typeface="Calibri" panose="020F0502020204030204" pitchFamily="34" charset="0"/>
                <a:hlinkClick r:id="rId3"/>
              </a:rPr>
              <a:t>https://www.cdc.gov/socialdeterminants/</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base">
              <a:spcBef>
                <a:spcPts val="0"/>
              </a:spcBef>
              <a:spcAft>
                <a:spcPts val="0"/>
              </a:spcAft>
              <a:buFont typeface="+mj-lt"/>
              <a:buAutoNum type="arabicPeriod"/>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National Academies of Sciences, Engineering, and Medicine 2016. </a:t>
            </a:r>
            <a:r>
              <a:rPr lang="en-US" sz="1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Framework for Educating Health Professionals to Address the Social Determinants of Health</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Washington, DC: The National Academies Press. https://doi.org/10.17226/21923.</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base">
              <a:spcBef>
                <a:spcPts val="0"/>
              </a:spcBef>
              <a:spcAft>
                <a:spcPts val="0"/>
              </a:spcAft>
              <a:buFont typeface="+mj-lt"/>
              <a:buAutoNum type="arabicPeriod"/>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Association of American Medical Colleges. “Achieving Health Equity: How Academic Medicine Is Addressing the Social Determinants of Health” 2016</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281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CDAE-77FE-4608-B0F0-28713E1D57A3}"/>
              </a:ext>
            </a:extLst>
          </p:cNvPr>
          <p:cNvSpPr>
            <a:spLocks noGrp="1"/>
          </p:cNvSpPr>
          <p:nvPr>
            <p:ph type="title"/>
          </p:nvPr>
        </p:nvSpPr>
        <p:spPr>
          <a:xfrm>
            <a:off x="395288" y="741481"/>
            <a:ext cx="8229600" cy="486287"/>
          </a:xfrm>
        </p:spPr>
        <p:txBody>
          <a:bodyPr/>
          <a:lstStyle/>
          <a:p>
            <a:r>
              <a:rPr lang="en-US" dirty="0"/>
              <a:t>References</a:t>
            </a:r>
          </a:p>
        </p:txBody>
      </p:sp>
      <p:sp>
        <p:nvSpPr>
          <p:cNvPr id="4" name="Text Placeholder 3">
            <a:extLst>
              <a:ext uri="{FF2B5EF4-FFF2-40B4-BE49-F238E27FC236}">
                <a16:creationId xmlns:a16="http://schemas.microsoft.com/office/drawing/2014/main" id="{E1ACAE98-1E6C-4940-AA49-57E320EA8CD4}"/>
              </a:ext>
            </a:extLst>
          </p:cNvPr>
          <p:cNvSpPr txBox="1">
            <a:spLocks noGrp="1"/>
          </p:cNvSpPr>
          <p:nvPr>
            <p:ph type="body" sz="quarter" idx="10"/>
          </p:nvPr>
        </p:nvSpPr>
        <p:spPr>
          <a:xfrm>
            <a:off x="457200" y="1227768"/>
            <a:ext cx="8229600" cy="4939814"/>
          </a:xfrm>
          <a:prstGeom prst="rect">
            <a:avLst/>
          </a:prstGeom>
          <a:noFill/>
        </p:spPr>
        <p:txBody>
          <a:bodyPr wrap="square">
            <a:spAutoFit/>
          </a:bodyPr>
          <a:lstStyle/>
          <a:p>
            <a:pPr marL="342900" marR="0" lvl="0" indent="-342900" fontAlgn="base">
              <a:spcBef>
                <a:spcPts val="0"/>
              </a:spcBef>
              <a:spcAft>
                <a:spcPts val="0"/>
              </a:spcAft>
              <a:buFont typeface="+mj-lt"/>
              <a:buAutoNum type="arabicPeriod" startAt="18"/>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“Addressing the Social Determinants of Health: The role of Health Professions Education” Advisory Committee on Training in Primary Care Medicine and Dentistry. Thirteenth Annual Report to the Secretary of the United States Department of Health and Human Services and the Congress of the United States. December 2016.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Font typeface="+mj-lt"/>
              <a:buAutoNum type="arabicPeriod" startAt="18"/>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Daniel H, Bornstein SS, Kane GC, for the Health and Public Policy Committee of the American College of Physicians. Addressing Social Determinants to Improve Patient Care and Promote Health Equity: An American College of Physicians Position Paper. Ann Intern Med. 2018;168:577–578. </a:t>
            </a:r>
            <a:r>
              <a:rPr lang="en-US" sz="1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doi</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rPr>
              <a:t>https://doi.org/10.7326/M17-2441</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Font typeface="+mj-lt"/>
              <a:buAutoNum type="arabicPeriod" startAt="18"/>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“Advancing Health Equity by Addressing the Social Determinants of Health in Family Medicine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Position Paper)” American Academy of Family Practice. Accessed Feb 17, 2020: https://www.aafp.org/about/policies/all/socialdeterminantofhealth-positionpaper.html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Font typeface="+mj-lt"/>
              <a:buAutoNum type="arabicPeriod" startAt="18"/>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“Poverty and Child Health in the United States” Policy Statement from the American Academy of Pediatrics Council on Community Pediatrics. </a:t>
            </a:r>
            <a:r>
              <a:rPr lang="en-US" sz="1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Pediatrics</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March 2016, peds 2016-0339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Font typeface="+mj-lt"/>
              <a:buAutoNum type="arabicPeriod" startAt="18"/>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“Importance of social determinants of health and cultural awareness in the delivery of reproductive health care.” ACOG Committee Opinion No. 729. American College of Obstetricians and Gynecologists. </a:t>
            </a: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Obstet</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Gynecol</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2018;131:e43–8.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18"/>
            </a:pPr>
            <a:r>
              <a:rPr lang="en-US" sz="1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Artiga</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 Hinton E. Beyond Health Care: The Role of Social Determinants in Promoting Health and Health Equity. Henry J. Kaiser Family Foundation 2018. Accessed February 18, 2022 at </a:t>
            </a:r>
            <a:r>
              <a:rPr lang="en-US" sz="1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https://www.kff.org/disparities-policy/issue-brief/beyond-health-care-the-role-of-social-determinants-in-promoting-health-and-health-equity</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18"/>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Jones CP. Levels of racism: a theoretic framework and a gardener's tale. Am J Public Health. 2000 Aug;90(8):1212-5. </a:t>
            </a: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doi</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10.2105/ajph.90.8.1212. PMID: 10936998; PMCID: PMC1446334.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18"/>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David, E. J. R., &amp; </a:t>
            </a: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Derthick</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O. (2018). </a:t>
            </a:r>
            <a:r>
              <a:rPr lang="en-US" sz="1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psychology of oppression.</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Springer Publishing Co.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18"/>
            </a:pP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Quiñones</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-Rivera A, Wing HE, Barr-Walker J, Yee M, Harrison JM, Gottlieb LM. Provider Impacts of Socioeconomic Risk Screening and Referral Programs: A Scoping Review. J Am Board Fam Med. 2021 Jul-Aug;34(4):820-831. </a:t>
            </a: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doi</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10.3122/jabfm.2021.04.210039. PMID: 34312275.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18"/>
            </a:pP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Kreuter</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MW, Thompson T, McQueen A, Garg R. Addressing Social Needs in Health Care Settings: Evidence, Challenges, and Opportunities for Public Health. </a:t>
            </a: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Annu</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Rev Public Health. 2021 Apr 1;42:329-344. </a:t>
            </a: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doi</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10.1146/annurev-publhealth-090419-102204. </a:t>
            </a: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Epub</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2021 Dec 16. PMID: 33326298; PMCID: PMC8240195.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18"/>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Beck AF, Cohen AJ, Colvin JD, et al. Perspectives from the society for pediatric research: Interventions targeting social needs in pediatric clinical care. </a:t>
            </a:r>
            <a:r>
              <a:rPr lang="en-US" sz="1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Pediatr</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Res. 2018;84(1):10-21. PMID: 29795202. DOI: </a:t>
            </a:r>
            <a:r>
              <a:rPr lang="en-US" sz="1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10.1038/s41390-018-0012-1</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18"/>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Boynton-Jarrett, R</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&amp; Flacks, J. (2018). Strengths-based Approaches to Screening Families for Health-related Social Needs in the Healthcare Setting. Washington, DC.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18"/>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Goddard A. Adverse Childhood Experiences and Trauma-Informed Care. J </a:t>
            </a: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Pediatr</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Health Care. 2021 Mar-Apr;35(2):145-155. </a:t>
            </a: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doi</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10.1016/j.pedhc.2020.09.001. </a:t>
            </a: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Epub</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2020 Oct 28. PMID: 33129624.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18"/>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Wahab, </a:t>
            </a:r>
            <a:r>
              <a:rPr lang="en-US" sz="1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Stéphanie</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&amp; </a:t>
            </a:r>
            <a:r>
              <a:rPr lang="en-US" sz="1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Manthey</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Trevor &amp; Knowles, Bryan &amp; Asher, Dianne. (2011). Strength Based Practice and Motivational Interviewing. Advances in Social Work. 2. 126-151. 10.18060/959.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18"/>
            </a:pP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Schoenthaler</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Hassan</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 </a:t>
            </a:r>
            <a:r>
              <a:rPr lang="en-US" sz="1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Fiscella</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K. The time is now: Fostering relationship-centered discussions about patients' social determinants of health. Patient Educ </a:t>
            </a:r>
            <a:r>
              <a:rPr lang="en-US" sz="1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Couns</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2019 Apr;102(4):810-814. </a:t>
            </a:r>
            <a:r>
              <a:rPr lang="en-US" sz="1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doi</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10.1016/j.pec.2018.10.025. </a:t>
            </a:r>
            <a:r>
              <a:rPr lang="en-US" sz="1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Epub</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2018 Oct 29. PMID: 30391299.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18"/>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Dahlberg LL, Krug EG. Violence: a global public health problem. In: Krug E, Dahlberg LL, Mercy JA, </a:t>
            </a:r>
            <a:r>
              <a:rPr lang="en-US" sz="1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Zwi</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AB, Lozano R, eds. World Report on Violence and Health. Geneva, Switzerland: World Health Organization; 2002:1-21.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0225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557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4B5E1-91C2-0040-9250-9BF99E9FD9E8}"/>
              </a:ext>
            </a:extLst>
          </p:cNvPr>
          <p:cNvSpPr>
            <a:spLocks noGrp="1"/>
          </p:cNvSpPr>
          <p:nvPr>
            <p:ph type="ctrTitle"/>
          </p:nvPr>
        </p:nvSpPr>
        <p:spPr/>
        <p:txBody>
          <a:bodyPr/>
          <a:lstStyle/>
          <a:p>
            <a:r>
              <a:rPr lang="en-US" dirty="0"/>
              <a:t>Divider</a:t>
            </a:r>
          </a:p>
        </p:txBody>
      </p:sp>
      <p:sp>
        <p:nvSpPr>
          <p:cNvPr id="3" name="Subtitle 2">
            <a:extLst>
              <a:ext uri="{FF2B5EF4-FFF2-40B4-BE49-F238E27FC236}">
                <a16:creationId xmlns:a16="http://schemas.microsoft.com/office/drawing/2014/main" id="{D6785789-D243-544F-B460-1F41C42A3A0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30407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2A9E0-4B24-41BB-8F11-1FF0CF1316EC}"/>
              </a:ext>
            </a:extLst>
          </p:cNvPr>
          <p:cNvSpPr>
            <a:spLocks noGrp="1"/>
          </p:cNvSpPr>
          <p:nvPr>
            <p:ph type="title"/>
          </p:nvPr>
        </p:nvSpPr>
        <p:spPr>
          <a:xfrm>
            <a:off x="564237" y="1447252"/>
            <a:ext cx="8229600" cy="486287"/>
          </a:xfrm>
        </p:spPr>
        <p:txBody>
          <a:bodyPr/>
          <a:lstStyle/>
          <a:p>
            <a:r>
              <a:rPr lang="en-US" sz="2400" dirty="0">
                <a:effectLst/>
                <a:latin typeface="Calibri" panose="020F0502020204030204" pitchFamily="34" charset="0"/>
                <a:ea typeface="Calibri" panose="020F0502020204030204" pitchFamily="34" charset="0"/>
              </a:rPr>
              <a:t>Disclosure</a:t>
            </a:r>
            <a:br>
              <a:rPr lang="en-US" sz="2400" dirty="0">
                <a:effectLst/>
                <a:latin typeface="Calibri" panose="020F0502020204030204" pitchFamily="34" charset="0"/>
                <a:ea typeface="Calibri" panose="020F0502020204030204" pitchFamily="34" charset="0"/>
              </a:rPr>
            </a:br>
            <a:endParaRPr lang="en-US" sz="3200" dirty="0"/>
          </a:p>
        </p:txBody>
      </p:sp>
      <p:sp>
        <p:nvSpPr>
          <p:cNvPr id="3" name="Text Placeholder 2">
            <a:extLst>
              <a:ext uri="{FF2B5EF4-FFF2-40B4-BE49-F238E27FC236}">
                <a16:creationId xmlns:a16="http://schemas.microsoft.com/office/drawing/2014/main" id="{1A378588-6EC5-48D8-8303-80BD3DC966FE}"/>
              </a:ext>
            </a:extLst>
          </p:cNvPr>
          <p:cNvSpPr>
            <a:spLocks noGrp="1"/>
          </p:cNvSpPr>
          <p:nvPr>
            <p:ph type="body" sz="quarter" idx="10"/>
          </p:nvPr>
        </p:nvSpPr>
        <p:spPr>
          <a:xfrm>
            <a:off x="564237" y="2721436"/>
            <a:ext cx="8176022" cy="1022134"/>
          </a:xfrm>
        </p:spPr>
        <p:txBody>
          <a:bodyPr>
            <a:normAutofit/>
          </a:bodyPr>
          <a:lstStyle/>
          <a:p>
            <a:pPr marL="0" marR="0" indent="0">
              <a:spcBef>
                <a:spcPts val="0"/>
              </a:spcBef>
              <a:spcAft>
                <a:spcPts val="0"/>
              </a:spcAft>
              <a:buNone/>
            </a:pPr>
            <a:r>
              <a:rPr lang="en-US" sz="2000" dirty="0">
                <a:effectLst/>
                <a:ea typeface="Calibri" panose="020F0502020204030204" pitchFamily="34" charset="0"/>
              </a:rPr>
              <a:t>Funding for this study was provided by the AMA Reimagining Residency initiative</a:t>
            </a:r>
          </a:p>
        </p:txBody>
      </p:sp>
    </p:spTree>
    <p:extLst>
      <p:ext uri="{BB962C8B-B14F-4D97-AF65-F5344CB8AC3E}">
        <p14:creationId xmlns:p14="http://schemas.microsoft.com/office/powerpoint/2010/main" val="3232165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58786-1AC1-4F1B-A6A5-A9671C0C3B27}"/>
              </a:ext>
            </a:extLst>
          </p:cNvPr>
          <p:cNvSpPr>
            <a:spLocks noGrp="1"/>
          </p:cNvSpPr>
          <p:nvPr>
            <p:ph type="title"/>
          </p:nvPr>
        </p:nvSpPr>
        <p:spPr>
          <a:xfrm>
            <a:off x="457438" y="1014475"/>
            <a:ext cx="8229600" cy="486287"/>
          </a:xfrm>
        </p:spPr>
        <p:txBody>
          <a:bodyPr/>
          <a:lstStyle/>
          <a:p>
            <a:r>
              <a:rPr lang="en-US" dirty="0"/>
              <a:t>Background</a:t>
            </a:r>
          </a:p>
        </p:txBody>
      </p:sp>
      <p:sp>
        <p:nvSpPr>
          <p:cNvPr id="3" name="Text Placeholder 2">
            <a:extLst>
              <a:ext uri="{FF2B5EF4-FFF2-40B4-BE49-F238E27FC236}">
                <a16:creationId xmlns:a16="http://schemas.microsoft.com/office/drawing/2014/main" id="{C9812E17-382D-4A83-A0C2-AF5DC33A966F}"/>
              </a:ext>
            </a:extLst>
          </p:cNvPr>
          <p:cNvSpPr>
            <a:spLocks noGrp="1"/>
          </p:cNvSpPr>
          <p:nvPr>
            <p:ph type="body" sz="quarter" idx="10"/>
          </p:nvPr>
        </p:nvSpPr>
        <p:spPr>
          <a:xfrm>
            <a:off x="457676" y="2076081"/>
            <a:ext cx="8229362" cy="1831612"/>
          </a:xfrm>
        </p:spPr>
        <p:txBody>
          <a:bodyPr/>
          <a:lstStyle/>
          <a:p>
            <a:pPr marR="0">
              <a:spcBef>
                <a:spcPts val="0"/>
              </a:spcBef>
              <a:spcAft>
                <a:spcPts val="0"/>
              </a:spcAft>
            </a:pPr>
            <a:r>
              <a:rPr lang="en-US" sz="1800" dirty="0">
                <a:effectLst/>
                <a:ea typeface="Calibri" panose="020F0502020204030204" pitchFamily="34" charset="0"/>
              </a:rPr>
              <a:t>Montefiore Medical Center received an AMA Reimaging Residency grant to focus on Social Determinants of Health </a:t>
            </a:r>
            <a:r>
              <a:rPr lang="en-US" sz="1800" dirty="0">
                <a:ea typeface="Calibri" panose="020F0502020204030204" pitchFamily="34" charset="0"/>
              </a:rPr>
              <a:t>in GME</a:t>
            </a:r>
          </a:p>
          <a:p>
            <a:pPr marL="0" marR="0" indent="0">
              <a:spcBef>
                <a:spcPts val="0"/>
              </a:spcBef>
              <a:spcAft>
                <a:spcPts val="0"/>
              </a:spcAft>
              <a:buNone/>
            </a:pPr>
            <a:endParaRPr lang="en-US" sz="1800" dirty="0">
              <a:effectLst/>
              <a:ea typeface="Calibri" panose="020F0502020204030204" pitchFamily="34" charset="0"/>
            </a:endParaRPr>
          </a:p>
          <a:p>
            <a:pPr marR="0">
              <a:spcBef>
                <a:spcPts val="0"/>
              </a:spcBef>
              <a:spcAft>
                <a:spcPts val="0"/>
              </a:spcAft>
            </a:pPr>
            <a:endParaRPr lang="en-US" sz="1800" dirty="0">
              <a:ea typeface="Calibri" panose="020F0502020204030204" pitchFamily="34" charset="0"/>
            </a:endParaRPr>
          </a:p>
          <a:p>
            <a:pPr marR="0">
              <a:spcBef>
                <a:spcPts val="0"/>
              </a:spcBef>
              <a:spcAft>
                <a:spcPts val="0"/>
              </a:spcAft>
            </a:pPr>
            <a:r>
              <a:rPr lang="en-US" sz="1800" dirty="0">
                <a:effectLst/>
                <a:ea typeface="Calibri" panose="020F0502020204030204" pitchFamily="34" charset="0"/>
              </a:rPr>
              <a:t>A SDH focus is of interest to the AMA as a component of Health Systems Science  - identified as an emerging pillar of medical education through its Accelerating Change in Medial Education (ACE) initiative</a:t>
            </a:r>
          </a:p>
        </p:txBody>
      </p:sp>
    </p:spTree>
    <p:extLst>
      <p:ext uri="{BB962C8B-B14F-4D97-AF65-F5344CB8AC3E}">
        <p14:creationId xmlns:p14="http://schemas.microsoft.com/office/powerpoint/2010/main" val="1913841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83C352-6EEB-3D40-B04D-63852AAB0B5D}"/>
              </a:ext>
            </a:extLst>
          </p:cNvPr>
          <p:cNvSpPr>
            <a:spLocks noGrp="1"/>
          </p:cNvSpPr>
          <p:nvPr>
            <p:ph type="title"/>
          </p:nvPr>
        </p:nvSpPr>
        <p:spPr>
          <a:xfrm>
            <a:off x="457200" y="1135698"/>
            <a:ext cx="8229600" cy="486287"/>
          </a:xfrm>
        </p:spPr>
        <p:txBody>
          <a:bodyPr/>
          <a:lstStyle/>
          <a:p>
            <a:r>
              <a:rPr lang="en-US" dirty="0"/>
              <a:t>Background</a:t>
            </a:r>
          </a:p>
        </p:txBody>
      </p:sp>
      <p:sp>
        <p:nvSpPr>
          <p:cNvPr id="5" name="Text Placeholder 4">
            <a:extLst>
              <a:ext uri="{FF2B5EF4-FFF2-40B4-BE49-F238E27FC236}">
                <a16:creationId xmlns:a16="http://schemas.microsoft.com/office/drawing/2014/main" id="{6A3BF3F4-849E-914D-A0C6-A3FC1927805A}"/>
              </a:ext>
            </a:extLst>
          </p:cNvPr>
          <p:cNvSpPr>
            <a:spLocks noGrp="1"/>
          </p:cNvSpPr>
          <p:nvPr>
            <p:ph type="body" sz="quarter" idx="10"/>
          </p:nvPr>
        </p:nvSpPr>
        <p:spPr>
          <a:xfrm>
            <a:off x="597396" y="1983646"/>
            <a:ext cx="7674888" cy="2890707"/>
          </a:xfrm>
        </p:spPr>
        <p:txBody>
          <a:bodyPr>
            <a:normAutofit fontScale="47500" lnSpcReduction="20000"/>
          </a:bodyPr>
          <a:lstStyle/>
          <a:p>
            <a:pPr>
              <a:lnSpc>
                <a:spcPct val="150000"/>
              </a:lnSpc>
            </a:pPr>
            <a:r>
              <a:rPr lang="en-US" sz="4000" dirty="0"/>
              <a:t>Social determinants of health (SDH) training is fundamental to graduate medical education (GME)</a:t>
            </a:r>
          </a:p>
          <a:p>
            <a:pPr marL="0" indent="0">
              <a:lnSpc>
                <a:spcPct val="150000"/>
              </a:lnSpc>
              <a:buNone/>
            </a:pPr>
            <a:endParaRPr lang="en-US" sz="2500" dirty="0"/>
          </a:p>
          <a:p>
            <a:pPr>
              <a:lnSpc>
                <a:spcPct val="150000"/>
              </a:lnSpc>
            </a:pPr>
            <a:r>
              <a:rPr lang="en-US" sz="4000" dirty="0"/>
              <a:t>Few residency programs have comprehensive training in SDH </a:t>
            </a:r>
          </a:p>
          <a:p>
            <a:pPr>
              <a:lnSpc>
                <a:spcPct val="150000"/>
              </a:lnSpc>
            </a:pPr>
            <a:endParaRPr lang="en-US" sz="2500" dirty="0"/>
          </a:p>
          <a:p>
            <a:pPr>
              <a:lnSpc>
                <a:spcPct val="150000"/>
              </a:lnSpc>
            </a:pPr>
            <a:r>
              <a:rPr lang="en-US" sz="4000" dirty="0"/>
              <a:t>No expert consensus on areas of focus for GME in SDH</a:t>
            </a:r>
          </a:p>
          <a:p>
            <a:endParaRPr lang="en-US" sz="1951" dirty="0"/>
          </a:p>
        </p:txBody>
      </p:sp>
    </p:spTree>
    <p:extLst>
      <p:ext uri="{BB962C8B-B14F-4D97-AF65-F5344CB8AC3E}">
        <p14:creationId xmlns:p14="http://schemas.microsoft.com/office/powerpoint/2010/main" val="31638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3AEB-4FE8-EE4B-9BCB-A8E56A566794}"/>
              </a:ext>
            </a:extLst>
          </p:cNvPr>
          <p:cNvSpPr>
            <a:spLocks noGrp="1"/>
          </p:cNvSpPr>
          <p:nvPr>
            <p:ph type="title"/>
          </p:nvPr>
        </p:nvSpPr>
        <p:spPr>
          <a:xfrm>
            <a:off x="510540" y="989182"/>
            <a:ext cx="8229600" cy="486287"/>
          </a:xfrm>
        </p:spPr>
        <p:txBody>
          <a:bodyPr/>
          <a:lstStyle/>
          <a:p>
            <a:r>
              <a:rPr lang="en-US" dirty="0"/>
              <a:t>Aim</a:t>
            </a:r>
          </a:p>
        </p:txBody>
      </p:sp>
      <p:sp>
        <p:nvSpPr>
          <p:cNvPr id="3" name="Text Placeholder 2">
            <a:extLst>
              <a:ext uri="{FF2B5EF4-FFF2-40B4-BE49-F238E27FC236}">
                <a16:creationId xmlns:a16="http://schemas.microsoft.com/office/drawing/2014/main" id="{9631D500-8853-E04D-AD70-61075E4298DC}"/>
              </a:ext>
            </a:extLst>
          </p:cNvPr>
          <p:cNvSpPr>
            <a:spLocks noGrp="1"/>
          </p:cNvSpPr>
          <p:nvPr>
            <p:ph type="body" sz="quarter" idx="10"/>
          </p:nvPr>
        </p:nvSpPr>
        <p:spPr>
          <a:xfrm>
            <a:off x="510540" y="1936841"/>
            <a:ext cx="7866101" cy="3445690"/>
          </a:xfrm>
        </p:spPr>
        <p:txBody>
          <a:bodyPr/>
          <a:lstStyle/>
          <a:p>
            <a:pPr marL="0" indent="0">
              <a:lnSpc>
                <a:spcPct val="150000"/>
              </a:lnSpc>
              <a:buNone/>
            </a:pPr>
            <a:r>
              <a:rPr lang="en-US" sz="2251" dirty="0"/>
              <a:t>Prioritize SDH knowledge topics/concepts and skills for primary care residency training using Delphi expert consensus methodology</a:t>
            </a:r>
          </a:p>
          <a:p>
            <a:endParaRPr lang="en-US" dirty="0"/>
          </a:p>
        </p:txBody>
      </p:sp>
    </p:spTree>
    <p:extLst>
      <p:ext uri="{BB962C8B-B14F-4D97-AF65-F5344CB8AC3E}">
        <p14:creationId xmlns:p14="http://schemas.microsoft.com/office/powerpoint/2010/main" val="3978371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83C352-6EEB-3D40-B04D-63852AAB0B5D}"/>
              </a:ext>
            </a:extLst>
          </p:cNvPr>
          <p:cNvSpPr>
            <a:spLocks noGrp="1"/>
          </p:cNvSpPr>
          <p:nvPr>
            <p:ph type="title"/>
          </p:nvPr>
        </p:nvSpPr>
        <p:spPr>
          <a:xfrm>
            <a:off x="457319" y="1003819"/>
            <a:ext cx="8229600" cy="486287"/>
          </a:xfrm>
        </p:spPr>
        <p:txBody>
          <a:bodyPr/>
          <a:lstStyle/>
          <a:p>
            <a:r>
              <a:rPr lang="en-US" dirty="0"/>
              <a:t>Methods: Literature Review</a:t>
            </a:r>
          </a:p>
        </p:txBody>
      </p:sp>
      <p:sp>
        <p:nvSpPr>
          <p:cNvPr id="5" name="Text Placeholder 4">
            <a:extLst>
              <a:ext uri="{FF2B5EF4-FFF2-40B4-BE49-F238E27FC236}">
                <a16:creationId xmlns:a16="http://schemas.microsoft.com/office/drawing/2014/main" id="{6A3BF3F4-849E-914D-A0C6-A3FC1927805A}"/>
              </a:ext>
            </a:extLst>
          </p:cNvPr>
          <p:cNvSpPr>
            <a:spLocks noGrp="1"/>
          </p:cNvSpPr>
          <p:nvPr>
            <p:ph type="body" sz="quarter" idx="10"/>
          </p:nvPr>
        </p:nvSpPr>
        <p:spPr>
          <a:xfrm>
            <a:off x="457319" y="1797979"/>
            <a:ext cx="8229362" cy="3445690"/>
          </a:xfrm>
        </p:spPr>
        <p:txBody>
          <a:bodyPr/>
          <a:lstStyle/>
          <a:p>
            <a:r>
              <a:rPr lang="en-US" sz="1951" dirty="0"/>
              <a:t>Formation of a Delphi working group: IM, FM, Peds, OB/GYN</a:t>
            </a:r>
          </a:p>
          <a:p>
            <a:r>
              <a:rPr lang="en-US" sz="1951" dirty="0"/>
              <a:t>Extraction of SDH topics and learning goals from existing literature</a:t>
            </a:r>
          </a:p>
          <a:p>
            <a:endParaRPr lang="en-US" sz="1951" dirty="0"/>
          </a:p>
        </p:txBody>
      </p:sp>
      <p:graphicFrame>
        <p:nvGraphicFramePr>
          <p:cNvPr id="6" name="Content Placeholder 5">
            <a:extLst>
              <a:ext uri="{FF2B5EF4-FFF2-40B4-BE49-F238E27FC236}">
                <a16:creationId xmlns:a16="http://schemas.microsoft.com/office/drawing/2014/main" id="{2DB548CB-B63F-D044-A67C-3A6232DA478C}"/>
              </a:ext>
            </a:extLst>
          </p:cNvPr>
          <p:cNvGraphicFramePr>
            <a:graphicFrameLocks/>
          </p:cNvGraphicFramePr>
          <p:nvPr/>
        </p:nvGraphicFramePr>
        <p:xfrm>
          <a:off x="1359609" y="2928515"/>
          <a:ext cx="6207719" cy="2439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2001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641CE-94EA-7149-8EDA-BCAEA55911A3}"/>
              </a:ext>
            </a:extLst>
          </p:cNvPr>
          <p:cNvSpPr>
            <a:spLocks noGrp="1"/>
          </p:cNvSpPr>
          <p:nvPr>
            <p:ph type="title"/>
          </p:nvPr>
        </p:nvSpPr>
        <p:spPr>
          <a:xfrm>
            <a:off x="457319" y="907795"/>
            <a:ext cx="8229600" cy="486287"/>
          </a:xfrm>
        </p:spPr>
        <p:txBody>
          <a:bodyPr/>
          <a:lstStyle/>
          <a:p>
            <a:r>
              <a:rPr lang="en-US" dirty="0"/>
              <a:t>Search Terms</a:t>
            </a:r>
          </a:p>
        </p:txBody>
      </p:sp>
      <p:sp>
        <p:nvSpPr>
          <p:cNvPr id="3" name="Text Placeholder 2">
            <a:extLst>
              <a:ext uri="{FF2B5EF4-FFF2-40B4-BE49-F238E27FC236}">
                <a16:creationId xmlns:a16="http://schemas.microsoft.com/office/drawing/2014/main" id="{FA100643-ED63-264B-B228-42FD5C0BA479}"/>
              </a:ext>
            </a:extLst>
          </p:cNvPr>
          <p:cNvSpPr>
            <a:spLocks noGrp="1"/>
          </p:cNvSpPr>
          <p:nvPr>
            <p:ph type="body" sz="quarter" idx="10"/>
          </p:nvPr>
        </p:nvSpPr>
        <p:spPr>
          <a:xfrm>
            <a:off x="525899" y="1771866"/>
            <a:ext cx="8229362" cy="4593057"/>
          </a:xfrm>
        </p:spPr>
        <p:txBody>
          <a:bodyPr/>
          <a:lstStyle/>
          <a:p>
            <a:r>
              <a:rPr lang="en-US" sz="1500" b="1" dirty="0" err="1"/>
              <a:t>Pubmed</a:t>
            </a:r>
            <a:r>
              <a:rPr lang="en-US" sz="1500" b="1" dirty="0"/>
              <a:t>:</a:t>
            </a:r>
            <a:r>
              <a:rPr lang="en-US" sz="1500" dirty="0"/>
              <a:t> ((((("Education, Medical, Graduate"[Mesh]) AND "Curriculum"[Mesh]) AND (((((((("Social Determinants of Health"[Mesh]) OR "Healthcare Disparities"[Mesh]) OR "Health Status Disparities"[Mesh]) OR "Health Equity"[Mesh]) OR "Population Health"[Mesh]) OR "Public Health"[Mesh]) OR "Social Justice"[Mesh]) OR "Vulnerable Populations"[Mesh])) AND English[lang])) AND (((((("Family Practice"[Mesh]) OR "Internal Medicine"[Mesh]) OR "Pediatrics"[Mesh]) OR "Gynecology"[Mesh]) OR "Obstetrics"[Mesh]) AND English[lang])</a:t>
            </a:r>
          </a:p>
          <a:p>
            <a:pPr marL="0" indent="0">
              <a:buNone/>
            </a:pPr>
            <a:endParaRPr lang="en-US" sz="1500" dirty="0"/>
          </a:p>
          <a:p>
            <a:pPr fontAlgn="base"/>
            <a:r>
              <a:rPr lang="en-US" sz="1500" b="1" dirty="0"/>
              <a:t>Embase:</a:t>
            </a:r>
            <a:r>
              <a:rPr lang="en-US" sz="1500" dirty="0"/>
              <a:t> 'social determinants of health'/exp OR 'health disparity'/exp OR 'health equity'/exp OR 'population health'/exp OR 'public health'/exp OR 'social justice'/exp OR 'social needs'/exp OR 'vulnerable population'/exp AND 'residency education'/exp AND 'curriculum'/exp AND 'family medicine'/exp OR 'internal medicine'/exp OR 'pediatrics'/exp OR 'gynecology'/exp OR 'obstetrics'/exp: selection, Embase not in Medline</a:t>
            </a:r>
          </a:p>
        </p:txBody>
      </p:sp>
    </p:spTree>
    <p:extLst>
      <p:ext uri="{BB962C8B-B14F-4D97-AF65-F5344CB8AC3E}">
        <p14:creationId xmlns:p14="http://schemas.microsoft.com/office/powerpoint/2010/main" val="2766942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DB1C9-030F-A448-950F-185D58FA3421}"/>
              </a:ext>
            </a:extLst>
          </p:cNvPr>
          <p:cNvSpPr>
            <a:spLocks noGrp="1"/>
          </p:cNvSpPr>
          <p:nvPr>
            <p:ph type="title"/>
          </p:nvPr>
        </p:nvSpPr>
        <p:spPr>
          <a:xfrm>
            <a:off x="457200" y="1082677"/>
            <a:ext cx="8229600" cy="486287"/>
          </a:xfrm>
        </p:spPr>
        <p:txBody>
          <a:bodyPr/>
          <a:lstStyle/>
          <a:p>
            <a:r>
              <a:rPr lang="en-US" dirty="0"/>
              <a:t>Criteria for Title/Abstract Review</a:t>
            </a:r>
          </a:p>
        </p:txBody>
      </p:sp>
      <p:sp>
        <p:nvSpPr>
          <p:cNvPr id="3" name="Text Placeholder 2">
            <a:extLst>
              <a:ext uri="{FF2B5EF4-FFF2-40B4-BE49-F238E27FC236}">
                <a16:creationId xmlns:a16="http://schemas.microsoft.com/office/drawing/2014/main" id="{58A14F99-82E2-2C45-BE69-B6A272818B4D}"/>
              </a:ext>
            </a:extLst>
          </p:cNvPr>
          <p:cNvSpPr>
            <a:spLocks noGrp="1"/>
          </p:cNvSpPr>
          <p:nvPr>
            <p:ph type="body" sz="quarter" idx="10"/>
          </p:nvPr>
        </p:nvSpPr>
        <p:spPr>
          <a:xfrm>
            <a:off x="548759" y="1825206"/>
            <a:ext cx="8229362" cy="4593057"/>
          </a:xfrm>
        </p:spPr>
        <p:txBody>
          <a:bodyPr/>
          <a:lstStyle/>
          <a:p>
            <a:pPr lvl="0">
              <a:lnSpc>
                <a:spcPct val="150000"/>
              </a:lnSpc>
            </a:pPr>
            <a:r>
              <a:rPr lang="en-US" sz="1800" dirty="0"/>
              <a:t>Are the study subjects residents?</a:t>
            </a:r>
          </a:p>
          <a:p>
            <a:pPr lvl="0">
              <a:lnSpc>
                <a:spcPct val="150000"/>
              </a:lnSpc>
            </a:pPr>
            <a:r>
              <a:rPr lang="en-US" sz="1800" dirty="0"/>
              <a:t>Was the study performed in the fields of internal medicine, family medicine, pediatrics, OB-GYN or related sub-specialty?</a:t>
            </a:r>
          </a:p>
          <a:p>
            <a:pPr lvl="0">
              <a:lnSpc>
                <a:spcPct val="150000"/>
              </a:lnSpc>
            </a:pPr>
            <a:r>
              <a:rPr lang="en-US" sz="1800" dirty="0"/>
              <a:t>Is the study related to education (curriculum development/implementation/evaluation)?</a:t>
            </a:r>
          </a:p>
          <a:p>
            <a:pPr lvl="0">
              <a:lnSpc>
                <a:spcPct val="150000"/>
              </a:lnSpc>
            </a:pPr>
            <a:r>
              <a:rPr lang="en-US" sz="1800" dirty="0"/>
              <a:t>Is the content area Social Determinants of Health, Health Disparities, Population Health, Public Health, Vulnerable Populations or Social Justice?</a:t>
            </a:r>
          </a:p>
          <a:p>
            <a:endParaRPr lang="en-US" dirty="0"/>
          </a:p>
        </p:txBody>
      </p:sp>
    </p:spTree>
    <p:extLst>
      <p:ext uri="{BB962C8B-B14F-4D97-AF65-F5344CB8AC3E}">
        <p14:creationId xmlns:p14="http://schemas.microsoft.com/office/powerpoint/2010/main" val="1314763848"/>
      </p:ext>
    </p:extLst>
  </p:cSld>
  <p:clrMapOvr>
    <a:masterClrMapping/>
  </p:clrMapOvr>
</p:sld>
</file>

<file path=ppt/theme/theme1.xml><?xml version="1.0" encoding="utf-8"?>
<a:theme xmlns:a="http://schemas.openxmlformats.org/drawingml/2006/main" name="1_Office Theme">
  <a:themeElements>
    <a:clrScheme name="AN22 1">
      <a:dk1>
        <a:srgbClr val="839340"/>
      </a:dk1>
      <a:lt1>
        <a:srgbClr val="FFFFFF"/>
      </a:lt1>
      <a:dk2>
        <a:srgbClr val="892293"/>
      </a:dk2>
      <a:lt2>
        <a:srgbClr val="C5E055"/>
      </a:lt2>
      <a:accent1>
        <a:srgbClr val="4D4D4D"/>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AN22 1">
      <a:dk1>
        <a:srgbClr val="839340"/>
      </a:dk1>
      <a:lt1>
        <a:srgbClr val="FFFFFF"/>
      </a:lt1>
      <a:dk2>
        <a:srgbClr val="892293"/>
      </a:dk2>
      <a:lt2>
        <a:srgbClr val="C5E055"/>
      </a:lt2>
      <a:accent1>
        <a:srgbClr val="4D4D4D"/>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AN22 1">
      <a:dk1>
        <a:srgbClr val="839340"/>
      </a:dk1>
      <a:lt1>
        <a:srgbClr val="FFFFFF"/>
      </a:lt1>
      <a:dk2>
        <a:srgbClr val="892293"/>
      </a:dk2>
      <a:lt2>
        <a:srgbClr val="C5E055"/>
      </a:lt2>
      <a:accent1>
        <a:srgbClr val="4D4D4D"/>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1119</TotalTime>
  <Words>2642</Words>
  <Application>Microsoft Office PowerPoint</Application>
  <PresentationFormat>On-screen Show (4:3)</PresentationFormat>
  <Paragraphs>203</Paragraphs>
  <Slides>27</Slides>
  <Notes>6</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27</vt:i4>
      </vt:variant>
    </vt:vector>
  </HeadingPairs>
  <TitlesOfParts>
    <vt:vector size="38" baseType="lpstr">
      <vt:lpstr>Arial</vt:lpstr>
      <vt:lpstr>Arial Black</vt:lpstr>
      <vt:lpstr>Arial Narrow</vt:lpstr>
      <vt:lpstr>Calibri</vt:lpstr>
      <vt:lpstr>Times New Roman</vt:lpstr>
      <vt:lpstr>Trebuchet MS</vt:lpstr>
      <vt:lpstr>1_Office Theme</vt:lpstr>
      <vt:lpstr>Custom Design</vt:lpstr>
      <vt:lpstr>1_Custom Design</vt:lpstr>
      <vt:lpstr>3_Custom Design</vt:lpstr>
      <vt:lpstr>2_Custom Design</vt:lpstr>
      <vt:lpstr>PowerPoint Presentation</vt:lpstr>
      <vt:lpstr>Social Determinants of Health Learning Goals in Graduate Medical Education</vt:lpstr>
      <vt:lpstr>Disclosure </vt:lpstr>
      <vt:lpstr>Background</vt:lpstr>
      <vt:lpstr>Background</vt:lpstr>
      <vt:lpstr>Aim</vt:lpstr>
      <vt:lpstr>Methods: Literature Review</vt:lpstr>
      <vt:lpstr>Search Terms</vt:lpstr>
      <vt:lpstr>Criteria for Title/Abstract Review</vt:lpstr>
      <vt:lpstr>Full Text Review</vt:lpstr>
      <vt:lpstr>Methods: Pilot</vt:lpstr>
      <vt:lpstr>Methods: US National Panelist Recruitment</vt:lpstr>
      <vt:lpstr>Methods: Consensus</vt:lpstr>
      <vt:lpstr>Results:  Delphi Panelists  41 Participants in Round 1 &amp; 33 participants (80.5%) in Round 2</vt:lpstr>
      <vt:lpstr>Results: Knowledge Topics (n=22)</vt:lpstr>
      <vt:lpstr>Discussion: SDH Framework</vt:lpstr>
      <vt:lpstr>Results: Behavior Learning Goals (n=18)</vt:lpstr>
      <vt:lpstr>Discussion:  Socioecological Model</vt:lpstr>
      <vt:lpstr>Discussion:  Oppression</vt:lpstr>
      <vt:lpstr>Limitations</vt:lpstr>
      <vt:lpstr>Conclusions</vt:lpstr>
      <vt:lpstr>Implications &amp; Next Steps</vt:lpstr>
      <vt:lpstr>Acknowledgments</vt:lpstr>
      <vt:lpstr>References</vt:lpstr>
      <vt:lpstr>References</vt:lpstr>
      <vt:lpstr>PowerPoint Presentation</vt:lpstr>
      <vt:lpstr>Divider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Victoria Gorski</cp:lastModifiedBy>
  <cp:revision>101</cp:revision>
  <cp:lastPrinted>2022-04-28T14:25:11Z</cp:lastPrinted>
  <dcterms:created xsi:type="dcterms:W3CDTF">2020-10-26T17:33:56Z</dcterms:created>
  <dcterms:modified xsi:type="dcterms:W3CDTF">2022-04-29T19:55:07Z</dcterms:modified>
</cp:coreProperties>
</file>