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81" r:id="rId5"/>
    <p:sldId id="278" r:id="rId6"/>
    <p:sldId id="282" r:id="rId7"/>
    <p:sldId id="277" r:id="rId8"/>
    <p:sldId id="279" r:id="rId9"/>
    <p:sldId id="290" r:id="rId10"/>
    <p:sldId id="289" r:id="rId11"/>
    <p:sldId id="283" r:id="rId12"/>
    <p:sldId id="285" r:id="rId13"/>
    <p:sldId id="280" r:id="rId14"/>
    <p:sldId id="291" r:id="rId15"/>
    <p:sldId id="288" r:id="rId16"/>
    <p:sldId id="287" r:id="rId17"/>
    <p:sldId id="286" r:id="rId18"/>
    <p:sldId id="276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58" autoAdjust="0"/>
    <p:restoredTop sz="94687" autoAdjust="0"/>
  </p:normalViewPr>
  <p:slideViewPr>
    <p:cSldViewPr>
      <p:cViewPr varScale="1">
        <p:scale>
          <a:sx n="68" d="100"/>
          <a:sy n="68" d="100"/>
        </p:scale>
        <p:origin x="-55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E1D536-57BB-4FED-B153-26618A003E71}" type="datetimeFigureOut">
              <a:rPr lang="en-US" smtClean="0"/>
              <a:t>9/22/2016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B80ECF-8C5A-45AD-B3BD-E33F8FC8D9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30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slide</a:t>
            </a:r>
            <a:r>
              <a:rPr lang="en-US" baseline="0" dirty="0" smtClean="0"/>
              <a:t> may be deleted.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B80ECF-8C5A-45AD-B3BD-E33F8FC8D98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8047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Small</a:t>
            </a:r>
            <a:r>
              <a:rPr lang="en-US" baseline="0" dirty="0" smtClean="0"/>
              <a:t> groups of 4-5 </a:t>
            </a:r>
          </a:p>
          <a:p>
            <a:r>
              <a:rPr lang="en-US" baseline="0" dirty="0" smtClean="0"/>
              <a:t>10 minutes: ID problem/challenge.  </a:t>
            </a:r>
            <a:r>
              <a:rPr lang="en-US" baseline="0" dirty="0" smtClean="0">
                <a:sym typeface="Wingdings" panose="05000000000000000000" pitchFamily="2" charset="2"/>
              </a:rPr>
              <a:t> 10m to brainstorm possible solutions/share examples of practices &amp; training models.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B80ECF-8C5A-45AD-B3BD-E33F8FC8D98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9872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15 minutes. What are the main</a:t>
            </a:r>
            <a:r>
              <a:rPr lang="en-US" baseline="0" dirty="0" smtClean="0"/>
              <a:t> take-away points or next steps you will leave with?</a:t>
            </a:r>
            <a:endParaRPr lang="en-US" dirty="0" smtClean="0"/>
          </a:p>
          <a:p>
            <a:r>
              <a:rPr lang="en-US" dirty="0" smtClean="0"/>
              <a:t>Then</a:t>
            </a:r>
            <a:r>
              <a:rPr lang="en-US" baseline="0" dirty="0" smtClean="0"/>
              <a:t> 10 minutes of Q &amp; 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B80ECF-8C5A-45AD-B3BD-E33F8FC8D98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403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Background,</a:t>
            </a:r>
            <a:r>
              <a:rPr lang="en-US" baseline="0" dirty="0" smtClean="0"/>
              <a:t> overview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B80ECF-8C5A-45AD-B3BD-E33F8FC8D98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1602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Logistics: Describe program &amp; Integrated</a:t>
            </a:r>
            <a:r>
              <a:rPr lang="en-US" baseline="0" dirty="0" smtClean="0"/>
              <a:t> Care. </a:t>
            </a:r>
            <a:r>
              <a:rPr lang="en-US" dirty="0" smtClean="0"/>
              <a:t>Relationship</a:t>
            </a:r>
            <a:r>
              <a:rPr lang="en-US" baseline="0" dirty="0" smtClean="0"/>
              <a:t> of MFT program housed in SLU Medical School/FM dept.</a:t>
            </a:r>
          </a:p>
          <a:p>
            <a:r>
              <a:rPr lang="en-US" baseline="0" dirty="0" smtClean="0"/>
              <a:t>Different clinics that have MFT students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B80ECF-8C5A-45AD-B3BD-E33F8FC8D98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2627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smtClean="0"/>
              <a:t>As you are watching this video, please identify 2 or 3 things that you</a:t>
            </a:r>
            <a:r>
              <a:rPr lang="en-US" baseline="0" dirty="0" smtClean="0"/>
              <a:t> feel align with the greater conversation about wellness? And how wellness may look to different learners/professionals. </a:t>
            </a:r>
          </a:p>
          <a:p>
            <a:endParaRPr lang="en-US" baseline="0" dirty="0" smtClean="0"/>
          </a:p>
          <a:p>
            <a:r>
              <a:rPr lang="en-US" dirty="0" smtClean="0"/>
              <a:t>In</a:t>
            </a:r>
            <a:r>
              <a:rPr lang="en-US" baseline="0" dirty="0" smtClean="0"/>
              <a:t> addition to this, how does this message connect to your philosophy of family therapy? </a:t>
            </a:r>
          </a:p>
          <a:p>
            <a:r>
              <a:rPr lang="en-US" baseline="0" dirty="0" smtClean="0"/>
              <a:t>If you and your colleagues were part of designing this video, what would you have added? </a:t>
            </a:r>
          </a:p>
          <a:p>
            <a:endParaRPr lang="en-US" baseline="0" dirty="0" smtClean="0"/>
          </a:p>
          <a:p>
            <a:r>
              <a:rPr lang="en-US" baseline="0" dirty="0" smtClean="0"/>
              <a:t>Small Group activity: </a:t>
            </a:r>
          </a:p>
          <a:p>
            <a:r>
              <a:rPr lang="en-US" baseline="0" dirty="0" smtClean="0"/>
              <a:t>Write answers on large “post its” that will be placed throughout the room.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C9574-A819-4FE4-99A7-1E27AD09ADC2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24244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Logistics: Describe program &amp; Integrated</a:t>
            </a:r>
            <a:r>
              <a:rPr lang="en-US" baseline="0" dirty="0" smtClean="0"/>
              <a:t> Care. </a:t>
            </a:r>
            <a:r>
              <a:rPr lang="en-US" dirty="0" smtClean="0"/>
              <a:t>Relationship</a:t>
            </a:r>
            <a:r>
              <a:rPr lang="en-US" baseline="0" dirty="0" smtClean="0"/>
              <a:t> of MFT program housed in SLU Medical School/FM dept.</a:t>
            </a:r>
          </a:p>
          <a:p>
            <a:r>
              <a:rPr lang="en-US" baseline="0" dirty="0" smtClean="0"/>
              <a:t>Different clinics that have MFT students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B80ECF-8C5A-45AD-B3BD-E33F8FC8D98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46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QI</a:t>
            </a:r>
            <a:r>
              <a:rPr lang="en-US" baseline="0" dirty="0" smtClean="0"/>
              <a:t> results.    And any qualitative results.</a:t>
            </a:r>
          </a:p>
          <a:p>
            <a:r>
              <a:rPr lang="en-US" baseline="0" dirty="0" smtClean="0"/>
              <a:t>Other results of research scholarship. Also any upcoming or future inquiries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B80ECF-8C5A-45AD-B3BD-E33F8FC8D98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463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Nuts &amp; bolts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B80ECF-8C5A-45AD-B3BD-E33F8FC8D98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2748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Resident</a:t>
            </a:r>
            <a:r>
              <a:rPr lang="en-US" baseline="0" dirty="0" smtClean="0"/>
              <a:t> survey results re. Counseling/Integrated Care.</a:t>
            </a:r>
          </a:p>
          <a:p>
            <a:r>
              <a:rPr lang="en-US" baseline="0" dirty="0" smtClean="0"/>
              <a:t>#s of pts provided with Care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B80ECF-8C5A-45AD-B3BD-E33F8FC8D981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6257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don’t know if this slide needs to be here. (Or maybe somewhere else?) These points—and there are probably many</a:t>
            </a:r>
            <a:r>
              <a:rPr lang="en-US" baseline="0" dirty="0" smtClean="0"/>
              <a:t> more—came to me as I was working on these slides.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B80ECF-8C5A-45AD-B3BD-E33F8FC8D98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839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686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570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with Text 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58050E-B668-4FA7-85AD-C750C80A6E9B}" type="datetimeFigureOut">
              <a:rPr lang="en-US" smtClean="0"/>
              <a:pPr/>
              <a:t>9/22/2016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0D5ECE-8B49-45CD-BE81-EF81920D196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2895600"/>
            <a:ext cx="7543800" cy="2133600"/>
          </a:xfrm>
          <a:prstGeom prst="rect">
            <a:avLst/>
          </a:prstGeom>
          <a:gradFill flip="none" rotWithShape="1">
            <a:gsLst>
              <a:gs pos="63000">
                <a:schemeClr val="tx1">
                  <a:lumMod val="85000"/>
                  <a:lumOff val="15000"/>
                  <a:alpha val="49000"/>
                </a:schemeClr>
              </a:gs>
              <a:gs pos="100000">
                <a:schemeClr val="tx1">
                  <a:lumMod val="95000"/>
                  <a:lumOff val="5000"/>
                  <a:alpha val="5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14867" y="3200400"/>
            <a:ext cx="7010400" cy="1676400"/>
          </a:xfrm>
        </p:spPr>
        <p:txBody>
          <a:bodyPr>
            <a:normAutofit/>
          </a:bodyPr>
          <a:lstStyle>
            <a:lvl1pPr marL="0" algn="l" defTabSz="914400" rtl="0" eaLnBrk="1" latinLnBrk="0" hangingPunct="1">
              <a:defRPr lang="en-US" sz="40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4648200" y="664780"/>
            <a:ext cx="4191000" cy="381000"/>
          </a:xfrm>
        </p:spPr>
        <p:txBody>
          <a:bodyPr>
            <a:normAutofit/>
          </a:bodyPr>
          <a:lstStyle>
            <a:lvl1pPr algn="r">
              <a:buNone/>
              <a:defRPr lang="en-US" sz="1800" b="1" kern="1200" dirty="0" smtClean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252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utoUpdateAnimBg="0"/>
    </p:bld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0"/>
            <a:ext cx="82296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2895600"/>
            <a:ext cx="7086600" cy="2392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11"/>
          <p:cNvSpPr txBox="1">
            <a:spLocks/>
          </p:cNvSpPr>
          <p:nvPr/>
        </p:nvSpPr>
        <p:spPr>
          <a:xfrm>
            <a:off x="0" y="0"/>
            <a:ext cx="9144000" cy="609600"/>
          </a:xfrm>
          <a:prstGeom prst="rect">
            <a:avLst/>
          </a:pr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The 37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Forum for Behavioral Science in Family Medicine  </a:t>
            </a:r>
            <a:endParaRPr lang="en-US" sz="2400" dirty="0"/>
          </a:p>
        </p:txBody>
      </p:sp>
      <p:sp>
        <p:nvSpPr>
          <p:cNvPr id="8" name="Text Placeholder 11"/>
          <p:cNvSpPr txBox="1">
            <a:spLocks/>
          </p:cNvSpPr>
          <p:nvPr/>
        </p:nvSpPr>
        <p:spPr>
          <a:xfrm>
            <a:off x="0" y="6248400"/>
            <a:ext cx="9169958" cy="609600"/>
          </a:xfrm>
          <a:prstGeom prst="rect">
            <a:avLst/>
          </a:pr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i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Sponsored by The Medical College of Wisconsin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9" y="43179"/>
            <a:ext cx="381001" cy="566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620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zubatskyjm@slu.edu" TargetMode="External"/><Relationship Id="rId2" Type="http://schemas.openxmlformats.org/officeDocument/2006/relationships/hyperlink" Target="mailto:edelbrid@iupui.edu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fowlerje@slu.edu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990600"/>
            <a:ext cx="8610600" cy="19272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Bridging the Gap: Integrating Mental Health Professionals in Residencies to Reduce Health Disparities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048000"/>
            <a:ext cx="8305800" cy="2209800"/>
          </a:xfrm>
        </p:spPr>
        <p:txBody>
          <a:bodyPr/>
          <a:lstStyle/>
          <a:p>
            <a:r>
              <a:rPr lang="en-US" dirty="0" smtClean="0"/>
              <a:t>Emilee Delbridge, PhD, Max </a:t>
            </a:r>
            <a:r>
              <a:rPr lang="en-US" dirty="0" err="1" smtClean="0"/>
              <a:t>Zubatsky</a:t>
            </a:r>
            <a:r>
              <a:rPr lang="en-US" dirty="0" smtClean="0"/>
              <a:t>, PhD, &amp;</a:t>
            </a:r>
          </a:p>
          <a:p>
            <a:r>
              <a:rPr lang="en-US" dirty="0" smtClean="0"/>
              <a:t>Jocelyn Fowler, MA</a:t>
            </a:r>
          </a:p>
          <a:p>
            <a:r>
              <a:rPr lang="en-US" dirty="0" smtClean="0"/>
              <a:t>Thursday, September 22,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18585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762000"/>
            <a:ext cx="8229600" cy="12954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Medical Family Therapy and Family Medicine at Saint Louis University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124" y="2209800"/>
            <a:ext cx="8860476" cy="39624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Quality Improvement Data from Integrated Care </a:t>
            </a:r>
          </a:p>
          <a:p>
            <a:pPr lvl="1"/>
            <a:r>
              <a:rPr lang="en-US" sz="2000" dirty="0" smtClean="0"/>
              <a:t>Most frequent diagnoses from medical referrals: Major Depression, Generalized Anxiety, Adjustment Disorder</a:t>
            </a:r>
            <a:endParaRPr lang="en-US" sz="2000" dirty="0"/>
          </a:p>
          <a:p>
            <a:pPr lvl="1"/>
            <a:r>
              <a:rPr lang="en-US" sz="2400" dirty="0" smtClean="0"/>
              <a:t>Themes from Qualitative Focus Groups from Physicians/Residents:</a:t>
            </a:r>
          </a:p>
          <a:p>
            <a:pPr lvl="2"/>
            <a:r>
              <a:rPr lang="en-US" sz="1800" dirty="0" smtClean="0"/>
              <a:t>Not fully confident what new training students can offer regarding services</a:t>
            </a:r>
          </a:p>
          <a:p>
            <a:pPr lvl="2"/>
            <a:r>
              <a:rPr lang="en-US" sz="1800" dirty="0" smtClean="0"/>
              <a:t>Want new mental health professionals to take a more proactive approach in teaching and observation</a:t>
            </a:r>
          </a:p>
          <a:p>
            <a:pPr lvl="2"/>
            <a:r>
              <a:rPr lang="en-US" sz="1800" dirty="0" smtClean="0"/>
              <a:t>The need to address “the most attainable issues in the least amount of sessions”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24" y="762000"/>
            <a:ext cx="1109352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62602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14400"/>
            <a:ext cx="7772400" cy="1470025"/>
          </a:xfrm>
        </p:spPr>
        <p:txBody>
          <a:bodyPr/>
          <a:lstStyle/>
          <a:p>
            <a:r>
              <a:rPr lang="en-US" dirty="0" smtClean="0"/>
              <a:t>Case Study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2209800"/>
            <a:ext cx="6400800" cy="23622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209800"/>
            <a:ext cx="53340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17999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838200"/>
            <a:ext cx="88392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Challenges to Integrating Training Students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3900" y="2057400"/>
            <a:ext cx="5143500" cy="3429000"/>
          </a:xfrm>
        </p:spPr>
        <p:txBody>
          <a:bodyPr/>
          <a:lstStyle/>
          <a:p>
            <a:r>
              <a:rPr lang="en-US" dirty="0" smtClean="0"/>
              <a:t>New Care Culture</a:t>
            </a:r>
          </a:p>
          <a:p>
            <a:r>
              <a:rPr lang="en-US" dirty="0" smtClean="0"/>
              <a:t>Language of Medicine</a:t>
            </a:r>
          </a:p>
          <a:p>
            <a:r>
              <a:rPr lang="en-US" dirty="0" smtClean="0"/>
              <a:t>Trust that the Medical Team has in Student Competencies</a:t>
            </a:r>
          </a:p>
          <a:p>
            <a:r>
              <a:rPr lang="en-US" dirty="0" smtClean="0"/>
              <a:t>Shorter patient visits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6633" y="2667000"/>
            <a:ext cx="3754967" cy="1789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9659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1295400"/>
          </a:xfrm>
        </p:spPr>
        <p:txBody>
          <a:bodyPr>
            <a:normAutofit/>
          </a:bodyPr>
          <a:lstStyle/>
          <a:p>
            <a:r>
              <a:rPr lang="en-US" dirty="0" smtClean="0"/>
              <a:t>      Family Medicine Residency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286000"/>
            <a:ext cx="7696200" cy="3001963"/>
          </a:xfrm>
        </p:spPr>
        <p:txBody>
          <a:bodyPr/>
          <a:lstStyle/>
          <a:p>
            <a:r>
              <a:rPr lang="en-US" dirty="0" smtClean="0"/>
              <a:t>Relationship/MOU with MFT Master’s Program</a:t>
            </a:r>
          </a:p>
          <a:p>
            <a:r>
              <a:rPr lang="en-US" dirty="0" smtClean="0"/>
              <a:t>Counseling Intake Triage Clinic</a:t>
            </a:r>
          </a:p>
          <a:p>
            <a:r>
              <a:rPr lang="en-US" dirty="0" smtClean="0"/>
              <a:t>Counseling needs of patients</a:t>
            </a:r>
          </a:p>
          <a:p>
            <a:r>
              <a:rPr lang="en-US" dirty="0" smtClean="0"/>
              <a:t>Doctoral Internship 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26644"/>
            <a:ext cx="1231900" cy="1427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37505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6858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IU Integrated Care Results</a:t>
            </a:r>
            <a:endParaRPr lang="en-US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458200" cy="44196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78% had referred a </a:t>
            </a:r>
            <a:r>
              <a:rPr lang="en-US" dirty="0" err="1" smtClean="0"/>
              <a:t>pt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72% received follow up from provider and/or </a:t>
            </a:r>
            <a:r>
              <a:rPr lang="en-US" dirty="0" err="1" smtClean="0"/>
              <a:t>pt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30% stated </a:t>
            </a:r>
            <a:r>
              <a:rPr lang="en-US" dirty="0" err="1" smtClean="0"/>
              <a:t>pt</a:t>
            </a:r>
            <a:r>
              <a:rPr lang="en-US" dirty="0" smtClean="0"/>
              <a:t> made minimal-moderate improvements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35% stated </a:t>
            </a:r>
            <a:r>
              <a:rPr lang="en-US" dirty="0" err="1" smtClean="0"/>
              <a:t>pt</a:t>
            </a:r>
            <a:r>
              <a:rPr lang="en-US" dirty="0" smtClean="0"/>
              <a:t> made moderate-significant 	improvements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No worsening or new concerns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					</a:t>
            </a:r>
            <a:r>
              <a:rPr lang="en-US" dirty="0"/>
              <a:t>(n=18)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609599"/>
            <a:ext cx="2628900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97295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83820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Pros &amp; Cons of Integrated Training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752600"/>
            <a:ext cx="7086600" cy="35353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Balancing the needs of multiple learners</a:t>
            </a:r>
          </a:p>
          <a:p>
            <a:r>
              <a:rPr lang="en-US" dirty="0" smtClean="0"/>
              <a:t>Focus on learners or patients? </a:t>
            </a:r>
          </a:p>
          <a:p>
            <a:pPr lvl="1"/>
            <a:r>
              <a:rPr lang="en-US" dirty="0" smtClean="0"/>
              <a:t>Models for effectively focusing on both? </a:t>
            </a:r>
          </a:p>
          <a:p>
            <a:r>
              <a:rPr lang="en-US" dirty="0" smtClean="0"/>
              <a:t>Meeting needs (&amp; crises) of patients</a:t>
            </a:r>
          </a:p>
          <a:p>
            <a:r>
              <a:rPr lang="en-US" dirty="0" smtClean="0"/>
              <a:t>Training healthcare professionals to work together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28596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990601"/>
            <a:ext cx="7772400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                 What brought you here…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2533650"/>
            <a:ext cx="8763000" cy="356235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What is going well with Integrated Care delivery and/or training? 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How would you like to start or expand Integration?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What is a shared challenge of Integration or Clinical Training?  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85800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7296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762000"/>
          </a:xfrm>
        </p:spPr>
        <p:txBody>
          <a:bodyPr>
            <a:normAutofit/>
          </a:bodyPr>
          <a:lstStyle/>
          <a:p>
            <a:r>
              <a:rPr lang="en-US" dirty="0" smtClean="0"/>
              <a:t>Large Group</a:t>
            </a:r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438400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03737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838200"/>
            <a:ext cx="7086600" cy="4449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i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Thank you!</a:t>
            </a:r>
          </a:p>
          <a:p>
            <a:pPr marL="0" indent="0">
              <a:buNone/>
            </a:pPr>
            <a:r>
              <a:rPr lang="en-US" dirty="0" smtClean="0"/>
              <a:t>Emilee Delbridge, PhD, LMFT</a:t>
            </a:r>
          </a:p>
          <a:p>
            <a:pPr marL="0" indent="0">
              <a:buNone/>
            </a:pPr>
            <a:r>
              <a:rPr lang="en-US" dirty="0" smtClean="0">
                <a:hlinkClick r:id="rId2"/>
              </a:rPr>
              <a:t>edelbrid@iupui.edu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Max </a:t>
            </a:r>
            <a:r>
              <a:rPr lang="en-US" dirty="0" err="1" smtClean="0"/>
              <a:t>Zubatsky</a:t>
            </a:r>
            <a:r>
              <a:rPr lang="en-US" dirty="0" smtClean="0"/>
              <a:t>, PhD, LMFT</a:t>
            </a:r>
          </a:p>
          <a:p>
            <a:pPr marL="0" indent="0">
              <a:buNone/>
            </a:pPr>
            <a:r>
              <a:rPr lang="en-US" dirty="0" smtClean="0">
                <a:hlinkClick r:id="rId3"/>
              </a:rPr>
              <a:t>zubatskyjm@slu.edu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Jocelyn Fowler, MA</a:t>
            </a:r>
          </a:p>
          <a:p>
            <a:pPr marL="0" indent="0">
              <a:buNone/>
            </a:pPr>
            <a:r>
              <a:rPr lang="en-US" dirty="0" smtClean="0">
                <a:hlinkClick r:id="rId4"/>
              </a:rPr>
              <a:t>fowlerje@slu.edu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27792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38201"/>
            <a:ext cx="7772400" cy="1066800"/>
          </a:xfrm>
        </p:spPr>
        <p:txBody>
          <a:bodyPr/>
          <a:lstStyle/>
          <a:p>
            <a:r>
              <a:rPr lang="en-US" dirty="0" smtClean="0"/>
              <a:t>Disclosures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438400"/>
            <a:ext cx="7467600" cy="3124200"/>
          </a:xfrm>
        </p:spPr>
        <p:txBody>
          <a:bodyPr/>
          <a:lstStyle/>
          <a:p>
            <a:r>
              <a:rPr lang="en-US" dirty="0" smtClean="0"/>
              <a:t>No Financial Disclosures to Report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9060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Goals and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447800"/>
            <a:ext cx="8839200" cy="47244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Participants will:</a:t>
            </a:r>
          </a:p>
          <a:p>
            <a:r>
              <a:rPr lang="en-US" dirty="0" smtClean="0"/>
              <a:t>Identify models of integrating mental health learners into medical residency sites.</a:t>
            </a:r>
          </a:p>
          <a:p>
            <a:r>
              <a:rPr lang="en-US" dirty="0" smtClean="0"/>
              <a:t>Describe potential challenges to developing integrated care training sites, as well as potential approaches to overcoming these challenges.</a:t>
            </a:r>
          </a:p>
          <a:p>
            <a:r>
              <a:rPr lang="en-US" b="1" dirty="0" smtClean="0"/>
              <a:t>Identify opportunities for initial or expanded integration</a:t>
            </a:r>
            <a:r>
              <a:rPr lang="en-US" dirty="0" smtClean="0"/>
              <a:t> of behavioral health in primary care, as well as relevant research questions. </a:t>
            </a:r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9811873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2362200"/>
          </a:xfrm>
        </p:spPr>
        <p:txBody>
          <a:bodyPr>
            <a:normAutofit/>
          </a:bodyPr>
          <a:lstStyle/>
          <a:p>
            <a:r>
              <a:rPr lang="en-US" dirty="0" smtClean="0"/>
              <a:t>Who is here?</a:t>
            </a:r>
            <a:br>
              <a:rPr lang="en-US" dirty="0" smtClean="0"/>
            </a:br>
            <a:r>
              <a:rPr lang="en-US" dirty="0" smtClean="0"/>
              <a:t>What brings you here?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3352800"/>
            <a:ext cx="2286000" cy="2608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2513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smtClean="0"/>
              <a:t>Session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71600"/>
            <a:ext cx="8534400" cy="4953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Introductions</a:t>
            </a:r>
          </a:p>
          <a:p>
            <a:pPr marL="0" indent="0">
              <a:buNone/>
            </a:pPr>
            <a:r>
              <a:rPr lang="en-US" dirty="0" smtClean="0"/>
              <a:t>Integrated Care Overview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Evidence &amp; Research &amp; Case Study</a:t>
            </a:r>
          </a:p>
          <a:p>
            <a:pPr marL="0" indent="0">
              <a:buNone/>
            </a:pPr>
            <a:r>
              <a:rPr lang="en-US" dirty="0" smtClean="0"/>
              <a:t>2 Collaborations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Survey results; QI data</a:t>
            </a:r>
          </a:p>
          <a:p>
            <a:pPr marL="0" indent="0">
              <a:buNone/>
            </a:pPr>
            <a:r>
              <a:rPr lang="en-US" dirty="0" smtClean="0"/>
              <a:t>Small Group</a:t>
            </a:r>
          </a:p>
          <a:p>
            <a:pPr marL="0" indent="0">
              <a:buNone/>
            </a:pPr>
            <a:r>
              <a:rPr lang="en-US" dirty="0" smtClean="0"/>
              <a:t>Large Group</a:t>
            </a:r>
          </a:p>
          <a:p>
            <a:pPr marL="0" indent="0">
              <a:buNone/>
            </a:pPr>
            <a:r>
              <a:rPr lang="en-US" dirty="0" smtClean="0"/>
              <a:t>Q &amp;A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68" b="32074"/>
          <a:stretch/>
        </p:blipFill>
        <p:spPr bwMode="auto">
          <a:xfrm>
            <a:off x="5410200" y="3061063"/>
            <a:ext cx="3657600" cy="3209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2598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Introductions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2362200"/>
            <a:ext cx="7086600" cy="2925763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          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643187"/>
            <a:ext cx="1524000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819400"/>
            <a:ext cx="1228725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54232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Integrated Care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458200" cy="3763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Some evidence that Integrated Behavioral Health beneficial for patient outcomes.</a:t>
            </a:r>
          </a:p>
          <a:p>
            <a:r>
              <a:rPr lang="en-US" dirty="0" smtClean="0"/>
              <a:t>How are we looking at different outcomes around operational and financial areas?</a:t>
            </a:r>
          </a:p>
          <a:p>
            <a:pPr lvl="1"/>
            <a:r>
              <a:rPr lang="en-US" dirty="0" smtClean="0"/>
              <a:t>Access to care, fee for service, cost offset</a:t>
            </a:r>
          </a:p>
          <a:p>
            <a:r>
              <a:rPr lang="en-US" dirty="0" smtClean="0"/>
              <a:t>Different Levels of Integration</a:t>
            </a:r>
          </a:p>
          <a:p>
            <a:pPr lvl="1"/>
            <a:r>
              <a:rPr lang="en-US" dirty="0" smtClean="0"/>
              <a:t>PCBH</a:t>
            </a:r>
          </a:p>
          <a:p>
            <a:pPr lvl="1"/>
            <a:r>
              <a:rPr lang="en-US" dirty="0" smtClean="0"/>
              <a:t>Collaborative Care Model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53367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114800" y="990600"/>
            <a:ext cx="4800600" cy="4156587"/>
          </a:xfrm>
        </p:spPr>
        <p:txBody>
          <a:bodyPr>
            <a:noAutofit/>
          </a:bodyPr>
          <a:lstStyle/>
          <a:p>
            <a:r>
              <a:rPr lang="en-US" sz="2400" dirty="0" smtClean="0"/>
              <a:t>Identify </a:t>
            </a:r>
            <a:r>
              <a:rPr lang="en-US" sz="2400" b="1" dirty="0" smtClean="0">
                <a:solidFill>
                  <a:srgbClr val="00B050"/>
                </a:solidFill>
              </a:rPr>
              <a:t>behavioral risks</a:t>
            </a:r>
            <a:r>
              <a:rPr lang="en-US" sz="2400" dirty="0" smtClean="0"/>
              <a:t> (e.g. substance abuse, PTSD, depression, child abuse) </a:t>
            </a:r>
          </a:p>
          <a:p>
            <a:r>
              <a:rPr lang="en-US" sz="2400" dirty="0" smtClean="0"/>
              <a:t>Identify </a:t>
            </a:r>
            <a:r>
              <a:rPr lang="en-US" sz="2400" b="1" dirty="0" smtClean="0">
                <a:solidFill>
                  <a:srgbClr val="00B050"/>
                </a:solidFill>
              </a:rPr>
              <a:t>prevalence of chronic </a:t>
            </a:r>
            <a:r>
              <a:rPr lang="en-US" sz="2400" dirty="0" smtClean="0"/>
              <a:t>medical conditions (diabetes, rheumatoid arthritis, fibromyalgia, chronic pain)</a:t>
            </a:r>
          </a:p>
          <a:p>
            <a:r>
              <a:rPr lang="en-US" sz="2400" dirty="0" smtClean="0"/>
              <a:t>Identify </a:t>
            </a:r>
            <a:r>
              <a:rPr lang="en-US" sz="2400" b="1" dirty="0" smtClean="0">
                <a:solidFill>
                  <a:srgbClr val="00B050"/>
                </a:solidFill>
              </a:rPr>
              <a:t>barriers </a:t>
            </a:r>
            <a:r>
              <a:rPr lang="en-US" sz="2400" dirty="0" smtClean="0"/>
              <a:t>to care</a:t>
            </a:r>
          </a:p>
          <a:p>
            <a:r>
              <a:rPr lang="en-US" sz="2400" dirty="0" smtClean="0"/>
              <a:t>Asset mapping and community </a:t>
            </a:r>
            <a:r>
              <a:rPr lang="en-US" sz="2400" b="1" dirty="0" smtClean="0">
                <a:solidFill>
                  <a:srgbClr val="00B050"/>
                </a:solidFill>
              </a:rPr>
              <a:t>strengths </a:t>
            </a:r>
          </a:p>
          <a:p>
            <a:r>
              <a:rPr lang="en-US" sz="2400" dirty="0" smtClean="0"/>
              <a:t>Identify community </a:t>
            </a:r>
            <a:r>
              <a:rPr lang="en-US" sz="2400" b="1" dirty="0" smtClean="0">
                <a:solidFill>
                  <a:srgbClr val="00B050"/>
                </a:solidFill>
              </a:rPr>
              <a:t>psychosocial</a:t>
            </a:r>
            <a:r>
              <a:rPr lang="en-US" sz="2400" dirty="0" smtClean="0"/>
              <a:t> stressors 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2057400"/>
            <a:ext cx="3438442" cy="25178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838200"/>
            <a:ext cx="3804234" cy="104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093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 noGrp="1"/>
          </p:cNvSpPr>
          <p:nvPr>
            <p:ph type="body" sz="quarter" idx="14"/>
          </p:nvPr>
        </p:nvSpPr>
        <p:spPr>
          <a:xfrm>
            <a:off x="1371600" y="402236"/>
            <a:ext cx="6019800" cy="9906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800" u="sng" dirty="0" smtClean="0">
                <a:solidFill>
                  <a:schemeClr val="accent6">
                    <a:lumMod val="75000"/>
                  </a:schemeClr>
                </a:solidFill>
              </a:rPr>
              <a:t>American Family Physicians Promo </a:t>
            </a:r>
            <a:endParaRPr lang="en-US" sz="2800" u="sng" dirty="0">
              <a:solidFill>
                <a:schemeClr val="accent6">
                  <a:lumMod val="75000"/>
                </a:schemeClr>
              </a:solidFill>
            </a:endParaRPr>
          </a:p>
          <a:p>
            <a:pPr algn="l"/>
            <a:endParaRPr lang="en-US" sz="2800" dirty="0" smtClean="0"/>
          </a:p>
          <a:p>
            <a:pPr algn="l"/>
            <a:endParaRPr lang="en-US" sz="2800" dirty="0"/>
          </a:p>
        </p:txBody>
      </p:sp>
      <p:pic>
        <p:nvPicPr>
          <p:cNvPr id="2" name="Follow Us to Where Health is Primar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137160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90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heme/theme1.xml><?xml version="1.0" encoding="utf-8"?>
<a:theme xmlns:a="http://schemas.openxmlformats.org/drawingml/2006/main" name="forum2014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773</TotalTime>
  <Words>734</Words>
  <Application>Microsoft Office PowerPoint</Application>
  <PresentationFormat>On-screen Show (4:3)</PresentationFormat>
  <Paragraphs>116</Paragraphs>
  <Slides>18</Slides>
  <Notes>11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forum2014</vt:lpstr>
      <vt:lpstr>Bridging the Gap: Integrating Mental Health Professionals in Residencies to Reduce Health Disparities</vt:lpstr>
      <vt:lpstr>Disclosures</vt:lpstr>
      <vt:lpstr>Goals and Objectives</vt:lpstr>
      <vt:lpstr>Who is here? What brings you here?</vt:lpstr>
      <vt:lpstr>Session Overview</vt:lpstr>
      <vt:lpstr>Introductions</vt:lpstr>
      <vt:lpstr>Integrated Care</vt:lpstr>
      <vt:lpstr>PowerPoint Presentation</vt:lpstr>
      <vt:lpstr>PowerPoint Presentation</vt:lpstr>
      <vt:lpstr>Medical Family Therapy and Family Medicine at Saint Louis University</vt:lpstr>
      <vt:lpstr>Case Study</vt:lpstr>
      <vt:lpstr>Challenges to Integrating Training Students</vt:lpstr>
      <vt:lpstr>      Family Medicine Residency</vt:lpstr>
      <vt:lpstr>IU Integrated Care Results</vt:lpstr>
      <vt:lpstr>Pros &amp; Cons of Integrated Training</vt:lpstr>
      <vt:lpstr>                  What brought you here…</vt:lpstr>
      <vt:lpstr>Large Group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Radjenovich, MaryEllen</dc:creator>
  <cp:lastModifiedBy>Delbridge, Emilee J</cp:lastModifiedBy>
  <cp:revision>72</cp:revision>
  <dcterms:created xsi:type="dcterms:W3CDTF">2014-07-22T20:27:04Z</dcterms:created>
  <dcterms:modified xsi:type="dcterms:W3CDTF">2016-09-22T16:40:51Z</dcterms:modified>
</cp:coreProperties>
</file>