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9" r:id="rId2"/>
  </p:sldMasterIdLst>
  <p:notesMasterIdLst>
    <p:notesMasterId r:id="rId22"/>
  </p:notesMasterIdLst>
  <p:sldIdLst>
    <p:sldId id="266" r:id="rId3"/>
    <p:sldId id="267" r:id="rId4"/>
    <p:sldId id="268" r:id="rId5"/>
    <p:sldId id="269" r:id="rId6"/>
    <p:sldId id="270" r:id="rId7"/>
    <p:sldId id="271" r:id="rId8"/>
    <p:sldId id="279" r:id="rId9"/>
    <p:sldId id="280" r:id="rId10"/>
    <p:sldId id="281" r:id="rId11"/>
    <p:sldId id="278" r:id="rId12"/>
    <p:sldId id="282" r:id="rId13"/>
    <p:sldId id="283" r:id="rId14"/>
    <p:sldId id="285" r:id="rId15"/>
    <p:sldId id="284" r:id="rId16"/>
    <p:sldId id="287" r:id="rId17"/>
    <p:sldId id="274" r:id="rId18"/>
    <p:sldId id="275" r:id="rId19"/>
    <p:sldId id="263" r:id="rId20"/>
    <p:sldId id="277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4"/>
    <p:restoredTop sz="87783"/>
  </p:normalViewPr>
  <p:slideViewPr>
    <p:cSldViewPr snapToGrid="0" snapToObjects="1" showGuides="1">
      <p:cViewPr varScale="1">
        <p:scale>
          <a:sx n="65" d="100"/>
          <a:sy n="65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8T10:56:17.722" idx="2">
    <p:pos x="2862" y="2496"/>
    <p:text>If we could work together to eliminate one of my current service obligations, I would be in a better position to consider your request 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825F13-AF93-6B47-8196-A2CCB258DF5F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B76DBD-1161-3946-898D-6B4C927E2E94}">
      <dgm:prSet phldrT="[Text]"/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/>
        <a:lstStyle/>
        <a:p>
          <a:r>
            <a:rPr lang="en-US" b="0" dirty="0"/>
            <a:t>Medical Education</a:t>
          </a:r>
        </a:p>
      </dgm:t>
    </dgm:pt>
    <dgm:pt modelId="{C76B3537-C6CF-7144-AF64-DE7E6321E966}" type="parTrans" cxnId="{D9405068-D4DA-8145-AC91-AEAA542BAB8E}">
      <dgm:prSet/>
      <dgm:spPr/>
      <dgm:t>
        <a:bodyPr/>
        <a:lstStyle/>
        <a:p>
          <a:endParaRPr lang="en-US" b="0"/>
        </a:p>
      </dgm:t>
    </dgm:pt>
    <dgm:pt modelId="{A27E95FB-78FA-9846-B419-2DA78F91AA6E}" type="sibTrans" cxnId="{D9405068-D4DA-8145-AC91-AEAA542BAB8E}">
      <dgm:prSet/>
      <dgm:spPr/>
      <dgm:t>
        <a:bodyPr/>
        <a:lstStyle/>
        <a:p>
          <a:endParaRPr lang="en-US" b="0"/>
        </a:p>
      </dgm:t>
    </dgm:pt>
    <dgm:pt modelId="{D4833365-BD68-4E42-9323-818A372755F9}">
      <dgm:prSet phldrT="[Text]" custT="1"/>
      <dgm:spPr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Research</a:t>
          </a:r>
        </a:p>
      </dgm:t>
    </dgm:pt>
    <dgm:pt modelId="{7F41E78E-1CD0-D943-B4F7-38002CE68B32}" type="parTrans" cxnId="{CB382EAF-1AB8-DC40-BEF7-8406118DE84E}">
      <dgm:prSet/>
      <dgm:spPr/>
      <dgm:t>
        <a:bodyPr/>
        <a:lstStyle/>
        <a:p>
          <a:endParaRPr lang="en-US" b="0"/>
        </a:p>
      </dgm:t>
    </dgm:pt>
    <dgm:pt modelId="{77264A24-BBD7-2B40-862B-B01399627031}" type="sibTrans" cxnId="{CB382EAF-1AB8-DC40-BEF7-8406118DE84E}">
      <dgm:prSet/>
      <dgm:spPr/>
      <dgm:t>
        <a:bodyPr/>
        <a:lstStyle/>
        <a:p>
          <a:endParaRPr lang="en-US" b="0"/>
        </a:p>
      </dgm:t>
    </dgm:pt>
    <dgm:pt modelId="{23554987-E838-8048-8476-4B4CA6271F80}">
      <dgm:prSet phldrT="[Text]" custT="1"/>
      <dgm:spPr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Patient care</a:t>
          </a:r>
        </a:p>
      </dgm:t>
    </dgm:pt>
    <dgm:pt modelId="{8DB99E2F-EB93-104B-AA2D-B62E68D3D4A1}" type="parTrans" cxnId="{1A5C8E88-094B-4B4C-AE2B-9FFACE6068C3}">
      <dgm:prSet/>
      <dgm:spPr/>
      <dgm:t>
        <a:bodyPr/>
        <a:lstStyle/>
        <a:p>
          <a:endParaRPr lang="en-US" b="0"/>
        </a:p>
      </dgm:t>
    </dgm:pt>
    <dgm:pt modelId="{B9D2B7EF-DAC9-974A-A748-E2D68235280B}" type="sibTrans" cxnId="{1A5C8E88-094B-4B4C-AE2B-9FFACE6068C3}">
      <dgm:prSet/>
      <dgm:spPr/>
      <dgm:t>
        <a:bodyPr/>
        <a:lstStyle/>
        <a:p>
          <a:endParaRPr lang="en-US" b="0"/>
        </a:p>
      </dgm:t>
    </dgm:pt>
    <dgm:pt modelId="{FD19522C-3447-2344-A6B4-48EEF6449D92}">
      <dgm:prSet phldrT="[Text]" custT="1"/>
      <dgm:spPr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 spcFirstLastPara="0" vert="horz" wrap="square" lIns="19050" tIns="19050" rIns="19050" bIns="19050" numCol="1" spcCol="1270" anchor="ctr" anchorCtr="0"/>
        <a:lstStyle/>
        <a:p>
          <a:r>
            <a:rPr lang="en-US" sz="1500" b="1" kern="1200" dirty="0"/>
            <a:t>Quality</a:t>
          </a:r>
          <a:r>
            <a:rPr lang="en-US" sz="1500" b="0" kern="1200" dirty="0"/>
            <a:t> </a:t>
          </a: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improvement</a:t>
          </a:r>
        </a:p>
      </dgm:t>
    </dgm:pt>
    <dgm:pt modelId="{DBDE9ECF-93DE-1E48-81EE-06B311C94FD1}" type="parTrans" cxnId="{2BD90D16-CBA2-3542-BD72-F110F992E3E6}">
      <dgm:prSet/>
      <dgm:spPr/>
      <dgm:t>
        <a:bodyPr/>
        <a:lstStyle/>
        <a:p>
          <a:endParaRPr lang="en-US" b="0"/>
        </a:p>
      </dgm:t>
    </dgm:pt>
    <dgm:pt modelId="{9940C486-7DAE-A944-B9F1-EBABFC2E1BC7}" type="sibTrans" cxnId="{2BD90D16-CBA2-3542-BD72-F110F992E3E6}">
      <dgm:prSet/>
      <dgm:spPr/>
      <dgm:t>
        <a:bodyPr/>
        <a:lstStyle/>
        <a:p>
          <a:endParaRPr lang="en-US" b="0"/>
        </a:p>
      </dgm:t>
    </dgm:pt>
    <dgm:pt modelId="{DBA94787-205C-D74E-A40E-7649D3B95AA0}">
      <dgm:prSet phldrT="[Text]"/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/>
        <a:lstStyle/>
        <a:p>
          <a:r>
            <a:rPr lang="en-US" b="1" dirty="0"/>
            <a:t>Precepting</a:t>
          </a:r>
        </a:p>
      </dgm:t>
    </dgm:pt>
    <dgm:pt modelId="{D84A8772-CE76-614A-8F0A-B5C41D3E9FA6}" type="parTrans" cxnId="{BE54EF1F-E84A-164B-A966-BBAD3E65D3CE}">
      <dgm:prSet/>
      <dgm:spPr/>
      <dgm:t>
        <a:bodyPr/>
        <a:lstStyle/>
        <a:p>
          <a:endParaRPr lang="en-US" b="0"/>
        </a:p>
      </dgm:t>
    </dgm:pt>
    <dgm:pt modelId="{BC25C507-4DB7-5541-AACD-451026B5DEB3}" type="sibTrans" cxnId="{BE54EF1F-E84A-164B-A966-BBAD3E65D3CE}">
      <dgm:prSet/>
      <dgm:spPr/>
      <dgm:t>
        <a:bodyPr/>
        <a:lstStyle/>
        <a:p>
          <a:endParaRPr lang="en-US" b="0"/>
        </a:p>
      </dgm:t>
    </dgm:pt>
    <dgm:pt modelId="{7D4B2671-4375-7D47-B0A6-8E4DB95DCC0E}">
      <dgm:prSet phldrT="[Text]" custT="1"/>
      <dgm:spPr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Lectures</a:t>
          </a:r>
        </a:p>
      </dgm:t>
    </dgm:pt>
    <dgm:pt modelId="{A772915F-8E76-6141-93AE-73954EF5B9C2}" type="parTrans" cxnId="{E5BD7A1E-700E-7542-976D-CA91FCD29DFE}">
      <dgm:prSet/>
      <dgm:spPr/>
      <dgm:t>
        <a:bodyPr/>
        <a:lstStyle/>
        <a:p>
          <a:endParaRPr lang="en-US" b="0"/>
        </a:p>
      </dgm:t>
    </dgm:pt>
    <dgm:pt modelId="{2709E377-EAC4-2942-8271-3E3CB8C84668}" type="sibTrans" cxnId="{E5BD7A1E-700E-7542-976D-CA91FCD29DFE}">
      <dgm:prSet/>
      <dgm:spPr/>
      <dgm:t>
        <a:bodyPr/>
        <a:lstStyle/>
        <a:p>
          <a:endParaRPr lang="en-US" b="0"/>
        </a:p>
      </dgm:t>
    </dgm:pt>
    <dgm:pt modelId="{F951077E-64E5-E242-9F87-8722F8E17B80}">
      <dgm:prSet phldrT="[Text]" custT="1"/>
      <dgm:spPr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 spcFirstLastPara="0" vert="horz" wrap="square" lIns="19050" tIns="19050" rIns="19050" bIns="190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Administrative time </a:t>
          </a:r>
        </a:p>
      </dgm:t>
    </dgm:pt>
    <dgm:pt modelId="{040A0C17-CFC3-CC4A-8CE3-F3A0183D00DA}" type="parTrans" cxnId="{DA3CD48D-238F-B644-9AE9-C09E5B78001F}">
      <dgm:prSet/>
      <dgm:spPr/>
      <dgm:t>
        <a:bodyPr/>
        <a:lstStyle/>
        <a:p>
          <a:endParaRPr lang="en-US" b="0"/>
        </a:p>
      </dgm:t>
    </dgm:pt>
    <dgm:pt modelId="{2AE83803-8135-804E-A4A3-3022F01938FD}" type="sibTrans" cxnId="{DA3CD48D-238F-B644-9AE9-C09E5B78001F}">
      <dgm:prSet/>
      <dgm:spPr/>
      <dgm:t>
        <a:bodyPr/>
        <a:lstStyle/>
        <a:p>
          <a:endParaRPr lang="en-US" b="0"/>
        </a:p>
      </dgm:t>
    </dgm:pt>
    <dgm:pt modelId="{854C4485-3384-5544-B7A5-BC070DAFE555}">
      <dgm:prSet phldrT="[Text]"/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/>
        <a:lstStyle/>
        <a:p>
          <a:r>
            <a:rPr lang="en-US" b="1" dirty="0"/>
            <a:t>Learner evaluations</a:t>
          </a:r>
        </a:p>
      </dgm:t>
    </dgm:pt>
    <dgm:pt modelId="{70ACE9B6-6C40-994D-B124-2F61EF350624}" type="parTrans" cxnId="{2E5417D8-7D40-574D-B808-438BB04D8748}">
      <dgm:prSet/>
      <dgm:spPr/>
      <dgm:t>
        <a:bodyPr/>
        <a:lstStyle/>
        <a:p>
          <a:endParaRPr lang="en-US" b="0"/>
        </a:p>
      </dgm:t>
    </dgm:pt>
    <dgm:pt modelId="{EFC4812F-DDD9-A24C-8BCA-252D09F3795F}" type="sibTrans" cxnId="{2E5417D8-7D40-574D-B808-438BB04D8748}">
      <dgm:prSet/>
      <dgm:spPr/>
      <dgm:t>
        <a:bodyPr/>
        <a:lstStyle/>
        <a:p>
          <a:endParaRPr lang="en-US" b="0"/>
        </a:p>
      </dgm:t>
    </dgm:pt>
    <dgm:pt modelId="{F6C117DB-03F5-0841-9A07-098D5BEFB8F1}">
      <dgm:prSet phldrT="[Text]"/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/>
        <a:lstStyle/>
        <a:p>
          <a:r>
            <a:rPr lang="en-US" b="1" dirty="0"/>
            <a:t>Curriculum development</a:t>
          </a:r>
        </a:p>
      </dgm:t>
    </dgm:pt>
    <dgm:pt modelId="{3EDED5F3-2B74-FE41-9463-C57E1A4E13FC}" type="parTrans" cxnId="{727C60FD-0C5A-D349-8F99-BE3B246F9663}">
      <dgm:prSet/>
      <dgm:spPr/>
      <dgm:t>
        <a:bodyPr/>
        <a:lstStyle/>
        <a:p>
          <a:endParaRPr lang="en-US" b="0"/>
        </a:p>
      </dgm:t>
    </dgm:pt>
    <dgm:pt modelId="{C3275F21-9977-3944-8098-9978BA58701C}" type="sibTrans" cxnId="{727C60FD-0C5A-D349-8F99-BE3B246F9663}">
      <dgm:prSet/>
      <dgm:spPr/>
      <dgm:t>
        <a:bodyPr/>
        <a:lstStyle/>
        <a:p>
          <a:endParaRPr lang="en-US" b="0"/>
        </a:p>
      </dgm:t>
    </dgm:pt>
    <dgm:pt modelId="{7C65B7BD-2C73-364F-A95F-3B38692E7CB8}">
      <dgm:prSet phldrT="[Text]"/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  <dgm:t>
        <a:bodyPr/>
        <a:lstStyle/>
        <a:p>
          <a:r>
            <a:rPr lang="en-US" b="1" dirty="0"/>
            <a:t>Scheduling </a:t>
          </a:r>
        </a:p>
      </dgm:t>
    </dgm:pt>
    <dgm:pt modelId="{13B68D29-C14E-A64C-92E2-7E8C92D35C38}" type="parTrans" cxnId="{CD8F62E3-6FE1-0747-82FC-A021F1495D15}">
      <dgm:prSet/>
      <dgm:spPr/>
      <dgm:t>
        <a:bodyPr/>
        <a:lstStyle/>
        <a:p>
          <a:endParaRPr lang="en-US" b="0"/>
        </a:p>
      </dgm:t>
    </dgm:pt>
    <dgm:pt modelId="{B2C12D8B-70D7-1A4E-80DE-82F5A480139E}" type="sibTrans" cxnId="{CD8F62E3-6FE1-0747-82FC-A021F1495D15}">
      <dgm:prSet/>
      <dgm:spPr/>
      <dgm:t>
        <a:bodyPr/>
        <a:lstStyle/>
        <a:p>
          <a:endParaRPr lang="en-US" b="0"/>
        </a:p>
      </dgm:t>
    </dgm:pt>
    <dgm:pt modelId="{90A78847-AF44-8540-971A-8A4101F8A3EC}" type="pres">
      <dgm:prSet presAssocID="{82825F13-AF93-6B47-8196-A2CCB258DF5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2B03F5-AA5A-CC4F-9BA9-3D80AEB18F58}" type="pres">
      <dgm:prSet presAssocID="{82825F13-AF93-6B47-8196-A2CCB258DF5F}" presName="radial" presStyleCnt="0">
        <dgm:presLayoutVars>
          <dgm:animLvl val="ctr"/>
        </dgm:presLayoutVars>
      </dgm:prSet>
      <dgm:spPr>
        <a:scene3d>
          <a:camera prst="orthographicFront"/>
          <a:lightRig rig="threePt" dir="t"/>
        </a:scene3d>
        <a:sp3d>
          <a:bevelT w="114300" prst="artDeco"/>
          <a:bevelB w="114300" prst="hardEdge"/>
        </a:sp3d>
      </dgm:spPr>
    </dgm:pt>
    <dgm:pt modelId="{F169415F-B24E-5D41-B492-A344A980AFD5}" type="pres">
      <dgm:prSet presAssocID="{9CB76DBD-1161-3946-898D-6B4C927E2E94}" presName="centerShape" presStyleLbl="vennNode1" presStyleIdx="0" presStyleCnt="10"/>
      <dgm:spPr/>
      <dgm:t>
        <a:bodyPr/>
        <a:lstStyle/>
        <a:p>
          <a:endParaRPr lang="en-US"/>
        </a:p>
      </dgm:t>
    </dgm:pt>
    <dgm:pt modelId="{DC97CE45-527D-E942-AB49-9239FFBD8F0F}" type="pres">
      <dgm:prSet presAssocID="{D4833365-BD68-4E42-9323-818A372755F9}" presName="node" presStyleLbl="vennNode1" presStyleIdx="1" presStyleCnt="10">
        <dgm:presLayoutVars>
          <dgm:bulletEnabled val="1"/>
        </dgm:presLayoutVars>
      </dgm:prSet>
      <dgm:spPr>
        <a:xfrm>
          <a:off x="3202960" y="33895"/>
          <a:ext cx="1714012" cy="1714012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2A3B9E1F-F8AB-B04C-9BF7-37D6D3240C39}" type="pres">
      <dgm:prSet presAssocID="{23554987-E838-8048-8476-4B4CA6271F80}" presName="node" presStyleLbl="vennNode1" presStyleIdx="2" presStyleCnt="10">
        <dgm:presLayoutVars>
          <dgm:bulletEnabled val="1"/>
        </dgm:presLayoutVars>
      </dgm:prSet>
      <dgm:spPr>
        <a:xfrm>
          <a:off x="4639089" y="556603"/>
          <a:ext cx="1714012" cy="1714012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5BE93C3D-A6B0-CA41-818E-2EE0E4F35E5A}" type="pres">
      <dgm:prSet presAssocID="{FD19522C-3447-2344-A6B4-48EEF6449D92}" presName="node" presStyleLbl="vennNode1" presStyleIdx="3" presStyleCnt="10">
        <dgm:presLayoutVars>
          <dgm:bulletEnabled val="1"/>
        </dgm:presLayoutVars>
      </dgm:prSet>
      <dgm:spPr>
        <a:xfrm>
          <a:off x="5403236" y="1880146"/>
          <a:ext cx="1714012" cy="1714012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3077EA9C-7743-5148-8371-3C726B1965B6}" type="pres">
      <dgm:prSet presAssocID="{DBA94787-205C-D74E-A40E-7649D3B95AA0}" presName="node" presStyleLbl="venn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9F985-BC90-D842-B305-35D6FF7BA40B}" type="pres">
      <dgm:prSet presAssocID="{7D4B2671-4375-7D47-B0A6-8E4DB95DCC0E}" presName="node" presStyleLbl="vennNode1" presStyleIdx="5" presStyleCnt="10">
        <dgm:presLayoutVars>
          <dgm:bulletEnabled val="1"/>
        </dgm:presLayoutVars>
      </dgm:prSet>
      <dgm:spPr>
        <a:xfrm>
          <a:off x="3967108" y="4367593"/>
          <a:ext cx="1714012" cy="1714012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B478F9AC-C3B6-2D41-A793-DED1042B80E1}" type="pres">
      <dgm:prSet presAssocID="{F951077E-64E5-E242-9F87-8722F8E17B80}" presName="node" presStyleLbl="vennNode1" presStyleIdx="6" presStyleCnt="10">
        <dgm:presLayoutVars>
          <dgm:bulletEnabled val="1"/>
        </dgm:presLayoutVars>
      </dgm:prSet>
      <dgm:spPr>
        <a:xfrm>
          <a:off x="2438812" y="4367593"/>
          <a:ext cx="1714012" cy="1714012"/>
        </a:xfrm>
        <a:prstGeom prst="ellipse">
          <a:avLst/>
        </a:prstGeom>
      </dgm:spPr>
      <dgm:t>
        <a:bodyPr/>
        <a:lstStyle/>
        <a:p>
          <a:endParaRPr lang="en-US"/>
        </a:p>
      </dgm:t>
    </dgm:pt>
    <dgm:pt modelId="{96D64B22-96AF-BF48-B467-62C8849AFC13}" type="pres">
      <dgm:prSet presAssocID="{854C4485-3384-5544-B7A5-BC070DAFE555}" presName="node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613FC-C7DE-DB4B-8AB6-FF39A403B713}" type="pres">
      <dgm:prSet presAssocID="{F6C117DB-03F5-0841-9A07-098D5BEFB8F1}" presName="node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37E8A-6724-B440-A3CB-A8B4C8ED989C}" type="pres">
      <dgm:prSet presAssocID="{7C65B7BD-2C73-364F-A95F-3B38692E7CB8}" presName="node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BD7A1E-700E-7542-976D-CA91FCD29DFE}" srcId="{9CB76DBD-1161-3946-898D-6B4C927E2E94}" destId="{7D4B2671-4375-7D47-B0A6-8E4DB95DCC0E}" srcOrd="4" destOrd="0" parTransId="{A772915F-8E76-6141-93AE-73954EF5B9C2}" sibTransId="{2709E377-EAC4-2942-8271-3E3CB8C84668}"/>
    <dgm:cxn modelId="{BE54EF1F-E84A-164B-A966-BBAD3E65D3CE}" srcId="{9CB76DBD-1161-3946-898D-6B4C927E2E94}" destId="{DBA94787-205C-D74E-A40E-7649D3B95AA0}" srcOrd="3" destOrd="0" parTransId="{D84A8772-CE76-614A-8F0A-B5C41D3E9FA6}" sibTransId="{BC25C507-4DB7-5541-AACD-451026B5DEB3}"/>
    <dgm:cxn modelId="{DEF1CB92-F07F-0C49-8F2D-BF05A5762D09}" type="presOf" srcId="{82825F13-AF93-6B47-8196-A2CCB258DF5F}" destId="{90A78847-AF44-8540-971A-8A4101F8A3EC}" srcOrd="0" destOrd="0" presId="urn:microsoft.com/office/officeart/2005/8/layout/radial3"/>
    <dgm:cxn modelId="{6741FE81-1954-8643-845A-4B31A30EFE6D}" type="presOf" srcId="{23554987-E838-8048-8476-4B4CA6271F80}" destId="{2A3B9E1F-F8AB-B04C-9BF7-37D6D3240C39}" srcOrd="0" destOrd="0" presId="urn:microsoft.com/office/officeart/2005/8/layout/radial3"/>
    <dgm:cxn modelId="{2BD90D16-CBA2-3542-BD72-F110F992E3E6}" srcId="{9CB76DBD-1161-3946-898D-6B4C927E2E94}" destId="{FD19522C-3447-2344-A6B4-48EEF6449D92}" srcOrd="2" destOrd="0" parTransId="{DBDE9ECF-93DE-1E48-81EE-06B311C94FD1}" sibTransId="{9940C486-7DAE-A944-B9F1-EBABFC2E1BC7}"/>
    <dgm:cxn modelId="{2869E3BC-0577-F548-B2AF-10ED5FB14630}" type="presOf" srcId="{F951077E-64E5-E242-9F87-8722F8E17B80}" destId="{B478F9AC-C3B6-2D41-A793-DED1042B80E1}" srcOrd="0" destOrd="0" presId="urn:microsoft.com/office/officeart/2005/8/layout/radial3"/>
    <dgm:cxn modelId="{2E5417D8-7D40-574D-B808-438BB04D8748}" srcId="{9CB76DBD-1161-3946-898D-6B4C927E2E94}" destId="{854C4485-3384-5544-B7A5-BC070DAFE555}" srcOrd="6" destOrd="0" parTransId="{70ACE9B6-6C40-994D-B124-2F61EF350624}" sibTransId="{EFC4812F-DDD9-A24C-8BCA-252D09F3795F}"/>
    <dgm:cxn modelId="{04894A75-0D65-2146-84EA-2AA65D2C8BAB}" type="presOf" srcId="{D4833365-BD68-4E42-9323-818A372755F9}" destId="{DC97CE45-527D-E942-AB49-9239FFBD8F0F}" srcOrd="0" destOrd="0" presId="urn:microsoft.com/office/officeart/2005/8/layout/radial3"/>
    <dgm:cxn modelId="{D9405068-D4DA-8145-AC91-AEAA542BAB8E}" srcId="{82825F13-AF93-6B47-8196-A2CCB258DF5F}" destId="{9CB76DBD-1161-3946-898D-6B4C927E2E94}" srcOrd="0" destOrd="0" parTransId="{C76B3537-C6CF-7144-AF64-DE7E6321E966}" sibTransId="{A27E95FB-78FA-9846-B419-2DA78F91AA6E}"/>
    <dgm:cxn modelId="{1A5C8E88-094B-4B4C-AE2B-9FFACE6068C3}" srcId="{9CB76DBD-1161-3946-898D-6B4C927E2E94}" destId="{23554987-E838-8048-8476-4B4CA6271F80}" srcOrd="1" destOrd="0" parTransId="{8DB99E2F-EB93-104B-AA2D-B62E68D3D4A1}" sibTransId="{B9D2B7EF-DAC9-974A-A748-E2D68235280B}"/>
    <dgm:cxn modelId="{4E6BF537-D235-524E-9A5A-48793D7F748B}" type="presOf" srcId="{7C65B7BD-2C73-364F-A95F-3B38692E7CB8}" destId="{91437E8A-6724-B440-A3CB-A8B4C8ED989C}" srcOrd="0" destOrd="0" presId="urn:microsoft.com/office/officeart/2005/8/layout/radial3"/>
    <dgm:cxn modelId="{CB382EAF-1AB8-DC40-BEF7-8406118DE84E}" srcId="{9CB76DBD-1161-3946-898D-6B4C927E2E94}" destId="{D4833365-BD68-4E42-9323-818A372755F9}" srcOrd="0" destOrd="0" parTransId="{7F41E78E-1CD0-D943-B4F7-38002CE68B32}" sibTransId="{77264A24-BBD7-2B40-862B-B01399627031}"/>
    <dgm:cxn modelId="{DA3CD48D-238F-B644-9AE9-C09E5B78001F}" srcId="{9CB76DBD-1161-3946-898D-6B4C927E2E94}" destId="{F951077E-64E5-E242-9F87-8722F8E17B80}" srcOrd="5" destOrd="0" parTransId="{040A0C17-CFC3-CC4A-8CE3-F3A0183D00DA}" sibTransId="{2AE83803-8135-804E-A4A3-3022F01938FD}"/>
    <dgm:cxn modelId="{72AE49D3-EA6A-0D41-8DA4-6EF0F703817F}" type="presOf" srcId="{9CB76DBD-1161-3946-898D-6B4C927E2E94}" destId="{F169415F-B24E-5D41-B492-A344A980AFD5}" srcOrd="0" destOrd="0" presId="urn:microsoft.com/office/officeart/2005/8/layout/radial3"/>
    <dgm:cxn modelId="{95121598-49FC-2146-8491-BF204F72AFC2}" type="presOf" srcId="{DBA94787-205C-D74E-A40E-7649D3B95AA0}" destId="{3077EA9C-7743-5148-8371-3C726B1965B6}" srcOrd="0" destOrd="0" presId="urn:microsoft.com/office/officeart/2005/8/layout/radial3"/>
    <dgm:cxn modelId="{F9401C3B-4D36-724E-BE2A-67696CD98AD0}" type="presOf" srcId="{FD19522C-3447-2344-A6B4-48EEF6449D92}" destId="{5BE93C3D-A6B0-CA41-818E-2EE0E4F35E5A}" srcOrd="0" destOrd="0" presId="urn:microsoft.com/office/officeart/2005/8/layout/radial3"/>
    <dgm:cxn modelId="{727C60FD-0C5A-D349-8F99-BE3B246F9663}" srcId="{9CB76DBD-1161-3946-898D-6B4C927E2E94}" destId="{F6C117DB-03F5-0841-9A07-098D5BEFB8F1}" srcOrd="7" destOrd="0" parTransId="{3EDED5F3-2B74-FE41-9463-C57E1A4E13FC}" sibTransId="{C3275F21-9977-3944-8098-9978BA58701C}"/>
    <dgm:cxn modelId="{3ED85DC3-3234-BD4A-9944-2A771649EACF}" type="presOf" srcId="{854C4485-3384-5544-B7A5-BC070DAFE555}" destId="{96D64B22-96AF-BF48-B467-62C8849AFC13}" srcOrd="0" destOrd="0" presId="urn:microsoft.com/office/officeart/2005/8/layout/radial3"/>
    <dgm:cxn modelId="{CD8F62E3-6FE1-0747-82FC-A021F1495D15}" srcId="{9CB76DBD-1161-3946-898D-6B4C927E2E94}" destId="{7C65B7BD-2C73-364F-A95F-3B38692E7CB8}" srcOrd="8" destOrd="0" parTransId="{13B68D29-C14E-A64C-92E2-7E8C92D35C38}" sibTransId="{B2C12D8B-70D7-1A4E-80DE-82F5A480139E}"/>
    <dgm:cxn modelId="{534CA2A4-BF5A-254E-A90C-C3E28B81591B}" type="presOf" srcId="{F6C117DB-03F5-0841-9A07-098D5BEFB8F1}" destId="{3FD613FC-C7DE-DB4B-8AB6-FF39A403B713}" srcOrd="0" destOrd="0" presId="urn:microsoft.com/office/officeart/2005/8/layout/radial3"/>
    <dgm:cxn modelId="{861770D5-EAE3-9D45-B7EE-95DAB85F3BA6}" type="presOf" srcId="{7D4B2671-4375-7D47-B0A6-8E4DB95DCC0E}" destId="{AA19F985-BC90-D842-B305-35D6FF7BA40B}" srcOrd="0" destOrd="0" presId="urn:microsoft.com/office/officeart/2005/8/layout/radial3"/>
    <dgm:cxn modelId="{4D142537-7D3A-A740-9D57-8C9EFB04BEA3}" type="presParOf" srcId="{90A78847-AF44-8540-971A-8A4101F8A3EC}" destId="{422B03F5-AA5A-CC4F-9BA9-3D80AEB18F58}" srcOrd="0" destOrd="0" presId="urn:microsoft.com/office/officeart/2005/8/layout/radial3"/>
    <dgm:cxn modelId="{1057BD4E-BE5B-C24D-84AD-C867B83604C1}" type="presParOf" srcId="{422B03F5-AA5A-CC4F-9BA9-3D80AEB18F58}" destId="{F169415F-B24E-5D41-B492-A344A980AFD5}" srcOrd="0" destOrd="0" presId="urn:microsoft.com/office/officeart/2005/8/layout/radial3"/>
    <dgm:cxn modelId="{64128B9C-EB31-C840-8C94-1C6334A1DA4E}" type="presParOf" srcId="{422B03F5-AA5A-CC4F-9BA9-3D80AEB18F58}" destId="{DC97CE45-527D-E942-AB49-9239FFBD8F0F}" srcOrd="1" destOrd="0" presId="urn:microsoft.com/office/officeart/2005/8/layout/radial3"/>
    <dgm:cxn modelId="{134C2269-7C67-8A4F-AA38-6359D3630AE4}" type="presParOf" srcId="{422B03F5-AA5A-CC4F-9BA9-3D80AEB18F58}" destId="{2A3B9E1F-F8AB-B04C-9BF7-37D6D3240C39}" srcOrd="2" destOrd="0" presId="urn:microsoft.com/office/officeart/2005/8/layout/radial3"/>
    <dgm:cxn modelId="{99ED6E9E-AB4B-C04B-B7B4-99A06FC36AA5}" type="presParOf" srcId="{422B03F5-AA5A-CC4F-9BA9-3D80AEB18F58}" destId="{5BE93C3D-A6B0-CA41-818E-2EE0E4F35E5A}" srcOrd="3" destOrd="0" presId="urn:microsoft.com/office/officeart/2005/8/layout/radial3"/>
    <dgm:cxn modelId="{9ED5231A-847C-3C4B-BC91-B1497FF5CF05}" type="presParOf" srcId="{422B03F5-AA5A-CC4F-9BA9-3D80AEB18F58}" destId="{3077EA9C-7743-5148-8371-3C726B1965B6}" srcOrd="4" destOrd="0" presId="urn:microsoft.com/office/officeart/2005/8/layout/radial3"/>
    <dgm:cxn modelId="{B6724D28-0B7C-AD4B-80C4-7689B9353E1A}" type="presParOf" srcId="{422B03F5-AA5A-CC4F-9BA9-3D80AEB18F58}" destId="{AA19F985-BC90-D842-B305-35D6FF7BA40B}" srcOrd="5" destOrd="0" presId="urn:microsoft.com/office/officeart/2005/8/layout/radial3"/>
    <dgm:cxn modelId="{C344A184-B6BF-8B46-B125-87008BB1FC08}" type="presParOf" srcId="{422B03F5-AA5A-CC4F-9BA9-3D80AEB18F58}" destId="{B478F9AC-C3B6-2D41-A793-DED1042B80E1}" srcOrd="6" destOrd="0" presId="urn:microsoft.com/office/officeart/2005/8/layout/radial3"/>
    <dgm:cxn modelId="{8D314BB3-C4AB-4B40-BEEA-45CF8DDA7E2B}" type="presParOf" srcId="{422B03F5-AA5A-CC4F-9BA9-3D80AEB18F58}" destId="{96D64B22-96AF-BF48-B467-62C8849AFC13}" srcOrd="7" destOrd="0" presId="urn:microsoft.com/office/officeart/2005/8/layout/radial3"/>
    <dgm:cxn modelId="{A688986D-47D5-8247-AED4-5453D7AB8B27}" type="presParOf" srcId="{422B03F5-AA5A-CC4F-9BA9-3D80AEB18F58}" destId="{3FD613FC-C7DE-DB4B-8AB6-FF39A403B713}" srcOrd="8" destOrd="0" presId="urn:microsoft.com/office/officeart/2005/8/layout/radial3"/>
    <dgm:cxn modelId="{2900D53B-B26C-F643-A035-10FE54F6B801}" type="presParOf" srcId="{422B03F5-AA5A-CC4F-9BA9-3D80AEB18F58}" destId="{91437E8A-6724-B440-A3CB-A8B4C8ED989C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415F-B24E-5D41-B492-A344A980AFD5}">
      <dsp:nvSpPr>
        <dsp:cNvPr id="0" name=""/>
        <dsp:cNvSpPr/>
      </dsp:nvSpPr>
      <dsp:spPr>
        <a:xfrm>
          <a:off x="2345954" y="1411108"/>
          <a:ext cx="3428025" cy="342802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0" kern="1200" dirty="0"/>
            <a:t>Medical Education</a:t>
          </a:r>
        </a:p>
      </dsp:txBody>
      <dsp:txXfrm>
        <a:off x="2847977" y="1913131"/>
        <a:ext cx="2423979" cy="2423979"/>
      </dsp:txXfrm>
    </dsp:sp>
    <dsp:sp modelId="{DC97CE45-527D-E942-AB49-9239FFBD8F0F}">
      <dsp:nvSpPr>
        <dsp:cNvPr id="0" name=""/>
        <dsp:cNvSpPr/>
      </dsp:nvSpPr>
      <dsp:spPr>
        <a:xfrm>
          <a:off x="3202960" y="33895"/>
          <a:ext cx="1714012" cy="1714012"/>
        </a:xfrm>
        <a:prstGeom prst="ellipse">
          <a:avLst/>
        </a:prstGeom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Research</a:t>
          </a:r>
        </a:p>
      </dsp:txBody>
      <dsp:txXfrm>
        <a:off x="3453971" y="284906"/>
        <a:ext cx="1211990" cy="1211990"/>
      </dsp:txXfrm>
    </dsp:sp>
    <dsp:sp modelId="{2A3B9E1F-F8AB-B04C-9BF7-37D6D3240C39}">
      <dsp:nvSpPr>
        <dsp:cNvPr id="0" name=""/>
        <dsp:cNvSpPr/>
      </dsp:nvSpPr>
      <dsp:spPr>
        <a:xfrm>
          <a:off x="4639089" y="556603"/>
          <a:ext cx="1714012" cy="1714012"/>
        </a:xfrm>
        <a:prstGeom prst="ellipse">
          <a:avLst/>
        </a:prstGeom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Patient care</a:t>
          </a:r>
        </a:p>
      </dsp:txBody>
      <dsp:txXfrm>
        <a:off x="4890100" y="807614"/>
        <a:ext cx="1211990" cy="1211990"/>
      </dsp:txXfrm>
    </dsp:sp>
    <dsp:sp modelId="{5BE93C3D-A6B0-CA41-818E-2EE0E4F35E5A}">
      <dsp:nvSpPr>
        <dsp:cNvPr id="0" name=""/>
        <dsp:cNvSpPr/>
      </dsp:nvSpPr>
      <dsp:spPr>
        <a:xfrm>
          <a:off x="5403236" y="1880146"/>
          <a:ext cx="1714012" cy="1714012"/>
        </a:xfrm>
        <a:prstGeom prst="ellipse">
          <a:avLst/>
        </a:prstGeom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Quality</a:t>
          </a:r>
          <a:r>
            <a:rPr lang="en-US" sz="1500" b="0" kern="1200" dirty="0"/>
            <a:t> </a:t>
          </a: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improvement</a:t>
          </a:r>
        </a:p>
      </dsp:txBody>
      <dsp:txXfrm>
        <a:off x="5654247" y="2131157"/>
        <a:ext cx="1211990" cy="1211990"/>
      </dsp:txXfrm>
    </dsp:sp>
    <dsp:sp modelId="{3077EA9C-7743-5148-8371-3C726B1965B6}">
      <dsp:nvSpPr>
        <dsp:cNvPr id="0" name=""/>
        <dsp:cNvSpPr/>
      </dsp:nvSpPr>
      <dsp:spPr>
        <a:xfrm>
          <a:off x="5137851" y="3385224"/>
          <a:ext cx="1714012" cy="17140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Precepting</a:t>
          </a:r>
        </a:p>
      </dsp:txBody>
      <dsp:txXfrm>
        <a:off x="5388862" y="3636235"/>
        <a:ext cx="1211990" cy="1211990"/>
      </dsp:txXfrm>
    </dsp:sp>
    <dsp:sp modelId="{AA19F985-BC90-D842-B305-35D6FF7BA40B}">
      <dsp:nvSpPr>
        <dsp:cNvPr id="0" name=""/>
        <dsp:cNvSpPr/>
      </dsp:nvSpPr>
      <dsp:spPr>
        <a:xfrm>
          <a:off x="3967108" y="4367593"/>
          <a:ext cx="1714012" cy="1714012"/>
        </a:xfrm>
        <a:prstGeom prst="ellipse">
          <a:avLst/>
        </a:prstGeom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Lectures</a:t>
          </a:r>
        </a:p>
      </dsp:txBody>
      <dsp:txXfrm>
        <a:off x="4218119" y="4618604"/>
        <a:ext cx="1211990" cy="1211990"/>
      </dsp:txXfrm>
    </dsp:sp>
    <dsp:sp modelId="{B478F9AC-C3B6-2D41-A793-DED1042B80E1}">
      <dsp:nvSpPr>
        <dsp:cNvPr id="0" name=""/>
        <dsp:cNvSpPr/>
      </dsp:nvSpPr>
      <dsp:spPr>
        <a:xfrm>
          <a:off x="2438812" y="4367593"/>
          <a:ext cx="1714012" cy="1714012"/>
        </a:xfrm>
        <a:prstGeom prst="ellipse">
          <a:avLst/>
        </a:prstGeom>
        <a:solidFill>
          <a:srgbClr val="0096D3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4D4D4F"/>
              </a:solidFill>
              <a:latin typeface="Calibri" panose="020F0502020204030204"/>
              <a:ea typeface="+mn-ea"/>
              <a:cs typeface="+mn-cs"/>
            </a:rPr>
            <a:t>Administrative time </a:t>
          </a:r>
        </a:p>
      </dsp:txBody>
      <dsp:txXfrm>
        <a:off x="2689823" y="4618604"/>
        <a:ext cx="1211990" cy="1211990"/>
      </dsp:txXfrm>
    </dsp:sp>
    <dsp:sp modelId="{96D64B22-96AF-BF48-B467-62C8849AFC13}">
      <dsp:nvSpPr>
        <dsp:cNvPr id="0" name=""/>
        <dsp:cNvSpPr/>
      </dsp:nvSpPr>
      <dsp:spPr>
        <a:xfrm>
          <a:off x="1268070" y="3385224"/>
          <a:ext cx="1714012" cy="17140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Learner evaluations</a:t>
          </a:r>
        </a:p>
      </dsp:txBody>
      <dsp:txXfrm>
        <a:off x="1519081" y="3636235"/>
        <a:ext cx="1211990" cy="1211990"/>
      </dsp:txXfrm>
    </dsp:sp>
    <dsp:sp modelId="{3FD613FC-C7DE-DB4B-8AB6-FF39A403B713}">
      <dsp:nvSpPr>
        <dsp:cNvPr id="0" name=""/>
        <dsp:cNvSpPr/>
      </dsp:nvSpPr>
      <dsp:spPr>
        <a:xfrm>
          <a:off x="1002684" y="1880146"/>
          <a:ext cx="1714012" cy="17140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Curriculum development</a:t>
          </a:r>
        </a:p>
      </dsp:txBody>
      <dsp:txXfrm>
        <a:off x="1253695" y="2131157"/>
        <a:ext cx="1211990" cy="1211990"/>
      </dsp:txXfrm>
    </dsp:sp>
    <dsp:sp modelId="{91437E8A-6724-B440-A3CB-A8B4C8ED989C}">
      <dsp:nvSpPr>
        <dsp:cNvPr id="0" name=""/>
        <dsp:cNvSpPr/>
      </dsp:nvSpPr>
      <dsp:spPr>
        <a:xfrm>
          <a:off x="1766832" y="556603"/>
          <a:ext cx="1714012" cy="17140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Scheduling </a:t>
          </a:r>
        </a:p>
      </dsp:txBody>
      <dsp:txXfrm>
        <a:off x="2017843" y="807614"/>
        <a:ext cx="1211990" cy="1211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AF70EE-2ABB-1D48-9B60-06CDBF9D2B41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0AC707-548F-3145-A49B-FFD23B36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5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in order on </a:t>
            </a:r>
            <a:r>
              <a:rPr lang="en-US" baseline="0" dirty="0" smtClean="0"/>
              <a:t>slide - 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9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Yajaira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Yajaira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1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Yajaira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Vicki with Suzie voice-over</a:t>
            </a:r>
          </a:p>
          <a:p>
            <a:r>
              <a:rPr lang="en-US" dirty="0"/>
              <a:t>“My Dept Chair is asking—how do I say “no” to her? Will it hurt my career and her perceptions of me if I do?”</a:t>
            </a:r>
          </a:p>
          <a:p>
            <a:r>
              <a:rPr lang="en-US" dirty="0"/>
              <a:t>I am on the Pipeline/Outreach Committee and the UME Faculty Leader—is this part of my job?</a:t>
            </a:r>
          </a:p>
          <a:p>
            <a:r>
              <a:rPr lang="en-US" dirty="0"/>
              <a:t>I do think I would enjoy this a lot. I love working with students and it would be great to help select them.</a:t>
            </a:r>
          </a:p>
          <a:p>
            <a:r>
              <a:rPr lang="en-US" dirty="0"/>
              <a:t>I have not time now and feel completely overwhelmed. How can I possibly add another thing?</a:t>
            </a:r>
          </a:p>
          <a:p>
            <a:r>
              <a:rPr lang="en-US" dirty="0"/>
              <a:t>Is there something I could let go of?</a:t>
            </a:r>
          </a:p>
          <a:p>
            <a:r>
              <a:rPr lang="en-US" dirty="0"/>
              <a:t>I am passionate about  DEI—this certainly aligns with my goals and values related to equity and diversity in the workforce.</a:t>
            </a:r>
          </a:p>
          <a:p>
            <a:r>
              <a:rPr lang="en-US" dirty="0"/>
              <a:t>I will be applying for full professor in year or two—this would be great to add to my CV.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90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Yajaira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91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Vicki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87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03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96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1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8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Peg</a:t>
            </a:r>
            <a:endParaRPr lang="en-US" dirty="0"/>
          </a:p>
          <a:p>
            <a:r>
              <a:rPr lang="en-US" dirty="0"/>
              <a:t>Something</a:t>
            </a:r>
            <a:r>
              <a:rPr lang="en-US" baseline="0" dirty="0"/>
              <a:t>s can’t say no to things – chair or boss tells you to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  <a:p>
            <a:r>
              <a:rPr lang="en-US" dirty="0"/>
              <a:t>Automatic Yes</a:t>
            </a:r>
          </a:p>
          <a:p>
            <a:r>
              <a:rPr lang="en-US" dirty="0"/>
              <a:t>PAUSE let participants think</a:t>
            </a:r>
          </a:p>
          <a:p>
            <a:r>
              <a:rPr lang="en-US" dirty="0"/>
              <a:t>“This would look good on</a:t>
            </a:r>
            <a:r>
              <a:rPr lang="en-US" baseline="0" dirty="0"/>
              <a:t> my CV”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5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Lauren</a:t>
            </a:r>
          </a:p>
          <a:p>
            <a:r>
              <a:rPr lang="en-US" dirty="0"/>
              <a:t>Think about your position in medical education and the different aspects of your role. These facets are what make medical education fun, rewarding, and exhilarating, but can also pose a risk for overextension and burn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6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4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6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40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Suzie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05318-4BE5-474B-A91A-8A2444AAE9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5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5C64-B29C-324B-9A54-13652B72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1110-52DA-CF4A-84F5-84419C91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89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1732-9207-7643-AE94-BAA8701E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086BE-5C1F-0748-AA2B-FDFF3CA59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14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0385-890C-6E4F-9E87-866459D3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BD4F8-1B22-CF4A-91F3-1CF27303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99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E556-517E-F04D-BBDB-CD0F2056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790F8-30A3-E246-A72A-746D0F41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1B94-2B13-9944-8BF0-21D26D936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6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935D-72DE-6743-AE5D-0BA1A8E0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3DE9D-7801-3C42-AE6E-35D701868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8B075-9814-8B4E-AD17-24D5F38D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CE30F-0D07-2645-A87E-667105BC7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375C9-A31E-4E4B-A0A6-0959E7EC1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1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1B124-77A7-5544-B57F-C27893B0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60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80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7FA3-28E8-ED4C-8392-D5C6FC965B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143920"/>
            <a:ext cx="6858000" cy="1108411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208092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5C64-B29C-324B-9A54-13652B726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01110-52DA-CF4A-84F5-84419C91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3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E98C7-5EB2-864C-813A-DE49EA0621C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0FFF54-7042-5C44-B5DD-AEE0A8F7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66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F641E-DAF9-B745-A667-269867754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6416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37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50">
          <a:solidFill>
            <a:srgbClr val="C00000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DBD7B2-9BD1-7140-A737-7DA367563F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0FFF54-7042-5C44-B5DD-AEE0A8F7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66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F641E-DAF9-B745-A667-269867754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6416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395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spc="-15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2454/FamMed.2019.10929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talbert.org/saying-no-gracefull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F64B-E0BB-A647-A158-DCA96854F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98625"/>
            <a:ext cx="7011649" cy="2051727"/>
          </a:xfrm>
        </p:spPr>
        <p:txBody>
          <a:bodyPr>
            <a:normAutofit fontScale="90000"/>
          </a:bodyPr>
          <a:lstStyle/>
          <a:p>
            <a:r>
              <a:rPr lang="en-US" dirty="0"/>
              <a:t>No </a:t>
            </a:r>
            <a:r>
              <a:rPr lang="en-US" dirty="0" smtClean="0"/>
              <a:t>Joy, </a:t>
            </a:r>
            <a:r>
              <a:rPr lang="en-US" dirty="0"/>
              <a:t>No </a:t>
            </a:r>
            <a:r>
              <a:rPr lang="en-US" dirty="0" smtClean="0"/>
              <a:t>Pay, </a:t>
            </a:r>
            <a:r>
              <a:rPr lang="en-US" dirty="0"/>
              <a:t>No Do:</a:t>
            </a:r>
            <a:br>
              <a:rPr lang="en-US" dirty="0"/>
            </a:br>
            <a:r>
              <a:rPr lang="en-US" sz="4000" dirty="0"/>
              <a:t>When and How to Assess the Ask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8E60B-8037-544A-B3F3-A7B2FF664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637" y="4020176"/>
            <a:ext cx="8364511" cy="779488"/>
          </a:xfrm>
        </p:spPr>
        <p:txBody>
          <a:bodyPr>
            <a:normAutofit/>
          </a:bodyPr>
          <a:lstStyle/>
          <a:p>
            <a:r>
              <a:rPr lang="en-US" dirty="0"/>
              <a:t>Peggy Cyr MD</a:t>
            </a:r>
            <a:r>
              <a:rPr lang="en-US" dirty="0" smtClean="0"/>
              <a:t>, </a:t>
            </a:r>
            <a:r>
              <a:rPr lang="en-US" dirty="0"/>
              <a:t>Vicki Hayes MD, Suzanne Minor MD, Lauren Boehm MD, Yajaira Johnson-Esparza PhD</a:t>
            </a:r>
          </a:p>
        </p:txBody>
      </p:sp>
    </p:spTree>
    <p:extLst>
      <p:ext uri="{BB962C8B-B14F-4D97-AF65-F5344CB8AC3E}">
        <p14:creationId xmlns:p14="http://schemas.microsoft.com/office/powerpoint/2010/main" val="1795412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63D6-2D25-804F-8AE7-C1B4B881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9432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To say yes or not to say yes…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18018-7273-E542-A829-94436DA0000F}"/>
              </a:ext>
            </a:extLst>
          </p:cNvPr>
          <p:cNvSpPr txBox="1"/>
          <p:nvPr/>
        </p:nvSpPr>
        <p:spPr>
          <a:xfrm>
            <a:off x="3593597" y="1638914"/>
            <a:ext cx="195680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Proposition/Request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F71634-6108-704E-8D5B-795F6F32710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72000" y="1977468"/>
            <a:ext cx="0" cy="4853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50C5E5-70F8-5143-B101-69E1343C238E}"/>
              </a:ext>
            </a:extLst>
          </p:cNvPr>
          <p:cNvSpPr txBox="1"/>
          <p:nvPr/>
        </p:nvSpPr>
        <p:spPr>
          <a:xfrm>
            <a:off x="3593597" y="2478394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Is this a good opportunity?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C2264-7907-8644-94AE-937B55E184B5}"/>
              </a:ext>
            </a:extLst>
          </p:cNvPr>
          <p:cNvSpPr txBox="1"/>
          <p:nvPr/>
        </p:nvSpPr>
        <p:spPr>
          <a:xfrm>
            <a:off x="3377955" y="3447445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72C8D91-0386-2048-BCEF-D0E6ECFF64DF}"/>
              </a:ext>
            </a:extLst>
          </p:cNvPr>
          <p:cNvCxnSpPr>
            <a:cxnSpLocks/>
          </p:cNvCxnSpPr>
          <p:nvPr/>
        </p:nvCxnSpPr>
        <p:spPr>
          <a:xfrm rot="5400000">
            <a:off x="3671316" y="3095400"/>
            <a:ext cx="411481" cy="341376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7FCE493-CB19-6644-83F0-EDBA23DBDF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08147" y="3066729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1AF8EA7-7DB6-6B44-9AFF-5ABE41A5F377}"/>
              </a:ext>
            </a:extLst>
          </p:cNvPr>
          <p:cNvSpPr txBox="1"/>
          <p:nvPr/>
        </p:nvSpPr>
        <p:spPr>
          <a:xfrm>
            <a:off x="5072644" y="3458689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A54750-7DE7-9946-81C1-9DB093E09682}"/>
              </a:ext>
            </a:extLst>
          </p:cNvPr>
          <p:cNvCxnSpPr>
            <a:cxnSpLocks/>
          </p:cNvCxnSpPr>
          <p:nvPr/>
        </p:nvCxnSpPr>
        <p:spPr>
          <a:xfrm flipH="1">
            <a:off x="5729469" y="3616722"/>
            <a:ext cx="4084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3ED7CF-69DD-F348-9EA4-19939DBE2862}"/>
              </a:ext>
            </a:extLst>
          </p:cNvPr>
          <p:cNvSpPr txBox="1"/>
          <p:nvPr/>
        </p:nvSpPr>
        <p:spPr>
          <a:xfrm>
            <a:off x="6137901" y="3324334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Decline but leave the door open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E374F5-E365-8047-85AD-7B292AD7A22E}"/>
              </a:ext>
            </a:extLst>
          </p:cNvPr>
          <p:cNvSpPr txBox="1"/>
          <p:nvPr/>
        </p:nvSpPr>
        <p:spPr>
          <a:xfrm>
            <a:off x="1037106" y="3335578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Is this a good time? Consider all factors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D2F7A1-422C-FD4C-B254-C1B55B715057}"/>
              </a:ext>
            </a:extLst>
          </p:cNvPr>
          <p:cNvCxnSpPr>
            <a:cxnSpLocks/>
          </p:cNvCxnSpPr>
          <p:nvPr/>
        </p:nvCxnSpPr>
        <p:spPr>
          <a:xfrm flipH="1">
            <a:off x="2969523" y="3639052"/>
            <a:ext cx="4084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03DACE2-3C5F-2742-990F-EC4F4A486A27}"/>
              </a:ext>
            </a:extLst>
          </p:cNvPr>
          <p:cNvCxnSpPr>
            <a:cxnSpLocks/>
          </p:cNvCxnSpPr>
          <p:nvPr/>
        </p:nvCxnSpPr>
        <p:spPr>
          <a:xfrm rot="5400000">
            <a:off x="1021862" y="3958669"/>
            <a:ext cx="411481" cy="341376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576BBE6-8EF2-4D47-82BC-A7DBF76718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84235" y="3927684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83CA88-6E24-904B-B3E3-0DBD14B03586}"/>
              </a:ext>
            </a:extLst>
          </p:cNvPr>
          <p:cNvSpPr txBox="1"/>
          <p:nvPr/>
        </p:nvSpPr>
        <p:spPr>
          <a:xfrm>
            <a:off x="717834" y="4337675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6F60A5-B0A9-D44D-8798-B87AAF1E3844}"/>
              </a:ext>
            </a:extLst>
          </p:cNvPr>
          <p:cNvCxnSpPr/>
          <p:nvPr/>
        </p:nvCxnSpPr>
        <p:spPr>
          <a:xfrm>
            <a:off x="1020340" y="4678806"/>
            <a:ext cx="0" cy="4114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182E188-3665-F047-9C7B-38B6D68C3D5E}"/>
              </a:ext>
            </a:extLst>
          </p:cNvPr>
          <p:cNvSpPr txBox="1"/>
          <p:nvPr/>
        </p:nvSpPr>
        <p:spPr>
          <a:xfrm>
            <a:off x="41937" y="5090288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Decline but leave the door open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A2FC91-E279-0342-AA90-B6E2739D5BE6}"/>
              </a:ext>
            </a:extLst>
          </p:cNvPr>
          <p:cNvSpPr txBox="1"/>
          <p:nvPr/>
        </p:nvSpPr>
        <p:spPr>
          <a:xfrm>
            <a:off x="2638064" y="4313000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CC082A-041F-1644-B687-13D300930D42}"/>
              </a:ext>
            </a:extLst>
          </p:cNvPr>
          <p:cNvCxnSpPr>
            <a:cxnSpLocks/>
            <a:stCxn id="9" idx="3"/>
            <a:endCxn id="44" idx="1"/>
          </p:cNvCxnSpPr>
          <p:nvPr/>
        </p:nvCxnSpPr>
        <p:spPr>
          <a:xfrm flipV="1">
            <a:off x="5550402" y="2252626"/>
            <a:ext cx="598538" cy="51815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6036185-6A79-1240-B6CD-43444CFCE143}"/>
              </a:ext>
            </a:extLst>
          </p:cNvPr>
          <p:cNvSpPr txBox="1"/>
          <p:nvPr/>
        </p:nvSpPr>
        <p:spPr>
          <a:xfrm>
            <a:off x="6148940" y="1406240"/>
            <a:ext cx="2716534" cy="169277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11113" lvl="1"/>
            <a:r>
              <a:rPr lang="en-US" sz="1300" dirty="0"/>
              <a:t>Is this part of my job? </a:t>
            </a:r>
          </a:p>
          <a:p>
            <a:pPr marL="11113" lvl="1"/>
            <a:r>
              <a:rPr lang="en-US" sz="1300" dirty="0"/>
              <a:t>Will I be paid?</a:t>
            </a:r>
          </a:p>
          <a:p>
            <a:pPr marL="11113" lvl="1"/>
            <a:r>
              <a:rPr lang="en-US" sz="1300" dirty="0"/>
              <a:t>Will this bring me joy? </a:t>
            </a:r>
          </a:p>
          <a:p>
            <a:pPr marL="11113" lvl="1"/>
            <a:r>
              <a:rPr lang="en-US" sz="1300" dirty="0"/>
              <a:t>Will this benefit my career? How?</a:t>
            </a:r>
          </a:p>
          <a:p>
            <a:pPr marL="11113" lvl="1"/>
            <a:r>
              <a:rPr lang="en-US" sz="1300" dirty="0"/>
              <a:t>Is this within the realm of my job description? </a:t>
            </a:r>
          </a:p>
          <a:p>
            <a:pPr marL="11113" lvl="1"/>
            <a:r>
              <a:rPr lang="en-US" sz="1300" dirty="0"/>
              <a:t>How does this line up with my values?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E72C41-9CA1-5D4D-B94A-1D3133EED50B}"/>
              </a:ext>
            </a:extLst>
          </p:cNvPr>
          <p:cNvSpPr txBox="1"/>
          <p:nvPr/>
        </p:nvSpPr>
        <p:spPr>
          <a:xfrm>
            <a:off x="201186" y="2013031"/>
            <a:ext cx="2814071" cy="89255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11113" lvl="1"/>
            <a:r>
              <a:rPr lang="en-US" sz="1300" dirty="0"/>
              <a:t>Do I feel obligated to say “yes”? </a:t>
            </a:r>
          </a:p>
          <a:p>
            <a:pPr marL="11113" lvl="1"/>
            <a:r>
              <a:rPr lang="en-US" sz="1300" dirty="0"/>
              <a:t>What do I have on my plate? Any upcoming due dates? </a:t>
            </a:r>
          </a:p>
          <a:p>
            <a:pPr marL="11113" lvl="1"/>
            <a:r>
              <a:rPr lang="en-US" sz="1300" dirty="0"/>
              <a:t>What is the time commitment?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C5C258B-90AB-084B-868B-962CC9B27FF4}"/>
              </a:ext>
            </a:extLst>
          </p:cNvPr>
          <p:cNvCxnSpPr>
            <a:cxnSpLocks/>
          </p:cNvCxnSpPr>
          <p:nvPr/>
        </p:nvCxnSpPr>
        <p:spPr>
          <a:xfrm flipH="1" flipV="1">
            <a:off x="1608222" y="2918256"/>
            <a:ext cx="417956" cy="4084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9FE4BB85-F366-AE45-8FDD-3C7B5349012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59145" y="4670045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F5C0926-CAC3-6E49-B70F-036570C5C39B}"/>
              </a:ext>
            </a:extLst>
          </p:cNvPr>
          <p:cNvSpPr txBox="1"/>
          <p:nvPr/>
        </p:nvSpPr>
        <p:spPr>
          <a:xfrm>
            <a:off x="2399552" y="5088302"/>
            <a:ext cx="1956805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Agree on your level of involvement considering factors above </a:t>
            </a:r>
          </a:p>
        </p:txBody>
      </p:sp>
    </p:spTree>
    <p:extLst>
      <p:ext uri="{BB962C8B-B14F-4D97-AF65-F5344CB8AC3E}">
        <p14:creationId xmlns:p14="http://schemas.microsoft.com/office/powerpoint/2010/main" val="142511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F1FF-DD37-6845-A1CB-99CED1A4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for saying ”no”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E230-7A81-2648-8197-B6D2C5934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2037653"/>
            <a:ext cx="7886700" cy="326231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Rehearse saying no</a:t>
            </a:r>
          </a:p>
          <a:p>
            <a:r>
              <a:rPr lang="en-US" dirty="0"/>
              <a:t>Be clear about your priorities</a:t>
            </a:r>
          </a:p>
          <a:p>
            <a:r>
              <a:rPr lang="en-US" dirty="0"/>
              <a:t>Be truthful in your refusal</a:t>
            </a:r>
          </a:p>
          <a:p>
            <a:r>
              <a:rPr lang="en-US" dirty="0"/>
              <a:t>Make your decision final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1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for saying “NO”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"That sounds like a really great opportunity, but I just can't take on any additional commitments at this time." </a:t>
            </a:r>
          </a:p>
          <a:p>
            <a:r>
              <a:rPr lang="en-US" dirty="0"/>
              <a:t>"I am in the middle of _________, ____________, and ___________ [fill in the blank with status-enhancing and high-profile service commitments] and I am unable to take on any additional service." </a:t>
            </a:r>
          </a:p>
          <a:p>
            <a:r>
              <a:rPr lang="en-US" dirty="0"/>
              <a:t>"I'm not the best person for this, why don't you ask ______________?” </a:t>
            </a:r>
          </a:p>
          <a:p>
            <a:r>
              <a:rPr lang="en-US" dirty="0"/>
              <a:t>"If you can find a way to eliminate one of my existing service obligations, I will consider your request." </a:t>
            </a:r>
          </a:p>
          <a:p>
            <a:r>
              <a:rPr lang="en-US" dirty="0"/>
              <a:t>"No, thank you" [look the asker in the eye and sit in silence]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a scenario</a:t>
            </a:r>
          </a:p>
          <a:p>
            <a:r>
              <a:rPr lang="en-US" dirty="0" smtClean="0"/>
              <a:t>Hear first reaction to the “ask” </a:t>
            </a:r>
          </a:p>
          <a:p>
            <a:r>
              <a:rPr lang="en-US" dirty="0" smtClean="0"/>
              <a:t>Her processing of the ask using the decision tree.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4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Saying “No”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Asked to be on medical student admissions committee </a:t>
            </a:r>
            <a:r>
              <a:rPr lang="en-US" dirty="0"/>
              <a:t>or residency admissions interviewing panel</a:t>
            </a:r>
          </a:p>
          <a:p>
            <a:r>
              <a:rPr lang="en-US" dirty="0"/>
              <a:t>Asked to volunteer at student free clinic on Thursday evening or Saturday morning</a:t>
            </a:r>
          </a:p>
          <a:p>
            <a:r>
              <a:rPr lang="en-US" dirty="0"/>
              <a:t>Asked to be on DEI Committees – how to pick and choose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63D6-2D25-804F-8AE7-C1B4B881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9432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To say yes or not to say yes…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918018-7273-E542-A829-94436DA0000F}"/>
              </a:ext>
            </a:extLst>
          </p:cNvPr>
          <p:cNvSpPr txBox="1"/>
          <p:nvPr/>
        </p:nvSpPr>
        <p:spPr>
          <a:xfrm>
            <a:off x="3593597" y="1638914"/>
            <a:ext cx="195680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Proposition/Request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F71634-6108-704E-8D5B-795F6F32710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72000" y="1977468"/>
            <a:ext cx="0" cy="4853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50C5E5-70F8-5143-B101-69E1343C238E}"/>
              </a:ext>
            </a:extLst>
          </p:cNvPr>
          <p:cNvSpPr txBox="1"/>
          <p:nvPr/>
        </p:nvSpPr>
        <p:spPr>
          <a:xfrm>
            <a:off x="3593597" y="2478394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Is this a good opportunity?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C2264-7907-8644-94AE-937B55E184B5}"/>
              </a:ext>
            </a:extLst>
          </p:cNvPr>
          <p:cNvSpPr txBox="1"/>
          <p:nvPr/>
        </p:nvSpPr>
        <p:spPr>
          <a:xfrm>
            <a:off x="3377955" y="3447445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72C8D91-0386-2048-BCEF-D0E6ECFF64DF}"/>
              </a:ext>
            </a:extLst>
          </p:cNvPr>
          <p:cNvCxnSpPr>
            <a:cxnSpLocks/>
          </p:cNvCxnSpPr>
          <p:nvPr/>
        </p:nvCxnSpPr>
        <p:spPr>
          <a:xfrm rot="5400000">
            <a:off x="3671316" y="3095400"/>
            <a:ext cx="411481" cy="341376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7FCE493-CB19-6644-83F0-EDBA23DBDF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08147" y="3066729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1AF8EA7-7DB6-6B44-9AFF-5ABE41A5F377}"/>
              </a:ext>
            </a:extLst>
          </p:cNvPr>
          <p:cNvSpPr txBox="1"/>
          <p:nvPr/>
        </p:nvSpPr>
        <p:spPr>
          <a:xfrm>
            <a:off x="5072644" y="3458689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A54750-7DE7-9946-81C1-9DB093E09682}"/>
              </a:ext>
            </a:extLst>
          </p:cNvPr>
          <p:cNvCxnSpPr>
            <a:cxnSpLocks/>
          </p:cNvCxnSpPr>
          <p:nvPr/>
        </p:nvCxnSpPr>
        <p:spPr>
          <a:xfrm flipH="1">
            <a:off x="5729469" y="3616722"/>
            <a:ext cx="4084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3ED7CF-69DD-F348-9EA4-19939DBE2862}"/>
              </a:ext>
            </a:extLst>
          </p:cNvPr>
          <p:cNvSpPr txBox="1"/>
          <p:nvPr/>
        </p:nvSpPr>
        <p:spPr>
          <a:xfrm>
            <a:off x="6137901" y="3324334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Decline but leave the door open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E374F5-E365-8047-85AD-7B292AD7A22E}"/>
              </a:ext>
            </a:extLst>
          </p:cNvPr>
          <p:cNvSpPr txBox="1"/>
          <p:nvPr/>
        </p:nvSpPr>
        <p:spPr>
          <a:xfrm>
            <a:off x="1037106" y="3335578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Is this a good time? Consider all factors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D2F7A1-422C-FD4C-B254-C1B55B715057}"/>
              </a:ext>
            </a:extLst>
          </p:cNvPr>
          <p:cNvCxnSpPr>
            <a:cxnSpLocks/>
          </p:cNvCxnSpPr>
          <p:nvPr/>
        </p:nvCxnSpPr>
        <p:spPr>
          <a:xfrm flipH="1">
            <a:off x="2969523" y="3639052"/>
            <a:ext cx="4084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03DACE2-3C5F-2742-990F-EC4F4A486A27}"/>
              </a:ext>
            </a:extLst>
          </p:cNvPr>
          <p:cNvCxnSpPr>
            <a:cxnSpLocks/>
          </p:cNvCxnSpPr>
          <p:nvPr/>
        </p:nvCxnSpPr>
        <p:spPr>
          <a:xfrm rot="5400000">
            <a:off x="1021862" y="3958669"/>
            <a:ext cx="411481" cy="341376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576BBE6-8EF2-4D47-82BC-A7DBF76718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84235" y="3927684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F83CA88-6E24-904B-B3E3-0DBD14B03586}"/>
              </a:ext>
            </a:extLst>
          </p:cNvPr>
          <p:cNvSpPr txBox="1"/>
          <p:nvPr/>
        </p:nvSpPr>
        <p:spPr>
          <a:xfrm>
            <a:off x="717834" y="4337675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6F60A5-B0A9-D44D-8798-B87AAF1E3844}"/>
              </a:ext>
            </a:extLst>
          </p:cNvPr>
          <p:cNvCxnSpPr/>
          <p:nvPr/>
        </p:nvCxnSpPr>
        <p:spPr>
          <a:xfrm>
            <a:off x="1020340" y="4678806"/>
            <a:ext cx="0" cy="4114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182E188-3665-F047-9C7B-38B6D68C3D5E}"/>
              </a:ext>
            </a:extLst>
          </p:cNvPr>
          <p:cNvSpPr txBox="1"/>
          <p:nvPr/>
        </p:nvSpPr>
        <p:spPr>
          <a:xfrm>
            <a:off x="41937" y="5090288"/>
            <a:ext cx="195680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Decline but leave the door open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A2FC91-E279-0342-AA90-B6E2739D5BE6}"/>
              </a:ext>
            </a:extLst>
          </p:cNvPr>
          <p:cNvSpPr txBox="1"/>
          <p:nvPr/>
        </p:nvSpPr>
        <p:spPr>
          <a:xfrm>
            <a:off x="2638064" y="4313000"/>
            <a:ext cx="656825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CC082A-041F-1644-B687-13D300930D42}"/>
              </a:ext>
            </a:extLst>
          </p:cNvPr>
          <p:cNvCxnSpPr>
            <a:cxnSpLocks/>
            <a:stCxn id="9" idx="3"/>
            <a:endCxn id="44" idx="1"/>
          </p:cNvCxnSpPr>
          <p:nvPr/>
        </p:nvCxnSpPr>
        <p:spPr>
          <a:xfrm flipV="1">
            <a:off x="5550402" y="2252626"/>
            <a:ext cx="598538" cy="51815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6036185-6A79-1240-B6CD-43444CFCE143}"/>
              </a:ext>
            </a:extLst>
          </p:cNvPr>
          <p:cNvSpPr txBox="1"/>
          <p:nvPr/>
        </p:nvSpPr>
        <p:spPr>
          <a:xfrm>
            <a:off x="6148940" y="1406240"/>
            <a:ext cx="2716534" cy="169277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11113" lvl="1"/>
            <a:r>
              <a:rPr lang="en-US" sz="1300" dirty="0"/>
              <a:t>Is this part of my job? </a:t>
            </a:r>
          </a:p>
          <a:p>
            <a:pPr marL="11113" lvl="1"/>
            <a:r>
              <a:rPr lang="en-US" sz="1300" dirty="0"/>
              <a:t>Will I be paid?</a:t>
            </a:r>
          </a:p>
          <a:p>
            <a:pPr marL="11113" lvl="1"/>
            <a:r>
              <a:rPr lang="en-US" sz="1300" dirty="0"/>
              <a:t>Will this bring me joy? </a:t>
            </a:r>
          </a:p>
          <a:p>
            <a:pPr marL="11113" lvl="1"/>
            <a:r>
              <a:rPr lang="en-US" sz="1300" dirty="0"/>
              <a:t>Will this benefit my career? How?</a:t>
            </a:r>
          </a:p>
          <a:p>
            <a:pPr marL="11113" lvl="1"/>
            <a:r>
              <a:rPr lang="en-US" sz="1300" dirty="0"/>
              <a:t>Is this within the realm of my job description? </a:t>
            </a:r>
          </a:p>
          <a:p>
            <a:pPr marL="11113" lvl="1"/>
            <a:r>
              <a:rPr lang="en-US" sz="1300" dirty="0"/>
              <a:t>How does this line up with my values?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E72C41-9CA1-5D4D-B94A-1D3133EED50B}"/>
              </a:ext>
            </a:extLst>
          </p:cNvPr>
          <p:cNvSpPr txBox="1"/>
          <p:nvPr/>
        </p:nvSpPr>
        <p:spPr>
          <a:xfrm>
            <a:off x="201186" y="2013031"/>
            <a:ext cx="2814071" cy="89255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11113" lvl="1"/>
            <a:r>
              <a:rPr lang="en-US" sz="1300" dirty="0"/>
              <a:t>Do I feel obligated to say “yes”? </a:t>
            </a:r>
          </a:p>
          <a:p>
            <a:pPr marL="11113" lvl="1"/>
            <a:r>
              <a:rPr lang="en-US" sz="1300" dirty="0"/>
              <a:t>What do I have on my plate? Any upcoming due dates? </a:t>
            </a:r>
          </a:p>
          <a:p>
            <a:pPr marL="11113" lvl="1"/>
            <a:r>
              <a:rPr lang="en-US" sz="1300" dirty="0"/>
              <a:t>What is the time commitment?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C5C258B-90AB-084B-868B-962CC9B27FF4}"/>
              </a:ext>
            </a:extLst>
          </p:cNvPr>
          <p:cNvCxnSpPr>
            <a:cxnSpLocks/>
          </p:cNvCxnSpPr>
          <p:nvPr/>
        </p:nvCxnSpPr>
        <p:spPr>
          <a:xfrm flipH="1" flipV="1">
            <a:off x="1608222" y="2918256"/>
            <a:ext cx="417956" cy="4084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9FE4BB85-F366-AE45-8FDD-3C7B5349012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59145" y="4670045"/>
            <a:ext cx="400241" cy="38557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F5C0926-CAC3-6E49-B70F-036570C5C39B}"/>
              </a:ext>
            </a:extLst>
          </p:cNvPr>
          <p:cNvSpPr txBox="1"/>
          <p:nvPr/>
        </p:nvSpPr>
        <p:spPr>
          <a:xfrm>
            <a:off x="2399552" y="5088302"/>
            <a:ext cx="1956805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Agree on your level of involvement considering factors above </a:t>
            </a:r>
          </a:p>
        </p:txBody>
      </p:sp>
    </p:spTree>
    <p:extLst>
      <p:ext uri="{BB962C8B-B14F-4D97-AF65-F5344CB8AC3E}">
        <p14:creationId xmlns:p14="http://schemas.microsoft.com/office/powerpoint/2010/main" val="31448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9B4-B2C0-B549-84BC-1A9B920C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Debrief: Anticipated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F1AF-7129-C04A-A67E-328560CD7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Going forward what do you think your personal challenges will be for saying no?</a:t>
            </a:r>
          </a:p>
          <a:p>
            <a:r>
              <a:rPr lang="en-US" dirty="0"/>
              <a:t>Write down your top three challenges  </a:t>
            </a:r>
          </a:p>
          <a:p>
            <a:r>
              <a:rPr lang="en-US" dirty="0"/>
              <a:t>What is your SMART plan for applying one of the techniques from this session</a:t>
            </a:r>
          </a:p>
          <a:p>
            <a:r>
              <a:rPr lang="en-US" dirty="0"/>
              <a:t>SMART GOAL– Specific, Measurable, Achievable, Relevant, Time limited</a:t>
            </a:r>
          </a:p>
        </p:txBody>
      </p:sp>
    </p:spTree>
    <p:extLst>
      <p:ext uri="{BB962C8B-B14F-4D97-AF65-F5344CB8AC3E}">
        <p14:creationId xmlns:p14="http://schemas.microsoft.com/office/powerpoint/2010/main" val="53306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24FE-4646-1145-B631-D85AF024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FCF50-E987-8644-9743-B866FC81F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universal pressure to say “yes” </a:t>
            </a:r>
          </a:p>
          <a:p>
            <a:r>
              <a:rPr lang="en-US" dirty="0"/>
              <a:t>Be aware of your own workload and bandwidth </a:t>
            </a:r>
          </a:p>
          <a:p>
            <a:r>
              <a:rPr lang="en-US" dirty="0"/>
              <a:t>Employ techniques to critically assess an ask </a:t>
            </a:r>
          </a:p>
          <a:p>
            <a:r>
              <a:rPr lang="en-US" dirty="0"/>
              <a:t>Consider “not now”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73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960D1-A88C-924D-8491-1DB183CC7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 smtClean="0"/>
              <a:t>Contact: cyrp@mmc.org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Please be sure to evaluate us!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02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FF06-FA53-3B44-874F-03115B21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608E6-9ED3-FB4C-9057-D4FA5AFE6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Blake GH, </a:t>
            </a:r>
            <a:r>
              <a:rPr lang="en-US" sz="1600" dirty="0" err="1"/>
              <a:t>Kemmet</a:t>
            </a:r>
            <a:r>
              <a:rPr lang="en-US" sz="1600" dirty="0"/>
              <a:t> RK, Jenkins J, </a:t>
            </a:r>
            <a:r>
              <a:rPr lang="en-US" sz="1600" dirty="0" err="1"/>
              <a:t>Heidel</a:t>
            </a:r>
            <a:r>
              <a:rPr lang="en-US" sz="1600" dirty="0"/>
              <a:t> RE, Wilson GA. Milestones as a Guide for Academic Career Development. Fam Med. 2019;51(9):760-765. 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https://doi.org/10.22454/</a:t>
            </a: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FamMed.</a:t>
            </a:r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2019.109290</a:t>
            </a:r>
            <a:endParaRPr lang="en-US" sz="1600" dirty="0"/>
          </a:p>
          <a:p>
            <a:r>
              <a:rPr lang="en-US" sz="1600" dirty="0"/>
              <a:t>Kuhn GJ, </a:t>
            </a:r>
            <a:r>
              <a:rPr lang="en-US" sz="1600" dirty="0" err="1"/>
              <a:t>Krome</a:t>
            </a:r>
            <a:r>
              <a:rPr lang="en-US" sz="1600" dirty="0"/>
              <a:t> RL. Career planning and development for emergency medicine faculty. J </a:t>
            </a:r>
            <a:r>
              <a:rPr lang="en-US" sz="1600" dirty="0" err="1"/>
              <a:t>Emerg</a:t>
            </a:r>
            <a:r>
              <a:rPr lang="en-US" sz="1600" dirty="0"/>
              <a:t> Med. 1997 May- Jun;15(3):381-5. </a:t>
            </a:r>
            <a:r>
              <a:rPr lang="en-US" sz="1600" dirty="0" err="1"/>
              <a:t>doi</a:t>
            </a:r>
            <a:r>
              <a:rPr lang="en-US" sz="1600" dirty="0"/>
              <a:t>: 10.1016/s0736-4679(97)00018-8. PMID: 9258795. https://</a:t>
            </a:r>
            <a:r>
              <a:rPr lang="en-US" sz="1600" dirty="0" err="1"/>
              <a:t>pubmed-ncbi-nlm-nih</a:t>
            </a:r>
            <a:r>
              <a:rPr lang="en-US" sz="1600" dirty="0"/>
              <a:t>- </a:t>
            </a:r>
            <a:r>
              <a:rPr lang="en-US" sz="1600" dirty="0" err="1"/>
              <a:t>gov.ezproxy.fiu.edu</a:t>
            </a:r>
            <a:r>
              <a:rPr lang="en-US" sz="1600" dirty="0"/>
              <a:t>/31596934/ 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http://rtalbert.org/saying-no-gracefully/</a:t>
            </a:r>
            <a:endParaRPr lang="en-US" sz="1600" dirty="0"/>
          </a:p>
          <a:p>
            <a:r>
              <a:rPr lang="en-US" sz="1600" dirty="0"/>
              <a:t>National Center for Faculty Development and Diversity. Uché Blackstock On Learning To Say No, Explore the Space Podcast https://</a:t>
            </a:r>
            <a:r>
              <a:rPr lang="en-US" sz="1600" dirty="0" err="1"/>
              <a:t>www.explorethespaceshow.com</a:t>
            </a:r>
            <a:r>
              <a:rPr lang="en-US" sz="1600" dirty="0"/>
              <a:t>/podcasting/</a:t>
            </a:r>
            <a:r>
              <a:rPr lang="en-US" sz="1600" dirty="0" err="1"/>
              <a:t>uche</a:t>
            </a:r>
            <a:r>
              <a:rPr lang="en-US" sz="1600" dirty="0"/>
              <a:t>-</a:t>
            </a:r>
            <a:r>
              <a:rPr lang="en-US" sz="1600" dirty="0" err="1"/>
              <a:t>blackstock</a:t>
            </a:r>
            <a:r>
              <a:rPr lang="en-US" sz="1600" dirty="0"/>
              <a:t>-on-saying-no/ </a:t>
            </a:r>
          </a:p>
          <a:p>
            <a:r>
              <a:rPr lang="en-US" sz="1600" dirty="0" err="1"/>
              <a:t>Roquemore</a:t>
            </a:r>
            <a:r>
              <a:rPr lang="en-US" sz="1600" dirty="0"/>
              <a:t>, KA. Just Say No. </a:t>
            </a:r>
            <a:r>
              <a:rPr lang="en-US" sz="1600" i="1" dirty="0"/>
              <a:t>Insider Higher Ed. </a:t>
            </a:r>
            <a:r>
              <a:rPr lang="en-US" sz="1600" dirty="0"/>
              <a:t>Sept 27, 2010. https://</a:t>
            </a:r>
            <a:r>
              <a:rPr lang="en-US" sz="1600" dirty="0" err="1"/>
              <a:t>www.insidehighered.com</a:t>
            </a:r>
            <a:r>
              <a:rPr lang="en-US" sz="1600" dirty="0"/>
              <a:t>/advice/2010/09/27/just-say-no </a:t>
            </a:r>
          </a:p>
          <a:p>
            <a:endParaRPr lang="en-US" sz="16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9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2930B7-9522-7042-A949-3FE59A30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26463"/>
            <a:ext cx="6858000" cy="703088"/>
          </a:xfrm>
        </p:spPr>
        <p:txBody>
          <a:bodyPr anchor="t">
            <a:normAutofit/>
          </a:bodyPr>
          <a:lstStyle/>
          <a:p>
            <a:r>
              <a:rPr lang="en-US" sz="3200" dirty="0"/>
              <a:t>No Disclosures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8733DA8-C7C6-3845-9F80-955CAAD5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98607"/>
            <a:ext cx="6858000" cy="1632728"/>
          </a:xfrm>
        </p:spPr>
        <p:txBody>
          <a:bodyPr>
            <a:noAutofit/>
          </a:bodyPr>
          <a:lstStyle/>
          <a:p>
            <a:endParaRPr lang="en-US" sz="1400" dirty="0"/>
          </a:p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284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1A76-5C11-014C-BD4B-D5C7A73C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6A88-C0D5-334B-9D17-0088C690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2636141"/>
            <a:ext cx="8612433" cy="310790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700" dirty="0"/>
              <a:t>Employ techniques to avoid an immediate “yes”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Identify a decision tree for critically assessing a request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Assess current workload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Weigh pros/cons of accepting or declining a request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Practice the skill of saying “no”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1A76-5C11-014C-BD4B-D5C7A73C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over-extend?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6A88-C0D5-334B-9D17-0088C690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36" y="1698195"/>
            <a:ext cx="8210263" cy="43311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Desire to help others</a:t>
            </a:r>
          </a:p>
          <a:p>
            <a:pPr lvl="1"/>
            <a:r>
              <a:rPr lang="en-US" dirty="0"/>
              <a:t>Colleagues, residents, students, patients </a:t>
            </a:r>
          </a:p>
          <a:p>
            <a:r>
              <a:rPr lang="en-US" dirty="0"/>
              <a:t>Career advancement or promotion</a:t>
            </a:r>
          </a:p>
          <a:p>
            <a:r>
              <a:rPr lang="en-US" dirty="0"/>
              <a:t>Self improvement </a:t>
            </a:r>
          </a:p>
          <a:p>
            <a:r>
              <a:rPr lang="en-US" dirty="0"/>
              <a:t>Minority tax/Service tax</a:t>
            </a:r>
          </a:p>
          <a:p>
            <a:r>
              <a:rPr lang="en-US" dirty="0"/>
              <a:t>Opportunity to collaborate </a:t>
            </a:r>
          </a:p>
          <a:p>
            <a:r>
              <a:rPr lang="en-US" dirty="0"/>
              <a:t>Rewarding, fulfilling, fun</a:t>
            </a:r>
          </a:p>
          <a:p>
            <a:r>
              <a:rPr lang="en-US" dirty="0"/>
              <a:t>People pleasing</a:t>
            </a:r>
          </a:p>
          <a:p>
            <a:r>
              <a:rPr lang="en-US" dirty="0"/>
              <a:t>Not sure have the right or authority to say no</a:t>
            </a:r>
          </a:p>
          <a:p>
            <a:r>
              <a:rPr lang="en-US" dirty="0"/>
              <a:t>Not skilled at saying no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2E0B2A4-263D-5540-98EC-0E770A82E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560360"/>
              </p:ext>
            </p:extLst>
          </p:nvPr>
        </p:nvGraphicFramePr>
        <p:xfrm>
          <a:off x="290641" y="95251"/>
          <a:ext cx="8119934" cy="6115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852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4A24-5CC4-9542-89EB-15B62DC0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over-committing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69D6F-5192-4049-8B68-C29B5A10A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 on work-life balance</a:t>
            </a:r>
          </a:p>
          <a:p>
            <a:r>
              <a:rPr lang="en-US" dirty="0"/>
              <a:t>Potential to compromise other obligations </a:t>
            </a:r>
          </a:p>
          <a:p>
            <a:r>
              <a:rPr lang="en-US" dirty="0"/>
              <a:t>Increase risk for: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Resentment</a:t>
            </a:r>
          </a:p>
          <a:p>
            <a:pPr lvl="1"/>
            <a:r>
              <a:rPr lang="en-US" dirty="0"/>
              <a:t>Feeling overwhelmed, stressed out, burned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73750-8944-CD45-A31C-341A28E56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443" y="1026416"/>
            <a:ext cx="2067537" cy="15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4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B57-7233-2B4E-B55C-36C049D0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97" y="1468159"/>
            <a:ext cx="7886700" cy="993775"/>
          </a:xfrm>
        </p:spPr>
        <p:txBody>
          <a:bodyPr>
            <a:normAutofit/>
          </a:bodyPr>
          <a:lstStyle/>
          <a:p>
            <a:r>
              <a:rPr lang="en-US" dirty="0"/>
              <a:t>Avoid the immediate yes: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473" y="2811557"/>
            <a:ext cx="2725269" cy="2519081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“What an intriguing offer”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“That’s so interesting”</a:t>
            </a:r>
          </a:p>
          <a:p>
            <a:pPr algn="ctr"/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392707" y="2354356"/>
            <a:ext cx="4625788" cy="315557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“Let me get back to you”</a:t>
            </a:r>
          </a:p>
          <a:p>
            <a:endParaRPr lang="en-US" sz="1000" dirty="0"/>
          </a:p>
          <a:p>
            <a:r>
              <a:rPr lang="en-US" sz="2400" dirty="0"/>
              <a:t>“I’d love to check in with my supervisor first”</a:t>
            </a:r>
          </a:p>
          <a:p>
            <a:endParaRPr lang="en-US" sz="1000" dirty="0"/>
          </a:p>
          <a:p>
            <a:r>
              <a:rPr lang="en-US" sz="2400" dirty="0"/>
              <a:t>“I need to check my calendar”</a:t>
            </a:r>
          </a:p>
          <a:p>
            <a:endParaRPr lang="en-US" sz="1000" dirty="0"/>
          </a:p>
          <a:p>
            <a:r>
              <a:rPr lang="en-US" sz="2400" dirty="0"/>
              <a:t>“This is an important project, if I commit to it I want to do it well”</a:t>
            </a:r>
          </a:p>
          <a:p>
            <a:pPr algn="ctr"/>
            <a:endParaRPr lang="en-US" sz="2400" dirty="0"/>
          </a:p>
        </p:txBody>
      </p:sp>
      <p:sp>
        <p:nvSpPr>
          <p:cNvPr id="8" name="Plus 7"/>
          <p:cNvSpPr/>
          <p:nvPr/>
        </p:nvSpPr>
        <p:spPr>
          <a:xfrm>
            <a:off x="2859742" y="3448050"/>
            <a:ext cx="1532965" cy="1532965"/>
          </a:xfrm>
          <a:prstGeom prst="mathPlus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9A7C-6282-9D4B-B1C1-2DF87FFE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241E-8D57-3E4D-A043-A81D14D41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2186198"/>
            <a:ext cx="7886700" cy="32623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Factors to consider before accepting:</a:t>
            </a:r>
          </a:p>
          <a:p>
            <a:pPr lvl="1"/>
            <a:r>
              <a:rPr lang="en-US" dirty="0"/>
              <a:t>Is this part of my job? </a:t>
            </a:r>
          </a:p>
          <a:p>
            <a:pPr lvl="1"/>
            <a:r>
              <a:rPr lang="en-US" dirty="0"/>
              <a:t>Am I being paid?</a:t>
            </a:r>
          </a:p>
          <a:p>
            <a:pPr lvl="1"/>
            <a:r>
              <a:rPr lang="en-US" dirty="0"/>
              <a:t>Will this bring me joy? </a:t>
            </a:r>
          </a:p>
          <a:p>
            <a:pPr lvl="1"/>
            <a:r>
              <a:rPr lang="en-US" dirty="0"/>
              <a:t>Will this benefit my career? If so how?</a:t>
            </a:r>
          </a:p>
          <a:p>
            <a:pPr lvl="1"/>
            <a:r>
              <a:rPr lang="en-US" dirty="0"/>
              <a:t>Is this within the realm of my job description? </a:t>
            </a:r>
          </a:p>
          <a:p>
            <a:pPr lvl="1"/>
            <a:r>
              <a:rPr lang="en-US" dirty="0"/>
              <a:t>Do I have the time to do this?</a:t>
            </a:r>
          </a:p>
          <a:p>
            <a:pPr lvl="1"/>
            <a:r>
              <a:rPr lang="en-US" dirty="0"/>
              <a:t>Do I feel obligated to say “yes”? </a:t>
            </a:r>
          </a:p>
          <a:p>
            <a:pPr lvl="1"/>
            <a:r>
              <a:rPr lang="en-US" dirty="0"/>
              <a:t>How does this line up with my values? 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62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Ask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 the time commitment  </a:t>
            </a:r>
          </a:p>
          <a:p>
            <a:r>
              <a:rPr lang="en-US" dirty="0"/>
              <a:t>Consult your calendar</a:t>
            </a:r>
          </a:p>
          <a:p>
            <a:r>
              <a:rPr lang="en-US" dirty="0"/>
              <a:t>Ask yourself “Why would I say yes?”</a:t>
            </a:r>
          </a:p>
          <a:p>
            <a:r>
              <a:rPr lang="en-US" dirty="0"/>
              <a:t>Serve strategically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262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2020STFM 1">
      <a:dk1>
        <a:srgbClr val="4D4D4F"/>
      </a:dk1>
      <a:lt1>
        <a:srgbClr val="FFFFFF"/>
      </a:lt1>
      <a:dk2>
        <a:srgbClr val="BFCEE3"/>
      </a:dk2>
      <a:lt2>
        <a:srgbClr val="6F69AF"/>
      </a:lt2>
      <a:accent1>
        <a:srgbClr val="0096D3"/>
      </a:accent1>
      <a:accent2>
        <a:srgbClr val="EF8D2B"/>
      </a:accent2>
      <a:accent3>
        <a:srgbClr val="00ABC5"/>
      </a:accent3>
      <a:accent4>
        <a:srgbClr val="1E417B"/>
      </a:accent4>
      <a:accent5>
        <a:srgbClr val="5B9BD5"/>
      </a:accent5>
      <a:accent6>
        <a:srgbClr val="ED116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2020STFM 1">
      <a:dk1>
        <a:srgbClr val="4D4D4F"/>
      </a:dk1>
      <a:lt1>
        <a:srgbClr val="FFFFFF"/>
      </a:lt1>
      <a:dk2>
        <a:srgbClr val="BFCEE3"/>
      </a:dk2>
      <a:lt2>
        <a:srgbClr val="6F69AF"/>
      </a:lt2>
      <a:accent1>
        <a:srgbClr val="0096D3"/>
      </a:accent1>
      <a:accent2>
        <a:srgbClr val="EF8D2B"/>
      </a:accent2>
      <a:accent3>
        <a:srgbClr val="00ABC5"/>
      </a:accent3>
      <a:accent4>
        <a:srgbClr val="1E417B"/>
      </a:accent4>
      <a:accent5>
        <a:srgbClr val="5B9BD5"/>
      </a:accent5>
      <a:accent6>
        <a:srgbClr val="ED116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1251</Words>
  <Application>Microsoft Office PowerPoint</Application>
  <PresentationFormat>On-screen Show (4:3)</PresentationFormat>
  <Paragraphs>188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Custom Design</vt:lpstr>
      <vt:lpstr>1_Custom Design</vt:lpstr>
      <vt:lpstr>No Joy, No Pay, No Do: When and How to Assess the Ask</vt:lpstr>
      <vt:lpstr>No Disclosures</vt:lpstr>
      <vt:lpstr>Objectives</vt:lpstr>
      <vt:lpstr>Why do we over-extend?</vt:lpstr>
      <vt:lpstr>PowerPoint Presentation</vt:lpstr>
      <vt:lpstr>Risks of over-committing</vt:lpstr>
      <vt:lpstr>Avoid the immediate yes:</vt:lpstr>
      <vt:lpstr>Assessing the Ask </vt:lpstr>
      <vt:lpstr>Assessing the Ask cont.</vt:lpstr>
      <vt:lpstr>To say yes or not to say yes…</vt:lpstr>
      <vt:lpstr>Techniques for saying ”no” </vt:lpstr>
      <vt:lpstr>Examples for saying “NO”</vt:lpstr>
      <vt:lpstr>Let’s Practice</vt:lpstr>
      <vt:lpstr>Practice Saying “No”</vt:lpstr>
      <vt:lpstr>To say yes or not to say yes…</vt:lpstr>
      <vt:lpstr>Debrief: Anticipated challenges </vt:lpstr>
      <vt:lpstr>Conclusion </vt:lpstr>
      <vt:lpstr>Thank you! Contact: cyrp@mmc.org  Please be sure to evaluate us!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Peggy R. Cyr</cp:lastModifiedBy>
  <cp:revision>16</cp:revision>
  <cp:lastPrinted>2021-11-15T22:18:56Z</cp:lastPrinted>
  <dcterms:created xsi:type="dcterms:W3CDTF">2020-09-02T12:45:37Z</dcterms:created>
  <dcterms:modified xsi:type="dcterms:W3CDTF">2022-02-11T18:52:55Z</dcterms:modified>
</cp:coreProperties>
</file>