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57" r:id="rId3"/>
    <p:sldId id="266" r:id="rId4"/>
    <p:sldId id="273" r:id="rId5"/>
    <p:sldId id="272" r:id="rId6"/>
    <p:sldId id="274" r:id="rId7"/>
    <p:sldId id="261" r:id="rId8"/>
    <p:sldId id="268" r:id="rId9"/>
    <p:sldId id="269" r:id="rId10"/>
    <p:sldId id="270" r:id="rId11"/>
    <p:sldId id="271" r:id="rId12"/>
    <p:sldId id="264" r:id="rId13"/>
    <p:sldId id="265" r:id="rId14"/>
    <p:sldId id="260" r:id="rId15"/>
    <p:sldId id="262" r:id="rId16"/>
    <p:sldId id="278" r:id="rId17"/>
    <p:sldId id="259" r:id="rId18"/>
    <p:sldId id="279" r:id="rId19"/>
    <p:sldId id="263"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ause-Fromm, Karen" initials="KK" lastIdx="1" clrIdx="0">
    <p:extLst>
      <p:ext uri="{19B8F6BF-5375-455C-9EA6-DF929625EA0E}">
        <p15:presenceInfo xmlns:p15="http://schemas.microsoft.com/office/powerpoint/2012/main" userId="S::kkrause@mcw.edu::4a46f22c-cdda-4d26-8202-d2147e1de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174" autoAdjust="0"/>
    <p:restoredTop sz="70475" autoAdjust="0"/>
  </p:normalViewPr>
  <p:slideViewPr>
    <p:cSldViewPr>
      <p:cViewPr varScale="1">
        <p:scale>
          <a:sx n="58" d="100"/>
          <a:sy n="58" d="100"/>
        </p:scale>
        <p:origin x="192" y="368"/>
      </p:cViewPr>
      <p:guideLst>
        <p:guide orient="horz" pos="2160"/>
        <p:guide pos="2880"/>
      </p:guideLst>
    </p:cSldViewPr>
  </p:slideViewPr>
  <p:outlineViewPr>
    <p:cViewPr>
      <p:scale>
        <a:sx n="33" d="100"/>
        <a:sy n="33" d="100"/>
      </p:scale>
      <p:origin x="0" y="0"/>
    </p:cViewPr>
  </p:outlineViewPr>
  <p:notesTextViewPr>
    <p:cViewPr>
      <p:scale>
        <a:sx n="1" d="1"/>
        <a:sy n="1" d="1"/>
      </p:scale>
      <p:origin x="0" y="-80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11E97A-ABC1-494F-AF5D-278140A0B823}"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US"/>
        </a:p>
      </dgm:t>
    </dgm:pt>
    <dgm:pt modelId="{9B7C3150-C331-E94D-9660-3AA548481633}">
      <dgm:prSet phldrT="[Text]"/>
      <dgm:spPr/>
      <dgm:t>
        <a:bodyPr/>
        <a:lstStyle/>
        <a:p>
          <a:r>
            <a:rPr lang="en-US" dirty="0"/>
            <a:t>2008</a:t>
          </a:r>
        </a:p>
      </dgm:t>
    </dgm:pt>
    <dgm:pt modelId="{A462F5A7-8A4A-7B46-B129-4A7B46B74747}" type="parTrans" cxnId="{6312E1E5-06B3-3A49-B31B-62C8B7D3E27F}">
      <dgm:prSet/>
      <dgm:spPr/>
      <dgm:t>
        <a:bodyPr/>
        <a:lstStyle/>
        <a:p>
          <a:endParaRPr lang="en-US"/>
        </a:p>
      </dgm:t>
    </dgm:pt>
    <dgm:pt modelId="{2E0F9183-73C1-3648-B693-180B71DB8898}" type="sibTrans" cxnId="{6312E1E5-06B3-3A49-B31B-62C8B7D3E27F}">
      <dgm:prSet/>
      <dgm:spPr/>
      <dgm:t>
        <a:bodyPr/>
        <a:lstStyle/>
        <a:p>
          <a:endParaRPr lang="en-US"/>
        </a:p>
      </dgm:t>
    </dgm:pt>
    <dgm:pt modelId="{C97955C2-B69E-6645-9D25-9CE0456F8676}">
      <dgm:prSet phldrT="[Text]"/>
      <dgm:spPr/>
      <dgm:t>
        <a:bodyPr/>
        <a:lstStyle/>
        <a:p>
          <a:r>
            <a:rPr lang="en-US" dirty="0" err="1"/>
            <a:t>MacNeal</a:t>
          </a:r>
          <a:r>
            <a:rPr lang="en-US" dirty="0"/>
            <a:t>, UIC, St. Joseph's, West Suburban</a:t>
          </a:r>
        </a:p>
      </dgm:t>
    </dgm:pt>
    <dgm:pt modelId="{E61235DF-FEEB-3B4E-8771-7D612C50EA1B}" type="parTrans" cxnId="{9D7E12CD-4466-9B48-834C-99CD16B8F853}">
      <dgm:prSet/>
      <dgm:spPr/>
      <dgm:t>
        <a:bodyPr/>
        <a:lstStyle/>
        <a:p>
          <a:endParaRPr lang="en-US"/>
        </a:p>
      </dgm:t>
    </dgm:pt>
    <dgm:pt modelId="{D99B7A8E-0F13-C644-87A3-7A46E8601B24}" type="sibTrans" cxnId="{9D7E12CD-4466-9B48-834C-99CD16B8F853}">
      <dgm:prSet/>
      <dgm:spPr/>
      <dgm:t>
        <a:bodyPr/>
        <a:lstStyle/>
        <a:p>
          <a:endParaRPr lang="en-US"/>
        </a:p>
      </dgm:t>
    </dgm:pt>
    <dgm:pt modelId="{58ECDE33-9B4A-884F-84EC-894422C2637A}">
      <dgm:prSet phldrT="[Text]"/>
      <dgm:spPr/>
      <dgm:t>
        <a:bodyPr/>
        <a:lstStyle/>
        <a:p>
          <a:r>
            <a:rPr lang="en-US" dirty="0"/>
            <a:t>Tri-Annual Meetings</a:t>
          </a:r>
        </a:p>
      </dgm:t>
    </dgm:pt>
    <dgm:pt modelId="{E4B08ECF-527B-E946-8073-91ED5DB46161}" type="parTrans" cxnId="{59801C36-E93C-464E-87D3-67E43063B18C}">
      <dgm:prSet/>
      <dgm:spPr/>
      <dgm:t>
        <a:bodyPr/>
        <a:lstStyle/>
        <a:p>
          <a:endParaRPr lang="en-US"/>
        </a:p>
      </dgm:t>
    </dgm:pt>
    <dgm:pt modelId="{B8F0D8DC-6BB1-544F-B19B-2C8B59B15ED1}" type="sibTrans" cxnId="{59801C36-E93C-464E-87D3-67E43063B18C}">
      <dgm:prSet/>
      <dgm:spPr/>
      <dgm:t>
        <a:bodyPr/>
        <a:lstStyle/>
        <a:p>
          <a:endParaRPr lang="en-US"/>
        </a:p>
      </dgm:t>
    </dgm:pt>
    <dgm:pt modelId="{29B3A126-A8D5-2747-8D70-6A82F5B3B886}">
      <dgm:prSet phldrT="[Text]"/>
      <dgm:spPr/>
      <dgm:t>
        <a:bodyPr/>
        <a:lstStyle/>
        <a:p>
          <a:r>
            <a:rPr lang="en-US" dirty="0"/>
            <a:t>20012-2017</a:t>
          </a:r>
        </a:p>
      </dgm:t>
    </dgm:pt>
    <dgm:pt modelId="{4357AB1B-0064-D948-994B-0144478A5E94}" type="parTrans" cxnId="{49CCA1A7-821C-524E-A1E2-94BFD726B265}">
      <dgm:prSet/>
      <dgm:spPr/>
      <dgm:t>
        <a:bodyPr/>
        <a:lstStyle/>
        <a:p>
          <a:endParaRPr lang="en-US"/>
        </a:p>
      </dgm:t>
    </dgm:pt>
    <dgm:pt modelId="{AC6FF6EB-BDEA-F94F-8F7D-6C80F369892F}" type="sibTrans" cxnId="{49CCA1A7-821C-524E-A1E2-94BFD726B265}">
      <dgm:prSet/>
      <dgm:spPr/>
      <dgm:t>
        <a:bodyPr/>
        <a:lstStyle/>
        <a:p>
          <a:endParaRPr lang="en-US"/>
        </a:p>
      </dgm:t>
    </dgm:pt>
    <dgm:pt modelId="{3C3C92BB-9210-6943-A9FB-992188790404}">
      <dgm:prSet phldrT="[Text]"/>
      <dgm:spPr/>
      <dgm:t>
        <a:bodyPr/>
        <a:lstStyle/>
        <a:p>
          <a:r>
            <a:rPr lang="en-US" dirty="0"/>
            <a:t>Loss of Key members</a:t>
          </a:r>
        </a:p>
      </dgm:t>
    </dgm:pt>
    <dgm:pt modelId="{875447FE-0491-B942-A41E-FF1C39890B09}" type="parTrans" cxnId="{3E29E7C8-1B31-C449-8CF3-961EEAE5BC23}">
      <dgm:prSet/>
      <dgm:spPr/>
      <dgm:t>
        <a:bodyPr/>
        <a:lstStyle/>
        <a:p>
          <a:endParaRPr lang="en-US"/>
        </a:p>
      </dgm:t>
    </dgm:pt>
    <dgm:pt modelId="{D49B9D5D-D603-A847-A5E5-7AD87EA0E0BD}" type="sibTrans" cxnId="{3E29E7C8-1B31-C449-8CF3-961EEAE5BC23}">
      <dgm:prSet/>
      <dgm:spPr/>
      <dgm:t>
        <a:bodyPr/>
        <a:lstStyle/>
        <a:p>
          <a:endParaRPr lang="en-US"/>
        </a:p>
      </dgm:t>
    </dgm:pt>
    <dgm:pt modelId="{46BBFC51-67FB-CA48-888B-122CB4B364FD}">
      <dgm:prSet/>
      <dgm:spPr/>
      <dgm:t>
        <a:bodyPr/>
        <a:lstStyle/>
        <a:p>
          <a:r>
            <a:rPr lang="en-US" dirty="0"/>
            <a:t>Healthcare System changes</a:t>
          </a:r>
        </a:p>
      </dgm:t>
    </dgm:pt>
    <dgm:pt modelId="{21EE0948-81D0-C44B-9159-4098559B27F2}" type="parTrans" cxnId="{780B77A1-D480-5341-ABFE-D62C3355DEAA}">
      <dgm:prSet/>
      <dgm:spPr/>
      <dgm:t>
        <a:bodyPr/>
        <a:lstStyle/>
        <a:p>
          <a:endParaRPr lang="en-US"/>
        </a:p>
      </dgm:t>
    </dgm:pt>
    <dgm:pt modelId="{D2606C90-8C25-504F-A811-26369A295D69}" type="sibTrans" cxnId="{780B77A1-D480-5341-ABFE-D62C3355DEAA}">
      <dgm:prSet/>
      <dgm:spPr/>
      <dgm:t>
        <a:bodyPr/>
        <a:lstStyle/>
        <a:p>
          <a:endParaRPr lang="en-US"/>
        </a:p>
      </dgm:t>
    </dgm:pt>
    <dgm:pt modelId="{CDD42B50-6C80-444D-87EE-E83C0772F7C4}">
      <dgm:prSet phldrT="[Text]"/>
      <dgm:spPr/>
      <dgm:t>
        <a:bodyPr/>
        <a:lstStyle/>
        <a:p>
          <a:r>
            <a:rPr lang="en-US" dirty="0"/>
            <a:t>2018-</a:t>
          </a:r>
        </a:p>
      </dgm:t>
    </dgm:pt>
    <dgm:pt modelId="{ED9A3309-735A-4B48-BC32-830D66CB4F2E}" type="parTrans" cxnId="{2DB7854A-8523-C245-A2D3-160F329AF4A5}">
      <dgm:prSet/>
      <dgm:spPr/>
      <dgm:t>
        <a:bodyPr/>
        <a:lstStyle/>
        <a:p>
          <a:endParaRPr lang="en-US"/>
        </a:p>
      </dgm:t>
    </dgm:pt>
    <dgm:pt modelId="{689EE81E-951E-CA48-AD0E-F90F3407F8D1}" type="sibTrans" cxnId="{2DB7854A-8523-C245-A2D3-160F329AF4A5}">
      <dgm:prSet/>
      <dgm:spPr/>
      <dgm:t>
        <a:bodyPr/>
        <a:lstStyle/>
        <a:p>
          <a:endParaRPr lang="en-US"/>
        </a:p>
      </dgm:t>
    </dgm:pt>
    <dgm:pt modelId="{2CEF1EA4-09C5-7240-8DF3-39E5DCB95600}">
      <dgm:prSet phldrT="[Text]"/>
      <dgm:spPr/>
      <dgm:t>
        <a:bodyPr/>
        <a:lstStyle/>
        <a:p>
          <a:r>
            <a:rPr lang="en-US" dirty="0"/>
            <a:t>2019-Present</a:t>
          </a:r>
        </a:p>
      </dgm:t>
    </dgm:pt>
    <dgm:pt modelId="{460688FB-CB6C-EA41-938F-4E7CA00038BE}" type="parTrans" cxnId="{E17BC67A-30A9-0B4A-BCC1-85D6B8BB188E}">
      <dgm:prSet/>
      <dgm:spPr/>
      <dgm:t>
        <a:bodyPr/>
        <a:lstStyle/>
        <a:p>
          <a:endParaRPr lang="en-US"/>
        </a:p>
      </dgm:t>
    </dgm:pt>
    <dgm:pt modelId="{A80EA4CE-6031-5F47-8497-5252BDC35F5B}" type="sibTrans" cxnId="{E17BC67A-30A9-0B4A-BCC1-85D6B8BB188E}">
      <dgm:prSet/>
      <dgm:spPr/>
      <dgm:t>
        <a:bodyPr/>
        <a:lstStyle/>
        <a:p>
          <a:endParaRPr lang="en-US"/>
        </a:p>
      </dgm:t>
    </dgm:pt>
    <dgm:pt modelId="{2101DF4B-17EE-B945-B781-F9BD92897349}">
      <dgm:prSet phldrT="[Text]"/>
      <dgm:spPr/>
      <dgm:t>
        <a:bodyPr/>
        <a:lstStyle/>
        <a:p>
          <a:r>
            <a:rPr lang="en-US" dirty="0"/>
            <a:t>Dyad Connections</a:t>
          </a:r>
        </a:p>
      </dgm:t>
    </dgm:pt>
    <dgm:pt modelId="{9350A529-98AC-FB4E-BFB1-EC63BF8C4E91}" type="parTrans" cxnId="{6C41A3B9-D39C-FA4D-A1F7-2AF662229D5F}">
      <dgm:prSet/>
      <dgm:spPr/>
      <dgm:t>
        <a:bodyPr/>
        <a:lstStyle/>
        <a:p>
          <a:endParaRPr lang="en-US"/>
        </a:p>
      </dgm:t>
    </dgm:pt>
    <dgm:pt modelId="{83EC1B74-91A1-3C48-AE4E-0C55930D67A9}" type="sibTrans" cxnId="{6C41A3B9-D39C-FA4D-A1F7-2AF662229D5F}">
      <dgm:prSet/>
      <dgm:spPr/>
      <dgm:t>
        <a:bodyPr/>
        <a:lstStyle/>
        <a:p>
          <a:endParaRPr lang="en-US"/>
        </a:p>
      </dgm:t>
    </dgm:pt>
    <dgm:pt modelId="{C135092E-7322-CA46-B1B1-C1E9F4F8E55E}">
      <dgm:prSet/>
      <dgm:spPr/>
      <dgm:t>
        <a:bodyPr/>
        <a:lstStyle/>
        <a:p>
          <a:r>
            <a:rPr lang="en-US" dirty="0"/>
            <a:t>Shifting Positions</a:t>
          </a:r>
        </a:p>
      </dgm:t>
    </dgm:pt>
    <dgm:pt modelId="{AB867C89-655F-F342-8409-545CB18084C6}" type="parTrans" cxnId="{6ADBE922-F69A-1E4D-B754-A6B9F2D40A00}">
      <dgm:prSet/>
      <dgm:spPr/>
      <dgm:t>
        <a:bodyPr/>
        <a:lstStyle/>
        <a:p>
          <a:endParaRPr lang="en-US"/>
        </a:p>
      </dgm:t>
    </dgm:pt>
    <dgm:pt modelId="{7B02A2B7-A083-9846-9960-03875440A687}" type="sibTrans" cxnId="{6ADBE922-F69A-1E4D-B754-A6B9F2D40A00}">
      <dgm:prSet/>
      <dgm:spPr/>
      <dgm:t>
        <a:bodyPr/>
        <a:lstStyle/>
        <a:p>
          <a:endParaRPr lang="en-US"/>
        </a:p>
      </dgm:t>
    </dgm:pt>
    <dgm:pt modelId="{2E746029-B38E-9E4F-B395-07B6AF0A9E4A}">
      <dgm:prSet phldrT="[Text]"/>
      <dgm:spPr/>
      <dgm:t>
        <a:bodyPr/>
        <a:lstStyle/>
        <a:p>
          <a:r>
            <a:rPr lang="en-US" dirty="0"/>
            <a:t>ONWARD....</a:t>
          </a:r>
        </a:p>
      </dgm:t>
    </dgm:pt>
    <dgm:pt modelId="{16295CFC-A467-C841-B2C5-47EF9B552C69}" type="parTrans" cxnId="{6F6E0CB7-632D-EC48-9844-949906D32753}">
      <dgm:prSet/>
      <dgm:spPr/>
      <dgm:t>
        <a:bodyPr/>
        <a:lstStyle/>
        <a:p>
          <a:endParaRPr lang="en-US"/>
        </a:p>
      </dgm:t>
    </dgm:pt>
    <dgm:pt modelId="{0B3BEEC6-C490-2640-90F4-7514B2AF5848}" type="sibTrans" cxnId="{6F6E0CB7-632D-EC48-9844-949906D32753}">
      <dgm:prSet/>
      <dgm:spPr/>
      <dgm:t>
        <a:bodyPr/>
        <a:lstStyle/>
        <a:p>
          <a:endParaRPr lang="en-US"/>
        </a:p>
      </dgm:t>
    </dgm:pt>
    <dgm:pt modelId="{EFF9F55A-7759-6844-A7DE-EBF0FE577D61}">
      <dgm:prSet phldrT="[Text]"/>
      <dgm:spPr/>
      <dgm:t>
        <a:bodyPr/>
        <a:lstStyle/>
        <a:p>
          <a:endParaRPr lang="en-US" dirty="0"/>
        </a:p>
      </dgm:t>
    </dgm:pt>
    <dgm:pt modelId="{B3E530C4-A2A9-E341-809B-6CDEC2D8F93D}" type="parTrans" cxnId="{ECACED03-CF26-2647-9EAB-6A0AEE9B28B7}">
      <dgm:prSet/>
      <dgm:spPr/>
      <dgm:t>
        <a:bodyPr/>
        <a:lstStyle/>
        <a:p>
          <a:endParaRPr lang="en-US"/>
        </a:p>
      </dgm:t>
    </dgm:pt>
    <dgm:pt modelId="{3B550016-EB59-B24A-9526-9E6569587267}" type="sibTrans" cxnId="{ECACED03-CF26-2647-9EAB-6A0AEE9B28B7}">
      <dgm:prSet/>
      <dgm:spPr/>
      <dgm:t>
        <a:bodyPr/>
        <a:lstStyle/>
        <a:p>
          <a:endParaRPr lang="en-US"/>
        </a:p>
      </dgm:t>
    </dgm:pt>
    <dgm:pt modelId="{954B4EFF-4707-564F-AD68-F37DA9310D1B}" type="pres">
      <dgm:prSet presAssocID="{A211E97A-ABC1-494F-AF5D-278140A0B823}" presName="Name0" presStyleCnt="0">
        <dgm:presLayoutVars>
          <dgm:dir/>
          <dgm:animLvl val="lvl"/>
          <dgm:resizeHandles val="exact"/>
        </dgm:presLayoutVars>
      </dgm:prSet>
      <dgm:spPr/>
    </dgm:pt>
    <dgm:pt modelId="{2453421E-6724-6142-88CF-0E95FBF75EC1}" type="pres">
      <dgm:prSet presAssocID="{A211E97A-ABC1-494F-AF5D-278140A0B823}" presName="tSp" presStyleCnt="0"/>
      <dgm:spPr/>
    </dgm:pt>
    <dgm:pt modelId="{4FA32685-98D8-3F49-B472-CDA962E480F3}" type="pres">
      <dgm:prSet presAssocID="{A211E97A-ABC1-494F-AF5D-278140A0B823}" presName="bSp" presStyleCnt="0"/>
      <dgm:spPr/>
    </dgm:pt>
    <dgm:pt modelId="{D06D5682-A587-BB44-9BEE-4CFD58A3FA97}" type="pres">
      <dgm:prSet presAssocID="{A211E97A-ABC1-494F-AF5D-278140A0B823}" presName="process" presStyleCnt="0"/>
      <dgm:spPr/>
    </dgm:pt>
    <dgm:pt modelId="{C1E84268-47B5-4B4E-9AF2-D7481E526A35}" type="pres">
      <dgm:prSet presAssocID="{9B7C3150-C331-E94D-9660-3AA548481633}" presName="composite1" presStyleCnt="0"/>
      <dgm:spPr/>
    </dgm:pt>
    <dgm:pt modelId="{D94469FB-F76E-3C41-AA9F-B5E38B0A8AFE}" type="pres">
      <dgm:prSet presAssocID="{9B7C3150-C331-E94D-9660-3AA548481633}" presName="dummyNode1" presStyleLbl="node1" presStyleIdx="0" presStyleCnt="4"/>
      <dgm:spPr/>
    </dgm:pt>
    <dgm:pt modelId="{3E0EF3A9-2DE2-5D4D-8449-91986A1E8722}" type="pres">
      <dgm:prSet presAssocID="{9B7C3150-C331-E94D-9660-3AA548481633}" presName="childNode1" presStyleLbl="bgAcc1" presStyleIdx="0" presStyleCnt="4">
        <dgm:presLayoutVars>
          <dgm:bulletEnabled val="1"/>
        </dgm:presLayoutVars>
      </dgm:prSet>
      <dgm:spPr/>
    </dgm:pt>
    <dgm:pt modelId="{0BA834F2-AAD8-1A40-AA79-DF68FACD91CC}" type="pres">
      <dgm:prSet presAssocID="{9B7C3150-C331-E94D-9660-3AA548481633}" presName="childNode1tx" presStyleLbl="bgAcc1" presStyleIdx="0" presStyleCnt="4">
        <dgm:presLayoutVars>
          <dgm:bulletEnabled val="1"/>
        </dgm:presLayoutVars>
      </dgm:prSet>
      <dgm:spPr/>
    </dgm:pt>
    <dgm:pt modelId="{2602CCF6-FEA2-904F-816A-039F8BBEAA70}" type="pres">
      <dgm:prSet presAssocID="{9B7C3150-C331-E94D-9660-3AA548481633}" presName="parentNode1" presStyleLbl="node1" presStyleIdx="0" presStyleCnt="4">
        <dgm:presLayoutVars>
          <dgm:chMax val="1"/>
          <dgm:bulletEnabled val="1"/>
        </dgm:presLayoutVars>
      </dgm:prSet>
      <dgm:spPr/>
    </dgm:pt>
    <dgm:pt modelId="{BC4245BB-BD8A-EA4F-9846-7C5FC9EF2EE4}" type="pres">
      <dgm:prSet presAssocID="{9B7C3150-C331-E94D-9660-3AA548481633}" presName="connSite1" presStyleCnt="0"/>
      <dgm:spPr/>
    </dgm:pt>
    <dgm:pt modelId="{B95115A8-61D8-C341-9C69-F53C83FEC178}" type="pres">
      <dgm:prSet presAssocID="{2E0F9183-73C1-3648-B693-180B71DB8898}" presName="Name9" presStyleLbl="sibTrans2D1" presStyleIdx="0" presStyleCnt="3"/>
      <dgm:spPr/>
    </dgm:pt>
    <dgm:pt modelId="{629A7799-EE7F-2B4E-9209-E7F80447A8B1}" type="pres">
      <dgm:prSet presAssocID="{29B3A126-A8D5-2747-8D70-6A82F5B3B886}" presName="composite2" presStyleCnt="0"/>
      <dgm:spPr/>
    </dgm:pt>
    <dgm:pt modelId="{7E2DB8CB-3BC4-0649-A550-808EAC165595}" type="pres">
      <dgm:prSet presAssocID="{29B3A126-A8D5-2747-8D70-6A82F5B3B886}" presName="dummyNode2" presStyleLbl="node1" presStyleIdx="0" presStyleCnt="4"/>
      <dgm:spPr/>
    </dgm:pt>
    <dgm:pt modelId="{33D03BAE-68DC-1E42-9790-5886420C49CC}" type="pres">
      <dgm:prSet presAssocID="{29B3A126-A8D5-2747-8D70-6A82F5B3B886}" presName="childNode2" presStyleLbl="bgAcc1" presStyleIdx="1" presStyleCnt="4">
        <dgm:presLayoutVars>
          <dgm:bulletEnabled val="1"/>
        </dgm:presLayoutVars>
      </dgm:prSet>
      <dgm:spPr/>
    </dgm:pt>
    <dgm:pt modelId="{282C89C9-D63C-2249-B827-2BCAC5D43C93}" type="pres">
      <dgm:prSet presAssocID="{29B3A126-A8D5-2747-8D70-6A82F5B3B886}" presName="childNode2tx" presStyleLbl="bgAcc1" presStyleIdx="1" presStyleCnt="4">
        <dgm:presLayoutVars>
          <dgm:bulletEnabled val="1"/>
        </dgm:presLayoutVars>
      </dgm:prSet>
      <dgm:spPr/>
    </dgm:pt>
    <dgm:pt modelId="{9043B361-678F-C143-84EE-D4990BC54141}" type="pres">
      <dgm:prSet presAssocID="{29B3A126-A8D5-2747-8D70-6A82F5B3B886}" presName="parentNode2" presStyleLbl="node1" presStyleIdx="1" presStyleCnt="4">
        <dgm:presLayoutVars>
          <dgm:chMax val="0"/>
          <dgm:bulletEnabled val="1"/>
        </dgm:presLayoutVars>
      </dgm:prSet>
      <dgm:spPr/>
    </dgm:pt>
    <dgm:pt modelId="{56768536-115B-1146-985D-63008F557365}" type="pres">
      <dgm:prSet presAssocID="{29B3A126-A8D5-2747-8D70-6A82F5B3B886}" presName="connSite2" presStyleCnt="0"/>
      <dgm:spPr/>
    </dgm:pt>
    <dgm:pt modelId="{4DDF0092-1230-FB4E-A1BF-C446C4C7DF3E}" type="pres">
      <dgm:prSet presAssocID="{AC6FF6EB-BDEA-F94F-8F7D-6C80F369892F}" presName="Name18" presStyleLbl="sibTrans2D1" presStyleIdx="1" presStyleCnt="3"/>
      <dgm:spPr/>
    </dgm:pt>
    <dgm:pt modelId="{EEED1F7B-3AFD-9F4A-BA3B-F2A22DD3A65C}" type="pres">
      <dgm:prSet presAssocID="{CDD42B50-6C80-444D-87EE-E83C0772F7C4}" presName="composite1" presStyleCnt="0"/>
      <dgm:spPr/>
    </dgm:pt>
    <dgm:pt modelId="{08B1E573-FFD0-4E48-B7E1-09A9926CDCD4}" type="pres">
      <dgm:prSet presAssocID="{CDD42B50-6C80-444D-87EE-E83C0772F7C4}" presName="dummyNode1" presStyleLbl="node1" presStyleIdx="1" presStyleCnt="4"/>
      <dgm:spPr/>
    </dgm:pt>
    <dgm:pt modelId="{C40F55BE-7C0C-BD46-A46A-124EEC051918}" type="pres">
      <dgm:prSet presAssocID="{CDD42B50-6C80-444D-87EE-E83C0772F7C4}" presName="childNode1" presStyleLbl="bgAcc1" presStyleIdx="2" presStyleCnt="4">
        <dgm:presLayoutVars>
          <dgm:bulletEnabled val="1"/>
        </dgm:presLayoutVars>
      </dgm:prSet>
      <dgm:spPr/>
    </dgm:pt>
    <dgm:pt modelId="{6A4BBDD5-2536-CE41-A338-57460134EC5E}" type="pres">
      <dgm:prSet presAssocID="{CDD42B50-6C80-444D-87EE-E83C0772F7C4}" presName="childNode1tx" presStyleLbl="bgAcc1" presStyleIdx="2" presStyleCnt="4">
        <dgm:presLayoutVars>
          <dgm:bulletEnabled val="1"/>
        </dgm:presLayoutVars>
      </dgm:prSet>
      <dgm:spPr/>
    </dgm:pt>
    <dgm:pt modelId="{AB04E0D7-B462-A54A-9DF1-C70F56764987}" type="pres">
      <dgm:prSet presAssocID="{CDD42B50-6C80-444D-87EE-E83C0772F7C4}" presName="parentNode1" presStyleLbl="node1" presStyleIdx="2" presStyleCnt="4">
        <dgm:presLayoutVars>
          <dgm:chMax val="1"/>
          <dgm:bulletEnabled val="1"/>
        </dgm:presLayoutVars>
      </dgm:prSet>
      <dgm:spPr/>
    </dgm:pt>
    <dgm:pt modelId="{672D199A-48F7-0A41-BEDC-A834EF9739EB}" type="pres">
      <dgm:prSet presAssocID="{CDD42B50-6C80-444D-87EE-E83C0772F7C4}" presName="connSite1" presStyleCnt="0"/>
      <dgm:spPr/>
    </dgm:pt>
    <dgm:pt modelId="{92F65C34-D848-6140-87F2-7EDB084992C2}" type="pres">
      <dgm:prSet presAssocID="{689EE81E-951E-CA48-AD0E-F90F3407F8D1}" presName="Name9" presStyleLbl="sibTrans2D1" presStyleIdx="2" presStyleCnt="3"/>
      <dgm:spPr/>
    </dgm:pt>
    <dgm:pt modelId="{D9468ADE-6D4C-3645-A415-D94B1EF95297}" type="pres">
      <dgm:prSet presAssocID="{2CEF1EA4-09C5-7240-8DF3-39E5DCB95600}" presName="composite2" presStyleCnt="0"/>
      <dgm:spPr/>
    </dgm:pt>
    <dgm:pt modelId="{2D828A09-0B6D-A949-A079-C22FF3CD559E}" type="pres">
      <dgm:prSet presAssocID="{2CEF1EA4-09C5-7240-8DF3-39E5DCB95600}" presName="dummyNode2" presStyleLbl="node1" presStyleIdx="2" presStyleCnt="4"/>
      <dgm:spPr/>
    </dgm:pt>
    <dgm:pt modelId="{3BBCCD03-BD34-3A43-8777-2CCA7DF13304}" type="pres">
      <dgm:prSet presAssocID="{2CEF1EA4-09C5-7240-8DF3-39E5DCB95600}" presName="childNode2" presStyleLbl="bgAcc1" presStyleIdx="3" presStyleCnt="4">
        <dgm:presLayoutVars>
          <dgm:bulletEnabled val="1"/>
        </dgm:presLayoutVars>
      </dgm:prSet>
      <dgm:spPr/>
    </dgm:pt>
    <dgm:pt modelId="{ACE8A2A1-65ED-B944-81E1-D268C40667F2}" type="pres">
      <dgm:prSet presAssocID="{2CEF1EA4-09C5-7240-8DF3-39E5DCB95600}" presName="childNode2tx" presStyleLbl="bgAcc1" presStyleIdx="3" presStyleCnt="4">
        <dgm:presLayoutVars>
          <dgm:bulletEnabled val="1"/>
        </dgm:presLayoutVars>
      </dgm:prSet>
      <dgm:spPr/>
    </dgm:pt>
    <dgm:pt modelId="{3DE37125-97F1-7343-A33F-319B36C01678}" type="pres">
      <dgm:prSet presAssocID="{2CEF1EA4-09C5-7240-8DF3-39E5DCB95600}" presName="parentNode2" presStyleLbl="node1" presStyleIdx="3" presStyleCnt="4">
        <dgm:presLayoutVars>
          <dgm:chMax val="0"/>
          <dgm:bulletEnabled val="1"/>
        </dgm:presLayoutVars>
      </dgm:prSet>
      <dgm:spPr/>
    </dgm:pt>
    <dgm:pt modelId="{5954DAB3-AE7E-914E-8F6C-84D10A3D1BD4}" type="pres">
      <dgm:prSet presAssocID="{2CEF1EA4-09C5-7240-8DF3-39E5DCB95600}" presName="connSite2" presStyleCnt="0"/>
      <dgm:spPr/>
    </dgm:pt>
  </dgm:ptLst>
  <dgm:cxnLst>
    <dgm:cxn modelId="{ECACED03-CF26-2647-9EAB-6A0AEE9B28B7}" srcId="{2CEF1EA4-09C5-7240-8DF3-39E5DCB95600}" destId="{EFF9F55A-7759-6844-A7DE-EBF0FE577D61}" srcOrd="0" destOrd="0" parTransId="{B3E530C4-A2A9-E341-809B-6CDEC2D8F93D}" sibTransId="{3B550016-EB59-B24A-9526-9E6569587267}"/>
    <dgm:cxn modelId="{B083310F-F202-344A-A6FE-38C50EA947EF}" type="presOf" srcId="{58ECDE33-9B4A-884F-84EC-894422C2637A}" destId="{3E0EF3A9-2DE2-5D4D-8449-91986A1E8722}" srcOrd="0" destOrd="1" presId="urn:microsoft.com/office/officeart/2005/8/layout/hProcess4"/>
    <dgm:cxn modelId="{E9B0D511-691B-7F44-82F8-3022FD80FD1D}" type="presOf" srcId="{29B3A126-A8D5-2747-8D70-6A82F5B3B886}" destId="{9043B361-678F-C143-84EE-D4990BC54141}" srcOrd="0" destOrd="0" presId="urn:microsoft.com/office/officeart/2005/8/layout/hProcess4"/>
    <dgm:cxn modelId="{D1CC3015-1A2F-4041-8B4D-D32C0C475969}" type="presOf" srcId="{AC6FF6EB-BDEA-F94F-8F7D-6C80F369892F}" destId="{4DDF0092-1230-FB4E-A1BF-C446C4C7DF3E}" srcOrd="0" destOrd="0" presId="urn:microsoft.com/office/officeart/2005/8/layout/hProcess4"/>
    <dgm:cxn modelId="{6ADBE922-F69A-1E4D-B754-A6B9F2D40A00}" srcId="{CDD42B50-6C80-444D-87EE-E83C0772F7C4}" destId="{C135092E-7322-CA46-B1B1-C1E9F4F8E55E}" srcOrd="1" destOrd="0" parTransId="{AB867C89-655F-F342-8409-545CB18084C6}" sibTransId="{7B02A2B7-A083-9846-9960-03875440A687}"/>
    <dgm:cxn modelId="{4BF1F12D-79F1-624B-8085-48B7A7EED669}" type="presOf" srcId="{EFF9F55A-7759-6844-A7DE-EBF0FE577D61}" destId="{3BBCCD03-BD34-3A43-8777-2CCA7DF13304}" srcOrd="0" destOrd="0" presId="urn:microsoft.com/office/officeart/2005/8/layout/hProcess4"/>
    <dgm:cxn modelId="{59801C36-E93C-464E-87D3-67E43063B18C}" srcId="{9B7C3150-C331-E94D-9660-3AA548481633}" destId="{58ECDE33-9B4A-884F-84EC-894422C2637A}" srcOrd="1" destOrd="0" parTransId="{E4B08ECF-527B-E946-8073-91ED5DB46161}" sibTransId="{B8F0D8DC-6BB1-544F-B19B-2C8B59B15ED1}"/>
    <dgm:cxn modelId="{F7F7233B-846C-3B4A-B862-912DD40701F2}" type="presOf" srcId="{2E746029-B38E-9E4F-B395-07B6AF0A9E4A}" destId="{ACE8A2A1-65ED-B944-81E1-D268C40667F2}" srcOrd="1" destOrd="1" presId="urn:microsoft.com/office/officeart/2005/8/layout/hProcess4"/>
    <dgm:cxn modelId="{8D4E683F-1A29-9C47-BF06-2E3056BC5F0B}" type="presOf" srcId="{2CEF1EA4-09C5-7240-8DF3-39E5DCB95600}" destId="{3DE37125-97F1-7343-A33F-319B36C01678}" srcOrd="0" destOrd="0" presId="urn:microsoft.com/office/officeart/2005/8/layout/hProcess4"/>
    <dgm:cxn modelId="{5B9FC23F-F481-2042-AF5F-1DFDF0701813}" type="presOf" srcId="{C97955C2-B69E-6645-9D25-9CE0456F8676}" destId="{3E0EF3A9-2DE2-5D4D-8449-91986A1E8722}" srcOrd="0" destOrd="0" presId="urn:microsoft.com/office/officeart/2005/8/layout/hProcess4"/>
    <dgm:cxn modelId="{601EA246-BFCA-8A4B-8D4F-F430A3A5F5C9}" type="presOf" srcId="{EFF9F55A-7759-6844-A7DE-EBF0FE577D61}" destId="{ACE8A2A1-65ED-B944-81E1-D268C40667F2}" srcOrd="1" destOrd="0" presId="urn:microsoft.com/office/officeart/2005/8/layout/hProcess4"/>
    <dgm:cxn modelId="{2DB7854A-8523-C245-A2D3-160F329AF4A5}" srcId="{A211E97A-ABC1-494F-AF5D-278140A0B823}" destId="{CDD42B50-6C80-444D-87EE-E83C0772F7C4}" srcOrd="2" destOrd="0" parTransId="{ED9A3309-735A-4B48-BC32-830D66CB4F2E}" sibTransId="{689EE81E-951E-CA48-AD0E-F90F3407F8D1}"/>
    <dgm:cxn modelId="{86881F66-4D4F-1645-98CB-BA6828F00F05}" type="presOf" srcId="{689EE81E-951E-CA48-AD0E-F90F3407F8D1}" destId="{92F65C34-D848-6140-87F2-7EDB084992C2}" srcOrd="0" destOrd="0" presId="urn:microsoft.com/office/officeart/2005/8/layout/hProcess4"/>
    <dgm:cxn modelId="{FD3F836C-AB1B-3146-B849-50A6A0739605}" type="presOf" srcId="{C135092E-7322-CA46-B1B1-C1E9F4F8E55E}" destId="{6A4BBDD5-2536-CE41-A338-57460134EC5E}" srcOrd="1" destOrd="1" presId="urn:microsoft.com/office/officeart/2005/8/layout/hProcess4"/>
    <dgm:cxn modelId="{C68D2A72-AC82-F846-BB97-DD5F35AC9AC4}" type="presOf" srcId="{3C3C92BB-9210-6943-A9FB-992188790404}" destId="{282C89C9-D63C-2249-B827-2BCAC5D43C93}" srcOrd="1" destOrd="0" presId="urn:microsoft.com/office/officeart/2005/8/layout/hProcess4"/>
    <dgm:cxn modelId="{E17BC67A-30A9-0B4A-BCC1-85D6B8BB188E}" srcId="{A211E97A-ABC1-494F-AF5D-278140A0B823}" destId="{2CEF1EA4-09C5-7240-8DF3-39E5DCB95600}" srcOrd="3" destOrd="0" parTransId="{460688FB-CB6C-EA41-938F-4E7CA00038BE}" sibTransId="{A80EA4CE-6031-5F47-8497-5252BDC35F5B}"/>
    <dgm:cxn modelId="{23C15D7B-CDDD-D344-870D-A1B1056F268A}" type="presOf" srcId="{CDD42B50-6C80-444D-87EE-E83C0772F7C4}" destId="{AB04E0D7-B462-A54A-9DF1-C70F56764987}" srcOrd="0" destOrd="0" presId="urn:microsoft.com/office/officeart/2005/8/layout/hProcess4"/>
    <dgm:cxn modelId="{172CC689-1AB9-1A41-B8D8-BD8203F9E2DA}" type="presOf" srcId="{58ECDE33-9B4A-884F-84EC-894422C2637A}" destId="{0BA834F2-AAD8-1A40-AA79-DF68FACD91CC}" srcOrd="1" destOrd="1" presId="urn:microsoft.com/office/officeart/2005/8/layout/hProcess4"/>
    <dgm:cxn modelId="{3223618C-242C-0443-BCF6-A71FE86D5024}" type="presOf" srcId="{46BBFC51-67FB-CA48-888B-122CB4B364FD}" destId="{33D03BAE-68DC-1E42-9790-5886420C49CC}" srcOrd="0" destOrd="1" presId="urn:microsoft.com/office/officeart/2005/8/layout/hProcess4"/>
    <dgm:cxn modelId="{BC461A8F-3A22-B742-899C-2E0697609FFA}" type="presOf" srcId="{3C3C92BB-9210-6943-A9FB-992188790404}" destId="{33D03BAE-68DC-1E42-9790-5886420C49CC}" srcOrd="0" destOrd="0" presId="urn:microsoft.com/office/officeart/2005/8/layout/hProcess4"/>
    <dgm:cxn modelId="{F1237F91-C80F-7946-BD20-8EAB04A3C712}" type="presOf" srcId="{2101DF4B-17EE-B945-B781-F9BD92897349}" destId="{6A4BBDD5-2536-CE41-A338-57460134EC5E}" srcOrd="1" destOrd="0" presId="urn:microsoft.com/office/officeart/2005/8/layout/hProcess4"/>
    <dgm:cxn modelId="{770F7799-8D23-754D-BE75-F5BDA5422831}" type="presOf" srcId="{C135092E-7322-CA46-B1B1-C1E9F4F8E55E}" destId="{C40F55BE-7C0C-BD46-A46A-124EEC051918}" srcOrd="0" destOrd="1" presId="urn:microsoft.com/office/officeart/2005/8/layout/hProcess4"/>
    <dgm:cxn modelId="{780B77A1-D480-5341-ABFE-D62C3355DEAA}" srcId="{29B3A126-A8D5-2747-8D70-6A82F5B3B886}" destId="{46BBFC51-67FB-CA48-888B-122CB4B364FD}" srcOrd="1" destOrd="0" parTransId="{21EE0948-81D0-C44B-9159-4098559B27F2}" sibTransId="{D2606C90-8C25-504F-A811-26369A295D69}"/>
    <dgm:cxn modelId="{C6DA44A4-B6A1-8E4E-9084-1EE9213B3040}" type="presOf" srcId="{2101DF4B-17EE-B945-B781-F9BD92897349}" destId="{C40F55BE-7C0C-BD46-A46A-124EEC051918}" srcOrd="0" destOrd="0" presId="urn:microsoft.com/office/officeart/2005/8/layout/hProcess4"/>
    <dgm:cxn modelId="{49CCA1A7-821C-524E-A1E2-94BFD726B265}" srcId="{A211E97A-ABC1-494F-AF5D-278140A0B823}" destId="{29B3A126-A8D5-2747-8D70-6A82F5B3B886}" srcOrd="1" destOrd="0" parTransId="{4357AB1B-0064-D948-994B-0144478A5E94}" sibTransId="{AC6FF6EB-BDEA-F94F-8F7D-6C80F369892F}"/>
    <dgm:cxn modelId="{C5F826AF-EF6C-9A43-9593-8FA41AC27A8B}" type="presOf" srcId="{46BBFC51-67FB-CA48-888B-122CB4B364FD}" destId="{282C89C9-D63C-2249-B827-2BCAC5D43C93}" srcOrd="1" destOrd="1" presId="urn:microsoft.com/office/officeart/2005/8/layout/hProcess4"/>
    <dgm:cxn modelId="{3E4787B4-F884-E14B-B505-C23F96B12056}" type="presOf" srcId="{2E746029-B38E-9E4F-B395-07B6AF0A9E4A}" destId="{3BBCCD03-BD34-3A43-8777-2CCA7DF13304}" srcOrd="0" destOrd="1" presId="urn:microsoft.com/office/officeart/2005/8/layout/hProcess4"/>
    <dgm:cxn modelId="{6F6E0CB7-632D-EC48-9844-949906D32753}" srcId="{2CEF1EA4-09C5-7240-8DF3-39E5DCB95600}" destId="{2E746029-B38E-9E4F-B395-07B6AF0A9E4A}" srcOrd="1" destOrd="0" parTransId="{16295CFC-A467-C841-B2C5-47EF9B552C69}" sibTransId="{0B3BEEC6-C490-2640-90F4-7514B2AF5848}"/>
    <dgm:cxn modelId="{6C41A3B9-D39C-FA4D-A1F7-2AF662229D5F}" srcId="{CDD42B50-6C80-444D-87EE-E83C0772F7C4}" destId="{2101DF4B-17EE-B945-B781-F9BD92897349}" srcOrd="0" destOrd="0" parTransId="{9350A529-98AC-FB4E-BFB1-EC63BF8C4E91}" sibTransId="{83EC1B74-91A1-3C48-AE4E-0C55930D67A9}"/>
    <dgm:cxn modelId="{DC2AC3BC-C138-7542-9682-190BA0501886}" type="presOf" srcId="{C97955C2-B69E-6645-9D25-9CE0456F8676}" destId="{0BA834F2-AAD8-1A40-AA79-DF68FACD91CC}" srcOrd="1" destOrd="0" presId="urn:microsoft.com/office/officeart/2005/8/layout/hProcess4"/>
    <dgm:cxn modelId="{3E29E7C8-1B31-C449-8CF3-961EEAE5BC23}" srcId="{29B3A126-A8D5-2747-8D70-6A82F5B3B886}" destId="{3C3C92BB-9210-6943-A9FB-992188790404}" srcOrd="0" destOrd="0" parTransId="{875447FE-0491-B942-A41E-FF1C39890B09}" sibTransId="{D49B9D5D-D603-A847-A5E5-7AD87EA0E0BD}"/>
    <dgm:cxn modelId="{257BD7CB-240B-3745-A3E6-2274513ED98E}" type="presOf" srcId="{A211E97A-ABC1-494F-AF5D-278140A0B823}" destId="{954B4EFF-4707-564F-AD68-F37DA9310D1B}" srcOrd="0" destOrd="0" presId="urn:microsoft.com/office/officeart/2005/8/layout/hProcess4"/>
    <dgm:cxn modelId="{9D7E12CD-4466-9B48-834C-99CD16B8F853}" srcId="{9B7C3150-C331-E94D-9660-3AA548481633}" destId="{C97955C2-B69E-6645-9D25-9CE0456F8676}" srcOrd="0" destOrd="0" parTransId="{E61235DF-FEEB-3B4E-8771-7D612C50EA1B}" sibTransId="{D99B7A8E-0F13-C644-87A3-7A46E8601B24}"/>
    <dgm:cxn modelId="{7AE69BCE-8009-3D45-8EC4-2A14B2DEFC08}" type="presOf" srcId="{9B7C3150-C331-E94D-9660-3AA548481633}" destId="{2602CCF6-FEA2-904F-816A-039F8BBEAA70}" srcOrd="0" destOrd="0" presId="urn:microsoft.com/office/officeart/2005/8/layout/hProcess4"/>
    <dgm:cxn modelId="{6312E1E5-06B3-3A49-B31B-62C8B7D3E27F}" srcId="{A211E97A-ABC1-494F-AF5D-278140A0B823}" destId="{9B7C3150-C331-E94D-9660-3AA548481633}" srcOrd="0" destOrd="0" parTransId="{A462F5A7-8A4A-7B46-B129-4A7B46B74747}" sibTransId="{2E0F9183-73C1-3648-B693-180B71DB8898}"/>
    <dgm:cxn modelId="{C8EADFFA-426B-384B-A8B9-52A70BEA6C84}" type="presOf" srcId="{2E0F9183-73C1-3648-B693-180B71DB8898}" destId="{B95115A8-61D8-C341-9C69-F53C83FEC178}" srcOrd="0" destOrd="0" presId="urn:microsoft.com/office/officeart/2005/8/layout/hProcess4"/>
    <dgm:cxn modelId="{E91E7CFD-0F70-F943-B4CC-30600C3C3549}" type="presParOf" srcId="{954B4EFF-4707-564F-AD68-F37DA9310D1B}" destId="{2453421E-6724-6142-88CF-0E95FBF75EC1}" srcOrd="0" destOrd="0" presId="urn:microsoft.com/office/officeart/2005/8/layout/hProcess4"/>
    <dgm:cxn modelId="{9631FCD2-B938-1E48-ABA2-8EE88F302700}" type="presParOf" srcId="{954B4EFF-4707-564F-AD68-F37DA9310D1B}" destId="{4FA32685-98D8-3F49-B472-CDA962E480F3}" srcOrd="1" destOrd="0" presId="urn:microsoft.com/office/officeart/2005/8/layout/hProcess4"/>
    <dgm:cxn modelId="{AA092FEB-08D7-B349-9086-F058E3F94683}" type="presParOf" srcId="{954B4EFF-4707-564F-AD68-F37DA9310D1B}" destId="{D06D5682-A587-BB44-9BEE-4CFD58A3FA97}" srcOrd="2" destOrd="0" presId="urn:microsoft.com/office/officeart/2005/8/layout/hProcess4"/>
    <dgm:cxn modelId="{2B164E10-A195-834B-884E-43CE82122731}" type="presParOf" srcId="{D06D5682-A587-BB44-9BEE-4CFD58A3FA97}" destId="{C1E84268-47B5-4B4E-9AF2-D7481E526A35}" srcOrd="0" destOrd="0" presId="urn:microsoft.com/office/officeart/2005/8/layout/hProcess4"/>
    <dgm:cxn modelId="{833A0B37-8AE8-4144-8613-90326A5E33F9}" type="presParOf" srcId="{C1E84268-47B5-4B4E-9AF2-D7481E526A35}" destId="{D94469FB-F76E-3C41-AA9F-B5E38B0A8AFE}" srcOrd="0" destOrd="0" presId="urn:microsoft.com/office/officeart/2005/8/layout/hProcess4"/>
    <dgm:cxn modelId="{D34A7EC3-0680-6743-98F8-F932C4719238}" type="presParOf" srcId="{C1E84268-47B5-4B4E-9AF2-D7481E526A35}" destId="{3E0EF3A9-2DE2-5D4D-8449-91986A1E8722}" srcOrd="1" destOrd="0" presId="urn:microsoft.com/office/officeart/2005/8/layout/hProcess4"/>
    <dgm:cxn modelId="{BD9C480E-2D43-BE41-9292-DA0CE9E84E5D}" type="presParOf" srcId="{C1E84268-47B5-4B4E-9AF2-D7481E526A35}" destId="{0BA834F2-AAD8-1A40-AA79-DF68FACD91CC}" srcOrd="2" destOrd="0" presId="urn:microsoft.com/office/officeart/2005/8/layout/hProcess4"/>
    <dgm:cxn modelId="{B85BB252-578E-5C40-B01F-E910BA05D766}" type="presParOf" srcId="{C1E84268-47B5-4B4E-9AF2-D7481E526A35}" destId="{2602CCF6-FEA2-904F-816A-039F8BBEAA70}" srcOrd="3" destOrd="0" presId="urn:microsoft.com/office/officeart/2005/8/layout/hProcess4"/>
    <dgm:cxn modelId="{3249C866-30B1-1941-9438-C48BE3531F12}" type="presParOf" srcId="{C1E84268-47B5-4B4E-9AF2-D7481E526A35}" destId="{BC4245BB-BD8A-EA4F-9846-7C5FC9EF2EE4}" srcOrd="4" destOrd="0" presId="urn:microsoft.com/office/officeart/2005/8/layout/hProcess4"/>
    <dgm:cxn modelId="{40A13985-96BA-434B-A09A-53D34D892E42}" type="presParOf" srcId="{D06D5682-A587-BB44-9BEE-4CFD58A3FA97}" destId="{B95115A8-61D8-C341-9C69-F53C83FEC178}" srcOrd="1" destOrd="0" presId="urn:microsoft.com/office/officeart/2005/8/layout/hProcess4"/>
    <dgm:cxn modelId="{559496AB-F738-0D45-9463-F86456076055}" type="presParOf" srcId="{D06D5682-A587-BB44-9BEE-4CFD58A3FA97}" destId="{629A7799-EE7F-2B4E-9209-E7F80447A8B1}" srcOrd="2" destOrd="0" presId="urn:microsoft.com/office/officeart/2005/8/layout/hProcess4"/>
    <dgm:cxn modelId="{4BE234C8-2D13-ED4A-8D8D-7F28449943D9}" type="presParOf" srcId="{629A7799-EE7F-2B4E-9209-E7F80447A8B1}" destId="{7E2DB8CB-3BC4-0649-A550-808EAC165595}" srcOrd="0" destOrd="0" presId="urn:microsoft.com/office/officeart/2005/8/layout/hProcess4"/>
    <dgm:cxn modelId="{9E5E5215-3600-0448-A289-9652C617D551}" type="presParOf" srcId="{629A7799-EE7F-2B4E-9209-E7F80447A8B1}" destId="{33D03BAE-68DC-1E42-9790-5886420C49CC}" srcOrd="1" destOrd="0" presId="urn:microsoft.com/office/officeart/2005/8/layout/hProcess4"/>
    <dgm:cxn modelId="{41EFE72B-8A94-A04D-985B-9F843F2BF41C}" type="presParOf" srcId="{629A7799-EE7F-2B4E-9209-E7F80447A8B1}" destId="{282C89C9-D63C-2249-B827-2BCAC5D43C93}" srcOrd="2" destOrd="0" presId="urn:microsoft.com/office/officeart/2005/8/layout/hProcess4"/>
    <dgm:cxn modelId="{103F1290-6407-164E-8B74-61B3FD5E94C3}" type="presParOf" srcId="{629A7799-EE7F-2B4E-9209-E7F80447A8B1}" destId="{9043B361-678F-C143-84EE-D4990BC54141}" srcOrd="3" destOrd="0" presId="urn:microsoft.com/office/officeart/2005/8/layout/hProcess4"/>
    <dgm:cxn modelId="{41028B44-7E8C-074B-9543-A5DA4ABCEFFA}" type="presParOf" srcId="{629A7799-EE7F-2B4E-9209-E7F80447A8B1}" destId="{56768536-115B-1146-985D-63008F557365}" srcOrd="4" destOrd="0" presId="urn:microsoft.com/office/officeart/2005/8/layout/hProcess4"/>
    <dgm:cxn modelId="{A6BEFCCC-35BB-8A4E-B3F8-981F8B5EDBFF}" type="presParOf" srcId="{D06D5682-A587-BB44-9BEE-4CFD58A3FA97}" destId="{4DDF0092-1230-FB4E-A1BF-C446C4C7DF3E}" srcOrd="3" destOrd="0" presId="urn:microsoft.com/office/officeart/2005/8/layout/hProcess4"/>
    <dgm:cxn modelId="{5375D652-B4E8-F14D-9F8C-8534B1BBD69A}" type="presParOf" srcId="{D06D5682-A587-BB44-9BEE-4CFD58A3FA97}" destId="{EEED1F7B-3AFD-9F4A-BA3B-F2A22DD3A65C}" srcOrd="4" destOrd="0" presId="urn:microsoft.com/office/officeart/2005/8/layout/hProcess4"/>
    <dgm:cxn modelId="{02DED84B-D9DA-C04E-84C2-415E7B4A8306}" type="presParOf" srcId="{EEED1F7B-3AFD-9F4A-BA3B-F2A22DD3A65C}" destId="{08B1E573-FFD0-4E48-B7E1-09A9926CDCD4}" srcOrd="0" destOrd="0" presId="urn:microsoft.com/office/officeart/2005/8/layout/hProcess4"/>
    <dgm:cxn modelId="{77D5399E-A5D8-1848-A53A-3021D7D4C3AF}" type="presParOf" srcId="{EEED1F7B-3AFD-9F4A-BA3B-F2A22DD3A65C}" destId="{C40F55BE-7C0C-BD46-A46A-124EEC051918}" srcOrd="1" destOrd="0" presId="urn:microsoft.com/office/officeart/2005/8/layout/hProcess4"/>
    <dgm:cxn modelId="{56E74C27-7EFC-F94E-81BB-C2C8922CDC05}" type="presParOf" srcId="{EEED1F7B-3AFD-9F4A-BA3B-F2A22DD3A65C}" destId="{6A4BBDD5-2536-CE41-A338-57460134EC5E}" srcOrd="2" destOrd="0" presId="urn:microsoft.com/office/officeart/2005/8/layout/hProcess4"/>
    <dgm:cxn modelId="{84505A04-AF44-1244-AAD6-2EFCE1645F59}" type="presParOf" srcId="{EEED1F7B-3AFD-9F4A-BA3B-F2A22DD3A65C}" destId="{AB04E0D7-B462-A54A-9DF1-C70F56764987}" srcOrd="3" destOrd="0" presId="urn:microsoft.com/office/officeart/2005/8/layout/hProcess4"/>
    <dgm:cxn modelId="{F5A9F538-4462-324E-89DD-6434301A1ABB}" type="presParOf" srcId="{EEED1F7B-3AFD-9F4A-BA3B-F2A22DD3A65C}" destId="{672D199A-48F7-0A41-BEDC-A834EF9739EB}" srcOrd="4" destOrd="0" presId="urn:microsoft.com/office/officeart/2005/8/layout/hProcess4"/>
    <dgm:cxn modelId="{E2305BA8-0FD3-8B47-8BBF-F0CA16565D46}" type="presParOf" srcId="{D06D5682-A587-BB44-9BEE-4CFD58A3FA97}" destId="{92F65C34-D848-6140-87F2-7EDB084992C2}" srcOrd="5" destOrd="0" presId="urn:microsoft.com/office/officeart/2005/8/layout/hProcess4"/>
    <dgm:cxn modelId="{08EFCB6E-9E74-954F-A63F-BAE2D7478467}" type="presParOf" srcId="{D06D5682-A587-BB44-9BEE-4CFD58A3FA97}" destId="{D9468ADE-6D4C-3645-A415-D94B1EF95297}" srcOrd="6" destOrd="0" presId="urn:microsoft.com/office/officeart/2005/8/layout/hProcess4"/>
    <dgm:cxn modelId="{8768B555-4DBD-8E4D-BFD8-BB8A91BCE7FF}" type="presParOf" srcId="{D9468ADE-6D4C-3645-A415-D94B1EF95297}" destId="{2D828A09-0B6D-A949-A079-C22FF3CD559E}" srcOrd="0" destOrd="0" presId="urn:microsoft.com/office/officeart/2005/8/layout/hProcess4"/>
    <dgm:cxn modelId="{ECA67862-18DF-F74A-BCEF-2204ABC21757}" type="presParOf" srcId="{D9468ADE-6D4C-3645-A415-D94B1EF95297}" destId="{3BBCCD03-BD34-3A43-8777-2CCA7DF13304}" srcOrd="1" destOrd="0" presId="urn:microsoft.com/office/officeart/2005/8/layout/hProcess4"/>
    <dgm:cxn modelId="{59D0E1D3-C71A-7F4D-86A0-B31ACD0DA7A1}" type="presParOf" srcId="{D9468ADE-6D4C-3645-A415-D94B1EF95297}" destId="{ACE8A2A1-65ED-B944-81E1-D268C40667F2}" srcOrd="2" destOrd="0" presId="urn:microsoft.com/office/officeart/2005/8/layout/hProcess4"/>
    <dgm:cxn modelId="{324D7487-9576-6745-A0A6-4CE3E7AA79C0}" type="presParOf" srcId="{D9468ADE-6D4C-3645-A415-D94B1EF95297}" destId="{3DE37125-97F1-7343-A33F-319B36C01678}" srcOrd="3" destOrd="0" presId="urn:microsoft.com/office/officeart/2005/8/layout/hProcess4"/>
    <dgm:cxn modelId="{7710A8B2-BB3D-4D4C-8971-DA91A1706ACB}" type="presParOf" srcId="{D9468ADE-6D4C-3645-A415-D94B1EF95297}" destId="{5954DAB3-AE7E-914E-8F6C-84D10A3D1BD4}"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EF3A9-2DE2-5D4D-8449-91986A1E8722}">
      <dsp:nvSpPr>
        <dsp:cNvPr id="0" name=""/>
        <dsp:cNvSpPr/>
      </dsp:nvSpPr>
      <dsp:spPr>
        <a:xfrm>
          <a:off x="3877" y="1076217"/>
          <a:ext cx="1547744" cy="12765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a:t>MacNeal</a:t>
          </a:r>
          <a:r>
            <a:rPr lang="en-US" sz="1200" kern="1200" dirty="0"/>
            <a:t>, UIC, St. Joseph's, West Suburban</a:t>
          </a:r>
        </a:p>
        <a:p>
          <a:pPr marL="114300" lvl="1" indent="-114300" algn="l" defTabSz="533400">
            <a:lnSpc>
              <a:spcPct val="90000"/>
            </a:lnSpc>
            <a:spcBef>
              <a:spcPct val="0"/>
            </a:spcBef>
            <a:spcAft>
              <a:spcPct val="15000"/>
            </a:spcAft>
            <a:buChar char="•"/>
          </a:pPr>
          <a:r>
            <a:rPr lang="en-US" sz="1200" kern="1200" dirty="0"/>
            <a:t>Tri-Annual Meetings</a:t>
          </a:r>
        </a:p>
      </dsp:txBody>
      <dsp:txXfrm>
        <a:off x="33254" y="1105594"/>
        <a:ext cx="1488990" cy="944261"/>
      </dsp:txXfrm>
    </dsp:sp>
    <dsp:sp modelId="{B95115A8-61D8-C341-9C69-F53C83FEC178}">
      <dsp:nvSpPr>
        <dsp:cNvPr id="0" name=""/>
        <dsp:cNvSpPr/>
      </dsp:nvSpPr>
      <dsp:spPr>
        <a:xfrm>
          <a:off x="861909" y="1338020"/>
          <a:ext cx="1769269" cy="1769269"/>
        </a:xfrm>
        <a:prstGeom prst="leftCircularArrow">
          <a:avLst>
            <a:gd name="adj1" fmla="val 3505"/>
            <a:gd name="adj2" fmla="val 434879"/>
            <a:gd name="adj3" fmla="val 2210390"/>
            <a:gd name="adj4" fmla="val 9024489"/>
            <a:gd name="adj5" fmla="val 408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02CCF6-FEA2-904F-816A-039F8BBEAA70}">
      <dsp:nvSpPr>
        <dsp:cNvPr id="0" name=""/>
        <dsp:cNvSpPr/>
      </dsp:nvSpPr>
      <dsp:spPr>
        <a:xfrm>
          <a:off x="347820" y="2079233"/>
          <a:ext cx="1375773" cy="5470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2008</a:t>
          </a:r>
        </a:p>
      </dsp:txBody>
      <dsp:txXfrm>
        <a:off x="363844" y="2095257"/>
        <a:ext cx="1343725" cy="515051"/>
      </dsp:txXfrm>
    </dsp:sp>
    <dsp:sp modelId="{33D03BAE-68DC-1E42-9790-5886420C49CC}">
      <dsp:nvSpPr>
        <dsp:cNvPr id="0" name=""/>
        <dsp:cNvSpPr/>
      </dsp:nvSpPr>
      <dsp:spPr>
        <a:xfrm>
          <a:off x="2018853" y="1076217"/>
          <a:ext cx="1547744" cy="12765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Loss of Key members</a:t>
          </a:r>
        </a:p>
        <a:p>
          <a:pPr marL="114300" lvl="1" indent="-114300" algn="l" defTabSz="533400">
            <a:lnSpc>
              <a:spcPct val="90000"/>
            </a:lnSpc>
            <a:spcBef>
              <a:spcPct val="0"/>
            </a:spcBef>
            <a:spcAft>
              <a:spcPct val="15000"/>
            </a:spcAft>
            <a:buChar char="•"/>
          </a:pPr>
          <a:r>
            <a:rPr lang="en-US" sz="1200" kern="1200" dirty="0"/>
            <a:t>Healthcare System changes</a:t>
          </a:r>
        </a:p>
      </dsp:txBody>
      <dsp:txXfrm>
        <a:off x="2048230" y="1379143"/>
        <a:ext cx="1488990" cy="944261"/>
      </dsp:txXfrm>
    </dsp:sp>
    <dsp:sp modelId="{4DDF0092-1230-FB4E-A1BF-C446C4C7DF3E}">
      <dsp:nvSpPr>
        <dsp:cNvPr id="0" name=""/>
        <dsp:cNvSpPr/>
      </dsp:nvSpPr>
      <dsp:spPr>
        <a:xfrm>
          <a:off x="2863988" y="271657"/>
          <a:ext cx="1967036" cy="1967036"/>
        </a:xfrm>
        <a:prstGeom prst="circularArrow">
          <a:avLst>
            <a:gd name="adj1" fmla="val 3152"/>
            <a:gd name="adj2" fmla="val 387898"/>
            <a:gd name="adj3" fmla="val 19436591"/>
            <a:gd name="adj4" fmla="val 12575511"/>
            <a:gd name="adj5" fmla="val 367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43B361-678F-C143-84EE-D4990BC54141}">
      <dsp:nvSpPr>
        <dsp:cNvPr id="0" name=""/>
        <dsp:cNvSpPr/>
      </dsp:nvSpPr>
      <dsp:spPr>
        <a:xfrm>
          <a:off x="2362797" y="802667"/>
          <a:ext cx="1375773" cy="5470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20012-2017</a:t>
          </a:r>
        </a:p>
      </dsp:txBody>
      <dsp:txXfrm>
        <a:off x="2378821" y="818691"/>
        <a:ext cx="1343725" cy="515051"/>
      </dsp:txXfrm>
    </dsp:sp>
    <dsp:sp modelId="{C40F55BE-7C0C-BD46-A46A-124EEC051918}">
      <dsp:nvSpPr>
        <dsp:cNvPr id="0" name=""/>
        <dsp:cNvSpPr/>
      </dsp:nvSpPr>
      <dsp:spPr>
        <a:xfrm>
          <a:off x="4033830" y="1076217"/>
          <a:ext cx="1547744" cy="12765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Dyad Connections</a:t>
          </a:r>
        </a:p>
        <a:p>
          <a:pPr marL="114300" lvl="1" indent="-114300" algn="l" defTabSz="533400">
            <a:lnSpc>
              <a:spcPct val="90000"/>
            </a:lnSpc>
            <a:spcBef>
              <a:spcPct val="0"/>
            </a:spcBef>
            <a:spcAft>
              <a:spcPct val="15000"/>
            </a:spcAft>
            <a:buChar char="•"/>
          </a:pPr>
          <a:r>
            <a:rPr lang="en-US" sz="1200" kern="1200" dirty="0"/>
            <a:t>Shifting Positions</a:t>
          </a:r>
        </a:p>
      </dsp:txBody>
      <dsp:txXfrm>
        <a:off x="4063207" y="1105594"/>
        <a:ext cx="1488990" cy="944261"/>
      </dsp:txXfrm>
    </dsp:sp>
    <dsp:sp modelId="{92F65C34-D848-6140-87F2-7EDB084992C2}">
      <dsp:nvSpPr>
        <dsp:cNvPr id="0" name=""/>
        <dsp:cNvSpPr/>
      </dsp:nvSpPr>
      <dsp:spPr>
        <a:xfrm>
          <a:off x="4891863" y="1338020"/>
          <a:ext cx="1769269" cy="1769269"/>
        </a:xfrm>
        <a:prstGeom prst="leftCircularArrow">
          <a:avLst>
            <a:gd name="adj1" fmla="val 3505"/>
            <a:gd name="adj2" fmla="val 434879"/>
            <a:gd name="adj3" fmla="val 2210390"/>
            <a:gd name="adj4" fmla="val 9024489"/>
            <a:gd name="adj5" fmla="val 408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04E0D7-B462-A54A-9DF1-C70F56764987}">
      <dsp:nvSpPr>
        <dsp:cNvPr id="0" name=""/>
        <dsp:cNvSpPr/>
      </dsp:nvSpPr>
      <dsp:spPr>
        <a:xfrm>
          <a:off x="4377773" y="2079233"/>
          <a:ext cx="1375773" cy="5470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2018-</a:t>
          </a:r>
        </a:p>
      </dsp:txBody>
      <dsp:txXfrm>
        <a:off x="4393797" y="2095257"/>
        <a:ext cx="1343725" cy="515051"/>
      </dsp:txXfrm>
    </dsp:sp>
    <dsp:sp modelId="{3BBCCD03-BD34-3A43-8777-2CCA7DF13304}">
      <dsp:nvSpPr>
        <dsp:cNvPr id="0" name=""/>
        <dsp:cNvSpPr/>
      </dsp:nvSpPr>
      <dsp:spPr>
        <a:xfrm>
          <a:off x="6048807" y="1076217"/>
          <a:ext cx="1547744" cy="12765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ONWARD....</a:t>
          </a:r>
        </a:p>
      </dsp:txBody>
      <dsp:txXfrm>
        <a:off x="6078184" y="1379143"/>
        <a:ext cx="1488990" cy="944261"/>
      </dsp:txXfrm>
    </dsp:sp>
    <dsp:sp modelId="{3DE37125-97F1-7343-A33F-319B36C01678}">
      <dsp:nvSpPr>
        <dsp:cNvPr id="0" name=""/>
        <dsp:cNvSpPr/>
      </dsp:nvSpPr>
      <dsp:spPr>
        <a:xfrm>
          <a:off x="6392750" y="802667"/>
          <a:ext cx="1375773" cy="5470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2019-Present</a:t>
          </a:r>
        </a:p>
      </dsp:txBody>
      <dsp:txXfrm>
        <a:off x="6408774" y="818691"/>
        <a:ext cx="1343725" cy="51505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38FF6-4200-46A5-9C1E-DD176030296B}" type="datetimeFigureOut">
              <a:rPr lang="en-US" smtClean="0"/>
              <a:t>11/2/20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A56F8-51E7-4831-BBAA-63C0CA655DC9}" type="slidenum">
              <a:rPr lang="en-US" smtClean="0"/>
              <a:t>‹#›</a:t>
            </a:fld>
            <a:endParaRPr lang="en-US"/>
          </a:p>
        </p:txBody>
      </p:sp>
    </p:spTree>
    <p:extLst>
      <p:ext uri="{BB962C8B-B14F-4D97-AF65-F5344CB8AC3E}">
        <p14:creationId xmlns:p14="http://schemas.microsoft.com/office/powerpoint/2010/main" val="3751849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Intros here right?</a:t>
            </a:r>
          </a:p>
        </p:txBody>
      </p:sp>
      <p:sp>
        <p:nvSpPr>
          <p:cNvPr id="4" name="Slide Number Placeholder 3"/>
          <p:cNvSpPr>
            <a:spLocks noGrp="1"/>
          </p:cNvSpPr>
          <p:nvPr>
            <p:ph type="sldNum" sz="quarter" idx="5"/>
          </p:nvPr>
        </p:nvSpPr>
        <p:spPr/>
        <p:txBody>
          <a:bodyPr/>
          <a:lstStyle/>
          <a:p>
            <a:fld id="{CF6A56F8-51E7-4831-BBAA-63C0CA655DC9}" type="slidenum">
              <a:rPr lang="en-US" smtClean="0"/>
              <a:t>1</a:t>
            </a:fld>
            <a:endParaRPr lang="en-US"/>
          </a:p>
        </p:txBody>
      </p:sp>
    </p:spTree>
    <p:extLst>
      <p:ext uri="{BB962C8B-B14F-4D97-AF65-F5344CB8AC3E}">
        <p14:creationId xmlns:p14="http://schemas.microsoft.com/office/powerpoint/2010/main" val="4099634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Forum – The Forum for Behavioral Science in Family Medicine </a:t>
            </a:r>
          </a:p>
          <a:p>
            <a:r>
              <a:rPr lang="en-US" dirty="0"/>
              <a:t>https://</a:t>
            </a:r>
            <a:r>
              <a:rPr lang="en-US" dirty="0" err="1"/>
              <a:t>www.mcw.edu</a:t>
            </a:r>
            <a:r>
              <a:rPr lang="en-US" dirty="0"/>
              <a:t>/departments/family-and-community-medicine/professional-development/continuing-medical-education/behavioral-science-forum</a:t>
            </a:r>
          </a:p>
          <a:p>
            <a:endParaRPr lang="en-US" dirty="0"/>
          </a:p>
          <a:p>
            <a:r>
              <a:rPr lang="en-US" dirty="0"/>
              <a:t>STFM – Society of Teachers of Family Medicine </a:t>
            </a:r>
          </a:p>
          <a:p>
            <a:r>
              <a:rPr lang="en-US" dirty="0"/>
              <a:t>https://</a:t>
            </a:r>
            <a:r>
              <a:rPr lang="en-US" dirty="0" err="1"/>
              <a:t>www.stfm.org</a:t>
            </a:r>
            <a:endParaRPr lang="en-US" dirty="0"/>
          </a:p>
          <a:p>
            <a:endParaRPr lang="en-US" dirty="0"/>
          </a:p>
          <a:p>
            <a:r>
              <a:rPr lang="en-US" dirty="0"/>
              <a:t>APA – American Psychological Association</a:t>
            </a:r>
          </a:p>
          <a:p>
            <a:r>
              <a:rPr lang="en-US" dirty="0"/>
              <a:t>https://</a:t>
            </a:r>
            <a:r>
              <a:rPr lang="en-US" dirty="0" err="1"/>
              <a:t>www.apa.org</a:t>
            </a:r>
            <a:r>
              <a:rPr lang="en-US" dirty="0"/>
              <a:t>/</a:t>
            </a:r>
          </a:p>
          <a:p>
            <a:endParaRPr lang="en-US" dirty="0"/>
          </a:p>
          <a:p>
            <a:r>
              <a:rPr lang="en-US" dirty="0"/>
              <a:t>NASW – National Association of Social Workers </a:t>
            </a:r>
          </a:p>
          <a:p>
            <a:r>
              <a:rPr lang="en-US" dirty="0"/>
              <a:t>https://</a:t>
            </a:r>
            <a:r>
              <a:rPr lang="en-US" dirty="0" err="1"/>
              <a:t>www.socialworkers.org</a:t>
            </a:r>
            <a:endParaRPr lang="en-US" dirty="0"/>
          </a:p>
          <a:p>
            <a:endParaRPr lang="en-US" dirty="0"/>
          </a:p>
          <a:p>
            <a:r>
              <a:rPr lang="en-US" dirty="0"/>
              <a:t>APAHC – Association of Psychologists in Academic Health Centers </a:t>
            </a:r>
          </a:p>
          <a:p>
            <a:r>
              <a:rPr lang="en-US" dirty="0"/>
              <a:t>https://</a:t>
            </a:r>
            <a:r>
              <a:rPr lang="en-US" dirty="0" err="1"/>
              <a:t>ahcpsychologists.org</a:t>
            </a:r>
            <a:endParaRPr lang="en-US" dirty="0"/>
          </a:p>
          <a:p>
            <a:endParaRPr lang="en-US" dirty="0"/>
          </a:p>
          <a:p>
            <a:r>
              <a:rPr lang="en-US" dirty="0"/>
              <a:t>SBM – Society of Behavioral Medicine</a:t>
            </a:r>
          </a:p>
          <a:p>
            <a:r>
              <a:rPr lang="en-US" dirty="0"/>
              <a:t>https://</a:t>
            </a:r>
            <a:r>
              <a:rPr lang="en-US" dirty="0" err="1"/>
              <a:t>www.sbm.org</a:t>
            </a:r>
            <a:endParaRPr lang="en-US" dirty="0"/>
          </a:p>
          <a:p>
            <a:endParaRPr lang="en-US" dirty="0"/>
          </a:p>
          <a:p>
            <a:r>
              <a:rPr lang="en-US" dirty="0"/>
              <a:t>SSWLHC – Society for Social Work Leadership in Health Care</a:t>
            </a:r>
          </a:p>
          <a:p>
            <a:r>
              <a:rPr lang="en-US" dirty="0"/>
              <a:t>http://</a:t>
            </a:r>
            <a:r>
              <a:rPr lang="en-US" dirty="0" err="1"/>
              <a:t>sswlhc.org</a:t>
            </a:r>
            <a:endParaRPr lang="en-US" dirty="0"/>
          </a:p>
          <a:p>
            <a:endParaRPr lang="en-US" dirty="0"/>
          </a:p>
          <a:p>
            <a:r>
              <a:rPr lang="en-US" dirty="0"/>
              <a:t>ACMA – American Case Management Association</a:t>
            </a:r>
          </a:p>
          <a:p>
            <a:r>
              <a:rPr lang="en-US" dirty="0"/>
              <a:t>https://</a:t>
            </a:r>
            <a:r>
              <a:rPr lang="en-US" dirty="0" err="1"/>
              <a:t>www.acmaweb.org</a:t>
            </a:r>
            <a:endParaRPr lang="en-US" dirty="0"/>
          </a:p>
          <a:p>
            <a:endParaRPr lang="en-US" dirty="0"/>
          </a:p>
          <a:p>
            <a:r>
              <a:rPr lang="en-US" dirty="0"/>
              <a:t>AOSW – Association of Oncology Social Work</a:t>
            </a:r>
          </a:p>
          <a:p>
            <a:r>
              <a:rPr lang="en-US" dirty="0"/>
              <a:t>https://</a:t>
            </a:r>
            <a:r>
              <a:rPr lang="en-US" dirty="0" err="1"/>
              <a:t>aosw.org</a:t>
            </a:r>
            <a:endParaRPr lang="en-US" dirty="0"/>
          </a:p>
          <a:p>
            <a:endParaRPr lang="en-US" dirty="0"/>
          </a:p>
          <a:p>
            <a:r>
              <a:rPr lang="en-US" dirty="0"/>
              <a:t>NSWM – Network for Social Work Management</a:t>
            </a:r>
          </a:p>
          <a:p>
            <a:r>
              <a:rPr lang="en-US" dirty="0"/>
              <a:t>https://</a:t>
            </a:r>
            <a:r>
              <a:rPr lang="en-US" dirty="0" err="1"/>
              <a:t>socialworkmanager.org</a:t>
            </a:r>
            <a:endParaRPr lang="en-US" dirty="0"/>
          </a:p>
          <a:p>
            <a:endParaRPr lang="en-US" dirty="0"/>
          </a:p>
          <a:p>
            <a:r>
              <a:rPr lang="en-US" dirty="0"/>
              <a:t>ASWB – Association of Social Work Boards</a:t>
            </a:r>
          </a:p>
          <a:p>
            <a:r>
              <a:rPr lang="en-US" dirty="0"/>
              <a:t>https://</a:t>
            </a:r>
            <a:r>
              <a:rPr lang="en-US" dirty="0" err="1"/>
              <a:t>socialworkmanager.org</a:t>
            </a:r>
            <a:endParaRPr lang="en-US" dirty="0"/>
          </a:p>
          <a:p>
            <a:endParaRPr lang="en-US" dirty="0"/>
          </a:p>
          <a:p>
            <a:r>
              <a:rPr lang="en-US" dirty="0"/>
              <a:t>CFHA – Collaborative Family Healthcare Association</a:t>
            </a:r>
          </a:p>
          <a:p>
            <a:r>
              <a:rPr lang="en-US" dirty="0"/>
              <a:t>https://</a:t>
            </a:r>
            <a:r>
              <a:rPr lang="en-US" dirty="0" err="1"/>
              <a:t>www.cfha.net</a:t>
            </a:r>
            <a:endParaRPr lang="en-US" dirty="0"/>
          </a:p>
          <a:p>
            <a:endParaRPr lang="en-US" dirty="0"/>
          </a:p>
        </p:txBody>
      </p:sp>
      <p:sp>
        <p:nvSpPr>
          <p:cNvPr id="4" name="Slide Number Placeholder 3"/>
          <p:cNvSpPr>
            <a:spLocks noGrp="1"/>
          </p:cNvSpPr>
          <p:nvPr>
            <p:ph type="sldNum" sz="quarter" idx="5"/>
          </p:nvPr>
        </p:nvSpPr>
        <p:spPr/>
        <p:txBody>
          <a:bodyPr/>
          <a:lstStyle/>
          <a:p>
            <a:fld id="{CF6A56F8-51E7-4831-BBAA-63C0CA655DC9}" type="slidenum">
              <a:rPr lang="en-US" smtClean="0"/>
              <a:t>13</a:t>
            </a:fld>
            <a:endParaRPr lang="en-US"/>
          </a:p>
        </p:txBody>
      </p:sp>
    </p:spTree>
    <p:extLst>
      <p:ext uri="{BB962C8B-B14F-4D97-AF65-F5344CB8AC3E}">
        <p14:creationId xmlns:p14="http://schemas.microsoft.com/office/powerpoint/2010/main" val="1739198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A56F8-51E7-4831-BBAA-63C0CA655DC9}" type="slidenum">
              <a:rPr lang="en-US" smtClean="0"/>
              <a:t>15</a:t>
            </a:fld>
            <a:endParaRPr lang="en-US"/>
          </a:p>
        </p:txBody>
      </p:sp>
    </p:spTree>
    <p:extLst>
      <p:ext uri="{BB962C8B-B14F-4D97-AF65-F5344CB8AC3E}">
        <p14:creationId xmlns:p14="http://schemas.microsoft.com/office/powerpoint/2010/main" val="1662323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out Rooms by time zone. </a:t>
            </a:r>
          </a:p>
          <a:p>
            <a:endParaRPr lang="en-US" dirty="0"/>
          </a:p>
          <a:p>
            <a:r>
              <a:rPr lang="en-US" dirty="0"/>
              <a:t>Will split people up based on the time zone you live in. We will ask that you select your own time zone. If the room is full. No worries. We will another room for you. </a:t>
            </a:r>
          </a:p>
        </p:txBody>
      </p:sp>
      <p:sp>
        <p:nvSpPr>
          <p:cNvPr id="4" name="Slide Number Placeholder 3"/>
          <p:cNvSpPr>
            <a:spLocks noGrp="1"/>
          </p:cNvSpPr>
          <p:nvPr>
            <p:ph type="sldNum" sz="quarter" idx="5"/>
          </p:nvPr>
        </p:nvSpPr>
        <p:spPr/>
        <p:txBody>
          <a:bodyPr/>
          <a:lstStyle/>
          <a:p>
            <a:fld id="{CF6A56F8-51E7-4831-BBAA-63C0CA655DC9}" type="slidenum">
              <a:rPr lang="en-US" smtClean="0"/>
              <a:t>18</a:t>
            </a:fld>
            <a:endParaRPr lang="en-US"/>
          </a:p>
        </p:txBody>
      </p:sp>
    </p:spTree>
    <p:extLst>
      <p:ext uri="{BB962C8B-B14F-4D97-AF65-F5344CB8AC3E}">
        <p14:creationId xmlns:p14="http://schemas.microsoft.com/office/powerpoint/2010/main" val="3308849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instructions</a:t>
            </a:r>
          </a:p>
        </p:txBody>
      </p:sp>
      <p:sp>
        <p:nvSpPr>
          <p:cNvPr id="4" name="Slide Number Placeholder 3"/>
          <p:cNvSpPr>
            <a:spLocks noGrp="1"/>
          </p:cNvSpPr>
          <p:nvPr>
            <p:ph type="sldNum" sz="quarter" idx="5"/>
          </p:nvPr>
        </p:nvSpPr>
        <p:spPr/>
        <p:txBody>
          <a:bodyPr/>
          <a:lstStyle/>
          <a:p>
            <a:fld id="{CF6A56F8-51E7-4831-BBAA-63C0CA655DC9}" type="slidenum">
              <a:rPr lang="en-US" smtClean="0"/>
              <a:t>19</a:t>
            </a:fld>
            <a:endParaRPr lang="en-US"/>
          </a:p>
        </p:txBody>
      </p:sp>
    </p:spTree>
    <p:extLst>
      <p:ext uri="{BB962C8B-B14F-4D97-AF65-F5344CB8AC3E}">
        <p14:creationId xmlns:p14="http://schemas.microsoft.com/office/powerpoint/2010/main" val="775873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people to chat in themes and findings from their groups. </a:t>
            </a:r>
          </a:p>
        </p:txBody>
      </p:sp>
      <p:sp>
        <p:nvSpPr>
          <p:cNvPr id="4" name="Slide Number Placeholder 3"/>
          <p:cNvSpPr>
            <a:spLocks noGrp="1"/>
          </p:cNvSpPr>
          <p:nvPr>
            <p:ph type="sldNum" sz="quarter" idx="5"/>
          </p:nvPr>
        </p:nvSpPr>
        <p:spPr/>
        <p:txBody>
          <a:bodyPr/>
          <a:lstStyle/>
          <a:p>
            <a:fld id="{CF6A56F8-51E7-4831-BBAA-63C0CA655DC9}" type="slidenum">
              <a:rPr lang="en-US" smtClean="0"/>
              <a:t>20</a:t>
            </a:fld>
            <a:endParaRPr lang="en-US"/>
          </a:p>
        </p:txBody>
      </p:sp>
    </p:spTree>
    <p:extLst>
      <p:ext uri="{BB962C8B-B14F-4D97-AF65-F5344CB8AC3E}">
        <p14:creationId xmlns:p14="http://schemas.microsoft.com/office/powerpoint/2010/main" val="2609744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Chat in intention </a:t>
            </a:r>
            <a:r>
              <a:rPr lang="en-US" dirty="0">
                <a:solidFill>
                  <a:schemeClr val="tx1"/>
                </a:solidFill>
              </a:rPr>
              <a:t>Identify one strategy you can use to connect to someone in your region after this conference.  </a:t>
            </a:r>
          </a:p>
          <a:p>
            <a:endParaRPr lang="en-US" dirty="0"/>
          </a:p>
        </p:txBody>
      </p:sp>
      <p:sp>
        <p:nvSpPr>
          <p:cNvPr id="4" name="Slide Number Placeholder 3"/>
          <p:cNvSpPr>
            <a:spLocks noGrp="1"/>
          </p:cNvSpPr>
          <p:nvPr>
            <p:ph type="sldNum" sz="quarter" idx="5"/>
          </p:nvPr>
        </p:nvSpPr>
        <p:spPr/>
        <p:txBody>
          <a:bodyPr/>
          <a:lstStyle/>
          <a:p>
            <a:fld id="{CF6A56F8-51E7-4831-BBAA-63C0CA655DC9}" type="slidenum">
              <a:rPr lang="en-US" smtClean="0"/>
              <a:t>21</a:t>
            </a:fld>
            <a:endParaRPr lang="en-US"/>
          </a:p>
        </p:txBody>
      </p:sp>
    </p:spTree>
    <p:extLst>
      <p:ext uri="{BB962C8B-B14F-4D97-AF65-F5344CB8AC3E}">
        <p14:creationId xmlns:p14="http://schemas.microsoft.com/office/powerpoint/2010/main" val="3535544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Has presented a slew of stressors and difficulties we could not have imagined when we decided to put this presentation together. Now more than ever, building and staying connected to one another is crucial to our wellbeing. In addition to the pandemic stressors, the battle to avoid and reduce burnout is ever present for family medicine educators. </a:t>
            </a:r>
          </a:p>
          <a:p>
            <a:r>
              <a:rPr lang="en-US" dirty="0"/>
              <a:t>Today we are </a:t>
            </a:r>
          </a:p>
          <a:p>
            <a:r>
              <a:rPr lang="en-US" dirty="0"/>
              <a:t>Many of you are likely familiar with the IHI Joy in Work model presented here on the screen. IHI has taught us that there are 9 critical components to creating Joy in Work which leads to healthy, happy, productive people. The Comradery and Teamwork domain speaks to the need for social cohesion, productivity in teams, shared understanding, and trusting relationships. While I’m hopeful that we have a sense of connectedness and </a:t>
            </a:r>
            <a:r>
              <a:rPr lang="en-US"/>
              <a:t>meaningful interactions </a:t>
            </a:r>
            <a:r>
              <a:rPr lang="en-US" dirty="0"/>
              <a:t>with people in our home programs– connecting with a professional group can meet this need as well. IHI goes on to say even with receiving recognition and rewards without comradery the recognition is just a party. </a:t>
            </a:r>
          </a:p>
          <a:p>
            <a:endParaRPr lang="en-US" b="0" dirty="0"/>
          </a:p>
          <a:p>
            <a:r>
              <a:rPr lang="en-US" b="0" dirty="0"/>
              <a:t>You will also see the image that represents the 5Cs of community which include collegiality, contentiousness, communication, continuity, and commitment. This is a framework originally developed to promote connectedness in interprofessional teams in biomedical research. However the guiding principles are also beneficial to building our community groups such as being </a:t>
            </a:r>
            <a:r>
              <a:rPr lang="en-US" b="0" dirty="0" err="1"/>
              <a:t>committment</a:t>
            </a:r>
            <a:r>
              <a:rPr lang="en-US" b="0" dirty="0"/>
              <a:t> to goals of the group, using inclusive language, mutual respect, and offering support and consultation. You will find the reference to read more about this model at the end of the presentation. </a:t>
            </a:r>
            <a:endParaRPr lang="en-US" dirty="0"/>
          </a:p>
        </p:txBody>
      </p:sp>
      <p:sp>
        <p:nvSpPr>
          <p:cNvPr id="4" name="Slide Number Placeholder 3"/>
          <p:cNvSpPr>
            <a:spLocks noGrp="1"/>
          </p:cNvSpPr>
          <p:nvPr>
            <p:ph type="sldNum" sz="quarter" idx="5"/>
          </p:nvPr>
        </p:nvSpPr>
        <p:spPr/>
        <p:txBody>
          <a:bodyPr/>
          <a:lstStyle/>
          <a:p>
            <a:fld id="{CF6A56F8-51E7-4831-BBAA-63C0CA655DC9}" type="slidenum">
              <a:rPr lang="en-US" smtClean="0"/>
              <a:t>4</a:t>
            </a:fld>
            <a:endParaRPr lang="en-US"/>
          </a:p>
        </p:txBody>
      </p:sp>
    </p:spTree>
    <p:extLst>
      <p:ext uri="{BB962C8B-B14F-4D97-AF65-F5344CB8AC3E}">
        <p14:creationId xmlns:p14="http://schemas.microsoft.com/office/powerpoint/2010/main" val="1200254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preparing for our talk and what contributes to a feeling of isolation-- I found myself reflecting on how vary different the Behaviorists experience might be in the educational world than our physician colleagues. I have often thought of my role as the sole behavioral science faculty as living on an island in a sea of physicians around me. While this is both invigorating to be the sole mental health person it also presents some unique challenges (challenges might include covering your patients and inbox when you want to take  day off, navigating your colleagues personal mental health information, and limited access to case consultation).</a:t>
            </a:r>
          </a:p>
          <a:p>
            <a:r>
              <a:rPr lang="en-US" dirty="0"/>
              <a:t>Other factors, while obvious are not discussed openly) which contribute to the isolation includes:</a:t>
            </a:r>
          </a:p>
          <a:p>
            <a:r>
              <a:rPr lang="en-US" dirty="0"/>
              <a:t>Economic differences in pay (this was found even </a:t>
            </a:r>
            <a:r>
              <a:rPr lang="en-US" dirty="0" err="1"/>
              <a:t>amoungst</a:t>
            </a:r>
            <a:r>
              <a:rPr lang="en-US" dirty="0"/>
              <a:t> the behavioral science faculty in a study published last year)</a:t>
            </a:r>
          </a:p>
          <a:p>
            <a:r>
              <a:rPr lang="en-US" dirty="0"/>
              <a:t>The medicine hierarchy that has existed for decades problematic because it can contribute to microaggressions that occur between our physician colleagues. Example refer to BH faculty by their first name and physician colleagues as Dr. </a:t>
            </a:r>
            <a:r>
              <a:rPr lang="en-US" dirty="0" err="1"/>
              <a:t>SuchandSuch</a:t>
            </a:r>
            <a:r>
              <a:rPr lang="en-US" dirty="0"/>
              <a:t>. </a:t>
            </a:r>
          </a:p>
          <a:p>
            <a:r>
              <a:rPr lang="en-US" dirty="0"/>
              <a:t>Additionally, mental health and physician colleagues come from different training models that speak different </a:t>
            </a:r>
            <a:r>
              <a:rPr lang="en-US" dirty="0" err="1"/>
              <a:t>landuages</a:t>
            </a:r>
            <a:r>
              <a:rPr lang="en-US" dirty="0"/>
              <a:t>. </a:t>
            </a:r>
          </a:p>
          <a:p>
            <a:r>
              <a:rPr lang="en-US" dirty="0"/>
              <a:t>In the end this is difference also contributes to the success of training amazing physicians.</a:t>
            </a:r>
          </a:p>
        </p:txBody>
      </p:sp>
      <p:sp>
        <p:nvSpPr>
          <p:cNvPr id="4" name="Slide Number Placeholder 3"/>
          <p:cNvSpPr>
            <a:spLocks noGrp="1"/>
          </p:cNvSpPr>
          <p:nvPr>
            <p:ph type="sldNum" sz="quarter" idx="5"/>
          </p:nvPr>
        </p:nvSpPr>
        <p:spPr/>
        <p:txBody>
          <a:bodyPr/>
          <a:lstStyle/>
          <a:p>
            <a:fld id="{CF6A56F8-51E7-4831-BBAA-63C0CA655DC9}" type="slidenum">
              <a:rPr lang="en-US" smtClean="0"/>
              <a:t>5</a:t>
            </a:fld>
            <a:endParaRPr lang="en-US"/>
          </a:p>
        </p:txBody>
      </p:sp>
    </p:spTree>
    <p:extLst>
      <p:ext uri="{BB962C8B-B14F-4D97-AF65-F5344CB8AC3E}">
        <p14:creationId xmlns:p14="http://schemas.microsoft.com/office/powerpoint/2010/main" val="1543321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first came to the </a:t>
            </a:r>
            <a:r>
              <a:rPr lang="en-US" dirty="0" err="1"/>
              <a:t>MacNeal</a:t>
            </a:r>
            <a:r>
              <a:rPr lang="en-US" dirty="0"/>
              <a:t> Family Medicine residency, I was alone, but Maria </a:t>
            </a:r>
            <a:r>
              <a:rPr lang="en-US" dirty="0" err="1"/>
              <a:t>Devins</a:t>
            </a:r>
            <a:r>
              <a:rPr lang="en-US" dirty="0"/>
              <a:t> at UIC adopted me.  With her support, we corralled the Chicago troops—Kay Levin, Steve </a:t>
            </a:r>
            <a:r>
              <a:rPr lang="en-US" dirty="0" err="1"/>
              <a:t>Romm</a:t>
            </a:r>
            <a:r>
              <a:rPr lang="en-US" dirty="0"/>
              <a:t>, Tony Atkins,  Rhonda </a:t>
            </a:r>
            <a:r>
              <a:rPr lang="en-US" dirty="0" err="1"/>
              <a:t>Willmans</a:t>
            </a:r>
            <a:r>
              <a:rPr lang="en-US" dirty="0"/>
              <a:t>, Steve Zuckerman and Jose Nino.   We met to share stories, curriculum ideas, be sounding boards for each other.  We rotated sites, ate food, and could chat endlessly….there was so much to say….and so little time.  But over time, we struggled with coordinating schedules, carving out protected time,  coping with shifting responsibilities.  And, then we lost our mainstays—Maria </a:t>
            </a:r>
            <a:r>
              <a:rPr lang="en-US" dirty="0" err="1"/>
              <a:t>Devins</a:t>
            </a:r>
            <a:r>
              <a:rPr lang="en-US" dirty="0"/>
              <a:t> died of cancer, Kay Levin retired, Steve </a:t>
            </a:r>
            <a:r>
              <a:rPr lang="en-US" dirty="0" err="1"/>
              <a:t>Romm</a:t>
            </a:r>
            <a:r>
              <a:rPr lang="en-US" dirty="0"/>
              <a:t> retired, ….Jose and I were the remnants and we had our bi-month lunches at Milk and Honey and annual lunches at the Forum or STFM.  And, others like </a:t>
            </a:r>
            <a:r>
              <a:rPr lang="en-US" dirty="0" err="1"/>
              <a:t>Limor</a:t>
            </a:r>
            <a:r>
              <a:rPr lang="en-US" dirty="0"/>
              <a:t> and </a:t>
            </a:r>
            <a:r>
              <a:rPr lang="en-US" dirty="0" err="1"/>
              <a:t>lindsey</a:t>
            </a:r>
            <a:r>
              <a:rPr lang="en-US" dirty="0"/>
              <a:t> were having contact</a:t>
            </a:r>
          </a:p>
          <a:p>
            <a:endParaRPr lang="en-US" dirty="0"/>
          </a:p>
          <a:p>
            <a:pPr marL="0" indent="0" algn="ctr">
              <a:buNone/>
            </a:pPr>
            <a:r>
              <a:rPr lang="en-US" b="1" dirty="0"/>
              <a:t>Themes and Cycles</a:t>
            </a:r>
          </a:p>
          <a:p>
            <a:r>
              <a:rPr lang="en-US" dirty="0"/>
              <a:t>12 years of waxing and waning</a:t>
            </a:r>
          </a:p>
          <a:p>
            <a:r>
              <a:rPr lang="en-US" dirty="0"/>
              <a:t>Consistent need for connection and shared resources. </a:t>
            </a:r>
          </a:p>
          <a:p>
            <a:r>
              <a:rPr lang="en-US" dirty="0"/>
              <a:t>Changing positions, members and systems of care</a:t>
            </a:r>
          </a:p>
          <a:p>
            <a:endParaRPr lang="en-US" dirty="0"/>
          </a:p>
        </p:txBody>
      </p:sp>
      <p:sp>
        <p:nvSpPr>
          <p:cNvPr id="4" name="Slide Number Placeholder 3"/>
          <p:cNvSpPr>
            <a:spLocks noGrp="1"/>
          </p:cNvSpPr>
          <p:nvPr>
            <p:ph type="sldNum" sz="quarter" idx="5"/>
          </p:nvPr>
        </p:nvSpPr>
        <p:spPr/>
        <p:txBody>
          <a:bodyPr/>
          <a:lstStyle/>
          <a:p>
            <a:fld id="{CF6A56F8-51E7-4831-BBAA-63C0CA655DC9}" type="slidenum">
              <a:rPr lang="en-US" smtClean="0"/>
              <a:t>6</a:t>
            </a:fld>
            <a:endParaRPr lang="en-US"/>
          </a:p>
        </p:txBody>
      </p:sp>
    </p:spTree>
    <p:extLst>
      <p:ext uri="{BB962C8B-B14F-4D97-AF65-F5344CB8AC3E}">
        <p14:creationId xmlns:p14="http://schemas.microsoft.com/office/powerpoint/2010/main" val="104111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age of growing burnout and professional dissatisfaction finding meaning and joy in the work we do is essential. Additionally building a sense of community has shown to be an effective evidence- based strategy to protect us against burnout. </a:t>
            </a:r>
          </a:p>
          <a:p>
            <a:endParaRPr lang="en-US" dirty="0"/>
          </a:p>
          <a:p>
            <a:r>
              <a:rPr lang="en-US" dirty="0"/>
              <a:t>I’ll share our story of how we came to be. I have moved several times during my career and thankfully have been able to remain in family medicine education. Early in my career while faculty at a community based program in Indiana a group of us thought we should get together and share lectures and have lunch together. At that time 7 Behaviorists decided to meet in person in Indianapolis. There are currently 14 program in Indiana, at that time there were fewer, and we had the majority of programs behaviorists. It was amazing to meet people in the same role as me. We shared lectures, had a tasty lunch, and problem solved program issues. Additionally, we because friends and support network for each other. It was an amazing experience. It was also great to then know people and be able to connect at STFM and other conferences. Then I moved again and found when I landed in Kansas City the behaviorists were not connected to one another in either state. Again I started the pursuit to bring an amazing group of colleagues together to build our community. Then we moved again and the pursuit started all over again. </a:t>
            </a:r>
          </a:p>
        </p:txBody>
      </p:sp>
      <p:sp>
        <p:nvSpPr>
          <p:cNvPr id="4" name="Slide Number Placeholder 3"/>
          <p:cNvSpPr>
            <a:spLocks noGrp="1"/>
          </p:cNvSpPr>
          <p:nvPr>
            <p:ph type="sldNum" sz="quarter" idx="5"/>
          </p:nvPr>
        </p:nvSpPr>
        <p:spPr/>
        <p:txBody>
          <a:bodyPr/>
          <a:lstStyle/>
          <a:p>
            <a:fld id="{CF6A56F8-51E7-4831-BBAA-63C0CA655DC9}" type="slidenum">
              <a:rPr lang="en-US" smtClean="0"/>
              <a:t>7</a:t>
            </a:fld>
            <a:endParaRPr lang="en-US"/>
          </a:p>
        </p:txBody>
      </p:sp>
    </p:spTree>
    <p:extLst>
      <p:ext uri="{BB962C8B-B14F-4D97-AF65-F5344CB8AC3E}">
        <p14:creationId xmlns:p14="http://schemas.microsoft.com/office/powerpoint/2010/main" val="1912627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Lindsay’s intro to the idea of this group</a:t>
            </a:r>
          </a:p>
          <a:p>
            <a:endParaRPr lang="en-US" dirty="0"/>
          </a:p>
          <a:p>
            <a:r>
              <a:rPr lang="en-US" dirty="0"/>
              <a:t>Pre-</a:t>
            </a:r>
            <a:r>
              <a:rPr lang="en-US" dirty="0" err="1"/>
              <a:t>covid</a:t>
            </a:r>
            <a:endParaRPr lang="en-US" dirty="0"/>
          </a:p>
          <a:p>
            <a:endParaRPr lang="en-US" dirty="0"/>
          </a:p>
          <a:p>
            <a:pPr marL="457200" indent="-457200">
              <a:buFont typeface="+mj-lt"/>
              <a:buAutoNum type="arabicPeriod"/>
            </a:pPr>
            <a:r>
              <a:rPr lang="en-US" sz="1200" dirty="0"/>
              <a:t>August 2020 – </a:t>
            </a:r>
            <a:r>
              <a:rPr lang="en-US" sz="1200" dirty="0" err="1"/>
              <a:t>Limor’s</a:t>
            </a:r>
            <a:r>
              <a:rPr lang="en-US" sz="1200" dirty="0"/>
              <a:t> residency, Resurrection Medical Center, Lunch provided</a:t>
            </a:r>
          </a:p>
          <a:p>
            <a:pPr marL="457200" indent="-457200">
              <a:buFont typeface="+mj-lt"/>
              <a:buAutoNum type="arabicPeriod"/>
            </a:pPr>
            <a:r>
              <a:rPr lang="en-US" sz="1200" dirty="0"/>
              <a:t>December 2020 – Half day Friday, Mary’s residency – Northwestern, Breakfast provided</a:t>
            </a:r>
          </a:p>
          <a:p>
            <a:pPr marL="457200" indent="-457200">
              <a:buFont typeface="+mj-lt"/>
              <a:buAutoNum type="arabicPeriod"/>
            </a:pPr>
            <a:r>
              <a:rPr lang="en-US" sz="1200" dirty="0"/>
              <a:t>March 2020 – Supposed to go to Lindsay’s residency at Northshore… but, </a:t>
            </a:r>
            <a:r>
              <a:rPr lang="en-US" sz="1200" dirty="0" err="1"/>
              <a:t>Covid</a:t>
            </a:r>
            <a:r>
              <a:rPr lang="en-US" sz="1200" dirty="0"/>
              <a:t>.</a:t>
            </a:r>
          </a:p>
          <a:p>
            <a:endParaRPr lang="en-US" dirty="0"/>
          </a:p>
        </p:txBody>
      </p:sp>
      <p:sp>
        <p:nvSpPr>
          <p:cNvPr id="4" name="Slide Number Placeholder 3"/>
          <p:cNvSpPr>
            <a:spLocks noGrp="1"/>
          </p:cNvSpPr>
          <p:nvPr>
            <p:ph type="sldNum" sz="quarter" idx="5"/>
          </p:nvPr>
        </p:nvSpPr>
        <p:spPr/>
        <p:txBody>
          <a:bodyPr/>
          <a:lstStyle/>
          <a:p>
            <a:fld id="{CF6A56F8-51E7-4831-BBAA-63C0CA655DC9}" type="slidenum">
              <a:rPr lang="en-US" smtClean="0"/>
              <a:t>8</a:t>
            </a:fld>
            <a:endParaRPr lang="en-US"/>
          </a:p>
        </p:txBody>
      </p:sp>
    </p:spTree>
    <p:extLst>
      <p:ext uri="{BB962C8B-B14F-4D97-AF65-F5344CB8AC3E}">
        <p14:creationId xmlns:p14="http://schemas.microsoft.com/office/powerpoint/2010/main" val="3282770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A56F8-51E7-4831-BBAA-63C0CA655DC9}" type="slidenum">
              <a:rPr lang="en-US" smtClean="0"/>
              <a:t>9</a:t>
            </a:fld>
            <a:endParaRPr lang="en-US"/>
          </a:p>
        </p:txBody>
      </p:sp>
    </p:spTree>
    <p:extLst>
      <p:ext uri="{BB962C8B-B14F-4D97-AF65-F5344CB8AC3E}">
        <p14:creationId xmlns:p14="http://schemas.microsoft.com/office/powerpoint/2010/main" val="1965186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people</a:t>
            </a:r>
          </a:p>
          <a:p>
            <a:r>
              <a:rPr lang="en-US" dirty="0"/>
              <a:t>How many BH</a:t>
            </a:r>
          </a:p>
          <a:p>
            <a:r>
              <a:rPr lang="en-US" dirty="0"/>
              <a:t>How many diff systems – AMITA, Northwestern, U of I </a:t>
            </a:r>
          </a:p>
          <a:p>
            <a:endParaRPr lang="en-US" dirty="0"/>
          </a:p>
          <a:p>
            <a:r>
              <a:rPr lang="en-US" dirty="0"/>
              <a:t>Members: </a:t>
            </a:r>
          </a:p>
          <a:p>
            <a:r>
              <a:rPr lang="en-US" dirty="0"/>
              <a:t>Limor, Jose, Tony, Rhonda, Sarah Kay – AMITA – 5</a:t>
            </a:r>
          </a:p>
          <a:p>
            <a:r>
              <a:rPr lang="en-US" dirty="0"/>
              <a:t>Lindsay – Northshore - 1 </a:t>
            </a:r>
          </a:p>
          <a:p>
            <a:r>
              <a:rPr lang="en-US" dirty="0"/>
              <a:t>Mary – Northwestern – 1</a:t>
            </a:r>
          </a:p>
          <a:p>
            <a:r>
              <a:rPr lang="en-US" dirty="0"/>
              <a:t>Adrienne – UIC</a:t>
            </a:r>
          </a:p>
          <a:p>
            <a:r>
              <a:rPr lang="en-US" dirty="0"/>
              <a:t>Joel – Swedish - 1</a:t>
            </a:r>
          </a:p>
          <a:p>
            <a:r>
              <a:rPr lang="en-US" dirty="0"/>
              <a:t>Zuckerman – Advocate – 1</a:t>
            </a:r>
          </a:p>
          <a:p>
            <a:endParaRPr lang="en-US" dirty="0"/>
          </a:p>
          <a:p>
            <a:r>
              <a:rPr lang="en-US" dirty="0"/>
              <a:t>*Note that some of us have moved around in residencies this past year, group was a big connection for that – from just being aware of positions opening up to connecting with one another about diff types of programs, small vs. large, all American vs. IMGs </a:t>
            </a:r>
            <a:r>
              <a:rPr lang="en-US" dirty="0" err="1"/>
              <a:t>etc</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F6A56F8-51E7-4831-BBAA-63C0CA655DC9}" type="slidenum">
              <a:rPr lang="en-US" smtClean="0"/>
              <a:t>10</a:t>
            </a:fld>
            <a:endParaRPr lang="en-US"/>
          </a:p>
        </p:txBody>
      </p:sp>
    </p:spTree>
    <p:extLst>
      <p:ext uri="{BB962C8B-B14F-4D97-AF65-F5344CB8AC3E}">
        <p14:creationId xmlns:p14="http://schemas.microsoft.com/office/powerpoint/2010/main" val="2212275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Topics – </a:t>
            </a:r>
          </a:p>
          <a:p>
            <a:r>
              <a:rPr lang="en-US" dirty="0"/>
              <a:t>Hand pic – come together as supports, </a:t>
            </a:r>
            <a:r>
              <a:rPr lang="en-US" dirty="0" err="1"/>
              <a:t>whats</a:t>
            </a:r>
            <a:r>
              <a:rPr lang="en-US" dirty="0"/>
              <a:t> challenging for each of us, for our residencies</a:t>
            </a:r>
          </a:p>
          <a:p>
            <a:r>
              <a:rPr lang="en-US" dirty="0"/>
              <a:t>Supp group – how were we doing these</a:t>
            </a:r>
          </a:p>
          <a:p>
            <a:r>
              <a:rPr lang="en-US" dirty="0"/>
              <a:t>Presentations – FACE COVID, Telehealth communication skills, etc.</a:t>
            </a:r>
          </a:p>
        </p:txBody>
      </p:sp>
      <p:sp>
        <p:nvSpPr>
          <p:cNvPr id="4" name="Slide Number Placeholder 3"/>
          <p:cNvSpPr>
            <a:spLocks noGrp="1"/>
          </p:cNvSpPr>
          <p:nvPr>
            <p:ph type="sldNum" sz="quarter" idx="5"/>
          </p:nvPr>
        </p:nvSpPr>
        <p:spPr/>
        <p:txBody>
          <a:bodyPr/>
          <a:lstStyle/>
          <a:p>
            <a:fld id="{CF6A56F8-51E7-4831-BBAA-63C0CA655DC9}" type="slidenum">
              <a:rPr lang="en-US" smtClean="0"/>
              <a:t>11</a:t>
            </a:fld>
            <a:endParaRPr lang="en-US"/>
          </a:p>
        </p:txBody>
      </p:sp>
    </p:spTree>
    <p:extLst>
      <p:ext uri="{BB962C8B-B14F-4D97-AF65-F5344CB8AC3E}">
        <p14:creationId xmlns:p14="http://schemas.microsoft.com/office/powerpoint/2010/main" val="243163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6868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05703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19200" y="2895600"/>
            <a:ext cx="7086600" cy="2392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p:cNvSpPr txBox="1">
            <a:spLocks/>
          </p:cNvSpPr>
          <p:nvPr/>
        </p:nvSpPr>
        <p:spPr>
          <a:xfrm>
            <a:off x="0" y="0"/>
            <a:ext cx="9144000"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The 41st Forum for Behavioral Science in Family Medicine  </a:t>
            </a:r>
          </a:p>
        </p:txBody>
      </p:sp>
      <p:sp>
        <p:nvSpPr>
          <p:cNvPr id="8" name="Text Placeholder 11"/>
          <p:cNvSpPr txBox="1">
            <a:spLocks/>
          </p:cNvSpPr>
          <p:nvPr/>
        </p:nvSpPr>
        <p:spPr>
          <a:xfrm>
            <a:off x="0" y="6248400"/>
            <a:ext cx="9169958"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1800" i="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Sponsored by The </a:t>
            </a:r>
            <a:r>
              <a:rPr lang="en-US" b="1" dirty="0"/>
              <a:t>Medical College of Wisconsin</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1999" y="43179"/>
            <a:ext cx="381001" cy="566421"/>
          </a:xfrm>
          <a:prstGeom prst="rect">
            <a:avLst/>
          </a:prstGeom>
        </p:spPr>
      </p:pic>
    </p:spTree>
    <p:extLst>
      <p:ext uri="{BB962C8B-B14F-4D97-AF65-F5344CB8AC3E}">
        <p14:creationId xmlns:p14="http://schemas.microsoft.com/office/powerpoint/2010/main" val="105762067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diagramColors" Target="../diagrams/colors1.xml"/><Relationship Id="rId12"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0.png"/><Relationship Id="rId5" Type="http://schemas.openxmlformats.org/officeDocument/2006/relationships/diagramLayout" Target="../diagrams/layout1.xml"/><Relationship Id="rId10" Type="http://schemas.openxmlformats.org/officeDocument/2006/relationships/image" Target="../media/image9.png"/><Relationship Id="rId4" Type="http://schemas.openxmlformats.org/officeDocument/2006/relationships/diagramData" Target="../diagrams/data1.xml"/><Relationship Id="rId9"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DA9009-232A-514A-8C17-B0779F7AD496}"/>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494"/>
                    </a14:imgEffect>
                    <a14:imgEffect>
                      <a14:saturation sat="334000"/>
                    </a14:imgEffect>
                    <a14:imgEffect>
                      <a14:brightnessContrast bright="68000" contrast="66000"/>
                    </a14:imgEffect>
                  </a14:imgLayer>
                </a14:imgProps>
              </a:ext>
            </a:extLst>
          </a:blip>
          <a:stretch>
            <a:fillRect/>
          </a:stretch>
        </p:blipFill>
        <p:spPr>
          <a:xfrm>
            <a:off x="0" y="681228"/>
            <a:ext cx="9144000" cy="5495544"/>
          </a:xfrm>
          <a:prstGeom prst="rect">
            <a:avLst/>
          </a:prstGeom>
        </p:spPr>
      </p:pic>
      <p:sp>
        <p:nvSpPr>
          <p:cNvPr id="2" name="Title 1"/>
          <p:cNvSpPr>
            <a:spLocks noGrp="1"/>
          </p:cNvSpPr>
          <p:nvPr>
            <p:ph type="title"/>
          </p:nvPr>
        </p:nvSpPr>
        <p:spPr>
          <a:xfrm>
            <a:off x="647700" y="2246543"/>
            <a:ext cx="8229600" cy="685800"/>
          </a:xfrm>
        </p:spPr>
        <p:txBody>
          <a:bodyPr>
            <a:normAutofit fontScale="90000"/>
          </a:bodyPr>
          <a:lstStyle/>
          <a:p>
            <a:r>
              <a:rPr lang="en-US" dirty="0"/>
              <a:t>Isolated and Marginalized?  </a:t>
            </a:r>
            <a:br>
              <a:rPr lang="en-US" dirty="0"/>
            </a:br>
            <a:r>
              <a:rPr lang="en-US" dirty="0"/>
              <a:t>Strategies to Build a Community of Connected Colleagues </a:t>
            </a:r>
            <a:br>
              <a:rPr lang="en-US" dirty="0"/>
            </a:br>
            <a:endParaRPr lang="en-US" dirty="0"/>
          </a:p>
        </p:txBody>
      </p:sp>
      <p:sp>
        <p:nvSpPr>
          <p:cNvPr id="3" name="Content Placeholder 2"/>
          <p:cNvSpPr>
            <a:spLocks noGrp="1"/>
          </p:cNvSpPr>
          <p:nvPr>
            <p:ph idx="1"/>
          </p:nvPr>
        </p:nvSpPr>
        <p:spPr>
          <a:xfrm>
            <a:off x="1219200" y="3048000"/>
            <a:ext cx="7086600" cy="2239963"/>
          </a:xfrm>
        </p:spPr>
        <p:txBody>
          <a:bodyPr/>
          <a:lstStyle/>
          <a:p>
            <a:pPr lvl="1"/>
            <a:endParaRPr lang="en-US" dirty="0"/>
          </a:p>
          <a:p>
            <a:pPr lvl="1"/>
            <a:endParaRPr lang="en-US" dirty="0"/>
          </a:p>
        </p:txBody>
      </p:sp>
      <p:sp>
        <p:nvSpPr>
          <p:cNvPr id="4" name="TextBox 3">
            <a:extLst>
              <a:ext uri="{FF2B5EF4-FFF2-40B4-BE49-F238E27FC236}">
                <a16:creationId xmlns:a16="http://schemas.microsoft.com/office/drawing/2014/main" id="{5B59447D-4BDD-154A-BE02-D048E8361B21}"/>
              </a:ext>
            </a:extLst>
          </p:cNvPr>
          <p:cNvSpPr txBox="1"/>
          <p:nvPr/>
        </p:nvSpPr>
        <p:spPr>
          <a:xfrm>
            <a:off x="1028700" y="3925658"/>
            <a:ext cx="7086600" cy="2092881"/>
          </a:xfrm>
          <a:prstGeom prst="rect">
            <a:avLst/>
          </a:prstGeom>
          <a:noFill/>
        </p:spPr>
        <p:txBody>
          <a:bodyPr wrap="square" rtlCol="0">
            <a:spAutoFit/>
          </a:bodyPr>
          <a:lstStyle/>
          <a:p>
            <a:pPr algn="ctr"/>
            <a:r>
              <a:rPr lang="en-US" sz="2800" dirty="0"/>
              <a:t>Lindsay T. Fazio, PhD</a:t>
            </a:r>
          </a:p>
          <a:p>
            <a:pPr algn="ctr"/>
            <a:r>
              <a:rPr lang="en-US" sz="2800" dirty="0" err="1"/>
              <a:t>Limor</a:t>
            </a:r>
            <a:r>
              <a:rPr lang="en-US" sz="2800" dirty="0"/>
              <a:t> </a:t>
            </a:r>
            <a:r>
              <a:rPr lang="en-US" sz="2800" dirty="0" err="1"/>
              <a:t>Gildenblatt</a:t>
            </a:r>
            <a:r>
              <a:rPr lang="en-US" sz="2800" dirty="0"/>
              <a:t>, PhD, LCSW</a:t>
            </a:r>
          </a:p>
          <a:p>
            <a:pPr algn="ctr"/>
            <a:r>
              <a:rPr lang="en-US" sz="2800" dirty="0"/>
              <a:t>Mary R. Talen, PhD</a:t>
            </a:r>
          </a:p>
          <a:p>
            <a:pPr algn="ctr"/>
            <a:r>
              <a:rPr lang="en-US" sz="2800" dirty="0"/>
              <a:t> Adrienne A. Williams, PhD</a:t>
            </a:r>
          </a:p>
          <a:p>
            <a:endParaRPr lang="en-US" dirty="0"/>
          </a:p>
        </p:txBody>
      </p:sp>
    </p:spTree>
    <p:extLst>
      <p:ext uri="{BB962C8B-B14F-4D97-AF65-F5344CB8AC3E}">
        <p14:creationId xmlns:p14="http://schemas.microsoft.com/office/powerpoint/2010/main" val="2981187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945C-E4C5-411B-8001-D4CD81569807}"/>
              </a:ext>
            </a:extLst>
          </p:cNvPr>
          <p:cNvSpPr>
            <a:spLocks noGrp="1"/>
          </p:cNvSpPr>
          <p:nvPr>
            <p:ph type="title"/>
          </p:nvPr>
        </p:nvSpPr>
        <p:spPr>
          <a:xfrm>
            <a:off x="457200" y="884237"/>
            <a:ext cx="8229600" cy="685800"/>
          </a:xfrm>
        </p:spPr>
        <p:txBody>
          <a:bodyPr>
            <a:normAutofit fontScale="90000"/>
          </a:bodyPr>
          <a:lstStyle/>
          <a:p>
            <a:r>
              <a:rPr lang="en-US" dirty="0"/>
              <a:t>Structure &amp; Maintenance</a:t>
            </a:r>
          </a:p>
        </p:txBody>
      </p:sp>
      <p:sp>
        <p:nvSpPr>
          <p:cNvPr id="3" name="Content Placeholder 2">
            <a:extLst>
              <a:ext uri="{FF2B5EF4-FFF2-40B4-BE49-F238E27FC236}">
                <a16:creationId xmlns:a16="http://schemas.microsoft.com/office/drawing/2014/main" id="{1C7CAB70-131C-4C64-AA09-9C655D1A1ED5}"/>
              </a:ext>
            </a:extLst>
          </p:cNvPr>
          <p:cNvSpPr>
            <a:spLocks noGrp="1"/>
          </p:cNvSpPr>
          <p:nvPr>
            <p:ph idx="1"/>
          </p:nvPr>
        </p:nvSpPr>
        <p:spPr>
          <a:xfrm>
            <a:off x="457200" y="1828800"/>
            <a:ext cx="8305800" cy="4038600"/>
          </a:xfrm>
        </p:spPr>
        <p:txBody>
          <a:bodyPr>
            <a:normAutofit/>
          </a:bodyPr>
          <a:lstStyle/>
          <a:p>
            <a:r>
              <a:rPr lang="en-US" sz="2800" dirty="0"/>
              <a:t>9 Members = 8 Behavioralists, 1 Physician </a:t>
            </a:r>
          </a:p>
          <a:p>
            <a:pPr lvl="1"/>
            <a:r>
              <a:rPr lang="en-US" sz="2400" dirty="0"/>
              <a:t>On emails/mtg invites</a:t>
            </a:r>
          </a:p>
          <a:p>
            <a:pPr lvl="1"/>
            <a:r>
              <a:rPr lang="en-US" sz="2400" dirty="0"/>
              <a:t>In person meetings – 5-6 people</a:t>
            </a:r>
          </a:p>
          <a:p>
            <a:pPr marL="457200" lvl="1" indent="0">
              <a:buNone/>
            </a:pPr>
            <a:endParaRPr lang="en-US" sz="2400" dirty="0"/>
          </a:p>
          <a:p>
            <a:r>
              <a:rPr lang="en-US" sz="2800" dirty="0"/>
              <a:t>Systems represented: </a:t>
            </a:r>
          </a:p>
          <a:p>
            <a:pPr marL="457200" lvl="1" indent="0">
              <a:buNone/>
            </a:pPr>
            <a:r>
              <a:rPr lang="en-US" sz="2400" dirty="0"/>
              <a:t>	AMITA Health		University of Illinois, Chicago</a:t>
            </a:r>
          </a:p>
          <a:p>
            <a:pPr marL="457200" lvl="1" indent="0">
              <a:buNone/>
            </a:pPr>
            <a:r>
              <a:rPr lang="en-US" sz="2400" dirty="0"/>
              <a:t>	Advocate 		Northwestern	</a:t>
            </a:r>
          </a:p>
          <a:p>
            <a:pPr marL="457200" lvl="1" indent="0">
              <a:buNone/>
            </a:pPr>
            <a:r>
              <a:rPr lang="en-US" sz="2400" dirty="0"/>
              <a:t>	Northshore 		Private Practice</a:t>
            </a:r>
          </a:p>
          <a:p>
            <a:pPr marL="457200" lvl="1" indent="0">
              <a:buNone/>
            </a:pPr>
            <a:endParaRPr lang="en-US" sz="2400" dirty="0"/>
          </a:p>
        </p:txBody>
      </p:sp>
      <p:sp>
        <p:nvSpPr>
          <p:cNvPr id="4" name="TextBox 3">
            <a:extLst>
              <a:ext uri="{FF2B5EF4-FFF2-40B4-BE49-F238E27FC236}">
                <a16:creationId xmlns:a16="http://schemas.microsoft.com/office/drawing/2014/main" id="{6647C49E-6990-B649-A59A-C1EC7356D386}"/>
              </a:ext>
            </a:extLst>
          </p:cNvPr>
          <p:cNvSpPr txBox="1"/>
          <p:nvPr/>
        </p:nvSpPr>
        <p:spPr>
          <a:xfrm>
            <a:off x="108065" y="5795963"/>
            <a:ext cx="457200" cy="369332"/>
          </a:xfrm>
          <a:prstGeom prst="rect">
            <a:avLst/>
          </a:prstGeom>
          <a:noFill/>
        </p:spPr>
        <p:txBody>
          <a:bodyPr wrap="square" rtlCol="0">
            <a:spAutoFit/>
          </a:bodyPr>
          <a:lstStyle/>
          <a:p>
            <a:r>
              <a:rPr lang="en-US" dirty="0"/>
              <a:t>LG</a:t>
            </a:r>
          </a:p>
        </p:txBody>
      </p:sp>
    </p:spTree>
    <p:extLst>
      <p:ext uri="{BB962C8B-B14F-4D97-AF65-F5344CB8AC3E}">
        <p14:creationId xmlns:p14="http://schemas.microsoft.com/office/powerpoint/2010/main" val="202832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97EE-6320-4613-85C4-07F8CA448F14}"/>
              </a:ext>
            </a:extLst>
          </p:cNvPr>
          <p:cNvSpPr>
            <a:spLocks noGrp="1"/>
          </p:cNvSpPr>
          <p:nvPr>
            <p:ph type="title"/>
          </p:nvPr>
        </p:nvSpPr>
        <p:spPr>
          <a:xfrm>
            <a:off x="1669845" y="838200"/>
            <a:ext cx="5804310" cy="685800"/>
          </a:xfrm>
        </p:spPr>
        <p:txBody>
          <a:bodyPr>
            <a:normAutofit fontScale="90000"/>
          </a:bodyPr>
          <a:lstStyle/>
          <a:p>
            <a:r>
              <a:rPr lang="en-US" dirty="0"/>
              <a:t>Group During </a:t>
            </a:r>
            <a:r>
              <a:rPr lang="en-US" dirty="0" err="1"/>
              <a:t>Covid</a:t>
            </a:r>
            <a:endParaRPr lang="en-US" dirty="0"/>
          </a:p>
        </p:txBody>
      </p:sp>
      <p:pic>
        <p:nvPicPr>
          <p:cNvPr id="3076" name="Picture 4" descr="Starting a Support Group | The Well Project">
            <a:extLst>
              <a:ext uri="{FF2B5EF4-FFF2-40B4-BE49-F238E27FC236}">
                <a16:creationId xmlns:a16="http://schemas.microsoft.com/office/drawing/2014/main" id="{DC68C0AD-E4CD-4BA3-93C2-5F1FDE02C148}"/>
              </a:ext>
            </a:extLst>
          </p:cNvPr>
          <p:cNvPicPr>
            <a:picLocks noChangeAspect="1" noChangeArrowheads="1"/>
          </p:cNvPicPr>
          <p:nvPr/>
        </p:nvPicPr>
        <p:blipFill>
          <a:blip r:embed="rId3">
            <a:alphaModFix amt="16000"/>
            <a:extLst>
              <a:ext uri="{28A0092B-C50C-407E-A947-70E740481C1C}">
                <a14:useLocalDpi xmlns:a14="http://schemas.microsoft.com/office/drawing/2010/main" val="0"/>
              </a:ext>
            </a:extLst>
          </a:blip>
          <a:srcRect/>
          <a:stretch>
            <a:fillRect/>
          </a:stretch>
        </p:blipFill>
        <p:spPr bwMode="auto">
          <a:xfrm>
            <a:off x="1273247" y="1574667"/>
            <a:ext cx="6908890" cy="45975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FE81C16-300B-5548-A246-DDFC10520D90}"/>
              </a:ext>
            </a:extLst>
          </p:cNvPr>
          <p:cNvSpPr txBox="1"/>
          <p:nvPr/>
        </p:nvSpPr>
        <p:spPr>
          <a:xfrm>
            <a:off x="108065" y="5795963"/>
            <a:ext cx="457200" cy="369332"/>
          </a:xfrm>
          <a:prstGeom prst="rect">
            <a:avLst/>
          </a:prstGeom>
          <a:noFill/>
        </p:spPr>
        <p:txBody>
          <a:bodyPr wrap="square" rtlCol="0">
            <a:spAutoFit/>
          </a:bodyPr>
          <a:lstStyle/>
          <a:p>
            <a:r>
              <a:rPr lang="en-US" dirty="0"/>
              <a:t>LG</a:t>
            </a:r>
          </a:p>
        </p:txBody>
      </p:sp>
      <p:sp>
        <p:nvSpPr>
          <p:cNvPr id="3" name="Content Placeholder 2">
            <a:extLst>
              <a:ext uri="{FF2B5EF4-FFF2-40B4-BE49-F238E27FC236}">
                <a16:creationId xmlns:a16="http://schemas.microsoft.com/office/drawing/2014/main" id="{4581A525-30C9-43C4-A750-212B91BC8247}"/>
              </a:ext>
            </a:extLst>
          </p:cNvPr>
          <p:cNvSpPr>
            <a:spLocks noGrp="1"/>
          </p:cNvSpPr>
          <p:nvPr>
            <p:ph idx="1"/>
          </p:nvPr>
        </p:nvSpPr>
        <p:spPr>
          <a:xfrm>
            <a:off x="565264" y="1838567"/>
            <a:ext cx="8324855" cy="3571633"/>
          </a:xfrm>
        </p:spPr>
        <p:txBody>
          <a:bodyPr>
            <a:normAutofit/>
          </a:bodyPr>
          <a:lstStyle/>
          <a:p>
            <a:r>
              <a:rPr lang="en-US" sz="2800" dirty="0"/>
              <a:t>April 2020 – Met every other Friday at 10 AM through summer on Zoom</a:t>
            </a:r>
          </a:p>
          <a:p>
            <a:pPr marL="0" indent="0">
              <a:buNone/>
            </a:pPr>
            <a:endParaRPr lang="en-US" sz="2800" dirty="0"/>
          </a:p>
          <a:p>
            <a:r>
              <a:rPr lang="en-US" sz="2800" dirty="0"/>
              <a:t>Aug 2020 – Present – Meet monthly on Zoom</a:t>
            </a:r>
          </a:p>
          <a:p>
            <a:pPr marL="0" indent="0">
              <a:buNone/>
            </a:pPr>
            <a:endParaRPr lang="en-US" sz="2800" dirty="0"/>
          </a:p>
          <a:p>
            <a:r>
              <a:rPr lang="en-US" sz="2800" dirty="0"/>
              <a:t>Future goal – Back to in person…</a:t>
            </a:r>
          </a:p>
          <a:p>
            <a:pPr marL="0" indent="0">
              <a:buNone/>
            </a:pPr>
            <a:endParaRPr lang="en-US" sz="2500" dirty="0"/>
          </a:p>
        </p:txBody>
      </p:sp>
    </p:spTree>
    <p:extLst>
      <p:ext uri="{BB962C8B-B14F-4D97-AF65-F5344CB8AC3E}">
        <p14:creationId xmlns:p14="http://schemas.microsoft.com/office/powerpoint/2010/main" val="3474200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752" y="913393"/>
            <a:ext cx="8229600" cy="685800"/>
          </a:xfrm>
        </p:spPr>
        <p:txBody>
          <a:bodyPr>
            <a:normAutofit fontScale="90000"/>
          </a:bodyPr>
          <a:lstStyle/>
          <a:p>
            <a:r>
              <a:rPr lang="en-US" dirty="0"/>
              <a:t>Strategies to Develop Community</a:t>
            </a:r>
          </a:p>
        </p:txBody>
      </p:sp>
      <p:sp>
        <p:nvSpPr>
          <p:cNvPr id="4" name="TextBox 3">
            <a:extLst>
              <a:ext uri="{FF2B5EF4-FFF2-40B4-BE49-F238E27FC236}">
                <a16:creationId xmlns:a16="http://schemas.microsoft.com/office/drawing/2014/main" id="{FE21807F-1B40-7F40-813B-940EE030ACCD}"/>
              </a:ext>
            </a:extLst>
          </p:cNvPr>
          <p:cNvSpPr txBox="1"/>
          <p:nvPr/>
        </p:nvSpPr>
        <p:spPr>
          <a:xfrm>
            <a:off x="108064" y="5795963"/>
            <a:ext cx="577735" cy="369332"/>
          </a:xfrm>
          <a:prstGeom prst="rect">
            <a:avLst/>
          </a:prstGeom>
          <a:noFill/>
        </p:spPr>
        <p:txBody>
          <a:bodyPr wrap="square" rtlCol="0">
            <a:spAutoFit/>
          </a:bodyPr>
          <a:lstStyle/>
          <a:p>
            <a:r>
              <a:rPr lang="en-US" dirty="0"/>
              <a:t>AW</a:t>
            </a:r>
          </a:p>
        </p:txBody>
      </p:sp>
      <p:pic>
        <p:nvPicPr>
          <p:cNvPr id="6" name="Picture 5">
            <a:extLst>
              <a:ext uri="{FF2B5EF4-FFF2-40B4-BE49-F238E27FC236}">
                <a16:creationId xmlns:a16="http://schemas.microsoft.com/office/drawing/2014/main" id="{C17A67F4-F792-084D-9D7E-5DD83C08E818}"/>
              </a:ext>
            </a:extLst>
          </p:cNvPr>
          <p:cNvPicPr>
            <a:picLocks noChangeAspect="1"/>
          </p:cNvPicPr>
          <p:nvPr/>
        </p:nvPicPr>
        <p:blipFill>
          <a:blip r:embed="rId2"/>
          <a:stretch>
            <a:fillRect/>
          </a:stretch>
        </p:blipFill>
        <p:spPr>
          <a:xfrm>
            <a:off x="3581400" y="3826709"/>
            <a:ext cx="5407450" cy="2338586"/>
          </a:xfrm>
          <a:prstGeom prst="rect">
            <a:avLst/>
          </a:prstGeom>
        </p:spPr>
      </p:pic>
      <p:sp>
        <p:nvSpPr>
          <p:cNvPr id="3" name="Content Placeholder 2"/>
          <p:cNvSpPr>
            <a:spLocks noGrp="1"/>
          </p:cNvSpPr>
          <p:nvPr>
            <p:ph idx="1"/>
          </p:nvPr>
        </p:nvSpPr>
        <p:spPr>
          <a:xfrm>
            <a:off x="486294" y="1981200"/>
            <a:ext cx="8264236" cy="3963407"/>
          </a:xfrm>
        </p:spPr>
        <p:txBody>
          <a:bodyPr>
            <a:normAutofit/>
          </a:bodyPr>
          <a:lstStyle/>
          <a:p>
            <a:r>
              <a:rPr lang="en-US" dirty="0"/>
              <a:t>Join an existing community</a:t>
            </a:r>
          </a:p>
          <a:p>
            <a:pPr lvl="1"/>
            <a:r>
              <a:rPr lang="en-US" dirty="0"/>
              <a:t>Chicago Behavioral Science Consortium example</a:t>
            </a:r>
          </a:p>
          <a:p>
            <a:pPr lvl="1"/>
            <a:r>
              <a:rPr lang="en-US" dirty="0"/>
              <a:t>Fellowship alumni groups</a:t>
            </a:r>
          </a:p>
          <a:p>
            <a:pPr lvl="1"/>
            <a:r>
              <a:rPr lang="en-US" dirty="0"/>
              <a:t>Society for Health Psychology Local Networking Events</a:t>
            </a:r>
          </a:p>
          <a:p>
            <a:pPr lvl="1"/>
            <a:r>
              <a:rPr lang="en-US" dirty="0"/>
              <a:t>The Forum</a:t>
            </a:r>
          </a:p>
          <a:p>
            <a:pPr marL="4572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2782642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EB2E5-8CE8-D74F-81CF-41B9A5A52356}"/>
              </a:ext>
            </a:extLst>
          </p:cNvPr>
          <p:cNvSpPr>
            <a:spLocks noGrp="1"/>
          </p:cNvSpPr>
          <p:nvPr>
            <p:ph type="title"/>
          </p:nvPr>
        </p:nvSpPr>
        <p:spPr>
          <a:xfrm>
            <a:off x="152400" y="838200"/>
            <a:ext cx="8839200" cy="685800"/>
          </a:xfrm>
        </p:spPr>
        <p:txBody>
          <a:bodyPr>
            <a:normAutofit fontScale="90000"/>
          </a:bodyPr>
          <a:lstStyle/>
          <a:p>
            <a:r>
              <a:rPr lang="en-US" dirty="0"/>
              <a:t>Examples of Conferences/Organizations</a:t>
            </a:r>
          </a:p>
        </p:txBody>
      </p:sp>
      <p:sp>
        <p:nvSpPr>
          <p:cNvPr id="3" name="Content Placeholder 2">
            <a:extLst>
              <a:ext uri="{FF2B5EF4-FFF2-40B4-BE49-F238E27FC236}">
                <a16:creationId xmlns:a16="http://schemas.microsoft.com/office/drawing/2014/main" id="{C8603912-E5E2-8846-9566-6565296E5651}"/>
              </a:ext>
            </a:extLst>
          </p:cNvPr>
          <p:cNvSpPr>
            <a:spLocks noGrp="1"/>
          </p:cNvSpPr>
          <p:nvPr>
            <p:ph idx="1"/>
          </p:nvPr>
        </p:nvSpPr>
        <p:spPr>
          <a:xfrm>
            <a:off x="1066800" y="1981200"/>
            <a:ext cx="7391400" cy="3523849"/>
          </a:xfrm>
        </p:spPr>
        <p:txBody>
          <a:bodyPr numCol="2">
            <a:normAutofit fontScale="92500" lnSpcReduction="10000"/>
          </a:bodyPr>
          <a:lstStyle/>
          <a:p>
            <a:r>
              <a:rPr lang="en-US" dirty="0"/>
              <a:t>The Forum</a:t>
            </a:r>
          </a:p>
          <a:p>
            <a:r>
              <a:rPr lang="en-US" dirty="0"/>
              <a:t>STFM</a:t>
            </a:r>
          </a:p>
          <a:p>
            <a:r>
              <a:rPr lang="en-US" dirty="0"/>
              <a:t>APA</a:t>
            </a:r>
          </a:p>
          <a:p>
            <a:r>
              <a:rPr lang="en-US" dirty="0"/>
              <a:t>NASW</a:t>
            </a:r>
          </a:p>
          <a:p>
            <a:r>
              <a:rPr lang="en-US" dirty="0"/>
              <a:t>APAHC</a:t>
            </a:r>
          </a:p>
          <a:p>
            <a:r>
              <a:rPr lang="en-US" dirty="0"/>
              <a:t>SBM</a:t>
            </a:r>
          </a:p>
          <a:p>
            <a:r>
              <a:rPr lang="en-US" dirty="0"/>
              <a:t>SSWLHC</a:t>
            </a:r>
          </a:p>
          <a:p>
            <a:r>
              <a:rPr lang="en-US" dirty="0"/>
              <a:t>ACMA</a:t>
            </a:r>
          </a:p>
          <a:p>
            <a:r>
              <a:rPr lang="en-US" dirty="0"/>
              <a:t>AOSW</a:t>
            </a:r>
          </a:p>
          <a:p>
            <a:r>
              <a:rPr lang="en-US" dirty="0"/>
              <a:t>Network for Social Work Management</a:t>
            </a:r>
          </a:p>
          <a:p>
            <a:r>
              <a:rPr lang="en-US" dirty="0"/>
              <a:t>ABS</a:t>
            </a:r>
          </a:p>
          <a:p>
            <a:r>
              <a:rPr lang="en-US" dirty="0"/>
              <a:t>CFHA</a:t>
            </a:r>
          </a:p>
          <a:p>
            <a:pPr marL="0" indent="0">
              <a:buNone/>
            </a:pPr>
            <a:endParaRPr lang="en-US" dirty="0"/>
          </a:p>
        </p:txBody>
      </p:sp>
      <p:sp>
        <p:nvSpPr>
          <p:cNvPr id="4" name="TextBox 3">
            <a:extLst>
              <a:ext uri="{FF2B5EF4-FFF2-40B4-BE49-F238E27FC236}">
                <a16:creationId xmlns:a16="http://schemas.microsoft.com/office/drawing/2014/main" id="{8A3D3F64-9F5D-5943-AC69-2E69BD911529}"/>
              </a:ext>
            </a:extLst>
          </p:cNvPr>
          <p:cNvSpPr txBox="1"/>
          <p:nvPr/>
        </p:nvSpPr>
        <p:spPr>
          <a:xfrm>
            <a:off x="5855110" y="2462981"/>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5F1F842E-5F9D-6E43-9925-01964231941C}"/>
              </a:ext>
            </a:extLst>
          </p:cNvPr>
          <p:cNvSpPr txBox="1"/>
          <p:nvPr/>
        </p:nvSpPr>
        <p:spPr>
          <a:xfrm>
            <a:off x="108064" y="5795963"/>
            <a:ext cx="577735" cy="369332"/>
          </a:xfrm>
          <a:prstGeom prst="rect">
            <a:avLst/>
          </a:prstGeom>
          <a:noFill/>
        </p:spPr>
        <p:txBody>
          <a:bodyPr wrap="square" rtlCol="0">
            <a:spAutoFit/>
          </a:bodyPr>
          <a:lstStyle/>
          <a:p>
            <a:r>
              <a:rPr lang="en-US" dirty="0"/>
              <a:t>AW</a:t>
            </a:r>
          </a:p>
        </p:txBody>
      </p:sp>
    </p:spTree>
    <p:extLst>
      <p:ext uri="{BB962C8B-B14F-4D97-AF65-F5344CB8AC3E}">
        <p14:creationId xmlns:p14="http://schemas.microsoft.com/office/powerpoint/2010/main" val="1646681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458200" cy="685800"/>
          </a:xfrm>
        </p:spPr>
        <p:txBody>
          <a:bodyPr>
            <a:normAutofit fontScale="90000"/>
          </a:bodyPr>
          <a:lstStyle/>
          <a:p>
            <a:r>
              <a:rPr lang="en-US" dirty="0"/>
              <a:t>Three Strategies to Develop Community</a:t>
            </a:r>
          </a:p>
        </p:txBody>
      </p:sp>
      <p:sp>
        <p:nvSpPr>
          <p:cNvPr id="3" name="Content Placeholder 2"/>
          <p:cNvSpPr>
            <a:spLocks noGrp="1"/>
          </p:cNvSpPr>
          <p:nvPr>
            <p:ph idx="1"/>
          </p:nvPr>
        </p:nvSpPr>
        <p:spPr>
          <a:xfrm>
            <a:off x="457200" y="1773404"/>
            <a:ext cx="8229599" cy="3657600"/>
          </a:xfrm>
        </p:spPr>
        <p:txBody>
          <a:bodyPr>
            <a:normAutofit/>
          </a:bodyPr>
          <a:lstStyle/>
          <a:p>
            <a:pPr marL="0" indent="0">
              <a:buNone/>
            </a:pPr>
            <a:r>
              <a:rPr lang="en-US" dirty="0"/>
              <a:t>1. Build community through conferences</a:t>
            </a:r>
          </a:p>
          <a:p>
            <a:pPr lvl="2"/>
            <a:r>
              <a:rPr lang="en-US" sz="2500" dirty="0"/>
              <a:t>Get at least one business card</a:t>
            </a:r>
          </a:p>
          <a:p>
            <a:pPr lvl="2"/>
            <a:r>
              <a:rPr lang="en-US" sz="2500" dirty="0"/>
              <a:t>Review the attendance list for people in your city</a:t>
            </a:r>
          </a:p>
          <a:p>
            <a:pPr lvl="2"/>
            <a:r>
              <a:rPr lang="en-US" sz="2500" dirty="0"/>
              <a:t>Follow up with phone/zoom meeting 2-4 weeks later </a:t>
            </a:r>
          </a:p>
          <a:p>
            <a:pPr lvl="2"/>
            <a:r>
              <a:rPr lang="en-US" sz="2500" dirty="0"/>
              <a:t>Do not just make an email connection</a:t>
            </a:r>
          </a:p>
          <a:p>
            <a:pPr lvl="2"/>
            <a:r>
              <a:rPr lang="en-US" sz="2500" dirty="0"/>
              <a:t>Schedule a follow up meeting</a:t>
            </a:r>
          </a:p>
          <a:p>
            <a:pPr marL="457200" lvl="1" indent="0">
              <a:buNone/>
            </a:pPr>
            <a:endParaRPr lang="en-US" dirty="0"/>
          </a:p>
        </p:txBody>
      </p:sp>
      <p:sp>
        <p:nvSpPr>
          <p:cNvPr id="5" name="TextBox 4">
            <a:extLst>
              <a:ext uri="{FF2B5EF4-FFF2-40B4-BE49-F238E27FC236}">
                <a16:creationId xmlns:a16="http://schemas.microsoft.com/office/drawing/2014/main" id="{76962D04-E26E-BE48-9617-4EAF3021200F}"/>
              </a:ext>
            </a:extLst>
          </p:cNvPr>
          <p:cNvSpPr txBox="1"/>
          <p:nvPr/>
        </p:nvSpPr>
        <p:spPr>
          <a:xfrm>
            <a:off x="108064" y="5795963"/>
            <a:ext cx="577735" cy="369332"/>
          </a:xfrm>
          <a:prstGeom prst="rect">
            <a:avLst/>
          </a:prstGeom>
          <a:noFill/>
        </p:spPr>
        <p:txBody>
          <a:bodyPr wrap="square" rtlCol="0">
            <a:spAutoFit/>
          </a:bodyPr>
          <a:lstStyle/>
          <a:p>
            <a:r>
              <a:rPr lang="en-US" dirty="0"/>
              <a:t>AW</a:t>
            </a:r>
          </a:p>
        </p:txBody>
      </p:sp>
      <p:pic>
        <p:nvPicPr>
          <p:cNvPr id="6" name="Picture 5">
            <a:extLst>
              <a:ext uri="{FF2B5EF4-FFF2-40B4-BE49-F238E27FC236}">
                <a16:creationId xmlns:a16="http://schemas.microsoft.com/office/drawing/2014/main" id="{7801A3D0-C680-8945-8628-4B96C5CBB76D}"/>
              </a:ext>
            </a:extLst>
          </p:cNvPr>
          <p:cNvPicPr>
            <a:picLocks noChangeAspect="1"/>
          </p:cNvPicPr>
          <p:nvPr/>
        </p:nvPicPr>
        <p:blipFill>
          <a:blip r:embed="rId2"/>
          <a:stretch>
            <a:fillRect/>
          </a:stretch>
        </p:blipFill>
        <p:spPr>
          <a:xfrm>
            <a:off x="2795337" y="4723963"/>
            <a:ext cx="2971800" cy="1484971"/>
          </a:xfrm>
          <a:prstGeom prst="rect">
            <a:avLst/>
          </a:prstGeom>
        </p:spPr>
      </p:pic>
    </p:spTree>
    <p:extLst>
      <p:ext uri="{BB962C8B-B14F-4D97-AF65-F5344CB8AC3E}">
        <p14:creationId xmlns:p14="http://schemas.microsoft.com/office/powerpoint/2010/main" val="2099436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a:t>Strategies to Develop Community</a:t>
            </a:r>
          </a:p>
        </p:txBody>
      </p:sp>
      <p:sp>
        <p:nvSpPr>
          <p:cNvPr id="3" name="Content Placeholder 2"/>
          <p:cNvSpPr>
            <a:spLocks noGrp="1"/>
          </p:cNvSpPr>
          <p:nvPr>
            <p:ph idx="1"/>
          </p:nvPr>
        </p:nvSpPr>
        <p:spPr>
          <a:xfrm>
            <a:off x="685799" y="1905000"/>
            <a:ext cx="7728064" cy="3733800"/>
          </a:xfrm>
        </p:spPr>
        <p:txBody>
          <a:bodyPr>
            <a:normAutofit/>
          </a:bodyPr>
          <a:lstStyle/>
          <a:p>
            <a:pPr marL="0" indent="0">
              <a:buNone/>
            </a:pPr>
            <a:r>
              <a:rPr lang="en-US" dirty="0"/>
              <a:t>2. Build community through email solicitation</a:t>
            </a:r>
          </a:p>
          <a:p>
            <a:pPr lvl="2"/>
            <a:r>
              <a:rPr lang="en-US" sz="2500" dirty="0"/>
              <a:t>Look up other programs in your area</a:t>
            </a:r>
          </a:p>
          <a:p>
            <a:pPr lvl="2"/>
            <a:r>
              <a:rPr lang="en-US" sz="2500" dirty="0"/>
              <a:t>Find people on their website </a:t>
            </a:r>
          </a:p>
          <a:p>
            <a:pPr lvl="2"/>
            <a:r>
              <a:rPr lang="en-US" sz="2500" dirty="0"/>
              <a:t>Email the person and ask for a meeting</a:t>
            </a:r>
          </a:p>
          <a:p>
            <a:pPr lvl="2"/>
            <a:r>
              <a:rPr lang="en-US" sz="2500" dirty="0"/>
              <a:t>If no response, follow with a phone call</a:t>
            </a:r>
          </a:p>
          <a:p>
            <a:pPr marL="914400" lvl="2" indent="0">
              <a:buNone/>
            </a:pPr>
            <a:endParaRPr lang="en-US" dirty="0"/>
          </a:p>
        </p:txBody>
      </p:sp>
      <p:sp>
        <p:nvSpPr>
          <p:cNvPr id="4" name="TextBox 3">
            <a:extLst>
              <a:ext uri="{FF2B5EF4-FFF2-40B4-BE49-F238E27FC236}">
                <a16:creationId xmlns:a16="http://schemas.microsoft.com/office/drawing/2014/main" id="{A5093682-4A9A-BD4C-BA76-2B0CE6E27848}"/>
              </a:ext>
            </a:extLst>
          </p:cNvPr>
          <p:cNvSpPr txBox="1"/>
          <p:nvPr/>
        </p:nvSpPr>
        <p:spPr>
          <a:xfrm>
            <a:off x="108064" y="5795963"/>
            <a:ext cx="577735" cy="369332"/>
          </a:xfrm>
          <a:prstGeom prst="rect">
            <a:avLst/>
          </a:prstGeom>
          <a:noFill/>
        </p:spPr>
        <p:txBody>
          <a:bodyPr wrap="square" rtlCol="0">
            <a:spAutoFit/>
          </a:bodyPr>
          <a:lstStyle/>
          <a:p>
            <a:r>
              <a:rPr lang="en-US" dirty="0"/>
              <a:t>AW</a:t>
            </a:r>
          </a:p>
        </p:txBody>
      </p:sp>
      <p:pic>
        <p:nvPicPr>
          <p:cNvPr id="5" name="Picture 4">
            <a:extLst>
              <a:ext uri="{FF2B5EF4-FFF2-40B4-BE49-F238E27FC236}">
                <a16:creationId xmlns:a16="http://schemas.microsoft.com/office/drawing/2014/main" id="{37ACE954-7B23-4347-9BAB-4483E6ADC781}"/>
              </a:ext>
            </a:extLst>
          </p:cNvPr>
          <p:cNvPicPr>
            <a:picLocks noChangeAspect="1"/>
          </p:cNvPicPr>
          <p:nvPr/>
        </p:nvPicPr>
        <p:blipFill>
          <a:blip r:embed="rId3"/>
          <a:stretch>
            <a:fillRect/>
          </a:stretch>
        </p:blipFill>
        <p:spPr>
          <a:xfrm>
            <a:off x="2819400" y="4481390"/>
            <a:ext cx="2993969" cy="1683905"/>
          </a:xfrm>
          <a:prstGeom prst="rect">
            <a:avLst/>
          </a:prstGeom>
        </p:spPr>
      </p:pic>
    </p:spTree>
    <p:extLst>
      <p:ext uri="{BB962C8B-B14F-4D97-AF65-F5344CB8AC3E}">
        <p14:creationId xmlns:p14="http://schemas.microsoft.com/office/powerpoint/2010/main" val="4173499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0D65-DB5C-6D4C-81D2-3F4D46B6A901}"/>
              </a:ext>
            </a:extLst>
          </p:cNvPr>
          <p:cNvSpPr>
            <a:spLocks noGrp="1"/>
          </p:cNvSpPr>
          <p:nvPr>
            <p:ph type="title"/>
          </p:nvPr>
        </p:nvSpPr>
        <p:spPr>
          <a:xfrm>
            <a:off x="457200" y="994442"/>
            <a:ext cx="8229600" cy="685800"/>
          </a:xfrm>
        </p:spPr>
        <p:txBody>
          <a:bodyPr>
            <a:normAutofit fontScale="90000"/>
          </a:bodyPr>
          <a:lstStyle/>
          <a:p>
            <a:r>
              <a:rPr lang="en-US" dirty="0"/>
              <a:t>Strategies to Develop Community</a:t>
            </a:r>
          </a:p>
        </p:txBody>
      </p:sp>
      <p:sp>
        <p:nvSpPr>
          <p:cNvPr id="3" name="Content Placeholder 2">
            <a:extLst>
              <a:ext uri="{FF2B5EF4-FFF2-40B4-BE49-F238E27FC236}">
                <a16:creationId xmlns:a16="http://schemas.microsoft.com/office/drawing/2014/main" id="{451339B9-6975-D84C-91B8-D27E7767705E}"/>
              </a:ext>
            </a:extLst>
          </p:cNvPr>
          <p:cNvSpPr>
            <a:spLocks noGrp="1"/>
          </p:cNvSpPr>
          <p:nvPr>
            <p:ph idx="1"/>
          </p:nvPr>
        </p:nvSpPr>
        <p:spPr>
          <a:xfrm>
            <a:off x="457200" y="2057400"/>
            <a:ext cx="7848600" cy="3230563"/>
          </a:xfrm>
        </p:spPr>
        <p:txBody>
          <a:bodyPr>
            <a:normAutofit/>
          </a:bodyPr>
          <a:lstStyle/>
          <a:p>
            <a:pPr marL="0" indent="0">
              <a:buNone/>
            </a:pPr>
            <a:r>
              <a:rPr lang="en-US" dirty="0"/>
              <a:t>3. Build community through an event</a:t>
            </a:r>
          </a:p>
          <a:p>
            <a:pPr lvl="2"/>
            <a:r>
              <a:rPr lang="en-US" dirty="0"/>
              <a:t>Direct invitations</a:t>
            </a:r>
          </a:p>
          <a:p>
            <a:pPr lvl="2"/>
            <a:r>
              <a:rPr lang="en-US" dirty="0"/>
              <a:t>Social Media</a:t>
            </a:r>
          </a:p>
          <a:p>
            <a:pPr lvl="2"/>
            <a:r>
              <a:rPr lang="en-US" dirty="0"/>
              <a:t>List Serves (Professional Organization, Institution)</a:t>
            </a:r>
          </a:p>
          <a:p>
            <a:endParaRPr lang="en-US" dirty="0"/>
          </a:p>
        </p:txBody>
      </p:sp>
      <p:pic>
        <p:nvPicPr>
          <p:cNvPr id="5" name="Picture 4">
            <a:extLst>
              <a:ext uri="{FF2B5EF4-FFF2-40B4-BE49-F238E27FC236}">
                <a16:creationId xmlns:a16="http://schemas.microsoft.com/office/drawing/2014/main" id="{227058F7-E3CA-8A41-BF2C-083D32DFDC0C}"/>
              </a:ext>
            </a:extLst>
          </p:cNvPr>
          <p:cNvPicPr>
            <a:picLocks noChangeAspect="1"/>
          </p:cNvPicPr>
          <p:nvPr/>
        </p:nvPicPr>
        <p:blipFill>
          <a:blip r:embed="rId2"/>
          <a:stretch>
            <a:fillRect/>
          </a:stretch>
        </p:blipFill>
        <p:spPr>
          <a:xfrm>
            <a:off x="3048000" y="4038600"/>
            <a:ext cx="2667000" cy="2063320"/>
          </a:xfrm>
          <a:prstGeom prst="rect">
            <a:avLst/>
          </a:prstGeom>
        </p:spPr>
      </p:pic>
      <p:sp>
        <p:nvSpPr>
          <p:cNvPr id="6" name="TextBox 5">
            <a:extLst>
              <a:ext uri="{FF2B5EF4-FFF2-40B4-BE49-F238E27FC236}">
                <a16:creationId xmlns:a16="http://schemas.microsoft.com/office/drawing/2014/main" id="{7ADA6A46-5FF6-D44B-A44A-A564C77004E7}"/>
              </a:ext>
            </a:extLst>
          </p:cNvPr>
          <p:cNvSpPr txBox="1"/>
          <p:nvPr/>
        </p:nvSpPr>
        <p:spPr>
          <a:xfrm>
            <a:off x="108064" y="5795963"/>
            <a:ext cx="577735" cy="369332"/>
          </a:xfrm>
          <a:prstGeom prst="rect">
            <a:avLst/>
          </a:prstGeom>
          <a:noFill/>
        </p:spPr>
        <p:txBody>
          <a:bodyPr wrap="square" rtlCol="0">
            <a:spAutoFit/>
          </a:bodyPr>
          <a:lstStyle/>
          <a:p>
            <a:r>
              <a:rPr lang="en-US" dirty="0"/>
              <a:t>AW</a:t>
            </a:r>
          </a:p>
        </p:txBody>
      </p:sp>
    </p:spTree>
    <p:extLst>
      <p:ext uri="{BB962C8B-B14F-4D97-AF65-F5344CB8AC3E}">
        <p14:creationId xmlns:p14="http://schemas.microsoft.com/office/powerpoint/2010/main" val="1153816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4CE2A-790D-0145-AB86-4F1464E778B4}"/>
              </a:ext>
            </a:extLst>
          </p:cNvPr>
          <p:cNvSpPr>
            <a:spLocks noGrp="1"/>
          </p:cNvSpPr>
          <p:nvPr>
            <p:ph type="title"/>
          </p:nvPr>
        </p:nvSpPr>
        <p:spPr>
          <a:xfrm>
            <a:off x="457200" y="884237"/>
            <a:ext cx="8229600" cy="685800"/>
          </a:xfrm>
        </p:spPr>
        <p:txBody>
          <a:bodyPr>
            <a:normAutofit fontScale="90000"/>
          </a:bodyPr>
          <a:lstStyle/>
          <a:p>
            <a:r>
              <a:rPr lang="en-US" dirty="0"/>
              <a:t>Strategies to Maintain Community</a:t>
            </a:r>
          </a:p>
        </p:txBody>
      </p:sp>
      <p:sp>
        <p:nvSpPr>
          <p:cNvPr id="3" name="Content Placeholder 2">
            <a:extLst>
              <a:ext uri="{FF2B5EF4-FFF2-40B4-BE49-F238E27FC236}">
                <a16:creationId xmlns:a16="http://schemas.microsoft.com/office/drawing/2014/main" id="{B246386C-DA35-F640-AB4E-D6315D8DCD73}"/>
              </a:ext>
            </a:extLst>
          </p:cNvPr>
          <p:cNvSpPr>
            <a:spLocks noGrp="1"/>
          </p:cNvSpPr>
          <p:nvPr>
            <p:ph idx="1"/>
          </p:nvPr>
        </p:nvSpPr>
        <p:spPr>
          <a:xfrm>
            <a:off x="4190999" y="1877218"/>
            <a:ext cx="4239127" cy="3918745"/>
          </a:xfrm>
        </p:spPr>
        <p:txBody>
          <a:bodyPr>
            <a:normAutofit/>
          </a:bodyPr>
          <a:lstStyle/>
          <a:p>
            <a:r>
              <a:rPr lang="en-US" dirty="0"/>
              <a:t>Identify shared needs</a:t>
            </a:r>
          </a:p>
          <a:p>
            <a:r>
              <a:rPr lang="en-US" dirty="0"/>
              <a:t>Identify obstacles and challenges</a:t>
            </a:r>
          </a:p>
          <a:p>
            <a:r>
              <a:rPr lang="en-US" dirty="0"/>
              <a:t>Identify ways to connect</a:t>
            </a:r>
          </a:p>
          <a:p>
            <a:r>
              <a:rPr lang="en-US" dirty="0"/>
              <a:t>Set goals for follow-up</a:t>
            </a:r>
          </a:p>
          <a:p>
            <a:pPr lvl="1"/>
            <a:r>
              <a:rPr lang="en-US" dirty="0"/>
              <a:t>No less than quarterly</a:t>
            </a:r>
          </a:p>
        </p:txBody>
      </p:sp>
      <p:sp>
        <p:nvSpPr>
          <p:cNvPr id="4" name="TextBox 3">
            <a:extLst>
              <a:ext uri="{FF2B5EF4-FFF2-40B4-BE49-F238E27FC236}">
                <a16:creationId xmlns:a16="http://schemas.microsoft.com/office/drawing/2014/main" id="{19EAD8B9-68A0-EA45-96C0-5E04E9BAD632}"/>
              </a:ext>
            </a:extLst>
          </p:cNvPr>
          <p:cNvSpPr txBox="1"/>
          <p:nvPr/>
        </p:nvSpPr>
        <p:spPr>
          <a:xfrm>
            <a:off x="108064" y="5795963"/>
            <a:ext cx="577735" cy="369332"/>
          </a:xfrm>
          <a:prstGeom prst="rect">
            <a:avLst/>
          </a:prstGeom>
          <a:noFill/>
        </p:spPr>
        <p:txBody>
          <a:bodyPr wrap="square" rtlCol="0">
            <a:spAutoFit/>
          </a:bodyPr>
          <a:lstStyle/>
          <a:p>
            <a:r>
              <a:rPr lang="en-US" dirty="0"/>
              <a:t>AW</a:t>
            </a:r>
          </a:p>
        </p:txBody>
      </p:sp>
      <p:pic>
        <p:nvPicPr>
          <p:cNvPr id="5" name="Picture 4">
            <a:extLst>
              <a:ext uri="{FF2B5EF4-FFF2-40B4-BE49-F238E27FC236}">
                <a16:creationId xmlns:a16="http://schemas.microsoft.com/office/drawing/2014/main" id="{FAFCABB9-2E5A-6144-A92A-D92EABA5EA53}"/>
              </a:ext>
            </a:extLst>
          </p:cNvPr>
          <p:cNvPicPr>
            <a:picLocks noChangeAspect="1"/>
          </p:cNvPicPr>
          <p:nvPr/>
        </p:nvPicPr>
        <p:blipFill rotWithShape="1">
          <a:blip r:embed="rId2"/>
          <a:srcRect l="4515" t="15450" r="4263" b="10634"/>
          <a:stretch/>
        </p:blipFill>
        <p:spPr>
          <a:xfrm>
            <a:off x="713873" y="2001549"/>
            <a:ext cx="3124201" cy="3362902"/>
          </a:xfrm>
          <a:prstGeom prst="rect">
            <a:avLst/>
          </a:prstGeom>
        </p:spPr>
      </p:pic>
    </p:spTree>
    <p:extLst>
      <p:ext uri="{BB962C8B-B14F-4D97-AF65-F5344CB8AC3E}">
        <p14:creationId xmlns:p14="http://schemas.microsoft.com/office/powerpoint/2010/main" val="3288498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1091E5-0211-7147-BC5D-F127A7605F48}"/>
              </a:ext>
            </a:extLst>
          </p:cNvPr>
          <p:cNvPicPr>
            <a:picLocks noChangeAspect="1"/>
          </p:cNvPicPr>
          <p:nvPr/>
        </p:nvPicPr>
        <p:blipFill>
          <a:blip r:embed="rId3"/>
          <a:stretch>
            <a:fillRect/>
          </a:stretch>
        </p:blipFill>
        <p:spPr>
          <a:xfrm>
            <a:off x="2413000" y="2057400"/>
            <a:ext cx="4088296" cy="4068640"/>
          </a:xfrm>
          <a:prstGeom prst="rect">
            <a:avLst/>
          </a:prstGeom>
        </p:spPr>
      </p:pic>
      <p:sp>
        <p:nvSpPr>
          <p:cNvPr id="6" name="Title 1">
            <a:extLst>
              <a:ext uri="{FF2B5EF4-FFF2-40B4-BE49-F238E27FC236}">
                <a16:creationId xmlns:a16="http://schemas.microsoft.com/office/drawing/2014/main" id="{FC478507-9CAA-5746-A409-7BC609D754FA}"/>
              </a:ext>
            </a:extLst>
          </p:cNvPr>
          <p:cNvSpPr>
            <a:spLocks noGrp="1"/>
          </p:cNvSpPr>
          <p:nvPr>
            <p:ph type="title"/>
          </p:nvPr>
        </p:nvSpPr>
        <p:spPr>
          <a:xfrm>
            <a:off x="457200" y="884237"/>
            <a:ext cx="8229600" cy="685800"/>
          </a:xfrm>
        </p:spPr>
        <p:txBody>
          <a:bodyPr>
            <a:normAutofit fontScale="90000"/>
          </a:bodyPr>
          <a:lstStyle/>
          <a:p>
            <a:r>
              <a:rPr lang="en-US" dirty="0"/>
              <a:t>Let’s Discuss…</a:t>
            </a:r>
          </a:p>
        </p:txBody>
      </p:sp>
      <p:sp>
        <p:nvSpPr>
          <p:cNvPr id="7" name="TextBox 6">
            <a:extLst>
              <a:ext uri="{FF2B5EF4-FFF2-40B4-BE49-F238E27FC236}">
                <a16:creationId xmlns:a16="http://schemas.microsoft.com/office/drawing/2014/main" id="{3EF566C4-A151-AC4F-8364-2CB90EC79525}"/>
              </a:ext>
            </a:extLst>
          </p:cNvPr>
          <p:cNvSpPr txBox="1"/>
          <p:nvPr/>
        </p:nvSpPr>
        <p:spPr>
          <a:xfrm>
            <a:off x="108064" y="5795963"/>
            <a:ext cx="577735" cy="369332"/>
          </a:xfrm>
          <a:prstGeom prst="rect">
            <a:avLst/>
          </a:prstGeom>
          <a:noFill/>
        </p:spPr>
        <p:txBody>
          <a:bodyPr wrap="square" rtlCol="0">
            <a:spAutoFit/>
          </a:bodyPr>
          <a:lstStyle/>
          <a:p>
            <a:r>
              <a:rPr lang="en-US" dirty="0"/>
              <a:t>MT</a:t>
            </a:r>
          </a:p>
        </p:txBody>
      </p:sp>
    </p:spTree>
    <p:extLst>
      <p:ext uri="{BB962C8B-B14F-4D97-AF65-F5344CB8AC3E}">
        <p14:creationId xmlns:p14="http://schemas.microsoft.com/office/powerpoint/2010/main" val="3443433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C7F6-D6F5-7649-B4AE-FA5AF8DEB9A2}"/>
              </a:ext>
            </a:extLst>
          </p:cNvPr>
          <p:cNvSpPr>
            <a:spLocks noGrp="1"/>
          </p:cNvSpPr>
          <p:nvPr>
            <p:ph type="ctrTitle"/>
          </p:nvPr>
        </p:nvSpPr>
        <p:spPr>
          <a:xfrm>
            <a:off x="685800" y="685801"/>
            <a:ext cx="7772400" cy="1066800"/>
          </a:xfrm>
        </p:spPr>
        <p:txBody>
          <a:bodyPr/>
          <a:lstStyle/>
          <a:p>
            <a:r>
              <a:rPr lang="en-US" dirty="0"/>
              <a:t>Discussion Questions</a:t>
            </a:r>
          </a:p>
        </p:txBody>
      </p:sp>
      <p:sp>
        <p:nvSpPr>
          <p:cNvPr id="3" name="Subtitle 2">
            <a:extLst>
              <a:ext uri="{FF2B5EF4-FFF2-40B4-BE49-F238E27FC236}">
                <a16:creationId xmlns:a16="http://schemas.microsoft.com/office/drawing/2014/main" id="{90D637C2-6202-964B-82E8-C242BE7E2FCF}"/>
              </a:ext>
            </a:extLst>
          </p:cNvPr>
          <p:cNvSpPr>
            <a:spLocks noGrp="1"/>
          </p:cNvSpPr>
          <p:nvPr>
            <p:ph type="subTitle" idx="1"/>
          </p:nvPr>
        </p:nvSpPr>
        <p:spPr>
          <a:xfrm>
            <a:off x="685800" y="1905000"/>
            <a:ext cx="7924800" cy="4038600"/>
          </a:xfrm>
        </p:spPr>
        <p:txBody>
          <a:bodyPr>
            <a:normAutofit/>
          </a:bodyPr>
          <a:lstStyle/>
          <a:p>
            <a:pPr marL="514350" indent="-514350" algn="l">
              <a:buFont typeface="+mj-lt"/>
              <a:buAutoNum type="arabicPeriod"/>
            </a:pPr>
            <a:r>
              <a:rPr lang="en-US" dirty="0">
                <a:solidFill>
                  <a:schemeClr val="tx1"/>
                </a:solidFill>
              </a:rPr>
              <a:t>What challenges have you faced when trying to make connections?</a:t>
            </a:r>
          </a:p>
          <a:p>
            <a:pPr marL="514350" indent="-514350" algn="l">
              <a:buFont typeface="+mj-lt"/>
              <a:buAutoNum type="arabicPeriod"/>
            </a:pPr>
            <a:r>
              <a:rPr lang="en-US" dirty="0">
                <a:solidFill>
                  <a:schemeClr val="tx1"/>
                </a:solidFill>
              </a:rPr>
              <a:t>Have you had successful experience connecting with others?  What’s worked?</a:t>
            </a:r>
          </a:p>
          <a:p>
            <a:pPr lvl="0"/>
            <a:endParaRPr lang="en-US" dirty="0">
              <a:solidFill>
                <a:schemeClr val="tx1"/>
              </a:solidFill>
            </a:endParaRPr>
          </a:p>
          <a:p>
            <a:pPr marL="514350" indent="-514350" algn="l">
              <a:buAutoNum type="arabicPeriod"/>
            </a:pPr>
            <a:endParaRPr lang="en-US" dirty="0"/>
          </a:p>
        </p:txBody>
      </p:sp>
    </p:spTree>
    <p:extLst>
      <p:ext uri="{BB962C8B-B14F-4D97-AF65-F5344CB8AC3E}">
        <p14:creationId xmlns:p14="http://schemas.microsoft.com/office/powerpoint/2010/main" val="111563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066800"/>
          </a:xfrm>
        </p:spPr>
        <p:txBody>
          <a:bodyPr>
            <a:normAutofit/>
          </a:bodyPr>
          <a:lstStyle/>
          <a:p>
            <a:r>
              <a:rPr lang="en-US" sz="4000" dirty="0"/>
              <a:t>Disclosures</a:t>
            </a:r>
          </a:p>
        </p:txBody>
      </p:sp>
      <p:sp>
        <p:nvSpPr>
          <p:cNvPr id="3" name="Subtitle 2"/>
          <p:cNvSpPr>
            <a:spLocks noGrp="1"/>
          </p:cNvSpPr>
          <p:nvPr>
            <p:ph type="subTitle" idx="1"/>
          </p:nvPr>
        </p:nvSpPr>
        <p:spPr>
          <a:xfrm>
            <a:off x="838200" y="2286000"/>
            <a:ext cx="7467600" cy="533400"/>
          </a:xfrm>
        </p:spPr>
        <p:txBody>
          <a:bodyPr>
            <a:normAutofit lnSpcReduction="10000"/>
          </a:bodyPr>
          <a:lstStyle/>
          <a:p>
            <a:r>
              <a:rPr lang="en-US" dirty="0">
                <a:solidFill>
                  <a:schemeClr val="tx1"/>
                </a:solidFill>
              </a:rPr>
              <a:t>We have nothing to report or disclose. </a:t>
            </a:r>
          </a:p>
        </p:txBody>
      </p:sp>
      <p:pic>
        <p:nvPicPr>
          <p:cNvPr id="5" name="Picture 4">
            <a:extLst>
              <a:ext uri="{FF2B5EF4-FFF2-40B4-BE49-F238E27FC236}">
                <a16:creationId xmlns:a16="http://schemas.microsoft.com/office/drawing/2014/main" id="{B188E894-C509-E24A-A404-FE2DB23CAF5A}"/>
              </a:ext>
            </a:extLst>
          </p:cNvPr>
          <p:cNvPicPr>
            <a:picLocks noChangeAspect="1"/>
          </p:cNvPicPr>
          <p:nvPr/>
        </p:nvPicPr>
        <p:blipFill>
          <a:blip r:embed="rId2"/>
          <a:stretch>
            <a:fillRect/>
          </a:stretch>
        </p:blipFill>
        <p:spPr>
          <a:xfrm>
            <a:off x="2946400" y="3048000"/>
            <a:ext cx="3251200" cy="3048000"/>
          </a:xfrm>
          <a:prstGeom prst="rect">
            <a:avLst/>
          </a:prstGeom>
          <a:solidFill>
            <a:schemeClr val="bg1"/>
          </a:solidFill>
        </p:spPr>
      </p:pic>
      <p:sp>
        <p:nvSpPr>
          <p:cNvPr id="6" name="TextBox 5">
            <a:extLst>
              <a:ext uri="{FF2B5EF4-FFF2-40B4-BE49-F238E27FC236}">
                <a16:creationId xmlns:a16="http://schemas.microsoft.com/office/drawing/2014/main" id="{7B615901-5F42-2A4A-B6BA-75A7E7060F1A}"/>
              </a:ext>
            </a:extLst>
          </p:cNvPr>
          <p:cNvSpPr txBox="1"/>
          <p:nvPr/>
        </p:nvSpPr>
        <p:spPr>
          <a:xfrm>
            <a:off x="108065" y="5795963"/>
            <a:ext cx="457200" cy="381000"/>
          </a:xfrm>
          <a:prstGeom prst="rect">
            <a:avLst/>
          </a:prstGeom>
          <a:noFill/>
        </p:spPr>
        <p:txBody>
          <a:bodyPr wrap="square" rtlCol="0">
            <a:spAutoFit/>
          </a:bodyPr>
          <a:lstStyle/>
          <a:p>
            <a:r>
              <a:rPr lang="en-US" dirty="0"/>
              <a:t>LF</a:t>
            </a:r>
          </a:p>
        </p:txBody>
      </p:sp>
    </p:spTree>
    <p:extLst>
      <p:ext uri="{BB962C8B-B14F-4D97-AF65-F5344CB8AC3E}">
        <p14:creationId xmlns:p14="http://schemas.microsoft.com/office/powerpoint/2010/main" val="2595164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F0053B-B7E0-2E44-9541-C4D587FF6D99}"/>
              </a:ext>
            </a:extLst>
          </p:cNvPr>
          <p:cNvSpPr txBox="1"/>
          <p:nvPr/>
        </p:nvSpPr>
        <p:spPr>
          <a:xfrm>
            <a:off x="108064" y="5795963"/>
            <a:ext cx="577735" cy="369332"/>
          </a:xfrm>
          <a:prstGeom prst="rect">
            <a:avLst/>
          </a:prstGeom>
          <a:noFill/>
        </p:spPr>
        <p:txBody>
          <a:bodyPr wrap="square" rtlCol="0">
            <a:spAutoFit/>
          </a:bodyPr>
          <a:lstStyle/>
          <a:p>
            <a:r>
              <a:rPr lang="en-US" dirty="0"/>
              <a:t>MT</a:t>
            </a:r>
          </a:p>
        </p:txBody>
      </p:sp>
      <p:pic>
        <p:nvPicPr>
          <p:cNvPr id="5" name="Picture 4">
            <a:extLst>
              <a:ext uri="{FF2B5EF4-FFF2-40B4-BE49-F238E27FC236}">
                <a16:creationId xmlns:a16="http://schemas.microsoft.com/office/drawing/2014/main" id="{F4560832-9479-354D-8799-3604CB51481A}"/>
              </a:ext>
            </a:extLst>
          </p:cNvPr>
          <p:cNvPicPr>
            <a:picLocks noChangeAspect="1"/>
          </p:cNvPicPr>
          <p:nvPr/>
        </p:nvPicPr>
        <p:blipFill rotWithShape="1">
          <a:blip r:embed="rId3"/>
          <a:srcRect t="26291" b="7982"/>
          <a:stretch/>
        </p:blipFill>
        <p:spPr>
          <a:xfrm>
            <a:off x="321129" y="1255658"/>
            <a:ext cx="8501742" cy="4191000"/>
          </a:xfrm>
          <a:prstGeom prst="rect">
            <a:avLst/>
          </a:prstGeom>
        </p:spPr>
      </p:pic>
    </p:spTree>
    <p:extLst>
      <p:ext uri="{BB962C8B-B14F-4D97-AF65-F5344CB8AC3E}">
        <p14:creationId xmlns:p14="http://schemas.microsoft.com/office/powerpoint/2010/main" val="895605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C4DF-4D91-9D42-9D9C-9E8B4CF65CED}"/>
              </a:ext>
            </a:extLst>
          </p:cNvPr>
          <p:cNvSpPr>
            <a:spLocks noGrp="1"/>
          </p:cNvSpPr>
          <p:nvPr>
            <p:ph type="title"/>
          </p:nvPr>
        </p:nvSpPr>
        <p:spPr>
          <a:xfrm>
            <a:off x="457200" y="930274"/>
            <a:ext cx="8229600" cy="685800"/>
          </a:xfrm>
        </p:spPr>
        <p:txBody>
          <a:bodyPr>
            <a:normAutofit fontScale="90000"/>
          </a:bodyPr>
          <a:lstStyle/>
          <a:p>
            <a:endParaRPr lang="en-US" dirty="0"/>
          </a:p>
        </p:txBody>
      </p:sp>
      <p:pic>
        <p:nvPicPr>
          <p:cNvPr id="6" name="Content Placeholder 5" descr="A close up of a person&#10;&#10;Description automatically generated">
            <a:extLst>
              <a:ext uri="{FF2B5EF4-FFF2-40B4-BE49-F238E27FC236}">
                <a16:creationId xmlns:a16="http://schemas.microsoft.com/office/drawing/2014/main" id="{872FFA4F-6F41-8047-92F6-EFDCE372743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1616074"/>
            <a:ext cx="5181600" cy="3717926"/>
          </a:xfrm>
        </p:spPr>
      </p:pic>
      <p:sp>
        <p:nvSpPr>
          <p:cNvPr id="4" name="TextBox 3">
            <a:extLst>
              <a:ext uri="{FF2B5EF4-FFF2-40B4-BE49-F238E27FC236}">
                <a16:creationId xmlns:a16="http://schemas.microsoft.com/office/drawing/2014/main" id="{070F2844-7306-6947-BE41-EC3ABD4CC1B0}"/>
              </a:ext>
            </a:extLst>
          </p:cNvPr>
          <p:cNvSpPr txBox="1"/>
          <p:nvPr/>
        </p:nvSpPr>
        <p:spPr>
          <a:xfrm>
            <a:off x="108064" y="5795963"/>
            <a:ext cx="577735" cy="369332"/>
          </a:xfrm>
          <a:prstGeom prst="rect">
            <a:avLst/>
          </a:prstGeom>
          <a:noFill/>
        </p:spPr>
        <p:txBody>
          <a:bodyPr wrap="square" rtlCol="0">
            <a:spAutoFit/>
          </a:bodyPr>
          <a:lstStyle/>
          <a:p>
            <a:r>
              <a:rPr lang="en-US" dirty="0"/>
              <a:t>MT</a:t>
            </a:r>
          </a:p>
        </p:txBody>
      </p:sp>
    </p:spTree>
    <p:extLst>
      <p:ext uri="{BB962C8B-B14F-4D97-AF65-F5344CB8AC3E}">
        <p14:creationId xmlns:p14="http://schemas.microsoft.com/office/powerpoint/2010/main" val="133737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2C9F-8A14-3743-8B08-44FEF06C62EF}"/>
              </a:ext>
            </a:extLst>
          </p:cNvPr>
          <p:cNvSpPr>
            <a:spLocks noGrp="1"/>
          </p:cNvSpPr>
          <p:nvPr>
            <p:ph type="title"/>
          </p:nvPr>
        </p:nvSpPr>
        <p:spPr>
          <a:xfrm>
            <a:off x="457200" y="771858"/>
            <a:ext cx="8229600" cy="685800"/>
          </a:xfrm>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AAE0CBEB-0A10-4B46-B022-C6F3BD1A5C8D}"/>
              </a:ext>
            </a:extLst>
          </p:cNvPr>
          <p:cNvSpPr>
            <a:spLocks noGrp="1"/>
          </p:cNvSpPr>
          <p:nvPr>
            <p:ph idx="1"/>
          </p:nvPr>
        </p:nvSpPr>
        <p:spPr>
          <a:xfrm>
            <a:off x="457200" y="1676400"/>
            <a:ext cx="8382000" cy="4191000"/>
          </a:xfrm>
        </p:spPr>
        <p:txBody>
          <a:bodyPr>
            <a:normAutofit fontScale="25000" lnSpcReduction="20000"/>
          </a:bodyPr>
          <a:lstStyle/>
          <a:p>
            <a:pPr marL="0" indent="0">
              <a:buNone/>
            </a:pPr>
            <a:r>
              <a:rPr lang="en-US" sz="9200" dirty="0"/>
              <a:t>Orlando, C.E. (2000). The collegium: Community as gathering place. </a:t>
            </a:r>
            <a:r>
              <a:rPr lang="en-US" sz="9200" i="1" dirty="0"/>
              <a:t>New Directions for Higher Education (109), </a:t>
            </a:r>
            <a:r>
              <a:rPr lang="en-US" sz="9200" dirty="0"/>
              <a:t>33-41</a:t>
            </a:r>
          </a:p>
          <a:p>
            <a:pPr marL="0" indent="0">
              <a:buNone/>
            </a:pPr>
            <a:endParaRPr lang="en-US" sz="9200" dirty="0"/>
          </a:p>
          <a:p>
            <a:pPr marL="0" indent="0">
              <a:buNone/>
            </a:pPr>
            <a:r>
              <a:rPr lang="en-US" sz="9200" dirty="0" err="1"/>
              <a:t>Palaez</a:t>
            </a:r>
            <a:r>
              <a:rPr lang="en-US" sz="9200" dirty="0"/>
              <a:t>, N., Anderson, T., Gardner, S. M., Yin, Y., Abraham, J. K., Bartlett, E. L., et al. (2018). A community-building framework for collaborative research coordination across the education and biology research disciplines. </a:t>
            </a:r>
            <a:r>
              <a:rPr lang="en-US" sz="9200" i="1" dirty="0"/>
              <a:t>CBE-Life Sciences Education (17)</a:t>
            </a:r>
            <a:r>
              <a:rPr lang="en-US" sz="9200" dirty="0"/>
              <a:t>, 1-10. </a:t>
            </a:r>
          </a:p>
          <a:p>
            <a:pPr marL="0" indent="0">
              <a:buNone/>
            </a:pPr>
            <a:r>
              <a:rPr lang="en-US" sz="9200" dirty="0" err="1"/>
              <a:t>doi</a:t>
            </a:r>
            <a:r>
              <a:rPr lang="en-US" sz="9200" dirty="0"/>
              <a:t>: 10.1187/cbe.17-04-0060.</a:t>
            </a:r>
          </a:p>
          <a:p>
            <a:pPr marL="0" indent="0">
              <a:buNone/>
            </a:pPr>
            <a:endParaRPr lang="en-US" sz="9200" dirty="0"/>
          </a:p>
          <a:p>
            <a:pPr marL="0" indent="0">
              <a:buNone/>
            </a:pPr>
            <a:r>
              <a:rPr lang="en-US" sz="9200" dirty="0"/>
              <a:t>Steinert, Y., Mann, K., </a:t>
            </a:r>
            <a:r>
              <a:rPr lang="en-US" sz="9200" dirty="0" err="1"/>
              <a:t>Andeson</a:t>
            </a:r>
            <a:r>
              <a:rPr lang="en-US" sz="9200" dirty="0"/>
              <a:t>, B., Barnett, B.M., Centeno, A., Naismith, L., et al. (2016).  A systematic review of faculty development initiatives designed to enhance teaching effectiveness: A 10-year update. </a:t>
            </a:r>
            <a:r>
              <a:rPr lang="en-US" sz="9200" i="1" dirty="0"/>
              <a:t>Med Teach, 38</a:t>
            </a:r>
            <a:r>
              <a:rPr lang="en-US" sz="9200" dirty="0"/>
              <a:t>(8), 769-86. </a:t>
            </a:r>
          </a:p>
          <a:p>
            <a:pPr marL="0" indent="0">
              <a:buNone/>
            </a:pPr>
            <a:r>
              <a:rPr lang="en-US" sz="9200" dirty="0" err="1"/>
              <a:t>doi</a:t>
            </a:r>
            <a:r>
              <a:rPr lang="en-US" sz="9200" dirty="0"/>
              <a:t>: 10.1080/0142159X.2016.1181851.</a:t>
            </a:r>
          </a:p>
          <a:p>
            <a:pPr marL="0" indent="0">
              <a:buNone/>
            </a:pPr>
            <a:endParaRPr lang="en-US" dirty="0"/>
          </a:p>
        </p:txBody>
      </p:sp>
    </p:spTree>
    <p:extLst>
      <p:ext uri="{BB962C8B-B14F-4D97-AF65-F5344CB8AC3E}">
        <p14:creationId xmlns:p14="http://schemas.microsoft.com/office/powerpoint/2010/main" val="145062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7"/>
            <a:ext cx="8229600" cy="685800"/>
          </a:xfrm>
        </p:spPr>
        <p:txBody>
          <a:bodyPr>
            <a:normAutofit fontScale="90000"/>
          </a:bodyPr>
          <a:lstStyle/>
          <a:p>
            <a:r>
              <a:rPr lang="en-US" dirty="0"/>
              <a:t>Goals and Objectives</a:t>
            </a:r>
          </a:p>
        </p:txBody>
      </p:sp>
      <p:sp>
        <p:nvSpPr>
          <p:cNvPr id="3" name="Content Placeholder 2"/>
          <p:cNvSpPr>
            <a:spLocks noGrp="1"/>
          </p:cNvSpPr>
          <p:nvPr>
            <p:ph idx="1"/>
          </p:nvPr>
        </p:nvSpPr>
        <p:spPr>
          <a:xfrm>
            <a:off x="609600" y="1917700"/>
            <a:ext cx="8077200" cy="4068763"/>
          </a:xfrm>
        </p:spPr>
        <p:txBody>
          <a:bodyPr>
            <a:normAutofit fontScale="92500" lnSpcReduction="20000"/>
          </a:bodyPr>
          <a:lstStyle/>
          <a:p>
            <a:pPr marL="0" indent="0">
              <a:buNone/>
            </a:pPr>
            <a:r>
              <a:rPr lang="en-US" sz="3000" dirty="0"/>
              <a:t>Upon completion, participants will be able to:</a:t>
            </a:r>
          </a:p>
          <a:p>
            <a:pPr marL="0" indent="0">
              <a:buNone/>
            </a:pPr>
            <a:endParaRPr lang="en-US" dirty="0"/>
          </a:p>
          <a:p>
            <a:pPr marL="514350" lvl="0" indent="-514350">
              <a:buFont typeface="+mj-lt"/>
              <a:buAutoNum type="arabicPeriod"/>
            </a:pPr>
            <a:r>
              <a:rPr lang="en-US" sz="2700" dirty="0"/>
              <a:t>Identify strategies to develop and maintain a professional community.</a:t>
            </a:r>
          </a:p>
          <a:p>
            <a:pPr marL="514350" lvl="0" indent="-514350">
              <a:buFont typeface="+mj-lt"/>
              <a:buAutoNum type="arabicPeriod"/>
            </a:pPr>
            <a:endParaRPr lang="en-US" sz="2700" dirty="0"/>
          </a:p>
          <a:p>
            <a:pPr marL="514350" lvl="0" indent="-514350">
              <a:buFont typeface="+mj-lt"/>
              <a:buAutoNum type="arabicPeriod"/>
            </a:pPr>
            <a:r>
              <a:rPr lang="en-US" sz="2700" dirty="0"/>
              <a:t>Recognize the benefits of collaborative relationships with professional colleagues.</a:t>
            </a:r>
          </a:p>
          <a:p>
            <a:pPr marL="514350" lvl="0" indent="-514350">
              <a:buFont typeface="+mj-lt"/>
              <a:buAutoNum type="arabicPeriod"/>
            </a:pPr>
            <a:endParaRPr lang="en-US" sz="2700" dirty="0"/>
          </a:p>
          <a:p>
            <a:pPr marL="514350" lvl="0" indent="-514350">
              <a:buFont typeface="+mj-lt"/>
              <a:buAutoNum type="arabicPeriod"/>
            </a:pPr>
            <a:r>
              <a:rPr lang="en-US" sz="2700" dirty="0"/>
              <a:t>Understand networking and relationship building opportunities in their region. </a:t>
            </a:r>
          </a:p>
          <a:p>
            <a:pPr marL="0" indent="0">
              <a:buNone/>
            </a:pPr>
            <a:endParaRPr lang="en-US" dirty="0"/>
          </a:p>
        </p:txBody>
      </p:sp>
      <p:sp>
        <p:nvSpPr>
          <p:cNvPr id="4" name="TextBox 3">
            <a:extLst>
              <a:ext uri="{FF2B5EF4-FFF2-40B4-BE49-F238E27FC236}">
                <a16:creationId xmlns:a16="http://schemas.microsoft.com/office/drawing/2014/main" id="{90A57D7B-1E09-5E4A-8A33-3A92C93959CA}"/>
              </a:ext>
            </a:extLst>
          </p:cNvPr>
          <p:cNvSpPr txBox="1"/>
          <p:nvPr/>
        </p:nvSpPr>
        <p:spPr>
          <a:xfrm>
            <a:off x="108065" y="5795963"/>
            <a:ext cx="457200" cy="381000"/>
          </a:xfrm>
          <a:prstGeom prst="rect">
            <a:avLst/>
          </a:prstGeom>
          <a:noFill/>
        </p:spPr>
        <p:txBody>
          <a:bodyPr wrap="square" rtlCol="0">
            <a:spAutoFit/>
          </a:bodyPr>
          <a:lstStyle/>
          <a:p>
            <a:r>
              <a:rPr lang="en-US" dirty="0"/>
              <a:t>LF</a:t>
            </a:r>
          </a:p>
        </p:txBody>
      </p:sp>
    </p:spTree>
    <p:extLst>
      <p:ext uri="{BB962C8B-B14F-4D97-AF65-F5344CB8AC3E}">
        <p14:creationId xmlns:p14="http://schemas.microsoft.com/office/powerpoint/2010/main" val="75208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533C-58E5-7D4A-9FB2-92A9208D6383}"/>
              </a:ext>
            </a:extLst>
          </p:cNvPr>
          <p:cNvSpPr>
            <a:spLocks noGrp="1"/>
          </p:cNvSpPr>
          <p:nvPr>
            <p:ph type="title"/>
          </p:nvPr>
        </p:nvSpPr>
        <p:spPr>
          <a:xfrm>
            <a:off x="457200" y="896706"/>
            <a:ext cx="8229600" cy="685800"/>
          </a:xfrm>
        </p:spPr>
        <p:txBody>
          <a:bodyPr>
            <a:normAutofit fontScale="90000"/>
          </a:bodyPr>
          <a:lstStyle/>
          <a:p>
            <a:r>
              <a:rPr lang="en-US" dirty="0"/>
              <a:t>Connections and Community</a:t>
            </a:r>
          </a:p>
        </p:txBody>
      </p:sp>
      <p:sp>
        <p:nvSpPr>
          <p:cNvPr id="3" name="Content Placeholder 2">
            <a:extLst>
              <a:ext uri="{FF2B5EF4-FFF2-40B4-BE49-F238E27FC236}">
                <a16:creationId xmlns:a16="http://schemas.microsoft.com/office/drawing/2014/main" id="{45EA72B6-15EC-AD4B-BF40-D4BB930F176B}"/>
              </a:ext>
            </a:extLst>
          </p:cNvPr>
          <p:cNvSpPr>
            <a:spLocks noGrp="1"/>
          </p:cNvSpPr>
          <p:nvPr>
            <p:ph idx="1"/>
          </p:nvPr>
        </p:nvSpPr>
        <p:spPr>
          <a:xfrm>
            <a:off x="838200" y="2209800"/>
            <a:ext cx="7467600" cy="3078163"/>
          </a:xfrm>
        </p:spPr>
        <p:txBody>
          <a:bodyPr/>
          <a:lstStyle/>
          <a:p>
            <a:r>
              <a:rPr lang="en-US" dirty="0"/>
              <a:t>Focus on Meaning and Joy in work</a:t>
            </a:r>
          </a:p>
          <a:p>
            <a:r>
              <a:rPr lang="en-US" dirty="0"/>
              <a:t>Five C’s of Community</a:t>
            </a:r>
          </a:p>
          <a:p>
            <a:endParaRPr lang="en-US" dirty="0"/>
          </a:p>
        </p:txBody>
      </p:sp>
      <p:sp>
        <p:nvSpPr>
          <p:cNvPr id="4" name="TextBox 3">
            <a:extLst>
              <a:ext uri="{FF2B5EF4-FFF2-40B4-BE49-F238E27FC236}">
                <a16:creationId xmlns:a16="http://schemas.microsoft.com/office/drawing/2014/main" id="{C3ABB006-3D53-B548-A5B2-3AA671A6022D}"/>
              </a:ext>
            </a:extLst>
          </p:cNvPr>
          <p:cNvSpPr txBox="1"/>
          <p:nvPr/>
        </p:nvSpPr>
        <p:spPr>
          <a:xfrm>
            <a:off x="108065" y="5795963"/>
            <a:ext cx="457200" cy="381000"/>
          </a:xfrm>
          <a:prstGeom prst="rect">
            <a:avLst/>
          </a:prstGeom>
          <a:noFill/>
        </p:spPr>
        <p:txBody>
          <a:bodyPr wrap="square" rtlCol="0">
            <a:spAutoFit/>
          </a:bodyPr>
          <a:lstStyle/>
          <a:p>
            <a:r>
              <a:rPr lang="en-US" dirty="0"/>
              <a:t>LF</a:t>
            </a:r>
          </a:p>
        </p:txBody>
      </p:sp>
      <p:pic>
        <p:nvPicPr>
          <p:cNvPr id="17" name="Picture 16" descr="Diagram&#10;&#10;Description automatically generated">
            <a:extLst>
              <a:ext uri="{FF2B5EF4-FFF2-40B4-BE49-F238E27FC236}">
                <a16:creationId xmlns:a16="http://schemas.microsoft.com/office/drawing/2014/main" id="{AA8B156F-0248-3D41-8E9C-CA03BA428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750" y="2731340"/>
            <a:ext cx="3321050" cy="3255123"/>
          </a:xfrm>
          <a:prstGeom prst="rect">
            <a:avLst/>
          </a:prstGeom>
        </p:spPr>
      </p:pic>
      <p:pic>
        <p:nvPicPr>
          <p:cNvPr id="19" name="Picture 18" descr="Diagram, venn diagram&#10;&#10;Description automatically generated">
            <a:extLst>
              <a:ext uri="{FF2B5EF4-FFF2-40B4-BE49-F238E27FC236}">
                <a16:creationId xmlns:a16="http://schemas.microsoft.com/office/drawing/2014/main" id="{75C7F81E-4B30-F44E-B7F5-F5D1512993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3456878"/>
            <a:ext cx="2752648" cy="2640118"/>
          </a:xfrm>
          <a:prstGeom prst="rect">
            <a:avLst/>
          </a:prstGeom>
        </p:spPr>
      </p:pic>
    </p:spTree>
    <p:extLst>
      <p:ext uri="{BB962C8B-B14F-4D97-AF65-F5344CB8AC3E}">
        <p14:creationId xmlns:p14="http://schemas.microsoft.com/office/powerpoint/2010/main" val="2068418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4A38-3653-497D-AF3E-1F4AA9CBE5E2}"/>
              </a:ext>
            </a:extLst>
          </p:cNvPr>
          <p:cNvSpPr>
            <a:spLocks noGrp="1"/>
          </p:cNvSpPr>
          <p:nvPr>
            <p:ph type="title"/>
          </p:nvPr>
        </p:nvSpPr>
        <p:spPr>
          <a:xfrm>
            <a:off x="457200" y="1022890"/>
            <a:ext cx="8229600" cy="685800"/>
          </a:xfrm>
        </p:spPr>
        <p:txBody>
          <a:bodyPr>
            <a:normAutofit fontScale="90000"/>
          </a:bodyPr>
          <a:lstStyle/>
          <a:p>
            <a:r>
              <a:rPr lang="en-US" dirty="0"/>
              <a:t>Behaviorists in a Sea of Physicians</a:t>
            </a:r>
          </a:p>
        </p:txBody>
      </p:sp>
      <p:sp>
        <p:nvSpPr>
          <p:cNvPr id="3" name="Content Placeholder 2">
            <a:extLst>
              <a:ext uri="{FF2B5EF4-FFF2-40B4-BE49-F238E27FC236}">
                <a16:creationId xmlns:a16="http://schemas.microsoft.com/office/drawing/2014/main" id="{EE5BFDD9-0974-4ABE-9FDB-F9C3C2151640}"/>
              </a:ext>
            </a:extLst>
          </p:cNvPr>
          <p:cNvSpPr>
            <a:spLocks noGrp="1"/>
          </p:cNvSpPr>
          <p:nvPr>
            <p:ph idx="1"/>
          </p:nvPr>
        </p:nvSpPr>
        <p:spPr>
          <a:xfrm>
            <a:off x="838200" y="2064697"/>
            <a:ext cx="7467600" cy="2392363"/>
          </a:xfrm>
        </p:spPr>
        <p:txBody>
          <a:bodyPr>
            <a:normAutofit/>
          </a:bodyPr>
          <a:lstStyle/>
          <a:p>
            <a:r>
              <a:rPr lang="en-US" dirty="0"/>
              <a:t>Only BH provider</a:t>
            </a:r>
          </a:p>
          <a:p>
            <a:r>
              <a:rPr lang="en-US" dirty="0"/>
              <a:t>Economic differences </a:t>
            </a:r>
          </a:p>
          <a:p>
            <a:r>
              <a:rPr lang="en-US" dirty="0"/>
              <a:t>Hierarchies and Microaggressions </a:t>
            </a:r>
          </a:p>
          <a:p>
            <a:r>
              <a:rPr lang="en-US" dirty="0"/>
              <a:t>Different skill set and expertise</a:t>
            </a:r>
          </a:p>
          <a:p>
            <a:endParaRPr lang="en-US" dirty="0"/>
          </a:p>
          <a:p>
            <a:endParaRPr lang="en-US" dirty="0"/>
          </a:p>
        </p:txBody>
      </p:sp>
      <p:pic>
        <p:nvPicPr>
          <p:cNvPr id="4" name="Picture 3">
            <a:extLst>
              <a:ext uri="{FF2B5EF4-FFF2-40B4-BE49-F238E27FC236}">
                <a16:creationId xmlns:a16="http://schemas.microsoft.com/office/drawing/2014/main" id="{605AEFC2-6889-7E48-B4E9-0CE3C0966DFA}"/>
              </a:ext>
            </a:extLst>
          </p:cNvPr>
          <p:cNvPicPr>
            <a:picLocks noChangeAspect="1"/>
          </p:cNvPicPr>
          <p:nvPr/>
        </p:nvPicPr>
        <p:blipFill>
          <a:blip r:embed="rId3"/>
          <a:stretch>
            <a:fillRect/>
          </a:stretch>
        </p:blipFill>
        <p:spPr>
          <a:xfrm>
            <a:off x="2199701" y="4613564"/>
            <a:ext cx="4744598" cy="1587502"/>
          </a:xfrm>
          <a:prstGeom prst="rect">
            <a:avLst/>
          </a:prstGeom>
        </p:spPr>
      </p:pic>
      <p:sp>
        <p:nvSpPr>
          <p:cNvPr id="5" name="TextBox 4">
            <a:extLst>
              <a:ext uri="{FF2B5EF4-FFF2-40B4-BE49-F238E27FC236}">
                <a16:creationId xmlns:a16="http://schemas.microsoft.com/office/drawing/2014/main" id="{9682BC9A-72E6-CC4E-8B2C-0BD0E9473715}"/>
              </a:ext>
            </a:extLst>
          </p:cNvPr>
          <p:cNvSpPr txBox="1"/>
          <p:nvPr/>
        </p:nvSpPr>
        <p:spPr>
          <a:xfrm>
            <a:off x="108065" y="5795963"/>
            <a:ext cx="457200" cy="381000"/>
          </a:xfrm>
          <a:prstGeom prst="rect">
            <a:avLst/>
          </a:prstGeom>
          <a:noFill/>
        </p:spPr>
        <p:txBody>
          <a:bodyPr wrap="square" rtlCol="0">
            <a:spAutoFit/>
          </a:bodyPr>
          <a:lstStyle/>
          <a:p>
            <a:r>
              <a:rPr lang="en-US" dirty="0"/>
              <a:t>LF</a:t>
            </a:r>
          </a:p>
        </p:txBody>
      </p:sp>
    </p:spTree>
    <p:extLst>
      <p:ext uri="{BB962C8B-B14F-4D97-AF65-F5344CB8AC3E}">
        <p14:creationId xmlns:p14="http://schemas.microsoft.com/office/powerpoint/2010/main" val="533290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05D27-E287-5B4A-86D3-BEAC091DDDC8}"/>
              </a:ext>
            </a:extLst>
          </p:cNvPr>
          <p:cNvSpPr>
            <a:spLocks noGrp="1"/>
          </p:cNvSpPr>
          <p:nvPr>
            <p:ph type="title"/>
          </p:nvPr>
        </p:nvSpPr>
        <p:spPr>
          <a:xfrm>
            <a:off x="457200" y="744347"/>
            <a:ext cx="8229600" cy="685800"/>
          </a:xfrm>
        </p:spPr>
        <p:txBody>
          <a:bodyPr>
            <a:normAutofit fontScale="90000"/>
          </a:bodyPr>
          <a:lstStyle/>
          <a:p>
            <a:r>
              <a:rPr lang="en-US" dirty="0"/>
              <a:t>In the Beginning……</a:t>
            </a:r>
          </a:p>
        </p:txBody>
      </p:sp>
      <p:pic>
        <p:nvPicPr>
          <p:cNvPr id="4" name="Picture 3">
            <a:extLst>
              <a:ext uri="{FF2B5EF4-FFF2-40B4-BE49-F238E27FC236}">
                <a16:creationId xmlns:a16="http://schemas.microsoft.com/office/drawing/2014/main" id="{87DEDD15-FB21-0945-A98D-8EA9E7FEDCA9}"/>
              </a:ext>
            </a:extLst>
          </p:cNvPr>
          <p:cNvPicPr>
            <a:picLocks noChangeAspect="1"/>
          </p:cNvPicPr>
          <p:nvPr/>
        </p:nvPicPr>
        <p:blipFill>
          <a:blip r:embed="rId3">
            <a:alphaModFix amt="21000"/>
          </a:blip>
          <a:stretch>
            <a:fillRect/>
          </a:stretch>
        </p:blipFill>
        <p:spPr>
          <a:xfrm>
            <a:off x="444729" y="1600200"/>
            <a:ext cx="8350135" cy="4195763"/>
          </a:xfrm>
          <a:prstGeom prst="rect">
            <a:avLst/>
          </a:prstGeom>
        </p:spPr>
      </p:pic>
      <p:sp>
        <p:nvSpPr>
          <p:cNvPr id="5" name="TextBox 4">
            <a:extLst>
              <a:ext uri="{FF2B5EF4-FFF2-40B4-BE49-F238E27FC236}">
                <a16:creationId xmlns:a16="http://schemas.microsoft.com/office/drawing/2014/main" id="{BBF23C29-87E2-F14C-B58F-AA46E10C8B0C}"/>
              </a:ext>
            </a:extLst>
          </p:cNvPr>
          <p:cNvSpPr txBox="1"/>
          <p:nvPr/>
        </p:nvSpPr>
        <p:spPr>
          <a:xfrm>
            <a:off x="108064" y="5795963"/>
            <a:ext cx="653935" cy="369332"/>
          </a:xfrm>
          <a:prstGeom prst="rect">
            <a:avLst/>
          </a:prstGeom>
          <a:noFill/>
        </p:spPr>
        <p:txBody>
          <a:bodyPr wrap="square" rtlCol="0">
            <a:spAutoFit/>
          </a:bodyPr>
          <a:lstStyle/>
          <a:p>
            <a:r>
              <a:rPr lang="en-US" dirty="0"/>
              <a:t>MT</a:t>
            </a:r>
          </a:p>
        </p:txBody>
      </p:sp>
      <p:graphicFrame>
        <p:nvGraphicFramePr>
          <p:cNvPr id="7" name="Diagram 6">
            <a:extLst>
              <a:ext uri="{FF2B5EF4-FFF2-40B4-BE49-F238E27FC236}">
                <a16:creationId xmlns:a16="http://schemas.microsoft.com/office/drawing/2014/main" id="{461D4068-EDFC-3745-A2BC-2E84D542888F}"/>
              </a:ext>
            </a:extLst>
          </p:cNvPr>
          <p:cNvGraphicFramePr/>
          <p:nvPr>
            <p:extLst>
              <p:ext uri="{D42A27DB-BD31-4B8C-83A1-F6EECF244321}">
                <p14:modId xmlns:p14="http://schemas.microsoft.com/office/powerpoint/2010/main" val="3085574687"/>
              </p:ext>
            </p:extLst>
          </p:nvPr>
        </p:nvGraphicFramePr>
        <p:xfrm>
          <a:off x="685799" y="1828800"/>
          <a:ext cx="7772401" cy="342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A picture containing company name&#10;&#10;Description automatically generated">
            <a:extLst>
              <a:ext uri="{FF2B5EF4-FFF2-40B4-BE49-F238E27FC236}">
                <a16:creationId xmlns:a16="http://schemas.microsoft.com/office/drawing/2014/main" id="{BEDD937B-CA50-514A-94FB-7AACCD54DA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5267" y="4879815"/>
            <a:ext cx="516720" cy="427961"/>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7C2E65D0-9C24-034D-8514-F7DD690A3E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98387" y="4633882"/>
            <a:ext cx="647700" cy="403622"/>
          </a:xfrm>
          <a:prstGeom prst="rect">
            <a:avLst/>
          </a:prstGeom>
        </p:spPr>
      </p:pic>
      <p:pic>
        <p:nvPicPr>
          <p:cNvPr id="13" name="Picture 12" descr="A close up of a sign&#10;&#10;Description automatically generated">
            <a:extLst>
              <a:ext uri="{FF2B5EF4-FFF2-40B4-BE49-F238E27FC236}">
                <a16:creationId xmlns:a16="http://schemas.microsoft.com/office/drawing/2014/main" id="{691DC9AF-1478-2F4F-8EA3-A3BE6EF597A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406" y="4480093"/>
            <a:ext cx="1181100" cy="355600"/>
          </a:xfrm>
          <a:prstGeom prst="rect">
            <a:avLst/>
          </a:prstGeom>
        </p:spPr>
      </p:pic>
      <p:pic>
        <p:nvPicPr>
          <p:cNvPr id="1030" name="Picture 6" descr="Maria Devens Obituary - Chicago, IL">
            <a:extLst>
              <a:ext uri="{FF2B5EF4-FFF2-40B4-BE49-F238E27FC236}">
                <a16:creationId xmlns:a16="http://schemas.microsoft.com/office/drawing/2014/main" id="{C9E5EE03-0BC6-9445-BA49-5DB78ACDE58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5200" y="3855412"/>
            <a:ext cx="647700" cy="6246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close up of a logo&#10;&#10;Description automatically generated">
            <a:extLst>
              <a:ext uri="{FF2B5EF4-FFF2-40B4-BE49-F238E27FC236}">
                <a16:creationId xmlns:a16="http://schemas.microsoft.com/office/drawing/2014/main" id="{049CCF67-38BF-1140-A2C9-B68B2C6DD5B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87143" y="3333470"/>
            <a:ext cx="647700" cy="521942"/>
          </a:xfrm>
          <a:prstGeom prst="rect">
            <a:avLst/>
          </a:prstGeom>
        </p:spPr>
      </p:pic>
    </p:spTree>
    <p:extLst>
      <p:ext uri="{BB962C8B-B14F-4D97-AF65-F5344CB8AC3E}">
        <p14:creationId xmlns:p14="http://schemas.microsoft.com/office/powerpoint/2010/main" val="2096071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4D18-705C-4D03-B534-0000793D0B00}"/>
              </a:ext>
            </a:extLst>
          </p:cNvPr>
          <p:cNvSpPr>
            <a:spLocks noGrp="1"/>
          </p:cNvSpPr>
          <p:nvPr>
            <p:ph type="title"/>
          </p:nvPr>
        </p:nvSpPr>
        <p:spPr>
          <a:xfrm>
            <a:off x="457200" y="974609"/>
            <a:ext cx="8229600" cy="685800"/>
          </a:xfrm>
        </p:spPr>
        <p:txBody>
          <a:bodyPr>
            <a:normAutofit fontScale="90000"/>
          </a:bodyPr>
          <a:lstStyle/>
          <a:p>
            <a:r>
              <a:rPr lang="en-US" dirty="0"/>
              <a:t>Developing our Community</a:t>
            </a:r>
          </a:p>
        </p:txBody>
      </p:sp>
      <p:sp>
        <p:nvSpPr>
          <p:cNvPr id="3" name="Content Placeholder 2">
            <a:extLst>
              <a:ext uri="{FF2B5EF4-FFF2-40B4-BE49-F238E27FC236}">
                <a16:creationId xmlns:a16="http://schemas.microsoft.com/office/drawing/2014/main" id="{A983F7E3-DD16-4A1B-9315-3056B3571B51}"/>
              </a:ext>
            </a:extLst>
          </p:cNvPr>
          <p:cNvSpPr>
            <a:spLocks noGrp="1"/>
          </p:cNvSpPr>
          <p:nvPr>
            <p:ph idx="1"/>
          </p:nvPr>
        </p:nvSpPr>
        <p:spPr>
          <a:xfrm>
            <a:off x="609600" y="2133599"/>
            <a:ext cx="7696200" cy="3749791"/>
          </a:xfrm>
        </p:spPr>
        <p:txBody>
          <a:bodyPr>
            <a:normAutofit/>
          </a:bodyPr>
          <a:lstStyle/>
          <a:p>
            <a:r>
              <a:rPr lang="en-US" dirty="0"/>
              <a:t>Experience in Indiana and Kansas</a:t>
            </a:r>
          </a:p>
          <a:p>
            <a:r>
              <a:rPr lang="en-US" dirty="0"/>
              <a:t>Relocated to Chicago and looking for network of “my people”</a:t>
            </a:r>
          </a:p>
        </p:txBody>
      </p:sp>
      <p:sp>
        <p:nvSpPr>
          <p:cNvPr id="4" name="TextBox 3">
            <a:extLst>
              <a:ext uri="{FF2B5EF4-FFF2-40B4-BE49-F238E27FC236}">
                <a16:creationId xmlns:a16="http://schemas.microsoft.com/office/drawing/2014/main" id="{BD0A31D7-C22D-8849-BE7F-4D1F83706493}"/>
              </a:ext>
            </a:extLst>
          </p:cNvPr>
          <p:cNvSpPr txBox="1"/>
          <p:nvPr/>
        </p:nvSpPr>
        <p:spPr>
          <a:xfrm>
            <a:off x="108065" y="5795963"/>
            <a:ext cx="457200" cy="381000"/>
          </a:xfrm>
          <a:prstGeom prst="rect">
            <a:avLst/>
          </a:prstGeom>
          <a:noFill/>
        </p:spPr>
        <p:txBody>
          <a:bodyPr wrap="square" rtlCol="0">
            <a:spAutoFit/>
          </a:bodyPr>
          <a:lstStyle/>
          <a:p>
            <a:r>
              <a:rPr lang="en-US" dirty="0"/>
              <a:t>LF</a:t>
            </a:r>
          </a:p>
        </p:txBody>
      </p:sp>
      <p:pic>
        <p:nvPicPr>
          <p:cNvPr id="6" name="Picture 5" descr="A body of water with a city in the background&#10;&#10;Description automatically generated">
            <a:extLst>
              <a:ext uri="{FF2B5EF4-FFF2-40B4-BE49-F238E27FC236}">
                <a16:creationId xmlns:a16="http://schemas.microsoft.com/office/drawing/2014/main" id="{E92E3946-7870-0F42-863F-80DB709E4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550" y="3840163"/>
            <a:ext cx="4660900" cy="1955800"/>
          </a:xfrm>
          <a:prstGeom prst="rect">
            <a:avLst/>
          </a:prstGeom>
        </p:spPr>
      </p:pic>
    </p:spTree>
    <p:extLst>
      <p:ext uri="{BB962C8B-B14F-4D97-AF65-F5344CB8AC3E}">
        <p14:creationId xmlns:p14="http://schemas.microsoft.com/office/powerpoint/2010/main" val="162868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1C35F-54FD-44E5-BC81-C76C0899C051}"/>
              </a:ext>
            </a:extLst>
          </p:cNvPr>
          <p:cNvSpPr>
            <a:spLocks noGrp="1"/>
          </p:cNvSpPr>
          <p:nvPr>
            <p:ph type="title"/>
          </p:nvPr>
        </p:nvSpPr>
        <p:spPr>
          <a:xfrm>
            <a:off x="457200" y="800100"/>
            <a:ext cx="8229600" cy="685800"/>
          </a:xfrm>
        </p:spPr>
        <p:txBody>
          <a:bodyPr>
            <a:normAutofit fontScale="90000"/>
          </a:bodyPr>
          <a:lstStyle/>
          <a:p>
            <a:r>
              <a:rPr lang="en-US" dirty="0"/>
              <a:t>Structure &amp; Maintenance</a:t>
            </a:r>
          </a:p>
        </p:txBody>
      </p:sp>
      <p:sp>
        <p:nvSpPr>
          <p:cNvPr id="3" name="Content Placeholder 2">
            <a:extLst>
              <a:ext uri="{FF2B5EF4-FFF2-40B4-BE49-F238E27FC236}">
                <a16:creationId xmlns:a16="http://schemas.microsoft.com/office/drawing/2014/main" id="{BF6053C7-7328-4BB9-BC94-360E08D66CDA}"/>
              </a:ext>
            </a:extLst>
          </p:cNvPr>
          <p:cNvSpPr>
            <a:spLocks noGrp="1"/>
          </p:cNvSpPr>
          <p:nvPr>
            <p:ph idx="1"/>
          </p:nvPr>
        </p:nvSpPr>
        <p:spPr>
          <a:xfrm>
            <a:off x="4572000" y="2057400"/>
            <a:ext cx="4419600" cy="3657600"/>
          </a:xfrm>
        </p:spPr>
        <p:txBody>
          <a:bodyPr>
            <a:normAutofit/>
          </a:bodyPr>
          <a:lstStyle/>
          <a:p>
            <a:r>
              <a:rPr lang="en-US" sz="2800" dirty="0"/>
              <a:t>Meet quarterly in person</a:t>
            </a:r>
          </a:p>
          <a:p>
            <a:r>
              <a:rPr lang="en-US" sz="2800" dirty="0"/>
              <a:t>Half day Fri mornings</a:t>
            </a:r>
          </a:p>
          <a:p>
            <a:r>
              <a:rPr lang="en-US" sz="2800" dirty="0"/>
              <a:t>In person, rotate residencies</a:t>
            </a:r>
          </a:p>
          <a:p>
            <a:pPr lvl="1"/>
            <a:r>
              <a:rPr lang="en-US" sz="2500" dirty="0"/>
              <a:t>2019: Aug, Dec, March canceled due to </a:t>
            </a:r>
            <a:r>
              <a:rPr lang="en-US" sz="2500" dirty="0" err="1"/>
              <a:t>Covid</a:t>
            </a:r>
            <a:endParaRPr lang="en-US" sz="2500" dirty="0"/>
          </a:p>
          <a:p>
            <a:r>
              <a:rPr lang="en-US" sz="2800" dirty="0"/>
              <a:t>Host provided food</a:t>
            </a:r>
          </a:p>
        </p:txBody>
      </p:sp>
      <p:pic>
        <p:nvPicPr>
          <p:cNvPr id="1026" name="Picture 2">
            <a:extLst>
              <a:ext uri="{FF2B5EF4-FFF2-40B4-BE49-F238E27FC236}">
                <a16:creationId xmlns:a16="http://schemas.microsoft.com/office/drawing/2014/main" id="{AD8315BF-DB87-446C-94EE-B821387D3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65" y="2057400"/>
            <a:ext cx="4010212"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0257E7B-F4E0-4544-8777-31DC13686650}"/>
              </a:ext>
            </a:extLst>
          </p:cNvPr>
          <p:cNvSpPr txBox="1"/>
          <p:nvPr/>
        </p:nvSpPr>
        <p:spPr>
          <a:xfrm>
            <a:off x="108065" y="5795963"/>
            <a:ext cx="457200" cy="369332"/>
          </a:xfrm>
          <a:prstGeom prst="rect">
            <a:avLst/>
          </a:prstGeom>
          <a:noFill/>
        </p:spPr>
        <p:txBody>
          <a:bodyPr wrap="square" rtlCol="0">
            <a:spAutoFit/>
          </a:bodyPr>
          <a:lstStyle/>
          <a:p>
            <a:r>
              <a:rPr lang="en-US" dirty="0"/>
              <a:t>LG</a:t>
            </a:r>
          </a:p>
        </p:txBody>
      </p:sp>
    </p:spTree>
    <p:extLst>
      <p:ext uri="{BB962C8B-B14F-4D97-AF65-F5344CB8AC3E}">
        <p14:creationId xmlns:p14="http://schemas.microsoft.com/office/powerpoint/2010/main" val="11011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35733D-302C-49CE-8731-C44AC866DCF3}"/>
              </a:ext>
            </a:extLst>
          </p:cNvPr>
          <p:cNvSpPr>
            <a:spLocks noGrp="1"/>
          </p:cNvSpPr>
          <p:nvPr>
            <p:ph idx="1"/>
          </p:nvPr>
        </p:nvSpPr>
        <p:spPr>
          <a:xfrm>
            <a:off x="457200" y="1752600"/>
            <a:ext cx="8229600" cy="3962400"/>
          </a:xfrm>
        </p:spPr>
        <p:txBody>
          <a:bodyPr>
            <a:normAutofit/>
          </a:bodyPr>
          <a:lstStyle/>
          <a:p>
            <a:r>
              <a:rPr lang="en-US" sz="2800" dirty="0"/>
              <a:t>Email prior to the meetings for agenda </a:t>
            </a:r>
          </a:p>
          <a:p>
            <a:pPr lvl="1"/>
            <a:r>
              <a:rPr lang="en-US" sz="2500" dirty="0"/>
              <a:t>Topic Examples: Wellness curriculum, BH rotations, feeling isolated as Behavioralists</a:t>
            </a:r>
          </a:p>
          <a:p>
            <a:pPr marL="457200" lvl="1" indent="0">
              <a:buNone/>
            </a:pPr>
            <a:endParaRPr lang="en-US" sz="2500" dirty="0"/>
          </a:p>
          <a:p>
            <a:r>
              <a:rPr lang="en-US" sz="2800" dirty="0"/>
              <a:t>Connect in between via emails or calls</a:t>
            </a:r>
          </a:p>
          <a:p>
            <a:pPr lvl="1"/>
            <a:r>
              <a:rPr lang="en-US" sz="2400" dirty="0"/>
              <a:t>Upcoming presentations</a:t>
            </a:r>
          </a:p>
          <a:p>
            <a:pPr lvl="1"/>
            <a:r>
              <a:rPr lang="en-US" sz="2400" dirty="0"/>
              <a:t>Google share drive</a:t>
            </a:r>
          </a:p>
          <a:p>
            <a:pPr marL="0" indent="0">
              <a:buNone/>
            </a:pPr>
            <a:endParaRPr lang="en-US" sz="2800" dirty="0"/>
          </a:p>
          <a:p>
            <a:endParaRPr lang="en-US" dirty="0"/>
          </a:p>
        </p:txBody>
      </p:sp>
      <p:sp>
        <p:nvSpPr>
          <p:cNvPr id="4" name="Title 1">
            <a:extLst>
              <a:ext uri="{FF2B5EF4-FFF2-40B4-BE49-F238E27FC236}">
                <a16:creationId xmlns:a16="http://schemas.microsoft.com/office/drawing/2014/main" id="{BC671554-FB17-497E-9DAF-D1336E2DF8C0}"/>
              </a:ext>
            </a:extLst>
          </p:cNvPr>
          <p:cNvSpPr>
            <a:spLocks noGrp="1"/>
          </p:cNvSpPr>
          <p:nvPr>
            <p:ph type="title"/>
          </p:nvPr>
        </p:nvSpPr>
        <p:spPr>
          <a:xfrm>
            <a:off x="457200" y="800100"/>
            <a:ext cx="8229600" cy="685800"/>
          </a:xfrm>
        </p:spPr>
        <p:txBody>
          <a:bodyPr>
            <a:normAutofit fontScale="90000"/>
          </a:bodyPr>
          <a:lstStyle/>
          <a:p>
            <a:r>
              <a:rPr lang="en-US" dirty="0"/>
              <a:t>Structure &amp; Maintenance</a:t>
            </a:r>
          </a:p>
        </p:txBody>
      </p:sp>
      <p:pic>
        <p:nvPicPr>
          <p:cNvPr id="5" name="Picture 4">
            <a:extLst>
              <a:ext uri="{FF2B5EF4-FFF2-40B4-BE49-F238E27FC236}">
                <a16:creationId xmlns:a16="http://schemas.microsoft.com/office/drawing/2014/main" id="{6D683A5E-E604-4E16-BC7A-D59AB4636C97}"/>
              </a:ext>
            </a:extLst>
          </p:cNvPr>
          <p:cNvPicPr>
            <a:picLocks noChangeAspect="1"/>
          </p:cNvPicPr>
          <p:nvPr/>
        </p:nvPicPr>
        <p:blipFill>
          <a:blip r:embed="rId3"/>
          <a:stretch>
            <a:fillRect/>
          </a:stretch>
        </p:blipFill>
        <p:spPr>
          <a:xfrm>
            <a:off x="5791199" y="4299526"/>
            <a:ext cx="2923309" cy="1948873"/>
          </a:xfrm>
          <a:prstGeom prst="rect">
            <a:avLst/>
          </a:prstGeom>
        </p:spPr>
      </p:pic>
      <p:sp>
        <p:nvSpPr>
          <p:cNvPr id="6" name="TextBox 5">
            <a:extLst>
              <a:ext uri="{FF2B5EF4-FFF2-40B4-BE49-F238E27FC236}">
                <a16:creationId xmlns:a16="http://schemas.microsoft.com/office/drawing/2014/main" id="{323B3174-F0E8-B340-AF32-8C1C60716DAD}"/>
              </a:ext>
            </a:extLst>
          </p:cNvPr>
          <p:cNvSpPr txBox="1"/>
          <p:nvPr/>
        </p:nvSpPr>
        <p:spPr>
          <a:xfrm>
            <a:off x="108065" y="5795963"/>
            <a:ext cx="457200" cy="369332"/>
          </a:xfrm>
          <a:prstGeom prst="rect">
            <a:avLst/>
          </a:prstGeom>
          <a:noFill/>
        </p:spPr>
        <p:txBody>
          <a:bodyPr wrap="square" rtlCol="0">
            <a:spAutoFit/>
          </a:bodyPr>
          <a:lstStyle/>
          <a:p>
            <a:r>
              <a:rPr lang="en-US" dirty="0"/>
              <a:t>LG</a:t>
            </a:r>
          </a:p>
        </p:txBody>
      </p:sp>
    </p:spTree>
    <p:extLst>
      <p:ext uri="{BB962C8B-B14F-4D97-AF65-F5344CB8AC3E}">
        <p14:creationId xmlns:p14="http://schemas.microsoft.com/office/powerpoint/2010/main" val="967161682"/>
      </p:ext>
    </p:extLst>
  </p:cSld>
  <p:clrMapOvr>
    <a:masterClrMapping/>
  </p:clrMapOvr>
</p:sld>
</file>

<file path=ppt/theme/theme1.xml><?xml version="1.0" encoding="utf-8"?>
<a:theme xmlns:a="http://schemas.openxmlformats.org/drawingml/2006/main" name="forum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8603</TotalTime>
  <Words>2136</Words>
  <Application>Microsoft Macintosh PowerPoint</Application>
  <PresentationFormat>On-screen Show (4:3)</PresentationFormat>
  <Paragraphs>244</Paragraphs>
  <Slides>22</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forum2014</vt:lpstr>
      <vt:lpstr>Isolated and Marginalized?   Strategies to Build a Community of Connected Colleagues  </vt:lpstr>
      <vt:lpstr>Disclosures</vt:lpstr>
      <vt:lpstr>Goals and Objectives</vt:lpstr>
      <vt:lpstr>Connections and Community</vt:lpstr>
      <vt:lpstr>Behaviorists in a Sea of Physicians</vt:lpstr>
      <vt:lpstr>In the Beginning……</vt:lpstr>
      <vt:lpstr>Developing our Community</vt:lpstr>
      <vt:lpstr>Structure &amp; Maintenance</vt:lpstr>
      <vt:lpstr>Structure &amp; Maintenance</vt:lpstr>
      <vt:lpstr>Structure &amp; Maintenance</vt:lpstr>
      <vt:lpstr>Group During Covid</vt:lpstr>
      <vt:lpstr>Strategies to Develop Community</vt:lpstr>
      <vt:lpstr>Examples of Conferences/Organizations</vt:lpstr>
      <vt:lpstr>Three Strategies to Develop Community</vt:lpstr>
      <vt:lpstr>Strategies to Develop Community</vt:lpstr>
      <vt:lpstr>Strategies to Develop Community</vt:lpstr>
      <vt:lpstr>Strategies to Maintain Community</vt:lpstr>
      <vt:lpstr>Let’s Discuss…</vt:lpstr>
      <vt:lpstr>Discussion Questions</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Radjenovich, MaryEllen</dc:creator>
  <cp:lastModifiedBy>Lindsay Fazio</cp:lastModifiedBy>
  <cp:revision>69</cp:revision>
  <dcterms:created xsi:type="dcterms:W3CDTF">2014-07-22T20:27:04Z</dcterms:created>
  <dcterms:modified xsi:type="dcterms:W3CDTF">2020-11-05T01:27:14Z</dcterms:modified>
</cp:coreProperties>
</file>