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9"/>
  </p:notesMasterIdLst>
  <p:sldIdLst>
    <p:sldId id="542" r:id="rId2"/>
    <p:sldId id="535" r:id="rId3"/>
    <p:sldId id="519" r:id="rId4"/>
    <p:sldId id="516" r:id="rId5"/>
    <p:sldId id="265" r:id="rId6"/>
    <p:sldId id="269" r:id="rId7"/>
    <p:sldId id="525" r:id="rId8"/>
    <p:sldId id="270" r:id="rId9"/>
    <p:sldId id="272" r:id="rId10"/>
    <p:sldId id="258" r:id="rId11"/>
    <p:sldId id="539" r:id="rId12"/>
    <p:sldId id="530" r:id="rId13"/>
    <p:sldId id="531" r:id="rId14"/>
    <p:sldId id="532" r:id="rId15"/>
    <p:sldId id="536" r:id="rId16"/>
    <p:sldId id="540" r:id="rId17"/>
    <p:sldId id="285" r:id="rId18"/>
    <p:sldId id="279" r:id="rId19"/>
    <p:sldId id="541" r:id="rId20"/>
    <p:sldId id="299" r:id="rId21"/>
    <p:sldId id="306" r:id="rId22"/>
    <p:sldId id="307" r:id="rId23"/>
    <p:sldId id="308" r:id="rId24"/>
    <p:sldId id="309" r:id="rId25"/>
    <p:sldId id="521" r:id="rId26"/>
    <p:sldId id="264" r:id="rId27"/>
    <p:sldId id="290" r:id="rId28"/>
    <p:sldId id="518" r:id="rId29"/>
    <p:sldId id="522" r:id="rId30"/>
    <p:sldId id="314" r:id="rId31"/>
    <p:sldId id="523" r:id="rId32"/>
    <p:sldId id="260" r:id="rId33"/>
    <p:sldId id="312" r:id="rId34"/>
    <p:sldId id="289" r:id="rId35"/>
    <p:sldId id="538" r:id="rId36"/>
    <p:sldId id="313" r:id="rId37"/>
    <p:sldId id="528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Voran" initials="DV" lastIdx="1" clrIdx="0">
    <p:extLst>
      <p:ext uri="{19B8F6BF-5375-455C-9EA6-DF929625EA0E}">
        <p15:presenceInfo xmlns:p15="http://schemas.microsoft.com/office/powerpoint/2012/main" userId="e940085bf7b0db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8"/>
    <p:restoredTop sz="92139" autoAdjust="0"/>
  </p:normalViewPr>
  <p:slideViewPr>
    <p:cSldViewPr snapToGrid="0" snapToObjects="1">
      <p:cViewPr varScale="1">
        <p:scale>
          <a:sx n="158" d="100"/>
          <a:sy n="158" d="100"/>
        </p:scale>
        <p:origin x="232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2" Type="http://schemas.openxmlformats.org/officeDocument/2006/relationships/image" Target="../media/image66.svg"/><Relationship Id="rId16" Type="http://schemas.openxmlformats.org/officeDocument/2006/relationships/image" Target="../media/image80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Relationship Id="rId14" Type="http://schemas.openxmlformats.org/officeDocument/2006/relationships/image" Target="../media/image7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12" Type="http://schemas.openxmlformats.org/officeDocument/2006/relationships/image" Target="../media/image76.svg"/><Relationship Id="rId2" Type="http://schemas.openxmlformats.org/officeDocument/2006/relationships/image" Target="../media/image66.svg"/><Relationship Id="rId16" Type="http://schemas.openxmlformats.org/officeDocument/2006/relationships/image" Target="../media/image80.svg"/><Relationship Id="rId1" Type="http://schemas.openxmlformats.org/officeDocument/2006/relationships/image" Target="../media/image81.png"/><Relationship Id="rId6" Type="http://schemas.openxmlformats.org/officeDocument/2006/relationships/image" Target="../media/image70.svg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5" Type="http://schemas.openxmlformats.org/officeDocument/2006/relationships/image" Target="../media/image88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85.png"/><Relationship Id="rId14" Type="http://schemas.openxmlformats.org/officeDocument/2006/relationships/image" Target="../media/image7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34D845-F056-4F4C-A036-0CCE9DE6CB0A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D50864F-12F4-2C48-8D5B-177365AFDA45}">
      <dgm:prSet/>
      <dgm:spPr/>
      <dgm:t>
        <a:bodyPr/>
        <a:lstStyle/>
        <a:p>
          <a:r>
            <a:rPr lang="en-US"/>
            <a:t>Describe our dashboard</a:t>
          </a:r>
        </a:p>
      </dgm:t>
    </dgm:pt>
    <dgm:pt modelId="{94E104C2-4233-6841-BB1D-CE465AAA41EE}" type="parTrans" cxnId="{5253AB12-45C4-DB42-9B67-DB6B4842F7CB}">
      <dgm:prSet/>
      <dgm:spPr/>
      <dgm:t>
        <a:bodyPr/>
        <a:lstStyle/>
        <a:p>
          <a:endParaRPr lang="en-US"/>
        </a:p>
      </dgm:t>
    </dgm:pt>
    <dgm:pt modelId="{621B9B6F-EE52-4942-B417-03AEB5E18B4B}" type="sibTrans" cxnId="{5253AB12-45C4-DB42-9B67-DB6B4842F7CB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39870EA7-DB00-9848-8CC9-E82DCB2D4B47}">
      <dgm:prSet/>
      <dgm:spPr/>
      <dgm:t>
        <a:bodyPr/>
        <a:lstStyle/>
        <a:p>
          <a:r>
            <a:rPr lang="en-US"/>
            <a:t>Review our methods</a:t>
          </a:r>
        </a:p>
      </dgm:t>
    </dgm:pt>
    <dgm:pt modelId="{7AC29D9C-57B6-DE4E-A729-7DE5B6BC6459}" type="parTrans" cxnId="{309B88FC-C95D-E140-90C2-F24F182714B7}">
      <dgm:prSet/>
      <dgm:spPr/>
      <dgm:t>
        <a:bodyPr/>
        <a:lstStyle/>
        <a:p>
          <a:endParaRPr lang="en-US"/>
        </a:p>
      </dgm:t>
    </dgm:pt>
    <dgm:pt modelId="{9EB0EF20-6683-CB4F-BB7B-E1899F34036C}" type="sibTrans" cxnId="{309B88FC-C95D-E140-90C2-F24F182714B7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EF9479AF-F3C1-DA4C-8468-97493F78D1E3}">
      <dgm:prSet/>
      <dgm:spPr/>
      <dgm:t>
        <a:bodyPr/>
        <a:lstStyle/>
        <a:p>
          <a:r>
            <a:rPr lang="en-US"/>
            <a:t>Discuss impact</a:t>
          </a:r>
        </a:p>
      </dgm:t>
    </dgm:pt>
    <dgm:pt modelId="{5EB6846B-7594-2042-BE8F-6F8E729875BC}" type="parTrans" cxnId="{01BB68B8-1AB9-7646-9185-A10A8AA7D6E7}">
      <dgm:prSet/>
      <dgm:spPr/>
      <dgm:t>
        <a:bodyPr/>
        <a:lstStyle/>
        <a:p>
          <a:endParaRPr lang="en-US"/>
        </a:p>
      </dgm:t>
    </dgm:pt>
    <dgm:pt modelId="{364C1AD7-2527-E648-AD3A-0F456E43EAC0}" type="sibTrans" cxnId="{01BB68B8-1AB9-7646-9185-A10A8AA7D6E7}">
      <dgm:prSet phldrT="3"/>
      <dgm:spPr/>
      <dgm:t>
        <a:bodyPr/>
        <a:lstStyle/>
        <a:p>
          <a:r>
            <a:rPr lang="en-US"/>
            <a:t>3</a:t>
          </a:r>
        </a:p>
      </dgm:t>
    </dgm:pt>
    <dgm:pt modelId="{8393D6A5-86A7-5A44-9E4B-6FB3924D0754}" type="pres">
      <dgm:prSet presAssocID="{9D34D845-F056-4F4C-A036-0CCE9DE6CB0A}" presName="Name0" presStyleCnt="0">
        <dgm:presLayoutVars>
          <dgm:animLvl val="lvl"/>
          <dgm:resizeHandles val="exact"/>
        </dgm:presLayoutVars>
      </dgm:prSet>
      <dgm:spPr/>
    </dgm:pt>
    <dgm:pt modelId="{D9DDE801-ACDE-3842-9362-20D33B525652}" type="pres">
      <dgm:prSet presAssocID="{AD50864F-12F4-2C48-8D5B-177365AFDA45}" presName="compositeNode" presStyleCnt="0">
        <dgm:presLayoutVars>
          <dgm:bulletEnabled val="1"/>
        </dgm:presLayoutVars>
      </dgm:prSet>
      <dgm:spPr/>
    </dgm:pt>
    <dgm:pt modelId="{DB96C612-7A05-2B49-93EA-F90A66EE19E3}" type="pres">
      <dgm:prSet presAssocID="{AD50864F-12F4-2C48-8D5B-177365AFDA45}" presName="bgRect" presStyleLbl="alignNode1" presStyleIdx="0" presStyleCnt="3"/>
      <dgm:spPr/>
    </dgm:pt>
    <dgm:pt modelId="{D1F157C6-A117-434B-9F2F-3C8C0B7518FE}" type="pres">
      <dgm:prSet presAssocID="{621B9B6F-EE52-4942-B417-03AEB5E18B4B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2B67ACB3-020D-5344-81D7-672E7824A103}" type="pres">
      <dgm:prSet presAssocID="{AD50864F-12F4-2C48-8D5B-177365AFDA45}" presName="nodeRect" presStyleLbl="alignNode1" presStyleIdx="0" presStyleCnt="3">
        <dgm:presLayoutVars>
          <dgm:bulletEnabled val="1"/>
        </dgm:presLayoutVars>
      </dgm:prSet>
      <dgm:spPr/>
    </dgm:pt>
    <dgm:pt modelId="{4929D2DF-9B3D-7948-8B28-F9D995508E83}" type="pres">
      <dgm:prSet presAssocID="{621B9B6F-EE52-4942-B417-03AEB5E18B4B}" presName="sibTrans" presStyleCnt="0"/>
      <dgm:spPr/>
    </dgm:pt>
    <dgm:pt modelId="{D1A65BD2-CBF4-4940-A608-9A4B0754BC23}" type="pres">
      <dgm:prSet presAssocID="{39870EA7-DB00-9848-8CC9-E82DCB2D4B47}" presName="compositeNode" presStyleCnt="0">
        <dgm:presLayoutVars>
          <dgm:bulletEnabled val="1"/>
        </dgm:presLayoutVars>
      </dgm:prSet>
      <dgm:spPr/>
    </dgm:pt>
    <dgm:pt modelId="{0A4DE7AC-36B2-4947-B4B7-2A5E9D127526}" type="pres">
      <dgm:prSet presAssocID="{39870EA7-DB00-9848-8CC9-E82DCB2D4B47}" presName="bgRect" presStyleLbl="alignNode1" presStyleIdx="1" presStyleCnt="3"/>
      <dgm:spPr/>
    </dgm:pt>
    <dgm:pt modelId="{A93F7C82-6703-FE4A-9AE2-7924E4B98662}" type="pres">
      <dgm:prSet presAssocID="{9EB0EF20-6683-CB4F-BB7B-E1899F34036C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2EA1C55B-679C-B245-B51D-D0894DD019FA}" type="pres">
      <dgm:prSet presAssocID="{39870EA7-DB00-9848-8CC9-E82DCB2D4B47}" presName="nodeRect" presStyleLbl="alignNode1" presStyleIdx="1" presStyleCnt="3">
        <dgm:presLayoutVars>
          <dgm:bulletEnabled val="1"/>
        </dgm:presLayoutVars>
      </dgm:prSet>
      <dgm:spPr/>
    </dgm:pt>
    <dgm:pt modelId="{B408B58C-A1D9-724A-8B6D-43BF6CDB5F05}" type="pres">
      <dgm:prSet presAssocID="{9EB0EF20-6683-CB4F-BB7B-E1899F34036C}" presName="sibTrans" presStyleCnt="0"/>
      <dgm:spPr/>
    </dgm:pt>
    <dgm:pt modelId="{2451D7FD-BE9E-4D4D-962D-D37E308C4ABD}" type="pres">
      <dgm:prSet presAssocID="{EF9479AF-F3C1-DA4C-8468-97493F78D1E3}" presName="compositeNode" presStyleCnt="0">
        <dgm:presLayoutVars>
          <dgm:bulletEnabled val="1"/>
        </dgm:presLayoutVars>
      </dgm:prSet>
      <dgm:spPr/>
    </dgm:pt>
    <dgm:pt modelId="{4589E056-5E00-9F42-95D3-951ADCE2A935}" type="pres">
      <dgm:prSet presAssocID="{EF9479AF-F3C1-DA4C-8468-97493F78D1E3}" presName="bgRect" presStyleLbl="alignNode1" presStyleIdx="2" presStyleCnt="3"/>
      <dgm:spPr/>
    </dgm:pt>
    <dgm:pt modelId="{64374CC1-65D9-7F4D-B722-B6661AD25E81}" type="pres">
      <dgm:prSet presAssocID="{364C1AD7-2527-E648-AD3A-0F456E43EAC0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5737E428-1E13-1B4B-9F2A-D8266CD5CBD9}" type="pres">
      <dgm:prSet presAssocID="{EF9479AF-F3C1-DA4C-8468-97493F78D1E3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3E606809-4ABA-1C4E-A3F3-4C89AF261F25}" type="presOf" srcId="{621B9B6F-EE52-4942-B417-03AEB5E18B4B}" destId="{D1F157C6-A117-434B-9F2F-3C8C0B7518FE}" srcOrd="0" destOrd="0" presId="urn:microsoft.com/office/officeart/2016/7/layout/LinearBlockProcessNumbered"/>
    <dgm:cxn modelId="{117E170D-597B-6846-AAF6-1AC164D3B17E}" type="presOf" srcId="{9D34D845-F056-4F4C-A036-0CCE9DE6CB0A}" destId="{8393D6A5-86A7-5A44-9E4B-6FB3924D0754}" srcOrd="0" destOrd="0" presId="urn:microsoft.com/office/officeart/2016/7/layout/LinearBlockProcessNumbered"/>
    <dgm:cxn modelId="{5253AB12-45C4-DB42-9B67-DB6B4842F7CB}" srcId="{9D34D845-F056-4F4C-A036-0CCE9DE6CB0A}" destId="{AD50864F-12F4-2C48-8D5B-177365AFDA45}" srcOrd="0" destOrd="0" parTransId="{94E104C2-4233-6841-BB1D-CE465AAA41EE}" sibTransId="{621B9B6F-EE52-4942-B417-03AEB5E18B4B}"/>
    <dgm:cxn modelId="{7510A55C-F026-9E45-9B54-164EC676997B}" type="presOf" srcId="{9EB0EF20-6683-CB4F-BB7B-E1899F34036C}" destId="{A93F7C82-6703-FE4A-9AE2-7924E4B98662}" srcOrd="0" destOrd="0" presId="urn:microsoft.com/office/officeart/2016/7/layout/LinearBlockProcessNumbered"/>
    <dgm:cxn modelId="{4C363565-5BBC-114D-A0C6-79C05196D757}" type="presOf" srcId="{39870EA7-DB00-9848-8CC9-E82DCB2D4B47}" destId="{0A4DE7AC-36B2-4947-B4B7-2A5E9D127526}" srcOrd="0" destOrd="0" presId="urn:microsoft.com/office/officeart/2016/7/layout/LinearBlockProcessNumbered"/>
    <dgm:cxn modelId="{F7EE1466-6059-4149-AC69-AE21572987C8}" type="presOf" srcId="{EF9479AF-F3C1-DA4C-8468-97493F78D1E3}" destId="{4589E056-5E00-9F42-95D3-951ADCE2A935}" srcOrd="0" destOrd="0" presId="urn:microsoft.com/office/officeart/2016/7/layout/LinearBlockProcessNumbered"/>
    <dgm:cxn modelId="{69B101A9-2DCC-9D4D-ACBD-63BD4A8AEC33}" type="presOf" srcId="{39870EA7-DB00-9848-8CC9-E82DCB2D4B47}" destId="{2EA1C55B-679C-B245-B51D-D0894DD019FA}" srcOrd="1" destOrd="0" presId="urn:microsoft.com/office/officeart/2016/7/layout/LinearBlockProcessNumbered"/>
    <dgm:cxn modelId="{131492AE-59FB-3F48-9865-14C8A956D9DF}" type="presOf" srcId="{AD50864F-12F4-2C48-8D5B-177365AFDA45}" destId="{2B67ACB3-020D-5344-81D7-672E7824A103}" srcOrd="1" destOrd="0" presId="urn:microsoft.com/office/officeart/2016/7/layout/LinearBlockProcessNumbered"/>
    <dgm:cxn modelId="{01BB68B8-1AB9-7646-9185-A10A8AA7D6E7}" srcId="{9D34D845-F056-4F4C-A036-0CCE9DE6CB0A}" destId="{EF9479AF-F3C1-DA4C-8468-97493F78D1E3}" srcOrd="2" destOrd="0" parTransId="{5EB6846B-7594-2042-BE8F-6F8E729875BC}" sibTransId="{364C1AD7-2527-E648-AD3A-0F456E43EAC0}"/>
    <dgm:cxn modelId="{8E6417BF-5DBC-7642-B218-1E51B8409887}" type="presOf" srcId="{AD50864F-12F4-2C48-8D5B-177365AFDA45}" destId="{DB96C612-7A05-2B49-93EA-F90A66EE19E3}" srcOrd="0" destOrd="0" presId="urn:microsoft.com/office/officeart/2016/7/layout/LinearBlockProcessNumbered"/>
    <dgm:cxn modelId="{D25E45E6-864F-7549-9C64-D3E8AD1C5924}" type="presOf" srcId="{364C1AD7-2527-E648-AD3A-0F456E43EAC0}" destId="{64374CC1-65D9-7F4D-B722-B6661AD25E81}" srcOrd="0" destOrd="0" presId="urn:microsoft.com/office/officeart/2016/7/layout/LinearBlockProcessNumbered"/>
    <dgm:cxn modelId="{B48910F5-091F-F742-B8A4-AAC5F224775F}" type="presOf" srcId="{EF9479AF-F3C1-DA4C-8468-97493F78D1E3}" destId="{5737E428-1E13-1B4B-9F2A-D8266CD5CBD9}" srcOrd="1" destOrd="0" presId="urn:microsoft.com/office/officeart/2016/7/layout/LinearBlockProcessNumbered"/>
    <dgm:cxn modelId="{309B88FC-C95D-E140-90C2-F24F182714B7}" srcId="{9D34D845-F056-4F4C-A036-0CCE9DE6CB0A}" destId="{39870EA7-DB00-9848-8CC9-E82DCB2D4B47}" srcOrd="1" destOrd="0" parTransId="{7AC29D9C-57B6-DE4E-A729-7DE5B6BC6459}" sibTransId="{9EB0EF20-6683-CB4F-BB7B-E1899F34036C}"/>
    <dgm:cxn modelId="{11A25AF3-EE2F-7C47-BA53-8D0AF9E2E716}" type="presParOf" srcId="{8393D6A5-86A7-5A44-9E4B-6FB3924D0754}" destId="{D9DDE801-ACDE-3842-9362-20D33B525652}" srcOrd="0" destOrd="0" presId="urn:microsoft.com/office/officeart/2016/7/layout/LinearBlockProcessNumbered"/>
    <dgm:cxn modelId="{F4920CBB-450A-B541-9D01-3FFFCE0EE16F}" type="presParOf" srcId="{D9DDE801-ACDE-3842-9362-20D33B525652}" destId="{DB96C612-7A05-2B49-93EA-F90A66EE19E3}" srcOrd="0" destOrd="0" presId="urn:microsoft.com/office/officeart/2016/7/layout/LinearBlockProcessNumbered"/>
    <dgm:cxn modelId="{206C2A32-3656-1B42-B530-7B53CE88B359}" type="presParOf" srcId="{D9DDE801-ACDE-3842-9362-20D33B525652}" destId="{D1F157C6-A117-434B-9F2F-3C8C0B7518FE}" srcOrd="1" destOrd="0" presId="urn:microsoft.com/office/officeart/2016/7/layout/LinearBlockProcessNumbered"/>
    <dgm:cxn modelId="{F8F8426A-170C-0E47-8EF9-B1322EEE63F6}" type="presParOf" srcId="{D9DDE801-ACDE-3842-9362-20D33B525652}" destId="{2B67ACB3-020D-5344-81D7-672E7824A103}" srcOrd="2" destOrd="0" presId="urn:microsoft.com/office/officeart/2016/7/layout/LinearBlockProcessNumbered"/>
    <dgm:cxn modelId="{52700DB0-FD03-F74B-AE12-9B356D391AEF}" type="presParOf" srcId="{8393D6A5-86A7-5A44-9E4B-6FB3924D0754}" destId="{4929D2DF-9B3D-7948-8B28-F9D995508E83}" srcOrd="1" destOrd="0" presId="urn:microsoft.com/office/officeart/2016/7/layout/LinearBlockProcessNumbered"/>
    <dgm:cxn modelId="{1C5398CE-73F3-A84C-B4B5-B2AAB0C803D7}" type="presParOf" srcId="{8393D6A5-86A7-5A44-9E4B-6FB3924D0754}" destId="{D1A65BD2-CBF4-4940-A608-9A4B0754BC23}" srcOrd="2" destOrd="0" presId="urn:microsoft.com/office/officeart/2016/7/layout/LinearBlockProcessNumbered"/>
    <dgm:cxn modelId="{240EBE5E-36C0-2043-A1A3-69460A477C09}" type="presParOf" srcId="{D1A65BD2-CBF4-4940-A608-9A4B0754BC23}" destId="{0A4DE7AC-36B2-4947-B4B7-2A5E9D127526}" srcOrd="0" destOrd="0" presId="urn:microsoft.com/office/officeart/2016/7/layout/LinearBlockProcessNumbered"/>
    <dgm:cxn modelId="{56EE3934-8094-3140-B577-B90BC80DA72C}" type="presParOf" srcId="{D1A65BD2-CBF4-4940-A608-9A4B0754BC23}" destId="{A93F7C82-6703-FE4A-9AE2-7924E4B98662}" srcOrd="1" destOrd="0" presId="urn:microsoft.com/office/officeart/2016/7/layout/LinearBlockProcessNumbered"/>
    <dgm:cxn modelId="{6C11B5C7-EA10-8F4F-A48D-F7C45E04C9AE}" type="presParOf" srcId="{D1A65BD2-CBF4-4940-A608-9A4B0754BC23}" destId="{2EA1C55B-679C-B245-B51D-D0894DD019FA}" srcOrd="2" destOrd="0" presId="urn:microsoft.com/office/officeart/2016/7/layout/LinearBlockProcessNumbered"/>
    <dgm:cxn modelId="{0038213C-DC97-264C-A0C6-835046E74AE8}" type="presParOf" srcId="{8393D6A5-86A7-5A44-9E4B-6FB3924D0754}" destId="{B408B58C-A1D9-724A-8B6D-43BF6CDB5F05}" srcOrd="3" destOrd="0" presId="urn:microsoft.com/office/officeart/2016/7/layout/LinearBlockProcessNumbered"/>
    <dgm:cxn modelId="{33BD1804-F92F-5F4D-A271-E0DD9E3954F2}" type="presParOf" srcId="{8393D6A5-86A7-5A44-9E4B-6FB3924D0754}" destId="{2451D7FD-BE9E-4D4D-962D-D37E308C4ABD}" srcOrd="4" destOrd="0" presId="urn:microsoft.com/office/officeart/2016/7/layout/LinearBlockProcessNumbered"/>
    <dgm:cxn modelId="{5443B96C-E8DD-E049-B3D6-0EFF4B585731}" type="presParOf" srcId="{2451D7FD-BE9E-4D4D-962D-D37E308C4ABD}" destId="{4589E056-5E00-9F42-95D3-951ADCE2A935}" srcOrd="0" destOrd="0" presId="urn:microsoft.com/office/officeart/2016/7/layout/LinearBlockProcessNumbered"/>
    <dgm:cxn modelId="{FC68BCE5-5120-DD4D-9CAF-A99E128EA44E}" type="presParOf" srcId="{2451D7FD-BE9E-4D4D-962D-D37E308C4ABD}" destId="{64374CC1-65D9-7F4D-B722-B6661AD25E81}" srcOrd="1" destOrd="0" presId="urn:microsoft.com/office/officeart/2016/7/layout/LinearBlockProcessNumbered"/>
    <dgm:cxn modelId="{B94B4F12-55A7-2C4A-ABDE-134BAA14548E}" type="presParOf" srcId="{2451D7FD-BE9E-4D4D-962D-D37E308C4ABD}" destId="{5737E428-1E13-1B4B-9F2A-D8266CD5CBD9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E4D65E-8591-462D-83AE-078420CDB7CF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8FB1E52-B308-441F-AEF0-0ABEFFFDD4DA}">
      <dgm:prSet/>
      <dgm:spPr/>
      <dgm:t>
        <a:bodyPr/>
        <a:lstStyle/>
        <a:p>
          <a:r>
            <a:rPr lang="en-US"/>
            <a:t>Open up Access to Reports, Registries and Management Dashboards</a:t>
          </a:r>
        </a:p>
      </dgm:t>
    </dgm:pt>
    <dgm:pt modelId="{E8B19069-1A90-43AE-BE96-4A4419C0418E}" type="parTrans" cxnId="{2F36E5FA-BBC5-48B2-B86C-AC6CF38631DB}">
      <dgm:prSet/>
      <dgm:spPr/>
      <dgm:t>
        <a:bodyPr/>
        <a:lstStyle/>
        <a:p>
          <a:endParaRPr lang="en-US"/>
        </a:p>
      </dgm:t>
    </dgm:pt>
    <dgm:pt modelId="{B05BC0BA-8F11-463B-9B50-3EC557332D2E}" type="sibTrans" cxnId="{2F36E5FA-BBC5-48B2-B86C-AC6CF38631DB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B54D5F54-29FE-4B53-848C-915B228AD356}">
      <dgm:prSet/>
      <dgm:spPr/>
      <dgm:t>
        <a:bodyPr/>
        <a:lstStyle/>
        <a:p>
          <a:r>
            <a:rPr lang="en-US"/>
            <a:t>Integrate Population Health and Quality Measures into Rotations, Clinics and Clinic Visits</a:t>
          </a:r>
        </a:p>
      </dgm:t>
    </dgm:pt>
    <dgm:pt modelId="{6FE50631-0768-4C0E-B836-D463FCF17B79}" type="parTrans" cxnId="{0363F9F8-4601-4D5C-AC9F-43F8AF73AB32}">
      <dgm:prSet/>
      <dgm:spPr/>
      <dgm:t>
        <a:bodyPr/>
        <a:lstStyle/>
        <a:p>
          <a:endParaRPr lang="en-US"/>
        </a:p>
      </dgm:t>
    </dgm:pt>
    <dgm:pt modelId="{450C01AD-BA64-4F2E-9DDD-7A0EDB92EA07}" type="sibTrans" cxnId="{0363F9F8-4601-4D5C-AC9F-43F8AF73AB32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251884CE-DC3F-4109-96D3-4ED85B8209D7}">
      <dgm:prSet/>
      <dgm:spPr/>
      <dgm:t>
        <a:bodyPr/>
        <a:lstStyle/>
        <a:p>
          <a:r>
            <a:rPr lang="en-US" dirty="0"/>
            <a:t>Help residents connect the dots and start to think proactively</a:t>
          </a:r>
        </a:p>
      </dgm:t>
    </dgm:pt>
    <dgm:pt modelId="{F3137819-B9B4-4501-805A-1CA584FB90C8}" type="parTrans" cxnId="{B989C1FD-AD2C-4670-B471-E882216227A0}">
      <dgm:prSet/>
      <dgm:spPr/>
      <dgm:t>
        <a:bodyPr/>
        <a:lstStyle/>
        <a:p>
          <a:endParaRPr lang="en-US"/>
        </a:p>
      </dgm:t>
    </dgm:pt>
    <dgm:pt modelId="{79BFF8F8-D00A-47D6-9B1B-09D008AA6057}" type="sibTrans" cxnId="{B989C1FD-AD2C-4670-B471-E882216227A0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B649912C-2F70-6A4F-A908-224F96167745}" type="pres">
      <dgm:prSet presAssocID="{93E4D65E-8591-462D-83AE-078420CDB7CF}" presName="Name0" presStyleCnt="0">
        <dgm:presLayoutVars>
          <dgm:animLvl val="lvl"/>
          <dgm:resizeHandles val="exact"/>
        </dgm:presLayoutVars>
      </dgm:prSet>
      <dgm:spPr/>
    </dgm:pt>
    <dgm:pt modelId="{23C493EE-7470-234F-92E6-2192A226BEE0}" type="pres">
      <dgm:prSet presAssocID="{B8FB1E52-B308-441F-AEF0-0ABEFFFDD4DA}" presName="compositeNode" presStyleCnt="0">
        <dgm:presLayoutVars>
          <dgm:bulletEnabled val="1"/>
        </dgm:presLayoutVars>
      </dgm:prSet>
      <dgm:spPr/>
    </dgm:pt>
    <dgm:pt modelId="{605FF4F5-881A-764C-AE64-772E2FABF84C}" type="pres">
      <dgm:prSet presAssocID="{B8FB1E52-B308-441F-AEF0-0ABEFFFDD4DA}" presName="bgRect" presStyleLbl="bgAccFollowNode1" presStyleIdx="0" presStyleCnt="3"/>
      <dgm:spPr/>
    </dgm:pt>
    <dgm:pt modelId="{E5B53AC5-0346-024B-B581-1C4832050A02}" type="pres">
      <dgm:prSet presAssocID="{B05BC0BA-8F11-463B-9B50-3EC557332D2E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863C2A04-CBEB-2B4F-956E-96BDD6C2B737}" type="pres">
      <dgm:prSet presAssocID="{B8FB1E52-B308-441F-AEF0-0ABEFFFDD4DA}" presName="bottomLine" presStyleLbl="alignNode1" presStyleIdx="1" presStyleCnt="6">
        <dgm:presLayoutVars/>
      </dgm:prSet>
      <dgm:spPr/>
    </dgm:pt>
    <dgm:pt modelId="{ACC07D12-6235-1545-B8EC-83322BC44C7A}" type="pres">
      <dgm:prSet presAssocID="{B8FB1E52-B308-441F-AEF0-0ABEFFFDD4DA}" presName="nodeText" presStyleLbl="bgAccFollowNode1" presStyleIdx="0" presStyleCnt="3">
        <dgm:presLayoutVars>
          <dgm:bulletEnabled val="1"/>
        </dgm:presLayoutVars>
      </dgm:prSet>
      <dgm:spPr/>
    </dgm:pt>
    <dgm:pt modelId="{AB2756BF-F184-1D4E-976E-7C8B32ED52C6}" type="pres">
      <dgm:prSet presAssocID="{B05BC0BA-8F11-463B-9B50-3EC557332D2E}" presName="sibTrans" presStyleCnt="0"/>
      <dgm:spPr/>
    </dgm:pt>
    <dgm:pt modelId="{63A1050A-1BCE-2B46-8D44-BA800563FC95}" type="pres">
      <dgm:prSet presAssocID="{B54D5F54-29FE-4B53-848C-915B228AD356}" presName="compositeNode" presStyleCnt="0">
        <dgm:presLayoutVars>
          <dgm:bulletEnabled val="1"/>
        </dgm:presLayoutVars>
      </dgm:prSet>
      <dgm:spPr/>
    </dgm:pt>
    <dgm:pt modelId="{8602560C-F715-2341-848F-805679404A33}" type="pres">
      <dgm:prSet presAssocID="{B54D5F54-29FE-4B53-848C-915B228AD356}" presName="bgRect" presStyleLbl="bgAccFollowNode1" presStyleIdx="1" presStyleCnt="3"/>
      <dgm:spPr/>
    </dgm:pt>
    <dgm:pt modelId="{B2E6B34A-FE0E-624B-90F2-DBB4356EC160}" type="pres">
      <dgm:prSet presAssocID="{450C01AD-BA64-4F2E-9DDD-7A0EDB92EA07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D9232D15-6B15-B64E-9F50-0A9F29700D9C}" type="pres">
      <dgm:prSet presAssocID="{B54D5F54-29FE-4B53-848C-915B228AD356}" presName="bottomLine" presStyleLbl="alignNode1" presStyleIdx="3" presStyleCnt="6">
        <dgm:presLayoutVars/>
      </dgm:prSet>
      <dgm:spPr/>
    </dgm:pt>
    <dgm:pt modelId="{63B86A2E-1031-C846-A2F1-9DDBD9F96649}" type="pres">
      <dgm:prSet presAssocID="{B54D5F54-29FE-4B53-848C-915B228AD356}" presName="nodeText" presStyleLbl="bgAccFollowNode1" presStyleIdx="1" presStyleCnt="3">
        <dgm:presLayoutVars>
          <dgm:bulletEnabled val="1"/>
        </dgm:presLayoutVars>
      </dgm:prSet>
      <dgm:spPr/>
    </dgm:pt>
    <dgm:pt modelId="{B8006C76-9142-FF4C-A38B-96C49EC911E7}" type="pres">
      <dgm:prSet presAssocID="{450C01AD-BA64-4F2E-9DDD-7A0EDB92EA07}" presName="sibTrans" presStyleCnt="0"/>
      <dgm:spPr/>
    </dgm:pt>
    <dgm:pt modelId="{BAD11F8E-AD3E-2944-9868-448B3D969CC0}" type="pres">
      <dgm:prSet presAssocID="{251884CE-DC3F-4109-96D3-4ED85B8209D7}" presName="compositeNode" presStyleCnt="0">
        <dgm:presLayoutVars>
          <dgm:bulletEnabled val="1"/>
        </dgm:presLayoutVars>
      </dgm:prSet>
      <dgm:spPr/>
    </dgm:pt>
    <dgm:pt modelId="{5154FF65-0865-624F-8338-4F1FED38FB6A}" type="pres">
      <dgm:prSet presAssocID="{251884CE-DC3F-4109-96D3-4ED85B8209D7}" presName="bgRect" presStyleLbl="bgAccFollowNode1" presStyleIdx="2" presStyleCnt="3"/>
      <dgm:spPr/>
    </dgm:pt>
    <dgm:pt modelId="{97FD7EAB-2E62-BD42-B2F4-9D4B4A2A6B6F}" type="pres">
      <dgm:prSet presAssocID="{79BFF8F8-D00A-47D6-9B1B-09D008AA6057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75E057DE-24FE-6F45-953E-22E666815FE2}" type="pres">
      <dgm:prSet presAssocID="{251884CE-DC3F-4109-96D3-4ED85B8209D7}" presName="bottomLine" presStyleLbl="alignNode1" presStyleIdx="5" presStyleCnt="6">
        <dgm:presLayoutVars/>
      </dgm:prSet>
      <dgm:spPr/>
    </dgm:pt>
    <dgm:pt modelId="{5D924D84-80B7-7940-9B40-011E34C2D760}" type="pres">
      <dgm:prSet presAssocID="{251884CE-DC3F-4109-96D3-4ED85B8209D7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134C8818-0F0F-9541-939D-A167072BF27F}" type="presOf" srcId="{93E4D65E-8591-462D-83AE-078420CDB7CF}" destId="{B649912C-2F70-6A4F-A908-224F96167745}" srcOrd="0" destOrd="0" presId="urn:microsoft.com/office/officeart/2016/7/layout/BasicLinearProcessNumbered"/>
    <dgm:cxn modelId="{BB9F5F4E-833B-3C46-B6CF-FF1B8BEE9823}" type="presOf" srcId="{B05BC0BA-8F11-463B-9B50-3EC557332D2E}" destId="{E5B53AC5-0346-024B-B581-1C4832050A02}" srcOrd="0" destOrd="0" presId="urn:microsoft.com/office/officeart/2016/7/layout/BasicLinearProcessNumbered"/>
    <dgm:cxn modelId="{04AA0E6D-AD3C-9542-85A2-0F9B8ADBFA01}" type="presOf" srcId="{251884CE-DC3F-4109-96D3-4ED85B8209D7}" destId="{5D924D84-80B7-7940-9B40-011E34C2D760}" srcOrd="1" destOrd="0" presId="urn:microsoft.com/office/officeart/2016/7/layout/BasicLinearProcessNumbered"/>
    <dgm:cxn modelId="{D92F6675-81BC-7A42-9ED8-D7A3A90A999E}" type="presOf" srcId="{251884CE-DC3F-4109-96D3-4ED85B8209D7}" destId="{5154FF65-0865-624F-8338-4F1FED38FB6A}" srcOrd="0" destOrd="0" presId="urn:microsoft.com/office/officeart/2016/7/layout/BasicLinearProcessNumbered"/>
    <dgm:cxn modelId="{25A3A48E-5B6A-074C-BE77-E5D153B2E7C5}" type="presOf" srcId="{B54D5F54-29FE-4B53-848C-915B228AD356}" destId="{8602560C-F715-2341-848F-805679404A33}" srcOrd="0" destOrd="0" presId="urn:microsoft.com/office/officeart/2016/7/layout/BasicLinearProcessNumbered"/>
    <dgm:cxn modelId="{6A3F4393-1D0C-D64A-A754-DACF06384738}" type="presOf" srcId="{79BFF8F8-D00A-47D6-9B1B-09D008AA6057}" destId="{97FD7EAB-2E62-BD42-B2F4-9D4B4A2A6B6F}" srcOrd="0" destOrd="0" presId="urn:microsoft.com/office/officeart/2016/7/layout/BasicLinearProcessNumbered"/>
    <dgm:cxn modelId="{D8D86C95-552F-0F4F-AD37-0DB3A15C8FC0}" type="presOf" srcId="{B54D5F54-29FE-4B53-848C-915B228AD356}" destId="{63B86A2E-1031-C846-A2F1-9DDBD9F96649}" srcOrd="1" destOrd="0" presId="urn:microsoft.com/office/officeart/2016/7/layout/BasicLinearProcessNumbered"/>
    <dgm:cxn modelId="{5F7428A4-BB5C-0A49-B2B6-D453582D9D07}" type="presOf" srcId="{B8FB1E52-B308-441F-AEF0-0ABEFFFDD4DA}" destId="{605FF4F5-881A-764C-AE64-772E2FABF84C}" srcOrd="0" destOrd="0" presId="urn:microsoft.com/office/officeart/2016/7/layout/BasicLinearProcessNumbered"/>
    <dgm:cxn modelId="{C8B824AA-C3E9-8648-B674-936C50800710}" type="presOf" srcId="{B8FB1E52-B308-441F-AEF0-0ABEFFFDD4DA}" destId="{ACC07D12-6235-1545-B8EC-83322BC44C7A}" srcOrd="1" destOrd="0" presId="urn:microsoft.com/office/officeart/2016/7/layout/BasicLinearProcessNumbered"/>
    <dgm:cxn modelId="{6D775BB5-BC4F-4D44-B9B6-DB6B15C55AE5}" type="presOf" srcId="{450C01AD-BA64-4F2E-9DDD-7A0EDB92EA07}" destId="{B2E6B34A-FE0E-624B-90F2-DBB4356EC160}" srcOrd="0" destOrd="0" presId="urn:microsoft.com/office/officeart/2016/7/layout/BasicLinearProcessNumbered"/>
    <dgm:cxn modelId="{0363F9F8-4601-4D5C-AC9F-43F8AF73AB32}" srcId="{93E4D65E-8591-462D-83AE-078420CDB7CF}" destId="{B54D5F54-29FE-4B53-848C-915B228AD356}" srcOrd="1" destOrd="0" parTransId="{6FE50631-0768-4C0E-B836-D463FCF17B79}" sibTransId="{450C01AD-BA64-4F2E-9DDD-7A0EDB92EA07}"/>
    <dgm:cxn modelId="{2F36E5FA-BBC5-48B2-B86C-AC6CF38631DB}" srcId="{93E4D65E-8591-462D-83AE-078420CDB7CF}" destId="{B8FB1E52-B308-441F-AEF0-0ABEFFFDD4DA}" srcOrd="0" destOrd="0" parTransId="{E8B19069-1A90-43AE-BE96-4A4419C0418E}" sibTransId="{B05BC0BA-8F11-463B-9B50-3EC557332D2E}"/>
    <dgm:cxn modelId="{B989C1FD-AD2C-4670-B471-E882216227A0}" srcId="{93E4D65E-8591-462D-83AE-078420CDB7CF}" destId="{251884CE-DC3F-4109-96D3-4ED85B8209D7}" srcOrd="2" destOrd="0" parTransId="{F3137819-B9B4-4501-805A-1CA584FB90C8}" sibTransId="{79BFF8F8-D00A-47D6-9B1B-09D008AA6057}"/>
    <dgm:cxn modelId="{746711A5-0AF9-9440-8BCD-278D0B0ACF21}" type="presParOf" srcId="{B649912C-2F70-6A4F-A908-224F96167745}" destId="{23C493EE-7470-234F-92E6-2192A226BEE0}" srcOrd="0" destOrd="0" presId="urn:microsoft.com/office/officeart/2016/7/layout/BasicLinearProcessNumbered"/>
    <dgm:cxn modelId="{860425E7-5DAE-4248-A579-64137C329137}" type="presParOf" srcId="{23C493EE-7470-234F-92E6-2192A226BEE0}" destId="{605FF4F5-881A-764C-AE64-772E2FABF84C}" srcOrd="0" destOrd="0" presId="urn:microsoft.com/office/officeart/2016/7/layout/BasicLinearProcessNumbered"/>
    <dgm:cxn modelId="{9A42EF74-8C6A-944C-AC3D-1DEE065091B3}" type="presParOf" srcId="{23C493EE-7470-234F-92E6-2192A226BEE0}" destId="{E5B53AC5-0346-024B-B581-1C4832050A02}" srcOrd="1" destOrd="0" presId="urn:microsoft.com/office/officeart/2016/7/layout/BasicLinearProcessNumbered"/>
    <dgm:cxn modelId="{ECD123A2-19A6-2E40-BD37-F453EC73E7DB}" type="presParOf" srcId="{23C493EE-7470-234F-92E6-2192A226BEE0}" destId="{863C2A04-CBEB-2B4F-956E-96BDD6C2B737}" srcOrd="2" destOrd="0" presId="urn:microsoft.com/office/officeart/2016/7/layout/BasicLinearProcessNumbered"/>
    <dgm:cxn modelId="{F05D50AD-08B7-F140-9E26-444111EE2730}" type="presParOf" srcId="{23C493EE-7470-234F-92E6-2192A226BEE0}" destId="{ACC07D12-6235-1545-B8EC-83322BC44C7A}" srcOrd="3" destOrd="0" presId="urn:microsoft.com/office/officeart/2016/7/layout/BasicLinearProcessNumbered"/>
    <dgm:cxn modelId="{2DBFA2F5-3B5B-894C-BBD1-44A34C1051F3}" type="presParOf" srcId="{B649912C-2F70-6A4F-A908-224F96167745}" destId="{AB2756BF-F184-1D4E-976E-7C8B32ED52C6}" srcOrd="1" destOrd="0" presId="urn:microsoft.com/office/officeart/2016/7/layout/BasicLinearProcessNumbered"/>
    <dgm:cxn modelId="{48878FA6-2A5B-5F4F-BB6C-E03F71140936}" type="presParOf" srcId="{B649912C-2F70-6A4F-A908-224F96167745}" destId="{63A1050A-1BCE-2B46-8D44-BA800563FC95}" srcOrd="2" destOrd="0" presId="urn:microsoft.com/office/officeart/2016/7/layout/BasicLinearProcessNumbered"/>
    <dgm:cxn modelId="{F694800E-6A41-4F4F-A98D-2A0051B37A5B}" type="presParOf" srcId="{63A1050A-1BCE-2B46-8D44-BA800563FC95}" destId="{8602560C-F715-2341-848F-805679404A33}" srcOrd="0" destOrd="0" presId="urn:microsoft.com/office/officeart/2016/7/layout/BasicLinearProcessNumbered"/>
    <dgm:cxn modelId="{93D8A28B-8383-864F-A42E-221121F702C3}" type="presParOf" srcId="{63A1050A-1BCE-2B46-8D44-BA800563FC95}" destId="{B2E6B34A-FE0E-624B-90F2-DBB4356EC160}" srcOrd="1" destOrd="0" presId="urn:microsoft.com/office/officeart/2016/7/layout/BasicLinearProcessNumbered"/>
    <dgm:cxn modelId="{18C6B55C-AB5C-B74E-8BF6-549635D0BDF7}" type="presParOf" srcId="{63A1050A-1BCE-2B46-8D44-BA800563FC95}" destId="{D9232D15-6B15-B64E-9F50-0A9F29700D9C}" srcOrd="2" destOrd="0" presId="urn:microsoft.com/office/officeart/2016/7/layout/BasicLinearProcessNumbered"/>
    <dgm:cxn modelId="{90829705-9044-6348-A762-7C5C730589E7}" type="presParOf" srcId="{63A1050A-1BCE-2B46-8D44-BA800563FC95}" destId="{63B86A2E-1031-C846-A2F1-9DDBD9F96649}" srcOrd="3" destOrd="0" presId="urn:microsoft.com/office/officeart/2016/7/layout/BasicLinearProcessNumbered"/>
    <dgm:cxn modelId="{F784DF0A-ADA5-4F44-87A6-DC8B2D4CC7B4}" type="presParOf" srcId="{B649912C-2F70-6A4F-A908-224F96167745}" destId="{B8006C76-9142-FF4C-A38B-96C49EC911E7}" srcOrd="3" destOrd="0" presId="urn:microsoft.com/office/officeart/2016/7/layout/BasicLinearProcessNumbered"/>
    <dgm:cxn modelId="{61D16E53-CBFC-E348-993C-351E3C60C793}" type="presParOf" srcId="{B649912C-2F70-6A4F-A908-224F96167745}" destId="{BAD11F8E-AD3E-2944-9868-448B3D969CC0}" srcOrd="4" destOrd="0" presId="urn:microsoft.com/office/officeart/2016/7/layout/BasicLinearProcessNumbered"/>
    <dgm:cxn modelId="{C25B141D-1DE1-F149-8720-BAF9953CA8A9}" type="presParOf" srcId="{BAD11F8E-AD3E-2944-9868-448B3D969CC0}" destId="{5154FF65-0865-624F-8338-4F1FED38FB6A}" srcOrd="0" destOrd="0" presId="urn:microsoft.com/office/officeart/2016/7/layout/BasicLinearProcessNumbered"/>
    <dgm:cxn modelId="{1DB6F1F8-43B6-5740-A764-51991A96CE61}" type="presParOf" srcId="{BAD11F8E-AD3E-2944-9868-448B3D969CC0}" destId="{97FD7EAB-2E62-BD42-B2F4-9D4B4A2A6B6F}" srcOrd="1" destOrd="0" presId="urn:microsoft.com/office/officeart/2016/7/layout/BasicLinearProcessNumbered"/>
    <dgm:cxn modelId="{9F1AC625-B88F-9F43-A2B6-29A119CD3AC2}" type="presParOf" srcId="{BAD11F8E-AD3E-2944-9868-448B3D969CC0}" destId="{75E057DE-24FE-6F45-953E-22E666815FE2}" srcOrd="2" destOrd="0" presId="urn:microsoft.com/office/officeart/2016/7/layout/BasicLinearProcessNumbered"/>
    <dgm:cxn modelId="{15BC6CE5-0E59-2D42-8CDE-755C7F004538}" type="presParOf" srcId="{BAD11F8E-AD3E-2944-9868-448B3D969CC0}" destId="{5D924D84-80B7-7940-9B40-011E34C2D760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5A7A62-3BD2-457E-BF33-A7C398A38F8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14D2D63-1FFC-4E01-9E37-1533F73783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Attribution</a:t>
          </a:r>
        </a:p>
      </dgm:t>
    </dgm:pt>
    <dgm:pt modelId="{DF9D85E5-F2A5-41E2-9512-87F4DA2B8195}" type="parTrans" cxnId="{7B105375-D5B4-451F-AEE3-B3BB0A0550C0}">
      <dgm:prSet/>
      <dgm:spPr/>
      <dgm:t>
        <a:bodyPr/>
        <a:lstStyle/>
        <a:p>
          <a:endParaRPr lang="en-US"/>
        </a:p>
      </dgm:t>
    </dgm:pt>
    <dgm:pt modelId="{15331DE6-1CBA-4333-BDFA-7F5B1C1E063E}" type="sibTrans" cxnId="{7B105375-D5B4-451F-AEE3-B3BB0A0550C0}">
      <dgm:prSet/>
      <dgm:spPr/>
      <dgm:t>
        <a:bodyPr/>
        <a:lstStyle/>
        <a:p>
          <a:endParaRPr lang="en-US"/>
        </a:p>
      </dgm:t>
    </dgm:pt>
    <dgm:pt modelId="{E89EF3BE-2B87-45AD-81A1-F9B9012E45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High panel risk</a:t>
          </a:r>
        </a:p>
      </dgm:t>
    </dgm:pt>
    <dgm:pt modelId="{44F2FE2E-A4A4-4366-A80F-6F5DD28CF730}" type="parTrans" cxnId="{A0BF2998-BE18-4400-88AD-7B79EC50A37C}">
      <dgm:prSet/>
      <dgm:spPr/>
      <dgm:t>
        <a:bodyPr/>
        <a:lstStyle/>
        <a:p>
          <a:endParaRPr lang="en-US"/>
        </a:p>
      </dgm:t>
    </dgm:pt>
    <dgm:pt modelId="{2CE92C17-CDD6-4526-8681-2DD0A98ED5A2}" type="sibTrans" cxnId="{A0BF2998-BE18-4400-88AD-7B79EC50A37C}">
      <dgm:prSet/>
      <dgm:spPr/>
      <dgm:t>
        <a:bodyPr/>
        <a:lstStyle/>
        <a:p>
          <a:endParaRPr lang="en-US"/>
        </a:p>
      </dgm:t>
    </dgm:pt>
    <dgm:pt modelId="{F8161C56-81EB-4762-8398-B6267CBAB9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Slot availability</a:t>
          </a:r>
        </a:p>
      </dgm:t>
    </dgm:pt>
    <dgm:pt modelId="{97CF0EC1-0138-4D47-A615-12FFE4BD4D5B}" type="parTrans" cxnId="{C66FFA25-3E03-4BAB-81FE-4E13F0BE75E3}">
      <dgm:prSet/>
      <dgm:spPr/>
      <dgm:t>
        <a:bodyPr/>
        <a:lstStyle/>
        <a:p>
          <a:endParaRPr lang="en-US"/>
        </a:p>
      </dgm:t>
    </dgm:pt>
    <dgm:pt modelId="{2668A6C5-643F-4420-B32A-8E6325EB0AB8}" type="sibTrans" cxnId="{C66FFA25-3E03-4BAB-81FE-4E13F0BE75E3}">
      <dgm:prSet/>
      <dgm:spPr/>
      <dgm:t>
        <a:bodyPr/>
        <a:lstStyle/>
        <a:p>
          <a:endParaRPr lang="en-US"/>
        </a:p>
      </dgm:t>
    </dgm:pt>
    <dgm:pt modelId="{4AA04297-885F-437A-BABE-14E63F67C8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Practice panel size too large</a:t>
          </a:r>
        </a:p>
      </dgm:t>
    </dgm:pt>
    <dgm:pt modelId="{AE94C13D-C9B9-4D89-B334-855CD361DCA8}" type="parTrans" cxnId="{44779278-822D-430A-9FE5-3E6B3D4179B4}">
      <dgm:prSet/>
      <dgm:spPr/>
      <dgm:t>
        <a:bodyPr/>
        <a:lstStyle/>
        <a:p>
          <a:endParaRPr lang="en-US"/>
        </a:p>
      </dgm:t>
    </dgm:pt>
    <dgm:pt modelId="{127A2EB1-B70D-4EC5-BFD2-448D63D42FEC}" type="sibTrans" cxnId="{44779278-822D-430A-9FE5-3E6B3D4179B4}">
      <dgm:prSet/>
      <dgm:spPr/>
      <dgm:t>
        <a:bodyPr/>
        <a:lstStyle/>
        <a:p>
          <a:endParaRPr lang="en-US"/>
        </a:p>
      </dgm:t>
    </dgm:pt>
    <dgm:pt modelId="{BD185A0C-D4D9-4A20-8006-A0A4932C1F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Acute visit training</a:t>
          </a:r>
        </a:p>
      </dgm:t>
    </dgm:pt>
    <dgm:pt modelId="{AF210E93-9867-4A16-B3E9-F3A2375500C1}" type="parTrans" cxnId="{39C75332-00F4-42EB-85F8-457F7B28AD7B}">
      <dgm:prSet/>
      <dgm:spPr/>
      <dgm:t>
        <a:bodyPr/>
        <a:lstStyle/>
        <a:p>
          <a:endParaRPr lang="en-US"/>
        </a:p>
      </dgm:t>
    </dgm:pt>
    <dgm:pt modelId="{AE0946C0-6603-4942-AFCE-C2FD052BCE94}" type="sibTrans" cxnId="{39C75332-00F4-42EB-85F8-457F7B28AD7B}">
      <dgm:prSet/>
      <dgm:spPr/>
      <dgm:t>
        <a:bodyPr/>
        <a:lstStyle/>
        <a:p>
          <a:endParaRPr lang="en-US"/>
        </a:p>
      </dgm:t>
    </dgm:pt>
    <dgm:pt modelId="{8ACE9C37-220B-4207-B304-7C1A80BA54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Reactive medicine</a:t>
          </a:r>
        </a:p>
      </dgm:t>
    </dgm:pt>
    <dgm:pt modelId="{1DAA116F-BDB6-4DA5-A004-1B3EEBCC3FFD}" type="parTrans" cxnId="{3811BE25-2D62-4BCA-A90E-D3FB803D6DBC}">
      <dgm:prSet/>
      <dgm:spPr/>
      <dgm:t>
        <a:bodyPr/>
        <a:lstStyle/>
        <a:p>
          <a:endParaRPr lang="en-US"/>
        </a:p>
      </dgm:t>
    </dgm:pt>
    <dgm:pt modelId="{BA8A3911-4F66-406E-8CFB-33F0EED49396}" type="sibTrans" cxnId="{3811BE25-2D62-4BCA-A90E-D3FB803D6DBC}">
      <dgm:prSet/>
      <dgm:spPr/>
      <dgm:t>
        <a:bodyPr/>
        <a:lstStyle/>
        <a:p>
          <a:endParaRPr lang="en-US"/>
        </a:p>
      </dgm:t>
    </dgm:pt>
    <dgm:pt modelId="{3BC4F626-C2D2-4574-91B4-66AFDD2F0D2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Social determinant burden</a:t>
          </a:r>
        </a:p>
      </dgm:t>
    </dgm:pt>
    <dgm:pt modelId="{DD2588F1-F3CA-4C17-B779-0CDE1A2CC714}" type="parTrans" cxnId="{3DD063F4-2796-45C5-BCC0-3A3452828ED2}">
      <dgm:prSet/>
      <dgm:spPr/>
      <dgm:t>
        <a:bodyPr/>
        <a:lstStyle/>
        <a:p>
          <a:endParaRPr lang="en-US"/>
        </a:p>
      </dgm:t>
    </dgm:pt>
    <dgm:pt modelId="{FE6FB438-345E-45DA-BDB9-12007B7CEBE9}" type="sibTrans" cxnId="{3DD063F4-2796-45C5-BCC0-3A3452828ED2}">
      <dgm:prSet/>
      <dgm:spPr/>
      <dgm:t>
        <a:bodyPr/>
        <a:lstStyle/>
        <a:p>
          <a:endParaRPr lang="en-US"/>
        </a:p>
      </dgm:t>
    </dgm:pt>
    <dgm:pt modelId="{679C8911-21B1-4005-BAFC-2248502CD15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Face-to-face reimbursement</a:t>
          </a:r>
        </a:p>
      </dgm:t>
    </dgm:pt>
    <dgm:pt modelId="{A55554C5-0A1D-47FB-A6CC-4CD8CA90C237}" type="parTrans" cxnId="{425740E9-3378-4EBC-9EB7-1F52A0107F47}">
      <dgm:prSet/>
      <dgm:spPr/>
      <dgm:t>
        <a:bodyPr/>
        <a:lstStyle/>
        <a:p>
          <a:endParaRPr lang="en-US"/>
        </a:p>
      </dgm:t>
    </dgm:pt>
    <dgm:pt modelId="{7DE02DC8-8E8A-42CB-8510-D469B942F51A}" type="sibTrans" cxnId="{425740E9-3378-4EBC-9EB7-1F52A0107F47}">
      <dgm:prSet/>
      <dgm:spPr/>
      <dgm:t>
        <a:bodyPr/>
        <a:lstStyle/>
        <a:p>
          <a:endParaRPr lang="en-US"/>
        </a:p>
      </dgm:t>
    </dgm:pt>
    <dgm:pt modelId="{DA470901-BA75-4F50-A602-7D72C612C79D}" type="pres">
      <dgm:prSet presAssocID="{755A7A62-3BD2-457E-BF33-A7C398A38F84}" presName="root" presStyleCnt="0">
        <dgm:presLayoutVars>
          <dgm:dir/>
          <dgm:resizeHandles val="exact"/>
        </dgm:presLayoutVars>
      </dgm:prSet>
      <dgm:spPr/>
    </dgm:pt>
    <dgm:pt modelId="{4DDAB84B-A610-479C-BBE4-A0F5370AC960}" type="pres">
      <dgm:prSet presAssocID="{A14D2D63-1FFC-4E01-9E37-1533F7378360}" presName="compNode" presStyleCnt="0"/>
      <dgm:spPr/>
    </dgm:pt>
    <dgm:pt modelId="{98562812-B4CD-496F-B45D-EB9CD2125C23}" type="pres">
      <dgm:prSet presAssocID="{A14D2D63-1FFC-4E01-9E37-1533F7378360}" presName="bgRect" presStyleLbl="bgShp" presStyleIdx="0" presStyleCnt="8"/>
      <dgm:spPr/>
    </dgm:pt>
    <dgm:pt modelId="{B0C98526-DDE1-4806-A9CC-39F52DCA1297}" type="pres">
      <dgm:prSet presAssocID="{A14D2D63-1FFC-4E01-9E37-1533F7378360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munications"/>
        </a:ext>
      </dgm:extLst>
    </dgm:pt>
    <dgm:pt modelId="{C3BED14E-0B21-4FF6-9B30-C4638B41613C}" type="pres">
      <dgm:prSet presAssocID="{A14D2D63-1FFC-4E01-9E37-1533F7378360}" presName="spaceRect" presStyleCnt="0"/>
      <dgm:spPr/>
    </dgm:pt>
    <dgm:pt modelId="{10A51979-6A9A-4F01-9480-56FC2DAD1337}" type="pres">
      <dgm:prSet presAssocID="{A14D2D63-1FFC-4E01-9E37-1533F7378360}" presName="parTx" presStyleLbl="revTx" presStyleIdx="0" presStyleCnt="8">
        <dgm:presLayoutVars>
          <dgm:chMax val="0"/>
          <dgm:chPref val="0"/>
        </dgm:presLayoutVars>
      </dgm:prSet>
      <dgm:spPr/>
    </dgm:pt>
    <dgm:pt modelId="{D181D736-F843-4F1C-95C5-F9ABD1626182}" type="pres">
      <dgm:prSet presAssocID="{15331DE6-1CBA-4333-BDFA-7F5B1C1E063E}" presName="sibTrans" presStyleCnt="0"/>
      <dgm:spPr/>
    </dgm:pt>
    <dgm:pt modelId="{76A8E8B8-9057-4211-87EC-2C0A078E229F}" type="pres">
      <dgm:prSet presAssocID="{E89EF3BE-2B87-45AD-81A1-F9B9012E4579}" presName="compNode" presStyleCnt="0"/>
      <dgm:spPr/>
    </dgm:pt>
    <dgm:pt modelId="{B135A482-072E-4D5F-ADF5-0B74A8D104AC}" type="pres">
      <dgm:prSet presAssocID="{E89EF3BE-2B87-45AD-81A1-F9B9012E4579}" presName="bgRect" presStyleLbl="bgShp" presStyleIdx="1" presStyleCnt="8"/>
      <dgm:spPr/>
    </dgm:pt>
    <dgm:pt modelId="{BD8DD3BE-4DC7-4D92-A6E7-3335E30828E6}" type="pres">
      <dgm:prSet presAssocID="{E89EF3BE-2B87-45AD-81A1-F9B9012E4579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E7A60AE4-D79C-4DE4-B6CF-83DD4BE7410A}" type="pres">
      <dgm:prSet presAssocID="{E89EF3BE-2B87-45AD-81A1-F9B9012E4579}" presName="spaceRect" presStyleCnt="0"/>
      <dgm:spPr/>
    </dgm:pt>
    <dgm:pt modelId="{2C977317-6BAA-4734-833A-3644141490BA}" type="pres">
      <dgm:prSet presAssocID="{E89EF3BE-2B87-45AD-81A1-F9B9012E4579}" presName="parTx" presStyleLbl="revTx" presStyleIdx="1" presStyleCnt="8">
        <dgm:presLayoutVars>
          <dgm:chMax val="0"/>
          <dgm:chPref val="0"/>
        </dgm:presLayoutVars>
      </dgm:prSet>
      <dgm:spPr/>
    </dgm:pt>
    <dgm:pt modelId="{28091299-E84B-4471-9232-E4FE906E1CE6}" type="pres">
      <dgm:prSet presAssocID="{2CE92C17-CDD6-4526-8681-2DD0A98ED5A2}" presName="sibTrans" presStyleCnt="0"/>
      <dgm:spPr/>
    </dgm:pt>
    <dgm:pt modelId="{0A232339-BE08-4F17-AD6A-A447276233C1}" type="pres">
      <dgm:prSet presAssocID="{4AA04297-885F-437A-BABE-14E63F67C899}" presName="compNode" presStyleCnt="0"/>
      <dgm:spPr/>
    </dgm:pt>
    <dgm:pt modelId="{F165C1D2-763E-4707-B369-D5204E661404}" type="pres">
      <dgm:prSet presAssocID="{4AA04297-885F-437A-BABE-14E63F67C899}" presName="bgRect" presStyleLbl="bgShp" presStyleIdx="2" presStyleCnt="8" custLinFactNeighborX="0" custLinFactNeighborY="3246"/>
      <dgm:spPr/>
    </dgm:pt>
    <dgm:pt modelId="{7D69747A-6FDA-4B78-9EA9-A381E4339588}" type="pres">
      <dgm:prSet presAssocID="{4AA04297-885F-437A-BABE-14E63F67C899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V Monitor Selected"/>
        </a:ext>
      </dgm:extLst>
    </dgm:pt>
    <dgm:pt modelId="{2AFDD4BB-889C-450F-8B43-71EE99F0B701}" type="pres">
      <dgm:prSet presAssocID="{4AA04297-885F-437A-BABE-14E63F67C899}" presName="spaceRect" presStyleCnt="0"/>
      <dgm:spPr/>
    </dgm:pt>
    <dgm:pt modelId="{56E26D84-902C-4D51-9EAB-E5193802E508}" type="pres">
      <dgm:prSet presAssocID="{4AA04297-885F-437A-BABE-14E63F67C899}" presName="parTx" presStyleLbl="revTx" presStyleIdx="2" presStyleCnt="8">
        <dgm:presLayoutVars>
          <dgm:chMax val="0"/>
          <dgm:chPref val="0"/>
        </dgm:presLayoutVars>
      </dgm:prSet>
      <dgm:spPr/>
    </dgm:pt>
    <dgm:pt modelId="{204324F2-A6B0-4282-9DC0-AB09570AC493}" type="pres">
      <dgm:prSet presAssocID="{127A2EB1-B70D-4EC5-BFD2-448D63D42FEC}" presName="sibTrans" presStyleCnt="0"/>
      <dgm:spPr/>
    </dgm:pt>
    <dgm:pt modelId="{423A3584-2B96-470E-91BE-D43EF68B6D29}" type="pres">
      <dgm:prSet presAssocID="{F8161C56-81EB-4762-8398-B6267CBAB92B}" presName="compNode" presStyleCnt="0"/>
      <dgm:spPr/>
    </dgm:pt>
    <dgm:pt modelId="{F734AD8E-A7BB-41C4-956A-F2BB76E44DB6}" type="pres">
      <dgm:prSet presAssocID="{F8161C56-81EB-4762-8398-B6267CBAB92B}" presName="bgRect" presStyleLbl="bgShp" presStyleIdx="3" presStyleCnt="8"/>
      <dgm:spPr/>
    </dgm:pt>
    <dgm:pt modelId="{65E02BB2-0919-4B3B-9E24-6FF302E63ECF}" type="pres">
      <dgm:prSet presAssocID="{F8161C56-81EB-4762-8398-B6267CBAB92B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larm Clock"/>
        </a:ext>
      </dgm:extLst>
    </dgm:pt>
    <dgm:pt modelId="{320E7EFD-0FB1-4AE3-994A-37A2A25310BA}" type="pres">
      <dgm:prSet presAssocID="{F8161C56-81EB-4762-8398-B6267CBAB92B}" presName="spaceRect" presStyleCnt="0"/>
      <dgm:spPr/>
    </dgm:pt>
    <dgm:pt modelId="{62AEDF7D-9DF9-4CBE-A70E-828280D28873}" type="pres">
      <dgm:prSet presAssocID="{F8161C56-81EB-4762-8398-B6267CBAB92B}" presName="parTx" presStyleLbl="revTx" presStyleIdx="3" presStyleCnt="8">
        <dgm:presLayoutVars>
          <dgm:chMax val="0"/>
          <dgm:chPref val="0"/>
        </dgm:presLayoutVars>
      </dgm:prSet>
      <dgm:spPr/>
    </dgm:pt>
    <dgm:pt modelId="{EA9A34BA-1A60-479F-9C35-A1944693D3A4}" type="pres">
      <dgm:prSet presAssocID="{2668A6C5-643F-4420-B32A-8E6325EB0AB8}" presName="sibTrans" presStyleCnt="0"/>
      <dgm:spPr/>
    </dgm:pt>
    <dgm:pt modelId="{81403412-DF3B-4FD7-ACA9-BD073701234F}" type="pres">
      <dgm:prSet presAssocID="{8ACE9C37-220B-4207-B304-7C1A80BA54FE}" presName="compNode" presStyleCnt="0"/>
      <dgm:spPr/>
    </dgm:pt>
    <dgm:pt modelId="{B90A5B1C-7114-4058-9C3A-9666EBDB2201}" type="pres">
      <dgm:prSet presAssocID="{8ACE9C37-220B-4207-B304-7C1A80BA54FE}" presName="bgRect" presStyleLbl="bgShp" presStyleIdx="4" presStyleCnt="8"/>
      <dgm:spPr/>
    </dgm:pt>
    <dgm:pt modelId="{34DFC1A2-E47B-4A9B-B271-012106675DD3}" type="pres">
      <dgm:prSet presAssocID="{8ACE9C37-220B-4207-B304-7C1A80BA54FE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ll"/>
        </a:ext>
      </dgm:extLst>
    </dgm:pt>
    <dgm:pt modelId="{0CEAE7FA-6733-4864-8F2E-ABF6B1E9CD2A}" type="pres">
      <dgm:prSet presAssocID="{8ACE9C37-220B-4207-B304-7C1A80BA54FE}" presName="spaceRect" presStyleCnt="0"/>
      <dgm:spPr/>
    </dgm:pt>
    <dgm:pt modelId="{4AA467D4-8C57-4A4D-A5CE-EE7F2DAA0B82}" type="pres">
      <dgm:prSet presAssocID="{8ACE9C37-220B-4207-B304-7C1A80BA54FE}" presName="parTx" presStyleLbl="revTx" presStyleIdx="4" presStyleCnt="8">
        <dgm:presLayoutVars>
          <dgm:chMax val="0"/>
          <dgm:chPref val="0"/>
        </dgm:presLayoutVars>
      </dgm:prSet>
      <dgm:spPr/>
    </dgm:pt>
    <dgm:pt modelId="{7A7E5417-3770-4DEA-BB05-43771D59DDA7}" type="pres">
      <dgm:prSet presAssocID="{BA8A3911-4F66-406E-8CFB-33F0EED49396}" presName="sibTrans" presStyleCnt="0"/>
      <dgm:spPr/>
    </dgm:pt>
    <dgm:pt modelId="{236BA4D3-827E-4F22-BE74-0E2CEC321D7E}" type="pres">
      <dgm:prSet presAssocID="{BD185A0C-D4D9-4A20-8006-A0A4932C1FC9}" presName="compNode" presStyleCnt="0"/>
      <dgm:spPr/>
    </dgm:pt>
    <dgm:pt modelId="{283D9304-F7F4-40F2-9766-A355A119F684}" type="pres">
      <dgm:prSet presAssocID="{BD185A0C-D4D9-4A20-8006-A0A4932C1FC9}" presName="bgRect" presStyleLbl="bgShp" presStyleIdx="5" presStyleCnt="8"/>
      <dgm:spPr/>
    </dgm:pt>
    <dgm:pt modelId="{051B8014-DE77-460A-833A-10E00B675F83}" type="pres">
      <dgm:prSet presAssocID="{BD185A0C-D4D9-4A20-8006-A0A4932C1FC9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gerprint"/>
        </a:ext>
      </dgm:extLst>
    </dgm:pt>
    <dgm:pt modelId="{D29338B1-84C1-4788-A7C3-2726A4E5BB18}" type="pres">
      <dgm:prSet presAssocID="{BD185A0C-D4D9-4A20-8006-A0A4932C1FC9}" presName="spaceRect" presStyleCnt="0"/>
      <dgm:spPr/>
    </dgm:pt>
    <dgm:pt modelId="{A561515F-0E04-40F0-9508-1A26347ACAD4}" type="pres">
      <dgm:prSet presAssocID="{BD185A0C-D4D9-4A20-8006-A0A4932C1FC9}" presName="parTx" presStyleLbl="revTx" presStyleIdx="5" presStyleCnt="8">
        <dgm:presLayoutVars>
          <dgm:chMax val="0"/>
          <dgm:chPref val="0"/>
        </dgm:presLayoutVars>
      </dgm:prSet>
      <dgm:spPr/>
    </dgm:pt>
    <dgm:pt modelId="{F03CBE2F-B8DB-4F3C-ABCD-FACD999AC8EB}" type="pres">
      <dgm:prSet presAssocID="{AE0946C0-6603-4942-AFCE-C2FD052BCE94}" presName="sibTrans" presStyleCnt="0"/>
      <dgm:spPr/>
    </dgm:pt>
    <dgm:pt modelId="{400FD39B-706E-44FA-845B-FD8E66D0CBEE}" type="pres">
      <dgm:prSet presAssocID="{3BC4F626-C2D2-4574-91B4-66AFDD2F0D25}" presName="compNode" presStyleCnt="0"/>
      <dgm:spPr/>
    </dgm:pt>
    <dgm:pt modelId="{842D23EC-299A-411A-BB28-F646E9B28564}" type="pres">
      <dgm:prSet presAssocID="{3BC4F626-C2D2-4574-91B4-66AFDD2F0D25}" presName="bgRect" presStyleLbl="bgShp" presStyleIdx="6" presStyleCnt="8"/>
      <dgm:spPr/>
    </dgm:pt>
    <dgm:pt modelId="{22CDF9CC-4EF5-4FE6-ACE1-A00F4F9B4590}" type="pres">
      <dgm:prSet presAssocID="{3BC4F626-C2D2-4574-91B4-66AFDD2F0D25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mily"/>
        </a:ext>
      </dgm:extLst>
    </dgm:pt>
    <dgm:pt modelId="{5912D190-2B1C-4736-8E28-CD01BF543EE1}" type="pres">
      <dgm:prSet presAssocID="{3BC4F626-C2D2-4574-91B4-66AFDD2F0D25}" presName="spaceRect" presStyleCnt="0"/>
      <dgm:spPr/>
    </dgm:pt>
    <dgm:pt modelId="{78FFD252-8205-43C9-BE33-DD2C46CD8BB8}" type="pres">
      <dgm:prSet presAssocID="{3BC4F626-C2D2-4574-91B4-66AFDD2F0D25}" presName="parTx" presStyleLbl="revTx" presStyleIdx="6" presStyleCnt="8">
        <dgm:presLayoutVars>
          <dgm:chMax val="0"/>
          <dgm:chPref val="0"/>
        </dgm:presLayoutVars>
      </dgm:prSet>
      <dgm:spPr/>
    </dgm:pt>
    <dgm:pt modelId="{978DD51B-DF39-4CC8-AE85-A4A07399990C}" type="pres">
      <dgm:prSet presAssocID="{FE6FB438-345E-45DA-BDB9-12007B7CEBE9}" presName="sibTrans" presStyleCnt="0"/>
      <dgm:spPr/>
    </dgm:pt>
    <dgm:pt modelId="{9F920EBD-E6FF-4C36-9039-A75504753875}" type="pres">
      <dgm:prSet presAssocID="{679C8911-21B1-4005-BAFC-2248502CD154}" presName="compNode" presStyleCnt="0"/>
      <dgm:spPr/>
    </dgm:pt>
    <dgm:pt modelId="{35F966EF-B4D6-47C7-A864-5478070AFAAF}" type="pres">
      <dgm:prSet presAssocID="{679C8911-21B1-4005-BAFC-2248502CD154}" presName="bgRect" presStyleLbl="bgShp" presStyleIdx="7" presStyleCnt="8"/>
      <dgm:spPr/>
    </dgm:pt>
    <dgm:pt modelId="{D366CCF9-14A9-4EA2-897F-C0A2AAFA0F67}" type="pres">
      <dgm:prSet presAssocID="{679C8911-21B1-4005-BAFC-2248502CD154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oji"/>
        </a:ext>
      </dgm:extLst>
    </dgm:pt>
    <dgm:pt modelId="{F2F6AAA8-8D18-452B-908E-2B5BCB9F543A}" type="pres">
      <dgm:prSet presAssocID="{679C8911-21B1-4005-BAFC-2248502CD154}" presName="spaceRect" presStyleCnt="0"/>
      <dgm:spPr/>
    </dgm:pt>
    <dgm:pt modelId="{10CC7CDF-FCB2-4832-98E8-23032F93F284}" type="pres">
      <dgm:prSet presAssocID="{679C8911-21B1-4005-BAFC-2248502CD154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8E640B0F-5921-664D-9DE9-70D6FCD57E67}" type="presOf" srcId="{4AA04297-885F-437A-BABE-14E63F67C899}" destId="{56E26D84-902C-4D51-9EAB-E5193802E508}" srcOrd="0" destOrd="0" presId="urn:microsoft.com/office/officeart/2018/2/layout/IconVerticalSolidList"/>
    <dgm:cxn modelId="{3811BE25-2D62-4BCA-A90E-D3FB803D6DBC}" srcId="{755A7A62-3BD2-457E-BF33-A7C398A38F84}" destId="{8ACE9C37-220B-4207-B304-7C1A80BA54FE}" srcOrd="4" destOrd="0" parTransId="{1DAA116F-BDB6-4DA5-A004-1B3EEBCC3FFD}" sibTransId="{BA8A3911-4F66-406E-8CFB-33F0EED49396}"/>
    <dgm:cxn modelId="{C66FFA25-3E03-4BAB-81FE-4E13F0BE75E3}" srcId="{755A7A62-3BD2-457E-BF33-A7C398A38F84}" destId="{F8161C56-81EB-4762-8398-B6267CBAB92B}" srcOrd="3" destOrd="0" parTransId="{97CF0EC1-0138-4D47-A615-12FFE4BD4D5B}" sibTransId="{2668A6C5-643F-4420-B32A-8E6325EB0AB8}"/>
    <dgm:cxn modelId="{CC672126-50CA-EB4C-B62F-7914F0695F99}" type="presOf" srcId="{8ACE9C37-220B-4207-B304-7C1A80BA54FE}" destId="{4AA467D4-8C57-4A4D-A5CE-EE7F2DAA0B82}" srcOrd="0" destOrd="0" presId="urn:microsoft.com/office/officeart/2018/2/layout/IconVerticalSolidList"/>
    <dgm:cxn modelId="{39C75332-00F4-42EB-85F8-457F7B28AD7B}" srcId="{755A7A62-3BD2-457E-BF33-A7C398A38F84}" destId="{BD185A0C-D4D9-4A20-8006-A0A4932C1FC9}" srcOrd="5" destOrd="0" parTransId="{AF210E93-9867-4A16-B3E9-F3A2375500C1}" sibTransId="{AE0946C0-6603-4942-AFCE-C2FD052BCE94}"/>
    <dgm:cxn modelId="{CE636351-31E1-CD41-94E2-98FE5DF508BF}" type="presOf" srcId="{BD185A0C-D4D9-4A20-8006-A0A4932C1FC9}" destId="{A561515F-0E04-40F0-9508-1A26347ACAD4}" srcOrd="0" destOrd="0" presId="urn:microsoft.com/office/officeart/2018/2/layout/IconVerticalSolidList"/>
    <dgm:cxn modelId="{7B105375-D5B4-451F-AEE3-B3BB0A0550C0}" srcId="{755A7A62-3BD2-457E-BF33-A7C398A38F84}" destId="{A14D2D63-1FFC-4E01-9E37-1533F7378360}" srcOrd="0" destOrd="0" parTransId="{DF9D85E5-F2A5-41E2-9512-87F4DA2B8195}" sibTransId="{15331DE6-1CBA-4333-BDFA-7F5B1C1E063E}"/>
    <dgm:cxn modelId="{44779278-822D-430A-9FE5-3E6B3D4179B4}" srcId="{755A7A62-3BD2-457E-BF33-A7C398A38F84}" destId="{4AA04297-885F-437A-BABE-14E63F67C899}" srcOrd="2" destOrd="0" parTransId="{AE94C13D-C9B9-4D89-B334-855CD361DCA8}" sibTransId="{127A2EB1-B70D-4EC5-BFD2-448D63D42FEC}"/>
    <dgm:cxn modelId="{DF846187-54CF-4082-8CD0-22830CB969AD}" type="presOf" srcId="{755A7A62-3BD2-457E-BF33-A7C398A38F84}" destId="{DA470901-BA75-4F50-A602-7D72C612C79D}" srcOrd="0" destOrd="0" presId="urn:microsoft.com/office/officeart/2018/2/layout/IconVerticalSolidList"/>
    <dgm:cxn modelId="{BC782396-EE84-484C-A3EB-476E769F336B}" type="presOf" srcId="{E89EF3BE-2B87-45AD-81A1-F9B9012E4579}" destId="{2C977317-6BAA-4734-833A-3644141490BA}" srcOrd="0" destOrd="0" presId="urn:microsoft.com/office/officeart/2018/2/layout/IconVerticalSolidList"/>
    <dgm:cxn modelId="{A0BF2998-BE18-4400-88AD-7B79EC50A37C}" srcId="{755A7A62-3BD2-457E-BF33-A7C398A38F84}" destId="{E89EF3BE-2B87-45AD-81A1-F9B9012E4579}" srcOrd="1" destOrd="0" parTransId="{44F2FE2E-A4A4-4366-A80F-6F5DD28CF730}" sibTransId="{2CE92C17-CDD6-4526-8681-2DD0A98ED5A2}"/>
    <dgm:cxn modelId="{CEBE1A9C-614D-0A4E-9D1A-D222C28FD41B}" type="presOf" srcId="{A14D2D63-1FFC-4E01-9E37-1533F7378360}" destId="{10A51979-6A9A-4F01-9480-56FC2DAD1337}" srcOrd="0" destOrd="0" presId="urn:microsoft.com/office/officeart/2018/2/layout/IconVerticalSolidList"/>
    <dgm:cxn modelId="{AE8B8BE1-C567-B24E-A3F2-1F6C56921F9B}" type="presOf" srcId="{679C8911-21B1-4005-BAFC-2248502CD154}" destId="{10CC7CDF-FCB2-4832-98E8-23032F93F284}" srcOrd="0" destOrd="0" presId="urn:microsoft.com/office/officeart/2018/2/layout/IconVerticalSolidList"/>
    <dgm:cxn modelId="{A0F0EFE4-7CBD-7044-B27B-828136963938}" type="presOf" srcId="{3BC4F626-C2D2-4574-91B4-66AFDD2F0D25}" destId="{78FFD252-8205-43C9-BE33-DD2C46CD8BB8}" srcOrd="0" destOrd="0" presId="urn:microsoft.com/office/officeart/2018/2/layout/IconVerticalSolidList"/>
    <dgm:cxn modelId="{425740E9-3378-4EBC-9EB7-1F52A0107F47}" srcId="{755A7A62-3BD2-457E-BF33-A7C398A38F84}" destId="{679C8911-21B1-4005-BAFC-2248502CD154}" srcOrd="7" destOrd="0" parTransId="{A55554C5-0A1D-47FB-A6CC-4CD8CA90C237}" sibTransId="{7DE02DC8-8E8A-42CB-8510-D469B942F51A}"/>
    <dgm:cxn modelId="{BB4CF0F0-5A6D-0D45-94D5-67229407F9E6}" type="presOf" srcId="{F8161C56-81EB-4762-8398-B6267CBAB92B}" destId="{62AEDF7D-9DF9-4CBE-A70E-828280D28873}" srcOrd="0" destOrd="0" presId="urn:microsoft.com/office/officeart/2018/2/layout/IconVerticalSolidList"/>
    <dgm:cxn modelId="{3DD063F4-2796-45C5-BCC0-3A3452828ED2}" srcId="{755A7A62-3BD2-457E-BF33-A7C398A38F84}" destId="{3BC4F626-C2D2-4574-91B4-66AFDD2F0D25}" srcOrd="6" destOrd="0" parTransId="{DD2588F1-F3CA-4C17-B779-0CDE1A2CC714}" sibTransId="{FE6FB438-345E-45DA-BDB9-12007B7CEBE9}"/>
    <dgm:cxn modelId="{0FE923DC-89A8-9544-9E06-B5FFAF2FBCB4}" type="presParOf" srcId="{DA470901-BA75-4F50-A602-7D72C612C79D}" destId="{4DDAB84B-A610-479C-BBE4-A0F5370AC960}" srcOrd="0" destOrd="0" presId="urn:microsoft.com/office/officeart/2018/2/layout/IconVerticalSolidList"/>
    <dgm:cxn modelId="{33E4EB56-D3AC-F346-889A-41D22B7187C3}" type="presParOf" srcId="{4DDAB84B-A610-479C-BBE4-A0F5370AC960}" destId="{98562812-B4CD-496F-B45D-EB9CD2125C23}" srcOrd="0" destOrd="0" presId="urn:microsoft.com/office/officeart/2018/2/layout/IconVerticalSolidList"/>
    <dgm:cxn modelId="{39674239-B0C5-4340-B81C-7936CCE327E3}" type="presParOf" srcId="{4DDAB84B-A610-479C-BBE4-A0F5370AC960}" destId="{B0C98526-DDE1-4806-A9CC-39F52DCA1297}" srcOrd="1" destOrd="0" presId="urn:microsoft.com/office/officeart/2018/2/layout/IconVerticalSolidList"/>
    <dgm:cxn modelId="{B201B1E9-EBB0-E249-B8C9-D39949DD4BC5}" type="presParOf" srcId="{4DDAB84B-A610-479C-BBE4-A0F5370AC960}" destId="{C3BED14E-0B21-4FF6-9B30-C4638B41613C}" srcOrd="2" destOrd="0" presId="urn:microsoft.com/office/officeart/2018/2/layout/IconVerticalSolidList"/>
    <dgm:cxn modelId="{5C74C5D4-8F64-464C-B37F-7269558C9D70}" type="presParOf" srcId="{4DDAB84B-A610-479C-BBE4-A0F5370AC960}" destId="{10A51979-6A9A-4F01-9480-56FC2DAD1337}" srcOrd="3" destOrd="0" presId="urn:microsoft.com/office/officeart/2018/2/layout/IconVerticalSolidList"/>
    <dgm:cxn modelId="{C4168306-6034-1949-ACE4-EC28AE50D0F5}" type="presParOf" srcId="{DA470901-BA75-4F50-A602-7D72C612C79D}" destId="{D181D736-F843-4F1C-95C5-F9ABD1626182}" srcOrd="1" destOrd="0" presId="urn:microsoft.com/office/officeart/2018/2/layout/IconVerticalSolidList"/>
    <dgm:cxn modelId="{35F8A38B-70D5-F748-A3CE-5464246C66EB}" type="presParOf" srcId="{DA470901-BA75-4F50-A602-7D72C612C79D}" destId="{76A8E8B8-9057-4211-87EC-2C0A078E229F}" srcOrd="2" destOrd="0" presId="urn:microsoft.com/office/officeart/2018/2/layout/IconVerticalSolidList"/>
    <dgm:cxn modelId="{EB06643B-4036-334E-886D-7B031EABD107}" type="presParOf" srcId="{76A8E8B8-9057-4211-87EC-2C0A078E229F}" destId="{B135A482-072E-4D5F-ADF5-0B74A8D104AC}" srcOrd="0" destOrd="0" presId="urn:microsoft.com/office/officeart/2018/2/layout/IconVerticalSolidList"/>
    <dgm:cxn modelId="{5A0D996A-E897-5347-A730-2EE0FDD13163}" type="presParOf" srcId="{76A8E8B8-9057-4211-87EC-2C0A078E229F}" destId="{BD8DD3BE-4DC7-4D92-A6E7-3335E30828E6}" srcOrd="1" destOrd="0" presId="urn:microsoft.com/office/officeart/2018/2/layout/IconVerticalSolidList"/>
    <dgm:cxn modelId="{A0552202-5834-464F-859F-A758DD53B1E4}" type="presParOf" srcId="{76A8E8B8-9057-4211-87EC-2C0A078E229F}" destId="{E7A60AE4-D79C-4DE4-B6CF-83DD4BE7410A}" srcOrd="2" destOrd="0" presId="urn:microsoft.com/office/officeart/2018/2/layout/IconVerticalSolidList"/>
    <dgm:cxn modelId="{BAC7160E-DFCB-E448-8351-2C880651D3F4}" type="presParOf" srcId="{76A8E8B8-9057-4211-87EC-2C0A078E229F}" destId="{2C977317-6BAA-4734-833A-3644141490BA}" srcOrd="3" destOrd="0" presId="urn:microsoft.com/office/officeart/2018/2/layout/IconVerticalSolidList"/>
    <dgm:cxn modelId="{A759CEEA-E0B2-8B47-A0BC-B0051F034D92}" type="presParOf" srcId="{DA470901-BA75-4F50-A602-7D72C612C79D}" destId="{28091299-E84B-4471-9232-E4FE906E1CE6}" srcOrd="3" destOrd="0" presId="urn:microsoft.com/office/officeart/2018/2/layout/IconVerticalSolidList"/>
    <dgm:cxn modelId="{D115284D-5B6E-E34F-B40B-A2D1C8D137D8}" type="presParOf" srcId="{DA470901-BA75-4F50-A602-7D72C612C79D}" destId="{0A232339-BE08-4F17-AD6A-A447276233C1}" srcOrd="4" destOrd="0" presId="urn:microsoft.com/office/officeart/2018/2/layout/IconVerticalSolidList"/>
    <dgm:cxn modelId="{18D06FCD-3DC1-1E4A-8DC4-A6987702275F}" type="presParOf" srcId="{0A232339-BE08-4F17-AD6A-A447276233C1}" destId="{F165C1D2-763E-4707-B369-D5204E661404}" srcOrd="0" destOrd="0" presId="urn:microsoft.com/office/officeart/2018/2/layout/IconVerticalSolidList"/>
    <dgm:cxn modelId="{8E004348-708B-C243-860E-F0E4C09AD799}" type="presParOf" srcId="{0A232339-BE08-4F17-AD6A-A447276233C1}" destId="{7D69747A-6FDA-4B78-9EA9-A381E4339588}" srcOrd="1" destOrd="0" presId="urn:microsoft.com/office/officeart/2018/2/layout/IconVerticalSolidList"/>
    <dgm:cxn modelId="{2C122057-1044-A84A-B5D4-BF124FDF4C46}" type="presParOf" srcId="{0A232339-BE08-4F17-AD6A-A447276233C1}" destId="{2AFDD4BB-889C-450F-8B43-71EE99F0B701}" srcOrd="2" destOrd="0" presId="urn:microsoft.com/office/officeart/2018/2/layout/IconVerticalSolidList"/>
    <dgm:cxn modelId="{ED06661C-1F4F-FE40-A6BB-4D4A3EB3685A}" type="presParOf" srcId="{0A232339-BE08-4F17-AD6A-A447276233C1}" destId="{56E26D84-902C-4D51-9EAB-E5193802E508}" srcOrd="3" destOrd="0" presId="urn:microsoft.com/office/officeart/2018/2/layout/IconVerticalSolidList"/>
    <dgm:cxn modelId="{8EB164A4-D1F8-034E-836C-BAF2BE145817}" type="presParOf" srcId="{DA470901-BA75-4F50-A602-7D72C612C79D}" destId="{204324F2-A6B0-4282-9DC0-AB09570AC493}" srcOrd="5" destOrd="0" presId="urn:microsoft.com/office/officeart/2018/2/layout/IconVerticalSolidList"/>
    <dgm:cxn modelId="{B8C9FB93-A972-AE45-8948-EE98C9DFA03E}" type="presParOf" srcId="{DA470901-BA75-4F50-A602-7D72C612C79D}" destId="{423A3584-2B96-470E-91BE-D43EF68B6D29}" srcOrd="6" destOrd="0" presId="urn:microsoft.com/office/officeart/2018/2/layout/IconVerticalSolidList"/>
    <dgm:cxn modelId="{3C67F780-46C0-9F40-85C6-269CCB0468C3}" type="presParOf" srcId="{423A3584-2B96-470E-91BE-D43EF68B6D29}" destId="{F734AD8E-A7BB-41C4-956A-F2BB76E44DB6}" srcOrd="0" destOrd="0" presId="urn:microsoft.com/office/officeart/2018/2/layout/IconVerticalSolidList"/>
    <dgm:cxn modelId="{32592878-CD6F-F84F-8C95-2E4A0C2F49D7}" type="presParOf" srcId="{423A3584-2B96-470E-91BE-D43EF68B6D29}" destId="{65E02BB2-0919-4B3B-9E24-6FF302E63ECF}" srcOrd="1" destOrd="0" presId="urn:microsoft.com/office/officeart/2018/2/layout/IconVerticalSolidList"/>
    <dgm:cxn modelId="{75930C7D-09A9-3140-B82E-040F674145D8}" type="presParOf" srcId="{423A3584-2B96-470E-91BE-D43EF68B6D29}" destId="{320E7EFD-0FB1-4AE3-994A-37A2A25310BA}" srcOrd="2" destOrd="0" presId="urn:microsoft.com/office/officeart/2018/2/layout/IconVerticalSolidList"/>
    <dgm:cxn modelId="{362A9966-7138-F047-954E-902DA82A4A67}" type="presParOf" srcId="{423A3584-2B96-470E-91BE-D43EF68B6D29}" destId="{62AEDF7D-9DF9-4CBE-A70E-828280D28873}" srcOrd="3" destOrd="0" presId="urn:microsoft.com/office/officeart/2018/2/layout/IconVerticalSolidList"/>
    <dgm:cxn modelId="{AC2BC611-9E05-A849-B054-B32E243DA909}" type="presParOf" srcId="{DA470901-BA75-4F50-A602-7D72C612C79D}" destId="{EA9A34BA-1A60-479F-9C35-A1944693D3A4}" srcOrd="7" destOrd="0" presId="urn:microsoft.com/office/officeart/2018/2/layout/IconVerticalSolidList"/>
    <dgm:cxn modelId="{03C28F53-2C91-6844-BAC6-D9B6A055989B}" type="presParOf" srcId="{DA470901-BA75-4F50-A602-7D72C612C79D}" destId="{81403412-DF3B-4FD7-ACA9-BD073701234F}" srcOrd="8" destOrd="0" presId="urn:microsoft.com/office/officeart/2018/2/layout/IconVerticalSolidList"/>
    <dgm:cxn modelId="{BFA0FC21-475C-7B41-A3CB-01FC841371AF}" type="presParOf" srcId="{81403412-DF3B-4FD7-ACA9-BD073701234F}" destId="{B90A5B1C-7114-4058-9C3A-9666EBDB2201}" srcOrd="0" destOrd="0" presId="urn:microsoft.com/office/officeart/2018/2/layout/IconVerticalSolidList"/>
    <dgm:cxn modelId="{8816E268-2AD1-1A46-B5B1-5672F410FB81}" type="presParOf" srcId="{81403412-DF3B-4FD7-ACA9-BD073701234F}" destId="{34DFC1A2-E47B-4A9B-B271-012106675DD3}" srcOrd="1" destOrd="0" presId="urn:microsoft.com/office/officeart/2018/2/layout/IconVerticalSolidList"/>
    <dgm:cxn modelId="{49E6D4D7-81C6-5F40-B705-5713FBFEA64B}" type="presParOf" srcId="{81403412-DF3B-4FD7-ACA9-BD073701234F}" destId="{0CEAE7FA-6733-4864-8F2E-ABF6B1E9CD2A}" srcOrd="2" destOrd="0" presId="urn:microsoft.com/office/officeart/2018/2/layout/IconVerticalSolidList"/>
    <dgm:cxn modelId="{F04FC7FB-B32D-034B-810B-CE25CBA0A9CB}" type="presParOf" srcId="{81403412-DF3B-4FD7-ACA9-BD073701234F}" destId="{4AA467D4-8C57-4A4D-A5CE-EE7F2DAA0B82}" srcOrd="3" destOrd="0" presId="urn:microsoft.com/office/officeart/2018/2/layout/IconVerticalSolidList"/>
    <dgm:cxn modelId="{40A89755-3818-8542-A51D-C002E5A05946}" type="presParOf" srcId="{DA470901-BA75-4F50-A602-7D72C612C79D}" destId="{7A7E5417-3770-4DEA-BB05-43771D59DDA7}" srcOrd="9" destOrd="0" presId="urn:microsoft.com/office/officeart/2018/2/layout/IconVerticalSolidList"/>
    <dgm:cxn modelId="{E34E5220-5429-DB4E-A582-B102F87B6972}" type="presParOf" srcId="{DA470901-BA75-4F50-A602-7D72C612C79D}" destId="{236BA4D3-827E-4F22-BE74-0E2CEC321D7E}" srcOrd="10" destOrd="0" presId="urn:microsoft.com/office/officeart/2018/2/layout/IconVerticalSolidList"/>
    <dgm:cxn modelId="{40AF5729-893C-DC4B-A134-DC50331B122A}" type="presParOf" srcId="{236BA4D3-827E-4F22-BE74-0E2CEC321D7E}" destId="{283D9304-F7F4-40F2-9766-A355A119F684}" srcOrd="0" destOrd="0" presId="urn:microsoft.com/office/officeart/2018/2/layout/IconVerticalSolidList"/>
    <dgm:cxn modelId="{0E401A8C-7EE8-444F-86FC-400369248360}" type="presParOf" srcId="{236BA4D3-827E-4F22-BE74-0E2CEC321D7E}" destId="{051B8014-DE77-460A-833A-10E00B675F83}" srcOrd="1" destOrd="0" presId="urn:microsoft.com/office/officeart/2018/2/layout/IconVerticalSolidList"/>
    <dgm:cxn modelId="{AF7F39AD-5760-B747-AA87-BF2335D98F2A}" type="presParOf" srcId="{236BA4D3-827E-4F22-BE74-0E2CEC321D7E}" destId="{D29338B1-84C1-4788-A7C3-2726A4E5BB18}" srcOrd="2" destOrd="0" presId="urn:microsoft.com/office/officeart/2018/2/layout/IconVerticalSolidList"/>
    <dgm:cxn modelId="{58ADA1AE-0CC2-7B4C-BBFD-D0E7F78B90EC}" type="presParOf" srcId="{236BA4D3-827E-4F22-BE74-0E2CEC321D7E}" destId="{A561515F-0E04-40F0-9508-1A26347ACAD4}" srcOrd="3" destOrd="0" presId="urn:microsoft.com/office/officeart/2018/2/layout/IconVerticalSolidList"/>
    <dgm:cxn modelId="{E3F6A59B-7907-1D46-8430-9E391730725F}" type="presParOf" srcId="{DA470901-BA75-4F50-A602-7D72C612C79D}" destId="{F03CBE2F-B8DB-4F3C-ABCD-FACD999AC8EB}" srcOrd="11" destOrd="0" presId="urn:microsoft.com/office/officeart/2018/2/layout/IconVerticalSolidList"/>
    <dgm:cxn modelId="{F6B4C9A2-F906-1A4E-A900-AE23DFE5B562}" type="presParOf" srcId="{DA470901-BA75-4F50-A602-7D72C612C79D}" destId="{400FD39B-706E-44FA-845B-FD8E66D0CBEE}" srcOrd="12" destOrd="0" presId="urn:microsoft.com/office/officeart/2018/2/layout/IconVerticalSolidList"/>
    <dgm:cxn modelId="{BDC5C1FB-527F-C44C-BFF7-68FA74114A2B}" type="presParOf" srcId="{400FD39B-706E-44FA-845B-FD8E66D0CBEE}" destId="{842D23EC-299A-411A-BB28-F646E9B28564}" srcOrd="0" destOrd="0" presId="urn:microsoft.com/office/officeart/2018/2/layout/IconVerticalSolidList"/>
    <dgm:cxn modelId="{3AD993F0-AE6F-564D-BE51-729CC15666C8}" type="presParOf" srcId="{400FD39B-706E-44FA-845B-FD8E66D0CBEE}" destId="{22CDF9CC-4EF5-4FE6-ACE1-A00F4F9B4590}" srcOrd="1" destOrd="0" presId="urn:microsoft.com/office/officeart/2018/2/layout/IconVerticalSolidList"/>
    <dgm:cxn modelId="{260E0D88-2880-9449-AC57-0B33A803A3CD}" type="presParOf" srcId="{400FD39B-706E-44FA-845B-FD8E66D0CBEE}" destId="{5912D190-2B1C-4736-8E28-CD01BF543EE1}" srcOrd="2" destOrd="0" presId="urn:microsoft.com/office/officeart/2018/2/layout/IconVerticalSolidList"/>
    <dgm:cxn modelId="{1C5DFFD6-8AFC-4542-8E31-70B11F009009}" type="presParOf" srcId="{400FD39B-706E-44FA-845B-FD8E66D0CBEE}" destId="{78FFD252-8205-43C9-BE33-DD2C46CD8BB8}" srcOrd="3" destOrd="0" presId="urn:microsoft.com/office/officeart/2018/2/layout/IconVerticalSolidList"/>
    <dgm:cxn modelId="{3A145323-7564-1540-A84A-87CAFF62F90A}" type="presParOf" srcId="{DA470901-BA75-4F50-A602-7D72C612C79D}" destId="{978DD51B-DF39-4CC8-AE85-A4A07399990C}" srcOrd="13" destOrd="0" presId="urn:microsoft.com/office/officeart/2018/2/layout/IconVerticalSolidList"/>
    <dgm:cxn modelId="{BBCE6CCF-11A0-4846-8D05-77E303E484BD}" type="presParOf" srcId="{DA470901-BA75-4F50-A602-7D72C612C79D}" destId="{9F920EBD-E6FF-4C36-9039-A75504753875}" srcOrd="14" destOrd="0" presId="urn:microsoft.com/office/officeart/2018/2/layout/IconVerticalSolidList"/>
    <dgm:cxn modelId="{6E9D7CA3-362E-3C49-AF56-C80C4664689E}" type="presParOf" srcId="{9F920EBD-E6FF-4C36-9039-A75504753875}" destId="{35F966EF-B4D6-47C7-A864-5478070AFAAF}" srcOrd="0" destOrd="0" presId="urn:microsoft.com/office/officeart/2018/2/layout/IconVerticalSolidList"/>
    <dgm:cxn modelId="{F04229F5-A04B-014B-8EA0-66536EF5875E}" type="presParOf" srcId="{9F920EBD-E6FF-4C36-9039-A75504753875}" destId="{D366CCF9-14A9-4EA2-897F-C0A2AAFA0F67}" srcOrd="1" destOrd="0" presId="urn:microsoft.com/office/officeart/2018/2/layout/IconVerticalSolidList"/>
    <dgm:cxn modelId="{1EB9A011-F00E-1A4F-BA4A-389151C507C6}" type="presParOf" srcId="{9F920EBD-E6FF-4C36-9039-A75504753875}" destId="{F2F6AAA8-8D18-452B-908E-2B5BCB9F543A}" srcOrd="2" destOrd="0" presId="urn:microsoft.com/office/officeart/2018/2/layout/IconVerticalSolidList"/>
    <dgm:cxn modelId="{1DDD9041-D22D-9349-935A-47760C5EDB23}" type="presParOf" srcId="{9F920EBD-E6FF-4C36-9039-A75504753875}" destId="{10CC7CDF-FCB2-4832-98E8-23032F93F28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5A7A62-3BD2-457E-BF33-A7C398A38F8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14D2D63-1FFC-4E01-9E37-1533F7378360}">
      <dgm:prSet/>
      <dgm:spPr/>
      <dgm:t>
        <a:bodyPr/>
        <a:lstStyle/>
        <a:p>
          <a:r>
            <a:rPr lang="en-US"/>
            <a:t>Data Dashboard</a:t>
          </a:r>
        </a:p>
      </dgm:t>
    </dgm:pt>
    <dgm:pt modelId="{DF9D85E5-F2A5-41E2-9512-87F4DA2B8195}" type="parTrans" cxnId="{7B105375-D5B4-451F-AEE3-B3BB0A0550C0}">
      <dgm:prSet/>
      <dgm:spPr/>
      <dgm:t>
        <a:bodyPr/>
        <a:lstStyle/>
        <a:p>
          <a:endParaRPr lang="en-US"/>
        </a:p>
      </dgm:t>
    </dgm:pt>
    <dgm:pt modelId="{15331DE6-1CBA-4333-BDFA-7F5B1C1E063E}" type="sibTrans" cxnId="{7B105375-D5B4-451F-AEE3-B3BB0A0550C0}">
      <dgm:prSet/>
      <dgm:spPr/>
      <dgm:t>
        <a:bodyPr/>
        <a:lstStyle/>
        <a:p>
          <a:endParaRPr lang="en-US"/>
        </a:p>
      </dgm:t>
    </dgm:pt>
    <dgm:pt modelId="{E89EF3BE-2B87-45AD-81A1-F9B9012E4579}">
      <dgm:prSet/>
      <dgm:spPr/>
      <dgm:t>
        <a:bodyPr/>
        <a:lstStyle/>
        <a:p>
          <a:r>
            <a:rPr lang="en-US"/>
            <a:t>Internal and External Data Sources</a:t>
          </a:r>
        </a:p>
      </dgm:t>
    </dgm:pt>
    <dgm:pt modelId="{44F2FE2E-A4A4-4366-A80F-6F5DD28CF730}" type="parTrans" cxnId="{A0BF2998-BE18-4400-88AD-7B79EC50A37C}">
      <dgm:prSet/>
      <dgm:spPr/>
      <dgm:t>
        <a:bodyPr/>
        <a:lstStyle/>
        <a:p>
          <a:endParaRPr lang="en-US"/>
        </a:p>
      </dgm:t>
    </dgm:pt>
    <dgm:pt modelId="{2CE92C17-CDD6-4526-8681-2DD0A98ED5A2}" type="sibTrans" cxnId="{A0BF2998-BE18-4400-88AD-7B79EC50A37C}">
      <dgm:prSet/>
      <dgm:spPr/>
      <dgm:t>
        <a:bodyPr/>
        <a:lstStyle/>
        <a:p>
          <a:endParaRPr lang="en-US"/>
        </a:p>
      </dgm:t>
    </dgm:pt>
    <dgm:pt modelId="{F8161C56-81EB-4762-8398-B6267CBAB92B}">
      <dgm:prSet/>
      <dgm:spPr/>
      <dgm:t>
        <a:bodyPr/>
        <a:lstStyle/>
        <a:p>
          <a:r>
            <a:rPr lang="en-US" dirty="0"/>
            <a:t>Get Answers</a:t>
          </a:r>
        </a:p>
      </dgm:t>
    </dgm:pt>
    <dgm:pt modelId="{97CF0EC1-0138-4D47-A615-12FFE4BD4D5B}" type="parTrans" cxnId="{C66FFA25-3E03-4BAB-81FE-4E13F0BE75E3}">
      <dgm:prSet/>
      <dgm:spPr/>
      <dgm:t>
        <a:bodyPr/>
        <a:lstStyle/>
        <a:p>
          <a:endParaRPr lang="en-US"/>
        </a:p>
      </dgm:t>
    </dgm:pt>
    <dgm:pt modelId="{2668A6C5-643F-4420-B32A-8E6325EB0AB8}" type="sibTrans" cxnId="{C66FFA25-3E03-4BAB-81FE-4E13F0BE75E3}">
      <dgm:prSet/>
      <dgm:spPr/>
      <dgm:t>
        <a:bodyPr/>
        <a:lstStyle/>
        <a:p>
          <a:endParaRPr lang="en-US"/>
        </a:p>
      </dgm:t>
    </dgm:pt>
    <dgm:pt modelId="{4AA04297-885F-437A-BABE-14E63F67C899}">
      <dgm:prSet/>
      <dgm:spPr/>
      <dgm:t>
        <a:bodyPr/>
        <a:lstStyle/>
        <a:p>
          <a:r>
            <a:rPr lang="en-US" dirty="0"/>
            <a:t>Ask Questions</a:t>
          </a:r>
        </a:p>
      </dgm:t>
    </dgm:pt>
    <dgm:pt modelId="{AE94C13D-C9B9-4D89-B334-855CD361DCA8}" type="parTrans" cxnId="{44779278-822D-430A-9FE5-3E6B3D4179B4}">
      <dgm:prSet/>
      <dgm:spPr/>
      <dgm:t>
        <a:bodyPr/>
        <a:lstStyle/>
        <a:p>
          <a:endParaRPr lang="en-US"/>
        </a:p>
      </dgm:t>
    </dgm:pt>
    <dgm:pt modelId="{127A2EB1-B70D-4EC5-BFD2-448D63D42FEC}" type="sibTrans" cxnId="{44779278-822D-430A-9FE5-3E6B3D4179B4}">
      <dgm:prSet/>
      <dgm:spPr/>
      <dgm:t>
        <a:bodyPr/>
        <a:lstStyle/>
        <a:p>
          <a:endParaRPr lang="en-US"/>
        </a:p>
      </dgm:t>
    </dgm:pt>
    <dgm:pt modelId="{BD185A0C-D4D9-4A20-8006-A0A4932C1FC9}">
      <dgm:prSet/>
      <dgm:spPr/>
      <dgm:t>
        <a:bodyPr/>
        <a:lstStyle/>
        <a:p>
          <a:r>
            <a:rPr lang="en-US" dirty="0"/>
            <a:t>Change Behavior</a:t>
          </a:r>
        </a:p>
      </dgm:t>
    </dgm:pt>
    <dgm:pt modelId="{AF210E93-9867-4A16-B3E9-F3A2375500C1}" type="parTrans" cxnId="{39C75332-00F4-42EB-85F8-457F7B28AD7B}">
      <dgm:prSet/>
      <dgm:spPr/>
      <dgm:t>
        <a:bodyPr/>
        <a:lstStyle/>
        <a:p>
          <a:endParaRPr lang="en-US"/>
        </a:p>
      </dgm:t>
    </dgm:pt>
    <dgm:pt modelId="{AE0946C0-6603-4942-AFCE-C2FD052BCE94}" type="sibTrans" cxnId="{39C75332-00F4-42EB-85F8-457F7B28AD7B}">
      <dgm:prSet/>
      <dgm:spPr/>
      <dgm:t>
        <a:bodyPr/>
        <a:lstStyle/>
        <a:p>
          <a:endParaRPr lang="en-US"/>
        </a:p>
      </dgm:t>
    </dgm:pt>
    <dgm:pt modelId="{8ACE9C37-220B-4207-B304-7C1A80BA54FE}">
      <dgm:prSet/>
      <dgm:spPr/>
      <dgm:t>
        <a:bodyPr/>
        <a:lstStyle/>
        <a:p>
          <a:r>
            <a:rPr lang="en-US" dirty="0"/>
            <a:t>Make Connections</a:t>
          </a:r>
        </a:p>
      </dgm:t>
    </dgm:pt>
    <dgm:pt modelId="{1DAA116F-BDB6-4DA5-A004-1B3EEBCC3FFD}" type="parTrans" cxnId="{3811BE25-2D62-4BCA-A90E-D3FB803D6DBC}">
      <dgm:prSet/>
      <dgm:spPr/>
      <dgm:t>
        <a:bodyPr/>
        <a:lstStyle/>
        <a:p>
          <a:endParaRPr lang="en-US"/>
        </a:p>
      </dgm:t>
    </dgm:pt>
    <dgm:pt modelId="{BA8A3911-4F66-406E-8CFB-33F0EED49396}" type="sibTrans" cxnId="{3811BE25-2D62-4BCA-A90E-D3FB803D6DBC}">
      <dgm:prSet/>
      <dgm:spPr/>
      <dgm:t>
        <a:bodyPr/>
        <a:lstStyle/>
        <a:p>
          <a:endParaRPr lang="en-US"/>
        </a:p>
      </dgm:t>
    </dgm:pt>
    <dgm:pt modelId="{3BC4F626-C2D2-4574-91B4-66AFDD2F0D25}">
      <dgm:prSet/>
      <dgm:spPr/>
      <dgm:t>
        <a:bodyPr/>
        <a:lstStyle/>
        <a:p>
          <a:r>
            <a:rPr lang="en-US" dirty="0"/>
            <a:t>Expand Viewpoint</a:t>
          </a:r>
        </a:p>
      </dgm:t>
    </dgm:pt>
    <dgm:pt modelId="{DD2588F1-F3CA-4C17-B779-0CDE1A2CC714}" type="parTrans" cxnId="{3DD063F4-2796-45C5-BCC0-3A3452828ED2}">
      <dgm:prSet/>
      <dgm:spPr/>
      <dgm:t>
        <a:bodyPr/>
        <a:lstStyle/>
        <a:p>
          <a:endParaRPr lang="en-US"/>
        </a:p>
      </dgm:t>
    </dgm:pt>
    <dgm:pt modelId="{FE6FB438-345E-45DA-BDB9-12007B7CEBE9}" type="sibTrans" cxnId="{3DD063F4-2796-45C5-BCC0-3A3452828ED2}">
      <dgm:prSet/>
      <dgm:spPr/>
      <dgm:t>
        <a:bodyPr/>
        <a:lstStyle/>
        <a:p>
          <a:endParaRPr lang="en-US"/>
        </a:p>
      </dgm:t>
    </dgm:pt>
    <dgm:pt modelId="{679C8911-21B1-4005-BAFC-2248502CD154}">
      <dgm:prSet/>
      <dgm:spPr/>
      <dgm:t>
        <a:bodyPr/>
        <a:lstStyle/>
        <a:p>
          <a:r>
            <a:rPr lang="en-US" dirty="0"/>
            <a:t>From Pt to Population</a:t>
          </a:r>
        </a:p>
      </dgm:t>
    </dgm:pt>
    <dgm:pt modelId="{A55554C5-0A1D-47FB-A6CC-4CD8CA90C237}" type="parTrans" cxnId="{425740E9-3378-4EBC-9EB7-1F52A0107F47}">
      <dgm:prSet/>
      <dgm:spPr/>
      <dgm:t>
        <a:bodyPr/>
        <a:lstStyle/>
        <a:p>
          <a:endParaRPr lang="en-US"/>
        </a:p>
      </dgm:t>
    </dgm:pt>
    <dgm:pt modelId="{7DE02DC8-8E8A-42CB-8510-D469B942F51A}" type="sibTrans" cxnId="{425740E9-3378-4EBC-9EB7-1F52A0107F47}">
      <dgm:prSet/>
      <dgm:spPr/>
      <dgm:t>
        <a:bodyPr/>
        <a:lstStyle/>
        <a:p>
          <a:endParaRPr lang="en-US"/>
        </a:p>
      </dgm:t>
    </dgm:pt>
    <dgm:pt modelId="{E907161A-B7D9-0C41-8EC7-129AD7BEDC6B}">
      <dgm:prSet/>
      <dgm:spPr/>
      <dgm:t>
        <a:bodyPr/>
        <a:lstStyle/>
        <a:p>
          <a:r>
            <a:rPr lang="en-US" dirty="0"/>
            <a:t>Manage a Forrest</a:t>
          </a:r>
        </a:p>
      </dgm:t>
    </dgm:pt>
    <dgm:pt modelId="{7764A5FE-148C-514B-AABB-50E046B67412}" type="parTrans" cxnId="{7A58095A-F8EB-1B44-BC3E-A286200E4230}">
      <dgm:prSet/>
      <dgm:spPr/>
      <dgm:t>
        <a:bodyPr/>
        <a:lstStyle/>
        <a:p>
          <a:endParaRPr lang="en-US"/>
        </a:p>
      </dgm:t>
    </dgm:pt>
    <dgm:pt modelId="{07B4F3CD-DB37-AE40-B19F-0B5DA001D6FE}" type="sibTrans" cxnId="{7A58095A-F8EB-1B44-BC3E-A286200E4230}">
      <dgm:prSet/>
      <dgm:spPr/>
      <dgm:t>
        <a:bodyPr/>
        <a:lstStyle/>
        <a:p>
          <a:endParaRPr lang="en-US"/>
        </a:p>
      </dgm:t>
    </dgm:pt>
    <dgm:pt modelId="{75C983AC-BD81-1B42-A34E-C6F924F1BEF2}" type="pres">
      <dgm:prSet presAssocID="{755A7A62-3BD2-457E-BF33-A7C398A38F84}" presName="Name0" presStyleCnt="0">
        <dgm:presLayoutVars>
          <dgm:dir/>
          <dgm:resizeHandles val="exact"/>
        </dgm:presLayoutVars>
      </dgm:prSet>
      <dgm:spPr/>
    </dgm:pt>
    <dgm:pt modelId="{7F12128B-35B8-FE4C-A2DC-16D557CFE499}" type="pres">
      <dgm:prSet presAssocID="{A14D2D63-1FFC-4E01-9E37-1533F7378360}" presName="node" presStyleLbl="node1" presStyleIdx="0" presStyleCnt="9">
        <dgm:presLayoutVars>
          <dgm:bulletEnabled val="1"/>
        </dgm:presLayoutVars>
      </dgm:prSet>
      <dgm:spPr/>
    </dgm:pt>
    <dgm:pt modelId="{48223E97-88ED-A04A-978F-3EE86E9C44C3}" type="pres">
      <dgm:prSet presAssocID="{15331DE6-1CBA-4333-BDFA-7F5B1C1E063E}" presName="sibTrans" presStyleLbl="sibTrans1D1" presStyleIdx="0" presStyleCnt="8"/>
      <dgm:spPr/>
    </dgm:pt>
    <dgm:pt modelId="{7EFBB4F7-CFE7-E74A-A235-AAE16CB45546}" type="pres">
      <dgm:prSet presAssocID="{15331DE6-1CBA-4333-BDFA-7F5B1C1E063E}" presName="connectorText" presStyleLbl="sibTrans1D1" presStyleIdx="0" presStyleCnt="8"/>
      <dgm:spPr/>
    </dgm:pt>
    <dgm:pt modelId="{C02EACA3-374E-9645-9F16-8C6E2D66E8CC}" type="pres">
      <dgm:prSet presAssocID="{E89EF3BE-2B87-45AD-81A1-F9B9012E4579}" presName="node" presStyleLbl="node1" presStyleIdx="1" presStyleCnt="9">
        <dgm:presLayoutVars>
          <dgm:bulletEnabled val="1"/>
        </dgm:presLayoutVars>
      </dgm:prSet>
      <dgm:spPr/>
    </dgm:pt>
    <dgm:pt modelId="{4C319D87-A07F-F64A-94EA-707BAF2E2092}" type="pres">
      <dgm:prSet presAssocID="{2CE92C17-CDD6-4526-8681-2DD0A98ED5A2}" presName="sibTrans" presStyleLbl="sibTrans1D1" presStyleIdx="1" presStyleCnt="8"/>
      <dgm:spPr/>
    </dgm:pt>
    <dgm:pt modelId="{5474B983-5F42-D942-9AD5-1227A21EA1F6}" type="pres">
      <dgm:prSet presAssocID="{2CE92C17-CDD6-4526-8681-2DD0A98ED5A2}" presName="connectorText" presStyleLbl="sibTrans1D1" presStyleIdx="1" presStyleCnt="8"/>
      <dgm:spPr/>
    </dgm:pt>
    <dgm:pt modelId="{F5C2A00B-DCA6-EE49-8740-5D587EED40BB}" type="pres">
      <dgm:prSet presAssocID="{4AA04297-885F-437A-BABE-14E63F67C899}" presName="node" presStyleLbl="node1" presStyleIdx="2" presStyleCnt="9">
        <dgm:presLayoutVars>
          <dgm:bulletEnabled val="1"/>
        </dgm:presLayoutVars>
      </dgm:prSet>
      <dgm:spPr/>
    </dgm:pt>
    <dgm:pt modelId="{CB319217-522E-F747-851D-184FC2017C6B}" type="pres">
      <dgm:prSet presAssocID="{127A2EB1-B70D-4EC5-BFD2-448D63D42FEC}" presName="sibTrans" presStyleLbl="sibTrans1D1" presStyleIdx="2" presStyleCnt="8"/>
      <dgm:spPr/>
    </dgm:pt>
    <dgm:pt modelId="{4E835E16-DD92-E646-B61C-7FE338CE15F5}" type="pres">
      <dgm:prSet presAssocID="{127A2EB1-B70D-4EC5-BFD2-448D63D42FEC}" presName="connectorText" presStyleLbl="sibTrans1D1" presStyleIdx="2" presStyleCnt="8"/>
      <dgm:spPr/>
    </dgm:pt>
    <dgm:pt modelId="{6535A1A7-EE24-964B-8197-6798CF849634}" type="pres">
      <dgm:prSet presAssocID="{F8161C56-81EB-4762-8398-B6267CBAB92B}" presName="node" presStyleLbl="node1" presStyleIdx="3" presStyleCnt="9">
        <dgm:presLayoutVars>
          <dgm:bulletEnabled val="1"/>
        </dgm:presLayoutVars>
      </dgm:prSet>
      <dgm:spPr/>
    </dgm:pt>
    <dgm:pt modelId="{EC3744CA-6366-7E44-8156-830D0812DFAA}" type="pres">
      <dgm:prSet presAssocID="{2668A6C5-643F-4420-B32A-8E6325EB0AB8}" presName="sibTrans" presStyleLbl="sibTrans1D1" presStyleIdx="3" presStyleCnt="8"/>
      <dgm:spPr/>
    </dgm:pt>
    <dgm:pt modelId="{6D20F92A-C869-3645-A126-AC66DF9F9C9A}" type="pres">
      <dgm:prSet presAssocID="{2668A6C5-643F-4420-B32A-8E6325EB0AB8}" presName="connectorText" presStyleLbl="sibTrans1D1" presStyleIdx="3" presStyleCnt="8"/>
      <dgm:spPr/>
    </dgm:pt>
    <dgm:pt modelId="{44AB7058-8593-AE40-963D-6DB7D6D033E3}" type="pres">
      <dgm:prSet presAssocID="{8ACE9C37-220B-4207-B304-7C1A80BA54FE}" presName="node" presStyleLbl="node1" presStyleIdx="4" presStyleCnt="9">
        <dgm:presLayoutVars>
          <dgm:bulletEnabled val="1"/>
        </dgm:presLayoutVars>
      </dgm:prSet>
      <dgm:spPr/>
    </dgm:pt>
    <dgm:pt modelId="{FF45C81F-A1F8-C54E-B5AD-C1773EEEF00C}" type="pres">
      <dgm:prSet presAssocID="{BA8A3911-4F66-406E-8CFB-33F0EED49396}" presName="sibTrans" presStyleLbl="sibTrans1D1" presStyleIdx="4" presStyleCnt="8"/>
      <dgm:spPr/>
    </dgm:pt>
    <dgm:pt modelId="{7DD7D927-218F-0F4E-8AF0-53F2ADB3161C}" type="pres">
      <dgm:prSet presAssocID="{BA8A3911-4F66-406E-8CFB-33F0EED49396}" presName="connectorText" presStyleLbl="sibTrans1D1" presStyleIdx="4" presStyleCnt="8"/>
      <dgm:spPr/>
    </dgm:pt>
    <dgm:pt modelId="{F4A01F3D-2C10-D54E-A720-809C1F6E64AA}" type="pres">
      <dgm:prSet presAssocID="{BD185A0C-D4D9-4A20-8006-A0A4932C1FC9}" presName="node" presStyleLbl="node1" presStyleIdx="5" presStyleCnt="9">
        <dgm:presLayoutVars>
          <dgm:bulletEnabled val="1"/>
        </dgm:presLayoutVars>
      </dgm:prSet>
      <dgm:spPr/>
    </dgm:pt>
    <dgm:pt modelId="{DC839280-D3F0-304C-88F0-B03005E2C85B}" type="pres">
      <dgm:prSet presAssocID="{AE0946C0-6603-4942-AFCE-C2FD052BCE94}" presName="sibTrans" presStyleLbl="sibTrans1D1" presStyleIdx="5" presStyleCnt="8"/>
      <dgm:spPr/>
    </dgm:pt>
    <dgm:pt modelId="{9579849F-2812-F140-84E6-1224D2AC3F7B}" type="pres">
      <dgm:prSet presAssocID="{AE0946C0-6603-4942-AFCE-C2FD052BCE94}" presName="connectorText" presStyleLbl="sibTrans1D1" presStyleIdx="5" presStyleCnt="8"/>
      <dgm:spPr/>
    </dgm:pt>
    <dgm:pt modelId="{CE7B0FC8-1226-7949-87AA-6E0B12D7C872}" type="pres">
      <dgm:prSet presAssocID="{3BC4F626-C2D2-4574-91B4-66AFDD2F0D25}" presName="node" presStyleLbl="node1" presStyleIdx="6" presStyleCnt="9">
        <dgm:presLayoutVars>
          <dgm:bulletEnabled val="1"/>
        </dgm:presLayoutVars>
      </dgm:prSet>
      <dgm:spPr/>
    </dgm:pt>
    <dgm:pt modelId="{A279D673-6F07-7744-A1DD-0525E886C03D}" type="pres">
      <dgm:prSet presAssocID="{FE6FB438-345E-45DA-BDB9-12007B7CEBE9}" presName="sibTrans" presStyleLbl="sibTrans1D1" presStyleIdx="6" presStyleCnt="8"/>
      <dgm:spPr/>
    </dgm:pt>
    <dgm:pt modelId="{80F4E592-1706-954C-984F-CB96131E60CE}" type="pres">
      <dgm:prSet presAssocID="{FE6FB438-345E-45DA-BDB9-12007B7CEBE9}" presName="connectorText" presStyleLbl="sibTrans1D1" presStyleIdx="6" presStyleCnt="8"/>
      <dgm:spPr/>
    </dgm:pt>
    <dgm:pt modelId="{A9476FE6-369E-7644-AE54-4567EA203700}" type="pres">
      <dgm:prSet presAssocID="{679C8911-21B1-4005-BAFC-2248502CD154}" presName="node" presStyleLbl="node1" presStyleIdx="7" presStyleCnt="9">
        <dgm:presLayoutVars>
          <dgm:bulletEnabled val="1"/>
        </dgm:presLayoutVars>
      </dgm:prSet>
      <dgm:spPr/>
    </dgm:pt>
    <dgm:pt modelId="{9D555F2B-D756-084A-A5AC-43535E019C9C}" type="pres">
      <dgm:prSet presAssocID="{7DE02DC8-8E8A-42CB-8510-D469B942F51A}" presName="sibTrans" presStyleLbl="sibTrans1D1" presStyleIdx="7" presStyleCnt="8"/>
      <dgm:spPr/>
    </dgm:pt>
    <dgm:pt modelId="{6771C3F1-51C4-2E46-B51E-9A05B49D9A5A}" type="pres">
      <dgm:prSet presAssocID="{7DE02DC8-8E8A-42CB-8510-D469B942F51A}" presName="connectorText" presStyleLbl="sibTrans1D1" presStyleIdx="7" presStyleCnt="8"/>
      <dgm:spPr/>
    </dgm:pt>
    <dgm:pt modelId="{A5065895-2827-0341-A66A-BE5B3B647902}" type="pres">
      <dgm:prSet presAssocID="{E907161A-B7D9-0C41-8EC7-129AD7BEDC6B}" presName="node" presStyleLbl="node1" presStyleIdx="8" presStyleCnt="9">
        <dgm:presLayoutVars>
          <dgm:bulletEnabled val="1"/>
        </dgm:presLayoutVars>
      </dgm:prSet>
      <dgm:spPr/>
    </dgm:pt>
  </dgm:ptLst>
  <dgm:cxnLst>
    <dgm:cxn modelId="{6A6AEE02-5B98-4842-9A38-9BC843E36E5C}" type="presOf" srcId="{7DE02DC8-8E8A-42CB-8510-D469B942F51A}" destId="{6771C3F1-51C4-2E46-B51E-9A05B49D9A5A}" srcOrd="1" destOrd="0" presId="urn:microsoft.com/office/officeart/2016/7/layout/RepeatingBendingProcessNew"/>
    <dgm:cxn modelId="{A0E14F07-DFDE-974B-A4EB-4A1B25DD1D3D}" type="presOf" srcId="{4AA04297-885F-437A-BABE-14E63F67C899}" destId="{F5C2A00B-DCA6-EE49-8740-5D587EED40BB}" srcOrd="0" destOrd="0" presId="urn:microsoft.com/office/officeart/2016/7/layout/RepeatingBendingProcessNew"/>
    <dgm:cxn modelId="{2A0E0408-7016-A54F-808A-0684F25CC76D}" type="presOf" srcId="{755A7A62-3BD2-457E-BF33-A7C398A38F84}" destId="{75C983AC-BD81-1B42-A34E-C6F924F1BEF2}" srcOrd="0" destOrd="0" presId="urn:microsoft.com/office/officeart/2016/7/layout/RepeatingBendingProcessNew"/>
    <dgm:cxn modelId="{EE4B2C08-E18F-A44D-81BA-9763E55B9BA1}" type="presOf" srcId="{127A2EB1-B70D-4EC5-BFD2-448D63D42FEC}" destId="{CB319217-522E-F747-851D-184FC2017C6B}" srcOrd="0" destOrd="0" presId="urn:microsoft.com/office/officeart/2016/7/layout/RepeatingBendingProcessNew"/>
    <dgm:cxn modelId="{E4000E1D-33C5-F94B-95F2-5C157A5693A3}" type="presOf" srcId="{A14D2D63-1FFC-4E01-9E37-1533F7378360}" destId="{7F12128B-35B8-FE4C-A2DC-16D557CFE499}" srcOrd="0" destOrd="0" presId="urn:microsoft.com/office/officeart/2016/7/layout/RepeatingBendingProcessNew"/>
    <dgm:cxn modelId="{3811BE25-2D62-4BCA-A90E-D3FB803D6DBC}" srcId="{755A7A62-3BD2-457E-BF33-A7C398A38F84}" destId="{8ACE9C37-220B-4207-B304-7C1A80BA54FE}" srcOrd="4" destOrd="0" parTransId="{1DAA116F-BDB6-4DA5-A004-1B3EEBCC3FFD}" sibTransId="{BA8A3911-4F66-406E-8CFB-33F0EED49396}"/>
    <dgm:cxn modelId="{C66FFA25-3E03-4BAB-81FE-4E13F0BE75E3}" srcId="{755A7A62-3BD2-457E-BF33-A7C398A38F84}" destId="{F8161C56-81EB-4762-8398-B6267CBAB92B}" srcOrd="3" destOrd="0" parTransId="{97CF0EC1-0138-4D47-A615-12FFE4BD4D5B}" sibTransId="{2668A6C5-643F-4420-B32A-8E6325EB0AB8}"/>
    <dgm:cxn modelId="{ECC37B26-F82D-BF44-8513-E13EA30A7EB0}" type="presOf" srcId="{679C8911-21B1-4005-BAFC-2248502CD154}" destId="{A9476FE6-369E-7644-AE54-4567EA203700}" srcOrd="0" destOrd="0" presId="urn:microsoft.com/office/officeart/2016/7/layout/RepeatingBendingProcessNew"/>
    <dgm:cxn modelId="{39C75332-00F4-42EB-85F8-457F7B28AD7B}" srcId="{755A7A62-3BD2-457E-BF33-A7C398A38F84}" destId="{BD185A0C-D4D9-4A20-8006-A0A4932C1FC9}" srcOrd="5" destOrd="0" parTransId="{AF210E93-9867-4A16-B3E9-F3A2375500C1}" sibTransId="{AE0946C0-6603-4942-AFCE-C2FD052BCE94}"/>
    <dgm:cxn modelId="{B0365B39-6A6A-624B-9BEB-964955C9832D}" type="presOf" srcId="{E907161A-B7D9-0C41-8EC7-129AD7BEDC6B}" destId="{A5065895-2827-0341-A66A-BE5B3B647902}" srcOrd="0" destOrd="0" presId="urn:microsoft.com/office/officeart/2016/7/layout/RepeatingBendingProcessNew"/>
    <dgm:cxn modelId="{2C7FBC3E-3E47-F445-8C07-04A8C9603427}" type="presOf" srcId="{8ACE9C37-220B-4207-B304-7C1A80BA54FE}" destId="{44AB7058-8593-AE40-963D-6DB7D6D033E3}" srcOrd="0" destOrd="0" presId="urn:microsoft.com/office/officeart/2016/7/layout/RepeatingBendingProcessNew"/>
    <dgm:cxn modelId="{B89D653F-8206-7B49-BFA9-828B33FA8E1B}" type="presOf" srcId="{BA8A3911-4F66-406E-8CFB-33F0EED49396}" destId="{FF45C81F-A1F8-C54E-B5AD-C1773EEEF00C}" srcOrd="0" destOrd="0" presId="urn:microsoft.com/office/officeart/2016/7/layout/RepeatingBendingProcessNew"/>
    <dgm:cxn modelId="{E71D7646-9F42-734A-B028-49858CEEEAD1}" type="presOf" srcId="{2668A6C5-643F-4420-B32A-8E6325EB0AB8}" destId="{6D20F92A-C869-3645-A126-AC66DF9F9C9A}" srcOrd="1" destOrd="0" presId="urn:microsoft.com/office/officeart/2016/7/layout/RepeatingBendingProcessNew"/>
    <dgm:cxn modelId="{31F27152-A30D-FF4D-83F2-274D57B6434F}" type="presOf" srcId="{15331DE6-1CBA-4333-BDFA-7F5B1C1E063E}" destId="{48223E97-88ED-A04A-978F-3EE86E9C44C3}" srcOrd="0" destOrd="0" presId="urn:microsoft.com/office/officeart/2016/7/layout/RepeatingBendingProcessNew"/>
    <dgm:cxn modelId="{34C96453-B468-B542-9081-B104AE0700B5}" type="presOf" srcId="{2668A6C5-643F-4420-B32A-8E6325EB0AB8}" destId="{EC3744CA-6366-7E44-8156-830D0812DFAA}" srcOrd="0" destOrd="0" presId="urn:microsoft.com/office/officeart/2016/7/layout/RepeatingBendingProcessNew"/>
    <dgm:cxn modelId="{F66E8D57-1119-6649-B498-BAB8282D71B9}" type="presOf" srcId="{E89EF3BE-2B87-45AD-81A1-F9B9012E4579}" destId="{C02EACA3-374E-9645-9F16-8C6E2D66E8CC}" srcOrd="0" destOrd="0" presId="urn:microsoft.com/office/officeart/2016/7/layout/RepeatingBendingProcessNew"/>
    <dgm:cxn modelId="{7A58095A-F8EB-1B44-BC3E-A286200E4230}" srcId="{755A7A62-3BD2-457E-BF33-A7C398A38F84}" destId="{E907161A-B7D9-0C41-8EC7-129AD7BEDC6B}" srcOrd="8" destOrd="0" parTransId="{7764A5FE-148C-514B-AABB-50E046B67412}" sibTransId="{07B4F3CD-DB37-AE40-B19F-0B5DA001D6FE}"/>
    <dgm:cxn modelId="{47A6C760-E187-3949-8215-C8244ACCF05D}" type="presOf" srcId="{127A2EB1-B70D-4EC5-BFD2-448D63D42FEC}" destId="{4E835E16-DD92-E646-B61C-7FE338CE15F5}" srcOrd="1" destOrd="0" presId="urn:microsoft.com/office/officeart/2016/7/layout/RepeatingBendingProcessNew"/>
    <dgm:cxn modelId="{6AAFAA72-C301-D040-AADA-45EB531F4F6B}" type="presOf" srcId="{AE0946C0-6603-4942-AFCE-C2FD052BCE94}" destId="{DC839280-D3F0-304C-88F0-B03005E2C85B}" srcOrd="0" destOrd="0" presId="urn:microsoft.com/office/officeart/2016/7/layout/RepeatingBendingProcessNew"/>
    <dgm:cxn modelId="{7B105375-D5B4-451F-AEE3-B3BB0A0550C0}" srcId="{755A7A62-3BD2-457E-BF33-A7C398A38F84}" destId="{A14D2D63-1FFC-4E01-9E37-1533F7378360}" srcOrd="0" destOrd="0" parTransId="{DF9D85E5-F2A5-41E2-9512-87F4DA2B8195}" sibTransId="{15331DE6-1CBA-4333-BDFA-7F5B1C1E063E}"/>
    <dgm:cxn modelId="{44779278-822D-430A-9FE5-3E6B3D4179B4}" srcId="{755A7A62-3BD2-457E-BF33-A7C398A38F84}" destId="{4AA04297-885F-437A-BABE-14E63F67C899}" srcOrd="2" destOrd="0" parTransId="{AE94C13D-C9B9-4D89-B334-855CD361DCA8}" sibTransId="{127A2EB1-B70D-4EC5-BFD2-448D63D42FEC}"/>
    <dgm:cxn modelId="{A0BF2998-BE18-4400-88AD-7B79EC50A37C}" srcId="{755A7A62-3BD2-457E-BF33-A7C398A38F84}" destId="{E89EF3BE-2B87-45AD-81A1-F9B9012E4579}" srcOrd="1" destOrd="0" parTransId="{44F2FE2E-A4A4-4366-A80F-6F5DD28CF730}" sibTransId="{2CE92C17-CDD6-4526-8681-2DD0A98ED5A2}"/>
    <dgm:cxn modelId="{CF736F9A-0CFE-4E41-81D0-03E2C91B8CDC}" type="presOf" srcId="{7DE02DC8-8E8A-42CB-8510-D469B942F51A}" destId="{9D555F2B-D756-084A-A5AC-43535E019C9C}" srcOrd="0" destOrd="0" presId="urn:microsoft.com/office/officeart/2016/7/layout/RepeatingBendingProcessNew"/>
    <dgm:cxn modelId="{BEEFED9E-637F-BA4D-875B-54533BE77D93}" type="presOf" srcId="{BA8A3911-4F66-406E-8CFB-33F0EED49396}" destId="{7DD7D927-218F-0F4E-8AF0-53F2ADB3161C}" srcOrd="1" destOrd="0" presId="urn:microsoft.com/office/officeart/2016/7/layout/RepeatingBendingProcessNew"/>
    <dgm:cxn modelId="{0F8B48B4-E842-C04A-9D3B-4E0D1377733E}" type="presOf" srcId="{BD185A0C-D4D9-4A20-8006-A0A4932C1FC9}" destId="{F4A01F3D-2C10-D54E-A720-809C1F6E64AA}" srcOrd="0" destOrd="0" presId="urn:microsoft.com/office/officeart/2016/7/layout/RepeatingBendingProcessNew"/>
    <dgm:cxn modelId="{4DB5F3B5-9669-5C49-9CFE-D6926273FDDB}" type="presOf" srcId="{2CE92C17-CDD6-4526-8681-2DD0A98ED5A2}" destId="{4C319D87-A07F-F64A-94EA-707BAF2E2092}" srcOrd="0" destOrd="0" presId="urn:microsoft.com/office/officeart/2016/7/layout/RepeatingBendingProcessNew"/>
    <dgm:cxn modelId="{B80AB0B6-28F7-8349-8E5C-CB53318BD6EE}" type="presOf" srcId="{AE0946C0-6603-4942-AFCE-C2FD052BCE94}" destId="{9579849F-2812-F140-84E6-1224D2AC3F7B}" srcOrd="1" destOrd="0" presId="urn:microsoft.com/office/officeart/2016/7/layout/RepeatingBendingProcessNew"/>
    <dgm:cxn modelId="{A9A7E7BB-3865-8549-A39C-E721C36863C0}" type="presOf" srcId="{F8161C56-81EB-4762-8398-B6267CBAB92B}" destId="{6535A1A7-EE24-964B-8197-6798CF849634}" srcOrd="0" destOrd="0" presId="urn:microsoft.com/office/officeart/2016/7/layout/RepeatingBendingProcessNew"/>
    <dgm:cxn modelId="{425740E9-3378-4EBC-9EB7-1F52A0107F47}" srcId="{755A7A62-3BD2-457E-BF33-A7C398A38F84}" destId="{679C8911-21B1-4005-BAFC-2248502CD154}" srcOrd="7" destOrd="0" parTransId="{A55554C5-0A1D-47FB-A6CC-4CD8CA90C237}" sibTransId="{7DE02DC8-8E8A-42CB-8510-D469B942F51A}"/>
    <dgm:cxn modelId="{62825BEC-AB76-D94D-9B53-7A7178AF99AE}" type="presOf" srcId="{FE6FB438-345E-45DA-BDB9-12007B7CEBE9}" destId="{80F4E592-1706-954C-984F-CB96131E60CE}" srcOrd="1" destOrd="0" presId="urn:microsoft.com/office/officeart/2016/7/layout/RepeatingBendingProcessNew"/>
    <dgm:cxn modelId="{3DD063F4-2796-45C5-BCC0-3A3452828ED2}" srcId="{755A7A62-3BD2-457E-BF33-A7C398A38F84}" destId="{3BC4F626-C2D2-4574-91B4-66AFDD2F0D25}" srcOrd="6" destOrd="0" parTransId="{DD2588F1-F3CA-4C17-B779-0CDE1A2CC714}" sibTransId="{FE6FB438-345E-45DA-BDB9-12007B7CEBE9}"/>
    <dgm:cxn modelId="{98B54DF6-516F-7645-9CBF-C258E67F8E79}" type="presOf" srcId="{15331DE6-1CBA-4333-BDFA-7F5B1C1E063E}" destId="{7EFBB4F7-CFE7-E74A-A235-AAE16CB45546}" srcOrd="1" destOrd="0" presId="urn:microsoft.com/office/officeart/2016/7/layout/RepeatingBendingProcessNew"/>
    <dgm:cxn modelId="{1E492FF9-7DB1-3A45-9370-A757106E9063}" type="presOf" srcId="{FE6FB438-345E-45DA-BDB9-12007B7CEBE9}" destId="{A279D673-6F07-7744-A1DD-0525E886C03D}" srcOrd="0" destOrd="0" presId="urn:microsoft.com/office/officeart/2016/7/layout/RepeatingBendingProcessNew"/>
    <dgm:cxn modelId="{9599A2FA-7311-0B47-BDBB-709C9403DE9B}" type="presOf" srcId="{2CE92C17-CDD6-4526-8681-2DD0A98ED5A2}" destId="{5474B983-5F42-D942-9AD5-1227A21EA1F6}" srcOrd="1" destOrd="0" presId="urn:microsoft.com/office/officeart/2016/7/layout/RepeatingBendingProcessNew"/>
    <dgm:cxn modelId="{F4E17AFD-5124-CD48-957F-8B6C7872D887}" type="presOf" srcId="{3BC4F626-C2D2-4574-91B4-66AFDD2F0D25}" destId="{CE7B0FC8-1226-7949-87AA-6E0B12D7C872}" srcOrd="0" destOrd="0" presId="urn:microsoft.com/office/officeart/2016/7/layout/RepeatingBendingProcessNew"/>
    <dgm:cxn modelId="{7E914FAC-59C3-7741-A416-3818EA05599B}" type="presParOf" srcId="{75C983AC-BD81-1B42-A34E-C6F924F1BEF2}" destId="{7F12128B-35B8-FE4C-A2DC-16D557CFE499}" srcOrd="0" destOrd="0" presId="urn:microsoft.com/office/officeart/2016/7/layout/RepeatingBendingProcessNew"/>
    <dgm:cxn modelId="{7767915D-F39B-E243-B7EF-200E385E3C42}" type="presParOf" srcId="{75C983AC-BD81-1B42-A34E-C6F924F1BEF2}" destId="{48223E97-88ED-A04A-978F-3EE86E9C44C3}" srcOrd="1" destOrd="0" presId="urn:microsoft.com/office/officeart/2016/7/layout/RepeatingBendingProcessNew"/>
    <dgm:cxn modelId="{80698B31-327C-4F49-9F88-1B5A059C408F}" type="presParOf" srcId="{48223E97-88ED-A04A-978F-3EE86E9C44C3}" destId="{7EFBB4F7-CFE7-E74A-A235-AAE16CB45546}" srcOrd="0" destOrd="0" presId="urn:microsoft.com/office/officeart/2016/7/layout/RepeatingBendingProcessNew"/>
    <dgm:cxn modelId="{544AAC2C-9C60-174B-8F6A-9EF7BE5D3536}" type="presParOf" srcId="{75C983AC-BD81-1B42-A34E-C6F924F1BEF2}" destId="{C02EACA3-374E-9645-9F16-8C6E2D66E8CC}" srcOrd="2" destOrd="0" presId="urn:microsoft.com/office/officeart/2016/7/layout/RepeatingBendingProcessNew"/>
    <dgm:cxn modelId="{B421CAF2-849D-2642-AE62-E2B39DDE2B34}" type="presParOf" srcId="{75C983AC-BD81-1B42-A34E-C6F924F1BEF2}" destId="{4C319D87-A07F-F64A-94EA-707BAF2E2092}" srcOrd="3" destOrd="0" presId="urn:microsoft.com/office/officeart/2016/7/layout/RepeatingBendingProcessNew"/>
    <dgm:cxn modelId="{1E6FF2EE-8940-5A46-A841-8BA03F80A272}" type="presParOf" srcId="{4C319D87-A07F-F64A-94EA-707BAF2E2092}" destId="{5474B983-5F42-D942-9AD5-1227A21EA1F6}" srcOrd="0" destOrd="0" presId="urn:microsoft.com/office/officeart/2016/7/layout/RepeatingBendingProcessNew"/>
    <dgm:cxn modelId="{A735856E-D12C-104E-A4F7-EC2AEDA49AA9}" type="presParOf" srcId="{75C983AC-BD81-1B42-A34E-C6F924F1BEF2}" destId="{F5C2A00B-DCA6-EE49-8740-5D587EED40BB}" srcOrd="4" destOrd="0" presId="urn:microsoft.com/office/officeart/2016/7/layout/RepeatingBendingProcessNew"/>
    <dgm:cxn modelId="{B9F3525E-FED1-9F44-93D5-E4DF442EB24E}" type="presParOf" srcId="{75C983AC-BD81-1B42-A34E-C6F924F1BEF2}" destId="{CB319217-522E-F747-851D-184FC2017C6B}" srcOrd="5" destOrd="0" presId="urn:microsoft.com/office/officeart/2016/7/layout/RepeatingBendingProcessNew"/>
    <dgm:cxn modelId="{6A8D6C6E-3DBD-F846-8D71-FB1F07607527}" type="presParOf" srcId="{CB319217-522E-F747-851D-184FC2017C6B}" destId="{4E835E16-DD92-E646-B61C-7FE338CE15F5}" srcOrd="0" destOrd="0" presId="urn:microsoft.com/office/officeart/2016/7/layout/RepeatingBendingProcessNew"/>
    <dgm:cxn modelId="{AE89F5E7-9D1D-0549-A10E-CCA7AE2CF630}" type="presParOf" srcId="{75C983AC-BD81-1B42-A34E-C6F924F1BEF2}" destId="{6535A1A7-EE24-964B-8197-6798CF849634}" srcOrd="6" destOrd="0" presId="urn:microsoft.com/office/officeart/2016/7/layout/RepeatingBendingProcessNew"/>
    <dgm:cxn modelId="{33AA6509-41AC-D041-9EC6-C6A679CA67ED}" type="presParOf" srcId="{75C983AC-BD81-1B42-A34E-C6F924F1BEF2}" destId="{EC3744CA-6366-7E44-8156-830D0812DFAA}" srcOrd="7" destOrd="0" presId="urn:microsoft.com/office/officeart/2016/7/layout/RepeatingBendingProcessNew"/>
    <dgm:cxn modelId="{DAEEEC76-919E-8944-B842-DB84CB8D372E}" type="presParOf" srcId="{EC3744CA-6366-7E44-8156-830D0812DFAA}" destId="{6D20F92A-C869-3645-A126-AC66DF9F9C9A}" srcOrd="0" destOrd="0" presId="urn:microsoft.com/office/officeart/2016/7/layout/RepeatingBendingProcessNew"/>
    <dgm:cxn modelId="{F30FBEFA-6D99-394B-8A2D-7D2234D01D8E}" type="presParOf" srcId="{75C983AC-BD81-1B42-A34E-C6F924F1BEF2}" destId="{44AB7058-8593-AE40-963D-6DB7D6D033E3}" srcOrd="8" destOrd="0" presId="urn:microsoft.com/office/officeart/2016/7/layout/RepeatingBendingProcessNew"/>
    <dgm:cxn modelId="{F02072D7-ADAF-CA4F-99D2-F30E1F7A6DC0}" type="presParOf" srcId="{75C983AC-BD81-1B42-A34E-C6F924F1BEF2}" destId="{FF45C81F-A1F8-C54E-B5AD-C1773EEEF00C}" srcOrd="9" destOrd="0" presId="urn:microsoft.com/office/officeart/2016/7/layout/RepeatingBendingProcessNew"/>
    <dgm:cxn modelId="{A128DA40-AD70-1048-A563-BCCCDD649B10}" type="presParOf" srcId="{FF45C81F-A1F8-C54E-B5AD-C1773EEEF00C}" destId="{7DD7D927-218F-0F4E-8AF0-53F2ADB3161C}" srcOrd="0" destOrd="0" presId="urn:microsoft.com/office/officeart/2016/7/layout/RepeatingBendingProcessNew"/>
    <dgm:cxn modelId="{D234BC0D-F307-B847-B562-9B807D444C94}" type="presParOf" srcId="{75C983AC-BD81-1B42-A34E-C6F924F1BEF2}" destId="{F4A01F3D-2C10-D54E-A720-809C1F6E64AA}" srcOrd="10" destOrd="0" presId="urn:microsoft.com/office/officeart/2016/7/layout/RepeatingBendingProcessNew"/>
    <dgm:cxn modelId="{7E934340-D9DF-3F4C-A37A-7A85C0DD78E2}" type="presParOf" srcId="{75C983AC-BD81-1B42-A34E-C6F924F1BEF2}" destId="{DC839280-D3F0-304C-88F0-B03005E2C85B}" srcOrd="11" destOrd="0" presId="urn:microsoft.com/office/officeart/2016/7/layout/RepeatingBendingProcessNew"/>
    <dgm:cxn modelId="{7D3BF54A-EF22-114E-94DF-DDFCA4EC581F}" type="presParOf" srcId="{DC839280-D3F0-304C-88F0-B03005E2C85B}" destId="{9579849F-2812-F140-84E6-1224D2AC3F7B}" srcOrd="0" destOrd="0" presId="urn:microsoft.com/office/officeart/2016/7/layout/RepeatingBendingProcessNew"/>
    <dgm:cxn modelId="{0DE383BC-7E3D-DE45-B1C7-5052BA342BF9}" type="presParOf" srcId="{75C983AC-BD81-1B42-A34E-C6F924F1BEF2}" destId="{CE7B0FC8-1226-7949-87AA-6E0B12D7C872}" srcOrd="12" destOrd="0" presId="urn:microsoft.com/office/officeart/2016/7/layout/RepeatingBendingProcessNew"/>
    <dgm:cxn modelId="{DCD752E1-18F4-8A48-80A9-5907ECEF7E4B}" type="presParOf" srcId="{75C983AC-BD81-1B42-A34E-C6F924F1BEF2}" destId="{A279D673-6F07-7744-A1DD-0525E886C03D}" srcOrd="13" destOrd="0" presId="urn:microsoft.com/office/officeart/2016/7/layout/RepeatingBendingProcessNew"/>
    <dgm:cxn modelId="{CD339F9F-D017-FB43-90A4-0B04F27AF501}" type="presParOf" srcId="{A279D673-6F07-7744-A1DD-0525E886C03D}" destId="{80F4E592-1706-954C-984F-CB96131E60CE}" srcOrd="0" destOrd="0" presId="urn:microsoft.com/office/officeart/2016/7/layout/RepeatingBendingProcessNew"/>
    <dgm:cxn modelId="{715EFB6A-DECB-ED4B-9BA6-9DBC60BD56FF}" type="presParOf" srcId="{75C983AC-BD81-1B42-A34E-C6F924F1BEF2}" destId="{A9476FE6-369E-7644-AE54-4567EA203700}" srcOrd="14" destOrd="0" presId="urn:microsoft.com/office/officeart/2016/7/layout/RepeatingBendingProcessNew"/>
    <dgm:cxn modelId="{2F66C839-13C3-2C42-A535-8D878E1B3688}" type="presParOf" srcId="{75C983AC-BD81-1B42-A34E-C6F924F1BEF2}" destId="{9D555F2B-D756-084A-A5AC-43535E019C9C}" srcOrd="15" destOrd="0" presId="urn:microsoft.com/office/officeart/2016/7/layout/RepeatingBendingProcessNew"/>
    <dgm:cxn modelId="{DB2134CF-4474-5548-A43C-AAC249AE35A8}" type="presParOf" srcId="{9D555F2B-D756-084A-A5AC-43535E019C9C}" destId="{6771C3F1-51C4-2E46-B51E-9A05B49D9A5A}" srcOrd="0" destOrd="0" presId="urn:microsoft.com/office/officeart/2016/7/layout/RepeatingBendingProcessNew"/>
    <dgm:cxn modelId="{2D7FD45D-67D0-EF46-A76C-1C96CE235CE0}" type="presParOf" srcId="{75C983AC-BD81-1B42-A34E-C6F924F1BEF2}" destId="{A5065895-2827-0341-A66A-BE5B3B647902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96C612-7A05-2B49-93EA-F90A66EE19E3}">
      <dsp:nvSpPr>
        <dsp:cNvPr id="0" name=""/>
        <dsp:cNvSpPr/>
      </dsp:nvSpPr>
      <dsp:spPr>
        <a:xfrm>
          <a:off x="790" y="0"/>
          <a:ext cx="3201828" cy="31313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270" tIns="0" rIns="31627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Describe our dashboard</a:t>
          </a:r>
        </a:p>
      </dsp:txBody>
      <dsp:txXfrm>
        <a:off x="790" y="1252545"/>
        <a:ext cx="3201828" cy="1878818"/>
      </dsp:txXfrm>
    </dsp:sp>
    <dsp:sp modelId="{D1F157C6-A117-434B-9F2F-3C8C0B7518FE}">
      <dsp:nvSpPr>
        <dsp:cNvPr id="0" name=""/>
        <dsp:cNvSpPr/>
      </dsp:nvSpPr>
      <dsp:spPr>
        <a:xfrm>
          <a:off x="790" y="0"/>
          <a:ext cx="3201828" cy="125254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270" tIns="165100" rIns="316270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1</a:t>
          </a:r>
        </a:p>
      </dsp:txBody>
      <dsp:txXfrm>
        <a:off x="790" y="0"/>
        <a:ext cx="3201828" cy="1252545"/>
      </dsp:txXfrm>
    </dsp:sp>
    <dsp:sp modelId="{0A4DE7AC-36B2-4947-B4B7-2A5E9D127526}">
      <dsp:nvSpPr>
        <dsp:cNvPr id="0" name=""/>
        <dsp:cNvSpPr/>
      </dsp:nvSpPr>
      <dsp:spPr>
        <a:xfrm>
          <a:off x="3458765" y="0"/>
          <a:ext cx="3201828" cy="313136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270" tIns="0" rIns="31627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Review our methods</a:t>
          </a:r>
        </a:p>
      </dsp:txBody>
      <dsp:txXfrm>
        <a:off x="3458765" y="1252545"/>
        <a:ext cx="3201828" cy="1878818"/>
      </dsp:txXfrm>
    </dsp:sp>
    <dsp:sp modelId="{A93F7C82-6703-FE4A-9AE2-7924E4B98662}">
      <dsp:nvSpPr>
        <dsp:cNvPr id="0" name=""/>
        <dsp:cNvSpPr/>
      </dsp:nvSpPr>
      <dsp:spPr>
        <a:xfrm>
          <a:off x="3458765" y="0"/>
          <a:ext cx="3201828" cy="125254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270" tIns="165100" rIns="316270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2</a:t>
          </a:r>
        </a:p>
      </dsp:txBody>
      <dsp:txXfrm>
        <a:off x="3458765" y="0"/>
        <a:ext cx="3201828" cy="1252545"/>
      </dsp:txXfrm>
    </dsp:sp>
    <dsp:sp modelId="{4589E056-5E00-9F42-95D3-951ADCE2A935}">
      <dsp:nvSpPr>
        <dsp:cNvPr id="0" name=""/>
        <dsp:cNvSpPr/>
      </dsp:nvSpPr>
      <dsp:spPr>
        <a:xfrm>
          <a:off x="6916740" y="0"/>
          <a:ext cx="3201828" cy="31313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270" tIns="0" rIns="31627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Discuss impact</a:t>
          </a:r>
        </a:p>
      </dsp:txBody>
      <dsp:txXfrm>
        <a:off x="6916740" y="1252545"/>
        <a:ext cx="3201828" cy="1878818"/>
      </dsp:txXfrm>
    </dsp:sp>
    <dsp:sp modelId="{64374CC1-65D9-7F4D-B722-B6661AD25E81}">
      <dsp:nvSpPr>
        <dsp:cNvPr id="0" name=""/>
        <dsp:cNvSpPr/>
      </dsp:nvSpPr>
      <dsp:spPr>
        <a:xfrm>
          <a:off x="6916740" y="0"/>
          <a:ext cx="3201828" cy="125254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270" tIns="165100" rIns="316270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3</a:t>
          </a:r>
        </a:p>
      </dsp:txBody>
      <dsp:txXfrm>
        <a:off x="6916740" y="0"/>
        <a:ext cx="3201828" cy="12525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FF4F5-881A-764C-AE64-772E2FABF84C}">
      <dsp:nvSpPr>
        <dsp:cNvPr id="0" name=""/>
        <dsp:cNvSpPr/>
      </dsp:nvSpPr>
      <dsp:spPr>
        <a:xfrm>
          <a:off x="0" y="0"/>
          <a:ext cx="2528096" cy="344410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100" tIns="330200" rIns="197100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Open up Access to Reports, Registries and Management Dashboards</a:t>
          </a:r>
        </a:p>
      </dsp:txBody>
      <dsp:txXfrm>
        <a:off x="0" y="1308759"/>
        <a:ext cx="2528096" cy="2066463"/>
      </dsp:txXfrm>
    </dsp:sp>
    <dsp:sp modelId="{E5B53AC5-0346-024B-B581-1C4832050A02}">
      <dsp:nvSpPr>
        <dsp:cNvPr id="0" name=""/>
        <dsp:cNvSpPr/>
      </dsp:nvSpPr>
      <dsp:spPr>
        <a:xfrm>
          <a:off x="747432" y="344410"/>
          <a:ext cx="1033231" cy="10332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555" tIns="12700" rIns="8055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98745" y="495723"/>
        <a:ext cx="730605" cy="730605"/>
      </dsp:txXfrm>
    </dsp:sp>
    <dsp:sp modelId="{863C2A04-CBEB-2B4F-956E-96BDD6C2B737}">
      <dsp:nvSpPr>
        <dsp:cNvPr id="0" name=""/>
        <dsp:cNvSpPr/>
      </dsp:nvSpPr>
      <dsp:spPr>
        <a:xfrm>
          <a:off x="0" y="3444033"/>
          <a:ext cx="2528096" cy="72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2560C-F715-2341-848F-805679404A33}">
      <dsp:nvSpPr>
        <dsp:cNvPr id="0" name=""/>
        <dsp:cNvSpPr/>
      </dsp:nvSpPr>
      <dsp:spPr>
        <a:xfrm>
          <a:off x="2780906" y="0"/>
          <a:ext cx="2528096" cy="3444105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100" tIns="330200" rIns="197100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Integrate Population Health and Quality Measures into Rotations, Clinics and Clinic Visits</a:t>
          </a:r>
        </a:p>
      </dsp:txBody>
      <dsp:txXfrm>
        <a:off x="2780906" y="1308759"/>
        <a:ext cx="2528096" cy="2066463"/>
      </dsp:txXfrm>
    </dsp:sp>
    <dsp:sp modelId="{B2E6B34A-FE0E-624B-90F2-DBB4356EC160}">
      <dsp:nvSpPr>
        <dsp:cNvPr id="0" name=""/>
        <dsp:cNvSpPr/>
      </dsp:nvSpPr>
      <dsp:spPr>
        <a:xfrm>
          <a:off x="3528338" y="344410"/>
          <a:ext cx="1033231" cy="1033231"/>
        </a:xfrm>
        <a:prstGeom prst="ellips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555" tIns="12700" rIns="8055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679651" y="495723"/>
        <a:ext cx="730605" cy="730605"/>
      </dsp:txXfrm>
    </dsp:sp>
    <dsp:sp modelId="{D9232D15-6B15-B64E-9F50-0A9F29700D9C}">
      <dsp:nvSpPr>
        <dsp:cNvPr id="0" name=""/>
        <dsp:cNvSpPr/>
      </dsp:nvSpPr>
      <dsp:spPr>
        <a:xfrm>
          <a:off x="2780906" y="3444033"/>
          <a:ext cx="2528096" cy="72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54FF65-0865-624F-8338-4F1FED38FB6A}">
      <dsp:nvSpPr>
        <dsp:cNvPr id="0" name=""/>
        <dsp:cNvSpPr/>
      </dsp:nvSpPr>
      <dsp:spPr>
        <a:xfrm>
          <a:off x="5561812" y="0"/>
          <a:ext cx="2528096" cy="3444105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100" tIns="330200" rIns="197100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Help residents connect the dots and start to think proactively</a:t>
          </a:r>
        </a:p>
      </dsp:txBody>
      <dsp:txXfrm>
        <a:off x="5561812" y="1308759"/>
        <a:ext cx="2528096" cy="2066463"/>
      </dsp:txXfrm>
    </dsp:sp>
    <dsp:sp modelId="{97FD7EAB-2E62-BD42-B2F4-9D4B4A2A6B6F}">
      <dsp:nvSpPr>
        <dsp:cNvPr id="0" name=""/>
        <dsp:cNvSpPr/>
      </dsp:nvSpPr>
      <dsp:spPr>
        <a:xfrm>
          <a:off x="6309244" y="344410"/>
          <a:ext cx="1033231" cy="1033231"/>
        </a:xfrm>
        <a:prstGeom prst="ellips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555" tIns="12700" rIns="8055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460557" y="495723"/>
        <a:ext cx="730605" cy="730605"/>
      </dsp:txXfrm>
    </dsp:sp>
    <dsp:sp modelId="{75E057DE-24FE-6F45-953E-22E666815FE2}">
      <dsp:nvSpPr>
        <dsp:cNvPr id="0" name=""/>
        <dsp:cNvSpPr/>
      </dsp:nvSpPr>
      <dsp:spPr>
        <a:xfrm>
          <a:off x="5561812" y="3444033"/>
          <a:ext cx="2528096" cy="7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62812-B4CD-496F-B45D-EB9CD2125C23}">
      <dsp:nvSpPr>
        <dsp:cNvPr id="0" name=""/>
        <dsp:cNvSpPr/>
      </dsp:nvSpPr>
      <dsp:spPr>
        <a:xfrm>
          <a:off x="0" y="718"/>
          <a:ext cx="6513603" cy="603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C98526-DDE1-4806-A9CC-39F52DCA1297}">
      <dsp:nvSpPr>
        <dsp:cNvPr id="0" name=""/>
        <dsp:cNvSpPr/>
      </dsp:nvSpPr>
      <dsp:spPr>
        <a:xfrm>
          <a:off x="182554" y="136502"/>
          <a:ext cx="331917" cy="3319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A51979-6A9A-4F01-9480-56FC2DAD1337}">
      <dsp:nvSpPr>
        <dsp:cNvPr id="0" name=""/>
        <dsp:cNvSpPr/>
      </dsp:nvSpPr>
      <dsp:spPr>
        <a:xfrm>
          <a:off x="697026" y="718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Attribution</a:t>
          </a:r>
        </a:p>
      </dsp:txBody>
      <dsp:txXfrm>
        <a:off x="697026" y="718"/>
        <a:ext cx="5816577" cy="603486"/>
      </dsp:txXfrm>
    </dsp:sp>
    <dsp:sp modelId="{B135A482-072E-4D5F-ADF5-0B74A8D104AC}">
      <dsp:nvSpPr>
        <dsp:cNvPr id="0" name=""/>
        <dsp:cNvSpPr/>
      </dsp:nvSpPr>
      <dsp:spPr>
        <a:xfrm>
          <a:off x="0" y="755076"/>
          <a:ext cx="6513603" cy="603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8DD3BE-4DC7-4D92-A6E7-3335E30828E6}">
      <dsp:nvSpPr>
        <dsp:cNvPr id="0" name=""/>
        <dsp:cNvSpPr/>
      </dsp:nvSpPr>
      <dsp:spPr>
        <a:xfrm>
          <a:off x="182554" y="890860"/>
          <a:ext cx="331917" cy="3319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977317-6BAA-4734-833A-3644141490BA}">
      <dsp:nvSpPr>
        <dsp:cNvPr id="0" name=""/>
        <dsp:cNvSpPr/>
      </dsp:nvSpPr>
      <dsp:spPr>
        <a:xfrm>
          <a:off x="697026" y="755076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High panel risk</a:t>
          </a:r>
        </a:p>
      </dsp:txBody>
      <dsp:txXfrm>
        <a:off x="697026" y="755076"/>
        <a:ext cx="5816577" cy="603486"/>
      </dsp:txXfrm>
    </dsp:sp>
    <dsp:sp modelId="{F165C1D2-763E-4707-B369-D5204E661404}">
      <dsp:nvSpPr>
        <dsp:cNvPr id="0" name=""/>
        <dsp:cNvSpPr/>
      </dsp:nvSpPr>
      <dsp:spPr>
        <a:xfrm>
          <a:off x="0" y="1529022"/>
          <a:ext cx="6513603" cy="6034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9747A-6FDA-4B78-9EA9-A381E4339588}">
      <dsp:nvSpPr>
        <dsp:cNvPr id="0" name=""/>
        <dsp:cNvSpPr/>
      </dsp:nvSpPr>
      <dsp:spPr>
        <a:xfrm>
          <a:off x="182554" y="1645217"/>
          <a:ext cx="331917" cy="3319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E26D84-902C-4D51-9EAB-E5193802E508}">
      <dsp:nvSpPr>
        <dsp:cNvPr id="0" name=""/>
        <dsp:cNvSpPr/>
      </dsp:nvSpPr>
      <dsp:spPr>
        <a:xfrm>
          <a:off x="697026" y="1509433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Practice panel size too large</a:t>
          </a:r>
        </a:p>
      </dsp:txBody>
      <dsp:txXfrm>
        <a:off x="697026" y="1509433"/>
        <a:ext cx="5816577" cy="603486"/>
      </dsp:txXfrm>
    </dsp:sp>
    <dsp:sp modelId="{F734AD8E-A7BB-41C4-956A-F2BB76E44DB6}">
      <dsp:nvSpPr>
        <dsp:cNvPr id="0" name=""/>
        <dsp:cNvSpPr/>
      </dsp:nvSpPr>
      <dsp:spPr>
        <a:xfrm>
          <a:off x="0" y="2263791"/>
          <a:ext cx="6513603" cy="6034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E02BB2-0919-4B3B-9E24-6FF302E63ECF}">
      <dsp:nvSpPr>
        <dsp:cNvPr id="0" name=""/>
        <dsp:cNvSpPr/>
      </dsp:nvSpPr>
      <dsp:spPr>
        <a:xfrm>
          <a:off x="182554" y="2399575"/>
          <a:ext cx="331917" cy="3319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AEDF7D-9DF9-4CBE-A70E-828280D28873}">
      <dsp:nvSpPr>
        <dsp:cNvPr id="0" name=""/>
        <dsp:cNvSpPr/>
      </dsp:nvSpPr>
      <dsp:spPr>
        <a:xfrm>
          <a:off x="697026" y="2263791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Slot availability</a:t>
          </a:r>
        </a:p>
      </dsp:txBody>
      <dsp:txXfrm>
        <a:off x="697026" y="2263791"/>
        <a:ext cx="5816577" cy="603486"/>
      </dsp:txXfrm>
    </dsp:sp>
    <dsp:sp modelId="{B90A5B1C-7114-4058-9C3A-9666EBDB2201}">
      <dsp:nvSpPr>
        <dsp:cNvPr id="0" name=""/>
        <dsp:cNvSpPr/>
      </dsp:nvSpPr>
      <dsp:spPr>
        <a:xfrm>
          <a:off x="0" y="3018148"/>
          <a:ext cx="6513603" cy="6034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FC1A2-E47B-4A9B-B271-012106675DD3}">
      <dsp:nvSpPr>
        <dsp:cNvPr id="0" name=""/>
        <dsp:cNvSpPr/>
      </dsp:nvSpPr>
      <dsp:spPr>
        <a:xfrm>
          <a:off x="182554" y="3153933"/>
          <a:ext cx="331917" cy="3319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467D4-8C57-4A4D-A5CE-EE7F2DAA0B82}">
      <dsp:nvSpPr>
        <dsp:cNvPr id="0" name=""/>
        <dsp:cNvSpPr/>
      </dsp:nvSpPr>
      <dsp:spPr>
        <a:xfrm>
          <a:off x="697026" y="3018148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Reactive medicine</a:t>
          </a:r>
        </a:p>
      </dsp:txBody>
      <dsp:txXfrm>
        <a:off x="697026" y="3018148"/>
        <a:ext cx="5816577" cy="603486"/>
      </dsp:txXfrm>
    </dsp:sp>
    <dsp:sp modelId="{283D9304-F7F4-40F2-9766-A355A119F684}">
      <dsp:nvSpPr>
        <dsp:cNvPr id="0" name=""/>
        <dsp:cNvSpPr/>
      </dsp:nvSpPr>
      <dsp:spPr>
        <a:xfrm>
          <a:off x="0" y="3772506"/>
          <a:ext cx="6513603" cy="603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B8014-DE77-460A-833A-10E00B675F83}">
      <dsp:nvSpPr>
        <dsp:cNvPr id="0" name=""/>
        <dsp:cNvSpPr/>
      </dsp:nvSpPr>
      <dsp:spPr>
        <a:xfrm>
          <a:off x="182554" y="3908290"/>
          <a:ext cx="331917" cy="33191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61515F-0E04-40F0-9508-1A26347ACAD4}">
      <dsp:nvSpPr>
        <dsp:cNvPr id="0" name=""/>
        <dsp:cNvSpPr/>
      </dsp:nvSpPr>
      <dsp:spPr>
        <a:xfrm>
          <a:off x="697026" y="3772506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Acute visit training</a:t>
          </a:r>
        </a:p>
      </dsp:txBody>
      <dsp:txXfrm>
        <a:off x="697026" y="3772506"/>
        <a:ext cx="5816577" cy="603486"/>
      </dsp:txXfrm>
    </dsp:sp>
    <dsp:sp modelId="{842D23EC-299A-411A-BB28-F646E9B28564}">
      <dsp:nvSpPr>
        <dsp:cNvPr id="0" name=""/>
        <dsp:cNvSpPr/>
      </dsp:nvSpPr>
      <dsp:spPr>
        <a:xfrm>
          <a:off x="0" y="4526863"/>
          <a:ext cx="6513603" cy="603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DF9CC-4EF5-4FE6-ACE1-A00F4F9B4590}">
      <dsp:nvSpPr>
        <dsp:cNvPr id="0" name=""/>
        <dsp:cNvSpPr/>
      </dsp:nvSpPr>
      <dsp:spPr>
        <a:xfrm>
          <a:off x="182554" y="4662648"/>
          <a:ext cx="331917" cy="33191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FFD252-8205-43C9-BE33-DD2C46CD8BB8}">
      <dsp:nvSpPr>
        <dsp:cNvPr id="0" name=""/>
        <dsp:cNvSpPr/>
      </dsp:nvSpPr>
      <dsp:spPr>
        <a:xfrm>
          <a:off x="697026" y="4526863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Social determinant burden</a:t>
          </a:r>
        </a:p>
      </dsp:txBody>
      <dsp:txXfrm>
        <a:off x="697026" y="4526863"/>
        <a:ext cx="5816577" cy="603486"/>
      </dsp:txXfrm>
    </dsp:sp>
    <dsp:sp modelId="{35F966EF-B4D6-47C7-A864-5478070AFAAF}">
      <dsp:nvSpPr>
        <dsp:cNvPr id="0" name=""/>
        <dsp:cNvSpPr/>
      </dsp:nvSpPr>
      <dsp:spPr>
        <a:xfrm>
          <a:off x="0" y="5281221"/>
          <a:ext cx="6513603" cy="6034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66CCF9-14A9-4EA2-897F-C0A2AAFA0F67}">
      <dsp:nvSpPr>
        <dsp:cNvPr id="0" name=""/>
        <dsp:cNvSpPr/>
      </dsp:nvSpPr>
      <dsp:spPr>
        <a:xfrm>
          <a:off x="182554" y="5417005"/>
          <a:ext cx="331917" cy="331917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CC7CDF-FCB2-4832-98E8-23032F93F284}">
      <dsp:nvSpPr>
        <dsp:cNvPr id="0" name=""/>
        <dsp:cNvSpPr/>
      </dsp:nvSpPr>
      <dsp:spPr>
        <a:xfrm>
          <a:off x="697026" y="5281221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Face-to-face reimbursement</a:t>
          </a:r>
        </a:p>
      </dsp:txBody>
      <dsp:txXfrm>
        <a:off x="697026" y="5281221"/>
        <a:ext cx="5816577" cy="6034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23E97-88ED-A04A-978F-3EE86E9C44C3}">
      <dsp:nvSpPr>
        <dsp:cNvPr id="0" name=""/>
        <dsp:cNvSpPr/>
      </dsp:nvSpPr>
      <dsp:spPr>
        <a:xfrm>
          <a:off x="2669704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4480" y="577453"/>
        <a:ext cx="22113" cy="4422"/>
      </dsp:txXfrm>
    </dsp:sp>
    <dsp:sp modelId="{7F12128B-35B8-FE4C-A2DC-16D557CFE499}">
      <dsp:nvSpPr>
        <dsp:cNvPr id="0" name=""/>
        <dsp:cNvSpPr/>
      </dsp:nvSpPr>
      <dsp:spPr>
        <a:xfrm>
          <a:off x="748607" y="2795"/>
          <a:ext cx="1922896" cy="11537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Data Dashboard</a:t>
          </a:r>
        </a:p>
      </dsp:txBody>
      <dsp:txXfrm>
        <a:off x="748607" y="2795"/>
        <a:ext cx="1922896" cy="1153737"/>
      </dsp:txXfrm>
    </dsp:sp>
    <dsp:sp modelId="{4C319D87-A07F-F64A-94EA-707BAF2E2092}">
      <dsp:nvSpPr>
        <dsp:cNvPr id="0" name=""/>
        <dsp:cNvSpPr/>
      </dsp:nvSpPr>
      <dsp:spPr>
        <a:xfrm>
          <a:off x="5034866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5">
              <a:hueOff val="-965506"/>
              <a:satOff val="-2488"/>
              <a:lumOff val="-168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43" y="577453"/>
        <a:ext cx="22113" cy="4422"/>
      </dsp:txXfrm>
    </dsp:sp>
    <dsp:sp modelId="{C02EACA3-374E-9645-9F16-8C6E2D66E8CC}">
      <dsp:nvSpPr>
        <dsp:cNvPr id="0" name=""/>
        <dsp:cNvSpPr/>
      </dsp:nvSpPr>
      <dsp:spPr>
        <a:xfrm>
          <a:off x="3113770" y="2795"/>
          <a:ext cx="1922896" cy="1153737"/>
        </a:xfrm>
        <a:prstGeom prst="rect">
          <a:avLst/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Internal and External Data Sources</a:t>
          </a:r>
        </a:p>
      </dsp:txBody>
      <dsp:txXfrm>
        <a:off x="3113770" y="2795"/>
        <a:ext cx="1922896" cy="1153737"/>
      </dsp:txXfrm>
    </dsp:sp>
    <dsp:sp modelId="{CB319217-522E-F747-851D-184FC2017C6B}">
      <dsp:nvSpPr>
        <dsp:cNvPr id="0" name=""/>
        <dsp:cNvSpPr/>
      </dsp:nvSpPr>
      <dsp:spPr>
        <a:xfrm>
          <a:off x="7400029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5">
              <a:hueOff val="-1931012"/>
              <a:satOff val="-4977"/>
              <a:lumOff val="-336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4806" y="577453"/>
        <a:ext cx="22113" cy="4422"/>
      </dsp:txXfrm>
    </dsp:sp>
    <dsp:sp modelId="{F5C2A00B-DCA6-EE49-8740-5D587EED40BB}">
      <dsp:nvSpPr>
        <dsp:cNvPr id="0" name=""/>
        <dsp:cNvSpPr/>
      </dsp:nvSpPr>
      <dsp:spPr>
        <a:xfrm>
          <a:off x="5478933" y="2795"/>
          <a:ext cx="1922896" cy="1153737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Ask Questions</a:t>
          </a:r>
        </a:p>
      </dsp:txBody>
      <dsp:txXfrm>
        <a:off x="5478933" y="2795"/>
        <a:ext cx="1922896" cy="1153737"/>
      </dsp:txXfrm>
    </dsp:sp>
    <dsp:sp modelId="{EC3744CA-6366-7E44-8156-830D0812DFAA}">
      <dsp:nvSpPr>
        <dsp:cNvPr id="0" name=""/>
        <dsp:cNvSpPr/>
      </dsp:nvSpPr>
      <dsp:spPr>
        <a:xfrm>
          <a:off x="1710055" y="1154733"/>
          <a:ext cx="7095488" cy="411666"/>
        </a:xfrm>
        <a:custGeom>
          <a:avLst/>
          <a:gdLst/>
          <a:ahLst/>
          <a:cxnLst/>
          <a:rect l="0" t="0" r="0" b="0"/>
          <a:pathLst>
            <a:path>
              <a:moveTo>
                <a:pt x="7095488" y="0"/>
              </a:moveTo>
              <a:lnTo>
                <a:pt x="7095488" y="222933"/>
              </a:lnTo>
              <a:lnTo>
                <a:pt x="0" y="222933"/>
              </a:lnTo>
              <a:lnTo>
                <a:pt x="0" y="411666"/>
              </a:lnTo>
            </a:path>
          </a:pathLst>
        </a:custGeom>
        <a:noFill/>
        <a:ln w="6350" cap="flat" cmpd="sng" algn="ctr">
          <a:solidFill>
            <a:schemeClr val="accent5">
              <a:hueOff val="-2896518"/>
              <a:satOff val="-7465"/>
              <a:lumOff val="-504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0068" y="1358355"/>
        <a:ext cx="355462" cy="4422"/>
      </dsp:txXfrm>
    </dsp:sp>
    <dsp:sp modelId="{6535A1A7-EE24-964B-8197-6798CF849634}">
      <dsp:nvSpPr>
        <dsp:cNvPr id="0" name=""/>
        <dsp:cNvSpPr/>
      </dsp:nvSpPr>
      <dsp:spPr>
        <a:xfrm>
          <a:off x="7844095" y="2795"/>
          <a:ext cx="1922896" cy="1153737"/>
        </a:xfrm>
        <a:prstGeom prst="rect">
          <a:avLst/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Get Answers</a:t>
          </a:r>
        </a:p>
      </dsp:txBody>
      <dsp:txXfrm>
        <a:off x="7844095" y="2795"/>
        <a:ext cx="1922896" cy="1153737"/>
      </dsp:txXfrm>
    </dsp:sp>
    <dsp:sp modelId="{FF45C81F-A1F8-C54E-B5AD-C1773EEEF00C}">
      <dsp:nvSpPr>
        <dsp:cNvPr id="0" name=""/>
        <dsp:cNvSpPr/>
      </dsp:nvSpPr>
      <dsp:spPr>
        <a:xfrm>
          <a:off x="2669704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5">
              <a:hueOff val="-3862025"/>
              <a:satOff val="-9954"/>
              <a:lumOff val="-672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4480" y="2173457"/>
        <a:ext cx="22113" cy="4422"/>
      </dsp:txXfrm>
    </dsp:sp>
    <dsp:sp modelId="{44AB7058-8593-AE40-963D-6DB7D6D033E3}">
      <dsp:nvSpPr>
        <dsp:cNvPr id="0" name=""/>
        <dsp:cNvSpPr/>
      </dsp:nvSpPr>
      <dsp:spPr>
        <a:xfrm>
          <a:off x="748607" y="1598800"/>
          <a:ext cx="1922896" cy="1153737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Make Connections</a:t>
          </a:r>
        </a:p>
      </dsp:txBody>
      <dsp:txXfrm>
        <a:off x="748607" y="1598800"/>
        <a:ext cx="1922896" cy="1153737"/>
      </dsp:txXfrm>
    </dsp:sp>
    <dsp:sp modelId="{DC839280-D3F0-304C-88F0-B03005E2C85B}">
      <dsp:nvSpPr>
        <dsp:cNvPr id="0" name=""/>
        <dsp:cNvSpPr/>
      </dsp:nvSpPr>
      <dsp:spPr>
        <a:xfrm>
          <a:off x="5034866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5">
              <a:hueOff val="-4827531"/>
              <a:satOff val="-12442"/>
              <a:lumOff val="-840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43" y="2173457"/>
        <a:ext cx="22113" cy="4422"/>
      </dsp:txXfrm>
    </dsp:sp>
    <dsp:sp modelId="{F4A01F3D-2C10-D54E-A720-809C1F6E64AA}">
      <dsp:nvSpPr>
        <dsp:cNvPr id="0" name=""/>
        <dsp:cNvSpPr/>
      </dsp:nvSpPr>
      <dsp:spPr>
        <a:xfrm>
          <a:off x="3113770" y="1598800"/>
          <a:ext cx="1922896" cy="1153737"/>
        </a:xfrm>
        <a:prstGeom prst="rect">
          <a:avLst/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Change Behavior</a:t>
          </a:r>
        </a:p>
      </dsp:txBody>
      <dsp:txXfrm>
        <a:off x="3113770" y="1598800"/>
        <a:ext cx="1922896" cy="1153737"/>
      </dsp:txXfrm>
    </dsp:sp>
    <dsp:sp modelId="{A279D673-6F07-7744-A1DD-0525E886C03D}">
      <dsp:nvSpPr>
        <dsp:cNvPr id="0" name=""/>
        <dsp:cNvSpPr/>
      </dsp:nvSpPr>
      <dsp:spPr>
        <a:xfrm>
          <a:off x="7400029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5">
              <a:hueOff val="-5793037"/>
              <a:satOff val="-14931"/>
              <a:lumOff val="-1008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4806" y="2173457"/>
        <a:ext cx="22113" cy="4422"/>
      </dsp:txXfrm>
    </dsp:sp>
    <dsp:sp modelId="{CE7B0FC8-1226-7949-87AA-6E0B12D7C872}">
      <dsp:nvSpPr>
        <dsp:cNvPr id="0" name=""/>
        <dsp:cNvSpPr/>
      </dsp:nvSpPr>
      <dsp:spPr>
        <a:xfrm>
          <a:off x="5478933" y="1598800"/>
          <a:ext cx="1922896" cy="1153737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Expand Viewpoint</a:t>
          </a:r>
        </a:p>
      </dsp:txBody>
      <dsp:txXfrm>
        <a:off x="5478933" y="1598800"/>
        <a:ext cx="1922896" cy="1153737"/>
      </dsp:txXfrm>
    </dsp:sp>
    <dsp:sp modelId="{9D555F2B-D756-084A-A5AC-43535E019C9C}">
      <dsp:nvSpPr>
        <dsp:cNvPr id="0" name=""/>
        <dsp:cNvSpPr/>
      </dsp:nvSpPr>
      <dsp:spPr>
        <a:xfrm>
          <a:off x="1710055" y="2750737"/>
          <a:ext cx="7095488" cy="411666"/>
        </a:xfrm>
        <a:custGeom>
          <a:avLst/>
          <a:gdLst/>
          <a:ahLst/>
          <a:cxnLst/>
          <a:rect l="0" t="0" r="0" b="0"/>
          <a:pathLst>
            <a:path>
              <a:moveTo>
                <a:pt x="7095488" y="0"/>
              </a:moveTo>
              <a:lnTo>
                <a:pt x="7095488" y="222933"/>
              </a:lnTo>
              <a:lnTo>
                <a:pt x="0" y="222933"/>
              </a:lnTo>
              <a:lnTo>
                <a:pt x="0" y="411666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0068" y="2954359"/>
        <a:ext cx="355462" cy="4422"/>
      </dsp:txXfrm>
    </dsp:sp>
    <dsp:sp modelId="{A9476FE6-369E-7644-AE54-4567EA203700}">
      <dsp:nvSpPr>
        <dsp:cNvPr id="0" name=""/>
        <dsp:cNvSpPr/>
      </dsp:nvSpPr>
      <dsp:spPr>
        <a:xfrm>
          <a:off x="7844095" y="1598800"/>
          <a:ext cx="1922896" cy="1153737"/>
        </a:xfrm>
        <a:prstGeom prst="rect">
          <a:avLst/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From Pt to Population</a:t>
          </a:r>
        </a:p>
      </dsp:txBody>
      <dsp:txXfrm>
        <a:off x="7844095" y="1598800"/>
        <a:ext cx="1922896" cy="1153737"/>
      </dsp:txXfrm>
    </dsp:sp>
    <dsp:sp modelId="{A5065895-2827-0341-A66A-BE5B3B647902}">
      <dsp:nvSpPr>
        <dsp:cNvPr id="0" name=""/>
        <dsp:cNvSpPr/>
      </dsp:nvSpPr>
      <dsp:spPr>
        <a:xfrm>
          <a:off x="748607" y="3194804"/>
          <a:ext cx="1922896" cy="115373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Manage a Forrest</a:t>
          </a:r>
        </a:p>
      </dsp:txBody>
      <dsp:txXfrm>
        <a:off x="748607" y="3194804"/>
        <a:ext cx="1922896" cy="1153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561EE-E836-F140-B5FE-635B421A03D7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90C98-EA4C-504F-9B6F-B4E3D835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02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lnSpc>
                <a:spcPct val="150000"/>
              </a:lnSpc>
              <a:defRPr/>
            </a:pPr>
            <a:r>
              <a:rPr lang="en-US"/>
              <a:t>Mitzi</a:t>
            </a:r>
          </a:p>
          <a:p>
            <a:pPr defTabSz="881390">
              <a:lnSpc>
                <a:spcPct val="150000"/>
              </a:lnSpc>
              <a:defRPr/>
            </a:pPr>
            <a:endParaRPr lang="en-US" altLang="en-US" spc="-67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pc="-67">
                <a:cs typeface="Times New Roman" panose="02020603050405020304" pitchFamily="18" charset="0"/>
              </a:rPr>
              <a:t>TMC is primary community teaching hospital for UMKC School of Medicine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b="1" spc="-67">
                <a:cs typeface="Times New Roman" panose="02020603050405020304" pitchFamily="18" charset="0"/>
              </a:rPr>
              <a:t>450 medical students </a:t>
            </a:r>
            <a:r>
              <a:rPr lang="en-US" altLang="en-US" spc="-67">
                <a:cs typeface="Times New Roman" panose="02020603050405020304" pitchFamily="18" charset="0"/>
              </a:rPr>
              <a:t>and </a:t>
            </a:r>
            <a:r>
              <a:rPr lang="en-US" altLang="en-US" b="1" spc="-67">
                <a:cs typeface="Times New Roman" panose="02020603050405020304" pitchFamily="18" charset="0"/>
              </a:rPr>
              <a:t>350+ resident physicians</a:t>
            </a:r>
            <a:r>
              <a:rPr lang="en-US" altLang="en-US" spc="-67">
                <a:cs typeface="Times New Roman" panose="02020603050405020304" pitchFamily="18" charset="0"/>
              </a:rPr>
              <a:t> train at TMC each year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pc="-67">
                <a:cs typeface="Times New Roman" panose="02020603050405020304" pitchFamily="18" charset="0"/>
              </a:rPr>
              <a:t>More than </a:t>
            </a:r>
            <a:r>
              <a:rPr lang="en-US" altLang="en-US" b="1" spc="-67">
                <a:cs typeface="Times New Roman" panose="02020603050405020304" pitchFamily="18" charset="0"/>
              </a:rPr>
              <a:t>1,000 </a:t>
            </a:r>
            <a:r>
              <a:rPr lang="en-US" altLang="en-US" spc="-67">
                <a:cs typeface="Times New Roman" panose="02020603050405020304" pitchFamily="18" charset="0"/>
              </a:rPr>
              <a:t>UMKC School of Medicine graduates serve the residents of Jackson County and the Kansas City Metro </a:t>
            </a:r>
            <a:br>
              <a:rPr lang="en-US" altLang="en-US" spc="-67">
                <a:cs typeface="Times New Roman" panose="02020603050405020304" pitchFamily="18" charset="0"/>
              </a:rPr>
            </a:br>
            <a:endParaRPr lang="en-US" altLang="en-US" spc="-67"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B8A8C8-C21F-4256-A567-449B6E97F9F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5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7A327-366A-C342-9FE3-9C4B0A3109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97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7A327-366A-C342-9FE3-9C4B0A3109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36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90C98-EA4C-504F-9B6F-B4E3D835AF7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30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90C98-EA4C-504F-9B6F-B4E3D835AF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11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90C98-EA4C-504F-9B6F-B4E3D835AF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00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very important to provide access to the same tools administrators use to evaluate and manage departments.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55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very important to provide access to the same tools administrators use to evaluate and manage departments.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16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7A327-366A-C342-9FE3-9C4B0A3109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92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7A327-366A-C342-9FE3-9C4B0A3109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70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7A327-366A-C342-9FE3-9C4B0A3109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0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7A327-366A-C342-9FE3-9C4B0A3109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59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D665-D80B-0E4F-B249-1CCC0AAD46B5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1748-6A21-314D-B8A7-1BA816C2B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2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D665-D80B-0E4F-B249-1CCC0AAD46B5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1748-6A21-314D-B8A7-1BA816C2B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7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D665-D80B-0E4F-B249-1CCC0AAD46B5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1748-6A21-314D-B8A7-1BA816C2B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6"/>
            <a:ext cx="5734051" cy="2219691"/>
          </a:xfrm>
        </p:spPr>
        <p:txBody>
          <a:bodyPr anchor="ctr">
            <a:normAutofit/>
          </a:bodyPr>
          <a:lstStyle>
            <a:lvl1pPr algn="l">
              <a:defRPr sz="33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6"/>
            <a:ext cx="573405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5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4687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/>
              <a:t>Best for logos/graphics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 bwMode="auto">
          <a:xfrm>
            <a:off x="609600" y="1600201"/>
            <a:ext cx="10972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890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D665-D80B-0E4F-B249-1CCC0AAD46B5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1748-6A21-314D-B8A7-1BA816C2B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41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D665-D80B-0E4F-B249-1CCC0AAD46B5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1748-6A21-314D-B8A7-1BA816C2B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77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D665-D80B-0E4F-B249-1CCC0AAD46B5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1748-6A21-314D-B8A7-1BA816C2B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8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D665-D80B-0E4F-B249-1CCC0AAD46B5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1748-6A21-314D-B8A7-1BA816C2B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13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D665-D80B-0E4F-B249-1CCC0AAD46B5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1748-6A21-314D-B8A7-1BA816C2B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5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D665-D80B-0E4F-B249-1CCC0AAD46B5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1748-6A21-314D-B8A7-1BA816C2B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41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D665-D80B-0E4F-B249-1CCC0AAD46B5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1748-6A21-314D-B8A7-1BA816C2B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68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D665-D80B-0E4F-B249-1CCC0AAD46B5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1748-6A21-314D-B8A7-1BA816C2B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9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2D665-D80B-0E4F-B249-1CCC0AAD46B5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11748-6A21-314D-B8A7-1BA816C2B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7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://business-technology-roundtable.blogspot.com/2013/11/big-data-and-predictive-analytics.html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://www.duperrin.com/2013/10/01/big-data-big-people/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3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barcados.com.br/metodologias-ageis-o-daily-meeting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6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13" Type="http://schemas.openxmlformats.org/officeDocument/2006/relationships/image" Target="../media/image6.jpg"/><Relationship Id="rId3" Type="http://schemas.openxmlformats.org/officeDocument/2006/relationships/image" Target="../media/image90.tiff"/><Relationship Id="rId7" Type="http://schemas.openxmlformats.org/officeDocument/2006/relationships/hyperlink" Target="http://innovationforsocialchange.org/metodologias-2/recursos-innovacion-social/" TargetMode="External"/><Relationship Id="rId12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11" Type="http://schemas.openxmlformats.org/officeDocument/2006/relationships/hyperlink" Target="http://www.picpedia.org/highway-signs/l/lifestyle.html" TargetMode="External"/><Relationship Id="rId5" Type="http://schemas.openxmlformats.org/officeDocument/2006/relationships/image" Target="../media/image92.png"/><Relationship Id="rId10" Type="http://schemas.openxmlformats.org/officeDocument/2006/relationships/image" Target="../media/image95.jpg"/><Relationship Id="rId4" Type="http://schemas.openxmlformats.org/officeDocument/2006/relationships/image" Target="../media/image91.png"/><Relationship Id="rId9" Type="http://schemas.openxmlformats.org/officeDocument/2006/relationships/hyperlink" Target="https://medium.com/delapierced/on-the-words-of-racism-702a51c2d87c" TargetMode="External"/><Relationship Id="rId1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6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6.jp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tiff"/><Relationship Id="rId7" Type="http://schemas.openxmlformats.org/officeDocument/2006/relationships/diagramColors" Target="../diagrams/colors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6.png"/><Relationship Id="rId7" Type="http://schemas.openxmlformats.org/officeDocument/2006/relationships/image" Target="../media/image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5499F2-3684-0445-9F2F-D7A95CBF0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5E50C3-22D8-E845-87DF-E0721B34B5AA}"/>
              </a:ext>
            </a:extLst>
          </p:cNvPr>
          <p:cNvGrpSpPr/>
          <p:nvPr/>
        </p:nvGrpSpPr>
        <p:grpSpPr>
          <a:xfrm>
            <a:off x="8446333" y="483486"/>
            <a:ext cx="2464334" cy="2389274"/>
            <a:chOff x="4315485" y="1908430"/>
            <a:chExt cx="2079703" cy="1945037"/>
          </a:xfrm>
        </p:grpSpPr>
        <p:sp>
          <p:nvSpPr>
            <p:cNvPr id="4" name="Diamond 3">
              <a:extLst>
                <a:ext uri="{FF2B5EF4-FFF2-40B4-BE49-F238E27FC236}">
                  <a16:creationId xmlns:a16="http://schemas.microsoft.com/office/drawing/2014/main" id="{4B5FD696-76E0-E146-BBA8-A83A1D94086D}"/>
                </a:ext>
              </a:extLst>
            </p:cNvPr>
            <p:cNvSpPr/>
            <p:nvPr/>
          </p:nvSpPr>
          <p:spPr>
            <a:xfrm>
              <a:off x="4450151" y="1908430"/>
              <a:ext cx="1945037" cy="1945037"/>
            </a:xfrm>
            <a:prstGeom prst="diamond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2FD4413A-3BFE-F542-9DF8-16A62ABE5F60}"/>
                </a:ext>
              </a:extLst>
            </p:cNvPr>
            <p:cNvSpPr/>
            <p:nvPr/>
          </p:nvSpPr>
          <p:spPr>
            <a:xfrm>
              <a:off x="4315485" y="1908430"/>
              <a:ext cx="1945037" cy="1945037"/>
            </a:xfrm>
            <a:prstGeom prst="diamond">
              <a:avLst/>
            </a:prstGeom>
            <a:blipFill dpi="0" rotWithShape="1">
              <a:blip r:embed="rId3"/>
              <a:srcRect/>
              <a:stretch>
                <a:fillRect l="-6000" t="-2000" r="-22000" b="-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E922783-E52A-ED44-B6FF-6458E73315C4}"/>
              </a:ext>
            </a:extLst>
          </p:cNvPr>
          <p:cNvGrpSpPr/>
          <p:nvPr/>
        </p:nvGrpSpPr>
        <p:grpSpPr>
          <a:xfrm>
            <a:off x="637541" y="307498"/>
            <a:ext cx="3861631" cy="1213805"/>
            <a:chOff x="6222857" y="4616449"/>
            <a:chExt cx="1838522" cy="3788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933EBD-F81E-0740-8074-A41CAFBFFD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222857" y="4671377"/>
              <a:ext cx="800483" cy="3239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69989C-33C2-5B4B-986A-FF56381BA9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16001" y="4616449"/>
              <a:ext cx="945378" cy="355601"/>
            </a:xfrm>
            <a:prstGeom prst="rect">
              <a:avLst/>
            </a:prstGeom>
          </p:spPr>
        </p:pic>
      </p:grpSp>
      <p:sp>
        <p:nvSpPr>
          <p:cNvPr id="9" name="Subtitle 2">
            <a:extLst>
              <a:ext uri="{FF2B5EF4-FFF2-40B4-BE49-F238E27FC236}">
                <a16:creationId xmlns:a16="http://schemas.microsoft.com/office/drawing/2014/main" id="{C8F17BBE-66EA-1E45-982F-FD6FA08EC210}"/>
              </a:ext>
            </a:extLst>
          </p:cNvPr>
          <p:cNvSpPr txBox="1">
            <a:spLocks/>
          </p:cNvSpPr>
          <p:nvPr/>
        </p:nvSpPr>
        <p:spPr>
          <a:xfrm>
            <a:off x="636511" y="2661566"/>
            <a:ext cx="5700616" cy="69813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Trebuchet MS" panose="020B0703020202090204" pitchFamily="34" charset="0"/>
              </a:rPr>
              <a:t>2019 STFM Conference 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A8A9729-B6C1-8C40-AF4B-A6A67456CFA2}"/>
              </a:ext>
            </a:extLst>
          </p:cNvPr>
          <p:cNvSpPr txBox="1">
            <a:spLocks/>
          </p:cNvSpPr>
          <p:nvPr/>
        </p:nvSpPr>
        <p:spPr>
          <a:xfrm>
            <a:off x="3824048" y="3770708"/>
            <a:ext cx="6978819" cy="1670429"/>
          </a:xfrm>
          <a:prstGeom prst="rect">
            <a:avLst/>
          </a:prstGeom>
        </p:spPr>
        <p:txBody>
          <a:bodyPr anchor="t">
            <a:noAutofit/>
            <a:scene3d>
              <a:camera prst="orthographicFront"/>
              <a:lightRig rig="threePt" dir="t"/>
            </a:scene3d>
            <a:sp3d extrusionH="57150" prstMaterial="matte">
              <a:bevelT h="25400" prst="softRound"/>
            </a:sp3d>
          </a:bodyPr>
          <a:lstStyle>
            <a:lvl1pPr algn="l" defTabSz="3657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703020202090204" pitchFamily="34" charset="0"/>
              </a:rPr>
              <a:t>Practice &amp; </a:t>
            </a:r>
            <a:br>
              <a:rPr lang="en-US" sz="4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703020202090204" pitchFamily="34" charset="0"/>
              </a:rPr>
            </a:br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703020202090204" pitchFamily="34" charset="0"/>
              </a:rPr>
              <a:t>Quality Improvement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4D6A36-B275-C847-A8A6-D3E722B246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4482"/>
          <a:stretch/>
        </p:blipFill>
        <p:spPr>
          <a:xfrm flipV="1">
            <a:off x="40470" y="6021254"/>
            <a:ext cx="12151530" cy="36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60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32D6C1D1-39BC-0148-82F3-003D7C813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838" r="5550" b="2"/>
          <a:stretch/>
        </p:blipFill>
        <p:spPr>
          <a:xfrm>
            <a:off x="6083786" y="-168318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8" name="Picture 7" descr="A close up of a newspaper&#10;&#10;Description automatically generated">
            <a:extLst>
              <a:ext uri="{FF2B5EF4-FFF2-40B4-BE49-F238E27FC236}">
                <a16:creationId xmlns:a16="http://schemas.microsoft.com/office/drawing/2014/main" id="{6B75C131-3591-7B4E-BDCF-B7FAD6DDBA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052" r="1" b="7721"/>
          <a:stretch/>
        </p:blipFill>
        <p:spPr>
          <a:xfrm>
            <a:off x="6089904" y="2487168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84ACD5-4498-D948-942F-0801CE7B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22FE-3C2E-3D4B-B471-02F44D1DB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803637" cy="378883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Original Reasons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Understand practice profile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Track resident experience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Submit ACGME reports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Know our patients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Increase transparency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More Recent Objectives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Better educate residents for value-based care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Improve workflows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Close care gaps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Shifts focus from individual to group</a:t>
            </a:r>
          </a:p>
          <a:p>
            <a:pPr marL="914400" lvl="2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Leaves &gt; Trees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Increase interest and reduce animosity towards EHRs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Prepare residents for data driven world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DDBC2A-9049-5E4D-936D-E5D07DAF7A23}"/>
              </a:ext>
            </a:extLst>
          </p:cNvPr>
          <p:cNvSpPr txBox="1"/>
          <p:nvPr/>
        </p:nvSpPr>
        <p:spPr>
          <a:xfrm>
            <a:off x="9760754" y="3563940"/>
            <a:ext cx="258436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business-technology-roundtable.blogspot.com/2013/11/big-data-and-predictive-analytic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Photos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2C79C4-C6E7-4545-BA9F-01693F328649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BF9444-3BBC-464D-8615-9F332226D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5615EC-32B6-8A49-A9B6-350D17741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AFD86F-95AC-8148-95A3-991E1C6F1628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5611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AA4381-3C4B-3549-BC8D-130F7A764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Dashboard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9A7A6-7AAD-3A48-8FA3-4ED9BCD6A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1258" y="4525347"/>
            <a:ext cx="3258675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November 2019 Version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7D35D8-60AF-B648-A8FD-5B9B00AA6891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D7930E-74C1-3341-8420-07209E1A1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E3BC44D-CE25-E44C-A5A0-B3BBC52FA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923E45-6919-3843-90E8-FBAEB7B19C8B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318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09AF6E1-2E01-EA40-94BC-205093DFE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8783"/>
            <a:ext cx="12192000" cy="37914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C9F5CE2-8E5C-334B-A144-B7BDAD9DC5BE}"/>
              </a:ext>
            </a:extLst>
          </p:cNvPr>
          <p:cNvGrpSpPr/>
          <p:nvPr/>
        </p:nvGrpSpPr>
        <p:grpSpPr>
          <a:xfrm>
            <a:off x="501675" y="4650450"/>
            <a:ext cx="11288535" cy="1458767"/>
            <a:chOff x="508254" y="4562956"/>
            <a:chExt cx="11288535" cy="14587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3B36E5-D2B5-DD4A-B906-C342D2F156A7}"/>
                </a:ext>
              </a:extLst>
            </p:cNvPr>
            <p:cNvSpPr/>
            <p:nvPr/>
          </p:nvSpPr>
          <p:spPr>
            <a:xfrm>
              <a:off x="508254" y="4575173"/>
              <a:ext cx="1608133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Demographics</a:t>
              </a:r>
            </a:p>
            <a:p>
              <a:pPr algn="ctr"/>
              <a: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Resident</a:t>
              </a:r>
              <a:b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</a:br>
              <a: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Degree</a:t>
              </a:r>
              <a:b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</a:br>
              <a: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Class</a:t>
              </a:r>
              <a:b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</a:br>
              <a: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PCMH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36F2B1-1FBE-1C4F-88B7-8C1BCC768777}"/>
                </a:ext>
              </a:extLst>
            </p:cNvPr>
            <p:cNvSpPr/>
            <p:nvPr/>
          </p:nvSpPr>
          <p:spPr>
            <a:xfrm>
              <a:off x="2602354" y="4575173"/>
              <a:ext cx="1345240" cy="89255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Progress</a:t>
              </a:r>
              <a:br>
                <a:rPr lang="en-US" sz="16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</a:br>
              <a: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Current Block</a:t>
              </a:r>
              <a:b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</a:br>
              <a: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Continuity Visits</a:t>
              </a:r>
            </a:p>
            <a:p>
              <a:pPr algn="ctr"/>
              <a:r>
                <a:rPr lang="en-US" sz="12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Continuity Status</a:t>
              </a:r>
              <a:endParaRPr lang="en-US" sz="1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F68467-D912-C942-AB46-4A5015EE3304}"/>
                </a:ext>
              </a:extLst>
            </p:cNvPr>
            <p:cNvSpPr/>
            <p:nvPr/>
          </p:nvSpPr>
          <p:spPr>
            <a:xfrm>
              <a:off x="4926986" y="4562956"/>
              <a:ext cx="883575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Panel</a:t>
              </a:r>
              <a:br>
                <a:rPr lang="en-US" sz="16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</a:br>
              <a:r>
                <a:rPr lang="en-US" sz="12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Size</a:t>
              </a:r>
            </a:p>
            <a:p>
              <a:pPr algn="ctr"/>
              <a: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% New</a:t>
              </a:r>
            </a:p>
            <a:p>
              <a:pPr algn="ctr"/>
              <a: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% Peds</a:t>
              </a:r>
            </a:p>
            <a:p>
              <a:pPr algn="ctr"/>
              <a: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% Seniors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8A558-4EB4-DF48-8C85-62F6E9D9B8E6}"/>
                </a:ext>
              </a:extLst>
            </p:cNvPr>
            <p:cNvSpPr/>
            <p:nvPr/>
          </p:nvSpPr>
          <p:spPr>
            <a:xfrm>
              <a:off x="6470975" y="4575173"/>
              <a:ext cx="1414170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Engagement</a:t>
              </a:r>
              <a:br>
                <a:rPr lang="en-US" sz="16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</a:br>
              <a:r>
                <a:rPr lang="en-US" sz="12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No Show Rate</a:t>
              </a:r>
            </a:p>
            <a:p>
              <a:pPr algn="ctr"/>
              <a: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Continuity Rate</a:t>
              </a:r>
            </a:p>
            <a:p>
              <a:pPr algn="ctr"/>
              <a:r>
                <a:rPr lang="en-US" sz="12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Portal Use</a:t>
              </a:r>
            </a:p>
            <a:p>
              <a:pPr algn="ctr"/>
              <a:endParaRPr lang="en-US" sz="1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  <a:p>
              <a:pPr algn="ctr"/>
              <a:r>
                <a:rPr lang="en-US" sz="12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Pt Satisfaction</a:t>
              </a:r>
              <a:br>
                <a:rPr lang="en-US" sz="12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</a:br>
              <a:r>
                <a:rPr lang="en-US" sz="12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…coming soon</a:t>
              </a:r>
              <a:endParaRPr lang="en-US" sz="1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7DD1BC-F13F-F946-B61F-5F03DF528352}"/>
                </a:ext>
              </a:extLst>
            </p:cNvPr>
            <p:cNvSpPr/>
            <p:nvPr/>
          </p:nvSpPr>
          <p:spPr>
            <a:xfrm>
              <a:off x="7999939" y="4575173"/>
              <a:ext cx="881973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Quality</a:t>
              </a:r>
              <a:br>
                <a:rPr lang="en-US" sz="16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</a:br>
              <a: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Overall</a:t>
              </a:r>
              <a:b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</a:br>
              <a: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Registry</a:t>
              </a:r>
              <a:br>
                <a:rPr lang="en-US" sz="12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</a:br>
              <a:r>
                <a:rPr lang="en-US" sz="12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Score</a:t>
              </a:r>
            </a:p>
            <a:p>
              <a:pPr algn="ctr"/>
              <a:endParaRPr lang="en-US" sz="1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  <a:p>
              <a:pPr algn="ctr"/>
              <a:r>
                <a:rPr lang="en-US" sz="1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Med Rec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B68FBE-E1BB-8447-BCE6-48DA529FC898}"/>
                </a:ext>
              </a:extLst>
            </p:cNvPr>
            <p:cNvSpPr/>
            <p:nvPr/>
          </p:nvSpPr>
          <p:spPr>
            <a:xfrm>
              <a:off x="8918916" y="4575173"/>
              <a:ext cx="108029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EHR</a:t>
              </a:r>
              <a:r>
                <a:rPr lang="en-US" sz="1600" b="1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 Use</a:t>
              </a:r>
              <a:br>
                <a:rPr lang="en-US" sz="16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</a:br>
              <a:r>
                <a:rPr lang="en-US" sz="12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Pajama Time</a:t>
              </a:r>
              <a:endParaRPr lang="en-US" sz="1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E071FDF-D9DC-734D-BFC4-1996080752D6}"/>
                </a:ext>
              </a:extLst>
            </p:cNvPr>
            <p:cNvSpPr/>
            <p:nvPr/>
          </p:nvSpPr>
          <p:spPr>
            <a:xfrm>
              <a:off x="10425901" y="4575173"/>
              <a:ext cx="1370888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Productivity</a:t>
              </a:r>
              <a:br>
                <a:rPr lang="en-US" sz="16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</a:br>
              <a:r>
                <a:rPr lang="en-US" sz="12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Total Charges</a:t>
              </a:r>
            </a:p>
            <a:p>
              <a:pPr algn="ctr"/>
              <a:r>
                <a:rPr lang="en-US" sz="1200" b="0" cap="none" spc="0" dirty="0" err="1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wRVUs</a:t>
              </a:r>
              <a:endParaRPr lang="en-US" sz="1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  <a:p>
              <a:pPr algn="ctr"/>
              <a:r>
                <a:rPr lang="en-US" sz="12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Clinic Charges</a:t>
              </a:r>
            </a:p>
            <a:p>
              <a:pPr algn="ctr"/>
              <a:r>
                <a:rPr lang="en-US" sz="1200" b="0" cap="none" spc="0" dirty="0" err="1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wRVUs</a:t>
              </a:r>
              <a:endParaRPr lang="en-US" sz="1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0CCB341-6999-644E-A9E1-CC1AF40BBD20}"/>
              </a:ext>
            </a:extLst>
          </p:cNvPr>
          <p:cNvSpPr/>
          <p:nvPr/>
        </p:nvSpPr>
        <p:spPr>
          <a:xfrm>
            <a:off x="3103782" y="47143"/>
            <a:ext cx="58528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Numerical Section Details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ABC7B9-1DCB-AF4D-A7EE-9FE7D8465B9F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03005FB-D96B-3B4F-8AE5-0F338F9D2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7B3147F-619A-7946-BE73-ADC497F79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085AFA-5357-0C46-8D11-B64BB5A6C30B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53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898065-78C7-E34B-A5FB-F231D85AFAEE}"/>
              </a:ext>
            </a:extLst>
          </p:cNvPr>
          <p:cNvSpPr/>
          <p:nvPr/>
        </p:nvSpPr>
        <p:spPr>
          <a:xfrm>
            <a:off x="3903045" y="47143"/>
            <a:ext cx="42543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Data Visualization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40999-1F25-E543-8CFE-1FFBEFC09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637"/>
            <a:ext cx="12192000" cy="2003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6348E9-A889-A44C-824E-BE0FD54D0B81}"/>
              </a:ext>
            </a:extLst>
          </p:cNvPr>
          <p:cNvSpPr txBox="1"/>
          <p:nvPr/>
        </p:nvSpPr>
        <p:spPr>
          <a:xfrm>
            <a:off x="4925041" y="809145"/>
            <a:ext cx="234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Practice Description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CE483D-D70D-FC49-B713-DA5F5561B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139"/>
            <a:ext cx="12192000" cy="20172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BCA1DF-307F-D146-90C1-4DB30A0B3215}"/>
              </a:ext>
            </a:extLst>
          </p:cNvPr>
          <p:cNvSpPr txBox="1"/>
          <p:nvPr/>
        </p:nvSpPr>
        <p:spPr>
          <a:xfrm>
            <a:off x="4925041" y="3287807"/>
            <a:ext cx="234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Resident Progress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51BB17-8C45-124E-91E5-008D6E103165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80ECA2-BC2C-484C-857A-59F8E809C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12ADE04-7572-AC42-9143-FE8BA7A85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646CB3-A92B-A04A-948F-D5D5F4D3D2C2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9680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0F85B4-0A13-F14A-8E08-CC430842474A}"/>
              </a:ext>
            </a:extLst>
          </p:cNvPr>
          <p:cNvSpPr/>
          <p:nvPr/>
        </p:nvSpPr>
        <p:spPr>
          <a:xfrm>
            <a:off x="3967165" y="47143"/>
            <a:ext cx="41261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Data Visualization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EBE0C-03E1-CD4A-8754-88BE0EE5E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4195"/>
            <a:ext cx="12192000" cy="21415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BC442C-2C14-DE4B-A877-321E2AE26CBD}"/>
              </a:ext>
            </a:extLst>
          </p:cNvPr>
          <p:cNvSpPr txBox="1"/>
          <p:nvPr/>
        </p:nvSpPr>
        <p:spPr>
          <a:xfrm>
            <a:off x="4427272" y="694863"/>
            <a:ext cx="333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Registry and Quality Measures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44173-C866-8243-A5CF-2849895D6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3754190"/>
            <a:ext cx="12192000" cy="25863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56588C-309B-B947-BBEE-7A01A558B20C}"/>
              </a:ext>
            </a:extLst>
          </p:cNvPr>
          <p:cNvSpPr txBox="1"/>
          <p:nvPr/>
        </p:nvSpPr>
        <p:spPr>
          <a:xfrm>
            <a:off x="4427272" y="3384858"/>
            <a:ext cx="333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EHR Utilization and Patterns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0F2500-5215-5C49-B954-DFD700635F71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1CC3B37-9883-2843-A753-C2C125163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FAE9111-F891-624A-B878-65CB91210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512B6F-C5FD-EB4A-B5B4-4F9F9307EFA4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8154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934552-6DDC-1B45-B429-2C2FB842CD1E}"/>
              </a:ext>
            </a:extLst>
          </p:cNvPr>
          <p:cNvSpPr/>
          <p:nvPr/>
        </p:nvSpPr>
        <p:spPr>
          <a:xfrm>
            <a:off x="3967165" y="47143"/>
            <a:ext cx="41261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Data Visualization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DEA87D-C7E9-474F-AF9A-8D0467A5B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694" y="1239894"/>
            <a:ext cx="8693095" cy="51118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DC8AB6-1246-F047-B677-732176337CE6}"/>
              </a:ext>
            </a:extLst>
          </p:cNvPr>
          <p:cNvSpPr txBox="1"/>
          <p:nvPr/>
        </p:nvSpPr>
        <p:spPr>
          <a:xfrm>
            <a:off x="3967165" y="681781"/>
            <a:ext cx="446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Charges, </a:t>
            </a:r>
            <a:r>
              <a:rPr lang="en-US" dirty="0" err="1"/>
              <a:t>wRVU’s</a:t>
            </a:r>
            <a:r>
              <a:rPr lang="en-US" dirty="0"/>
              <a:t>, E&amp;M Coding Patterns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DA4014-5C23-5A46-8F0E-A9E9579614B1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5096F-AE52-4F46-BB92-33D2CC734A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89A9B2-4D08-304A-B8E3-4B66A2FAF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33B14D-A209-4040-966B-69363A204411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112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AA4381-3C4B-3549-BC8D-130F7A764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Making It All Real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9A7A6-7AAD-3A48-8FA3-4ED9BCD6A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1258" y="4525347"/>
            <a:ext cx="3258675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to get residents interested, involved,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egaged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getting the “BIG” picture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8321DA-6431-F740-97D6-2365B3FB76AC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311EE8-731D-004D-B8DD-E8C83FFBC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D9DECAF-DA69-1243-88DE-FC743C101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C118105-A56B-AE43-B789-F819F14F8F5F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293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AD97-C207-BE4A-9C2A-B951390C6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250" y="5029922"/>
            <a:ext cx="8181500" cy="102140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CFE5350-FFCA-402F-AC91-9C75CB7959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4608520"/>
              </p:ext>
            </p:extLst>
          </p:nvPr>
        </p:nvGraphicFramePr>
        <p:xfrm>
          <a:off x="2051046" y="1029177"/>
          <a:ext cx="8089909" cy="3444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4428B9D6-57CD-4F4D-8836-37E9A5F119F9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2DC5E9-E068-8D4C-B7F8-E49A5A525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F1B393-5D8C-BF4E-A737-A72E1A7D1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411F52-0E42-944F-9CCE-FD4FBCC4B78E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885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Document 1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6361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95E5B-92D6-654C-98F7-4E5CDD6A1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700" kern="1200" spc="-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Step 1:  Transparency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5DF82-930B-CD44-8974-B175C9FE60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27"/>
          <a:stretch/>
        </p:blipFill>
        <p:spPr>
          <a:xfrm>
            <a:off x="4352925" y="681038"/>
            <a:ext cx="3744913" cy="2706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E8FF05-81DA-E14F-AC54-C9876B3407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00" r="1" b="2520"/>
          <a:stretch/>
        </p:blipFill>
        <p:spPr>
          <a:xfrm>
            <a:off x="8181975" y="681038"/>
            <a:ext cx="3227388" cy="2706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ED4BE6-6CB7-7348-8B7A-92069BE05D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074" b="4"/>
          <a:stretch/>
        </p:blipFill>
        <p:spPr>
          <a:xfrm>
            <a:off x="8188325" y="3470275"/>
            <a:ext cx="3219450" cy="2705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4EE6B-F320-9445-969A-F3994AD4E7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" b="1685"/>
          <a:stretch/>
        </p:blipFill>
        <p:spPr>
          <a:xfrm>
            <a:off x="4352925" y="3470275"/>
            <a:ext cx="3751263" cy="27051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693A446-9C00-E046-9CD4-C6F84BFED829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BBE725-0639-8C41-8314-F6E97AE8B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9DBC57-59D4-C649-9EF4-9D7D30A1E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5E7692-D2D6-AC48-B6C9-ABEF6F5B58C2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777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95E5B-92D6-654C-98F7-4E5CDD6A1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spc="-100">
                <a:solidFill>
                  <a:srgbClr val="FFFFFF"/>
                </a:solidFill>
              </a:rPr>
              <a:t>Step 2:  Curriculum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5480DB-0C37-4148-A169-E36E26851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439" y="992187"/>
            <a:ext cx="3060700" cy="474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0CC3E0-A62A-A24A-8010-59676B045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713" y="992188"/>
            <a:ext cx="3652838" cy="474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132B51-A984-2648-B917-49B8D3A82F8A}"/>
              </a:ext>
            </a:extLst>
          </p:cNvPr>
          <p:cNvSpPr txBox="1"/>
          <p:nvPr/>
        </p:nvSpPr>
        <p:spPr>
          <a:xfrm>
            <a:off x="717424" y="3519055"/>
            <a:ext cx="298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Assignments on their own panel patients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74311C-96B4-8D47-AFC1-42BDD2DB6F30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BC99CC-FD59-3345-9BEC-2030B5E3E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D08E49-D6DB-A645-B4DC-617D581D0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7B4368-4D8D-5149-ADD2-363A4BD7866B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76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93E83-6955-7543-A04E-CF1488EEC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3786" y="1029800"/>
            <a:ext cx="9249013" cy="2482515"/>
          </a:xfrm>
        </p:spPr>
        <p:txBody>
          <a:bodyPr anchor="ctr">
            <a:normAutofit/>
          </a:bodyPr>
          <a:lstStyle/>
          <a:p>
            <a:pPr algn="l"/>
            <a:r>
              <a:rPr lang="en-US" sz="2900" dirty="0"/>
              <a:t>How do Registries, Population Health, and Quality Metrics affect residency education and Patient Care?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D0F62-B286-D24E-82BE-43D4EC5AB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6457" y="3727697"/>
            <a:ext cx="5293449" cy="1371405"/>
          </a:xfrm>
        </p:spPr>
        <p:txBody>
          <a:bodyPr>
            <a:normAutofit/>
          </a:bodyPr>
          <a:lstStyle/>
          <a:p>
            <a:pPr algn="l"/>
            <a:r>
              <a:rPr lang="en-US" sz="1500" dirty="0"/>
              <a:t>David </a:t>
            </a:r>
            <a:r>
              <a:rPr lang="en-US" sz="1500" dirty="0" err="1"/>
              <a:t>Voran</a:t>
            </a:r>
            <a:r>
              <a:rPr lang="en-US" sz="1500" dirty="0"/>
              <a:t>, MD</a:t>
            </a:r>
          </a:p>
          <a:p>
            <a:pPr algn="l"/>
            <a:r>
              <a:rPr lang="en-US" sz="1500" dirty="0"/>
              <a:t>Medical and Informatics Director – Family Medicine Center</a:t>
            </a:r>
          </a:p>
          <a:p>
            <a:pPr algn="l"/>
            <a:r>
              <a:rPr lang="en-US" sz="1500" dirty="0"/>
              <a:t>Truman Medical Center – Lakewood</a:t>
            </a:r>
          </a:p>
          <a:p>
            <a:pPr algn="l"/>
            <a:r>
              <a:rPr lang="en-US" sz="1500" dirty="0"/>
              <a:t>Kansas City</a:t>
            </a:r>
          </a:p>
        </p:txBody>
      </p:sp>
      <p:pic>
        <p:nvPicPr>
          <p:cNvPr id="7" name="Graphic 6" descr="Stethoscope">
            <a:extLst>
              <a:ext uri="{FF2B5EF4-FFF2-40B4-BE49-F238E27FC236}">
                <a16:creationId xmlns:a16="http://schemas.microsoft.com/office/drawing/2014/main" id="{9B10B5AC-3F5C-4737-A8A6-B20C96BA7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84CBF66-1DCE-46CB-B135-73B05FF23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B2411-6A87-B247-8E4C-9D8513D962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482"/>
          <a:stretch/>
        </p:blipFill>
        <p:spPr>
          <a:xfrm>
            <a:off x="0" y="6484663"/>
            <a:ext cx="12192000" cy="373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6F2F48-B5E6-8A49-A528-41D781EE9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2" y="6022451"/>
            <a:ext cx="1783716" cy="37333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DF3FE18D-A87D-C04F-B7BC-7025B4CF436E}"/>
              </a:ext>
            </a:extLst>
          </p:cNvPr>
          <p:cNvSpPr txBox="1">
            <a:spLocks/>
          </p:cNvSpPr>
          <p:nvPr/>
        </p:nvSpPr>
        <p:spPr>
          <a:xfrm>
            <a:off x="85221" y="6597316"/>
            <a:ext cx="5530651" cy="26910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Trebuchet MS" panose="020B0703020202090204" pitchFamily="34" charset="0"/>
              </a:rPr>
              <a:t>2019 STFM Conference on Practice &amp; Quality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3326730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F476D-E7FA-784C-9F80-A8B259F1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7" y="965200"/>
            <a:ext cx="4474140" cy="31753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spc="-100" dirty="0"/>
              <a:t>Step 3: </a:t>
            </a:r>
            <a:br>
              <a:rPr lang="en-US" sz="6000" spc="-100" dirty="0"/>
            </a:br>
            <a:r>
              <a:rPr lang="en-US" sz="3600" spc="-100" dirty="0"/>
              <a:t>Reinforcement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6D7C6-8B23-2648-810C-6D3DB8341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8377" y="4301439"/>
            <a:ext cx="4474140" cy="209243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Data is a click or two away …</a:t>
            </a:r>
          </a:p>
          <a:p>
            <a:r>
              <a:rPr lang="en-US" sz="2400" dirty="0"/>
              <a:t>Huddles</a:t>
            </a:r>
          </a:p>
          <a:p>
            <a:r>
              <a:rPr lang="en-US" sz="2400" dirty="0"/>
              <a:t>Checkouts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18DD249-7BAF-43E4-96D2-897DF8277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3709A93-4FBF-496D-9228-3D3DBCF50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5906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FAED1C-5618-4640-8B6C-051BCB7D4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908" y="1487409"/>
            <a:ext cx="5446183" cy="408463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AC6F8F5A-EAFE-459F-8F54-9D86D539F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594369-A38E-6449-ADD5-0DB3C8A1F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08" y="3688530"/>
            <a:ext cx="2364317" cy="2364317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C3FD65E3-4E8F-40F8-B00F-C3CA65D8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711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DFA2231-FFDF-4250-983C-D460855A3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616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2774" y="4292742"/>
            <a:ext cx="2364317" cy="96937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4248CDB-2395-3840-8D4F-8365D429BA16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CF8F63-4576-7A49-AF08-91C48BDC8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602280-011C-AB45-A8CC-C3F96A44B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A509A5-7413-3C49-B2B6-E5E9E0A53AC8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8592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F476D-E7FA-784C-9F80-A8B259F1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spc="-100" dirty="0">
                <a:solidFill>
                  <a:srgbClr val="FFFFFF"/>
                </a:solidFill>
              </a:rPr>
              <a:t>On which registries are my patients?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6D7C6-8B23-2648-810C-6D3DB8341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44278" y="1645723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dirty="0">
                <a:solidFill>
                  <a:srgbClr val="5DE0FF"/>
                </a:solidFill>
              </a:rPr>
              <a:t>Essence of Population Health – Where’s the trees?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D89E8812-0F63-4355-89EF-BA6AD9B167C7" descr="145C1688-50AC-421E-AD1D-118121C98CEE@TMC">
            <a:extLst>
              <a:ext uri="{FF2B5EF4-FFF2-40B4-BE49-F238E27FC236}">
                <a16:creationId xmlns:a16="http://schemas.microsoft.com/office/drawing/2014/main" id="{4AF39591-47A7-3241-BA54-7139C0E8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0707" y="2426818"/>
            <a:ext cx="399763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49DAD26-CD12-154F-896C-F062C8851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925259"/>
            <a:ext cx="5455917" cy="300075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09BA28D-A5E7-3E47-AFF1-D81CB2D7C924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4080F3-B45D-AF4B-A6B0-57EBDB8D5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53BA1FC-B921-AD4E-B1D2-F0B3F5AF9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C4DF24-11A8-804D-917B-0CC63BD59973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329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F476D-E7FA-784C-9F80-A8B259F1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spc="-100" dirty="0">
                <a:solidFill>
                  <a:srgbClr val="FFFFFF"/>
                </a:solidFill>
              </a:rPr>
              <a:t>Which part of the </a:t>
            </a:r>
            <a:r>
              <a:rPr lang="en-US" sz="3000" spc="-100" dirty="0" err="1">
                <a:solidFill>
                  <a:srgbClr val="FFFFFF"/>
                </a:solidFill>
              </a:rPr>
              <a:t>forrest</a:t>
            </a:r>
            <a:r>
              <a:rPr lang="en-US" sz="3000" spc="-100" dirty="0">
                <a:solidFill>
                  <a:srgbClr val="FFFFFF"/>
                </a:solidFill>
              </a:rPr>
              <a:t> needs attention?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6D7C6-8B23-2648-810C-6D3DB8341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dirty="0">
                <a:solidFill>
                  <a:srgbClr val="4CD7F7"/>
                </a:solidFill>
              </a:rPr>
              <a:t>… and which trees need help?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596A9-172A-E244-BFB5-A69A4EA5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180" y="307731"/>
            <a:ext cx="3997637" cy="3997637"/>
          </a:xfrm>
          <a:prstGeom prst="rect">
            <a:avLst/>
          </a:prstGeom>
        </p:spPr>
      </p:pic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86E3744-C3D5-FD40-953C-C0BD2A860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799352"/>
            <a:ext cx="5455917" cy="301439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EFF55CC-D7F6-0145-85F4-F645ACFDDED9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E30946-F970-324D-ABCB-DAED49C6D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272632-7F5A-4C4E-9EBB-C3E919724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FA8070-FB35-7044-86C7-F487B6182E90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290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F476D-E7FA-784C-9F80-A8B259F1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spc="-100" dirty="0">
                <a:solidFill>
                  <a:srgbClr val="FFFFFF"/>
                </a:solidFill>
              </a:rPr>
              <a:t>Which patients?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6D7C6-8B23-2648-810C-6D3DB8341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44278" y="1645723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dirty="0">
                <a:solidFill>
                  <a:srgbClr val="4CD7F7"/>
                </a:solidFill>
              </a:rPr>
              <a:t>Which trees?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45B20E0-8EE6-BC4B-A600-17139044C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07" y="2426818"/>
            <a:ext cx="3997637" cy="399763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2D196BA-160A-7046-9C4F-4F3BF90C3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073" y="3163956"/>
            <a:ext cx="5455917" cy="25233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9E27E6-05F3-2A4B-941F-C52CA59DD263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259E75-537D-4D4C-863D-0C30A281B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4DE85C-7CDB-0844-8E05-D326BA872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172391-B535-1144-BBCA-4F73DCC3571F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54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F476D-E7FA-784C-9F80-A8B259F1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 spc="-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What’s wrong with the patient?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6D7C6-8B23-2648-810C-6D3DB8341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Finding out exactly what needs to be done – Care Gaps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49A6D7-6BE4-754F-AC8D-433F32809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02" y="307731"/>
            <a:ext cx="8551096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040C954-7127-2A47-8694-FD19F5F39679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DC0879-2647-8B48-9717-13B673C8D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DE2552-2211-DD4B-9796-4EF944958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86614E-6CEE-6E4D-B4AC-289E4BE8C5F1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2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F476D-E7FA-784C-9F80-A8B259F1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spc="-100">
                <a:solidFill>
                  <a:srgbClr val="FFFFFF"/>
                </a:solidFill>
              </a:rPr>
              <a:t>Sharing with the patient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6D7C6-8B23-2648-810C-6D3DB8341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44278" y="1645723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spc="-100" dirty="0">
                <a:solidFill>
                  <a:schemeClr val="bg1"/>
                </a:solidFill>
              </a:rPr>
              <a:t>Incorporating care gap closure during visit with patients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39" name="Straight Connector 3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D9BC2F86-85D7-4640-8F7E-AB5CE12754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7" y="2426818"/>
            <a:ext cx="3997637" cy="3997637"/>
          </a:xfrm>
          <a:prstGeom prst="rect">
            <a:avLst/>
          </a:prstGeom>
        </p:spPr>
      </p:pic>
      <p:cxnSp>
        <p:nvCxnSpPr>
          <p:cNvPr id="40" name="Straight Connector 3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2406D7B-0B5B-7C4A-9EB0-6DC015F93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073" y="3095757"/>
            <a:ext cx="5455917" cy="265975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0F946D8-715E-3544-BEA2-D51081994685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963FA79-6913-7D45-B9A6-87BEA29CC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E0E0B60-0CB0-B242-AED1-647C78ED6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5F1286-7EE6-3943-B1AE-508D194147E6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555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4402377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4ACD5-4498-D948-942F-0801CE7B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762000"/>
            <a:ext cx="3759200" cy="33401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end</a:t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“MOB” Meetings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450221"/>
            <a:ext cx="2115455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21269"/>
            <a:ext cx="6697525" cy="1877811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1418" y="450221"/>
            <a:ext cx="4421661" cy="594885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22FE-3C2E-3D4B-B471-02F44D1DB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103" y="795548"/>
            <a:ext cx="3759198" cy="527560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Occur ever 4 weeks</a:t>
            </a:r>
          </a:p>
          <a:p>
            <a:pPr marL="0" indent="0">
              <a:buNone/>
            </a:pPr>
            <a:r>
              <a:rPr lang="en-US" sz="2000" dirty="0"/>
              <a:t>At rotation change</a:t>
            </a:r>
          </a:p>
          <a:p>
            <a:pPr marL="0" indent="0">
              <a:buNone/>
            </a:pPr>
            <a:r>
              <a:rPr lang="en-US" sz="2000" dirty="0"/>
              <a:t>“Now for the numbers ….”</a:t>
            </a:r>
          </a:p>
          <a:p>
            <a:pPr marL="0" indent="0">
              <a:buNone/>
            </a:pPr>
            <a:r>
              <a:rPr lang="en-US" sz="2000" dirty="0"/>
              <a:t>Highlight different data set</a:t>
            </a:r>
          </a:p>
          <a:p>
            <a:pPr marL="0" indent="0">
              <a:buNone/>
            </a:pPr>
            <a:r>
              <a:rPr lang="en-US" sz="2000" dirty="0"/>
              <a:t>Encourage group think</a:t>
            </a:r>
          </a:p>
          <a:p>
            <a:pPr marL="0" indent="0">
              <a:buNone/>
            </a:pPr>
            <a:r>
              <a:rPr lang="en-US" sz="2000" dirty="0"/>
              <a:t>Reinforce panel and population management approaches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D9419B-FC95-E649-8AC3-10DBF7AC4F72}"/>
              </a:ext>
            </a:extLst>
          </p:cNvPr>
          <p:cNvSpPr txBox="1">
            <a:spLocks/>
          </p:cNvSpPr>
          <p:nvPr/>
        </p:nvSpPr>
        <p:spPr>
          <a:xfrm>
            <a:off x="1212497" y="5012841"/>
            <a:ext cx="5190371" cy="89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Ourselves Better</a:t>
            </a:r>
          </a:p>
        </p:txBody>
      </p:sp>
      <p:pic>
        <p:nvPicPr>
          <p:cNvPr id="6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59B89DF4-E9AD-2C4E-A0C6-B3C24CD3A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77077" y="823069"/>
            <a:ext cx="1889586" cy="113483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AB52D26-C5C3-434B-A4B5-0C787F7D2383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5BA499-5085-784B-AD79-14A82076F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3E8410F-913B-8245-8E08-068D0B8DB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45827A-3252-A24D-92A2-62B5F766BEB4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258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What’s happening?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2" r="18342"/>
          <a:stretch>
            <a:fillRect/>
          </a:stretch>
        </p:blipFill>
        <p:spPr/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80F6A7-EA0A-1E42-8B11-D1EA8963E949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60A80C-9509-EF42-8157-A1DECAF3D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6EFEFA-9BBB-0548-97A3-97413BF27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9A1608-A05E-7745-927C-66D32CFD68E9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290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84ACD5-4498-D948-942F-0801CE7B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Health Registry Scores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C33A5FD-637A-344B-8941-8506EE801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0221" y="2363784"/>
            <a:ext cx="8895931" cy="3667536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3544753" y="2619558"/>
            <a:ext cx="1450848" cy="501328"/>
          </a:xfrm>
          <a:prstGeom prst="borderCallout1">
            <a:avLst>
              <a:gd name="adj1" fmla="val 18750"/>
              <a:gd name="adj2" fmla="val -8333"/>
              <a:gd name="adj3" fmla="val 243825"/>
              <a:gd name="adj4" fmla="val -30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October plunge</a:t>
            </a:r>
          </a:p>
          <a:p>
            <a:pPr algn="ctr"/>
            <a:r>
              <a:rPr lang="en-US" sz="1000" dirty="0"/>
              <a:t>16 to 86 measures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5877076" y="4653247"/>
            <a:ext cx="1450848" cy="501328"/>
          </a:xfrm>
          <a:prstGeom prst="borderCallout1">
            <a:avLst>
              <a:gd name="adj1" fmla="val 18750"/>
              <a:gd name="adj2" fmla="val -8333"/>
              <a:gd name="adj3" fmla="val -68458"/>
              <a:gd name="adj4" fmla="val -729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Registry Integration Program begins</a:t>
            </a:r>
          </a:p>
        </p:txBody>
      </p:sp>
      <p:sp>
        <p:nvSpPr>
          <p:cNvPr id="11" name="Line Callout 1 10"/>
          <p:cNvSpPr/>
          <p:nvPr/>
        </p:nvSpPr>
        <p:spPr>
          <a:xfrm>
            <a:off x="9561926" y="3921240"/>
            <a:ext cx="1450848" cy="552623"/>
          </a:xfrm>
          <a:prstGeom prst="borderCallout1">
            <a:avLst>
              <a:gd name="adj1" fmla="val 18750"/>
              <a:gd name="adj2" fmla="val -8333"/>
              <a:gd name="adj3" fmla="val -65659"/>
              <a:gd name="adj4" fmla="val -505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Incorporated into Practice Management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369477-0F82-DC4B-8813-774418EAFAEA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F2B051-3BCB-6348-AAA0-EBA9F8C64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C8C6B1-9BE0-BD4E-A95C-FA5D19F4E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D64FB3-1285-CE45-A12F-96FB95E1A8E9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15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5E9C04-BCDC-054A-928C-C5ED6D7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57" y="3121701"/>
            <a:ext cx="3658053" cy="17865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not more progress?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7" t="2952" r="389"/>
          <a:stretch/>
        </p:blipFill>
        <p:spPr>
          <a:xfrm>
            <a:off x="5266944" y="1600200"/>
            <a:ext cx="6697542" cy="354787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8CC1A00-CDF3-9E47-9B37-99BBAE1E9D99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A0B7A9-C122-EB4E-939C-3267BB763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2053E9-58A6-7544-BC23-B40D8CED4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824D5F-B28C-F344-BDCE-526E72718DF8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6976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1474CC-92AE-4447-AC00-7F6E13FAC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495" r="-3" b="-3"/>
          <a:stretch/>
        </p:blipFill>
        <p:spPr>
          <a:xfrm>
            <a:off x="-182887" y="-164595"/>
            <a:ext cx="6447707" cy="4622292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E8F360-F0B0-5340-9D49-0AF727A524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0649" r="-2" b="-2"/>
          <a:stretch/>
        </p:blipFill>
        <p:spPr>
          <a:xfrm>
            <a:off x="-186572" y="3184611"/>
            <a:ext cx="6447707" cy="3845519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D2D2C3D0-D5DB-4464-BB3E-2DF035FDB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F5DB75E-B15D-F44D-80CA-DF197484EAA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530682" y="2869007"/>
            <a:ext cx="5388086" cy="1635639"/>
          </a:xfrm>
          <a:prstGeom prst="rect">
            <a:avLst/>
          </a:prstGeom>
        </p:spPr>
        <p:txBody>
          <a:bodyPr lIns="0" tIns="0" rIns="914400" bIns="0" anchor="t" anchorCtr="0">
            <a:normAutofit/>
          </a:bodyPr>
          <a:lstStyle>
            <a:lvl1pPr marL="0" indent="0" algn="ctr" defTabSz="1218354" rtl="0" eaLnBrk="1" latinLnBrk="0" hangingPunct="1">
              <a:lnSpc>
                <a:spcPct val="85000"/>
              </a:lnSpc>
              <a:spcBef>
                <a:spcPts val="1333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lang="en-GB" sz="6000" b="1" i="0" kern="1200" baseline="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L="0" indent="-182880" algn="l" defTabSz="1218354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500" b="0" i="0" kern="1200">
                <a:solidFill>
                  <a:schemeClr val="tx1"/>
                </a:solidFill>
                <a:latin typeface="+mn-lt"/>
                <a:ea typeface="+mn-ea"/>
                <a:cs typeface="Arial Narrow" panose="020B0604020202020204" pitchFamily="34" charset="0"/>
              </a:defRPr>
            </a:lvl2pPr>
            <a:lvl3pPr marL="182880" indent="-182880" algn="l" defTabSz="121835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Arial Narrow" panose="020B0604020202020204" pitchFamily="34" charset="0"/>
              </a:defRPr>
            </a:lvl3pPr>
            <a:lvl4pPr marL="457200" indent="-309563" algn="l" defTabSz="1218354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  <a:tabLst/>
              <a:defRPr sz="2400" b="0" i="0" kern="1200" baseline="0">
                <a:solidFill>
                  <a:schemeClr val="tx1"/>
                </a:solidFill>
                <a:latin typeface="+mn-lt"/>
                <a:ea typeface="+mn-ea"/>
                <a:cs typeface="Arial Narrow" panose="020B0604020202020204" pitchFamily="34" charset="0"/>
              </a:defRPr>
            </a:lvl4pPr>
            <a:lvl5pPr marL="800100" indent="-309563" algn="l" defTabSz="1218354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rial Narrow" panose="020B0604020202020204" pitchFamily="34" charset="0"/>
              </a:defRPr>
            </a:lvl5pPr>
            <a:lvl6pPr marL="3350450" indent="-304581" algn="l" defTabSz="1218354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9634" indent="-304581" algn="l" defTabSz="1218354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8806" indent="-304581" algn="l" defTabSz="1218354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7977" indent="-304581" algn="l" defTabSz="1218354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sz="3400" dirty="0">
                <a:solidFill>
                  <a:srgbClr val="000000"/>
                </a:solidFill>
              </a:rPr>
              <a:t>From raking leaves to managing a </a:t>
            </a:r>
            <a:r>
              <a:rPr lang="en-US" sz="3400" dirty="0" err="1">
                <a:solidFill>
                  <a:srgbClr val="000000"/>
                </a:solidFill>
              </a:rPr>
              <a:t>forrest</a:t>
            </a:r>
            <a:endParaRPr lang="en-US" sz="3400" dirty="0">
              <a:solidFill>
                <a:srgbClr val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EDCB1-052C-AB44-9AFA-D43488BBC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4022" y="5791755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…the journey begins</a:t>
            </a:r>
            <a:endParaRPr lang="en-US" sz="18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B36FF5-CC25-1E4C-8837-060115147901}"/>
              </a:ext>
            </a:extLst>
          </p:cNvPr>
          <p:cNvSpPr/>
          <p:nvPr/>
        </p:nvSpPr>
        <p:spPr>
          <a:xfrm>
            <a:off x="6147314" y="928603"/>
            <a:ext cx="1685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Or…</a:t>
            </a:r>
          </a:p>
        </p:txBody>
      </p:sp>
    </p:spTree>
    <p:extLst>
      <p:ext uri="{BB962C8B-B14F-4D97-AF65-F5344CB8AC3E}">
        <p14:creationId xmlns:p14="http://schemas.microsoft.com/office/powerpoint/2010/main" val="615666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2B844-D34B-6A47-B64A-8FA70C1BF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Let me count the ways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332200AE-0CDF-46FA-8A55-06ABA24120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583294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653B9DD-6700-E649-A5CD-D2ADE6DEDE2E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68E3F8-DA57-A24D-A4D4-3CA13E97F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521949-3B6A-D94B-A145-894475FD6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AA1676-645D-BB46-B712-E6593FB53A08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308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2B844-D34B-6A47-B64A-8FA70C1BF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Other Confounders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443F0-8D79-C244-8347-8D9208EF9B30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544278" y="1645723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Require major changes in workflow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9">
            <a:extLst>
              <a:ext uri="{FF2B5EF4-FFF2-40B4-BE49-F238E27FC236}">
                <a16:creationId xmlns:a16="http://schemas.microsoft.com/office/drawing/2014/main" id="{955B0E82-E363-FB49-939A-E8F6FC9B67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2078449"/>
              </p:ext>
            </p:extLst>
          </p:nvPr>
        </p:nvGraphicFramePr>
        <p:xfrm>
          <a:off x="424229" y="2378666"/>
          <a:ext cx="5359540" cy="4022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9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1487">
                <a:tc>
                  <a:txBody>
                    <a:bodyPr/>
                    <a:lstStyle/>
                    <a:p>
                      <a:r>
                        <a:rPr lang="en-US" sz="1100" dirty="0"/>
                        <a:t>Issues that interfere with improved metrics</a:t>
                      </a:r>
                    </a:p>
                  </a:txBody>
                  <a:tcPr marL="88503" marR="88503" marT="25974" marB="259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r>
                        <a:rPr lang="en-US" sz="1200" dirty="0"/>
                        <a:t>Solidify measure mapping</a:t>
                      </a:r>
                    </a:p>
                    <a:p>
                      <a:pPr lvl="1" algn="l"/>
                      <a:r>
                        <a:rPr lang="en-US" sz="900" dirty="0"/>
                        <a:t>A few measures cannot be met in the system</a:t>
                      </a:r>
                    </a:p>
                  </a:txBody>
                  <a:tcPr marL="88503" marR="88503" marT="25974" marB="259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047">
                <a:tc>
                  <a:txBody>
                    <a:bodyPr/>
                    <a:lstStyle/>
                    <a:p>
                      <a:pPr lvl="0"/>
                      <a:r>
                        <a:rPr lang="en-US" sz="1100" baseline="0" dirty="0"/>
                        <a:t>Schedule templates</a:t>
                      </a:r>
                    </a:p>
                    <a:p>
                      <a:pPr lvl="1"/>
                      <a:r>
                        <a:rPr lang="en-US" sz="900" baseline="0" dirty="0"/>
                        <a:t>Reduced time for adult preventive visits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/>
                        <a:t>Acute/reactive visit culture</a:t>
                      </a:r>
                    </a:p>
                  </a:txBody>
                  <a:tcPr marL="88503" marR="88503" marT="25974" marB="2597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pPr lvl="0"/>
                      <a:r>
                        <a:rPr lang="en-US" sz="1200" baseline="0" dirty="0"/>
                        <a:t>Residency rotations</a:t>
                      </a:r>
                    </a:p>
                    <a:p>
                      <a:pPr lvl="1"/>
                      <a:r>
                        <a:rPr lang="en-US" sz="900" baseline="0" dirty="0"/>
                        <a:t>Continuity disruptions</a:t>
                      </a:r>
                    </a:p>
                  </a:txBody>
                  <a:tcPr marL="88503" marR="88503" marT="25974" marB="2597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324">
                <a:tc>
                  <a:txBody>
                    <a:bodyPr/>
                    <a:lstStyle/>
                    <a:p>
                      <a:pPr lvl="0"/>
                      <a:r>
                        <a:rPr lang="en-US" sz="1200" dirty="0"/>
                        <a:t>Clinic architecture</a:t>
                      </a:r>
                    </a:p>
                    <a:p>
                      <a:pPr lvl="1"/>
                      <a:r>
                        <a:rPr lang="en-US" sz="900" dirty="0"/>
                        <a:t>Exam</a:t>
                      </a:r>
                      <a:r>
                        <a:rPr lang="en-US" sz="900" baseline="0" dirty="0"/>
                        <a:t> rooms inhibit patient engagement</a:t>
                      </a:r>
                    </a:p>
                  </a:txBody>
                  <a:tcPr marL="88503" marR="88503" marT="25974" marB="25974"/>
                </a:tc>
                <a:extLst>
                  <a:ext uri="{0D108BD9-81ED-4DB2-BD59-A6C34878D82A}">
                    <a16:rowId xmlns:a16="http://schemas.microsoft.com/office/drawing/2014/main" val="2904802378"/>
                  </a:ext>
                </a:extLst>
              </a:tr>
              <a:tr h="844738">
                <a:tc>
                  <a:txBody>
                    <a:bodyPr/>
                    <a:lstStyle/>
                    <a:p>
                      <a:r>
                        <a:rPr lang="en-US" sz="1200" dirty="0"/>
                        <a:t>Social Issues</a:t>
                      </a:r>
                    </a:p>
                    <a:p>
                      <a:pPr lvl="1"/>
                      <a:r>
                        <a:rPr lang="en-US" sz="900" dirty="0"/>
                        <a:t>Poverty</a:t>
                      </a:r>
                    </a:p>
                    <a:p>
                      <a:pPr lvl="1"/>
                      <a:r>
                        <a:rPr lang="en-US" sz="900" dirty="0"/>
                        <a:t>Time – many working 2 low paying jobs</a:t>
                      </a:r>
                    </a:p>
                    <a:p>
                      <a:pPr lvl="1"/>
                      <a:r>
                        <a:rPr lang="en-US" sz="900" dirty="0"/>
                        <a:t>Transportation</a:t>
                      </a:r>
                    </a:p>
                    <a:p>
                      <a:pPr lvl="1"/>
                      <a:r>
                        <a:rPr lang="en-US" sz="900" dirty="0"/>
                        <a:t>Cost of medication</a:t>
                      </a:r>
                    </a:p>
                    <a:p>
                      <a:pPr lvl="1"/>
                      <a:r>
                        <a:rPr lang="en-US" sz="900" dirty="0"/>
                        <a:t>Co-pays</a:t>
                      </a:r>
                    </a:p>
                  </a:txBody>
                  <a:tcPr marL="88503" marR="88503" marT="25974" marB="25974"/>
                </a:tc>
                <a:extLst>
                  <a:ext uri="{0D108BD9-81ED-4DB2-BD59-A6C34878D82A}">
                    <a16:rowId xmlns:a16="http://schemas.microsoft.com/office/drawing/2014/main" val="3829222646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pPr lvl="0"/>
                      <a:r>
                        <a:rPr lang="en-US" sz="1200" dirty="0"/>
                        <a:t>Age and Risk</a:t>
                      </a:r>
                    </a:p>
                    <a:p>
                      <a:pPr lvl="1"/>
                      <a:r>
                        <a:rPr lang="en-US" sz="900" dirty="0"/>
                        <a:t>Increasing age of our patients (Boomers)</a:t>
                      </a:r>
                    </a:p>
                    <a:p>
                      <a:pPr lvl="1"/>
                      <a:r>
                        <a:rPr lang="en-US" sz="900" dirty="0"/>
                        <a:t>When do we stop measuring and age out?</a:t>
                      </a:r>
                    </a:p>
                  </a:txBody>
                  <a:tcPr marL="88503" marR="88503" marT="25974" marB="25974"/>
                </a:tc>
                <a:extLst>
                  <a:ext uri="{0D108BD9-81ED-4DB2-BD59-A6C34878D82A}">
                    <a16:rowId xmlns:a16="http://schemas.microsoft.com/office/drawing/2014/main" val="3256057070"/>
                  </a:ext>
                </a:extLst>
              </a:tr>
              <a:tr h="487512">
                <a:tc>
                  <a:txBody>
                    <a:bodyPr/>
                    <a:lstStyle/>
                    <a:p>
                      <a:pPr lvl="0"/>
                      <a:r>
                        <a:rPr lang="en-US" sz="1200" dirty="0"/>
                        <a:t>Patient participation and engagement</a:t>
                      </a:r>
                    </a:p>
                    <a:p>
                      <a:pPr lvl="1"/>
                      <a:r>
                        <a:rPr lang="en-US" sz="900" dirty="0"/>
                        <a:t>Lifestyles are impossible to change in a clinic setting</a:t>
                      </a:r>
                    </a:p>
                  </a:txBody>
                  <a:tcPr marL="88503" marR="88503" marT="25974" marB="25974"/>
                </a:tc>
                <a:extLst>
                  <a:ext uri="{0D108BD9-81ED-4DB2-BD59-A6C34878D82A}">
                    <a16:rowId xmlns:a16="http://schemas.microsoft.com/office/drawing/2014/main" val="1743612737"/>
                  </a:ext>
                </a:extLst>
              </a:tr>
            </a:tbl>
          </a:graphicData>
        </a:graphic>
      </p:graphicFrame>
      <p:grpSp>
        <p:nvGrpSpPr>
          <p:cNvPr id="63" name="Group 62">
            <a:extLst>
              <a:ext uri="{FF2B5EF4-FFF2-40B4-BE49-F238E27FC236}">
                <a16:creationId xmlns:a16="http://schemas.microsoft.com/office/drawing/2014/main" id="{5CDD85F1-1683-1843-B084-C9B4FCD57577}"/>
              </a:ext>
            </a:extLst>
          </p:cNvPr>
          <p:cNvGrpSpPr/>
          <p:nvPr/>
        </p:nvGrpSpPr>
        <p:grpSpPr>
          <a:xfrm>
            <a:off x="6738061" y="2537954"/>
            <a:ext cx="1262931" cy="496191"/>
            <a:chOff x="6738061" y="2537954"/>
            <a:chExt cx="1262931" cy="496191"/>
          </a:xfrm>
        </p:grpSpPr>
        <p:sp>
          <p:nvSpPr>
            <p:cNvPr id="11" name="Terminator 10">
              <a:extLst>
                <a:ext uri="{FF2B5EF4-FFF2-40B4-BE49-F238E27FC236}">
                  <a16:creationId xmlns:a16="http://schemas.microsoft.com/office/drawing/2014/main" id="{75237822-8A7D-6646-9D52-29B63376571F}"/>
                </a:ext>
              </a:extLst>
            </p:cNvPr>
            <p:cNvSpPr/>
            <p:nvPr/>
          </p:nvSpPr>
          <p:spPr>
            <a:xfrm>
              <a:off x="6738061" y="2580689"/>
              <a:ext cx="303246" cy="12131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3C361577-FA7F-A940-A699-3D09E4D98125}"/>
                </a:ext>
              </a:extLst>
            </p:cNvPr>
            <p:cNvSpPr/>
            <p:nvPr/>
          </p:nvSpPr>
          <p:spPr>
            <a:xfrm>
              <a:off x="7095025" y="2537954"/>
              <a:ext cx="227434" cy="206779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6A1E192-9B3F-A743-B838-162EA2E75567}"/>
                </a:ext>
              </a:extLst>
            </p:cNvPr>
            <p:cNvCxnSpPr>
              <a:stCxn id="11" idx="3"/>
              <a:endCxn id="13" idx="1"/>
            </p:cNvCxnSpPr>
            <p:nvPr/>
          </p:nvCxnSpPr>
          <p:spPr>
            <a:xfrm>
              <a:off x="7041307" y="2641344"/>
              <a:ext cx="5371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ata 17">
              <a:extLst>
                <a:ext uri="{FF2B5EF4-FFF2-40B4-BE49-F238E27FC236}">
                  <a16:creationId xmlns:a16="http://schemas.microsoft.com/office/drawing/2014/main" id="{F36380CD-D444-6C41-902A-7732E278BC4E}"/>
                </a:ext>
              </a:extLst>
            </p:cNvPr>
            <p:cNvSpPr/>
            <p:nvPr/>
          </p:nvSpPr>
          <p:spPr>
            <a:xfrm>
              <a:off x="7103348" y="2848123"/>
              <a:ext cx="175658" cy="18602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BE46055-2C54-7A42-A8DC-098C4F912A9B}"/>
                </a:ext>
              </a:extLst>
            </p:cNvPr>
            <p:cNvCxnSpPr>
              <a:stCxn id="13" idx="2"/>
              <a:endCxn id="18" idx="0"/>
            </p:cNvCxnSpPr>
            <p:nvPr/>
          </p:nvCxnSpPr>
          <p:spPr>
            <a:xfrm>
              <a:off x="7208743" y="2744733"/>
              <a:ext cx="0" cy="103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EF2C15C-8600-9149-A404-E86DA6111E10}"/>
                </a:ext>
              </a:extLst>
            </p:cNvPr>
            <p:cNvCxnSpPr>
              <a:cxnSpLocks/>
              <a:stCxn id="13" idx="3"/>
              <a:endCxn id="39" idx="1"/>
            </p:cNvCxnSpPr>
            <p:nvPr/>
          </p:nvCxnSpPr>
          <p:spPr>
            <a:xfrm flipV="1">
              <a:off x="7322459" y="2641343"/>
              <a:ext cx="77808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Document 38">
              <a:extLst>
                <a:ext uri="{FF2B5EF4-FFF2-40B4-BE49-F238E27FC236}">
                  <a16:creationId xmlns:a16="http://schemas.microsoft.com/office/drawing/2014/main" id="{1F478E5D-35B6-B641-9965-94CB4E16DFAB}"/>
                </a:ext>
              </a:extLst>
            </p:cNvPr>
            <p:cNvSpPr/>
            <p:nvPr/>
          </p:nvSpPr>
          <p:spPr>
            <a:xfrm>
              <a:off x="7400267" y="2559321"/>
              <a:ext cx="146885" cy="164044"/>
            </a:xfrm>
            <a:prstGeom prst="flowChart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Extract 41">
              <a:extLst>
                <a:ext uri="{FF2B5EF4-FFF2-40B4-BE49-F238E27FC236}">
                  <a16:creationId xmlns:a16="http://schemas.microsoft.com/office/drawing/2014/main" id="{4250B901-A641-EF40-A7BD-2E881A71CD10}"/>
                </a:ext>
              </a:extLst>
            </p:cNvPr>
            <p:cNvSpPr/>
            <p:nvPr/>
          </p:nvSpPr>
          <p:spPr>
            <a:xfrm>
              <a:off x="7820939" y="2539427"/>
              <a:ext cx="180053" cy="164045"/>
            </a:xfrm>
            <a:prstGeom prst="flowChartExtra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&quot;No&quot; Symbol 42">
              <a:extLst>
                <a:ext uri="{FF2B5EF4-FFF2-40B4-BE49-F238E27FC236}">
                  <a16:creationId xmlns:a16="http://schemas.microsoft.com/office/drawing/2014/main" id="{0DC754EF-7A56-6440-9C7D-C42D5E63F00B}"/>
                </a:ext>
              </a:extLst>
            </p:cNvPr>
            <p:cNvSpPr/>
            <p:nvPr/>
          </p:nvSpPr>
          <p:spPr>
            <a:xfrm>
              <a:off x="7624960" y="2559320"/>
              <a:ext cx="146886" cy="164044"/>
            </a:xfrm>
            <a:prstGeom prst="noSmoking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7DACA89-09FB-A643-AB6C-595F6AF59664}"/>
                </a:ext>
              </a:extLst>
            </p:cNvPr>
            <p:cNvCxnSpPr>
              <a:cxnSpLocks/>
              <a:stCxn id="43" idx="2"/>
              <a:endCxn id="39" idx="3"/>
            </p:cNvCxnSpPr>
            <p:nvPr/>
          </p:nvCxnSpPr>
          <p:spPr>
            <a:xfrm flipH="1">
              <a:off x="7547152" y="2641342"/>
              <a:ext cx="77808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B70341CF-1592-644D-A9A5-9B65EE270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196" y="3151126"/>
            <a:ext cx="1200539" cy="131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6FD75F9-54BF-1948-909C-294C7EB23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267" y="3617981"/>
            <a:ext cx="1480952" cy="125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F5DB560-687D-044E-ABC3-C5793530F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552" y="3934326"/>
            <a:ext cx="1143507" cy="1401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20276C-1CA5-624B-89C4-13CD6B8CA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104" y="2440975"/>
            <a:ext cx="2879973" cy="2404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35F93D0-D3B3-3647-95E5-9B8FB54144D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38460" y="4969796"/>
            <a:ext cx="2323614" cy="1048015"/>
          </a:xfrm>
          <a:prstGeom prst="rect">
            <a:avLst/>
          </a:prstGeom>
        </p:spPr>
      </p:pic>
      <p:pic>
        <p:nvPicPr>
          <p:cNvPr id="58" name="Picture 5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6A780D-3454-FE4D-B022-76600DA6179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400241" y="5714065"/>
            <a:ext cx="1477575" cy="1080741"/>
          </a:xfrm>
          <a:prstGeom prst="rect">
            <a:avLst/>
          </a:prstGeom>
        </p:spPr>
      </p:pic>
      <p:pic>
        <p:nvPicPr>
          <p:cNvPr id="61" name="Picture 60" descr="A close up of a street sign on a pole&#10;&#10;Description automatically generated">
            <a:extLst>
              <a:ext uri="{FF2B5EF4-FFF2-40B4-BE49-F238E27FC236}">
                <a16:creationId xmlns:a16="http://schemas.microsoft.com/office/drawing/2014/main" id="{489C87DB-A03E-8E48-ABDC-EEC2E1B156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518195" y="5077691"/>
            <a:ext cx="2673806" cy="1780309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15D6599-097C-664C-8F54-065F945702E4}"/>
              </a:ext>
            </a:extLst>
          </p:cNvPr>
          <p:cNvSpPr txBox="1"/>
          <p:nvPr/>
        </p:nvSpPr>
        <p:spPr>
          <a:xfrm>
            <a:off x="946062" y="7043112"/>
            <a:ext cx="16932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1" tooltip="http://www.picpedia.org/highway-signs/l/lifestyl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2" tooltip="https://creativecommons.org/licenses/by-sa/3.0/"/>
              </a:rPr>
              <a:t>CC BY-SA</a:t>
            </a:r>
            <a:endParaRPr lang="en-US" sz="9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F359C9-590F-0A4A-ABBD-2D804D004B83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565DC97-A2E2-944F-B757-7C65D09A8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4A8A27D-F38E-2B48-A5FD-DCD2C9D37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52F0B37-3F9B-F640-A353-A776E6002F94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70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BC58D-4104-BC4A-84F6-72078C0A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36" y="736979"/>
            <a:ext cx="4809068" cy="2743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Reconciliaion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Integrity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Accuracy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29022B-CC17-D143-B626-0504811AA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799" y="2942273"/>
            <a:ext cx="914400" cy="685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3144208-AAFC-4C3A-A4F1-EF3D72AF4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BC79C-A1A3-7F4D-8012-8601D81D4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193" y="204716"/>
            <a:ext cx="3375340" cy="5896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12B5AA-6C27-3B4D-86DB-DE28EEA8BE90}"/>
              </a:ext>
            </a:extLst>
          </p:cNvPr>
          <p:cNvSpPr/>
          <p:nvPr/>
        </p:nvSpPr>
        <p:spPr>
          <a:xfrm>
            <a:off x="1045402" y="4079628"/>
            <a:ext cx="40051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Missing in Action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052F40A-1388-EE4C-9638-B56B32522460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5979D4-1FBA-4E40-B380-9CE72B52B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E315C8-1D4B-6B4C-AAD5-C24638653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3D885A-DF20-9F42-B37A-01DE4FC6C427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5560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8CB976-48CA-DB4E-8709-CF27F097A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6092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What we must do</a:t>
            </a:r>
            <a:endParaRPr lang="en-US" spc="-1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F4DFB3F-1EFD-0D49-B1EB-94393F0E9741}"/>
              </a:ext>
            </a:extLst>
          </p:cNvPr>
          <p:cNvSpPr txBox="1">
            <a:spLocks/>
          </p:cNvSpPr>
          <p:nvPr/>
        </p:nvSpPr>
        <p:spPr>
          <a:xfrm>
            <a:off x="762000" y="2279017"/>
            <a:ext cx="5314543" cy="377565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Banish our [physician] fixation with notes</a:t>
            </a:r>
          </a:p>
          <a:p>
            <a:pPr marL="114300" lvl="1" indent="0">
              <a:buNone/>
            </a:pPr>
            <a:r>
              <a:rPr lang="en-US" sz="1500" i="1" dirty="0">
                <a:solidFill>
                  <a:schemeClr val="tx1"/>
                </a:solidFill>
              </a:rPr>
              <a:t>Start paying attention to parts of the chart required for automated measures …doesn’t matter now and will not in 2021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Connect resident activity with remuneration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Refocus medical education on lifestyle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Get rid of RVU based compensation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Go beyond encounter based system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Somehow change western culture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Learn how to teach doctors population management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Begin proactive rather than reactive scheduling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Break free from the “exam room” jail and get involved in our patient’s lives</a:t>
            </a:r>
          </a:p>
          <a:p>
            <a:pPr marL="0" indent="0">
              <a:buNone/>
            </a:pP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211F2B8B-C1EF-2A43-B992-4C7E864DB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3" r="3" b="428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6F0F2E8-08C2-AA4D-9724-D4C8961D0F1C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2AF8C0-E945-CB49-ADF8-0FDF08839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5377610-DC76-B546-A65B-887BFF4B3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C16DEC-D6A7-094D-B800-2739114EB537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1764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EFDDA3-123C-EA4D-88B0-368AC772E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>
                <a:solidFill>
                  <a:srgbClr val="000000"/>
                </a:solidFill>
              </a:rPr>
              <a:t>In Review</a:t>
            </a:r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" r="6549" b="-1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1136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2B844-D34B-6A47-B64A-8FA70C1BF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Summary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332200AE-0CDF-46FA-8A55-06ABA24120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20511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A6A9CBAE-B661-4A4B-8EB5-7A299360F6E5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C00534-B457-7047-88BD-AA5B94381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0D8756-FF2E-B54E-BE9C-CA47CD08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381EB5-D39B-804D-9610-F90D2446EE05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233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88CB976-48CA-DB4E-8709-CF27F097A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The Slog</a:t>
            </a:r>
            <a:endParaRPr lang="en-US" spc="-100">
              <a:solidFill>
                <a:srgbClr val="000000"/>
              </a:solidFill>
            </a:endParaRPr>
          </a:p>
        </p:txBody>
      </p:sp>
      <p:sp>
        <p:nvSpPr>
          <p:cNvPr id="2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CE8D97-F61A-C845-8AC6-BF1E28A9C9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r="1797" b="-3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8604173-CA64-224C-B39D-EB0034C5B2AC}"/>
              </a:ext>
            </a:extLst>
          </p:cNvPr>
          <p:cNvSpPr txBox="1">
            <a:spLocks/>
          </p:cNvSpPr>
          <p:nvPr/>
        </p:nvSpPr>
        <p:spPr>
          <a:xfrm>
            <a:off x="6090574" y="2421682"/>
            <a:ext cx="497757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>
                <a:solidFill>
                  <a:srgbClr val="000000"/>
                </a:solidFill>
              </a:rPr>
              <a:t>Importance of value-based reimbursement education</a:t>
            </a:r>
          </a:p>
          <a:p>
            <a:pPr marL="0" indent="0">
              <a:buNone/>
            </a:pPr>
            <a:r>
              <a:rPr lang="en-US" sz="1300">
                <a:solidFill>
                  <a:srgbClr val="000000"/>
                </a:solidFill>
              </a:rPr>
              <a:t>Better, more relevant and evidence-based measures</a:t>
            </a:r>
          </a:p>
          <a:p>
            <a:pPr marL="0" indent="0">
              <a:buNone/>
            </a:pPr>
            <a:r>
              <a:rPr lang="en-US" sz="1300">
                <a:solidFill>
                  <a:srgbClr val="000000"/>
                </a:solidFill>
              </a:rPr>
              <a:t>EMR configurations that elevate measures and care gaps even more than we do now</a:t>
            </a:r>
          </a:p>
          <a:p>
            <a:pPr marL="0" indent="0">
              <a:buNone/>
            </a:pPr>
            <a:r>
              <a:rPr lang="en-US" sz="1300">
                <a:solidFill>
                  <a:srgbClr val="000000"/>
                </a:solidFill>
              </a:rPr>
              <a:t>	Push registry measures to patient</a:t>
            </a:r>
          </a:p>
          <a:p>
            <a:pPr marL="0" indent="0">
              <a:buNone/>
            </a:pPr>
            <a:r>
              <a:rPr lang="en-US" sz="1300">
                <a:solidFill>
                  <a:srgbClr val="000000"/>
                </a:solidFill>
              </a:rPr>
              <a:t>Results can be disappointing for many reasons outside our control</a:t>
            </a:r>
          </a:p>
          <a:p>
            <a:pPr marL="0" indent="0">
              <a:buNone/>
            </a:pPr>
            <a:r>
              <a:rPr lang="en-US" sz="1300">
                <a:solidFill>
                  <a:srgbClr val="000000"/>
                </a:solidFill>
              </a:rPr>
              <a:t>Systems designed for reactive acute conditions … not proactive management of diseases and lifestyles</a:t>
            </a:r>
          </a:p>
          <a:p>
            <a:pPr marL="0" indent="0">
              <a:buNone/>
            </a:pPr>
            <a:r>
              <a:rPr lang="en-US" sz="1300">
                <a:solidFill>
                  <a:srgbClr val="000000"/>
                </a:solidFill>
              </a:rPr>
              <a:t>We don’t have “medicines” for social determinants</a:t>
            </a:r>
            <a:br>
              <a:rPr lang="en-US" sz="1300">
                <a:solidFill>
                  <a:srgbClr val="000000"/>
                </a:solidFill>
              </a:rPr>
            </a:br>
            <a:r>
              <a:rPr lang="en-US" sz="1300">
                <a:solidFill>
                  <a:srgbClr val="000000"/>
                </a:solidFill>
              </a:rPr>
              <a:t>that affect patient’s ability to comply with measures</a:t>
            </a:r>
          </a:p>
          <a:p>
            <a:pPr marL="0" indent="0">
              <a:buNone/>
            </a:pPr>
            <a:r>
              <a:rPr lang="en-US" sz="1300">
                <a:solidFill>
                  <a:srgbClr val="000000"/>
                </a:solidFill>
              </a:rPr>
              <a:t>Need to build in reconciliation and validation of data in order to improve accuracy … can’t be done without the patient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05EC8A-5544-D14F-AAB1-BC136010A082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8A17A0-E394-6D4B-A428-23DCBB000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3469B7-3EC1-344A-B78F-DE53DD532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B7D900-BF00-6C42-9B6E-AAEE1ACBC096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264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D600DF-1F0E-B54E-9F7B-C6B2CA669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19" t="11852" r="15987" b="28812"/>
          <a:stretch/>
        </p:blipFill>
        <p:spPr>
          <a:xfrm>
            <a:off x="7978755" y="3698065"/>
            <a:ext cx="4213246" cy="3159935"/>
          </a:xfrm>
          <a:prstGeom prst="rect">
            <a:avLst/>
          </a:prstGeom>
        </p:spPr>
      </p:pic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F5DB75E-B15D-F44D-80CA-DF197484EAA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  <a:prstGeom prst="rect">
            <a:avLst/>
          </a:prstGeom>
        </p:spPr>
        <p:txBody>
          <a:bodyPr lIns="0" tIns="0" rIns="914400" bIns="0" anchorCtr="0">
            <a:normAutofit/>
          </a:bodyPr>
          <a:lstStyle>
            <a:lvl1pPr marL="0" indent="0" algn="ctr" defTabSz="1218354" rtl="0" eaLnBrk="1" latinLnBrk="0" hangingPunct="1">
              <a:lnSpc>
                <a:spcPct val="85000"/>
              </a:lnSpc>
              <a:spcBef>
                <a:spcPts val="1333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lang="en-GB" sz="6000" b="1" i="0" kern="1200" baseline="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L="0" indent="-182880" algn="l" defTabSz="1218354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500" b="0" i="0" kern="1200">
                <a:solidFill>
                  <a:schemeClr val="tx1"/>
                </a:solidFill>
                <a:latin typeface="+mn-lt"/>
                <a:ea typeface="+mn-ea"/>
                <a:cs typeface="Arial Narrow" panose="020B0604020202020204" pitchFamily="34" charset="0"/>
              </a:defRPr>
            </a:lvl2pPr>
            <a:lvl3pPr marL="182880" indent="-182880" algn="l" defTabSz="121835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Arial Narrow" panose="020B0604020202020204" pitchFamily="34" charset="0"/>
              </a:defRPr>
            </a:lvl3pPr>
            <a:lvl4pPr marL="457200" indent="-309563" algn="l" defTabSz="1218354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  <a:tabLst/>
              <a:defRPr sz="2400" b="0" i="0" kern="1200" baseline="0">
                <a:solidFill>
                  <a:schemeClr val="tx1"/>
                </a:solidFill>
                <a:latin typeface="+mn-lt"/>
                <a:ea typeface="+mn-ea"/>
                <a:cs typeface="Arial Narrow" panose="020B0604020202020204" pitchFamily="34" charset="0"/>
              </a:defRPr>
            </a:lvl4pPr>
            <a:lvl5pPr marL="800100" indent="-309563" algn="l" defTabSz="1218354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rial Narrow" panose="020B0604020202020204" pitchFamily="34" charset="0"/>
              </a:defRPr>
            </a:lvl5pPr>
            <a:lvl6pPr marL="3350450" indent="-304581" algn="l" defTabSz="1218354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9634" indent="-304581" algn="l" defTabSz="1218354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8806" indent="-304581" algn="l" defTabSz="1218354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7977" indent="-304581" algn="l" defTabSz="1218354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sz="4700" dirty="0"/>
              <a:t>Need to work the forest, </a:t>
            </a:r>
            <a:br>
              <a:rPr lang="en-US" sz="4700" dirty="0"/>
            </a:br>
            <a:r>
              <a:rPr lang="en-US" sz="4700" dirty="0"/>
              <a:t>not leaves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EDCB1-052C-AB44-9AFA-D43488BBC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7308" y="5498691"/>
            <a:ext cx="3109429" cy="521109"/>
          </a:xfrm>
        </p:spPr>
        <p:txBody>
          <a:bodyPr>
            <a:normAutofit fontScale="92500"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…the journey begins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E8F360-F0B0-5340-9D49-0AF727A524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14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1474CC-92AE-4447-AC00-7F6E13FAC9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6" r="3" b="3"/>
          <a:stretch/>
        </p:blipFill>
        <p:spPr>
          <a:xfrm>
            <a:off x="6095999" y="-683"/>
            <a:ext cx="6096001" cy="425321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454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C7BF750-0E7A-0540-8084-DAE43999F7CA}"/>
              </a:ext>
            </a:extLst>
          </p:cNvPr>
          <p:cNvGrpSpPr/>
          <p:nvPr/>
        </p:nvGrpSpPr>
        <p:grpSpPr>
          <a:xfrm>
            <a:off x="1790902" y="1248158"/>
            <a:ext cx="7337001" cy="3865371"/>
            <a:chOff x="3517199" y="1325193"/>
            <a:chExt cx="7337001" cy="38653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276842-A78B-6A40-AF2E-36A2E60A6065}"/>
                </a:ext>
              </a:extLst>
            </p:cNvPr>
            <p:cNvGrpSpPr/>
            <p:nvPr/>
          </p:nvGrpSpPr>
          <p:grpSpPr>
            <a:xfrm>
              <a:off x="3517199" y="1325193"/>
              <a:ext cx="7337001" cy="3865371"/>
              <a:chOff x="3495131" y="1497122"/>
              <a:chExt cx="6861565" cy="36148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0F9B01A-B3B8-6C44-94F2-156D8AD7D0F7}"/>
                  </a:ext>
                </a:extLst>
              </p:cNvPr>
              <p:cNvGrpSpPr/>
              <p:nvPr/>
            </p:nvGrpSpPr>
            <p:grpSpPr>
              <a:xfrm>
                <a:off x="6778114" y="4142102"/>
                <a:ext cx="1628445" cy="806737"/>
                <a:chOff x="6711966" y="4250471"/>
                <a:chExt cx="1628445" cy="806737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5071A7B1-AE55-1545-A962-349870718F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1966" y="4250471"/>
                  <a:ext cx="1628445" cy="60444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50800" dir="5400000" algn="ctr" rotWithShape="0">
                    <a:schemeClr val="bg1">
                      <a:alpha val="74997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inion Pro Med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inion Pro Med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inion Pro Med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None/>
                    <a:defRPr/>
                  </a:pPr>
                  <a:r>
                    <a:rPr lang="en-US" altLang="en-US" sz="3600" kern="0">
                      <a:solidFill>
                        <a:schemeClr val="accent1"/>
                      </a:solidFill>
                      <a:latin typeface="Arial" panose="020B0604020202020204" pitchFamily="34" charset="0"/>
                      <a:ea typeface="Myriad Pro"/>
                      <a:cs typeface="Arial" panose="020B0604020202020204" pitchFamily="34" charset="0"/>
                    </a:rPr>
                    <a:t>490K+</a:t>
                  </a:r>
                  <a:endParaRPr lang="en-US" altLang="en-US" sz="3600" kern="0">
                    <a:solidFill>
                      <a:srgbClr val="595959"/>
                    </a:solidFill>
                    <a:latin typeface="Arial" panose="020B0604020202020204" pitchFamily="34" charset="0"/>
                    <a:ea typeface="Myriad Pro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8717DB06-2EC7-3644-BE86-AC7EC0A302DF}"/>
                    </a:ext>
                  </a:extLst>
                </p:cNvPr>
                <p:cNvSpPr/>
                <p:nvPr/>
              </p:nvSpPr>
              <p:spPr bwMode="auto">
                <a:xfrm>
                  <a:off x="6718320" y="4798158"/>
                  <a:ext cx="1522745" cy="259050"/>
                </a:xfrm>
                <a:prstGeom prst="rect">
                  <a:avLst/>
                </a:prstGeom>
                <a:noFill/>
                <a:effectLst/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Myriad Pro" charset="0"/>
                      <a:cs typeface="Arial" panose="020B0604020202020204" pitchFamily="34" charset="0"/>
                    </a:rPr>
                    <a:t>Outpatient visits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A277EA9-54D3-5E45-A8A7-223F45232A9B}"/>
                  </a:ext>
                </a:extLst>
              </p:cNvPr>
              <p:cNvGrpSpPr/>
              <p:nvPr/>
            </p:nvGrpSpPr>
            <p:grpSpPr>
              <a:xfrm>
                <a:off x="5200335" y="4142102"/>
                <a:ext cx="1649212" cy="799593"/>
                <a:chOff x="5308242" y="4250471"/>
                <a:chExt cx="1649212" cy="799593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7FF6FEA6-E074-5547-BCC5-F4463A09AB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08242" y="4250471"/>
                  <a:ext cx="1649212" cy="60444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50800" dir="5400000" algn="ctr" rotWithShape="0">
                    <a:schemeClr val="bg1">
                      <a:alpha val="74997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inion Pro Med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inion Pro Med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inion Pro Med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None/>
                    <a:defRPr/>
                  </a:pPr>
                  <a:r>
                    <a:rPr lang="en-US" altLang="en-US" sz="3600" kern="0">
                      <a:solidFill>
                        <a:schemeClr val="accent1"/>
                      </a:solidFill>
                      <a:latin typeface="Arial" panose="020B0604020202020204" pitchFamily="34" charset="0"/>
                      <a:ea typeface="Myriad Pro"/>
                      <a:cs typeface="Arial" panose="020B0604020202020204" pitchFamily="34" charset="0"/>
                    </a:rPr>
                    <a:t>11,153</a:t>
                  </a:r>
                  <a:endParaRPr lang="en-US" altLang="en-US" sz="3600" kern="0">
                    <a:solidFill>
                      <a:srgbClr val="595959"/>
                    </a:solidFill>
                    <a:latin typeface="Arial" panose="020B0604020202020204" pitchFamily="34" charset="0"/>
                    <a:ea typeface="Myriad Pro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0097635D-19DD-F84F-A48F-7E3BCC3215BB}"/>
                    </a:ext>
                  </a:extLst>
                </p:cNvPr>
                <p:cNvSpPr/>
                <p:nvPr/>
              </p:nvSpPr>
              <p:spPr bwMode="auto">
                <a:xfrm>
                  <a:off x="5426193" y="4791014"/>
                  <a:ext cx="1438274" cy="259050"/>
                </a:xfrm>
                <a:prstGeom prst="rect">
                  <a:avLst/>
                </a:prstGeom>
                <a:noFill/>
                <a:effectLst/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Myriad Pro" charset="0"/>
                      <a:cs typeface="Arial" panose="020B0604020202020204" pitchFamily="34" charset="0"/>
                    </a:rPr>
                    <a:t>Surgical cases</a:t>
                  </a:r>
                </a:p>
              </p:txBody>
            </p:sp>
          </p:grp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AC28265-6EE1-B143-80DB-1D39EBF64087}"/>
                  </a:ext>
                </a:extLst>
              </p:cNvPr>
              <p:cNvCxnSpPr/>
              <p:nvPr/>
            </p:nvCxnSpPr>
            <p:spPr bwMode="auto">
              <a:xfrm>
                <a:off x="5199794" y="4284081"/>
                <a:ext cx="0" cy="722710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C12917-E420-5440-A43C-71976F44F9A9}"/>
                  </a:ext>
                </a:extLst>
              </p:cNvPr>
              <p:cNvCxnSpPr/>
              <p:nvPr/>
            </p:nvCxnSpPr>
            <p:spPr bwMode="auto">
              <a:xfrm>
                <a:off x="6701072" y="4239734"/>
                <a:ext cx="0" cy="722709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FA75EAA-7EA5-C04C-AC0B-7AB82240DE97}"/>
                  </a:ext>
                </a:extLst>
              </p:cNvPr>
              <p:cNvGrpSpPr/>
              <p:nvPr/>
            </p:nvGrpSpPr>
            <p:grpSpPr>
              <a:xfrm>
                <a:off x="3599339" y="4159957"/>
                <a:ext cx="1754748" cy="952053"/>
                <a:chOff x="3995693" y="4268326"/>
                <a:chExt cx="1754748" cy="952053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82A70625-6C43-D448-AF86-A220074AD1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11171" y="4268326"/>
                  <a:ext cx="1739270" cy="60444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50800" dir="5400000" algn="ctr" rotWithShape="0">
                    <a:schemeClr val="bg1">
                      <a:alpha val="74997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inion Pro Med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inion Pro Med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inion Pro Med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None/>
                    <a:defRPr/>
                  </a:pPr>
                  <a:r>
                    <a:rPr lang="en-US" altLang="en-US" sz="3600" kern="0">
                      <a:solidFill>
                        <a:schemeClr val="accent1"/>
                      </a:solidFill>
                      <a:latin typeface="Arial" panose="020B0604020202020204" pitchFamily="34" charset="0"/>
                      <a:ea typeface="Myriad Pro"/>
                      <a:cs typeface="Arial" panose="020B0604020202020204" pitchFamily="34" charset="0"/>
                    </a:rPr>
                    <a:t>30K+</a:t>
                  </a:r>
                  <a:endParaRPr lang="en-US" altLang="en-US" sz="3600" kern="0">
                    <a:solidFill>
                      <a:srgbClr val="595959"/>
                    </a:solidFill>
                    <a:latin typeface="Arial" panose="020B0604020202020204" pitchFamily="34" charset="0"/>
                    <a:ea typeface="Myriad Pro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Rectangle 61">
                  <a:extLst>
                    <a:ext uri="{FF2B5EF4-FFF2-40B4-BE49-F238E27FC236}">
                      <a16:creationId xmlns:a16="http://schemas.microsoft.com/office/drawing/2014/main" id="{115EB68C-A567-F94A-9E3E-9CCA78266F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95693" y="4788630"/>
                  <a:ext cx="1733596" cy="4317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inion Pro Med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inion Pro Med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inion Pro Med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None/>
                    <a:defRPr/>
                  </a:pPr>
                  <a:r>
                    <a:rPr lang="en-US" alt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Myriad Pro" charset="0"/>
                      <a:cs typeface="Arial" panose="020B0604020202020204" pitchFamily="34" charset="0"/>
                    </a:rPr>
                    <a:t>myTruHealth</a:t>
                  </a:r>
                  <a:r>
                    <a:rPr lang="en-US" altLang="en-US" sz="1200" kern="0">
                      <a:solidFill>
                        <a:srgbClr val="595959"/>
                      </a:solidFill>
                      <a:latin typeface="Arial" panose="020B0604020202020204" pitchFamily="34" charset="0"/>
                      <a:ea typeface="Myriad Pro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Myriad Pro" charset="0"/>
                      <a:cs typeface="Arial" panose="020B0604020202020204" pitchFamily="34" charset="0"/>
                    </a:rPr>
                    <a:t>patient portal accounts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F7CB593-6736-2342-921E-9CFF2D2D6D78}"/>
                  </a:ext>
                </a:extLst>
              </p:cNvPr>
              <p:cNvGrpSpPr/>
              <p:nvPr/>
            </p:nvGrpSpPr>
            <p:grpSpPr>
              <a:xfrm>
                <a:off x="3599339" y="1575115"/>
                <a:ext cx="1438275" cy="546882"/>
                <a:chOff x="4006719" y="1683484"/>
                <a:chExt cx="1438275" cy="546882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99BA1E4B-F979-FF44-BEAC-B85AF363ACB0}"/>
                    </a:ext>
                  </a:extLst>
                </p:cNvPr>
                <p:cNvSpPr/>
                <p:nvPr/>
              </p:nvSpPr>
              <p:spPr>
                <a:xfrm>
                  <a:off x="4396980" y="1752541"/>
                  <a:ext cx="1048014" cy="431749"/>
                </a:xfrm>
                <a:prstGeom prst="rect">
                  <a:avLst/>
                </a:prstGeom>
                <a:noFill/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Myriad Pro" charset="0"/>
                      <a:cs typeface="Arial" panose="020B0604020202020204" pitchFamily="34" charset="0"/>
                    </a:rPr>
                    <a:t>Inpatient facilities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EA16649A-E78C-EC4F-B416-A37C214B62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6719" y="1683484"/>
                  <a:ext cx="850106" cy="54688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50800" dir="5400000" algn="ctr" rotWithShape="0">
                    <a:schemeClr val="bg1">
                      <a:alpha val="74997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3200" kern="0">
                      <a:solidFill>
                        <a:schemeClr val="accent1"/>
                      </a:solidFill>
                      <a:latin typeface="Arial" panose="020B0604020202020204" pitchFamily="34" charset="0"/>
                      <a:ea typeface="Myriad Pro"/>
                      <a:cs typeface="Arial" panose="020B0604020202020204" pitchFamily="34" charset="0"/>
                    </a:rPr>
                    <a:t>2</a:t>
                  </a:r>
                </a:p>
              </p:txBody>
            </p:sp>
          </p:grpSp>
          <p:sp>
            <p:nvSpPr>
              <p:cNvPr id="16" name="Rectangle 3">
                <a:extLst>
                  <a:ext uri="{FF2B5EF4-FFF2-40B4-BE49-F238E27FC236}">
                    <a16:creationId xmlns:a16="http://schemas.microsoft.com/office/drawing/2014/main" id="{526A33B1-6FF4-3348-9C1D-0DBB4F109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5462" y="1497122"/>
                <a:ext cx="5291234" cy="604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8B0E04"/>
                  </a:buClr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inion Pro Med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8B0E04"/>
                  </a:buClr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inion Pro Med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8B0E04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inion Pro Med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8B0E04"/>
                  </a:buClr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inion Pro Med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B0E04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inion Pro Med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B0E04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inion Pro Med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B0E04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inion Pro Med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B0E04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inion Pro Med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B0E04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inion Pro Med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None/>
                  <a:defRPr/>
                </a:pPr>
                <a:r>
                  <a:rPr lang="en-US" altLang="en-US" sz="3600" kern="0">
                    <a:solidFill>
                      <a:schemeClr val="accent1"/>
                    </a:solidFill>
                    <a:latin typeface="Arial" panose="020B0604020202020204" pitchFamily="34" charset="0"/>
                    <a:ea typeface="Myriad Pro"/>
                    <a:cs typeface="Arial" panose="020B0604020202020204" pitchFamily="34" charset="0"/>
                  </a:rPr>
                  <a:t>Level I Trauma Center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45B012F-B2BE-544F-8638-AEFF8F050DA6}"/>
                  </a:ext>
                </a:extLst>
              </p:cNvPr>
              <p:cNvCxnSpPr/>
              <p:nvPr/>
            </p:nvCxnSpPr>
            <p:spPr bwMode="auto">
              <a:xfrm>
                <a:off x="4752638" y="1581454"/>
                <a:ext cx="0" cy="540544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00867DA-A722-8C4B-8BE3-FA682CACEDDC}"/>
                  </a:ext>
                </a:extLst>
              </p:cNvPr>
              <p:cNvGrpSpPr/>
              <p:nvPr/>
            </p:nvGrpSpPr>
            <p:grpSpPr>
              <a:xfrm>
                <a:off x="3495131" y="2385626"/>
                <a:ext cx="1397718" cy="604448"/>
                <a:chOff x="3898672" y="2493995"/>
                <a:chExt cx="1397718" cy="604448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7E76FD6B-B8B3-4F40-A0BF-AE9F87DD01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98672" y="2493995"/>
                  <a:ext cx="1095375" cy="60444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50800" dir="5400000" algn="ctr" rotWithShape="0">
                    <a:schemeClr val="bg1">
                      <a:alpha val="74997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inion Pro Med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inion Pro Med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inion Pro Med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None/>
                    <a:defRPr/>
                  </a:pPr>
                  <a:r>
                    <a:rPr lang="en-US" altLang="en-US" sz="3600" kern="0">
                      <a:solidFill>
                        <a:schemeClr val="accent1"/>
                      </a:solidFill>
                      <a:latin typeface="Arial" panose="020B0604020202020204" pitchFamily="34" charset="0"/>
                      <a:ea typeface="Myriad Pro"/>
                      <a:cs typeface="Arial" panose="020B0604020202020204" pitchFamily="34" charset="0"/>
                    </a:rPr>
                    <a:t>600</a:t>
                  </a:r>
                  <a:endParaRPr lang="en-US" altLang="en-US" sz="3600" kern="0">
                    <a:solidFill>
                      <a:srgbClr val="595959"/>
                    </a:solidFill>
                    <a:latin typeface="Arial" panose="020B0604020202020204" pitchFamily="34" charset="0"/>
                    <a:ea typeface="Myriad Pro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9CF22A9B-7673-234E-AA1A-EF2C736A3488}"/>
                    </a:ext>
                  </a:extLst>
                </p:cNvPr>
                <p:cNvSpPr/>
                <p:nvPr/>
              </p:nvSpPr>
              <p:spPr bwMode="auto">
                <a:xfrm>
                  <a:off x="4664168" y="2671576"/>
                  <a:ext cx="632222" cy="259050"/>
                </a:xfrm>
                <a:prstGeom prst="rect">
                  <a:avLst/>
                </a:prstGeom>
                <a:noFill/>
                <a:effectLst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Myriad Pro" charset="0"/>
                      <a:cs typeface="Arial" panose="020B0604020202020204" pitchFamily="34" charset="0"/>
                    </a:rPr>
                    <a:t>beds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380EE6A-5E0B-3B41-B57D-E3AAA29535CB}"/>
                  </a:ext>
                </a:extLst>
              </p:cNvPr>
              <p:cNvGrpSpPr/>
              <p:nvPr/>
            </p:nvGrpSpPr>
            <p:grpSpPr>
              <a:xfrm>
                <a:off x="4752638" y="2348577"/>
                <a:ext cx="1302857" cy="604448"/>
                <a:chOff x="5032965" y="2456946"/>
                <a:chExt cx="1302857" cy="604448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ED0B1A5-3668-274B-BFB3-B8A7038A57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32965" y="2456946"/>
                  <a:ext cx="1095375" cy="60444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50800" dir="5400000" algn="ctr" rotWithShape="0">
                    <a:schemeClr val="bg1">
                      <a:alpha val="74997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inion Pro Med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inion Pro Med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inion Pro Med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None/>
                    <a:defRPr/>
                  </a:pPr>
                  <a:r>
                    <a:rPr lang="en-US" altLang="en-US" sz="3600" kern="0">
                      <a:solidFill>
                        <a:schemeClr val="accent1"/>
                      </a:solidFill>
                      <a:latin typeface="Arial" panose="020B0604020202020204" pitchFamily="34" charset="0"/>
                      <a:ea typeface="Myriad Pro"/>
                      <a:cs typeface="Arial" panose="020B0604020202020204" pitchFamily="34" charset="0"/>
                    </a:rPr>
                    <a:t>60</a:t>
                  </a:r>
                  <a:endParaRPr lang="en-US" altLang="en-US" sz="3600" kern="0">
                    <a:solidFill>
                      <a:srgbClr val="595959"/>
                    </a:solidFill>
                    <a:latin typeface="Arial" panose="020B0604020202020204" pitchFamily="34" charset="0"/>
                    <a:ea typeface="Myriad Pro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A2BDD81E-2507-3443-88DA-64D74AC4A955}"/>
                    </a:ext>
                  </a:extLst>
                </p:cNvPr>
                <p:cNvSpPr/>
                <p:nvPr/>
              </p:nvSpPr>
              <p:spPr bwMode="auto">
                <a:xfrm>
                  <a:off x="5589300" y="2628084"/>
                  <a:ext cx="746522" cy="259050"/>
                </a:xfrm>
                <a:prstGeom prst="rect">
                  <a:avLst/>
                </a:prstGeom>
                <a:noFill/>
                <a:effectLst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Myriad Pro" charset="0"/>
                      <a:cs typeface="Arial" panose="020B0604020202020204" pitchFamily="34" charset="0"/>
                    </a:rPr>
                    <a:t>clinics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A21D442-3A67-204E-9C1C-8A9B819C54E7}"/>
                  </a:ext>
                </a:extLst>
              </p:cNvPr>
              <p:cNvGrpSpPr/>
              <p:nvPr/>
            </p:nvGrpSpPr>
            <p:grpSpPr>
              <a:xfrm>
                <a:off x="7150870" y="2356559"/>
                <a:ext cx="1643606" cy="604448"/>
                <a:chOff x="7002626" y="2464928"/>
                <a:chExt cx="1643606" cy="604448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2B10B7F6-80D6-9941-B2DB-857F99E55E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02626" y="2464928"/>
                  <a:ext cx="823912" cy="60444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50800" dir="5400000" algn="ctr" rotWithShape="0">
                    <a:schemeClr val="bg1">
                      <a:alpha val="74997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inion Pro Med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inion Pro Med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inion Pro Med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None/>
                    <a:defRPr/>
                  </a:pPr>
                  <a:r>
                    <a:rPr lang="en-US" altLang="en-US" sz="3600" kern="0">
                      <a:solidFill>
                        <a:schemeClr val="accent1"/>
                      </a:solidFill>
                      <a:latin typeface="Arial" panose="020B0604020202020204" pitchFamily="34" charset="0"/>
                      <a:ea typeface="Myriad Pro"/>
                      <a:cs typeface="Arial" panose="020B0604020202020204" pitchFamily="34" charset="0"/>
                    </a:rPr>
                    <a:t>4K</a:t>
                  </a:r>
                  <a:endParaRPr lang="en-US" altLang="en-US" sz="3600" kern="0">
                    <a:solidFill>
                      <a:srgbClr val="595959"/>
                    </a:solidFill>
                    <a:latin typeface="Arial" panose="020B0604020202020204" pitchFamily="34" charset="0"/>
                    <a:ea typeface="Myriad Pro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42F31562-E7C9-524A-8A86-ECC954B3F071}"/>
                    </a:ext>
                  </a:extLst>
                </p:cNvPr>
                <p:cNvSpPr/>
                <p:nvPr/>
              </p:nvSpPr>
              <p:spPr bwMode="auto">
                <a:xfrm>
                  <a:off x="7554431" y="2646389"/>
                  <a:ext cx="1091801" cy="259050"/>
                </a:xfrm>
                <a:prstGeom prst="rect">
                  <a:avLst/>
                </a:prstGeom>
                <a:noFill/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Myriad Pro" charset="0"/>
                      <a:cs typeface="Arial" panose="020B0604020202020204" pitchFamily="34" charset="0"/>
                    </a:rPr>
                    <a:t>employees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1621FEDE-0A07-4E47-A385-8A93BF654DBB}"/>
                  </a:ext>
                </a:extLst>
              </p:cNvPr>
              <p:cNvGrpSpPr/>
              <p:nvPr/>
            </p:nvGrpSpPr>
            <p:grpSpPr>
              <a:xfrm>
                <a:off x="8550477" y="2357830"/>
                <a:ext cx="1452559" cy="604448"/>
                <a:chOff x="8875440" y="2466199"/>
                <a:chExt cx="1452559" cy="604448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76A823E-CF95-EF46-8542-DE8C58210D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75440" y="2466199"/>
                  <a:ext cx="1095375" cy="60444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50800" dir="5400000" algn="ctr" rotWithShape="0">
                    <a:schemeClr val="bg1">
                      <a:alpha val="74997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inion Pro Med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inion Pro Med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inion Pro Med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None/>
                    <a:defRPr/>
                  </a:pPr>
                  <a:r>
                    <a:rPr lang="en-US" altLang="en-US" sz="3600" kern="0">
                      <a:solidFill>
                        <a:schemeClr val="accent1"/>
                      </a:solidFill>
                      <a:latin typeface="Arial" panose="020B0604020202020204" pitchFamily="34" charset="0"/>
                      <a:ea typeface="Myriad Pro"/>
                      <a:cs typeface="Arial" panose="020B0604020202020204" pitchFamily="34" charset="0"/>
                    </a:rPr>
                    <a:t>625</a:t>
                  </a:r>
                  <a:endParaRPr lang="en-US" altLang="en-US" sz="3600" kern="0">
                    <a:solidFill>
                      <a:srgbClr val="595959"/>
                    </a:solidFill>
                    <a:latin typeface="Arial" panose="020B0604020202020204" pitchFamily="34" charset="0"/>
                    <a:ea typeface="Myriad Pro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1BA8940-846E-AC46-BB35-151C1D0796F2}"/>
                    </a:ext>
                  </a:extLst>
                </p:cNvPr>
                <p:cNvSpPr/>
                <p:nvPr/>
              </p:nvSpPr>
              <p:spPr bwMode="auto">
                <a:xfrm>
                  <a:off x="9613631" y="2554924"/>
                  <a:ext cx="714368" cy="431749"/>
                </a:xfrm>
                <a:prstGeom prst="rect">
                  <a:avLst/>
                </a:prstGeom>
                <a:noFill/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Myriad Pro" charset="0"/>
                      <a:cs typeface="Arial" panose="020B0604020202020204" pitchFamily="34" charset="0"/>
                    </a:rPr>
                    <a:t>medical</a:t>
                  </a:r>
                </a:p>
                <a:p>
                  <a:pPr>
                    <a:defRPr/>
                  </a:pPr>
                  <a:r>
                    <a:rPr 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Myriad Pro" charset="0"/>
                      <a:cs typeface="Arial" panose="020B0604020202020204" pitchFamily="34" charset="0"/>
                    </a:rPr>
                    <a:t>staff</a:t>
                  </a:r>
                </a:p>
              </p:txBody>
            </p:sp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7050FD9-0B6A-2E49-82A9-A2EDC16AB0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761081" y="2397585"/>
                <a:ext cx="0" cy="540543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4958318-8EFE-2A43-BCAF-9AB019C8D011}"/>
                  </a:ext>
                </a:extLst>
              </p:cNvPr>
              <p:cNvGrpSpPr/>
              <p:nvPr/>
            </p:nvGrpSpPr>
            <p:grpSpPr>
              <a:xfrm>
                <a:off x="4944656" y="3109829"/>
                <a:ext cx="1422797" cy="761494"/>
                <a:chOff x="5005513" y="3218198"/>
                <a:chExt cx="1422797" cy="761494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3468DA2-51DD-C849-B76D-CA75E6BC8A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05513" y="3218198"/>
                  <a:ext cx="1422797" cy="60444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50800" dir="5400000" algn="ctr" rotWithShape="0">
                    <a:schemeClr val="bg1">
                      <a:alpha val="74997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inion Pro Med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inion Pro Med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inion Pro Med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None/>
                    <a:defRPr/>
                  </a:pPr>
                  <a:r>
                    <a:rPr lang="en-US" altLang="en-US" sz="3600" kern="0">
                      <a:solidFill>
                        <a:schemeClr val="accent1"/>
                      </a:solidFill>
                      <a:latin typeface="Arial" panose="020B0604020202020204" pitchFamily="34" charset="0"/>
                      <a:ea typeface="Myriad Pro"/>
                      <a:cs typeface="Arial" panose="020B0604020202020204" pitchFamily="34" charset="0"/>
                    </a:rPr>
                    <a:t>3,428</a:t>
                  </a:r>
                  <a:endParaRPr lang="en-US" altLang="en-US" sz="3600" kern="0">
                    <a:solidFill>
                      <a:srgbClr val="595959"/>
                    </a:solidFill>
                    <a:latin typeface="Arial" panose="020B0604020202020204" pitchFamily="34" charset="0"/>
                    <a:ea typeface="Myriad Pro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D18847-800F-924B-A1AD-F16529301B30}"/>
                    </a:ext>
                  </a:extLst>
                </p:cNvPr>
                <p:cNvSpPr/>
                <p:nvPr/>
              </p:nvSpPr>
              <p:spPr>
                <a:xfrm>
                  <a:off x="5009678" y="3720642"/>
                  <a:ext cx="1414463" cy="259050"/>
                </a:xfrm>
                <a:prstGeom prst="rect">
                  <a:avLst/>
                </a:prstGeom>
                <a:noFill/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Myriad Pro" charset="0"/>
                      <a:cs typeface="Arial" panose="020B0604020202020204" pitchFamily="34" charset="0"/>
                    </a:rPr>
                    <a:t>births</a:t>
                  </a:r>
                </a:p>
              </p:txBody>
            </p:sp>
          </p:grp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4AF789B-EC55-164C-B80A-5754C6EEF583}"/>
                  </a:ext>
                </a:extLst>
              </p:cNvPr>
              <p:cNvCxnSpPr/>
              <p:nvPr/>
            </p:nvCxnSpPr>
            <p:spPr bwMode="auto">
              <a:xfrm>
                <a:off x="4948279" y="3162218"/>
                <a:ext cx="0" cy="721519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46C26A8-0A43-CF47-9A3A-31517913D24B}"/>
                  </a:ext>
                </a:extLst>
              </p:cNvPr>
              <p:cNvGrpSpPr/>
              <p:nvPr/>
            </p:nvGrpSpPr>
            <p:grpSpPr>
              <a:xfrm>
                <a:off x="6659785" y="3109829"/>
                <a:ext cx="1362075" cy="766257"/>
                <a:chOff x="6421163" y="3218198"/>
                <a:chExt cx="1362075" cy="766257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5BFBCFA-7181-6F4C-92D1-C0B5EEA7F9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1163" y="3218198"/>
                  <a:ext cx="1362075" cy="60444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50800" dir="5400000" algn="ctr" rotWithShape="0">
                    <a:schemeClr val="bg1">
                      <a:alpha val="74997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inion Pro Med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inion Pro Med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inion Pro Med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None/>
                    <a:defRPr/>
                  </a:pPr>
                  <a:r>
                    <a:rPr lang="en-US" altLang="en-US" sz="3600" kern="0">
                      <a:solidFill>
                        <a:schemeClr val="accent1"/>
                      </a:solidFill>
                      <a:latin typeface="Arial" panose="020B0604020202020204" pitchFamily="34" charset="0"/>
                      <a:ea typeface="Myriad Pro"/>
                      <a:cs typeface="Arial" panose="020B0604020202020204" pitchFamily="34" charset="0"/>
                    </a:rPr>
                    <a:t>86K+</a:t>
                  </a:r>
                  <a:endParaRPr lang="en-US" altLang="en-US" sz="3600" kern="0">
                    <a:solidFill>
                      <a:srgbClr val="595959"/>
                    </a:solidFill>
                    <a:latin typeface="Arial" panose="020B0604020202020204" pitchFamily="34" charset="0"/>
                    <a:ea typeface="Myriad Pro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17D06BF-CE4A-994D-81FC-BF756FD6D912}"/>
                    </a:ext>
                  </a:extLst>
                </p:cNvPr>
                <p:cNvSpPr/>
                <p:nvPr/>
              </p:nvSpPr>
              <p:spPr>
                <a:xfrm>
                  <a:off x="6523555" y="3725405"/>
                  <a:ext cx="1157288" cy="259050"/>
                </a:xfrm>
                <a:prstGeom prst="rect">
                  <a:avLst/>
                </a:prstGeom>
                <a:noFill/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Myriad Pro" charset="0"/>
                      <a:cs typeface="Arial" panose="020B0604020202020204" pitchFamily="34" charset="0"/>
                    </a:rPr>
                    <a:t>ED visits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219F1B6-5322-0542-913F-8C64EC54036B}"/>
                  </a:ext>
                </a:extLst>
              </p:cNvPr>
              <p:cNvGrpSpPr/>
              <p:nvPr/>
            </p:nvGrpSpPr>
            <p:grpSpPr>
              <a:xfrm>
                <a:off x="8258375" y="3070539"/>
                <a:ext cx="1733549" cy="805546"/>
                <a:chOff x="8125542" y="3178908"/>
                <a:chExt cx="1733549" cy="805546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37703A5-6991-604B-88DE-5A4F7A0D87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38648" y="3178908"/>
                  <a:ext cx="1507331" cy="60444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50800" dir="5400000" algn="ctr" rotWithShape="0">
                    <a:schemeClr val="bg1">
                      <a:alpha val="74997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inion Pro Med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inion Pro Med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inion Pro Med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None/>
                    <a:defRPr/>
                  </a:pPr>
                  <a:r>
                    <a:rPr lang="en-US" altLang="en-US" sz="3600" kern="0">
                      <a:solidFill>
                        <a:schemeClr val="accent1"/>
                      </a:solidFill>
                      <a:latin typeface="Arial" panose="020B0604020202020204" pitchFamily="34" charset="0"/>
                      <a:ea typeface="Myriad Pro"/>
                      <a:cs typeface="Arial" panose="020B0604020202020204" pitchFamily="34" charset="0"/>
                    </a:rPr>
                    <a:t>1,395</a:t>
                  </a:r>
                  <a:endParaRPr lang="en-US" altLang="en-US" sz="3600" kern="0">
                    <a:solidFill>
                      <a:srgbClr val="595959"/>
                    </a:solidFill>
                    <a:latin typeface="Arial" panose="020B0604020202020204" pitchFamily="34" charset="0"/>
                    <a:ea typeface="Myriad Pro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Rectangle 93">
                  <a:extLst>
                    <a:ext uri="{FF2B5EF4-FFF2-40B4-BE49-F238E27FC236}">
                      <a16:creationId xmlns:a16="http://schemas.microsoft.com/office/drawing/2014/main" id="{560FF6C6-978C-A640-86EE-D8CDF20F9D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5542" y="3725405"/>
                  <a:ext cx="1733549" cy="2590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inion Pro Med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inion Pro Med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inion Pro Med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None/>
                    <a:defRPr/>
                  </a:pPr>
                  <a:r>
                    <a:rPr lang="en-US" alt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Myriad Pro" charset="0"/>
                      <a:cs typeface="Arial" panose="020B0604020202020204" pitchFamily="34" charset="0"/>
                    </a:rPr>
                    <a:t>Trauma</a:t>
                  </a:r>
                  <a:r>
                    <a:rPr lang="en-US" alt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itchFamily="34" charset="0"/>
                      <a:ea typeface="Myriad Pro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Myriad Pro" charset="0"/>
                      <a:cs typeface="Arial" panose="020B0604020202020204" pitchFamily="34" charset="0"/>
                    </a:rPr>
                    <a:t>admissions</a:t>
                  </a:r>
                </a:p>
              </p:txBody>
            </p:sp>
          </p:grp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DB1D7D6-3DF5-7B4F-8525-D562F607E456}"/>
                  </a:ext>
                </a:extLst>
              </p:cNvPr>
              <p:cNvCxnSpPr/>
              <p:nvPr/>
            </p:nvCxnSpPr>
            <p:spPr bwMode="auto">
              <a:xfrm>
                <a:off x="8240723" y="4238542"/>
                <a:ext cx="0" cy="722710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A545707E-C7C5-DF44-9B50-2C00E7891C62}"/>
                  </a:ext>
                </a:extLst>
              </p:cNvPr>
              <p:cNvGrpSpPr/>
              <p:nvPr/>
            </p:nvGrpSpPr>
            <p:grpSpPr>
              <a:xfrm>
                <a:off x="8306197" y="4150436"/>
                <a:ext cx="1704977" cy="796021"/>
                <a:chOff x="8429943" y="4258805"/>
                <a:chExt cx="1704977" cy="796021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B40E6E63-101C-1D47-B075-B7A89B880D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9945" y="4258805"/>
                  <a:ext cx="1704975" cy="60444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50800" dir="5400000" algn="ctr" rotWithShape="0">
                    <a:schemeClr val="bg1">
                      <a:alpha val="74997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inion Pro Med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inion Pro Med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inion Pro Med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None/>
                    <a:defRPr/>
                  </a:pPr>
                  <a:r>
                    <a:rPr lang="en-US" altLang="en-US" sz="3600" kern="0">
                      <a:solidFill>
                        <a:schemeClr val="accent1"/>
                      </a:solidFill>
                      <a:latin typeface="Arial" panose="020B0604020202020204" pitchFamily="34" charset="0"/>
                      <a:ea typeface="Myriad Pro"/>
                      <a:cs typeface="Arial" panose="020B0604020202020204" pitchFamily="34" charset="0"/>
                    </a:rPr>
                    <a:t>22,602</a:t>
                  </a:r>
                  <a:endParaRPr lang="en-US" altLang="en-US" sz="3600" kern="0">
                    <a:solidFill>
                      <a:srgbClr val="595959"/>
                    </a:solidFill>
                    <a:latin typeface="Arial" panose="020B0604020202020204" pitchFamily="34" charset="0"/>
                    <a:ea typeface="Myriad Pro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12C63950-2630-9146-B1E2-917A7C79038E}"/>
                    </a:ext>
                  </a:extLst>
                </p:cNvPr>
                <p:cNvSpPr/>
                <p:nvPr/>
              </p:nvSpPr>
              <p:spPr bwMode="auto">
                <a:xfrm>
                  <a:off x="8429943" y="4795777"/>
                  <a:ext cx="1704975" cy="259049"/>
                </a:xfrm>
                <a:prstGeom prst="rect">
                  <a:avLst/>
                </a:prstGeom>
                <a:noFill/>
                <a:effectLst/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Myriad Pro" charset="0"/>
                      <a:cs typeface="Arial" panose="020B0604020202020204" pitchFamily="34" charset="0"/>
                    </a:rPr>
                    <a:t>Acute admissions</a:t>
                  </a: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E05F150-BDE7-A94A-8A5B-03664C0AC754}"/>
                  </a:ext>
                </a:extLst>
              </p:cNvPr>
              <p:cNvGrpSpPr/>
              <p:nvPr/>
            </p:nvGrpSpPr>
            <p:grpSpPr>
              <a:xfrm>
                <a:off x="3599339" y="3105067"/>
                <a:ext cx="1438275" cy="786496"/>
                <a:chOff x="4001760" y="3213436"/>
                <a:chExt cx="1438275" cy="786496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6ED34F5-7C35-054E-9590-BAC6450B7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760" y="3213436"/>
                  <a:ext cx="1438275" cy="60444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50800" dir="5400000" algn="ctr" rotWithShape="0">
                    <a:schemeClr val="bg1">
                      <a:alpha val="74997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inion Pro Med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inion Pro Med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inion Pro Med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B0E04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inion Pro Med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None/>
                    <a:defRPr/>
                  </a:pPr>
                  <a:r>
                    <a:rPr lang="en-US" altLang="en-US" sz="3600" kern="0">
                      <a:solidFill>
                        <a:schemeClr val="accent1"/>
                      </a:solidFill>
                      <a:latin typeface="Arial" panose="020B0604020202020204" pitchFamily="34" charset="0"/>
                      <a:ea typeface="Myriad Pro"/>
                      <a:cs typeface="Arial" panose="020B0604020202020204" pitchFamily="34" charset="0"/>
                    </a:rPr>
                    <a:t>1,348</a:t>
                  </a:r>
                  <a:endParaRPr lang="en-US" altLang="en-US" sz="3600" kern="0">
                    <a:solidFill>
                      <a:srgbClr val="595959"/>
                    </a:solidFill>
                    <a:latin typeface="Arial" panose="020B0604020202020204" pitchFamily="34" charset="0"/>
                    <a:ea typeface="Myriad Pro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9E39A1A6-A45D-5D42-B327-58C842914564}"/>
                    </a:ext>
                  </a:extLst>
                </p:cNvPr>
                <p:cNvSpPr/>
                <p:nvPr/>
              </p:nvSpPr>
              <p:spPr>
                <a:xfrm>
                  <a:off x="4012453" y="3740883"/>
                  <a:ext cx="1416888" cy="259049"/>
                </a:xfrm>
                <a:prstGeom prst="rect">
                  <a:avLst/>
                </a:prstGeom>
                <a:noFill/>
                <a:effectLst/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kern="0">
                      <a:ln w="0"/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Myriad Pro" charset="0"/>
                      <a:cs typeface="Arial" panose="020B0604020202020204" pitchFamily="34" charset="0"/>
                    </a:rPr>
                    <a:t>nursing staff</a:t>
                  </a:r>
                </a:p>
              </p:txBody>
            </p:sp>
          </p:grp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38428F5-67F3-1840-AF34-F478B2E033F2}"/>
                  </a:ext>
                </a:extLst>
              </p:cNvPr>
              <p:cNvCxnSpPr/>
              <p:nvPr/>
            </p:nvCxnSpPr>
            <p:spPr bwMode="auto">
              <a:xfrm>
                <a:off x="6449553" y="3181267"/>
                <a:ext cx="0" cy="722710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90963E3-B5B7-C345-ABD4-FE9B430AC092}"/>
                  </a:ext>
                </a:extLst>
              </p:cNvPr>
              <p:cNvCxnSpPr/>
              <p:nvPr/>
            </p:nvCxnSpPr>
            <p:spPr bwMode="auto">
              <a:xfrm>
                <a:off x="8207186" y="3181267"/>
                <a:ext cx="0" cy="722710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C2F6F06-C6C9-4040-B268-5AAC18DA9B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909" y="4069362"/>
                <a:ext cx="5849704" cy="0"/>
              </a:xfrm>
              <a:prstGeom prst="line">
                <a:avLst/>
              </a:prstGeom>
              <a:ln w="6350">
                <a:solidFill>
                  <a:srgbClr val="6A737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13FB3CF-65DF-094C-8659-C97AABE12F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99339" y="3040337"/>
                <a:ext cx="5559345" cy="0"/>
              </a:xfrm>
              <a:prstGeom prst="line">
                <a:avLst/>
              </a:prstGeom>
              <a:ln w="6350">
                <a:solidFill>
                  <a:srgbClr val="6A737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099BE27-4D97-4347-B208-B6A3375ED1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99339" y="2238220"/>
                <a:ext cx="5709905" cy="0"/>
              </a:xfrm>
              <a:prstGeom prst="line">
                <a:avLst/>
              </a:prstGeom>
              <a:ln w="6350">
                <a:solidFill>
                  <a:srgbClr val="6A737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7FF510-C4AE-4E4B-B9BC-85D06069D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8471" y="2253658"/>
              <a:ext cx="1347947" cy="646331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chemeClr val="bg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8B0E04"/>
                </a:buClr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inion Pro Med"/>
                </a:defRPr>
              </a:lvl1pPr>
              <a:lvl2pPr marL="742950" indent="-285750">
                <a:spcBef>
                  <a:spcPct val="20000"/>
                </a:spcBef>
                <a:buClr>
                  <a:srgbClr val="8B0E04"/>
                </a:buClr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inion Pro Med"/>
                </a:defRPr>
              </a:lvl2pPr>
              <a:lvl3pPr marL="1143000" indent="-228600">
                <a:spcBef>
                  <a:spcPct val="20000"/>
                </a:spcBef>
                <a:buClr>
                  <a:srgbClr val="8B0E04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inion Pro Med"/>
                </a:defRPr>
              </a:lvl3pPr>
              <a:lvl4pPr marL="1600200" indent="-228600">
                <a:spcBef>
                  <a:spcPct val="20000"/>
                </a:spcBef>
                <a:buClr>
                  <a:srgbClr val="8B0E04"/>
                </a:buClr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inion Pro Med"/>
                </a:defRPr>
              </a:lvl4pPr>
              <a:lvl5pPr marL="2057400" indent="-228600">
                <a:spcBef>
                  <a:spcPct val="20000"/>
                </a:spcBef>
                <a:buClr>
                  <a:srgbClr val="8B0E04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 Med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B0E04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 Med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B0E04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 Med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B0E04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 Med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B0E04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 Med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  <a:defRPr/>
              </a:pPr>
              <a:r>
                <a:rPr lang="en-US" altLang="en-US" sz="3600" kern="0">
                  <a:solidFill>
                    <a:schemeClr val="accent1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7</a:t>
              </a:r>
              <a:endParaRPr lang="en-US" altLang="en-US" sz="3600" kern="0">
                <a:solidFill>
                  <a:srgbClr val="595959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99C708-3921-2D4E-A3A1-D6553DBDEFF6}"/>
                </a:ext>
              </a:extLst>
            </p:cNvPr>
            <p:cNvSpPr/>
            <p:nvPr/>
          </p:nvSpPr>
          <p:spPr bwMode="auto">
            <a:xfrm>
              <a:off x="6474443" y="2375367"/>
              <a:ext cx="1341825" cy="46166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kern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a typeface="Myriad Pro" charset="0"/>
                  <a:cs typeface="Arial" panose="020B0604020202020204" pitchFamily="34" charset="0"/>
                </a:rPr>
                <a:t>Community</a:t>
              </a:r>
            </a:p>
            <a:p>
              <a:pPr>
                <a:defRPr/>
              </a:pPr>
              <a:r>
                <a:rPr lang="en-US" sz="1200" kern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a typeface="Myriad Pro" charset="0"/>
                  <a:cs typeface="Arial" panose="020B0604020202020204" pitchFamily="34" charset="0"/>
                </a:rPr>
                <a:t>clinics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0119AF0-4FEC-CD41-989F-29FCA7C72E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32297" y="2275260"/>
              <a:ext cx="0" cy="577997"/>
            </a:xfrm>
            <a:prstGeom prst="line">
              <a:avLst/>
            </a:prstGeom>
            <a:ln w="12700">
              <a:solidFill>
                <a:schemeClr val="accent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9">
            <a:extLst>
              <a:ext uri="{FF2B5EF4-FFF2-40B4-BE49-F238E27FC236}">
                <a16:creationId xmlns:a16="http://schemas.microsoft.com/office/drawing/2014/main" id="{01BB2C39-E50A-CF48-BAFB-DBA76F53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451" y="5144869"/>
            <a:ext cx="78346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B0E04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nion Pro Med"/>
              </a:defRPr>
            </a:lvl1pPr>
            <a:lvl2pPr marL="742950" indent="-285750">
              <a:spcBef>
                <a:spcPct val="20000"/>
              </a:spcBef>
              <a:buClr>
                <a:srgbClr val="8B0E04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nion Pro Med"/>
              </a:defRPr>
            </a:lvl2pPr>
            <a:lvl3pPr marL="1143000" indent="-228600">
              <a:spcBef>
                <a:spcPct val="20000"/>
              </a:spcBef>
              <a:buClr>
                <a:srgbClr val="8B0E04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nion Pro Med"/>
              </a:defRPr>
            </a:lvl3pPr>
            <a:lvl4pPr marL="1600200" indent="-228600">
              <a:spcBef>
                <a:spcPct val="20000"/>
              </a:spcBef>
              <a:buClr>
                <a:srgbClr val="8B0E04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nion Pro Med"/>
              </a:defRPr>
            </a:lvl4pPr>
            <a:lvl5pPr marL="2057400" indent="-228600">
              <a:spcBef>
                <a:spcPct val="20000"/>
              </a:spcBef>
              <a:buClr>
                <a:srgbClr val="8B0E04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 Med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B0E04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 Med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B0E04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 Med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B0E04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 Med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B0E04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 Med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kern="0" dirty="0">
                <a:ln w="0"/>
                <a:solidFill>
                  <a:srgbClr val="1C75B0"/>
                </a:solidFill>
                <a:latin typeface="Myriad Pro" charset="0"/>
              </a:rPr>
              <a:t>As the regional SafetyNet organization we average &gt;$100M in uncompensated care annually over the last 10 years</a:t>
            </a:r>
          </a:p>
        </p:txBody>
      </p:sp>
      <p:pic>
        <p:nvPicPr>
          <p:cNvPr id="67" name="Picture 4">
            <a:extLst>
              <a:ext uri="{FF2B5EF4-FFF2-40B4-BE49-F238E27FC236}">
                <a16:creationId xmlns:a16="http://schemas.microsoft.com/office/drawing/2014/main" id="{652826C5-A849-4548-ADA8-0F996F956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257" y="152843"/>
            <a:ext cx="1627585" cy="1000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9F5C934-2280-2748-A323-75E8E13E2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257" y="1592077"/>
            <a:ext cx="1657350" cy="9644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itle 1">
            <a:extLst>
              <a:ext uri="{FF2B5EF4-FFF2-40B4-BE49-F238E27FC236}">
                <a16:creationId xmlns:a16="http://schemas.microsoft.com/office/drawing/2014/main" id="{BBC66999-2425-2F42-8D80-B18C8FC094D8}"/>
              </a:ext>
            </a:extLst>
          </p:cNvPr>
          <p:cNvSpPr txBox="1">
            <a:spLocks/>
          </p:cNvSpPr>
          <p:nvPr/>
        </p:nvSpPr>
        <p:spPr bwMode="auto">
          <a:xfrm>
            <a:off x="8764389" y="1140607"/>
            <a:ext cx="2700360" cy="27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8B0E04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nion Pro Med"/>
              </a:defRPr>
            </a:lvl1pPr>
            <a:lvl2pPr marL="742950" indent="-285750">
              <a:spcBef>
                <a:spcPct val="20000"/>
              </a:spcBef>
              <a:buClr>
                <a:srgbClr val="8B0E04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nion Pro Med"/>
              </a:defRPr>
            </a:lvl2pPr>
            <a:lvl3pPr marL="1143000" indent="-228600">
              <a:spcBef>
                <a:spcPct val="20000"/>
              </a:spcBef>
              <a:buClr>
                <a:srgbClr val="8B0E04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nion Pro Med"/>
              </a:defRPr>
            </a:lvl3pPr>
            <a:lvl4pPr marL="1600200" indent="-228600">
              <a:spcBef>
                <a:spcPct val="20000"/>
              </a:spcBef>
              <a:buClr>
                <a:srgbClr val="8B0E04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nion Pro Med"/>
              </a:defRPr>
            </a:lvl4pPr>
            <a:lvl5pPr marL="2057400" indent="-228600">
              <a:spcBef>
                <a:spcPct val="20000"/>
              </a:spcBef>
              <a:buClr>
                <a:srgbClr val="8B0E04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 Med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B0E04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 Med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B0E04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 Med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B0E04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 Med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B0E04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nion Pro Med"/>
              </a:defRPr>
            </a:lvl9pPr>
          </a:lstStyle>
          <a:p>
            <a:pPr algn="ctr">
              <a:spcBef>
                <a:spcPct val="0"/>
              </a:spcBef>
              <a:buClrTx/>
              <a:buNone/>
              <a:defRPr/>
            </a:pPr>
            <a:r>
              <a:rPr lang="en-US" altLang="en-US" sz="1400" kern="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yriad Pro" charset="0"/>
                <a:cs typeface="Arial" panose="020B0604020202020204" pitchFamily="34" charset="0"/>
              </a:rPr>
              <a:t>Health Sciences District 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BEEEE52A-21D2-0541-9721-B28992A4F863}"/>
              </a:ext>
            </a:extLst>
          </p:cNvPr>
          <p:cNvSpPr txBox="1">
            <a:spLocks/>
          </p:cNvSpPr>
          <p:nvPr/>
        </p:nvSpPr>
        <p:spPr bwMode="auto">
          <a:xfrm>
            <a:off x="9001626" y="2534274"/>
            <a:ext cx="2053829" cy="25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1400" kern="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a typeface="Myriad Pro" charset="0"/>
                <a:cs typeface="Arial" panose="020B0604020202020204" pitchFamily="34" charset="0"/>
              </a:rPr>
              <a:t>Lakewood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384023D-56C6-784C-A7F4-6203163E803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2"/>
          <a:stretch/>
        </p:blipFill>
        <p:spPr>
          <a:xfrm>
            <a:off x="9302257" y="2978638"/>
            <a:ext cx="1624625" cy="10400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2" name="Title 1">
            <a:extLst>
              <a:ext uri="{FF2B5EF4-FFF2-40B4-BE49-F238E27FC236}">
                <a16:creationId xmlns:a16="http://schemas.microsoft.com/office/drawing/2014/main" id="{02DD1602-65E5-F845-B4CF-207180FDC7CA}"/>
              </a:ext>
            </a:extLst>
          </p:cNvPr>
          <p:cNvSpPr txBox="1">
            <a:spLocks/>
          </p:cNvSpPr>
          <p:nvPr/>
        </p:nvSpPr>
        <p:spPr bwMode="auto">
          <a:xfrm>
            <a:off x="8828450" y="4005862"/>
            <a:ext cx="2448338" cy="28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1400" kern="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a typeface="Myriad Pro" charset="0"/>
                <a:cs typeface="Arial" panose="020B0604020202020204" pitchFamily="34" charset="0"/>
              </a:rPr>
              <a:t>Behavioral Health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DD640A8-9253-8748-9FD7-3993BAFCCE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294"/>
          <a:stretch/>
        </p:blipFill>
        <p:spPr>
          <a:xfrm>
            <a:off x="9347484" y="4455268"/>
            <a:ext cx="1579398" cy="942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EC8AD289-3A3F-0D45-A435-E93F2785FE8A}"/>
              </a:ext>
            </a:extLst>
          </p:cNvPr>
          <p:cNvSpPr txBox="1">
            <a:spLocks/>
          </p:cNvSpPr>
          <p:nvPr/>
        </p:nvSpPr>
        <p:spPr bwMode="auto">
          <a:xfrm>
            <a:off x="8890400" y="5360910"/>
            <a:ext cx="2448338" cy="28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1400" kern="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a typeface="Myriad Pro" charset="0"/>
                <a:cs typeface="Arial" panose="020B0604020202020204" pitchFamily="34" charset="0"/>
              </a:rPr>
              <a:t>University Health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733FD35-55DC-D04B-8BCA-4393429AA211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51" y="129694"/>
            <a:ext cx="1638300" cy="8636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6EB5F93-3EC3-3E48-9D32-64D5B8BB4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323" y="331188"/>
            <a:ext cx="2162416" cy="52924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6039BE-1AE5-4545-BE2F-72B7FA333B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54" y="162501"/>
            <a:ext cx="1510346" cy="866619"/>
          </a:xfrm>
          <a:prstGeom prst="rect">
            <a:avLst/>
          </a:prstGeom>
        </p:spPr>
      </p:pic>
      <p:sp>
        <p:nvSpPr>
          <p:cNvPr id="78" name="Slide Number Placeholder 2">
            <a:extLst>
              <a:ext uri="{FF2B5EF4-FFF2-40B4-BE49-F238E27FC236}">
                <a16:creationId xmlns:a16="http://schemas.microsoft.com/office/drawing/2014/main" id="{455591B6-EEF2-8047-926D-9C4A64081762}"/>
              </a:ext>
            </a:extLst>
          </p:cNvPr>
          <p:cNvSpPr txBox="1">
            <a:spLocks/>
          </p:cNvSpPr>
          <p:nvPr/>
        </p:nvSpPr>
        <p:spPr>
          <a:xfrm>
            <a:off x="10210799" y="6438622"/>
            <a:ext cx="37539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/>
            <a:fld id="{71F8F497-5311-4FE6-8037-E08A3EC20500}" type="slidenum">
              <a:rPr lang="en-US" sz="1200" b="1">
                <a:solidFill>
                  <a:srgbClr val="393D41">
                    <a:tint val="75000"/>
                  </a:srgbClr>
                </a:solidFill>
                <a:ea typeface="ＭＳ Ｐゴシック" pitchFamily="34" charset="-128"/>
              </a:rPr>
              <a:pPr algn="r"/>
              <a:t>4</a:t>
            </a:fld>
            <a:endParaRPr lang="en-US" sz="1200" b="1">
              <a:solidFill>
                <a:srgbClr val="393D41">
                  <a:tint val="75000"/>
                </a:srgbClr>
              </a:solidFill>
              <a:ea typeface="ＭＳ Ｐゴシック" pitchFamily="34" charset="-128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24ACCED6-309D-D741-B436-A175A9ECD3A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4482"/>
          <a:stretch/>
        </p:blipFill>
        <p:spPr>
          <a:xfrm>
            <a:off x="0" y="6484663"/>
            <a:ext cx="12192000" cy="3733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9A1C633-C681-7549-A5DC-D78D4BC5C0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9328" y="6493082"/>
            <a:ext cx="1783716" cy="373337"/>
          </a:xfrm>
          <a:prstGeom prst="rect">
            <a:avLst/>
          </a:prstGeom>
        </p:spPr>
      </p:pic>
      <p:sp>
        <p:nvSpPr>
          <p:cNvPr id="81" name="Subtitle 2">
            <a:extLst>
              <a:ext uri="{FF2B5EF4-FFF2-40B4-BE49-F238E27FC236}">
                <a16:creationId xmlns:a16="http://schemas.microsoft.com/office/drawing/2014/main" id="{CEB7FACE-6354-BA4B-A559-C8CEF6321E46}"/>
              </a:ext>
            </a:extLst>
          </p:cNvPr>
          <p:cNvSpPr txBox="1">
            <a:spLocks/>
          </p:cNvSpPr>
          <p:nvPr/>
        </p:nvSpPr>
        <p:spPr>
          <a:xfrm>
            <a:off x="85221" y="6597316"/>
            <a:ext cx="5530651" cy="26910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Trebuchet MS" panose="020B0703020202090204" pitchFamily="34" charset="0"/>
              </a:rPr>
              <a:t>2019 STFM Conference on Practice &amp; Quality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1281183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84ACD5-4498-D948-942F-0801CE7B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reality: 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63% of patients are Medicaid, discount or have no insurance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71844-612A-C44D-AED9-CA2C29DB34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2986" y="1335186"/>
            <a:ext cx="5716186" cy="494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1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37BEF2-E255-724E-B7D9-6D7415C5C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Agenda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B4F7BB-A677-CD4C-8650-5E1548AA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836" y="3286445"/>
            <a:ext cx="1462088" cy="285107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06A9F1A-D6DE-4F93-8529-937813B459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3875397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9E039C68-F5F5-794B-900D-56559F809132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D2A89E-27E9-4740-972F-24B414F5A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565E56A-1477-2648-B1F2-BB460E57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3381C44-3BE5-D746-AB48-DDB4F193DF40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165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8A960E-B44C-A04B-9E0F-5F1ABCB63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FMC Dashboard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0EEC7A7-EB0C-664F-867B-F3E233E6CFF8}"/>
              </a:ext>
            </a:extLst>
          </p:cNvPr>
          <p:cNvSpPr txBox="1"/>
          <p:nvPr/>
        </p:nvSpPr>
        <p:spPr>
          <a:xfrm>
            <a:off x="2082429" y="433172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1A03C0-11D5-F84D-9578-9F970E3ABA29}"/>
              </a:ext>
            </a:extLst>
          </p:cNvPr>
          <p:cNvSpPr/>
          <p:nvPr/>
        </p:nvSpPr>
        <p:spPr>
          <a:xfrm>
            <a:off x="1611145" y="4790000"/>
            <a:ext cx="16401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Constantly</a:t>
            </a:r>
            <a:br>
              <a:rPr lang="en-US" sz="24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4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Changing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6E2BF-7C21-2847-876C-C9BA9C39C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177" y="112532"/>
            <a:ext cx="3889691" cy="617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EC17F1D4-56C6-A747-A6DD-EE67DCD2A375}"/>
              </a:ext>
            </a:extLst>
          </p:cNvPr>
          <p:cNvSpPr/>
          <p:nvPr/>
        </p:nvSpPr>
        <p:spPr>
          <a:xfrm>
            <a:off x="9088031" y="158463"/>
            <a:ext cx="236823" cy="1132653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DD2281-9647-6147-9840-E330A226B5F5}"/>
              </a:ext>
            </a:extLst>
          </p:cNvPr>
          <p:cNvSpPr/>
          <p:nvPr/>
        </p:nvSpPr>
        <p:spPr>
          <a:xfrm>
            <a:off x="9471017" y="492111"/>
            <a:ext cx="2078780" cy="46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Numerical Table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969A9A17-DB64-BF4D-8EF4-57271FB987FC}"/>
              </a:ext>
            </a:extLst>
          </p:cNvPr>
          <p:cNvSpPr/>
          <p:nvPr/>
        </p:nvSpPr>
        <p:spPr>
          <a:xfrm>
            <a:off x="9091233" y="1532743"/>
            <a:ext cx="236823" cy="4990964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40EFFA-15D3-CC49-86D9-74C49C1B33A1}"/>
              </a:ext>
            </a:extLst>
          </p:cNvPr>
          <p:cNvSpPr/>
          <p:nvPr/>
        </p:nvSpPr>
        <p:spPr>
          <a:xfrm>
            <a:off x="9477421" y="3801979"/>
            <a:ext cx="2078780" cy="46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Visualization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1B6E1A-B489-334E-8B55-37CACF8931CA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D958130-4D65-2243-99AE-03C763347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5791BF-AB7F-7949-919D-D355C98C5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B2A5274-4E0A-6948-8247-C539A5A0FD16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094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A5244670-6351-7349-83F1-EF8A2C4F6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684" y="346167"/>
            <a:ext cx="1588946" cy="1588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909A9-6320-DC44-95C7-51EAD0C5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52" y="346167"/>
            <a:ext cx="1547944" cy="1547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A5F286-2A99-C84D-BA15-FF2E76021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075" y="346167"/>
            <a:ext cx="2251560" cy="1547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2E7812-3358-9B49-AE6E-E587DD441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689" y="2639045"/>
            <a:ext cx="1588934" cy="1588934"/>
          </a:xfrm>
          <a:prstGeom prst="rect">
            <a:avLst/>
          </a:prstGeom>
        </p:spPr>
      </p:pic>
      <p:pic>
        <p:nvPicPr>
          <p:cNvPr id="19" name="Picture 1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6F109F4-4C2F-C945-938E-1C5DFDF23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9242" y="4930536"/>
            <a:ext cx="1582664" cy="158266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E27C81-B0AF-7C4F-A29B-156F68F7F2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57256" y="2916520"/>
            <a:ext cx="6465287" cy="23093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“Internal” sources of the data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888873" y="5386483"/>
            <a:ext cx="43444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Millennium and Rev Cycle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804C1E8-C317-264C-B530-3EA8756B3977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A3C0F6C-CF95-F34A-A8A5-C770CC4BB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11E3D79-6E83-654E-A21C-AE3B076B8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E2EC4F-FA2D-3242-A6E9-BE0C9105E848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28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6B8CC7F-3622-46E3-9272-E1956397D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4905" cy="456278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3FE55B4-2EE5-4A4A-AD80-1A14F660F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4906" y="0"/>
            <a:ext cx="795640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267E9C1-58F1-46EE-9BBE-108764BF9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27C81-B0AF-7C4F-A29B-156F68F7F2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156" y="4248905"/>
            <a:ext cx="6331904" cy="11460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“External”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Data sources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F62B8A8C-A996-46DA-AB61-1A4DD7073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" y="2"/>
            <a:ext cx="3799103" cy="3822917"/>
          </a:xfrm>
          <a:custGeom>
            <a:avLst/>
            <a:gdLst>
              <a:gd name="connsiteX0" fmla="*/ 370922 w 3799103"/>
              <a:gd name="connsiteY0" fmla="*/ 0 h 3822917"/>
              <a:gd name="connsiteX1" fmla="*/ 2961741 w 3799103"/>
              <a:gd name="connsiteY1" fmla="*/ 0 h 3822917"/>
              <a:gd name="connsiteX2" fmla="*/ 3023310 w 3799103"/>
              <a:gd name="connsiteY2" fmla="*/ 46041 h 3822917"/>
              <a:gd name="connsiteX3" fmla="*/ 3799103 w 3799103"/>
              <a:gd name="connsiteY3" fmla="*/ 1691074 h 3822917"/>
              <a:gd name="connsiteX4" fmla="*/ 1667260 w 3799103"/>
              <a:gd name="connsiteY4" fmla="*/ 3822917 h 3822917"/>
              <a:gd name="connsiteX5" fmla="*/ 22227 w 3799103"/>
              <a:gd name="connsiteY5" fmla="*/ 3047124 h 3822917"/>
              <a:gd name="connsiteX6" fmla="*/ 0 w 3799103"/>
              <a:gd name="connsiteY6" fmla="*/ 3017401 h 3822917"/>
              <a:gd name="connsiteX7" fmla="*/ 0 w 3799103"/>
              <a:gd name="connsiteY7" fmla="*/ 364747 h 3822917"/>
              <a:gd name="connsiteX8" fmla="*/ 22227 w 3799103"/>
              <a:gd name="connsiteY8" fmla="*/ 335024 h 3822917"/>
              <a:gd name="connsiteX9" fmla="*/ 351088 w 3799103"/>
              <a:gd name="connsiteY9" fmla="*/ 13924 h 382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9103" h="3822917">
                <a:moveTo>
                  <a:pt x="370922" y="0"/>
                </a:moveTo>
                <a:lnTo>
                  <a:pt x="2961741" y="0"/>
                </a:lnTo>
                <a:lnTo>
                  <a:pt x="3023310" y="46041"/>
                </a:lnTo>
                <a:cubicBezTo>
                  <a:pt x="3497106" y="437052"/>
                  <a:pt x="3799103" y="1028796"/>
                  <a:pt x="3799103" y="1691074"/>
                </a:cubicBezTo>
                <a:cubicBezTo>
                  <a:pt x="3799103" y="2868458"/>
                  <a:pt x="2844644" y="3822917"/>
                  <a:pt x="1667260" y="3822917"/>
                </a:cubicBezTo>
                <a:cubicBezTo>
                  <a:pt x="1004982" y="3822917"/>
                  <a:pt x="413238" y="3520920"/>
                  <a:pt x="22227" y="3047124"/>
                </a:cubicBezTo>
                <a:lnTo>
                  <a:pt x="0" y="3017401"/>
                </a:lnTo>
                <a:lnTo>
                  <a:pt x="0" y="364747"/>
                </a:lnTo>
                <a:lnTo>
                  <a:pt x="22227" y="335024"/>
                </a:lnTo>
                <a:cubicBezTo>
                  <a:pt x="119980" y="216575"/>
                  <a:pt x="230278" y="108864"/>
                  <a:pt x="351088" y="139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Freeform 63">
            <a:extLst>
              <a:ext uri="{FF2B5EF4-FFF2-40B4-BE49-F238E27FC236}">
                <a16:creationId xmlns:a16="http://schemas.microsoft.com/office/drawing/2014/main" id="{F429BE5F-6DE0-4144-A557-3BE62DC2D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1589" y="2057400"/>
            <a:ext cx="4310411" cy="4800600"/>
          </a:xfrm>
          <a:custGeom>
            <a:avLst/>
            <a:gdLst>
              <a:gd name="connsiteX0" fmla="*/ 2631284 w 4180773"/>
              <a:gd name="connsiteY0" fmla="*/ 0 h 4656219"/>
              <a:gd name="connsiteX1" fmla="*/ 4102460 w 4180773"/>
              <a:gd name="connsiteY1" fmla="*/ 449382 h 4656219"/>
              <a:gd name="connsiteX2" fmla="*/ 4180773 w 4180773"/>
              <a:gd name="connsiteY2" fmla="*/ 507944 h 4656219"/>
              <a:gd name="connsiteX3" fmla="*/ 4180773 w 4180773"/>
              <a:gd name="connsiteY3" fmla="*/ 4656219 h 4656219"/>
              <a:gd name="connsiteX4" fmla="*/ 951501 w 4180773"/>
              <a:gd name="connsiteY4" fmla="*/ 4656219 h 4656219"/>
              <a:gd name="connsiteX5" fmla="*/ 770685 w 4180773"/>
              <a:gd name="connsiteY5" fmla="*/ 4491883 h 4656219"/>
              <a:gd name="connsiteX6" fmla="*/ 0 w 4180773"/>
              <a:gd name="connsiteY6" fmla="*/ 2631284 h 4656219"/>
              <a:gd name="connsiteX7" fmla="*/ 2631284 w 4180773"/>
              <a:gd name="connsiteY7" fmla="*/ 0 h 465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0773" h="4656219">
                <a:moveTo>
                  <a:pt x="2631284" y="0"/>
                </a:moveTo>
                <a:cubicBezTo>
                  <a:pt x="3176241" y="0"/>
                  <a:pt x="3682504" y="165666"/>
                  <a:pt x="4102460" y="449382"/>
                </a:cubicBezTo>
                <a:lnTo>
                  <a:pt x="4180773" y="507944"/>
                </a:lnTo>
                <a:lnTo>
                  <a:pt x="4180773" y="4656219"/>
                </a:lnTo>
                <a:lnTo>
                  <a:pt x="951501" y="4656219"/>
                </a:lnTo>
                <a:lnTo>
                  <a:pt x="770685" y="4491883"/>
                </a:lnTo>
                <a:cubicBezTo>
                  <a:pt x="294517" y="4015714"/>
                  <a:pt x="0" y="3357893"/>
                  <a:pt x="0" y="2631284"/>
                </a:cubicBezTo>
                <a:cubicBezTo>
                  <a:pt x="0" y="1178066"/>
                  <a:pt x="1178066" y="0"/>
                  <a:pt x="2631284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CE1EFC02-FB03-4241-83C8-4FBA4CAD6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7624" y="0"/>
            <a:ext cx="3383280" cy="2942512"/>
          </a:xfrm>
          <a:custGeom>
            <a:avLst/>
            <a:gdLst>
              <a:gd name="connsiteX0" fmla="*/ 555657 w 3383280"/>
              <a:gd name="connsiteY0" fmla="*/ 0 h 2942512"/>
              <a:gd name="connsiteX1" fmla="*/ 2827623 w 3383280"/>
              <a:gd name="connsiteY1" fmla="*/ 0 h 2942512"/>
              <a:gd name="connsiteX2" fmla="*/ 2887810 w 3383280"/>
              <a:gd name="connsiteY2" fmla="*/ 54702 h 2942512"/>
              <a:gd name="connsiteX3" fmla="*/ 3383280 w 3383280"/>
              <a:gd name="connsiteY3" fmla="*/ 1250872 h 2942512"/>
              <a:gd name="connsiteX4" fmla="*/ 1691640 w 3383280"/>
              <a:gd name="connsiteY4" fmla="*/ 2942512 h 2942512"/>
              <a:gd name="connsiteX5" fmla="*/ 0 w 3383280"/>
              <a:gd name="connsiteY5" fmla="*/ 1250872 h 2942512"/>
              <a:gd name="connsiteX6" fmla="*/ 495470 w 3383280"/>
              <a:gd name="connsiteY6" fmla="*/ 54702 h 294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3280" h="2942512">
                <a:moveTo>
                  <a:pt x="555657" y="0"/>
                </a:moveTo>
                <a:lnTo>
                  <a:pt x="2827623" y="0"/>
                </a:lnTo>
                <a:lnTo>
                  <a:pt x="2887810" y="54702"/>
                </a:lnTo>
                <a:cubicBezTo>
                  <a:pt x="3193937" y="360829"/>
                  <a:pt x="3383280" y="783739"/>
                  <a:pt x="3383280" y="1250872"/>
                </a:cubicBezTo>
                <a:cubicBezTo>
                  <a:pt x="3383280" y="2185139"/>
                  <a:pt x="2625907" y="2942512"/>
                  <a:pt x="1691640" y="2942512"/>
                </a:cubicBezTo>
                <a:cubicBezTo>
                  <a:pt x="757373" y="2942512"/>
                  <a:pt x="0" y="2185139"/>
                  <a:pt x="0" y="1250872"/>
                </a:cubicBezTo>
                <a:cubicBezTo>
                  <a:pt x="0" y="783739"/>
                  <a:pt x="189344" y="360829"/>
                  <a:pt x="495470" y="54702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BCAC60-A556-444E-8518-DD41FA202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561" y="601576"/>
            <a:ext cx="2365405" cy="14665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6FD8E5-F8F8-A54C-A491-0890A387E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19" y="425988"/>
            <a:ext cx="3217333" cy="24773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748A21-4853-6249-950B-EC4C076360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570"/>
          <a:stretch/>
        </p:blipFill>
        <p:spPr>
          <a:xfrm>
            <a:off x="8891749" y="2700014"/>
            <a:ext cx="3120032" cy="36760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7355" y="5556534"/>
            <a:ext cx="56621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HealthIntent</a:t>
            </a:r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Cerner Advance, </a:t>
            </a:r>
          </a:p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CMS, local patient satisfaction database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3C2C50-0DB0-3046-A8DF-3F9D31930863}"/>
              </a:ext>
            </a:extLst>
          </p:cNvPr>
          <p:cNvGrpSpPr/>
          <p:nvPr/>
        </p:nvGrpSpPr>
        <p:grpSpPr>
          <a:xfrm>
            <a:off x="0" y="6543623"/>
            <a:ext cx="12192000" cy="354611"/>
            <a:chOff x="0" y="6543623"/>
            <a:chExt cx="12192000" cy="3546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758E597-3A95-5947-B26C-4E14AE284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4482"/>
            <a:stretch/>
          </p:blipFill>
          <p:spPr>
            <a:xfrm flipV="1">
              <a:off x="0" y="6546685"/>
              <a:ext cx="12192000" cy="35154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8DC22E-17A6-BE4A-B896-BE75F5BC2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73388" y="6543623"/>
              <a:ext cx="1572415" cy="32911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80E130-EF67-9142-A418-1F509A125659}"/>
                </a:ext>
              </a:extLst>
            </p:cNvPr>
            <p:cNvSpPr txBox="1"/>
            <p:nvPr/>
          </p:nvSpPr>
          <p:spPr>
            <a:xfrm>
              <a:off x="0" y="6577373"/>
              <a:ext cx="3373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Join the conversation on Twitter #CPQI19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9336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7F397EF-D619-B54B-BDB5-FB674384608A}">
  <we:reference id="wa104178141" version="3.10.0.197" store="en-US" storeType="OMEX"/>
  <we:alternateReferences>
    <we:reference id="wa104178141" version="3.10.0.197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1259</Words>
  <Application>Microsoft Macintosh PowerPoint</Application>
  <PresentationFormat>Widescreen</PresentationFormat>
  <Paragraphs>273</Paragraphs>
  <Slides>37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Calibri</vt:lpstr>
      <vt:lpstr>Myriad Pro</vt:lpstr>
      <vt:lpstr>Trebuchet MS</vt:lpstr>
      <vt:lpstr>Wingdings</vt:lpstr>
      <vt:lpstr>Wingdings 2</vt:lpstr>
      <vt:lpstr>Office Theme</vt:lpstr>
      <vt:lpstr>PowerPoint Presentation</vt:lpstr>
      <vt:lpstr>How do Registries, Population Health, and Quality Metrics affect residency education and Patient Care?</vt:lpstr>
      <vt:lpstr>From raking leaves to managing a forrest</vt:lpstr>
      <vt:lpstr>PowerPoint Presentation</vt:lpstr>
      <vt:lpstr>The reality: 63% of patients are Medicaid, discount or have no insurance</vt:lpstr>
      <vt:lpstr>Agenda</vt:lpstr>
      <vt:lpstr>FMC Dashboard</vt:lpstr>
      <vt:lpstr>“Internal” sources of the data</vt:lpstr>
      <vt:lpstr>“External” Data sources</vt:lpstr>
      <vt:lpstr>So Why?</vt:lpstr>
      <vt:lpstr>The Dashboard</vt:lpstr>
      <vt:lpstr>PowerPoint Presentation</vt:lpstr>
      <vt:lpstr>PowerPoint Presentation</vt:lpstr>
      <vt:lpstr>PowerPoint Presentation</vt:lpstr>
      <vt:lpstr>PowerPoint Presentation</vt:lpstr>
      <vt:lpstr>Making It All Real</vt:lpstr>
      <vt:lpstr>Methodology</vt:lpstr>
      <vt:lpstr>Step 1:  Transparency</vt:lpstr>
      <vt:lpstr>Step 2:  Curriculum</vt:lpstr>
      <vt:lpstr>Step 3:  Reinforcement</vt:lpstr>
      <vt:lpstr>On which registries are my patients?</vt:lpstr>
      <vt:lpstr>Which part of the forrest needs attention?</vt:lpstr>
      <vt:lpstr>Which patients?</vt:lpstr>
      <vt:lpstr>What’s wrong with the patient?</vt:lpstr>
      <vt:lpstr>Sharing with the patient</vt:lpstr>
      <vt:lpstr>Block end “MOB” Meetings</vt:lpstr>
      <vt:lpstr>What’s happening?</vt:lpstr>
      <vt:lpstr>Population Health Registry Scores</vt:lpstr>
      <vt:lpstr>Why not more progress?</vt:lpstr>
      <vt:lpstr>Let me count the ways</vt:lpstr>
      <vt:lpstr>Other Confounders</vt:lpstr>
      <vt:lpstr>Reconciliaion Integrity Accuracy</vt:lpstr>
      <vt:lpstr>What we must do</vt:lpstr>
      <vt:lpstr>In Review</vt:lpstr>
      <vt:lpstr>Summary</vt:lpstr>
      <vt:lpstr>The Slog</vt:lpstr>
      <vt:lpstr>Need to work the forest,  not leaves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Registries, Population Health, and Quality Metrics affect residency education and Patient Care?</dc:title>
  <dc:creator>David Voran</dc:creator>
  <cp:lastModifiedBy>David Voran</cp:lastModifiedBy>
  <cp:revision>7</cp:revision>
  <dcterms:created xsi:type="dcterms:W3CDTF">2019-11-29T18:45:28Z</dcterms:created>
  <dcterms:modified xsi:type="dcterms:W3CDTF">2019-11-29T19:26:12Z</dcterms:modified>
</cp:coreProperties>
</file>