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png" ContentType="image/png"/>
  <Default Extension="bin" ContentType="application/vnd.openxmlformats-officedocument.oleObjec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263" r:id="rId2"/>
    <p:sldId id="262" r:id="rId3"/>
    <p:sldId id="261" r:id="rId4"/>
    <p:sldId id="264" r:id="rId5"/>
    <p:sldId id="265" r:id="rId6"/>
    <p:sldId id="266" r:id="rId7"/>
    <p:sldId id="267" r:id="rId8"/>
    <p:sldId id="294" r:id="rId9"/>
    <p:sldId id="285" r:id="rId10"/>
    <p:sldId id="274" r:id="rId11"/>
    <p:sldId id="275" r:id="rId12"/>
    <p:sldId id="281" r:id="rId13"/>
    <p:sldId id="276" r:id="rId14"/>
    <p:sldId id="258" r:id="rId15"/>
    <p:sldId id="257" r:id="rId16"/>
    <p:sldId id="291" r:id="rId17"/>
    <p:sldId id="292" r:id="rId18"/>
    <p:sldId id="293" r:id="rId19"/>
    <p:sldId id="277" r:id="rId20"/>
    <p:sldId id="278" r:id="rId21"/>
    <p:sldId id="279" r:id="rId22"/>
    <p:sldId id="283" r:id="rId23"/>
    <p:sldId id="287" r:id="rId24"/>
    <p:sldId id="289" r:id="rId25"/>
    <p:sldId id="290" r:id="rId26"/>
    <p:sldId id="280" r:id="rId27"/>
    <p:sldId id="282" r:id="rId28"/>
    <p:sldId id="284" r:id="rId29"/>
    <p:sldId id="259" r:id="rId30"/>
    <p:sldId id="268" r:id="rId31"/>
    <p:sldId id="269" r:id="rId32"/>
    <p:sldId id="270" r:id="rId33"/>
    <p:sldId id="271" r:id="rId34"/>
    <p:sldId id="272" r:id="rId35"/>
    <p:sldId id="273"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255"/>
    <p:restoredTop sz="94618"/>
  </p:normalViewPr>
  <p:slideViewPr>
    <p:cSldViewPr snapToGrid="0" snapToObjects="1">
      <p:cViewPr varScale="1">
        <p:scale>
          <a:sx n="93" d="100"/>
          <a:sy n="93" d="100"/>
        </p:scale>
        <p:origin x="1984" y="20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DB13B31-EF7E-8846-A61B-A26144862D5B}" type="doc">
      <dgm:prSet loTypeId="urn:microsoft.com/office/officeart/2005/8/layout/cycle5" loCatId="" qsTypeId="urn:microsoft.com/office/officeart/2005/8/quickstyle/simple4" qsCatId="simple" csTypeId="urn:microsoft.com/office/officeart/2005/8/colors/accent6_2" csCatId="accent6" phldr="1"/>
      <dgm:spPr/>
      <dgm:t>
        <a:bodyPr/>
        <a:lstStyle/>
        <a:p>
          <a:endParaRPr lang="en-US"/>
        </a:p>
      </dgm:t>
    </dgm:pt>
    <dgm:pt modelId="{72E9CF90-7B79-D544-B37F-3075C5A8C770}">
      <dgm:prSet phldrT="[Text]"/>
      <dgm:spPr>
        <a:solidFill>
          <a:srgbClr val="C00000"/>
        </a:solidFill>
      </dgm:spPr>
      <dgm:t>
        <a:bodyPr/>
        <a:lstStyle/>
        <a:p>
          <a:r>
            <a:rPr lang="en-US" dirty="0"/>
            <a:t>1mo before: </a:t>
          </a:r>
        </a:p>
        <a:p>
          <a:r>
            <a:rPr lang="en-US" dirty="0"/>
            <a:t>Data emailed to resident, advisor, CCC</a:t>
          </a:r>
        </a:p>
      </dgm:t>
    </dgm:pt>
    <dgm:pt modelId="{BB0217F8-8E40-3F40-8D87-8491C6AC691F}" type="parTrans" cxnId="{512A281B-5FE5-3344-BB5C-E66C08FBCDF4}">
      <dgm:prSet/>
      <dgm:spPr/>
      <dgm:t>
        <a:bodyPr/>
        <a:lstStyle/>
        <a:p>
          <a:endParaRPr lang="en-US"/>
        </a:p>
      </dgm:t>
    </dgm:pt>
    <dgm:pt modelId="{8BCF3EEF-B354-754A-A6DE-2A4F4EDF9494}" type="sibTrans" cxnId="{512A281B-5FE5-3344-BB5C-E66C08FBCDF4}">
      <dgm:prSet/>
      <dgm:spPr/>
      <dgm:t>
        <a:bodyPr/>
        <a:lstStyle/>
        <a:p>
          <a:endParaRPr lang="en-US"/>
        </a:p>
      </dgm:t>
    </dgm:pt>
    <dgm:pt modelId="{CAFE3D93-4D06-CC46-A72F-219DC0499F22}">
      <dgm:prSet phldrT="[Text]"/>
      <dgm:spPr>
        <a:solidFill>
          <a:srgbClr val="C00000"/>
        </a:solidFill>
      </dgm:spPr>
      <dgm:t>
        <a:bodyPr/>
        <a:lstStyle/>
        <a:p>
          <a:r>
            <a:rPr lang="en-US" dirty="0"/>
            <a:t>Milestones meeting! CCC completes milestones form</a:t>
          </a:r>
        </a:p>
      </dgm:t>
    </dgm:pt>
    <dgm:pt modelId="{2009BBBF-E0F4-0643-A4F4-93BF27C2D1BB}" type="parTrans" cxnId="{07AE2D41-B2C6-5544-AC64-CDF9E33B1069}">
      <dgm:prSet/>
      <dgm:spPr/>
      <dgm:t>
        <a:bodyPr/>
        <a:lstStyle/>
        <a:p>
          <a:endParaRPr lang="en-US"/>
        </a:p>
      </dgm:t>
    </dgm:pt>
    <dgm:pt modelId="{AB5AB46B-2DFD-A743-99C4-1E34F58E676E}" type="sibTrans" cxnId="{07AE2D41-B2C6-5544-AC64-CDF9E33B1069}">
      <dgm:prSet/>
      <dgm:spPr/>
      <dgm:t>
        <a:bodyPr/>
        <a:lstStyle/>
        <a:p>
          <a:endParaRPr lang="en-US"/>
        </a:p>
      </dgm:t>
    </dgm:pt>
    <dgm:pt modelId="{B15994EB-5FCD-0248-B7E3-63A1BEFDC98A}">
      <dgm:prSet phldrT="[Text]"/>
      <dgm:spPr>
        <a:solidFill>
          <a:srgbClr val="C00000"/>
        </a:solidFill>
      </dgm:spPr>
      <dgm:t>
        <a:bodyPr/>
        <a:lstStyle/>
        <a:p>
          <a:r>
            <a:rPr lang="en-US" dirty="0"/>
            <a:t>Resident and advisor complete ILP</a:t>
          </a:r>
        </a:p>
      </dgm:t>
    </dgm:pt>
    <dgm:pt modelId="{5F3471F0-A7FD-4648-B630-A7EB8296B23E}" type="parTrans" cxnId="{C3FA0D68-6029-324F-B33D-EEB7B8431724}">
      <dgm:prSet/>
      <dgm:spPr/>
      <dgm:t>
        <a:bodyPr/>
        <a:lstStyle/>
        <a:p>
          <a:endParaRPr lang="en-US"/>
        </a:p>
      </dgm:t>
    </dgm:pt>
    <dgm:pt modelId="{64A995B3-9822-094F-959A-FBEAC983AD90}" type="sibTrans" cxnId="{C3FA0D68-6029-324F-B33D-EEB7B8431724}">
      <dgm:prSet/>
      <dgm:spPr/>
      <dgm:t>
        <a:bodyPr/>
        <a:lstStyle/>
        <a:p>
          <a:endParaRPr lang="en-US"/>
        </a:p>
      </dgm:t>
    </dgm:pt>
    <dgm:pt modelId="{834E447A-7FA0-9544-A905-DF8BEA78D34A}">
      <dgm:prSet phldrT="[Text]"/>
      <dgm:spPr>
        <a:solidFill>
          <a:srgbClr val="C00000"/>
        </a:solidFill>
      </dgm:spPr>
      <dgm:t>
        <a:bodyPr/>
        <a:lstStyle/>
        <a:p>
          <a:r>
            <a:rPr lang="en-US" dirty="0"/>
            <a:t>Resident reviews data, self-assesses each milestone</a:t>
          </a:r>
        </a:p>
      </dgm:t>
    </dgm:pt>
    <dgm:pt modelId="{AB8565CB-98B8-7041-A00A-12C466720B3E}" type="parTrans" cxnId="{A4367253-8286-874F-9E48-8FFED7861E90}">
      <dgm:prSet/>
      <dgm:spPr/>
      <dgm:t>
        <a:bodyPr/>
        <a:lstStyle/>
        <a:p>
          <a:endParaRPr lang="en-US"/>
        </a:p>
      </dgm:t>
    </dgm:pt>
    <dgm:pt modelId="{69D36764-D39B-3C43-8BA8-32AC8F89AE25}" type="sibTrans" cxnId="{A4367253-8286-874F-9E48-8FFED7861E90}">
      <dgm:prSet/>
      <dgm:spPr/>
      <dgm:t>
        <a:bodyPr/>
        <a:lstStyle/>
        <a:p>
          <a:endParaRPr lang="en-US"/>
        </a:p>
      </dgm:t>
    </dgm:pt>
    <dgm:pt modelId="{1C25E71E-4232-BE4D-ABE9-17BB15E266F4}">
      <dgm:prSet/>
      <dgm:spPr>
        <a:solidFill>
          <a:srgbClr val="C00000"/>
        </a:solidFill>
      </dgm:spPr>
      <dgm:t>
        <a:bodyPr/>
        <a:lstStyle/>
        <a:p>
          <a:r>
            <a:rPr lang="en-US" dirty="0"/>
            <a:t>Resident and Advisor fine-tune self-assessment</a:t>
          </a:r>
        </a:p>
      </dgm:t>
    </dgm:pt>
    <dgm:pt modelId="{1F7128D2-B97E-DB42-BEEB-5D193224E39B}" type="parTrans" cxnId="{1F55E17E-5F9C-DE48-83DB-4B9C212AA6A5}">
      <dgm:prSet/>
      <dgm:spPr/>
      <dgm:t>
        <a:bodyPr/>
        <a:lstStyle/>
        <a:p>
          <a:endParaRPr lang="en-US"/>
        </a:p>
      </dgm:t>
    </dgm:pt>
    <dgm:pt modelId="{B46CCDD0-AB98-824E-B095-50DDB916A2AD}" type="sibTrans" cxnId="{1F55E17E-5F9C-DE48-83DB-4B9C212AA6A5}">
      <dgm:prSet/>
      <dgm:spPr/>
      <dgm:t>
        <a:bodyPr/>
        <a:lstStyle/>
        <a:p>
          <a:endParaRPr lang="en-US"/>
        </a:p>
      </dgm:t>
    </dgm:pt>
    <dgm:pt modelId="{AC138B2D-1F10-7E47-9608-539955D0DBFA}" type="pres">
      <dgm:prSet presAssocID="{3DB13B31-EF7E-8846-A61B-A26144862D5B}" presName="cycle" presStyleCnt="0">
        <dgm:presLayoutVars>
          <dgm:dir/>
          <dgm:resizeHandles val="exact"/>
        </dgm:presLayoutVars>
      </dgm:prSet>
      <dgm:spPr/>
      <dgm:t>
        <a:bodyPr/>
        <a:lstStyle/>
        <a:p>
          <a:endParaRPr lang="en-US"/>
        </a:p>
      </dgm:t>
    </dgm:pt>
    <dgm:pt modelId="{DA1F9F1A-E676-5049-8452-D000B49C1111}" type="pres">
      <dgm:prSet presAssocID="{72E9CF90-7B79-D544-B37F-3075C5A8C770}" presName="node" presStyleLbl="node1" presStyleIdx="0" presStyleCnt="5" custScaleX="130701" custScaleY="126807">
        <dgm:presLayoutVars>
          <dgm:bulletEnabled val="1"/>
        </dgm:presLayoutVars>
      </dgm:prSet>
      <dgm:spPr/>
      <dgm:t>
        <a:bodyPr/>
        <a:lstStyle/>
        <a:p>
          <a:endParaRPr lang="en-US"/>
        </a:p>
      </dgm:t>
    </dgm:pt>
    <dgm:pt modelId="{B2015311-C55D-DF41-82FB-AFD3A30AFF21}" type="pres">
      <dgm:prSet presAssocID="{72E9CF90-7B79-D544-B37F-3075C5A8C770}" presName="spNode" presStyleCnt="0"/>
      <dgm:spPr/>
    </dgm:pt>
    <dgm:pt modelId="{58136155-93EF-D149-94B1-124AFEE5BA4C}" type="pres">
      <dgm:prSet presAssocID="{8BCF3EEF-B354-754A-A6DE-2A4F4EDF9494}" presName="sibTrans" presStyleLbl="sibTrans1D1" presStyleIdx="0" presStyleCnt="5"/>
      <dgm:spPr/>
      <dgm:t>
        <a:bodyPr/>
        <a:lstStyle/>
        <a:p>
          <a:endParaRPr lang="en-US"/>
        </a:p>
      </dgm:t>
    </dgm:pt>
    <dgm:pt modelId="{99B85666-4CD3-9741-B06D-F6563D2572C1}" type="pres">
      <dgm:prSet presAssocID="{834E447A-7FA0-9544-A905-DF8BEA78D34A}" presName="node" presStyleLbl="node1" presStyleIdx="1" presStyleCnt="5" custScaleX="155920" custScaleY="134513" custRadScaleRad="120248" custRadScaleInc="35587">
        <dgm:presLayoutVars>
          <dgm:bulletEnabled val="1"/>
        </dgm:presLayoutVars>
      </dgm:prSet>
      <dgm:spPr/>
      <dgm:t>
        <a:bodyPr/>
        <a:lstStyle/>
        <a:p>
          <a:endParaRPr lang="en-US"/>
        </a:p>
      </dgm:t>
    </dgm:pt>
    <dgm:pt modelId="{45433DC9-B9D4-C54D-A729-E5C5377B999E}" type="pres">
      <dgm:prSet presAssocID="{834E447A-7FA0-9544-A905-DF8BEA78D34A}" presName="spNode" presStyleCnt="0"/>
      <dgm:spPr/>
    </dgm:pt>
    <dgm:pt modelId="{8F043943-3F18-0D4F-B74B-4AE19B08270E}" type="pres">
      <dgm:prSet presAssocID="{69D36764-D39B-3C43-8BA8-32AC8F89AE25}" presName="sibTrans" presStyleLbl="sibTrans1D1" presStyleIdx="1" presStyleCnt="5"/>
      <dgm:spPr/>
      <dgm:t>
        <a:bodyPr/>
        <a:lstStyle/>
        <a:p>
          <a:endParaRPr lang="en-US"/>
        </a:p>
      </dgm:t>
    </dgm:pt>
    <dgm:pt modelId="{D56C7CE4-068A-014E-AF85-BD3B11E3FAAD}" type="pres">
      <dgm:prSet presAssocID="{1C25E71E-4232-BE4D-ABE9-17BB15E266F4}" presName="node" presStyleLbl="node1" presStyleIdx="2" presStyleCnt="5" custScaleX="151180" custScaleY="124817" custRadScaleRad="119665" custRadScaleInc="-65117">
        <dgm:presLayoutVars>
          <dgm:bulletEnabled val="1"/>
        </dgm:presLayoutVars>
      </dgm:prSet>
      <dgm:spPr/>
      <dgm:t>
        <a:bodyPr/>
        <a:lstStyle/>
        <a:p>
          <a:endParaRPr lang="en-US"/>
        </a:p>
      </dgm:t>
    </dgm:pt>
    <dgm:pt modelId="{69B2C6D8-23C2-D948-8E88-0E884784B5F5}" type="pres">
      <dgm:prSet presAssocID="{1C25E71E-4232-BE4D-ABE9-17BB15E266F4}" presName="spNode" presStyleCnt="0"/>
      <dgm:spPr/>
    </dgm:pt>
    <dgm:pt modelId="{6ED63562-078A-C242-BA18-1137CA954C6D}" type="pres">
      <dgm:prSet presAssocID="{B46CCDD0-AB98-824E-B095-50DDB916A2AD}" presName="sibTrans" presStyleLbl="sibTrans1D1" presStyleIdx="2" presStyleCnt="5"/>
      <dgm:spPr/>
      <dgm:t>
        <a:bodyPr/>
        <a:lstStyle/>
        <a:p>
          <a:endParaRPr lang="en-US"/>
        </a:p>
      </dgm:t>
    </dgm:pt>
    <dgm:pt modelId="{24065AC6-94C4-E845-B75F-BAAACA46ED5D}" type="pres">
      <dgm:prSet presAssocID="{CAFE3D93-4D06-CC46-A72F-219DC0499F22}" presName="node" presStyleLbl="node1" presStyleIdx="3" presStyleCnt="5" custScaleX="146440" custScaleY="119024" custRadScaleRad="117157" custRadScaleInc="64842">
        <dgm:presLayoutVars>
          <dgm:bulletEnabled val="1"/>
        </dgm:presLayoutVars>
      </dgm:prSet>
      <dgm:spPr/>
      <dgm:t>
        <a:bodyPr/>
        <a:lstStyle/>
        <a:p>
          <a:endParaRPr lang="en-US"/>
        </a:p>
      </dgm:t>
    </dgm:pt>
    <dgm:pt modelId="{1121BAF5-1AA7-8D4D-AC98-009FD724EA88}" type="pres">
      <dgm:prSet presAssocID="{CAFE3D93-4D06-CC46-A72F-219DC0499F22}" presName="spNode" presStyleCnt="0"/>
      <dgm:spPr/>
    </dgm:pt>
    <dgm:pt modelId="{C8FDFB26-D4BA-7A4B-88C1-8D2231EB523E}" type="pres">
      <dgm:prSet presAssocID="{AB5AB46B-2DFD-A743-99C4-1E34F58E676E}" presName="sibTrans" presStyleLbl="sibTrans1D1" presStyleIdx="3" presStyleCnt="5"/>
      <dgm:spPr/>
      <dgm:t>
        <a:bodyPr/>
        <a:lstStyle/>
        <a:p>
          <a:endParaRPr lang="en-US"/>
        </a:p>
      </dgm:t>
    </dgm:pt>
    <dgm:pt modelId="{5E5C8CE5-0ADE-6B40-90BA-44F9E529A1F6}" type="pres">
      <dgm:prSet presAssocID="{B15994EB-5FCD-0248-B7E3-63A1BEFDC98A}" presName="node" presStyleLbl="node1" presStyleIdx="4" presStyleCnt="5" custScaleX="138132" custScaleY="123273" custRadScaleRad="115570" custRadScaleInc="-28062">
        <dgm:presLayoutVars>
          <dgm:bulletEnabled val="1"/>
        </dgm:presLayoutVars>
      </dgm:prSet>
      <dgm:spPr/>
      <dgm:t>
        <a:bodyPr/>
        <a:lstStyle/>
        <a:p>
          <a:endParaRPr lang="en-US"/>
        </a:p>
      </dgm:t>
    </dgm:pt>
    <dgm:pt modelId="{E45838C9-0203-CB4E-9172-E5D167A86C5B}" type="pres">
      <dgm:prSet presAssocID="{B15994EB-5FCD-0248-B7E3-63A1BEFDC98A}" presName="spNode" presStyleCnt="0"/>
      <dgm:spPr/>
    </dgm:pt>
    <dgm:pt modelId="{1B60ED25-69C3-6B44-9064-FE747D6DE7F9}" type="pres">
      <dgm:prSet presAssocID="{64A995B3-9822-094F-959A-FBEAC983AD90}" presName="sibTrans" presStyleLbl="sibTrans1D1" presStyleIdx="4" presStyleCnt="5"/>
      <dgm:spPr/>
      <dgm:t>
        <a:bodyPr/>
        <a:lstStyle/>
        <a:p>
          <a:endParaRPr lang="en-US"/>
        </a:p>
      </dgm:t>
    </dgm:pt>
  </dgm:ptLst>
  <dgm:cxnLst>
    <dgm:cxn modelId="{8DDCCCBA-0A36-C049-955C-656D4943A378}" type="presOf" srcId="{CAFE3D93-4D06-CC46-A72F-219DC0499F22}" destId="{24065AC6-94C4-E845-B75F-BAAACA46ED5D}" srcOrd="0" destOrd="0" presId="urn:microsoft.com/office/officeart/2005/8/layout/cycle5"/>
    <dgm:cxn modelId="{B4A2B9B3-3C4D-3249-A619-0C5CD1ECB491}" type="presOf" srcId="{8BCF3EEF-B354-754A-A6DE-2A4F4EDF9494}" destId="{58136155-93EF-D149-94B1-124AFEE5BA4C}" srcOrd="0" destOrd="0" presId="urn:microsoft.com/office/officeart/2005/8/layout/cycle5"/>
    <dgm:cxn modelId="{A4367253-8286-874F-9E48-8FFED7861E90}" srcId="{3DB13B31-EF7E-8846-A61B-A26144862D5B}" destId="{834E447A-7FA0-9544-A905-DF8BEA78D34A}" srcOrd="1" destOrd="0" parTransId="{AB8565CB-98B8-7041-A00A-12C466720B3E}" sibTransId="{69D36764-D39B-3C43-8BA8-32AC8F89AE25}"/>
    <dgm:cxn modelId="{2F00AAD2-983B-3344-98AB-CCFA5D06BE50}" type="presOf" srcId="{64A995B3-9822-094F-959A-FBEAC983AD90}" destId="{1B60ED25-69C3-6B44-9064-FE747D6DE7F9}" srcOrd="0" destOrd="0" presId="urn:microsoft.com/office/officeart/2005/8/layout/cycle5"/>
    <dgm:cxn modelId="{45E18C9F-CE66-814D-AA8C-0E468381D0C2}" type="presOf" srcId="{72E9CF90-7B79-D544-B37F-3075C5A8C770}" destId="{DA1F9F1A-E676-5049-8452-D000B49C1111}" srcOrd="0" destOrd="0" presId="urn:microsoft.com/office/officeart/2005/8/layout/cycle5"/>
    <dgm:cxn modelId="{07AE2D41-B2C6-5544-AC64-CDF9E33B1069}" srcId="{3DB13B31-EF7E-8846-A61B-A26144862D5B}" destId="{CAFE3D93-4D06-CC46-A72F-219DC0499F22}" srcOrd="3" destOrd="0" parTransId="{2009BBBF-E0F4-0643-A4F4-93BF27C2D1BB}" sibTransId="{AB5AB46B-2DFD-A743-99C4-1E34F58E676E}"/>
    <dgm:cxn modelId="{8D365516-74A2-3E46-81AE-2D3FBDB14928}" type="presOf" srcId="{B46CCDD0-AB98-824E-B095-50DDB916A2AD}" destId="{6ED63562-078A-C242-BA18-1137CA954C6D}" srcOrd="0" destOrd="0" presId="urn:microsoft.com/office/officeart/2005/8/layout/cycle5"/>
    <dgm:cxn modelId="{128D7FEE-18C6-5043-9B16-0AE3C47FE707}" type="presOf" srcId="{1C25E71E-4232-BE4D-ABE9-17BB15E266F4}" destId="{D56C7CE4-068A-014E-AF85-BD3B11E3FAAD}" srcOrd="0" destOrd="0" presId="urn:microsoft.com/office/officeart/2005/8/layout/cycle5"/>
    <dgm:cxn modelId="{5E5C7CB1-6888-734E-9478-E794769CE882}" type="presOf" srcId="{B15994EB-5FCD-0248-B7E3-63A1BEFDC98A}" destId="{5E5C8CE5-0ADE-6B40-90BA-44F9E529A1F6}" srcOrd="0" destOrd="0" presId="urn:microsoft.com/office/officeart/2005/8/layout/cycle5"/>
    <dgm:cxn modelId="{8D075A39-5C74-9E47-B99D-8FBB9ACCF4B9}" type="presOf" srcId="{69D36764-D39B-3C43-8BA8-32AC8F89AE25}" destId="{8F043943-3F18-0D4F-B74B-4AE19B08270E}" srcOrd="0" destOrd="0" presId="urn:microsoft.com/office/officeart/2005/8/layout/cycle5"/>
    <dgm:cxn modelId="{512A281B-5FE5-3344-BB5C-E66C08FBCDF4}" srcId="{3DB13B31-EF7E-8846-A61B-A26144862D5B}" destId="{72E9CF90-7B79-D544-B37F-3075C5A8C770}" srcOrd="0" destOrd="0" parTransId="{BB0217F8-8E40-3F40-8D87-8491C6AC691F}" sibTransId="{8BCF3EEF-B354-754A-A6DE-2A4F4EDF9494}"/>
    <dgm:cxn modelId="{3AEA0377-2D1B-484C-988F-4E11B2E9905D}" type="presOf" srcId="{834E447A-7FA0-9544-A905-DF8BEA78D34A}" destId="{99B85666-4CD3-9741-B06D-F6563D2572C1}" srcOrd="0" destOrd="0" presId="urn:microsoft.com/office/officeart/2005/8/layout/cycle5"/>
    <dgm:cxn modelId="{1F55E17E-5F9C-DE48-83DB-4B9C212AA6A5}" srcId="{3DB13B31-EF7E-8846-A61B-A26144862D5B}" destId="{1C25E71E-4232-BE4D-ABE9-17BB15E266F4}" srcOrd="2" destOrd="0" parTransId="{1F7128D2-B97E-DB42-BEEB-5D193224E39B}" sibTransId="{B46CCDD0-AB98-824E-B095-50DDB916A2AD}"/>
    <dgm:cxn modelId="{EBB050CF-60E6-2A48-B8A6-16AD89ACEB64}" type="presOf" srcId="{3DB13B31-EF7E-8846-A61B-A26144862D5B}" destId="{AC138B2D-1F10-7E47-9608-539955D0DBFA}" srcOrd="0" destOrd="0" presId="urn:microsoft.com/office/officeart/2005/8/layout/cycle5"/>
    <dgm:cxn modelId="{C3FA0D68-6029-324F-B33D-EEB7B8431724}" srcId="{3DB13B31-EF7E-8846-A61B-A26144862D5B}" destId="{B15994EB-5FCD-0248-B7E3-63A1BEFDC98A}" srcOrd="4" destOrd="0" parTransId="{5F3471F0-A7FD-4648-B630-A7EB8296B23E}" sibTransId="{64A995B3-9822-094F-959A-FBEAC983AD90}"/>
    <dgm:cxn modelId="{5B6BC09F-D850-3141-A58B-6682C14A3D5C}" type="presOf" srcId="{AB5AB46B-2DFD-A743-99C4-1E34F58E676E}" destId="{C8FDFB26-D4BA-7A4B-88C1-8D2231EB523E}" srcOrd="0" destOrd="0" presId="urn:microsoft.com/office/officeart/2005/8/layout/cycle5"/>
    <dgm:cxn modelId="{5156EF65-8206-284B-B5B4-3A6D3D37E54A}" type="presParOf" srcId="{AC138B2D-1F10-7E47-9608-539955D0DBFA}" destId="{DA1F9F1A-E676-5049-8452-D000B49C1111}" srcOrd="0" destOrd="0" presId="urn:microsoft.com/office/officeart/2005/8/layout/cycle5"/>
    <dgm:cxn modelId="{B0D1A869-84C6-A34B-9214-12019EB334A5}" type="presParOf" srcId="{AC138B2D-1F10-7E47-9608-539955D0DBFA}" destId="{B2015311-C55D-DF41-82FB-AFD3A30AFF21}" srcOrd="1" destOrd="0" presId="urn:microsoft.com/office/officeart/2005/8/layout/cycle5"/>
    <dgm:cxn modelId="{98939D6C-72B9-A847-8C2E-9B44590B205C}" type="presParOf" srcId="{AC138B2D-1F10-7E47-9608-539955D0DBFA}" destId="{58136155-93EF-D149-94B1-124AFEE5BA4C}" srcOrd="2" destOrd="0" presId="urn:microsoft.com/office/officeart/2005/8/layout/cycle5"/>
    <dgm:cxn modelId="{5D42D240-1675-F541-BB34-AAAA33BAA6E7}" type="presParOf" srcId="{AC138B2D-1F10-7E47-9608-539955D0DBFA}" destId="{99B85666-4CD3-9741-B06D-F6563D2572C1}" srcOrd="3" destOrd="0" presId="urn:microsoft.com/office/officeart/2005/8/layout/cycle5"/>
    <dgm:cxn modelId="{41024A6C-1A75-7749-9B32-B1225773106B}" type="presParOf" srcId="{AC138B2D-1F10-7E47-9608-539955D0DBFA}" destId="{45433DC9-B9D4-C54D-A729-E5C5377B999E}" srcOrd="4" destOrd="0" presId="urn:microsoft.com/office/officeart/2005/8/layout/cycle5"/>
    <dgm:cxn modelId="{3D10F5CF-4F91-3648-A55B-3E90803E1A65}" type="presParOf" srcId="{AC138B2D-1F10-7E47-9608-539955D0DBFA}" destId="{8F043943-3F18-0D4F-B74B-4AE19B08270E}" srcOrd="5" destOrd="0" presId="urn:microsoft.com/office/officeart/2005/8/layout/cycle5"/>
    <dgm:cxn modelId="{85683C3D-AAC6-814D-93D4-C1E95E22A517}" type="presParOf" srcId="{AC138B2D-1F10-7E47-9608-539955D0DBFA}" destId="{D56C7CE4-068A-014E-AF85-BD3B11E3FAAD}" srcOrd="6" destOrd="0" presId="urn:microsoft.com/office/officeart/2005/8/layout/cycle5"/>
    <dgm:cxn modelId="{4C879C07-9B2B-1248-A4B9-D8130AC13E6C}" type="presParOf" srcId="{AC138B2D-1F10-7E47-9608-539955D0DBFA}" destId="{69B2C6D8-23C2-D948-8E88-0E884784B5F5}" srcOrd="7" destOrd="0" presId="urn:microsoft.com/office/officeart/2005/8/layout/cycle5"/>
    <dgm:cxn modelId="{B7D2762E-4A15-BE46-BC5D-8550D8DA6172}" type="presParOf" srcId="{AC138B2D-1F10-7E47-9608-539955D0DBFA}" destId="{6ED63562-078A-C242-BA18-1137CA954C6D}" srcOrd="8" destOrd="0" presId="urn:microsoft.com/office/officeart/2005/8/layout/cycle5"/>
    <dgm:cxn modelId="{A39E479B-2014-E34C-9027-141DE896F402}" type="presParOf" srcId="{AC138B2D-1F10-7E47-9608-539955D0DBFA}" destId="{24065AC6-94C4-E845-B75F-BAAACA46ED5D}" srcOrd="9" destOrd="0" presId="urn:microsoft.com/office/officeart/2005/8/layout/cycle5"/>
    <dgm:cxn modelId="{B48849C3-683E-4E40-A368-3BA4C0FBABAE}" type="presParOf" srcId="{AC138B2D-1F10-7E47-9608-539955D0DBFA}" destId="{1121BAF5-1AA7-8D4D-AC98-009FD724EA88}" srcOrd="10" destOrd="0" presId="urn:microsoft.com/office/officeart/2005/8/layout/cycle5"/>
    <dgm:cxn modelId="{5E0FFC55-DFC5-014B-BE35-5CE8C5FFA2E1}" type="presParOf" srcId="{AC138B2D-1F10-7E47-9608-539955D0DBFA}" destId="{C8FDFB26-D4BA-7A4B-88C1-8D2231EB523E}" srcOrd="11" destOrd="0" presId="urn:microsoft.com/office/officeart/2005/8/layout/cycle5"/>
    <dgm:cxn modelId="{B1387C07-AB1D-B240-809F-7919F444D0AD}" type="presParOf" srcId="{AC138B2D-1F10-7E47-9608-539955D0DBFA}" destId="{5E5C8CE5-0ADE-6B40-90BA-44F9E529A1F6}" srcOrd="12" destOrd="0" presId="urn:microsoft.com/office/officeart/2005/8/layout/cycle5"/>
    <dgm:cxn modelId="{F72DC866-E706-0F4C-91DF-EBFAFF01E509}" type="presParOf" srcId="{AC138B2D-1F10-7E47-9608-539955D0DBFA}" destId="{E45838C9-0203-CB4E-9172-E5D167A86C5B}" srcOrd="13" destOrd="0" presId="urn:microsoft.com/office/officeart/2005/8/layout/cycle5"/>
    <dgm:cxn modelId="{BA1D475C-54B7-BC41-ABBC-910257DDFDE1}" type="presParOf" srcId="{AC138B2D-1F10-7E47-9608-539955D0DBFA}" destId="{1B60ED25-69C3-6B44-9064-FE747D6DE7F9}" srcOrd="14"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F1D03B8-F454-5848-97F4-92F7873B7A34}" type="doc">
      <dgm:prSet loTypeId="urn:microsoft.com/office/officeart/2005/8/layout/vList2" loCatId="" qsTypeId="urn:microsoft.com/office/officeart/2005/8/quickstyle/simple4" qsCatId="simple" csTypeId="urn:microsoft.com/office/officeart/2005/8/colors/accent2_2" csCatId="accent2" phldr="1"/>
      <dgm:spPr/>
      <dgm:t>
        <a:bodyPr/>
        <a:lstStyle/>
        <a:p>
          <a:endParaRPr lang="en-US"/>
        </a:p>
      </dgm:t>
    </dgm:pt>
    <dgm:pt modelId="{F655A541-78FF-AF4B-B611-A0B93EF6E6AF}">
      <dgm:prSet phldrT="[Text]"/>
      <dgm:spPr>
        <a:solidFill>
          <a:schemeClr val="accent2">
            <a:lumMod val="40000"/>
            <a:lumOff val="60000"/>
          </a:schemeClr>
        </a:solidFill>
      </dgm:spPr>
      <dgm:t>
        <a:bodyPr/>
        <a:lstStyle/>
        <a:p>
          <a:r>
            <a:rPr lang="en-US" dirty="0"/>
            <a:t>Observation-based feedback given &amp; entered throughout residency</a:t>
          </a:r>
        </a:p>
      </dgm:t>
    </dgm:pt>
    <dgm:pt modelId="{7D4DC6AA-2B47-1642-A75D-EADDBEFF0176}" type="parTrans" cxnId="{8B86DA16-BCCE-0443-ACA9-60AFC1B0FECA}">
      <dgm:prSet/>
      <dgm:spPr/>
      <dgm:t>
        <a:bodyPr/>
        <a:lstStyle/>
        <a:p>
          <a:endParaRPr lang="en-US"/>
        </a:p>
      </dgm:t>
    </dgm:pt>
    <dgm:pt modelId="{CABE8503-2F77-8746-BA74-21D62A5401B2}" type="sibTrans" cxnId="{8B86DA16-BCCE-0443-ACA9-60AFC1B0FECA}">
      <dgm:prSet/>
      <dgm:spPr/>
      <dgm:t>
        <a:bodyPr/>
        <a:lstStyle/>
        <a:p>
          <a:endParaRPr lang="en-US"/>
        </a:p>
      </dgm:t>
    </dgm:pt>
    <dgm:pt modelId="{401CAF18-2B36-7340-9407-193164F1A167}" type="pres">
      <dgm:prSet presAssocID="{DF1D03B8-F454-5848-97F4-92F7873B7A34}" presName="linear" presStyleCnt="0">
        <dgm:presLayoutVars>
          <dgm:animLvl val="lvl"/>
          <dgm:resizeHandles val="exact"/>
        </dgm:presLayoutVars>
      </dgm:prSet>
      <dgm:spPr/>
      <dgm:t>
        <a:bodyPr/>
        <a:lstStyle/>
        <a:p>
          <a:endParaRPr lang="en-US"/>
        </a:p>
      </dgm:t>
    </dgm:pt>
    <dgm:pt modelId="{42E11E98-37C9-8340-9113-881D32080710}" type="pres">
      <dgm:prSet presAssocID="{F655A541-78FF-AF4B-B611-A0B93EF6E6AF}" presName="parentText" presStyleLbl="node1" presStyleIdx="0" presStyleCnt="1" custLinFactNeighborX="935" custLinFactNeighborY="38553">
        <dgm:presLayoutVars>
          <dgm:chMax val="0"/>
          <dgm:bulletEnabled val="1"/>
        </dgm:presLayoutVars>
      </dgm:prSet>
      <dgm:spPr/>
      <dgm:t>
        <a:bodyPr/>
        <a:lstStyle/>
        <a:p>
          <a:endParaRPr lang="en-US"/>
        </a:p>
      </dgm:t>
    </dgm:pt>
  </dgm:ptLst>
  <dgm:cxnLst>
    <dgm:cxn modelId="{8B86DA16-BCCE-0443-ACA9-60AFC1B0FECA}" srcId="{DF1D03B8-F454-5848-97F4-92F7873B7A34}" destId="{F655A541-78FF-AF4B-B611-A0B93EF6E6AF}" srcOrd="0" destOrd="0" parTransId="{7D4DC6AA-2B47-1642-A75D-EADDBEFF0176}" sibTransId="{CABE8503-2F77-8746-BA74-21D62A5401B2}"/>
    <dgm:cxn modelId="{221EAD82-C73A-4B5F-8504-97635E0EC005}" type="presOf" srcId="{F655A541-78FF-AF4B-B611-A0B93EF6E6AF}" destId="{42E11E98-37C9-8340-9113-881D32080710}" srcOrd="0" destOrd="0" presId="urn:microsoft.com/office/officeart/2005/8/layout/vList2"/>
    <dgm:cxn modelId="{96BA6432-85E5-4BC6-BB86-53670DD21C74}" type="presOf" srcId="{DF1D03B8-F454-5848-97F4-92F7873B7A34}" destId="{401CAF18-2B36-7340-9407-193164F1A167}" srcOrd="0" destOrd="0" presId="urn:microsoft.com/office/officeart/2005/8/layout/vList2"/>
    <dgm:cxn modelId="{82594E57-ECFF-469A-9787-062D1143FFE4}" type="presParOf" srcId="{401CAF18-2B36-7340-9407-193164F1A167}" destId="{42E11E98-37C9-8340-9113-881D32080710}"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F1D03B8-F454-5848-97F4-92F7873B7A34}" type="doc">
      <dgm:prSet loTypeId="urn:microsoft.com/office/officeart/2005/8/layout/vList2" loCatId="" qsTypeId="urn:microsoft.com/office/officeart/2005/8/quickstyle/simple4" qsCatId="simple" csTypeId="urn:microsoft.com/office/officeart/2005/8/colors/accent2_2" csCatId="accent2" phldr="1"/>
      <dgm:spPr/>
      <dgm:t>
        <a:bodyPr/>
        <a:lstStyle/>
        <a:p>
          <a:endParaRPr lang="en-US"/>
        </a:p>
      </dgm:t>
    </dgm:pt>
    <dgm:pt modelId="{F655A541-78FF-AF4B-B611-A0B93EF6E6AF}">
      <dgm:prSet phldrT="[Text]"/>
      <dgm:spPr/>
      <dgm:t>
        <a:bodyPr/>
        <a:lstStyle/>
        <a:p>
          <a:r>
            <a:rPr lang="en-US" dirty="0"/>
            <a:t>Observation-based feedback given &amp; entered throughout residency</a:t>
          </a:r>
        </a:p>
      </dgm:t>
    </dgm:pt>
    <dgm:pt modelId="{7D4DC6AA-2B47-1642-A75D-EADDBEFF0176}" type="parTrans" cxnId="{8B86DA16-BCCE-0443-ACA9-60AFC1B0FECA}">
      <dgm:prSet/>
      <dgm:spPr/>
      <dgm:t>
        <a:bodyPr/>
        <a:lstStyle/>
        <a:p>
          <a:endParaRPr lang="en-US"/>
        </a:p>
      </dgm:t>
    </dgm:pt>
    <dgm:pt modelId="{CABE8503-2F77-8746-BA74-21D62A5401B2}" type="sibTrans" cxnId="{8B86DA16-BCCE-0443-ACA9-60AFC1B0FECA}">
      <dgm:prSet/>
      <dgm:spPr/>
      <dgm:t>
        <a:bodyPr/>
        <a:lstStyle/>
        <a:p>
          <a:endParaRPr lang="en-US"/>
        </a:p>
      </dgm:t>
    </dgm:pt>
    <dgm:pt modelId="{401CAF18-2B36-7340-9407-193164F1A167}" type="pres">
      <dgm:prSet presAssocID="{DF1D03B8-F454-5848-97F4-92F7873B7A34}" presName="linear" presStyleCnt="0">
        <dgm:presLayoutVars>
          <dgm:animLvl val="lvl"/>
          <dgm:resizeHandles val="exact"/>
        </dgm:presLayoutVars>
      </dgm:prSet>
      <dgm:spPr/>
      <dgm:t>
        <a:bodyPr/>
        <a:lstStyle/>
        <a:p>
          <a:endParaRPr lang="en-US"/>
        </a:p>
      </dgm:t>
    </dgm:pt>
    <dgm:pt modelId="{42E11E98-37C9-8340-9113-881D32080710}" type="pres">
      <dgm:prSet presAssocID="{F655A541-78FF-AF4B-B611-A0B93EF6E6AF}" presName="parentText" presStyleLbl="node1" presStyleIdx="0" presStyleCnt="1" custLinFactNeighborX="935" custLinFactNeighborY="38553">
        <dgm:presLayoutVars>
          <dgm:chMax val="0"/>
          <dgm:bulletEnabled val="1"/>
        </dgm:presLayoutVars>
      </dgm:prSet>
      <dgm:spPr/>
      <dgm:t>
        <a:bodyPr/>
        <a:lstStyle/>
        <a:p>
          <a:endParaRPr lang="en-US"/>
        </a:p>
      </dgm:t>
    </dgm:pt>
  </dgm:ptLst>
  <dgm:cxnLst>
    <dgm:cxn modelId="{7C6F80AF-7B71-4243-BDF7-E38807FCD4EA}" type="presOf" srcId="{F655A541-78FF-AF4B-B611-A0B93EF6E6AF}" destId="{42E11E98-37C9-8340-9113-881D32080710}" srcOrd="0" destOrd="0" presId="urn:microsoft.com/office/officeart/2005/8/layout/vList2"/>
    <dgm:cxn modelId="{8B86DA16-BCCE-0443-ACA9-60AFC1B0FECA}" srcId="{DF1D03B8-F454-5848-97F4-92F7873B7A34}" destId="{F655A541-78FF-AF4B-B611-A0B93EF6E6AF}" srcOrd="0" destOrd="0" parTransId="{7D4DC6AA-2B47-1642-A75D-EADDBEFF0176}" sibTransId="{CABE8503-2F77-8746-BA74-21D62A5401B2}"/>
    <dgm:cxn modelId="{0F33C471-5FD5-5F47-BE67-8C108FB96293}" type="presOf" srcId="{DF1D03B8-F454-5848-97F4-92F7873B7A34}" destId="{401CAF18-2B36-7340-9407-193164F1A167}" srcOrd="0" destOrd="0" presId="urn:microsoft.com/office/officeart/2005/8/layout/vList2"/>
    <dgm:cxn modelId="{2DE707E0-9274-FE4F-B223-B0A09ECD2553}" type="presParOf" srcId="{401CAF18-2B36-7340-9407-193164F1A167}" destId="{42E11E98-37C9-8340-9113-881D32080710}"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DB13B31-EF7E-8846-A61B-A26144862D5B}" type="doc">
      <dgm:prSet loTypeId="urn:microsoft.com/office/officeart/2005/8/layout/cycle5" loCatId="" qsTypeId="urn:microsoft.com/office/officeart/2005/8/quickstyle/simple4" qsCatId="simple" csTypeId="urn:microsoft.com/office/officeart/2005/8/colors/accent6_2" csCatId="accent6" phldr="1"/>
      <dgm:spPr/>
      <dgm:t>
        <a:bodyPr/>
        <a:lstStyle/>
        <a:p>
          <a:endParaRPr lang="en-US"/>
        </a:p>
      </dgm:t>
    </dgm:pt>
    <dgm:pt modelId="{72E9CF90-7B79-D544-B37F-3075C5A8C770}">
      <dgm:prSet phldrT="[Text]"/>
      <dgm:spPr>
        <a:solidFill>
          <a:srgbClr val="C00000"/>
        </a:solidFill>
      </dgm:spPr>
      <dgm:t>
        <a:bodyPr/>
        <a:lstStyle/>
        <a:p>
          <a:r>
            <a:rPr lang="en-US" dirty="0"/>
            <a:t>1mo before: </a:t>
          </a:r>
        </a:p>
        <a:p>
          <a:r>
            <a:rPr lang="en-US" dirty="0"/>
            <a:t>Data emailed to resident, advisor, CCC</a:t>
          </a:r>
        </a:p>
      </dgm:t>
    </dgm:pt>
    <dgm:pt modelId="{BB0217F8-8E40-3F40-8D87-8491C6AC691F}" type="parTrans" cxnId="{512A281B-5FE5-3344-BB5C-E66C08FBCDF4}">
      <dgm:prSet/>
      <dgm:spPr/>
      <dgm:t>
        <a:bodyPr/>
        <a:lstStyle/>
        <a:p>
          <a:endParaRPr lang="en-US"/>
        </a:p>
      </dgm:t>
    </dgm:pt>
    <dgm:pt modelId="{8BCF3EEF-B354-754A-A6DE-2A4F4EDF9494}" type="sibTrans" cxnId="{512A281B-5FE5-3344-BB5C-E66C08FBCDF4}">
      <dgm:prSet/>
      <dgm:spPr/>
      <dgm:t>
        <a:bodyPr/>
        <a:lstStyle/>
        <a:p>
          <a:endParaRPr lang="en-US"/>
        </a:p>
      </dgm:t>
    </dgm:pt>
    <dgm:pt modelId="{CAFE3D93-4D06-CC46-A72F-219DC0499F22}">
      <dgm:prSet phldrT="[Text]"/>
      <dgm:spPr>
        <a:solidFill>
          <a:schemeClr val="accent2">
            <a:lumMod val="40000"/>
            <a:lumOff val="60000"/>
          </a:schemeClr>
        </a:solidFill>
      </dgm:spPr>
      <dgm:t>
        <a:bodyPr/>
        <a:lstStyle/>
        <a:p>
          <a:r>
            <a:rPr lang="en-US" dirty="0"/>
            <a:t>Milestones meeting! CCC completes milestones form</a:t>
          </a:r>
        </a:p>
      </dgm:t>
    </dgm:pt>
    <dgm:pt modelId="{2009BBBF-E0F4-0643-A4F4-93BF27C2D1BB}" type="parTrans" cxnId="{07AE2D41-B2C6-5544-AC64-CDF9E33B1069}">
      <dgm:prSet/>
      <dgm:spPr/>
      <dgm:t>
        <a:bodyPr/>
        <a:lstStyle/>
        <a:p>
          <a:endParaRPr lang="en-US"/>
        </a:p>
      </dgm:t>
    </dgm:pt>
    <dgm:pt modelId="{AB5AB46B-2DFD-A743-99C4-1E34F58E676E}" type="sibTrans" cxnId="{07AE2D41-B2C6-5544-AC64-CDF9E33B1069}">
      <dgm:prSet/>
      <dgm:spPr/>
      <dgm:t>
        <a:bodyPr/>
        <a:lstStyle/>
        <a:p>
          <a:endParaRPr lang="en-US"/>
        </a:p>
      </dgm:t>
    </dgm:pt>
    <dgm:pt modelId="{B15994EB-5FCD-0248-B7E3-63A1BEFDC98A}">
      <dgm:prSet phldrT="[Text]"/>
      <dgm:spPr>
        <a:solidFill>
          <a:schemeClr val="accent2">
            <a:lumMod val="40000"/>
            <a:lumOff val="60000"/>
          </a:schemeClr>
        </a:solidFill>
      </dgm:spPr>
      <dgm:t>
        <a:bodyPr/>
        <a:lstStyle/>
        <a:p>
          <a:r>
            <a:rPr lang="en-US" dirty="0"/>
            <a:t>Resident and advisor complete ILP</a:t>
          </a:r>
        </a:p>
      </dgm:t>
    </dgm:pt>
    <dgm:pt modelId="{5F3471F0-A7FD-4648-B630-A7EB8296B23E}" type="parTrans" cxnId="{C3FA0D68-6029-324F-B33D-EEB7B8431724}">
      <dgm:prSet/>
      <dgm:spPr/>
      <dgm:t>
        <a:bodyPr/>
        <a:lstStyle/>
        <a:p>
          <a:endParaRPr lang="en-US"/>
        </a:p>
      </dgm:t>
    </dgm:pt>
    <dgm:pt modelId="{64A995B3-9822-094F-959A-FBEAC983AD90}" type="sibTrans" cxnId="{C3FA0D68-6029-324F-B33D-EEB7B8431724}">
      <dgm:prSet/>
      <dgm:spPr/>
      <dgm:t>
        <a:bodyPr/>
        <a:lstStyle/>
        <a:p>
          <a:endParaRPr lang="en-US"/>
        </a:p>
      </dgm:t>
    </dgm:pt>
    <dgm:pt modelId="{834E447A-7FA0-9544-A905-DF8BEA78D34A}">
      <dgm:prSet phldrT="[Text]"/>
      <dgm:spPr>
        <a:solidFill>
          <a:schemeClr val="accent2">
            <a:lumMod val="40000"/>
            <a:lumOff val="60000"/>
          </a:schemeClr>
        </a:solidFill>
      </dgm:spPr>
      <dgm:t>
        <a:bodyPr/>
        <a:lstStyle/>
        <a:p>
          <a:r>
            <a:rPr lang="en-US" dirty="0"/>
            <a:t>Resident reviews data, self-assesses each milestone</a:t>
          </a:r>
        </a:p>
      </dgm:t>
    </dgm:pt>
    <dgm:pt modelId="{AB8565CB-98B8-7041-A00A-12C466720B3E}" type="parTrans" cxnId="{A4367253-8286-874F-9E48-8FFED7861E90}">
      <dgm:prSet/>
      <dgm:spPr/>
      <dgm:t>
        <a:bodyPr/>
        <a:lstStyle/>
        <a:p>
          <a:endParaRPr lang="en-US"/>
        </a:p>
      </dgm:t>
    </dgm:pt>
    <dgm:pt modelId="{69D36764-D39B-3C43-8BA8-32AC8F89AE25}" type="sibTrans" cxnId="{A4367253-8286-874F-9E48-8FFED7861E90}">
      <dgm:prSet/>
      <dgm:spPr/>
      <dgm:t>
        <a:bodyPr/>
        <a:lstStyle/>
        <a:p>
          <a:endParaRPr lang="en-US"/>
        </a:p>
      </dgm:t>
    </dgm:pt>
    <dgm:pt modelId="{1C25E71E-4232-BE4D-ABE9-17BB15E266F4}">
      <dgm:prSet/>
      <dgm:spPr>
        <a:solidFill>
          <a:schemeClr val="accent2">
            <a:lumMod val="40000"/>
            <a:lumOff val="60000"/>
          </a:schemeClr>
        </a:solidFill>
      </dgm:spPr>
      <dgm:t>
        <a:bodyPr/>
        <a:lstStyle/>
        <a:p>
          <a:r>
            <a:rPr lang="en-US" dirty="0"/>
            <a:t>Resident and Advisor fine-tune self-assessment</a:t>
          </a:r>
        </a:p>
      </dgm:t>
    </dgm:pt>
    <dgm:pt modelId="{1F7128D2-B97E-DB42-BEEB-5D193224E39B}" type="parTrans" cxnId="{1F55E17E-5F9C-DE48-83DB-4B9C212AA6A5}">
      <dgm:prSet/>
      <dgm:spPr/>
      <dgm:t>
        <a:bodyPr/>
        <a:lstStyle/>
        <a:p>
          <a:endParaRPr lang="en-US"/>
        </a:p>
      </dgm:t>
    </dgm:pt>
    <dgm:pt modelId="{B46CCDD0-AB98-824E-B095-50DDB916A2AD}" type="sibTrans" cxnId="{1F55E17E-5F9C-DE48-83DB-4B9C212AA6A5}">
      <dgm:prSet/>
      <dgm:spPr/>
      <dgm:t>
        <a:bodyPr/>
        <a:lstStyle/>
        <a:p>
          <a:endParaRPr lang="en-US"/>
        </a:p>
      </dgm:t>
    </dgm:pt>
    <dgm:pt modelId="{AC138B2D-1F10-7E47-9608-539955D0DBFA}" type="pres">
      <dgm:prSet presAssocID="{3DB13B31-EF7E-8846-A61B-A26144862D5B}" presName="cycle" presStyleCnt="0">
        <dgm:presLayoutVars>
          <dgm:dir/>
          <dgm:resizeHandles val="exact"/>
        </dgm:presLayoutVars>
      </dgm:prSet>
      <dgm:spPr/>
      <dgm:t>
        <a:bodyPr/>
        <a:lstStyle/>
        <a:p>
          <a:endParaRPr lang="en-US"/>
        </a:p>
      </dgm:t>
    </dgm:pt>
    <dgm:pt modelId="{DA1F9F1A-E676-5049-8452-D000B49C1111}" type="pres">
      <dgm:prSet presAssocID="{72E9CF90-7B79-D544-B37F-3075C5A8C770}" presName="node" presStyleLbl="node1" presStyleIdx="0" presStyleCnt="5" custScaleX="130701" custScaleY="126807">
        <dgm:presLayoutVars>
          <dgm:bulletEnabled val="1"/>
        </dgm:presLayoutVars>
      </dgm:prSet>
      <dgm:spPr/>
      <dgm:t>
        <a:bodyPr/>
        <a:lstStyle/>
        <a:p>
          <a:endParaRPr lang="en-US"/>
        </a:p>
      </dgm:t>
    </dgm:pt>
    <dgm:pt modelId="{B2015311-C55D-DF41-82FB-AFD3A30AFF21}" type="pres">
      <dgm:prSet presAssocID="{72E9CF90-7B79-D544-B37F-3075C5A8C770}" presName="spNode" presStyleCnt="0"/>
      <dgm:spPr/>
    </dgm:pt>
    <dgm:pt modelId="{58136155-93EF-D149-94B1-124AFEE5BA4C}" type="pres">
      <dgm:prSet presAssocID="{8BCF3EEF-B354-754A-A6DE-2A4F4EDF9494}" presName="sibTrans" presStyleLbl="sibTrans1D1" presStyleIdx="0" presStyleCnt="5"/>
      <dgm:spPr/>
      <dgm:t>
        <a:bodyPr/>
        <a:lstStyle/>
        <a:p>
          <a:endParaRPr lang="en-US"/>
        </a:p>
      </dgm:t>
    </dgm:pt>
    <dgm:pt modelId="{99B85666-4CD3-9741-B06D-F6563D2572C1}" type="pres">
      <dgm:prSet presAssocID="{834E447A-7FA0-9544-A905-DF8BEA78D34A}" presName="node" presStyleLbl="node1" presStyleIdx="1" presStyleCnt="5" custScaleX="155920" custScaleY="134513" custRadScaleRad="120248" custRadScaleInc="35587">
        <dgm:presLayoutVars>
          <dgm:bulletEnabled val="1"/>
        </dgm:presLayoutVars>
      </dgm:prSet>
      <dgm:spPr/>
      <dgm:t>
        <a:bodyPr/>
        <a:lstStyle/>
        <a:p>
          <a:endParaRPr lang="en-US"/>
        </a:p>
      </dgm:t>
    </dgm:pt>
    <dgm:pt modelId="{45433DC9-B9D4-C54D-A729-E5C5377B999E}" type="pres">
      <dgm:prSet presAssocID="{834E447A-7FA0-9544-A905-DF8BEA78D34A}" presName="spNode" presStyleCnt="0"/>
      <dgm:spPr/>
    </dgm:pt>
    <dgm:pt modelId="{8F043943-3F18-0D4F-B74B-4AE19B08270E}" type="pres">
      <dgm:prSet presAssocID="{69D36764-D39B-3C43-8BA8-32AC8F89AE25}" presName="sibTrans" presStyleLbl="sibTrans1D1" presStyleIdx="1" presStyleCnt="5"/>
      <dgm:spPr/>
      <dgm:t>
        <a:bodyPr/>
        <a:lstStyle/>
        <a:p>
          <a:endParaRPr lang="en-US"/>
        </a:p>
      </dgm:t>
    </dgm:pt>
    <dgm:pt modelId="{D56C7CE4-068A-014E-AF85-BD3B11E3FAAD}" type="pres">
      <dgm:prSet presAssocID="{1C25E71E-4232-BE4D-ABE9-17BB15E266F4}" presName="node" presStyleLbl="node1" presStyleIdx="2" presStyleCnt="5" custScaleX="151180" custScaleY="124817" custRadScaleRad="119665" custRadScaleInc="-65117">
        <dgm:presLayoutVars>
          <dgm:bulletEnabled val="1"/>
        </dgm:presLayoutVars>
      </dgm:prSet>
      <dgm:spPr/>
      <dgm:t>
        <a:bodyPr/>
        <a:lstStyle/>
        <a:p>
          <a:endParaRPr lang="en-US"/>
        </a:p>
      </dgm:t>
    </dgm:pt>
    <dgm:pt modelId="{69B2C6D8-23C2-D948-8E88-0E884784B5F5}" type="pres">
      <dgm:prSet presAssocID="{1C25E71E-4232-BE4D-ABE9-17BB15E266F4}" presName="spNode" presStyleCnt="0"/>
      <dgm:spPr/>
    </dgm:pt>
    <dgm:pt modelId="{6ED63562-078A-C242-BA18-1137CA954C6D}" type="pres">
      <dgm:prSet presAssocID="{B46CCDD0-AB98-824E-B095-50DDB916A2AD}" presName="sibTrans" presStyleLbl="sibTrans1D1" presStyleIdx="2" presStyleCnt="5"/>
      <dgm:spPr/>
      <dgm:t>
        <a:bodyPr/>
        <a:lstStyle/>
        <a:p>
          <a:endParaRPr lang="en-US"/>
        </a:p>
      </dgm:t>
    </dgm:pt>
    <dgm:pt modelId="{24065AC6-94C4-E845-B75F-BAAACA46ED5D}" type="pres">
      <dgm:prSet presAssocID="{CAFE3D93-4D06-CC46-A72F-219DC0499F22}" presName="node" presStyleLbl="node1" presStyleIdx="3" presStyleCnt="5" custScaleX="146440" custScaleY="119024" custRadScaleRad="117157" custRadScaleInc="64842">
        <dgm:presLayoutVars>
          <dgm:bulletEnabled val="1"/>
        </dgm:presLayoutVars>
      </dgm:prSet>
      <dgm:spPr/>
      <dgm:t>
        <a:bodyPr/>
        <a:lstStyle/>
        <a:p>
          <a:endParaRPr lang="en-US"/>
        </a:p>
      </dgm:t>
    </dgm:pt>
    <dgm:pt modelId="{1121BAF5-1AA7-8D4D-AC98-009FD724EA88}" type="pres">
      <dgm:prSet presAssocID="{CAFE3D93-4D06-CC46-A72F-219DC0499F22}" presName="spNode" presStyleCnt="0"/>
      <dgm:spPr/>
    </dgm:pt>
    <dgm:pt modelId="{C8FDFB26-D4BA-7A4B-88C1-8D2231EB523E}" type="pres">
      <dgm:prSet presAssocID="{AB5AB46B-2DFD-A743-99C4-1E34F58E676E}" presName="sibTrans" presStyleLbl="sibTrans1D1" presStyleIdx="3" presStyleCnt="5"/>
      <dgm:spPr/>
      <dgm:t>
        <a:bodyPr/>
        <a:lstStyle/>
        <a:p>
          <a:endParaRPr lang="en-US"/>
        </a:p>
      </dgm:t>
    </dgm:pt>
    <dgm:pt modelId="{5E5C8CE5-0ADE-6B40-90BA-44F9E529A1F6}" type="pres">
      <dgm:prSet presAssocID="{B15994EB-5FCD-0248-B7E3-63A1BEFDC98A}" presName="node" presStyleLbl="node1" presStyleIdx="4" presStyleCnt="5" custScaleX="138132" custScaleY="123273" custRadScaleRad="115570" custRadScaleInc="-28062">
        <dgm:presLayoutVars>
          <dgm:bulletEnabled val="1"/>
        </dgm:presLayoutVars>
      </dgm:prSet>
      <dgm:spPr/>
      <dgm:t>
        <a:bodyPr/>
        <a:lstStyle/>
        <a:p>
          <a:endParaRPr lang="en-US"/>
        </a:p>
      </dgm:t>
    </dgm:pt>
    <dgm:pt modelId="{E45838C9-0203-CB4E-9172-E5D167A86C5B}" type="pres">
      <dgm:prSet presAssocID="{B15994EB-5FCD-0248-B7E3-63A1BEFDC98A}" presName="spNode" presStyleCnt="0"/>
      <dgm:spPr/>
    </dgm:pt>
    <dgm:pt modelId="{1B60ED25-69C3-6B44-9064-FE747D6DE7F9}" type="pres">
      <dgm:prSet presAssocID="{64A995B3-9822-094F-959A-FBEAC983AD90}" presName="sibTrans" presStyleLbl="sibTrans1D1" presStyleIdx="4" presStyleCnt="5"/>
      <dgm:spPr/>
      <dgm:t>
        <a:bodyPr/>
        <a:lstStyle/>
        <a:p>
          <a:endParaRPr lang="en-US"/>
        </a:p>
      </dgm:t>
    </dgm:pt>
  </dgm:ptLst>
  <dgm:cxnLst>
    <dgm:cxn modelId="{A73E7EB5-68A9-4840-8132-4878438AE845}" type="presOf" srcId="{834E447A-7FA0-9544-A905-DF8BEA78D34A}" destId="{99B85666-4CD3-9741-B06D-F6563D2572C1}" srcOrd="0" destOrd="0" presId="urn:microsoft.com/office/officeart/2005/8/layout/cycle5"/>
    <dgm:cxn modelId="{4AB465F9-B948-4B82-859B-3D9394891463}" type="presOf" srcId="{72E9CF90-7B79-D544-B37F-3075C5A8C770}" destId="{DA1F9F1A-E676-5049-8452-D000B49C1111}" srcOrd="0" destOrd="0" presId="urn:microsoft.com/office/officeart/2005/8/layout/cycle5"/>
    <dgm:cxn modelId="{0674E126-008F-41F2-916D-4894F2EBA4E2}" type="presOf" srcId="{CAFE3D93-4D06-CC46-A72F-219DC0499F22}" destId="{24065AC6-94C4-E845-B75F-BAAACA46ED5D}" srcOrd="0" destOrd="0" presId="urn:microsoft.com/office/officeart/2005/8/layout/cycle5"/>
    <dgm:cxn modelId="{A4367253-8286-874F-9E48-8FFED7861E90}" srcId="{3DB13B31-EF7E-8846-A61B-A26144862D5B}" destId="{834E447A-7FA0-9544-A905-DF8BEA78D34A}" srcOrd="1" destOrd="0" parTransId="{AB8565CB-98B8-7041-A00A-12C466720B3E}" sibTransId="{69D36764-D39B-3C43-8BA8-32AC8F89AE25}"/>
    <dgm:cxn modelId="{07AE2D41-B2C6-5544-AC64-CDF9E33B1069}" srcId="{3DB13B31-EF7E-8846-A61B-A26144862D5B}" destId="{CAFE3D93-4D06-CC46-A72F-219DC0499F22}" srcOrd="3" destOrd="0" parTransId="{2009BBBF-E0F4-0643-A4F4-93BF27C2D1BB}" sibTransId="{AB5AB46B-2DFD-A743-99C4-1E34F58E676E}"/>
    <dgm:cxn modelId="{34DA0021-F833-4505-B431-D172837AC48F}" type="presOf" srcId="{1C25E71E-4232-BE4D-ABE9-17BB15E266F4}" destId="{D56C7CE4-068A-014E-AF85-BD3B11E3FAAD}" srcOrd="0" destOrd="0" presId="urn:microsoft.com/office/officeart/2005/8/layout/cycle5"/>
    <dgm:cxn modelId="{7C7FD1E6-EA54-42F1-B3A6-BDB512784FAB}" type="presOf" srcId="{69D36764-D39B-3C43-8BA8-32AC8F89AE25}" destId="{8F043943-3F18-0D4F-B74B-4AE19B08270E}" srcOrd="0" destOrd="0" presId="urn:microsoft.com/office/officeart/2005/8/layout/cycle5"/>
    <dgm:cxn modelId="{B24A46FC-D256-432E-A69A-FBA0ACA90AE0}" type="presOf" srcId="{B46CCDD0-AB98-824E-B095-50DDB916A2AD}" destId="{6ED63562-078A-C242-BA18-1137CA954C6D}" srcOrd="0" destOrd="0" presId="urn:microsoft.com/office/officeart/2005/8/layout/cycle5"/>
    <dgm:cxn modelId="{BDA64087-10C9-4FEA-9ACF-682766B65508}" type="presOf" srcId="{8BCF3EEF-B354-754A-A6DE-2A4F4EDF9494}" destId="{58136155-93EF-D149-94B1-124AFEE5BA4C}" srcOrd="0" destOrd="0" presId="urn:microsoft.com/office/officeart/2005/8/layout/cycle5"/>
    <dgm:cxn modelId="{512A281B-5FE5-3344-BB5C-E66C08FBCDF4}" srcId="{3DB13B31-EF7E-8846-A61B-A26144862D5B}" destId="{72E9CF90-7B79-D544-B37F-3075C5A8C770}" srcOrd="0" destOrd="0" parTransId="{BB0217F8-8E40-3F40-8D87-8491C6AC691F}" sibTransId="{8BCF3EEF-B354-754A-A6DE-2A4F4EDF9494}"/>
    <dgm:cxn modelId="{1F55E17E-5F9C-DE48-83DB-4B9C212AA6A5}" srcId="{3DB13B31-EF7E-8846-A61B-A26144862D5B}" destId="{1C25E71E-4232-BE4D-ABE9-17BB15E266F4}" srcOrd="2" destOrd="0" parTransId="{1F7128D2-B97E-DB42-BEEB-5D193224E39B}" sibTransId="{B46CCDD0-AB98-824E-B095-50DDB916A2AD}"/>
    <dgm:cxn modelId="{4B2DC51B-F331-4D89-8C80-E83ACC6C975F}" type="presOf" srcId="{AB5AB46B-2DFD-A743-99C4-1E34F58E676E}" destId="{C8FDFB26-D4BA-7A4B-88C1-8D2231EB523E}" srcOrd="0" destOrd="0" presId="urn:microsoft.com/office/officeart/2005/8/layout/cycle5"/>
    <dgm:cxn modelId="{C3FA0D68-6029-324F-B33D-EEB7B8431724}" srcId="{3DB13B31-EF7E-8846-A61B-A26144862D5B}" destId="{B15994EB-5FCD-0248-B7E3-63A1BEFDC98A}" srcOrd="4" destOrd="0" parTransId="{5F3471F0-A7FD-4648-B630-A7EB8296B23E}" sibTransId="{64A995B3-9822-094F-959A-FBEAC983AD90}"/>
    <dgm:cxn modelId="{BC847223-5CE4-49F4-AF30-19ED361BADA7}" type="presOf" srcId="{B15994EB-5FCD-0248-B7E3-63A1BEFDC98A}" destId="{5E5C8CE5-0ADE-6B40-90BA-44F9E529A1F6}" srcOrd="0" destOrd="0" presId="urn:microsoft.com/office/officeart/2005/8/layout/cycle5"/>
    <dgm:cxn modelId="{4B2BD4F6-36C7-435F-897F-CDB13AB52194}" type="presOf" srcId="{3DB13B31-EF7E-8846-A61B-A26144862D5B}" destId="{AC138B2D-1F10-7E47-9608-539955D0DBFA}" srcOrd="0" destOrd="0" presId="urn:microsoft.com/office/officeart/2005/8/layout/cycle5"/>
    <dgm:cxn modelId="{2FBD860E-9A1C-4D4C-8AC9-76CE6F675075}" type="presOf" srcId="{64A995B3-9822-094F-959A-FBEAC983AD90}" destId="{1B60ED25-69C3-6B44-9064-FE747D6DE7F9}" srcOrd="0" destOrd="0" presId="urn:microsoft.com/office/officeart/2005/8/layout/cycle5"/>
    <dgm:cxn modelId="{DFAE8A5A-817E-401C-AB9C-7F65C07241ED}" type="presParOf" srcId="{AC138B2D-1F10-7E47-9608-539955D0DBFA}" destId="{DA1F9F1A-E676-5049-8452-D000B49C1111}" srcOrd="0" destOrd="0" presId="urn:microsoft.com/office/officeart/2005/8/layout/cycle5"/>
    <dgm:cxn modelId="{543DD92C-35A4-4880-9E42-549AC3763B0D}" type="presParOf" srcId="{AC138B2D-1F10-7E47-9608-539955D0DBFA}" destId="{B2015311-C55D-DF41-82FB-AFD3A30AFF21}" srcOrd="1" destOrd="0" presId="urn:microsoft.com/office/officeart/2005/8/layout/cycle5"/>
    <dgm:cxn modelId="{1BBFC371-7788-43E8-BBCC-4026DF9A103B}" type="presParOf" srcId="{AC138B2D-1F10-7E47-9608-539955D0DBFA}" destId="{58136155-93EF-D149-94B1-124AFEE5BA4C}" srcOrd="2" destOrd="0" presId="urn:microsoft.com/office/officeart/2005/8/layout/cycle5"/>
    <dgm:cxn modelId="{12AA039A-2425-4118-A2C7-A4A4385B14D6}" type="presParOf" srcId="{AC138B2D-1F10-7E47-9608-539955D0DBFA}" destId="{99B85666-4CD3-9741-B06D-F6563D2572C1}" srcOrd="3" destOrd="0" presId="urn:microsoft.com/office/officeart/2005/8/layout/cycle5"/>
    <dgm:cxn modelId="{E2BFEF68-6321-4047-9DE8-2AC6141646A8}" type="presParOf" srcId="{AC138B2D-1F10-7E47-9608-539955D0DBFA}" destId="{45433DC9-B9D4-C54D-A729-E5C5377B999E}" srcOrd="4" destOrd="0" presId="urn:microsoft.com/office/officeart/2005/8/layout/cycle5"/>
    <dgm:cxn modelId="{B7612BED-FF80-4778-9956-481E80317A8C}" type="presParOf" srcId="{AC138B2D-1F10-7E47-9608-539955D0DBFA}" destId="{8F043943-3F18-0D4F-B74B-4AE19B08270E}" srcOrd="5" destOrd="0" presId="urn:microsoft.com/office/officeart/2005/8/layout/cycle5"/>
    <dgm:cxn modelId="{4611D0D4-5AFE-4577-8133-6B07A7B749C8}" type="presParOf" srcId="{AC138B2D-1F10-7E47-9608-539955D0DBFA}" destId="{D56C7CE4-068A-014E-AF85-BD3B11E3FAAD}" srcOrd="6" destOrd="0" presId="urn:microsoft.com/office/officeart/2005/8/layout/cycle5"/>
    <dgm:cxn modelId="{1A4F76A9-B6A5-4252-866B-E9BFEDF2DFBA}" type="presParOf" srcId="{AC138B2D-1F10-7E47-9608-539955D0DBFA}" destId="{69B2C6D8-23C2-D948-8E88-0E884784B5F5}" srcOrd="7" destOrd="0" presId="urn:microsoft.com/office/officeart/2005/8/layout/cycle5"/>
    <dgm:cxn modelId="{199E069D-6702-401A-9E53-F1C914BC70C3}" type="presParOf" srcId="{AC138B2D-1F10-7E47-9608-539955D0DBFA}" destId="{6ED63562-078A-C242-BA18-1137CA954C6D}" srcOrd="8" destOrd="0" presId="urn:microsoft.com/office/officeart/2005/8/layout/cycle5"/>
    <dgm:cxn modelId="{A0855C36-06CA-44F6-807E-B65CBF004BAD}" type="presParOf" srcId="{AC138B2D-1F10-7E47-9608-539955D0DBFA}" destId="{24065AC6-94C4-E845-B75F-BAAACA46ED5D}" srcOrd="9" destOrd="0" presId="urn:microsoft.com/office/officeart/2005/8/layout/cycle5"/>
    <dgm:cxn modelId="{6E9728B1-D973-4093-8687-D56303136B39}" type="presParOf" srcId="{AC138B2D-1F10-7E47-9608-539955D0DBFA}" destId="{1121BAF5-1AA7-8D4D-AC98-009FD724EA88}" srcOrd="10" destOrd="0" presId="urn:microsoft.com/office/officeart/2005/8/layout/cycle5"/>
    <dgm:cxn modelId="{42076291-5A5E-455A-A556-88C51DFFB8C2}" type="presParOf" srcId="{AC138B2D-1F10-7E47-9608-539955D0DBFA}" destId="{C8FDFB26-D4BA-7A4B-88C1-8D2231EB523E}" srcOrd="11" destOrd="0" presId="urn:microsoft.com/office/officeart/2005/8/layout/cycle5"/>
    <dgm:cxn modelId="{2EDB3A71-4FF8-4CBE-9DCC-EF782ABB231A}" type="presParOf" srcId="{AC138B2D-1F10-7E47-9608-539955D0DBFA}" destId="{5E5C8CE5-0ADE-6B40-90BA-44F9E529A1F6}" srcOrd="12" destOrd="0" presId="urn:microsoft.com/office/officeart/2005/8/layout/cycle5"/>
    <dgm:cxn modelId="{136F51E0-15CB-4F34-B125-9115D4D7F483}" type="presParOf" srcId="{AC138B2D-1F10-7E47-9608-539955D0DBFA}" destId="{E45838C9-0203-CB4E-9172-E5D167A86C5B}" srcOrd="13" destOrd="0" presId="urn:microsoft.com/office/officeart/2005/8/layout/cycle5"/>
    <dgm:cxn modelId="{4F7A961F-AA3C-425D-90EF-09C940FBE42B}" type="presParOf" srcId="{AC138B2D-1F10-7E47-9608-539955D0DBFA}" destId="{1B60ED25-69C3-6B44-9064-FE747D6DE7F9}" srcOrd="14"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F1D03B8-F454-5848-97F4-92F7873B7A34}" type="doc">
      <dgm:prSet loTypeId="urn:microsoft.com/office/officeart/2005/8/layout/vList2" loCatId="" qsTypeId="urn:microsoft.com/office/officeart/2005/8/quickstyle/simple4" qsCatId="simple" csTypeId="urn:microsoft.com/office/officeart/2005/8/colors/accent2_2" csCatId="accent2" phldr="1"/>
      <dgm:spPr/>
      <dgm:t>
        <a:bodyPr/>
        <a:lstStyle/>
        <a:p>
          <a:endParaRPr lang="en-US"/>
        </a:p>
      </dgm:t>
    </dgm:pt>
    <dgm:pt modelId="{F655A541-78FF-AF4B-B611-A0B93EF6E6AF}">
      <dgm:prSet phldrT="[Text]"/>
      <dgm:spPr/>
      <dgm:t>
        <a:bodyPr/>
        <a:lstStyle/>
        <a:p>
          <a:r>
            <a:rPr lang="en-US" dirty="0"/>
            <a:t>Observation-based feedback given &amp; entered throughout residency</a:t>
          </a:r>
        </a:p>
      </dgm:t>
    </dgm:pt>
    <dgm:pt modelId="{7D4DC6AA-2B47-1642-A75D-EADDBEFF0176}" type="parTrans" cxnId="{8B86DA16-BCCE-0443-ACA9-60AFC1B0FECA}">
      <dgm:prSet/>
      <dgm:spPr/>
      <dgm:t>
        <a:bodyPr/>
        <a:lstStyle/>
        <a:p>
          <a:endParaRPr lang="en-US"/>
        </a:p>
      </dgm:t>
    </dgm:pt>
    <dgm:pt modelId="{CABE8503-2F77-8746-BA74-21D62A5401B2}" type="sibTrans" cxnId="{8B86DA16-BCCE-0443-ACA9-60AFC1B0FECA}">
      <dgm:prSet/>
      <dgm:spPr/>
      <dgm:t>
        <a:bodyPr/>
        <a:lstStyle/>
        <a:p>
          <a:endParaRPr lang="en-US"/>
        </a:p>
      </dgm:t>
    </dgm:pt>
    <dgm:pt modelId="{401CAF18-2B36-7340-9407-193164F1A167}" type="pres">
      <dgm:prSet presAssocID="{DF1D03B8-F454-5848-97F4-92F7873B7A34}" presName="linear" presStyleCnt="0">
        <dgm:presLayoutVars>
          <dgm:animLvl val="lvl"/>
          <dgm:resizeHandles val="exact"/>
        </dgm:presLayoutVars>
      </dgm:prSet>
      <dgm:spPr/>
      <dgm:t>
        <a:bodyPr/>
        <a:lstStyle/>
        <a:p>
          <a:endParaRPr lang="en-US"/>
        </a:p>
      </dgm:t>
    </dgm:pt>
    <dgm:pt modelId="{42E11E98-37C9-8340-9113-881D32080710}" type="pres">
      <dgm:prSet presAssocID="{F655A541-78FF-AF4B-B611-A0B93EF6E6AF}" presName="parentText" presStyleLbl="node1" presStyleIdx="0" presStyleCnt="1" custLinFactNeighborX="935" custLinFactNeighborY="38553">
        <dgm:presLayoutVars>
          <dgm:chMax val="0"/>
          <dgm:bulletEnabled val="1"/>
        </dgm:presLayoutVars>
      </dgm:prSet>
      <dgm:spPr/>
      <dgm:t>
        <a:bodyPr/>
        <a:lstStyle/>
        <a:p>
          <a:endParaRPr lang="en-US"/>
        </a:p>
      </dgm:t>
    </dgm:pt>
  </dgm:ptLst>
  <dgm:cxnLst>
    <dgm:cxn modelId="{F244E62E-6BC9-4058-9CF3-02ACCE592267}" type="presOf" srcId="{DF1D03B8-F454-5848-97F4-92F7873B7A34}" destId="{401CAF18-2B36-7340-9407-193164F1A167}" srcOrd="0" destOrd="0" presId="urn:microsoft.com/office/officeart/2005/8/layout/vList2"/>
    <dgm:cxn modelId="{35EC41BC-6F32-48D2-81C4-D7EEB23617CA}" type="presOf" srcId="{F655A541-78FF-AF4B-B611-A0B93EF6E6AF}" destId="{42E11E98-37C9-8340-9113-881D32080710}" srcOrd="0" destOrd="0" presId="urn:microsoft.com/office/officeart/2005/8/layout/vList2"/>
    <dgm:cxn modelId="{8B86DA16-BCCE-0443-ACA9-60AFC1B0FECA}" srcId="{DF1D03B8-F454-5848-97F4-92F7873B7A34}" destId="{F655A541-78FF-AF4B-B611-A0B93EF6E6AF}" srcOrd="0" destOrd="0" parTransId="{7D4DC6AA-2B47-1642-A75D-EADDBEFF0176}" sibTransId="{CABE8503-2F77-8746-BA74-21D62A5401B2}"/>
    <dgm:cxn modelId="{CF78C907-B9A5-4CCA-9473-8D39A2C01E5C}" type="presParOf" srcId="{401CAF18-2B36-7340-9407-193164F1A167}" destId="{42E11E98-37C9-8340-9113-881D32080710}"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DB13B31-EF7E-8846-A61B-A26144862D5B}" type="doc">
      <dgm:prSet loTypeId="urn:microsoft.com/office/officeart/2005/8/layout/cycle5" loCatId="" qsTypeId="urn:microsoft.com/office/officeart/2005/8/quickstyle/simple4" qsCatId="simple" csTypeId="urn:microsoft.com/office/officeart/2005/8/colors/accent6_2" csCatId="accent6" phldr="1"/>
      <dgm:spPr/>
      <dgm:t>
        <a:bodyPr/>
        <a:lstStyle/>
        <a:p>
          <a:endParaRPr lang="en-US"/>
        </a:p>
      </dgm:t>
    </dgm:pt>
    <dgm:pt modelId="{72E9CF90-7B79-D544-B37F-3075C5A8C770}">
      <dgm:prSet phldrT="[Text]"/>
      <dgm:spPr>
        <a:solidFill>
          <a:schemeClr val="accent2">
            <a:lumMod val="40000"/>
            <a:lumOff val="60000"/>
          </a:schemeClr>
        </a:solidFill>
      </dgm:spPr>
      <dgm:t>
        <a:bodyPr/>
        <a:lstStyle/>
        <a:p>
          <a:r>
            <a:rPr lang="en-US" dirty="0"/>
            <a:t>1mo before: </a:t>
          </a:r>
        </a:p>
        <a:p>
          <a:r>
            <a:rPr lang="en-US" dirty="0"/>
            <a:t>Data emailed to resident, advisor, CCC</a:t>
          </a:r>
        </a:p>
      </dgm:t>
    </dgm:pt>
    <dgm:pt modelId="{BB0217F8-8E40-3F40-8D87-8491C6AC691F}" type="parTrans" cxnId="{512A281B-5FE5-3344-BB5C-E66C08FBCDF4}">
      <dgm:prSet/>
      <dgm:spPr/>
      <dgm:t>
        <a:bodyPr/>
        <a:lstStyle/>
        <a:p>
          <a:endParaRPr lang="en-US"/>
        </a:p>
      </dgm:t>
    </dgm:pt>
    <dgm:pt modelId="{8BCF3EEF-B354-754A-A6DE-2A4F4EDF9494}" type="sibTrans" cxnId="{512A281B-5FE5-3344-BB5C-E66C08FBCDF4}">
      <dgm:prSet/>
      <dgm:spPr/>
      <dgm:t>
        <a:bodyPr/>
        <a:lstStyle/>
        <a:p>
          <a:endParaRPr lang="en-US"/>
        </a:p>
      </dgm:t>
    </dgm:pt>
    <dgm:pt modelId="{CAFE3D93-4D06-CC46-A72F-219DC0499F22}">
      <dgm:prSet phldrT="[Text]"/>
      <dgm:spPr>
        <a:solidFill>
          <a:schemeClr val="accent2">
            <a:lumMod val="40000"/>
            <a:lumOff val="60000"/>
          </a:schemeClr>
        </a:solidFill>
      </dgm:spPr>
      <dgm:t>
        <a:bodyPr/>
        <a:lstStyle/>
        <a:p>
          <a:r>
            <a:rPr lang="en-US" dirty="0"/>
            <a:t>Milestones meeting! CC completes milestones form</a:t>
          </a:r>
        </a:p>
      </dgm:t>
    </dgm:pt>
    <dgm:pt modelId="{2009BBBF-E0F4-0643-A4F4-93BF27C2D1BB}" type="parTrans" cxnId="{07AE2D41-B2C6-5544-AC64-CDF9E33B1069}">
      <dgm:prSet/>
      <dgm:spPr/>
      <dgm:t>
        <a:bodyPr/>
        <a:lstStyle/>
        <a:p>
          <a:endParaRPr lang="en-US"/>
        </a:p>
      </dgm:t>
    </dgm:pt>
    <dgm:pt modelId="{AB5AB46B-2DFD-A743-99C4-1E34F58E676E}" type="sibTrans" cxnId="{07AE2D41-B2C6-5544-AC64-CDF9E33B1069}">
      <dgm:prSet/>
      <dgm:spPr/>
      <dgm:t>
        <a:bodyPr/>
        <a:lstStyle/>
        <a:p>
          <a:endParaRPr lang="en-US"/>
        </a:p>
      </dgm:t>
    </dgm:pt>
    <dgm:pt modelId="{B15994EB-5FCD-0248-B7E3-63A1BEFDC98A}">
      <dgm:prSet phldrT="[Text]"/>
      <dgm:spPr>
        <a:solidFill>
          <a:schemeClr val="accent2">
            <a:lumMod val="40000"/>
            <a:lumOff val="60000"/>
          </a:schemeClr>
        </a:solidFill>
      </dgm:spPr>
      <dgm:t>
        <a:bodyPr/>
        <a:lstStyle/>
        <a:p>
          <a:r>
            <a:rPr lang="en-US" dirty="0"/>
            <a:t>Resident and advisor complete ILP</a:t>
          </a:r>
        </a:p>
      </dgm:t>
    </dgm:pt>
    <dgm:pt modelId="{5F3471F0-A7FD-4648-B630-A7EB8296B23E}" type="parTrans" cxnId="{C3FA0D68-6029-324F-B33D-EEB7B8431724}">
      <dgm:prSet/>
      <dgm:spPr/>
      <dgm:t>
        <a:bodyPr/>
        <a:lstStyle/>
        <a:p>
          <a:endParaRPr lang="en-US"/>
        </a:p>
      </dgm:t>
    </dgm:pt>
    <dgm:pt modelId="{64A995B3-9822-094F-959A-FBEAC983AD90}" type="sibTrans" cxnId="{C3FA0D68-6029-324F-B33D-EEB7B8431724}">
      <dgm:prSet/>
      <dgm:spPr/>
      <dgm:t>
        <a:bodyPr/>
        <a:lstStyle/>
        <a:p>
          <a:endParaRPr lang="en-US"/>
        </a:p>
      </dgm:t>
    </dgm:pt>
    <dgm:pt modelId="{834E447A-7FA0-9544-A905-DF8BEA78D34A}">
      <dgm:prSet phldrT="[Text]"/>
      <dgm:spPr>
        <a:solidFill>
          <a:srgbClr val="C00000"/>
        </a:solidFill>
      </dgm:spPr>
      <dgm:t>
        <a:bodyPr/>
        <a:lstStyle/>
        <a:p>
          <a:r>
            <a:rPr lang="en-US" dirty="0"/>
            <a:t>Resident reviews data, self-assesses each milestone</a:t>
          </a:r>
        </a:p>
      </dgm:t>
    </dgm:pt>
    <dgm:pt modelId="{AB8565CB-98B8-7041-A00A-12C466720B3E}" type="parTrans" cxnId="{A4367253-8286-874F-9E48-8FFED7861E90}">
      <dgm:prSet/>
      <dgm:spPr/>
      <dgm:t>
        <a:bodyPr/>
        <a:lstStyle/>
        <a:p>
          <a:endParaRPr lang="en-US"/>
        </a:p>
      </dgm:t>
    </dgm:pt>
    <dgm:pt modelId="{69D36764-D39B-3C43-8BA8-32AC8F89AE25}" type="sibTrans" cxnId="{A4367253-8286-874F-9E48-8FFED7861E90}">
      <dgm:prSet/>
      <dgm:spPr/>
      <dgm:t>
        <a:bodyPr/>
        <a:lstStyle/>
        <a:p>
          <a:endParaRPr lang="en-US"/>
        </a:p>
      </dgm:t>
    </dgm:pt>
    <dgm:pt modelId="{1C25E71E-4232-BE4D-ABE9-17BB15E266F4}">
      <dgm:prSet/>
      <dgm:spPr>
        <a:solidFill>
          <a:srgbClr val="C00000"/>
        </a:solidFill>
      </dgm:spPr>
      <dgm:t>
        <a:bodyPr/>
        <a:lstStyle/>
        <a:p>
          <a:r>
            <a:rPr lang="en-US" dirty="0"/>
            <a:t>Resident and Advisor fine-tune self-assessment</a:t>
          </a:r>
        </a:p>
      </dgm:t>
    </dgm:pt>
    <dgm:pt modelId="{1F7128D2-B97E-DB42-BEEB-5D193224E39B}" type="parTrans" cxnId="{1F55E17E-5F9C-DE48-83DB-4B9C212AA6A5}">
      <dgm:prSet/>
      <dgm:spPr/>
      <dgm:t>
        <a:bodyPr/>
        <a:lstStyle/>
        <a:p>
          <a:endParaRPr lang="en-US"/>
        </a:p>
      </dgm:t>
    </dgm:pt>
    <dgm:pt modelId="{B46CCDD0-AB98-824E-B095-50DDB916A2AD}" type="sibTrans" cxnId="{1F55E17E-5F9C-DE48-83DB-4B9C212AA6A5}">
      <dgm:prSet/>
      <dgm:spPr/>
      <dgm:t>
        <a:bodyPr/>
        <a:lstStyle/>
        <a:p>
          <a:endParaRPr lang="en-US"/>
        </a:p>
      </dgm:t>
    </dgm:pt>
    <dgm:pt modelId="{AC138B2D-1F10-7E47-9608-539955D0DBFA}" type="pres">
      <dgm:prSet presAssocID="{3DB13B31-EF7E-8846-A61B-A26144862D5B}" presName="cycle" presStyleCnt="0">
        <dgm:presLayoutVars>
          <dgm:dir/>
          <dgm:resizeHandles val="exact"/>
        </dgm:presLayoutVars>
      </dgm:prSet>
      <dgm:spPr/>
      <dgm:t>
        <a:bodyPr/>
        <a:lstStyle/>
        <a:p>
          <a:endParaRPr lang="en-US"/>
        </a:p>
      </dgm:t>
    </dgm:pt>
    <dgm:pt modelId="{DA1F9F1A-E676-5049-8452-D000B49C1111}" type="pres">
      <dgm:prSet presAssocID="{72E9CF90-7B79-D544-B37F-3075C5A8C770}" presName="node" presStyleLbl="node1" presStyleIdx="0" presStyleCnt="5" custScaleX="130701" custScaleY="126807">
        <dgm:presLayoutVars>
          <dgm:bulletEnabled val="1"/>
        </dgm:presLayoutVars>
      </dgm:prSet>
      <dgm:spPr/>
      <dgm:t>
        <a:bodyPr/>
        <a:lstStyle/>
        <a:p>
          <a:endParaRPr lang="en-US"/>
        </a:p>
      </dgm:t>
    </dgm:pt>
    <dgm:pt modelId="{B2015311-C55D-DF41-82FB-AFD3A30AFF21}" type="pres">
      <dgm:prSet presAssocID="{72E9CF90-7B79-D544-B37F-3075C5A8C770}" presName="spNode" presStyleCnt="0"/>
      <dgm:spPr/>
    </dgm:pt>
    <dgm:pt modelId="{58136155-93EF-D149-94B1-124AFEE5BA4C}" type="pres">
      <dgm:prSet presAssocID="{8BCF3EEF-B354-754A-A6DE-2A4F4EDF9494}" presName="sibTrans" presStyleLbl="sibTrans1D1" presStyleIdx="0" presStyleCnt="5"/>
      <dgm:spPr/>
      <dgm:t>
        <a:bodyPr/>
        <a:lstStyle/>
        <a:p>
          <a:endParaRPr lang="en-US"/>
        </a:p>
      </dgm:t>
    </dgm:pt>
    <dgm:pt modelId="{99B85666-4CD3-9741-B06D-F6563D2572C1}" type="pres">
      <dgm:prSet presAssocID="{834E447A-7FA0-9544-A905-DF8BEA78D34A}" presName="node" presStyleLbl="node1" presStyleIdx="1" presStyleCnt="5" custScaleX="155920" custScaleY="134513" custRadScaleRad="120248" custRadScaleInc="35587">
        <dgm:presLayoutVars>
          <dgm:bulletEnabled val="1"/>
        </dgm:presLayoutVars>
      </dgm:prSet>
      <dgm:spPr/>
      <dgm:t>
        <a:bodyPr/>
        <a:lstStyle/>
        <a:p>
          <a:endParaRPr lang="en-US"/>
        </a:p>
      </dgm:t>
    </dgm:pt>
    <dgm:pt modelId="{45433DC9-B9D4-C54D-A729-E5C5377B999E}" type="pres">
      <dgm:prSet presAssocID="{834E447A-7FA0-9544-A905-DF8BEA78D34A}" presName="spNode" presStyleCnt="0"/>
      <dgm:spPr/>
    </dgm:pt>
    <dgm:pt modelId="{8F043943-3F18-0D4F-B74B-4AE19B08270E}" type="pres">
      <dgm:prSet presAssocID="{69D36764-D39B-3C43-8BA8-32AC8F89AE25}" presName="sibTrans" presStyleLbl="sibTrans1D1" presStyleIdx="1" presStyleCnt="5"/>
      <dgm:spPr/>
      <dgm:t>
        <a:bodyPr/>
        <a:lstStyle/>
        <a:p>
          <a:endParaRPr lang="en-US"/>
        </a:p>
      </dgm:t>
    </dgm:pt>
    <dgm:pt modelId="{D56C7CE4-068A-014E-AF85-BD3B11E3FAAD}" type="pres">
      <dgm:prSet presAssocID="{1C25E71E-4232-BE4D-ABE9-17BB15E266F4}" presName="node" presStyleLbl="node1" presStyleIdx="2" presStyleCnt="5" custScaleX="151180" custScaleY="124817" custRadScaleRad="119665" custRadScaleInc="-65117">
        <dgm:presLayoutVars>
          <dgm:bulletEnabled val="1"/>
        </dgm:presLayoutVars>
      </dgm:prSet>
      <dgm:spPr/>
      <dgm:t>
        <a:bodyPr/>
        <a:lstStyle/>
        <a:p>
          <a:endParaRPr lang="en-US"/>
        </a:p>
      </dgm:t>
    </dgm:pt>
    <dgm:pt modelId="{69B2C6D8-23C2-D948-8E88-0E884784B5F5}" type="pres">
      <dgm:prSet presAssocID="{1C25E71E-4232-BE4D-ABE9-17BB15E266F4}" presName="spNode" presStyleCnt="0"/>
      <dgm:spPr/>
    </dgm:pt>
    <dgm:pt modelId="{6ED63562-078A-C242-BA18-1137CA954C6D}" type="pres">
      <dgm:prSet presAssocID="{B46CCDD0-AB98-824E-B095-50DDB916A2AD}" presName="sibTrans" presStyleLbl="sibTrans1D1" presStyleIdx="2" presStyleCnt="5"/>
      <dgm:spPr/>
      <dgm:t>
        <a:bodyPr/>
        <a:lstStyle/>
        <a:p>
          <a:endParaRPr lang="en-US"/>
        </a:p>
      </dgm:t>
    </dgm:pt>
    <dgm:pt modelId="{24065AC6-94C4-E845-B75F-BAAACA46ED5D}" type="pres">
      <dgm:prSet presAssocID="{CAFE3D93-4D06-CC46-A72F-219DC0499F22}" presName="node" presStyleLbl="node1" presStyleIdx="3" presStyleCnt="5" custScaleX="146440" custScaleY="119024" custRadScaleRad="117157" custRadScaleInc="64842">
        <dgm:presLayoutVars>
          <dgm:bulletEnabled val="1"/>
        </dgm:presLayoutVars>
      </dgm:prSet>
      <dgm:spPr/>
      <dgm:t>
        <a:bodyPr/>
        <a:lstStyle/>
        <a:p>
          <a:endParaRPr lang="en-US"/>
        </a:p>
      </dgm:t>
    </dgm:pt>
    <dgm:pt modelId="{1121BAF5-1AA7-8D4D-AC98-009FD724EA88}" type="pres">
      <dgm:prSet presAssocID="{CAFE3D93-4D06-CC46-A72F-219DC0499F22}" presName="spNode" presStyleCnt="0"/>
      <dgm:spPr/>
    </dgm:pt>
    <dgm:pt modelId="{C8FDFB26-D4BA-7A4B-88C1-8D2231EB523E}" type="pres">
      <dgm:prSet presAssocID="{AB5AB46B-2DFD-A743-99C4-1E34F58E676E}" presName="sibTrans" presStyleLbl="sibTrans1D1" presStyleIdx="3" presStyleCnt="5"/>
      <dgm:spPr/>
      <dgm:t>
        <a:bodyPr/>
        <a:lstStyle/>
        <a:p>
          <a:endParaRPr lang="en-US"/>
        </a:p>
      </dgm:t>
    </dgm:pt>
    <dgm:pt modelId="{5E5C8CE5-0ADE-6B40-90BA-44F9E529A1F6}" type="pres">
      <dgm:prSet presAssocID="{B15994EB-5FCD-0248-B7E3-63A1BEFDC98A}" presName="node" presStyleLbl="node1" presStyleIdx="4" presStyleCnt="5" custScaleX="138132" custScaleY="123273" custRadScaleRad="115570" custRadScaleInc="-28062">
        <dgm:presLayoutVars>
          <dgm:bulletEnabled val="1"/>
        </dgm:presLayoutVars>
      </dgm:prSet>
      <dgm:spPr/>
      <dgm:t>
        <a:bodyPr/>
        <a:lstStyle/>
        <a:p>
          <a:endParaRPr lang="en-US"/>
        </a:p>
      </dgm:t>
    </dgm:pt>
    <dgm:pt modelId="{E45838C9-0203-CB4E-9172-E5D167A86C5B}" type="pres">
      <dgm:prSet presAssocID="{B15994EB-5FCD-0248-B7E3-63A1BEFDC98A}" presName="spNode" presStyleCnt="0"/>
      <dgm:spPr/>
    </dgm:pt>
    <dgm:pt modelId="{1B60ED25-69C3-6B44-9064-FE747D6DE7F9}" type="pres">
      <dgm:prSet presAssocID="{64A995B3-9822-094F-959A-FBEAC983AD90}" presName="sibTrans" presStyleLbl="sibTrans1D1" presStyleIdx="4" presStyleCnt="5"/>
      <dgm:spPr/>
      <dgm:t>
        <a:bodyPr/>
        <a:lstStyle/>
        <a:p>
          <a:endParaRPr lang="en-US"/>
        </a:p>
      </dgm:t>
    </dgm:pt>
  </dgm:ptLst>
  <dgm:cxnLst>
    <dgm:cxn modelId="{1AE98223-772B-4DB8-B6B7-B7503BDDA1D1}" type="presOf" srcId="{CAFE3D93-4D06-CC46-A72F-219DC0499F22}" destId="{24065AC6-94C4-E845-B75F-BAAACA46ED5D}" srcOrd="0" destOrd="0" presId="urn:microsoft.com/office/officeart/2005/8/layout/cycle5"/>
    <dgm:cxn modelId="{B2937D03-4C85-459C-8B09-3DC061EA13BC}" type="presOf" srcId="{3DB13B31-EF7E-8846-A61B-A26144862D5B}" destId="{AC138B2D-1F10-7E47-9608-539955D0DBFA}" srcOrd="0" destOrd="0" presId="urn:microsoft.com/office/officeart/2005/8/layout/cycle5"/>
    <dgm:cxn modelId="{155A6EA6-0796-438B-A075-EE6EEDDF0B75}" type="presOf" srcId="{1C25E71E-4232-BE4D-ABE9-17BB15E266F4}" destId="{D56C7CE4-068A-014E-AF85-BD3B11E3FAAD}" srcOrd="0" destOrd="0" presId="urn:microsoft.com/office/officeart/2005/8/layout/cycle5"/>
    <dgm:cxn modelId="{D2DD6927-D5DC-4FF2-BD8B-2E2C6ECE4116}" type="presOf" srcId="{B15994EB-5FCD-0248-B7E3-63A1BEFDC98A}" destId="{5E5C8CE5-0ADE-6B40-90BA-44F9E529A1F6}" srcOrd="0" destOrd="0" presId="urn:microsoft.com/office/officeart/2005/8/layout/cycle5"/>
    <dgm:cxn modelId="{07AE2D41-B2C6-5544-AC64-CDF9E33B1069}" srcId="{3DB13B31-EF7E-8846-A61B-A26144862D5B}" destId="{CAFE3D93-4D06-CC46-A72F-219DC0499F22}" srcOrd="3" destOrd="0" parTransId="{2009BBBF-E0F4-0643-A4F4-93BF27C2D1BB}" sibTransId="{AB5AB46B-2DFD-A743-99C4-1E34F58E676E}"/>
    <dgm:cxn modelId="{F0A8447C-E42B-4F20-8836-6BD664416784}" type="presOf" srcId="{AB5AB46B-2DFD-A743-99C4-1E34F58E676E}" destId="{C8FDFB26-D4BA-7A4B-88C1-8D2231EB523E}" srcOrd="0" destOrd="0" presId="urn:microsoft.com/office/officeart/2005/8/layout/cycle5"/>
    <dgm:cxn modelId="{90BA249E-AB50-4042-88F5-4DDF78A70393}" type="presOf" srcId="{8BCF3EEF-B354-754A-A6DE-2A4F4EDF9494}" destId="{58136155-93EF-D149-94B1-124AFEE5BA4C}" srcOrd="0" destOrd="0" presId="urn:microsoft.com/office/officeart/2005/8/layout/cycle5"/>
    <dgm:cxn modelId="{9F446CD0-EA21-4650-8D0A-8B68B660451D}" type="presOf" srcId="{72E9CF90-7B79-D544-B37F-3075C5A8C770}" destId="{DA1F9F1A-E676-5049-8452-D000B49C1111}" srcOrd="0" destOrd="0" presId="urn:microsoft.com/office/officeart/2005/8/layout/cycle5"/>
    <dgm:cxn modelId="{B564E721-72CF-4700-902E-F838731D8EAA}" type="presOf" srcId="{64A995B3-9822-094F-959A-FBEAC983AD90}" destId="{1B60ED25-69C3-6B44-9064-FE747D6DE7F9}" srcOrd="0" destOrd="0" presId="urn:microsoft.com/office/officeart/2005/8/layout/cycle5"/>
    <dgm:cxn modelId="{C3FA0D68-6029-324F-B33D-EEB7B8431724}" srcId="{3DB13B31-EF7E-8846-A61B-A26144862D5B}" destId="{B15994EB-5FCD-0248-B7E3-63A1BEFDC98A}" srcOrd="4" destOrd="0" parTransId="{5F3471F0-A7FD-4648-B630-A7EB8296B23E}" sibTransId="{64A995B3-9822-094F-959A-FBEAC983AD90}"/>
    <dgm:cxn modelId="{1F55E17E-5F9C-DE48-83DB-4B9C212AA6A5}" srcId="{3DB13B31-EF7E-8846-A61B-A26144862D5B}" destId="{1C25E71E-4232-BE4D-ABE9-17BB15E266F4}" srcOrd="2" destOrd="0" parTransId="{1F7128D2-B97E-DB42-BEEB-5D193224E39B}" sibTransId="{B46CCDD0-AB98-824E-B095-50DDB916A2AD}"/>
    <dgm:cxn modelId="{6D19D03B-A024-4D0D-B285-4D7B7B7BED5C}" type="presOf" srcId="{69D36764-D39B-3C43-8BA8-32AC8F89AE25}" destId="{8F043943-3F18-0D4F-B74B-4AE19B08270E}" srcOrd="0" destOrd="0" presId="urn:microsoft.com/office/officeart/2005/8/layout/cycle5"/>
    <dgm:cxn modelId="{512A281B-5FE5-3344-BB5C-E66C08FBCDF4}" srcId="{3DB13B31-EF7E-8846-A61B-A26144862D5B}" destId="{72E9CF90-7B79-D544-B37F-3075C5A8C770}" srcOrd="0" destOrd="0" parTransId="{BB0217F8-8E40-3F40-8D87-8491C6AC691F}" sibTransId="{8BCF3EEF-B354-754A-A6DE-2A4F4EDF9494}"/>
    <dgm:cxn modelId="{F8153537-B9B2-4D4F-8A7A-65C090E7B9C4}" type="presOf" srcId="{834E447A-7FA0-9544-A905-DF8BEA78D34A}" destId="{99B85666-4CD3-9741-B06D-F6563D2572C1}" srcOrd="0" destOrd="0" presId="urn:microsoft.com/office/officeart/2005/8/layout/cycle5"/>
    <dgm:cxn modelId="{A4367253-8286-874F-9E48-8FFED7861E90}" srcId="{3DB13B31-EF7E-8846-A61B-A26144862D5B}" destId="{834E447A-7FA0-9544-A905-DF8BEA78D34A}" srcOrd="1" destOrd="0" parTransId="{AB8565CB-98B8-7041-A00A-12C466720B3E}" sibTransId="{69D36764-D39B-3C43-8BA8-32AC8F89AE25}"/>
    <dgm:cxn modelId="{3423C0E5-8BDC-4B19-BD5A-F4DF0CF6C9BB}" type="presOf" srcId="{B46CCDD0-AB98-824E-B095-50DDB916A2AD}" destId="{6ED63562-078A-C242-BA18-1137CA954C6D}" srcOrd="0" destOrd="0" presId="urn:microsoft.com/office/officeart/2005/8/layout/cycle5"/>
    <dgm:cxn modelId="{71258DE5-F20D-408D-ADF6-002F0D39D630}" type="presParOf" srcId="{AC138B2D-1F10-7E47-9608-539955D0DBFA}" destId="{DA1F9F1A-E676-5049-8452-D000B49C1111}" srcOrd="0" destOrd="0" presId="urn:microsoft.com/office/officeart/2005/8/layout/cycle5"/>
    <dgm:cxn modelId="{48D156B9-3CF5-4152-A14E-207318589DD0}" type="presParOf" srcId="{AC138B2D-1F10-7E47-9608-539955D0DBFA}" destId="{B2015311-C55D-DF41-82FB-AFD3A30AFF21}" srcOrd="1" destOrd="0" presId="urn:microsoft.com/office/officeart/2005/8/layout/cycle5"/>
    <dgm:cxn modelId="{47ECA503-27BA-4EF2-90BD-901CAF3E5B91}" type="presParOf" srcId="{AC138B2D-1F10-7E47-9608-539955D0DBFA}" destId="{58136155-93EF-D149-94B1-124AFEE5BA4C}" srcOrd="2" destOrd="0" presId="urn:microsoft.com/office/officeart/2005/8/layout/cycle5"/>
    <dgm:cxn modelId="{B2F412AA-3FD1-4BAC-BB9B-98C6D5AE9FEE}" type="presParOf" srcId="{AC138B2D-1F10-7E47-9608-539955D0DBFA}" destId="{99B85666-4CD3-9741-B06D-F6563D2572C1}" srcOrd="3" destOrd="0" presId="urn:microsoft.com/office/officeart/2005/8/layout/cycle5"/>
    <dgm:cxn modelId="{A927300B-861F-4BDB-95BC-F6C3E7C8861A}" type="presParOf" srcId="{AC138B2D-1F10-7E47-9608-539955D0DBFA}" destId="{45433DC9-B9D4-C54D-A729-E5C5377B999E}" srcOrd="4" destOrd="0" presId="urn:microsoft.com/office/officeart/2005/8/layout/cycle5"/>
    <dgm:cxn modelId="{F1B82A9D-968D-4D38-AF86-F0EE7DE28678}" type="presParOf" srcId="{AC138B2D-1F10-7E47-9608-539955D0DBFA}" destId="{8F043943-3F18-0D4F-B74B-4AE19B08270E}" srcOrd="5" destOrd="0" presId="urn:microsoft.com/office/officeart/2005/8/layout/cycle5"/>
    <dgm:cxn modelId="{CC4A22DD-0A4D-46D9-AE2C-4A25DACA2B97}" type="presParOf" srcId="{AC138B2D-1F10-7E47-9608-539955D0DBFA}" destId="{D56C7CE4-068A-014E-AF85-BD3B11E3FAAD}" srcOrd="6" destOrd="0" presId="urn:microsoft.com/office/officeart/2005/8/layout/cycle5"/>
    <dgm:cxn modelId="{6BC102C4-D0E6-454C-A60C-B23EDAAD63C6}" type="presParOf" srcId="{AC138B2D-1F10-7E47-9608-539955D0DBFA}" destId="{69B2C6D8-23C2-D948-8E88-0E884784B5F5}" srcOrd="7" destOrd="0" presId="urn:microsoft.com/office/officeart/2005/8/layout/cycle5"/>
    <dgm:cxn modelId="{2DB2D9C7-21E8-4824-A79D-686F886A9863}" type="presParOf" srcId="{AC138B2D-1F10-7E47-9608-539955D0DBFA}" destId="{6ED63562-078A-C242-BA18-1137CA954C6D}" srcOrd="8" destOrd="0" presId="urn:microsoft.com/office/officeart/2005/8/layout/cycle5"/>
    <dgm:cxn modelId="{C80066F9-328F-4224-859A-BAF17802346A}" type="presParOf" srcId="{AC138B2D-1F10-7E47-9608-539955D0DBFA}" destId="{24065AC6-94C4-E845-B75F-BAAACA46ED5D}" srcOrd="9" destOrd="0" presId="urn:microsoft.com/office/officeart/2005/8/layout/cycle5"/>
    <dgm:cxn modelId="{43BBBF6E-E776-431E-B109-8105731BB2F5}" type="presParOf" srcId="{AC138B2D-1F10-7E47-9608-539955D0DBFA}" destId="{1121BAF5-1AA7-8D4D-AC98-009FD724EA88}" srcOrd="10" destOrd="0" presId="urn:microsoft.com/office/officeart/2005/8/layout/cycle5"/>
    <dgm:cxn modelId="{A941CA15-2389-42F4-8192-256D61ED3472}" type="presParOf" srcId="{AC138B2D-1F10-7E47-9608-539955D0DBFA}" destId="{C8FDFB26-D4BA-7A4B-88C1-8D2231EB523E}" srcOrd="11" destOrd="0" presId="urn:microsoft.com/office/officeart/2005/8/layout/cycle5"/>
    <dgm:cxn modelId="{E5F4914D-D4F7-4776-B511-D189102219DC}" type="presParOf" srcId="{AC138B2D-1F10-7E47-9608-539955D0DBFA}" destId="{5E5C8CE5-0ADE-6B40-90BA-44F9E529A1F6}" srcOrd="12" destOrd="0" presId="urn:microsoft.com/office/officeart/2005/8/layout/cycle5"/>
    <dgm:cxn modelId="{44F79E4E-5478-476E-9709-943A8CD5FFD4}" type="presParOf" srcId="{AC138B2D-1F10-7E47-9608-539955D0DBFA}" destId="{E45838C9-0203-CB4E-9172-E5D167A86C5B}" srcOrd="13" destOrd="0" presId="urn:microsoft.com/office/officeart/2005/8/layout/cycle5"/>
    <dgm:cxn modelId="{5204C904-3D14-4A92-8B3B-9D3727A5CE38}" type="presParOf" srcId="{AC138B2D-1F10-7E47-9608-539955D0DBFA}" destId="{1B60ED25-69C3-6B44-9064-FE747D6DE7F9}" srcOrd="14"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F1D03B8-F454-5848-97F4-92F7873B7A34}" type="doc">
      <dgm:prSet loTypeId="urn:microsoft.com/office/officeart/2005/8/layout/vList2" loCatId="" qsTypeId="urn:microsoft.com/office/officeart/2005/8/quickstyle/simple4" qsCatId="simple" csTypeId="urn:microsoft.com/office/officeart/2005/8/colors/accent2_2" csCatId="accent2" phldr="1"/>
      <dgm:spPr/>
      <dgm:t>
        <a:bodyPr/>
        <a:lstStyle/>
        <a:p>
          <a:endParaRPr lang="en-US"/>
        </a:p>
      </dgm:t>
    </dgm:pt>
    <dgm:pt modelId="{F655A541-78FF-AF4B-B611-A0B93EF6E6AF}">
      <dgm:prSet phldrT="[Text]"/>
      <dgm:spPr>
        <a:solidFill>
          <a:schemeClr val="accent2">
            <a:lumMod val="40000"/>
            <a:lumOff val="60000"/>
          </a:schemeClr>
        </a:solidFill>
      </dgm:spPr>
      <dgm:t>
        <a:bodyPr/>
        <a:lstStyle/>
        <a:p>
          <a:r>
            <a:rPr lang="en-US" dirty="0"/>
            <a:t>Observation-based feedback given &amp; entered throughout residency</a:t>
          </a:r>
        </a:p>
      </dgm:t>
    </dgm:pt>
    <dgm:pt modelId="{7D4DC6AA-2B47-1642-A75D-EADDBEFF0176}" type="parTrans" cxnId="{8B86DA16-BCCE-0443-ACA9-60AFC1B0FECA}">
      <dgm:prSet/>
      <dgm:spPr/>
      <dgm:t>
        <a:bodyPr/>
        <a:lstStyle/>
        <a:p>
          <a:endParaRPr lang="en-US"/>
        </a:p>
      </dgm:t>
    </dgm:pt>
    <dgm:pt modelId="{CABE8503-2F77-8746-BA74-21D62A5401B2}" type="sibTrans" cxnId="{8B86DA16-BCCE-0443-ACA9-60AFC1B0FECA}">
      <dgm:prSet/>
      <dgm:spPr/>
      <dgm:t>
        <a:bodyPr/>
        <a:lstStyle/>
        <a:p>
          <a:endParaRPr lang="en-US"/>
        </a:p>
      </dgm:t>
    </dgm:pt>
    <dgm:pt modelId="{401CAF18-2B36-7340-9407-193164F1A167}" type="pres">
      <dgm:prSet presAssocID="{DF1D03B8-F454-5848-97F4-92F7873B7A34}" presName="linear" presStyleCnt="0">
        <dgm:presLayoutVars>
          <dgm:animLvl val="lvl"/>
          <dgm:resizeHandles val="exact"/>
        </dgm:presLayoutVars>
      </dgm:prSet>
      <dgm:spPr/>
      <dgm:t>
        <a:bodyPr/>
        <a:lstStyle/>
        <a:p>
          <a:endParaRPr lang="en-US"/>
        </a:p>
      </dgm:t>
    </dgm:pt>
    <dgm:pt modelId="{42E11E98-37C9-8340-9113-881D32080710}" type="pres">
      <dgm:prSet presAssocID="{F655A541-78FF-AF4B-B611-A0B93EF6E6AF}" presName="parentText" presStyleLbl="node1" presStyleIdx="0" presStyleCnt="1" custLinFactNeighborX="935" custLinFactNeighborY="38553">
        <dgm:presLayoutVars>
          <dgm:chMax val="0"/>
          <dgm:bulletEnabled val="1"/>
        </dgm:presLayoutVars>
      </dgm:prSet>
      <dgm:spPr/>
      <dgm:t>
        <a:bodyPr/>
        <a:lstStyle/>
        <a:p>
          <a:endParaRPr lang="en-US"/>
        </a:p>
      </dgm:t>
    </dgm:pt>
  </dgm:ptLst>
  <dgm:cxnLst>
    <dgm:cxn modelId="{906C39EA-EA3B-4711-B6F1-85E2F4D3C1BF}" type="presOf" srcId="{DF1D03B8-F454-5848-97F4-92F7873B7A34}" destId="{401CAF18-2B36-7340-9407-193164F1A167}" srcOrd="0" destOrd="0" presId="urn:microsoft.com/office/officeart/2005/8/layout/vList2"/>
    <dgm:cxn modelId="{17521B20-5590-4E00-9941-FB6D75259A5A}" type="presOf" srcId="{F655A541-78FF-AF4B-B611-A0B93EF6E6AF}" destId="{42E11E98-37C9-8340-9113-881D32080710}" srcOrd="0" destOrd="0" presId="urn:microsoft.com/office/officeart/2005/8/layout/vList2"/>
    <dgm:cxn modelId="{8B86DA16-BCCE-0443-ACA9-60AFC1B0FECA}" srcId="{DF1D03B8-F454-5848-97F4-92F7873B7A34}" destId="{F655A541-78FF-AF4B-B611-A0B93EF6E6AF}" srcOrd="0" destOrd="0" parTransId="{7D4DC6AA-2B47-1642-A75D-EADDBEFF0176}" sibTransId="{CABE8503-2F77-8746-BA74-21D62A5401B2}"/>
    <dgm:cxn modelId="{36D2FBC4-EDCA-4FE0-A601-1D26F611ABE2}" type="presParOf" srcId="{401CAF18-2B36-7340-9407-193164F1A167}" destId="{42E11E98-37C9-8340-9113-881D32080710}"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DB13B31-EF7E-8846-A61B-A26144862D5B}" type="doc">
      <dgm:prSet loTypeId="urn:microsoft.com/office/officeart/2005/8/layout/cycle5" loCatId="" qsTypeId="urn:microsoft.com/office/officeart/2005/8/quickstyle/simple4" qsCatId="simple" csTypeId="urn:microsoft.com/office/officeart/2005/8/colors/accent6_2" csCatId="accent6" phldr="1"/>
      <dgm:spPr/>
      <dgm:t>
        <a:bodyPr/>
        <a:lstStyle/>
        <a:p>
          <a:endParaRPr lang="en-US"/>
        </a:p>
      </dgm:t>
    </dgm:pt>
    <dgm:pt modelId="{72E9CF90-7B79-D544-B37F-3075C5A8C770}">
      <dgm:prSet phldrT="[Text]"/>
      <dgm:spPr>
        <a:solidFill>
          <a:schemeClr val="accent2">
            <a:lumMod val="40000"/>
            <a:lumOff val="60000"/>
          </a:schemeClr>
        </a:solidFill>
      </dgm:spPr>
      <dgm:t>
        <a:bodyPr/>
        <a:lstStyle/>
        <a:p>
          <a:r>
            <a:rPr lang="en-US" dirty="0"/>
            <a:t>1mo before: </a:t>
          </a:r>
        </a:p>
        <a:p>
          <a:r>
            <a:rPr lang="en-US" dirty="0"/>
            <a:t>Data emailed to resident, advisor, CCC</a:t>
          </a:r>
        </a:p>
      </dgm:t>
    </dgm:pt>
    <dgm:pt modelId="{BB0217F8-8E40-3F40-8D87-8491C6AC691F}" type="parTrans" cxnId="{512A281B-5FE5-3344-BB5C-E66C08FBCDF4}">
      <dgm:prSet/>
      <dgm:spPr/>
      <dgm:t>
        <a:bodyPr/>
        <a:lstStyle/>
        <a:p>
          <a:endParaRPr lang="en-US"/>
        </a:p>
      </dgm:t>
    </dgm:pt>
    <dgm:pt modelId="{8BCF3EEF-B354-754A-A6DE-2A4F4EDF9494}" type="sibTrans" cxnId="{512A281B-5FE5-3344-BB5C-E66C08FBCDF4}">
      <dgm:prSet/>
      <dgm:spPr/>
      <dgm:t>
        <a:bodyPr/>
        <a:lstStyle/>
        <a:p>
          <a:endParaRPr lang="en-US"/>
        </a:p>
      </dgm:t>
    </dgm:pt>
    <dgm:pt modelId="{CAFE3D93-4D06-CC46-A72F-219DC0499F22}">
      <dgm:prSet phldrT="[Text]"/>
      <dgm:spPr>
        <a:solidFill>
          <a:srgbClr val="C00000"/>
        </a:solidFill>
      </dgm:spPr>
      <dgm:t>
        <a:bodyPr/>
        <a:lstStyle/>
        <a:p>
          <a:r>
            <a:rPr lang="en-US" dirty="0"/>
            <a:t>Milestones meeting! CC completes milestones form</a:t>
          </a:r>
        </a:p>
      </dgm:t>
    </dgm:pt>
    <dgm:pt modelId="{2009BBBF-E0F4-0643-A4F4-93BF27C2D1BB}" type="parTrans" cxnId="{07AE2D41-B2C6-5544-AC64-CDF9E33B1069}">
      <dgm:prSet/>
      <dgm:spPr/>
      <dgm:t>
        <a:bodyPr/>
        <a:lstStyle/>
        <a:p>
          <a:endParaRPr lang="en-US"/>
        </a:p>
      </dgm:t>
    </dgm:pt>
    <dgm:pt modelId="{AB5AB46B-2DFD-A743-99C4-1E34F58E676E}" type="sibTrans" cxnId="{07AE2D41-B2C6-5544-AC64-CDF9E33B1069}">
      <dgm:prSet/>
      <dgm:spPr/>
      <dgm:t>
        <a:bodyPr/>
        <a:lstStyle/>
        <a:p>
          <a:endParaRPr lang="en-US"/>
        </a:p>
      </dgm:t>
    </dgm:pt>
    <dgm:pt modelId="{B15994EB-5FCD-0248-B7E3-63A1BEFDC98A}">
      <dgm:prSet phldrT="[Text]"/>
      <dgm:spPr>
        <a:solidFill>
          <a:schemeClr val="accent2">
            <a:lumMod val="40000"/>
            <a:lumOff val="60000"/>
          </a:schemeClr>
        </a:solidFill>
      </dgm:spPr>
      <dgm:t>
        <a:bodyPr/>
        <a:lstStyle/>
        <a:p>
          <a:r>
            <a:rPr lang="en-US" dirty="0"/>
            <a:t>Resident and advisor complete ILP</a:t>
          </a:r>
        </a:p>
      </dgm:t>
    </dgm:pt>
    <dgm:pt modelId="{5F3471F0-A7FD-4648-B630-A7EB8296B23E}" type="parTrans" cxnId="{C3FA0D68-6029-324F-B33D-EEB7B8431724}">
      <dgm:prSet/>
      <dgm:spPr/>
      <dgm:t>
        <a:bodyPr/>
        <a:lstStyle/>
        <a:p>
          <a:endParaRPr lang="en-US"/>
        </a:p>
      </dgm:t>
    </dgm:pt>
    <dgm:pt modelId="{64A995B3-9822-094F-959A-FBEAC983AD90}" type="sibTrans" cxnId="{C3FA0D68-6029-324F-B33D-EEB7B8431724}">
      <dgm:prSet/>
      <dgm:spPr/>
      <dgm:t>
        <a:bodyPr/>
        <a:lstStyle/>
        <a:p>
          <a:endParaRPr lang="en-US"/>
        </a:p>
      </dgm:t>
    </dgm:pt>
    <dgm:pt modelId="{834E447A-7FA0-9544-A905-DF8BEA78D34A}">
      <dgm:prSet phldrT="[Text]"/>
      <dgm:spPr>
        <a:solidFill>
          <a:schemeClr val="accent2">
            <a:lumMod val="40000"/>
            <a:lumOff val="60000"/>
          </a:schemeClr>
        </a:solidFill>
      </dgm:spPr>
      <dgm:t>
        <a:bodyPr/>
        <a:lstStyle/>
        <a:p>
          <a:r>
            <a:rPr lang="en-US" dirty="0"/>
            <a:t>Resident reviews data, self-assesses each milestone</a:t>
          </a:r>
        </a:p>
      </dgm:t>
    </dgm:pt>
    <dgm:pt modelId="{AB8565CB-98B8-7041-A00A-12C466720B3E}" type="parTrans" cxnId="{A4367253-8286-874F-9E48-8FFED7861E90}">
      <dgm:prSet/>
      <dgm:spPr/>
      <dgm:t>
        <a:bodyPr/>
        <a:lstStyle/>
        <a:p>
          <a:endParaRPr lang="en-US"/>
        </a:p>
      </dgm:t>
    </dgm:pt>
    <dgm:pt modelId="{69D36764-D39B-3C43-8BA8-32AC8F89AE25}" type="sibTrans" cxnId="{A4367253-8286-874F-9E48-8FFED7861E90}">
      <dgm:prSet/>
      <dgm:spPr/>
      <dgm:t>
        <a:bodyPr/>
        <a:lstStyle/>
        <a:p>
          <a:endParaRPr lang="en-US"/>
        </a:p>
      </dgm:t>
    </dgm:pt>
    <dgm:pt modelId="{1C25E71E-4232-BE4D-ABE9-17BB15E266F4}">
      <dgm:prSet/>
      <dgm:spPr>
        <a:solidFill>
          <a:schemeClr val="accent2">
            <a:lumMod val="40000"/>
            <a:lumOff val="60000"/>
          </a:schemeClr>
        </a:solidFill>
      </dgm:spPr>
      <dgm:t>
        <a:bodyPr/>
        <a:lstStyle/>
        <a:p>
          <a:r>
            <a:rPr lang="en-US" dirty="0"/>
            <a:t>Resident and Advisor fine-tune self-assessment</a:t>
          </a:r>
        </a:p>
      </dgm:t>
    </dgm:pt>
    <dgm:pt modelId="{1F7128D2-B97E-DB42-BEEB-5D193224E39B}" type="parTrans" cxnId="{1F55E17E-5F9C-DE48-83DB-4B9C212AA6A5}">
      <dgm:prSet/>
      <dgm:spPr/>
      <dgm:t>
        <a:bodyPr/>
        <a:lstStyle/>
        <a:p>
          <a:endParaRPr lang="en-US"/>
        </a:p>
      </dgm:t>
    </dgm:pt>
    <dgm:pt modelId="{B46CCDD0-AB98-824E-B095-50DDB916A2AD}" type="sibTrans" cxnId="{1F55E17E-5F9C-DE48-83DB-4B9C212AA6A5}">
      <dgm:prSet/>
      <dgm:spPr/>
      <dgm:t>
        <a:bodyPr/>
        <a:lstStyle/>
        <a:p>
          <a:endParaRPr lang="en-US"/>
        </a:p>
      </dgm:t>
    </dgm:pt>
    <dgm:pt modelId="{AC138B2D-1F10-7E47-9608-539955D0DBFA}" type="pres">
      <dgm:prSet presAssocID="{3DB13B31-EF7E-8846-A61B-A26144862D5B}" presName="cycle" presStyleCnt="0">
        <dgm:presLayoutVars>
          <dgm:dir/>
          <dgm:resizeHandles val="exact"/>
        </dgm:presLayoutVars>
      </dgm:prSet>
      <dgm:spPr/>
      <dgm:t>
        <a:bodyPr/>
        <a:lstStyle/>
        <a:p>
          <a:endParaRPr lang="en-US"/>
        </a:p>
      </dgm:t>
    </dgm:pt>
    <dgm:pt modelId="{DA1F9F1A-E676-5049-8452-D000B49C1111}" type="pres">
      <dgm:prSet presAssocID="{72E9CF90-7B79-D544-B37F-3075C5A8C770}" presName="node" presStyleLbl="node1" presStyleIdx="0" presStyleCnt="5" custScaleX="130701" custScaleY="126807">
        <dgm:presLayoutVars>
          <dgm:bulletEnabled val="1"/>
        </dgm:presLayoutVars>
      </dgm:prSet>
      <dgm:spPr/>
      <dgm:t>
        <a:bodyPr/>
        <a:lstStyle/>
        <a:p>
          <a:endParaRPr lang="en-US"/>
        </a:p>
      </dgm:t>
    </dgm:pt>
    <dgm:pt modelId="{B2015311-C55D-DF41-82FB-AFD3A30AFF21}" type="pres">
      <dgm:prSet presAssocID="{72E9CF90-7B79-D544-B37F-3075C5A8C770}" presName="spNode" presStyleCnt="0"/>
      <dgm:spPr/>
    </dgm:pt>
    <dgm:pt modelId="{58136155-93EF-D149-94B1-124AFEE5BA4C}" type="pres">
      <dgm:prSet presAssocID="{8BCF3EEF-B354-754A-A6DE-2A4F4EDF9494}" presName="sibTrans" presStyleLbl="sibTrans1D1" presStyleIdx="0" presStyleCnt="5"/>
      <dgm:spPr/>
      <dgm:t>
        <a:bodyPr/>
        <a:lstStyle/>
        <a:p>
          <a:endParaRPr lang="en-US"/>
        </a:p>
      </dgm:t>
    </dgm:pt>
    <dgm:pt modelId="{99B85666-4CD3-9741-B06D-F6563D2572C1}" type="pres">
      <dgm:prSet presAssocID="{834E447A-7FA0-9544-A905-DF8BEA78D34A}" presName="node" presStyleLbl="node1" presStyleIdx="1" presStyleCnt="5" custScaleX="155920" custScaleY="134513" custRadScaleRad="120248" custRadScaleInc="35587">
        <dgm:presLayoutVars>
          <dgm:bulletEnabled val="1"/>
        </dgm:presLayoutVars>
      </dgm:prSet>
      <dgm:spPr/>
      <dgm:t>
        <a:bodyPr/>
        <a:lstStyle/>
        <a:p>
          <a:endParaRPr lang="en-US"/>
        </a:p>
      </dgm:t>
    </dgm:pt>
    <dgm:pt modelId="{45433DC9-B9D4-C54D-A729-E5C5377B999E}" type="pres">
      <dgm:prSet presAssocID="{834E447A-7FA0-9544-A905-DF8BEA78D34A}" presName="spNode" presStyleCnt="0"/>
      <dgm:spPr/>
    </dgm:pt>
    <dgm:pt modelId="{8F043943-3F18-0D4F-B74B-4AE19B08270E}" type="pres">
      <dgm:prSet presAssocID="{69D36764-D39B-3C43-8BA8-32AC8F89AE25}" presName="sibTrans" presStyleLbl="sibTrans1D1" presStyleIdx="1" presStyleCnt="5"/>
      <dgm:spPr/>
      <dgm:t>
        <a:bodyPr/>
        <a:lstStyle/>
        <a:p>
          <a:endParaRPr lang="en-US"/>
        </a:p>
      </dgm:t>
    </dgm:pt>
    <dgm:pt modelId="{D56C7CE4-068A-014E-AF85-BD3B11E3FAAD}" type="pres">
      <dgm:prSet presAssocID="{1C25E71E-4232-BE4D-ABE9-17BB15E266F4}" presName="node" presStyleLbl="node1" presStyleIdx="2" presStyleCnt="5" custScaleX="151180" custScaleY="124817" custRadScaleRad="119665" custRadScaleInc="-65117">
        <dgm:presLayoutVars>
          <dgm:bulletEnabled val="1"/>
        </dgm:presLayoutVars>
      </dgm:prSet>
      <dgm:spPr/>
      <dgm:t>
        <a:bodyPr/>
        <a:lstStyle/>
        <a:p>
          <a:endParaRPr lang="en-US"/>
        </a:p>
      </dgm:t>
    </dgm:pt>
    <dgm:pt modelId="{69B2C6D8-23C2-D948-8E88-0E884784B5F5}" type="pres">
      <dgm:prSet presAssocID="{1C25E71E-4232-BE4D-ABE9-17BB15E266F4}" presName="spNode" presStyleCnt="0"/>
      <dgm:spPr/>
    </dgm:pt>
    <dgm:pt modelId="{6ED63562-078A-C242-BA18-1137CA954C6D}" type="pres">
      <dgm:prSet presAssocID="{B46CCDD0-AB98-824E-B095-50DDB916A2AD}" presName="sibTrans" presStyleLbl="sibTrans1D1" presStyleIdx="2" presStyleCnt="5"/>
      <dgm:spPr/>
      <dgm:t>
        <a:bodyPr/>
        <a:lstStyle/>
        <a:p>
          <a:endParaRPr lang="en-US"/>
        </a:p>
      </dgm:t>
    </dgm:pt>
    <dgm:pt modelId="{24065AC6-94C4-E845-B75F-BAAACA46ED5D}" type="pres">
      <dgm:prSet presAssocID="{CAFE3D93-4D06-CC46-A72F-219DC0499F22}" presName="node" presStyleLbl="node1" presStyleIdx="3" presStyleCnt="5" custScaleX="146440" custScaleY="119024" custRadScaleRad="117157" custRadScaleInc="64842">
        <dgm:presLayoutVars>
          <dgm:bulletEnabled val="1"/>
        </dgm:presLayoutVars>
      </dgm:prSet>
      <dgm:spPr/>
      <dgm:t>
        <a:bodyPr/>
        <a:lstStyle/>
        <a:p>
          <a:endParaRPr lang="en-US"/>
        </a:p>
      </dgm:t>
    </dgm:pt>
    <dgm:pt modelId="{1121BAF5-1AA7-8D4D-AC98-009FD724EA88}" type="pres">
      <dgm:prSet presAssocID="{CAFE3D93-4D06-CC46-A72F-219DC0499F22}" presName="spNode" presStyleCnt="0"/>
      <dgm:spPr/>
    </dgm:pt>
    <dgm:pt modelId="{C8FDFB26-D4BA-7A4B-88C1-8D2231EB523E}" type="pres">
      <dgm:prSet presAssocID="{AB5AB46B-2DFD-A743-99C4-1E34F58E676E}" presName="sibTrans" presStyleLbl="sibTrans1D1" presStyleIdx="3" presStyleCnt="5"/>
      <dgm:spPr/>
      <dgm:t>
        <a:bodyPr/>
        <a:lstStyle/>
        <a:p>
          <a:endParaRPr lang="en-US"/>
        </a:p>
      </dgm:t>
    </dgm:pt>
    <dgm:pt modelId="{5E5C8CE5-0ADE-6B40-90BA-44F9E529A1F6}" type="pres">
      <dgm:prSet presAssocID="{B15994EB-5FCD-0248-B7E3-63A1BEFDC98A}" presName="node" presStyleLbl="node1" presStyleIdx="4" presStyleCnt="5" custScaleX="138132" custScaleY="123273" custRadScaleRad="115570" custRadScaleInc="-28062">
        <dgm:presLayoutVars>
          <dgm:bulletEnabled val="1"/>
        </dgm:presLayoutVars>
      </dgm:prSet>
      <dgm:spPr/>
      <dgm:t>
        <a:bodyPr/>
        <a:lstStyle/>
        <a:p>
          <a:endParaRPr lang="en-US"/>
        </a:p>
      </dgm:t>
    </dgm:pt>
    <dgm:pt modelId="{E45838C9-0203-CB4E-9172-E5D167A86C5B}" type="pres">
      <dgm:prSet presAssocID="{B15994EB-5FCD-0248-B7E3-63A1BEFDC98A}" presName="spNode" presStyleCnt="0"/>
      <dgm:spPr/>
    </dgm:pt>
    <dgm:pt modelId="{1B60ED25-69C3-6B44-9064-FE747D6DE7F9}" type="pres">
      <dgm:prSet presAssocID="{64A995B3-9822-094F-959A-FBEAC983AD90}" presName="sibTrans" presStyleLbl="sibTrans1D1" presStyleIdx="4" presStyleCnt="5"/>
      <dgm:spPr/>
      <dgm:t>
        <a:bodyPr/>
        <a:lstStyle/>
        <a:p>
          <a:endParaRPr lang="en-US"/>
        </a:p>
      </dgm:t>
    </dgm:pt>
  </dgm:ptLst>
  <dgm:cxnLst>
    <dgm:cxn modelId="{1AE98223-772B-4DB8-B6B7-B7503BDDA1D1}" type="presOf" srcId="{CAFE3D93-4D06-CC46-A72F-219DC0499F22}" destId="{24065AC6-94C4-E845-B75F-BAAACA46ED5D}" srcOrd="0" destOrd="0" presId="urn:microsoft.com/office/officeart/2005/8/layout/cycle5"/>
    <dgm:cxn modelId="{B2937D03-4C85-459C-8B09-3DC061EA13BC}" type="presOf" srcId="{3DB13B31-EF7E-8846-A61B-A26144862D5B}" destId="{AC138B2D-1F10-7E47-9608-539955D0DBFA}" srcOrd="0" destOrd="0" presId="urn:microsoft.com/office/officeart/2005/8/layout/cycle5"/>
    <dgm:cxn modelId="{155A6EA6-0796-438B-A075-EE6EEDDF0B75}" type="presOf" srcId="{1C25E71E-4232-BE4D-ABE9-17BB15E266F4}" destId="{D56C7CE4-068A-014E-AF85-BD3B11E3FAAD}" srcOrd="0" destOrd="0" presId="urn:microsoft.com/office/officeart/2005/8/layout/cycle5"/>
    <dgm:cxn modelId="{D2DD6927-D5DC-4FF2-BD8B-2E2C6ECE4116}" type="presOf" srcId="{B15994EB-5FCD-0248-B7E3-63A1BEFDC98A}" destId="{5E5C8CE5-0ADE-6B40-90BA-44F9E529A1F6}" srcOrd="0" destOrd="0" presId="urn:microsoft.com/office/officeart/2005/8/layout/cycle5"/>
    <dgm:cxn modelId="{07AE2D41-B2C6-5544-AC64-CDF9E33B1069}" srcId="{3DB13B31-EF7E-8846-A61B-A26144862D5B}" destId="{CAFE3D93-4D06-CC46-A72F-219DC0499F22}" srcOrd="3" destOrd="0" parTransId="{2009BBBF-E0F4-0643-A4F4-93BF27C2D1BB}" sibTransId="{AB5AB46B-2DFD-A743-99C4-1E34F58E676E}"/>
    <dgm:cxn modelId="{F0A8447C-E42B-4F20-8836-6BD664416784}" type="presOf" srcId="{AB5AB46B-2DFD-A743-99C4-1E34F58E676E}" destId="{C8FDFB26-D4BA-7A4B-88C1-8D2231EB523E}" srcOrd="0" destOrd="0" presId="urn:microsoft.com/office/officeart/2005/8/layout/cycle5"/>
    <dgm:cxn modelId="{90BA249E-AB50-4042-88F5-4DDF78A70393}" type="presOf" srcId="{8BCF3EEF-B354-754A-A6DE-2A4F4EDF9494}" destId="{58136155-93EF-D149-94B1-124AFEE5BA4C}" srcOrd="0" destOrd="0" presId="urn:microsoft.com/office/officeart/2005/8/layout/cycle5"/>
    <dgm:cxn modelId="{9F446CD0-EA21-4650-8D0A-8B68B660451D}" type="presOf" srcId="{72E9CF90-7B79-D544-B37F-3075C5A8C770}" destId="{DA1F9F1A-E676-5049-8452-D000B49C1111}" srcOrd="0" destOrd="0" presId="urn:microsoft.com/office/officeart/2005/8/layout/cycle5"/>
    <dgm:cxn modelId="{B564E721-72CF-4700-902E-F838731D8EAA}" type="presOf" srcId="{64A995B3-9822-094F-959A-FBEAC983AD90}" destId="{1B60ED25-69C3-6B44-9064-FE747D6DE7F9}" srcOrd="0" destOrd="0" presId="urn:microsoft.com/office/officeart/2005/8/layout/cycle5"/>
    <dgm:cxn modelId="{C3FA0D68-6029-324F-B33D-EEB7B8431724}" srcId="{3DB13B31-EF7E-8846-A61B-A26144862D5B}" destId="{B15994EB-5FCD-0248-B7E3-63A1BEFDC98A}" srcOrd="4" destOrd="0" parTransId="{5F3471F0-A7FD-4648-B630-A7EB8296B23E}" sibTransId="{64A995B3-9822-094F-959A-FBEAC983AD90}"/>
    <dgm:cxn modelId="{1F55E17E-5F9C-DE48-83DB-4B9C212AA6A5}" srcId="{3DB13B31-EF7E-8846-A61B-A26144862D5B}" destId="{1C25E71E-4232-BE4D-ABE9-17BB15E266F4}" srcOrd="2" destOrd="0" parTransId="{1F7128D2-B97E-DB42-BEEB-5D193224E39B}" sibTransId="{B46CCDD0-AB98-824E-B095-50DDB916A2AD}"/>
    <dgm:cxn modelId="{6D19D03B-A024-4D0D-B285-4D7B7B7BED5C}" type="presOf" srcId="{69D36764-D39B-3C43-8BA8-32AC8F89AE25}" destId="{8F043943-3F18-0D4F-B74B-4AE19B08270E}" srcOrd="0" destOrd="0" presId="urn:microsoft.com/office/officeart/2005/8/layout/cycle5"/>
    <dgm:cxn modelId="{512A281B-5FE5-3344-BB5C-E66C08FBCDF4}" srcId="{3DB13B31-EF7E-8846-A61B-A26144862D5B}" destId="{72E9CF90-7B79-D544-B37F-3075C5A8C770}" srcOrd="0" destOrd="0" parTransId="{BB0217F8-8E40-3F40-8D87-8491C6AC691F}" sibTransId="{8BCF3EEF-B354-754A-A6DE-2A4F4EDF9494}"/>
    <dgm:cxn modelId="{F8153537-B9B2-4D4F-8A7A-65C090E7B9C4}" type="presOf" srcId="{834E447A-7FA0-9544-A905-DF8BEA78D34A}" destId="{99B85666-4CD3-9741-B06D-F6563D2572C1}" srcOrd="0" destOrd="0" presId="urn:microsoft.com/office/officeart/2005/8/layout/cycle5"/>
    <dgm:cxn modelId="{A4367253-8286-874F-9E48-8FFED7861E90}" srcId="{3DB13B31-EF7E-8846-A61B-A26144862D5B}" destId="{834E447A-7FA0-9544-A905-DF8BEA78D34A}" srcOrd="1" destOrd="0" parTransId="{AB8565CB-98B8-7041-A00A-12C466720B3E}" sibTransId="{69D36764-D39B-3C43-8BA8-32AC8F89AE25}"/>
    <dgm:cxn modelId="{3423C0E5-8BDC-4B19-BD5A-F4DF0CF6C9BB}" type="presOf" srcId="{B46CCDD0-AB98-824E-B095-50DDB916A2AD}" destId="{6ED63562-078A-C242-BA18-1137CA954C6D}" srcOrd="0" destOrd="0" presId="urn:microsoft.com/office/officeart/2005/8/layout/cycle5"/>
    <dgm:cxn modelId="{71258DE5-F20D-408D-ADF6-002F0D39D630}" type="presParOf" srcId="{AC138B2D-1F10-7E47-9608-539955D0DBFA}" destId="{DA1F9F1A-E676-5049-8452-D000B49C1111}" srcOrd="0" destOrd="0" presId="urn:microsoft.com/office/officeart/2005/8/layout/cycle5"/>
    <dgm:cxn modelId="{48D156B9-3CF5-4152-A14E-207318589DD0}" type="presParOf" srcId="{AC138B2D-1F10-7E47-9608-539955D0DBFA}" destId="{B2015311-C55D-DF41-82FB-AFD3A30AFF21}" srcOrd="1" destOrd="0" presId="urn:microsoft.com/office/officeart/2005/8/layout/cycle5"/>
    <dgm:cxn modelId="{47ECA503-27BA-4EF2-90BD-901CAF3E5B91}" type="presParOf" srcId="{AC138B2D-1F10-7E47-9608-539955D0DBFA}" destId="{58136155-93EF-D149-94B1-124AFEE5BA4C}" srcOrd="2" destOrd="0" presId="urn:microsoft.com/office/officeart/2005/8/layout/cycle5"/>
    <dgm:cxn modelId="{B2F412AA-3FD1-4BAC-BB9B-98C6D5AE9FEE}" type="presParOf" srcId="{AC138B2D-1F10-7E47-9608-539955D0DBFA}" destId="{99B85666-4CD3-9741-B06D-F6563D2572C1}" srcOrd="3" destOrd="0" presId="urn:microsoft.com/office/officeart/2005/8/layout/cycle5"/>
    <dgm:cxn modelId="{A927300B-861F-4BDB-95BC-F6C3E7C8861A}" type="presParOf" srcId="{AC138B2D-1F10-7E47-9608-539955D0DBFA}" destId="{45433DC9-B9D4-C54D-A729-E5C5377B999E}" srcOrd="4" destOrd="0" presId="urn:microsoft.com/office/officeart/2005/8/layout/cycle5"/>
    <dgm:cxn modelId="{F1B82A9D-968D-4D38-AF86-F0EE7DE28678}" type="presParOf" srcId="{AC138B2D-1F10-7E47-9608-539955D0DBFA}" destId="{8F043943-3F18-0D4F-B74B-4AE19B08270E}" srcOrd="5" destOrd="0" presId="urn:microsoft.com/office/officeart/2005/8/layout/cycle5"/>
    <dgm:cxn modelId="{CC4A22DD-0A4D-46D9-AE2C-4A25DACA2B97}" type="presParOf" srcId="{AC138B2D-1F10-7E47-9608-539955D0DBFA}" destId="{D56C7CE4-068A-014E-AF85-BD3B11E3FAAD}" srcOrd="6" destOrd="0" presId="urn:microsoft.com/office/officeart/2005/8/layout/cycle5"/>
    <dgm:cxn modelId="{6BC102C4-D0E6-454C-A60C-B23EDAAD63C6}" type="presParOf" srcId="{AC138B2D-1F10-7E47-9608-539955D0DBFA}" destId="{69B2C6D8-23C2-D948-8E88-0E884784B5F5}" srcOrd="7" destOrd="0" presId="urn:microsoft.com/office/officeart/2005/8/layout/cycle5"/>
    <dgm:cxn modelId="{2DB2D9C7-21E8-4824-A79D-686F886A9863}" type="presParOf" srcId="{AC138B2D-1F10-7E47-9608-539955D0DBFA}" destId="{6ED63562-078A-C242-BA18-1137CA954C6D}" srcOrd="8" destOrd="0" presId="urn:microsoft.com/office/officeart/2005/8/layout/cycle5"/>
    <dgm:cxn modelId="{C80066F9-328F-4224-859A-BAF17802346A}" type="presParOf" srcId="{AC138B2D-1F10-7E47-9608-539955D0DBFA}" destId="{24065AC6-94C4-E845-B75F-BAAACA46ED5D}" srcOrd="9" destOrd="0" presId="urn:microsoft.com/office/officeart/2005/8/layout/cycle5"/>
    <dgm:cxn modelId="{43BBBF6E-E776-431E-B109-8105731BB2F5}" type="presParOf" srcId="{AC138B2D-1F10-7E47-9608-539955D0DBFA}" destId="{1121BAF5-1AA7-8D4D-AC98-009FD724EA88}" srcOrd="10" destOrd="0" presId="urn:microsoft.com/office/officeart/2005/8/layout/cycle5"/>
    <dgm:cxn modelId="{A941CA15-2389-42F4-8192-256D61ED3472}" type="presParOf" srcId="{AC138B2D-1F10-7E47-9608-539955D0DBFA}" destId="{C8FDFB26-D4BA-7A4B-88C1-8D2231EB523E}" srcOrd="11" destOrd="0" presId="urn:microsoft.com/office/officeart/2005/8/layout/cycle5"/>
    <dgm:cxn modelId="{E5F4914D-D4F7-4776-B511-D189102219DC}" type="presParOf" srcId="{AC138B2D-1F10-7E47-9608-539955D0DBFA}" destId="{5E5C8CE5-0ADE-6B40-90BA-44F9E529A1F6}" srcOrd="12" destOrd="0" presId="urn:microsoft.com/office/officeart/2005/8/layout/cycle5"/>
    <dgm:cxn modelId="{44F79E4E-5478-476E-9709-943A8CD5FFD4}" type="presParOf" srcId="{AC138B2D-1F10-7E47-9608-539955D0DBFA}" destId="{E45838C9-0203-CB4E-9172-E5D167A86C5B}" srcOrd="13" destOrd="0" presId="urn:microsoft.com/office/officeart/2005/8/layout/cycle5"/>
    <dgm:cxn modelId="{5204C904-3D14-4A92-8B3B-9D3727A5CE38}" type="presParOf" srcId="{AC138B2D-1F10-7E47-9608-539955D0DBFA}" destId="{1B60ED25-69C3-6B44-9064-FE747D6DE7F9}" srcOrd="14"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F1D03B8-F454-5848-97F4-92F7873B7A34}" type="doc">
      <dgm:prSet loTypeId="urn:microsoft.com/office/officeart/2005/8/layout/vList2" loCatId="" qsTypeId="urn:microsoft.com/office/officeart/2005/8/quickstyle/simple4" qsCatId="simple" csTypeId="urn:microsoft.com/office/officeart/2005/8/colors/accent2_2" csCatId="accent2" phldr="1"/>
      <dgm:spPr/>
      <dgm:t>
        <a:bodyPr/>
        <a:lstStyle/>
        <a:p>
          <a:endParaRPr lang="en-US"/>
        </a:p>
      </dgm:t>
    </dgm:pt>
    <dgm:pt modelId="{F655A541-78FF-AF4B-B611-A0B93EF6E6AF}">
      <dgm:prSet phldrT="[Text]"/>
      <dgm:spPr>
        <a:solidFill>
          <a:schemeClr val="accent2">
            <a:lumMod val="40000"/>
            <a:lumOff val="60000"/>
          </a:schemeClr>
        </a:solidFill>
      </dgm:spPr>
      <dgm:t>
        <a:bodyPr/>
        <a:lstStyle/>
        <a:p>
          <a:r>
            <a:rPr lang="en-US" dirty="0"/>
            <a:t>Observation-based feedback given &amp; entered throughout residency</a:t>
          </a:r>
        </a:p>
      </dgm:t>
    </dgm:pt>
    <dgm:pt modelId="{7D4DC6AA-2B47-1642-A75D-EADDBEFF0176}" type="parTrans" cxnId="{8B86DA16-BCCE-0443-ACA9-60AFC1B0FECA}">
      <dgm:prSet/>
      <dgm:spPr/>
      <dgm:t>
        <a:bodyPr/>
        <a:lstStyle/>
        <a:p>
          <a:endParaRPr lang="en-US"/>
        </a:p>
      </dgm:t>
    </dgm:pt>
    <dgm:pt modelId="{CABE8503-2F77-8746-BA74-21D62A5401B2}" type="sibTrans" cxnId="{8B86DA16-BCCE-0443-ACA9-60AFC1B0FECA}">
      <dgm:prSet/>
      <dgm:spPr/>
      <dgm:t>
        <a:bodyPr/>
        <a:lstStyle/>
        <a:p>
          <a:endParaRPr lang="en-US"/>
        </a:p>
      </dgm:t>
    </dgm:pt>
    <dgm:pt modelId="{401CAF18-2B36-7340-9407-193164F1A167}" type="pres">
      <dgm:prSet presAssocID="{DF1D03B8-F454-5848-97F4-92F7873B7A34}" presName="linear" presStyleCnt="0">
        <dgm:presLayoutVars>
          <dgm:animLvl val="lvl"/>
          <dgm:resizeHandles val="exact"/>
        </dgm:presLayoutVars>
      </dgm:prSet>
      <dgm:spPr/>
      <dgm:t>
        <a:bodyPr/>
        <a:lstStyle/>
        <a:p>
          <a:endParaRPr lang="en-US"/>
        </a:p>
      </dgm:t>
    </dgm:pt>
    <dgm:pt modelId="{42E11E98-37C9-8340-9113-881D32080710}" type="pres">
      <dgm:prSet presAssocID="{F655A541-78FF-AF4B-B611-A0B93EF6E6AF}" presName="parentText" presStyleLbl="node1" presStyleIdx="0" presStyleCnt="1" custLinFactNeighborX="935" custLinFactNeighborY="38553">
        <dgm:presLayoutVars>
          <dgm:chMax val="0"/>
          <dgm:bulletEnabled val="1"/>
        </dgm:presLayoutVars>
      </dgm:prSet>
      <dgm:spPr/>
      <dgm:t>
        <a:bodyPr/>
        <a:lstStyle/>
        <a:p>
          <a:endParaRPr lang="en-US"/>
        </a:p>
      </dgm:t>
    </dgm:pt>
  </dgm:ptLst>
  <dgm:cxnLst>
    <dgm:cxn modelId="{906C39EA-EA3B-4711-B6F1-85E2F4D3C1BF}" type="presOf" srcId="{DF1D03B8-F454-5848-97F4-92F7873B7A34}" destId="{401CAF18-2B36-7340-9407-193164F1A167}" srcOrd="0" destOrd="0" presId="urn:microsoft.com/office/officeart/2005/8/layout/vList2"/>
    <dgm:cxn modelId="{17521B20-5590-4E00-9941-FB6D75259A5A}" type="presOf" srcId="{F655A541-78FF-AF4B-B611-A0B93EF6E6AF}" destId="{42E11E98-37C9-8340-9113-881D32080710}" srcOrd="0" destOrd="0" presId="urn:microsoft.com/office/officeart/2005/8/layout/vList2"/>
    <dgm:cxn modelId="{8B86DA16-BCCE-0443-ACA9-60AFC1B0FECA}" srcId="{DF1D03B8-F454-5848-97F4-92F7873B7A34}" destId="{F655A541-78FF-AF4B-B611-A0B93EF6E6AF}" srcOrd="0" destOrd="0" parTransId="{7D4DC6AA-2B47-1642-A75D-EADDBEFF0176}" sibTransId="{CABE8503-2F77-8746-BA74-21D62A5401B2}"/>
    <dgm:cxn modelId="{36D2FBC4-EDCA-4FE0-A601-1D26F611ABE2}" type="presParOf" srcId="{401CAF18-2B36-7340-9407-193164F1A167}" destId="{42E11E98-37C9-8340-9113-881D32080710}"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DB13B31-EF7E-8846-A61B-A26144862D5B}" type="doc">
      <dgm:prSet loTypeId="urn:microsoft.com/office/officeart/2005/8/layout/cycle5" loCatId="" qsTypeId="urn:microsoft.com/office/officeart/2005/8/quickstyle/simple4" qsCatId="simple" csTypeId="urn:microsoft.com/office/officeart/2005/8/colors/accent6_2" csCatId="accent6" phldr="1"/>
      <dgm:spPr/>
      <dgm:t>
        <a:bodyPr/>
        <a:lstStyle/>
        <a:p>
          <a:endParaRPr lang="en-US"/>
        </a:p>
      </dgm:t>
    </dgm:pt>
    <dgm:pt modelId="{72E9CF90-7B79-D544-B37F-3075C5A8C770}">
      <dgm:prSet phldrT="[Text]"/>
      <dgm:spPr>
        <a:solidFill>
          <a:schemeClr val="accent2">
            <a:lumMod val="40000"/>
            <a:lumOff val="60000"/>
          </a:schemeClr>
        </a:solidFill>
      </dgm:spPr>
      <dgm:t>
        <a:bodyPr/>
        <a:lstStyle/>
        <a:p>
          <a:r>
            <a:rPr lang="en-US" dirty="0"/>
            <a:t>1mo before: </a:t>
          </a:r>
        </a:p>
        <a:p>
          <a:r>
            <a:rPr lang="en-US" dirty="0"/>
            <a:t>Data emailed to resident, advisor, CCC</a:t>
          </a:r>
        </a:p>
      </dgm:t>
    </dgm:pt>
    <dgm:pt modelId="{BB0217F8-8E40-3F40-8D87-8491C6AC691F}" type="parTrans" cxnId="{512A281B-5FE5-3344-BB5C-E66C08FBCDF4}">
      <dgm:prSet/>
      <dgm:spPr/>
      <dgm:t>
        <a:bodyPr/>
        <a:lstStyle/>
        <a:p>
          <a:endParaRPr lang="en-US"/>
        </a:p>
      </dgm:t>
    </dgm:pt>
    <dgm:pt modelId="{8BCF3EEF-B354-754A-A6DE-2A4F4EDF9494}" type="sibTrans" cxnId="{512A281B-5FE5-3344-BB5C-E66C08FBCDF4}">
      <dgm:prSet/>
      <dgm:spPr/>
      <dgm:t>
        <a:bodyPr/>
        <a:lstStyle/>
        <a:p>
          <a:endParaRPr lang="en-US"/>
        </a:p>
      </dgm:t>
    </dgm:pt>
    <dgm:pt modelId="{CAFE3D93-4D06-CC46-A72F-219DC0499F22}">
      <dgm:prSet phldrT="[Text]"/>
      <dgm:spPr>
        <a:solidFill>
          <a:schemeClr val="accent2">
            <a:lumMod val="40000"/>
            <a:lumOff val="60000"/>
          </a:schemeClr>
        </a:solidFill>
      </dgm:spPr>
      <dgm:t>
        <a:bodyPr/>
        <a:lstStyle/>
        <a:p>
          <a:r>
            <a:rPr lang="en-US" dirty="0"/>
            <a:t>Milestones meeting! CC completes milestones form</a:t>
          </a:r>
        </a:p>
      </dgm:t>
    </dgm:pt>
    <dgm:pt modelId="{2009BBBF-E0F4-0643-A4F4-93BF27C2D1BB}" type="parTrans" cxnId="{07AE2D41-B2C6-5544-AC64-CDF9E33B1069}">
      <dgm:prSet/>
      <dgm:spPr/>
      <dgm:t>
        <a:bodyPr/>
        <a:lstStyle/>
        <a:p>
          <a:endParaRPr lang="en-US"/>
        </a:p>
      </dgm:t>
    </dgm:pt>
    <dgm:pt modelId="{AB5AB46B-2DFD-A743-99C4-1E34F58E676E}" type="sibTrans" cxnId="{07AE2D41-B2C6-5544-AC64-CDF9E33B1069}">
      <dgm:prSet/>
      <dgm:spPr/>
      <dgm:t>
        <a:bodyPr/>
        <a:lstStyle/>
        <a:p>
          <a:endParaRPr lang="en-US"/>
        </a:p>
      </dgm:t>
    </dgm:pt>
    <dgm:pt modelId="{B15994EB-5FCD-0248-B7E3-63A1BEFDC98A}">
      <dgm:prSet phldrT="[Text]"/>
      <dgm:spPr>
        <a:solidFill>
          <a:srgbClr val="C00000"/>
        </a:solidFill>
      </dgm:spPr>
      <dgm:t>
        <a:bodyPr/>
        <a:lstStyle/>
        <a:p>
          <a:r>
            <a:rPr lang="en-US" dirty="0"/>
            <a:t>Resident and advisor complete ILP</a:t>
          </a:r>
        </a:p>
      </dgm:t>
    </dgm:pt>
    <dgm:pt modelId="{5F3471F0-A7FD-4648-B630-A7EB8296B23E}" type="parTrans" cxnId="{C3FA0D68-6029-324F-B33D-EEB7B8431724}">
      <dgm:prSet/>
      <dgm:spPr/>
      <dgm:t>
        <a:bodyPr/>
        <a:lstStyle/>
        <a:p>
          <a:endParaRPr lang="en-US"/>
        </a:p>
      </dgm:t>
    </dgm:pt>
    <dgm:pt modelId="{64A995B3-9822-094F-959A-FBEAC983AD90}" type="sibTrans" cxnId="{C3FA0D68-6029-324F-B33D-EEB7B8431724}">
      <dgm:prSet/>
      <dgm:spPr/>
      <dgm:t>
        <a:bodyPr/>
        <a:lstStyle/>
        <a:p>
          <a:endParaRPr lang="en-US"/>
        </a:p>
      </dgm:t>
    </dgm:pt>
    <dgm:pt modelId="{834E447A-7FA0-9544-A905-DF8BEA78D34A}">
      <dgm:prSet phldrT="[Text]"/>
      <dgm:spPr>
        <a:solidFill>
          <a:schemeClr val="accent2">
            <a:lumMod val="40000"/>
            <a:lumOff val="60000"/>
          </a:schemeClr>
        </a:solidFill>
      </dgm:spPr>
      <dgm:t>
        <a:bodyPr/>
        <a:lstStyle/>
        <a:p>
          <a:r>
            <a:rPr lang="en-US" dirty="0"/>
            <a:t>Resident reviews data, self-assesses each milestone</a:t>
          </a:r>
        </a:p>
      </dgm:t>
    </dgm:pt>
    <dgm:pt modelId="{AB8565CB-98B8-7041-A00A-12C466720B3E}" type="parTrans" cxnId="{A4367253-8286-874F-9E48-8FFED7861E90}">
      <dgm:prSet/>
      <dgm:spPr/>
      <dgm:t>
        <a:bodyPr/>
        <a:lstStyle/>
        <a:p>
          <a:endParaRPr lang="en-US"/>
        </a:p>
      </dgm:t>
    </dgm:pt>
    <dgm:pt modelId="{69D36764-D39B-3C43-8BA8-32AC8F89AE25}" type="sibTrans" cxnId="{A4367253-8286-874F-9E48-8FFED7861E90}">
      <dgm:prSet/>
      <dgm:spPr/>
      <dgm:t>
        <a:bodyPr/>
        <a:lstStyle/>
        <a:p>
          <a:endParaRPr lang="en-US"/>
        </a:p>
      </dgm:t>
    </dgm:pt>
    <dgm:pt modelId="{1C25E71E-4232-BE4D-ABE9-17BB15E266F4}">
      <dgm:prSet/>
      <dgm:spPr>
        <a:solidFill>
          <a:schemeClr val="accent2">
            <a:lumMod val="40000"/>
            <a:lumOff val="60000"/>
          </a:schemeClr>
        </a:solidFill>
      </dgm:spPr>
      <dgm:t>
        <a:bodyPr/>
        <a:lstStyle/>
        <a:p>
          <a:r>
            <a:rPr lang="en-US" dirty="0"/>
            <a:t>Resident and Advisor fine-tune self-assessment</a:t>
          </a:r>
        </a:p>
      </dgm:t>
    </dgm:pt>
    <dgm:pt modelId="{1F7128D2-B97E-DB42-BEEB-5D193224E39B}" type="parTrans" cxnId="{1F55E17E-5F9C-DE48-83DB-4B9C212AA6A5}">
      <dgm:prSet/>
      <dgm:spPr/>
      <dgm:t>
        <a:bodyPr/>
        <a:lstStyle/>
        <a:p>
          <a:endParaRPr lang="en-US"/>
        </a:p>
      </dgm:t>
    </dgm:pt>
    <dgm:pt modelId="{B46CCDD0-AB98-824E-B095-50DDB916A2AD}" type="sibTrans" cxnId="{1F55E17E-5F9C-DE48-83DB-4B9C212AA6A5}">
      <dgm:prSet/>
      <dgm:spPr/>
      <dgm:t>
        <a:bodyPr/>
        <a:lstStyle/>
        <a:p>
          <a:endParaRPr lang="en-US"/>
        </a:p>
      </dgm:t>
    </dgm:pt>
    <dgm:pt modelId="{AC138B2D-1F10-7E47-9608-539955D0DBFA}" type="pres">
      <dgm:prSet presAssocID="{3DB13B31-EF7E-8846-A61B-A26144862D5B}" presName="cycle" presStyleCnt="0">
        <dgm:presLayoutVars>
          <dgm:dir/>
          <dgm:resizeHandles val="exact"/>
        </dgm:presLayoutVars>
      </dgm:prSet>
      <dgm:spPr/>
      <dgm:t>
        <a:bodyPr/>
        <a:lstStyle/>
        <a:p>
          <a:endParaRPr lang="en-US"/>
        </a:p>
      </dgm:t>
    </dgm:pt>
    <dgm:pt modelId="{DA1F9F1A-E676-5049-8452-D000B49C1111}" type="pres">
      <dgm:prSet presAssocID="{72E9CF90-7B79-D544-B37F-3075C5A8C770}" presName="node" presStyleLbl="node1" presStyleIdx="0" presStyleCnt="5" custScaleX="130701" custScaleY="126807">
        <dgm:presLayoutVars>
          <dgm:bulletEnabled val="1"/>
        </dgm:presLayoutVars>
      </dgm:prSet>
      <dgm:spPr/>
      <dgm:t>
        <a:bodyPr/>
        <a:lstStyle/>
        <a:p>
          <a:endParaRPr lang="en-US"/>
        </a:p>
      </dgm:t>
    </dgm:pt>
    <dgm:pt modelId="{B2015311-C55D-DF41-82FB-AFD3A30AFF21}" type="pres">
      <dgm:prSet presAssocID="{72E9CF90-7B79-D544-B37F-3075C5A8C770}" presName="spNode" presStyleCnt="0"/>
      <dgm:spPr/>
    </dgm:pt>
    <dgm:pt modelId="{58136155-93EF-D149-94B1-124AFEE5BA4C}" type="pres">
      <dgm:prSet presAssocID="{8BCF3EEF-B354-754A-A6DE-2A4F4EDF9494}" presName="sibTrans" presStyleLbl="sibTrans1D1" presStyleIdx="0" presStyleCnt="5"/>
      <dgm:spPr/>
      <dgm:t>
        <a:bodyPr/>
        <a:lstStyle/>
        <a:p>
          <a:endParaRPr lang="en-US"/>
        </a:p>
      </dgm:t>
    </dgm:pt>
    <dgm:pt modelId="{99B85666-4CD3-9741-B06D-F6563D2572C1}" type="pres">
      <dgm:prSet presAssocID="{834E447A-7FA0-9544-A905-DF8BEA78D34A}" presName="node" presStyleLbl="node1" presStyleIdx="1" presStyleCnt="5" custScaleX="155920" custScaleY="134513" custRadScaleRad="120248" custRadScaleInc="35587">
        <dgm:presLayoutVars>
          <dgm:bulletEnabled val="1"/>
        </dgm:presLayoutVars>
      </dgm:prSet>
      <dgm:spPr/>
      <dgm:t>
        <a:bodyPr/>
        <a:lstStyle/>
        <a:p>
          <a:endParaRPr lang="en-US"/>
        </a:p>
      </dgm:t>
    </dgm:pt>
    <dgm:pt modelId="{45433DC9-B9D4-C54D-A729-E5C5377B999E}" type="pres">
      <dgm:prSet presAssocID="{834E447A-7FA0-9544-A905-DF8BEA78D34A}" presName="spNode" presStyleCnt="0"/>
      <dgm:spPr/>
    </dgm:pt>
    <dgm:pt modelId="{8F043943-3F18-0D4F-B74B-4AE19B08270E}" type="pres">
      <dgm:prSet presAssocID="{69D36764-D39B-3C43-8BA8-32AC8F89AE25}" presName="sibTrans" presStyleLbl="sibTrans1D1" presStyleIdx="1" presStyleCnt="5"/>
      <dgm:spPr/>
      <dgm:t>
        <a:bodyPr/>
        <a:lstStyle/>
        <a:p>
          <a:endParaRPr lang="en-US"/>
        </a:p>
      </dgm:t>
    </dgm:pt>
    <dgm:pt modelId="{D56C7CE4-068A-014E-AF85-BD3B11E3FAAD}" type="pres">
      <dgm:prSet presAssocID="{1C25E71E-4232-BE4D-ABE9-17BB15E266F4}" presName="node" presStyleLbl="node1" presStyleIdx="2" presStyleCnt="5" custScaleX="151180" custScaleY="124817" custRadScaleRad="119665" custRadScaleInc="-65117">
        <dgm:presLayoutVars>
          <dgm:bulletEnabled val="1"/>
        </dgm:presLayoutVars>
      </dgm:prSet>
      <dgm:spPr/>
      <dgm:t>
        <a:bodyPr/>
        <a:lstStyle/>
        <a:p>
          <a:endParaRPr lang="en-US"/>
        </a:p>
      </dgm:t>
    </dgm:pt>
    <dgm:pt modelId="{69B2C6D8-23C2-D948-8E88-0E884784B5F5}" type="pres">
      <dgm:prSet presAssocID="{1C25E71E-4232-BE4D-ABE9-17BB15E266F4}" presName="spNode" presStyleCnt="0"/>
      <dgm:spPr/>
    </dgm:pt>
    <dgm:pt modelId="{6ED63562-078A-C242-BA18-1137CA954C6D}" type="pres">
      <dgm:prSet presAssocID="{B46CCDD0-AB98-824E-B095-50DDB916A2AD}" presName="sibTrans" presStyleLbl="sibTrans1D1" presStyleIdx="2" presStyleCnt="5"/>
      <dgm:spPr/>
      <dgm:t>
        <a:bodyPr/>
        <a:lstStyle/>
        <a:p>
          <a:endParaRPr lang="en-US"/>
        </a:p>
      </dgm:t>
    </dgm:pt>
    <dgm:pt modelId="{24065AC6-94C4-E845-B75F-BAAACA46ED5D}" type="pres">
      <dgm:prSet presAssocID="{CAFE3D93-4D06-CC46-A72F-219DC0499F22}" presName="node" presStyleLbl="node1" presStyleIdx="3" presStyleCnt="5" custScaleX="146440" custScaleY="119024" custRadScaleRad="117157" custRadScaleInc="64842">
        <dgm:presLayoutVars>
          <dgm:bulletEnabled val="1"/>
        </dgm:presLayoutVars>
      </dgm:prSet>
      <dgm:spPr/>
      <dgm:t>
        <a:bodyPr/>
        <a:lstStyle/>
        <a:p>
          <a:endParaRPr lang="en-US"/>
        </a:p>
      </dgm:t>
    </dgm:pt>
    <dgm:pt modelId="{1121BAF5-1AA7-8D4D-AC98-009FD724EA88}" type="pres">
      <dgm:prSet presAssocID="{CAFE3D93-4D06-CC46-A72F-219DC0499F22}" presName="spNode" presStyleCnt="0"/>
      <dgm:spPr/>
    </dgm:pt>
    <dgm:pt modelId="{C8FDFB26-D4BA-7A4B-88C1-8D2231EB523E}" type="pres">
      <dgm:prSet presAssocID="{AB5AB46B-2DFD-A743-99C4-1E34F58E676E}" presName="sibTrans" presStyleLbl="sibTrans1D1" presStyleIdx="3" presStyleCnt="5"/>
      <dgm:spPr/>
      <dgm:t>
        <a:bodyPr/>
        <a:lstStyle/>
        <a:p>
          <a:endParaRPr lang="en-US"/>
        </a:p>
      </dgm:t>
    </dgm:pt>
    <dgm:pt modelId="{5E5C8CE5-0ADE-6B40-90BA-44F9E529A1F6}" type="pres">
      <dgm:prSet presAssocID="{B15994EB-5FCD-0248-B7E3-63A1BEFDC98A}" presName="node" presStyleLbl="node1" presStyleIdx="4" presStyleCnt="5" custScaleX="138132" custScaleY="123273" custRadScaleRad="115570" custRadScaleInc="-28062">
        <dgm:presLayoutVars>
          <dgm:bulletEnabled val="1"/>
        </dgm:presLayoutVars>
      </dgm:prSet>
      <dgm:spPr/>
      <dgm:t>
        <a:bodyPr/>
        <a:lstStyle/>
        <a:p>
          <a:endParaRPr lang="en-US"/>
        </a:p>
      </dgm:t>
    </dgm:pt>
    <dgm:pt modelId="{E45838C9-0203-CB4E-9172-E5D167A86C5B}" type="pres">
      <dgm:prSet presAssocID="{B15994EB-5FCD-0248-B7E3-63A1BEFDC98A}" presName="spNode" presStyleCnt="0"/>
      <dgm:spPr/>
    </dgm:pt>
    <dgm:pt modelId="{1B60ED25-69C3-6B44-9064-FE747D6DE7F9}" type="pres">
      <dgm:prSet presAssocID="{64A995B3-9822-094F-959A-FBEAC983AD90}" presName="sibTrans" presStyleLbl="sibTrans1D1" presStyleIdx="4" presStyleCnt="5"/>
      <dgm:spPr/>
      <dgm:t>
        <a:bodyPr/>
        <a:lstStyle/>
        <a:p>
          <a:endParaRPr lang="en-US"/>
        </a:p>
      </dgm:t>
    </dgm:pt>
  </dgm:ptLst>
  <dgm:cxnLst>
    <dgm:cxn modelId="{A4367253-8286-874F-9E48-8FFED7861E90}" srcId="{3DB13B31-EF7E-8846-A61B-A26144862D5B}" destId="{834E447A-7FA0-9544-A905-DF8BEA78D34A}" srcOrd="1" destOrd="0" parTransId="{AB8565CB-98B8-7041-A00A-12C466720B3E}" sibTransId="{69D36764-D39B-3C43-8BA8-32AC8F89AE25}"/>
    <dgm:cxn modelId="{07AE2D41-B2C6-5544-AC64-CDF9E33B1069}" srcId="{3DB13B31-EF7E-8846-A61B-A26144862D5B}" destId="{CAFE3D93-4D06-CC46-A72F-219DC0499F22}" srcOrd="3" destOrd="0" parTransId="{2009BBBF-E0F4-0643-A4F4-93BF27C2D1BB}" sibTransId="{AB5AB46B-2DFD-A743-99C4-1E34F58E676E}"/>
    <dgm:cxn modelId="{EE5EB50C-4889-40C6-8B3D-E4FC8F84E415}" type="presOf" srcId="{AB5AB46B-2DFD-A743-99C4-1E34F58E676E}" destId="{C8FDFB26-D4BA-7A4B-88C1-8D2231EB523E}" srcOrd="0" destOrd="0" presId="urn:microsoft.com/office/officeart/2005/8/layout/cycle5"/>
    <dgm:cxn modelId="{3E3D8741-8855-4559-903C-F00392BCF937}" type="presOf" srcId="{834E447A-7FA0-9544-A905-DF8BEA78D34A}" destId="{99B85666-4CD3-9741-B06D-F6563D2572C1}" srcOrd="0" destOrd="0" presId="urn:microsoft.com/office/officeart/2005/8/layout/cycle5"/>
    <dgm:cxn modelId="{5CF34709-0777-4BDE-A36C-06BB77D882D2}" type="presOf" srcId="{B46CCDD0-AB98-824E-B095-50DDB916A2AD}" destId="{6ED63562-078A-C242-BA18-1137CA954C6D}" srcOrd="0" destOrd="0" presId="urn:microsoft.com/office/officeart/2005/8/layout/cycle5"/>
    <dgm:cxn modelId="{85254E12-ECE8-4B72-B76A-A69D34A3ABB7}" type="presOf" srcId="{69D36764-D39B-3C43-8BA8-32AC8F89AE25}" destId="{8F043943-3F18-0D4F-B74B-4AE19B08270E}" srcOrd="0" destOrd="0" presId="urn:microsoft.com/office/officeart/2005/8/layout/cycle5"/>
    <dgm:cxn modelId="{512A281B-5FE5-3344-BB5C-E66C08FBCDF4}" srcId="{3DB13B31-EF7E-8846-A61B-A26144862D5B}" destId="{72E9CF90-7B79-D544-B37F-3075C5A8C770}" srcOrd="0" destOrd="0" parTransId="{BB0217F8-8E40-3F40-8D87-8491C6AC691F}" sibTransId="{8BCF3EEF-B354-754A-A6DE-2A4F4EDF9494}"/>
    <dgm:cxn modelId="{1F55E17E-5F9C-DE48-83DB-4B9C212AA6A5}" srcId="{3DB13B31-EF7E-8846-A61B-A26144862D5B}" destId="{1C25E71E-4232-BE4D-ABE9-17BB15E266F4}" srcOrd="2" destOrd="0" parTransId="{1F7128D2-B97E-DB42-BEEB-5D193224E39B}" sibTransId="{B46CCDD0-AB98-824E-B095-50DDB916A2AD}"/>
    <dgm:cxn modelId="{34045047-EAA1-4022-9E1B-67958A8C5DFA}" type="presOf" srcId="{3DB13B31-EF7E-8846-A61B-A26144862D5B}" destId="{AC138B2D-1F10-7E47-9608-539955D0DBFA}" srcOrd="0" destOrd="0" presId="urn:microsoft.com/office/officeart/2005/8/layout/cycle5"/>
    <dgm:cxn modelId="{E64B6B95-F3EE-48B0-8259-1DFAADB55BB5}" type="presOf" srcId="{8BCF3EEF-B354-754A-A6DE-2A4F4EDF9494}" destId="{58136155-93EF-D149-94B1-124AFEE5BA4C}" srcOrd="0" destOrd="0" presId="urn:microsoft.com/office/officeart/2005/8/layout/cycle5"/>
    <dgm:cxn modelId="{3C312934-3CA1-46C6-8704-78DB89799DEF}" type="presOf" srcId="{64A995B3-9822-094F-959A-FBEAC983AD90}" destId="{1B60ED25-69C3-6B44-9064-FE747D6DE7F9}" srcOrd="0" destOrd="0" presId="urn:microsoft.com/office/officeart/2005/8/layout/cycle5"/>
    <dgm:cxn modelId="{860818AD-306A-4BA6-8683-C24368F127CE}" type="presOf" srcId="{72E9CF90-7B79-D544-B37F-3075C5A8C770}" destId="{DA1F9F1A-E676-5049-8452-D000B49C1111}" srcOrd="0" destOrd="0" presId="urn:microsoft.com/office/officeart/2005/8/layout/cycle5"/>
    <dgm:cxn modelId="{FB56382D-D60D-487E-9933-74391DBAE916}" type="presOf" srcId="{1C25E71E-4232-BE4D-ABE9-17BB15E266F4}" destId="{D56C7CE4-068A-014E-AF85-BD3B11E3FAAD}" srcOrd="0" destOrd="0" presId="urn:microsoft.com/office/officeart/2005/8/layout/cycle5"/>
    <dgm:cxn modelId="{C3FA0D68-6029-324F-B33D-EEB7B8431724}" srcId="{3DB13B31-EF7E-8846-A61B-A26144862D5B}" destId="{B15994EB-5FCD-0248-B7E3-63A1BEFDC98A}" srcOrd="4" destOrd="0" parTransId="{5F3471F0-A7FD-4648-B630-A7EB8296B23E}" sibTransId="{64A995B3-9822-094F-959A-FBEAC983AD90}"/>
    <dgm:cxn modelId="{8D99ED7B-91EB-495B-A4E4-F029CF462697}" type="presOf" srcId="{B15994EB-5FCD-0248-B7E3-63A1BEFDC98A}" destId="{5E5C8CE5-0ADE-6B40-90BA-44F9E529A1F6}" srcOrd="0" destOrd="0" presId="urn:microsoft.com/office/officeart/2005/8/layout/cycle5"/>
    <dgm:cxn modelId="{96E01E93-1964-443F-B7DF-F3C4E349A7A2}" type="presOf" srcId="{CAFE3D93-4D06-CC46-A72F-219DC0499F22}" destId="{24065AC6-94C4-E845-B75F-BAAACA46ED5D}" srcOrd="0" destOrd="0" presId="urn:microsoft.com/office/officeart/2005/8/layout/cycle5"/>
    <dgm:cxn modelId="{EDC8CCC1-55AF-4195-90AA-4C26D2CC32DF}" type="presParOf" srcId="{AC138B2D-1F10-7E47-9608-539955D0DBFA}" destId="{DA1F9F1A-E676-5049-8452-D000B49C1111}" srcOrd="0" destOrd="0" presId="urn:microsoft.com/office/officeart/2005/8/layout/cycle5"/>
    <dgm:cxn modelId="{2E1B6EB6-C207-4487-8D10-FC0D7B779F49}" type="presParOf" srcId="{AC138B2D-1F10-7E47-9608-539955D0DBFA}" destId="{B2015311-C55D-DF41-82FB-AFD3A30AFF21}" srcOrd="1" destOrd="0" presId="urn:microsoft.com/office/officeart/2005/8/layout/cycle5"/>
    <dgm:cxn modelId="{4A522659-C425-4476-9242-5DDA9863CC21}" type="presParOf" srcId="{AC138B2D-1F10-7E47-9608-539955D0DBFA}" destId="{58136155-93EF-D149-94B1-124AFEE5BA4C}" srcOrd="2" destOrd="0" presId="urn:microsoft.com/office/officeart/2005/8/layout/cycle5"/>
    <dgm:cxn modelId="{D337A9AC-8F7F-4E43-B636-1F0B9CDDE4AA}" type="presParOf" srcId="{AC138B2D-1F10-7E47-9608-539955D0DBFA}" destId="{99B85666-4CD3-9741-B06D-F6563D2572C1}" srcOrd="3" destOrd="0" presId="urn:microsoft.com/office/officeart/2005/8/layout/cycle5"/>
    <dgm:cxn modelId="{22A9F3DC-939D-449D-B8A0-758474864F46}" type="presParOf" srcId="{AC138B2D-1F10-7E47-9608-539955D0DBFA}" destId="{45433DC9-B9D4-C54D-A729-E5C5377B999E}" srcOrd="4" destOrd="0" presId="urn:microsoft.com/office/officeart/2005/8/layout/cycle5"/>
    <dgm:cxn modelId="{C86ABE9F-35EB-4158-803E-C3801342AD06}" type="presParOf" srcId="{AC138B2D-1F10-7E47-9608-539955D0DBFA}" destId="{8F043943-3F18-0D4F-B74B-4AE19B08270E}" srcOrd="5" destOrd="0" presId="urn:microsoft.com/office/officeart/2005/8/layout/cycle5"/>
    <dgm:cxn modelId="{0836652D-AF49-4326-A084-B272B8B9C9D9}" type="presParOf" srcId="{AC138B2D-1F10-7E47-9608-539955D0DBFA}" destId="{D56C7CE4-068A-014E-AF85-BD3B11E3FAAD}" srcOrd="6" destOrd="0" presId="urn:microsoft.com/office/officeart/2005/8/layout/cycle5"/>
    <dgm:cxn modelId="{8F4F4DBF-F702-4944-8817-F6C919DC4C56}" type="presParOf" srcId="{AC138B2D-1F10-7E47-9608-539955D0DBFA}" destId="{69B2C6D8-23C2-D948-8E88-0E884784B5F5}" srcOrd="7" destOrd="0" presId="urn:microsoft.com/office/officeart/2005/8/layout/cycle5"/>
    <dgm:cxn modelId="{87002A1E-6BB1-4215-B8FF-4D1EBFE39407}" type="presParOf" srcId="{AC138B2D-1F10-7E47-9608-539955D0DBFA}" destId="{6ED63562-078A-C242-BA18-1137CA954C6D}" srcOrd="8" destOrd="0" presId="urn:microsoft.com/office/officeart/2005/8/layout/cycle5"/>
    <dgm:cxn modelId="{CC040F81-AA2C-4086-81BB-DF475115C8D7}" type="presParOf" srcId="{AC138B2D-1F10-7E47-9608-539955D0DBFA}" destId="{24065AC6-94C4-E845-B75F-BAAACA46ED5D}" srcOrd="9" destOrd="0" presId="urn:microsoft.com/office/officeart/2005/8/layout/cycle5"/>
    <dgm:cxn modelId="{8DC981DE-BABD-4C0D-9A0B-A1D5A7CCC968}" type="presParOf" srcId="{AC138B2D-1F10-7E47-9608-539955D0DBFA}" destId="{1121BAF5-1AA7-8D4D-AC98-009FD724EA88}" srcOrd="10" destOrd="0" presId="urn:microsoft.com/office/officeart/2005/8/layout/cycle5"/>
    <dgm:cxn modelId="{AB4A132A-4A30-45BA-ACE7-B50FACAFCAD5}" type="presParOf" srcId="{AC138B2D-1F10-7E47-9608-539955D0DBFA}" destId="{C8FDFB26-D4BA-7A4B-88C1-8D2231EB523E}" srcOrd="11" destOrd="0" presId="urn:microsoft.com/office/officeart/2005/8/layout/cycle5"/>
    <dgm:cxn modelId="{891E1F94-8546-41D0-9551-894C4E3F0EB2}" type="presParOf" srcId="{AC138B2D-1F10-7E47-9608-539955D0DBFA}" destId="{5E5C8CE5-0ADE-6B40-90BA-44F9E529A1F6}" srcOrd="12" destOrd="0" presId="urn:microsoft.com/office/officeart/2005/8/layout/cycle5"/>
    <dgm:cxn modelId="{1F17AF72-EA78-4947-B0BE-79F6E863A357}" type="presParOf" srcId="{AC138B2D-1F10-7E47-9608-539955D0DBFA}" destId="{E45838C9-0203-CB4E-9172-E5D167A86C5B}" srcOrd="13" destOrd="0" presId="urn:microsoft.com/office/officeart/2005/8/layout/cycle5"/>
    <dgm:cxn modelId="{0B84C663-352E-4868-9070-EF8D1C46B8ED}" type="presParOf" srcId="{AC138B2D-1F10-7E47-9608-539955D0DBFA}" destId="{1B60ED25-69C3-6B44-9064-FE747D6DE7F9}" srcOrd="14"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1F9F1A-E676-5049-8452-D000B49C1111}">
      <dsp:nvSpPr>
        <dsp:cNvPr id="0" name=""/>
        <dsp:cNvSpPr/>
      </dsp:nvSpPr>
      <dsp:spPr>
        <a:xfrm>
          <a:off x="3030606" y="-74346"/>
          <a:ext cx="1602162" cy="1010378"/>
        </a:xfrm>
        <a:prstGeom prst="roundRect">
          <a:avLst/>
        </a:prstGeom>
        <a:solidFill>
          <a:srgbClr val="C0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a:t>1mo before: </a:t>
          </a:r>
        </a:p>
        <a:p>
          <a:pPr lvl="0" algn="ctr" defTabSz="577850">
            <a:lnSpc>
              <a:spcPct val="90000"/>
            </a:lnSpc>
            <a:spcBef>
              <a:spcPct val="0"/>
            </a:spcBef>
            <a:spcAft>
              <a:spcPct val="35000"/>
            </a:spcAft>
          </a:pPr>
          <a:r>
            <a:rPr lang="en-US" sz="1300" kern="1200" dirty="0"/>
            <a:t>Data emailed to resident, advisor, CCC</a:t>
          </a:r>
        </a:p>
      </dsp:txBody>
      <dsp:txXfrm>
        <a:off x="3079929" y="-25023"/>
        <a:ext cx="1503516" cy="911732"/>
      </dsp:txXfrm>
    </dsp:sp>
    <dsp:sp modelId="{58136155-93EF-D149-94B1-124AFEE5BA4C}">
      <dsp:nvSpPr>
        <dsp:cNvPr id="0" name=""/>
        <dsp:cNvSpPr/>
      </dsp:nvSpPr>
      <dsp:spPr>
        <a:xfrm>
          <a:off x="2749170" y="620145"/>
          <a:ext cx="3184096" cy="3184096"/>
        </a:xfrm>
        <a:custGeom>
          <a:avLst/>
          <a:gdLst/>
          <a:ahLst/>
          <a:cxnLst/>
          <a:rect l="0" t="0" r="0" b="0"/>
          <a:pathLst>
            <a:path>
              <a:moveTo>
                <a:pt x="2087719" y="79127"/>
              </a:moveTo>
              <a:arcTo wR="1592048" hR="1592048" stAng="17288406" swAng="1409634"/>
            </a:path>
          </a:pathLst>
        </a:custGeom>
        <a:noFill/>
        <a:ln w="9525" cap="flat"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99B85666-4CD3-9741-B06D-F6563D2572C1}">
      <dsp:nvSpPr>
        <dsp:cNvPr id="0" name=""/>
        <dsp:cNvSpPr/>
      </dsp:nvSpPr>
      <dsp:spPr>
        <a:xfrm>
          <a:off x="4764412" y="1172380"/>
          <a:ext cx="1911302" cy="1071779"/>
        </a:xfrm>
        <a:prstGeom prst="roundRect">
          <a:avLst/>
        </a:prstGeom>
        <a:solidFill>
          <a:srgbClr val="C0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a:t>Resident reviews data, self-assesses each milestone</a:t>
          </a:r>
        </a:p>
      </dsp:txBody>
      <dsp:txXfrm>
        <a:off x="4816732" y="1224700"/>
        <a:ext cx="1806662" cy="967139"/>
      </dsp:txXfrm>
    </dsp:sp>
    <dsp:sp modelId="{8F043943-3F18-0D4F-B74B-4AE19B08270E}">
      <dsp:nvSpPr>
        <dsp:cNvPr id="0" name=""/>
        <dsp:cNvSpPr/>
      </dsp:nvSpPr>
      <dsp:spPr>
        <a:xfrm>
          <a:off x="2558726" y="477905"/>
          <a:ext cx="3184096" cy="3184096"/>
        </a:xfrm>
        <a:custGeom>
          <a:avLst/>
          <a:gdLst/>
          <a:ahLst/>
          <a:cxnLst/>
          <a:rect l="0" t="0" r="0" b="0"/>
          <a:pathLst>
            <a:path>
              <a:moveTo>
                <a:pt x="3161149" y="1861378"/>
              </a:moveTo>
              <a:arcTo wR="1592048" hR="1592048" stAng="584382" swAng="626357"/>
            </a:path>
          </a:pathLst>
        </a:custGeom>
        <a:noFill/>
        <a:ln w="9525" cap="flat"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D56C7CE4-068A-014E-AF85-BD3B11E3FAAD}">
      <dsp:nvSpPr>
        <dsp:cNvPr id="0" name=""/>
        <dsp:cNvSpPr/>
      </dsp:nvSpPr>
      <dsp:spPr>
        <a:xfrm>
          <a:off x="4398701" y="2708261"/>
          <a:ext cx="1853198" cy="994522"/>
        </a:xfrm>
        <a:prstGeom prst="roundRect">
          <a:avLst/>
        </a:prstGeom>
        <a:solidFill>
          <a:srgbClr val="C0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a:t>Resident and Advisor fine-tune self-assessment</a:t>
          </a:r>
        </a:p>
      </dsp:txBody>
      <dsp:txXfrm>
        <a:off x="4447250" y="2756810"/>
        <a:ext cx="1756100" cy="897424"/>
      </dsp:txXfrm>
    </dsp:sp>
    <dsp:sp modelId="{6ED63562-078A-C242-BA18-1137CA954C6D}">
      <dsp:nvSpPr>
        <dsp:cNvPr id="0" name=""/>
        <dsp:cNvSpPr/>
      </dsp:nvSpPr>
      <dsp:spPr>
        <a:xfrm>
          <a:off x="2272665" y="774538"/>
          <a:ext cx="3184096" cy="3184096"/>
        </a:xfrm>
        <a:custGeom>
          <a:avLst/>
          <a:gdLst/>
          <a:ahLst/>
          <a:cxnLst/>
          <a:rect l="0" t="0" r="0" b="0"/>
          <a:pathLst>
            <a:path>
              <a:moveTo>
                <a:pt x="2136156" y="3088231"/>
              </a:moveTo>
              <a:arcTo wR="1592048" hR="1592048" stAng="4200929" swAng="2574645"/>
            </a:path>
          </a:pathLst>
        </a:custGeom>
        <a:noFill/>
        <a:ln w="9525" cap="flat"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24065AC6-94C4-E845-B75F-BAAACA46ED5D}">
      <dsp:nvSpPr>
        <dsp:cNvPr id="0" name=""/>
        <dsp:cNvSpPr/>
      </dsp:nvSpPr>
      <dsp:spPr>
        <a:xfrm>
          <a:off x="1473165" y="2708238"/>
          <a:ext cx="1795094" cy="948365"/>
        </a:xfrm>
        <a:prstGeom prst="roundRect">
          <a:avLst/>
        </a:prstGeom>
        <a:solidFill>
          <a:srgbClr val="C0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a:t>Milestones meeting! CCC completes milestones form</a:t>
          </a:r>
        </a:p>
      </dsp:txBody>
      <dsp:txXfrm>
        <a:off x="1519460" y="2754533"/>
        <a:ext cx="1702504" cy="855775"/>
      </dsp:txXfrm>
    </dsp:sp>
    <dsp:sp modelId="{C8FDFB26-D4BA-7A4B-88C1-8D2231EB523E}">
      <dsp:nvSpPr>
        <dsp:cNvPr id="0" name=""/>
        <dsp:cNvSpPr/>
      </dsp:nvSpPr>
      <dsp:spPr>
        <a:xfrm>
          <a:off x="1996472" y="559517"/>
          <a:ext cx="3184096" cy="3184096"/>
        </a:xfrm>
        <a:custGeom>
          <a:avLst/>
          <a:gdLst/>
          <a:ahLst/>
          <a:cxnLst/>
          <a:rect l="0" t="0" r="0" b="0"/>
          <a:pathLst>
            <a:path>
              <a:moveTo>
                <a:pt x="64900" y="2041980"/>
              </a:moveTo>
              <a:arcTo wR="1592048" hR="1592048" stAng="9815031" swAng="735461"/>
            </a:path>
          </a:pathLst>
        </a:custGeom>
        <a:noFill/>
        <a:ln w="9525" cap="flat"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5E5C8CE5-0ADE-6B40-90BA-44F9E529A1F6}">
      <dsp:nvSpPr>
        <dsp:cNvPr id="0" name=""/>
        <dsp:cNvSpPr/>
      </dsp:nvSpPr>
      <dsp:spPr>
        <a:xfrm>
          <a:off x="1180579" y="1172351"/>
          <a:ext cx="1693253" cy="982220"/>
        </a:xfrm>
        <a:prstGeom prst="roundRect">
          <a:avLst/>
        </a:prstGeom>
        <a:solidFill>
          <a:srgbClr val="C0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a:t>Resident and advisor complete ILP</a:t>
          </a:r>
        </a:p>
      </dsp:txBody>
      <dsp:txXfrm>
        <a:off x="1228527" y="1220299"/>
        <a:ext cx="1597357" cy="886324"/>
      </dsp:txXfrm>
    </dsp:sp>
    <dsp:sp modelId="{1B60ED25-69C3-6B44-9064-FE747D6DE7F9}">
      <dsp:nvSpPr>
        <dsp:cNvPr id="0" name=""/>
        <dsp:cNvSpPr/>
      </dsp:nvSpPr>
      <dsp:spPr>
        <a:xfrm>
          <a:off x="1832835" y="597474"/>
          <a:ext cx="3184096" cy="3184096"/>
        </a:xfrm>
        <a:custGeom>
          <a:avLst/>
          <a:gdLst/>
          <a:ahLst/>
          <a:cxnLst/>
          <a:rect l="0" t="0" r="0" b="0"/>
          <a:pathLst>
            <a:path>
              <a:moveTo>
                <a:pt x="501875" y="431815"/>
              </a:moveTo>
              <a:arcTo wR="1592048" hR="1592048" stAng="13606989" swAng="1308317"/>
            </a:path>
          </a:pathLst>
        </a:custGeom>
        <a:noFill/>
        <a:ln w="9525" cap="flat"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E11E98-37C9-8340-9113-881D32080710}">
      <dsp:nvSpPr>
        <dsp:cNvPr id="0" name=""/>
        <dsp:cNvSpPr/>
      </dsp:nvSpPr>
      <dsp:spPr>
        <a:xfrm>
          <a:off x="0" y="119011"/>
          <a:ext cx="8153399" cy="527670"/>
        </a:xfrm>
        <a:prstGeom prst="roundRect">
          <a:avLst/>
        </a:prstGeom>
        <a:solidFill>
          <a:schemeClr val="accent2">
            <a:lumMod val="40000"/>
            <a:lumOff val="6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dirty="0"/>
            <a:t>Observation-based feedback given &amp; entered throughout residency</a:t>
          </a:r>
        </a:p>
      </dsp:txBody>
      <dsp:txXfrm>
        <a:off x="25759" y="144770"/>
        <a:ext cx="8101881" cy="4761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E11E98-37C9-8340-9113-881D32080710}">
      <dsp:nvSpPr>
        <dsp:cNvPr id="0" name=""/>
        <dsp:cNvSpPr/>
      </dsp:nvSpPr>
      <dsp:spPr>
        <a:xfrm>
          <a:off x="0" y="119011"/>
          <a:ext cx="8153399" cy="527670"/>
        </a:xfrm>
        <a:prstGeom prst="round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dirty="0"/>
            <a:t>Observation-based feedback given &amp; entered throughout residency</a:t>
          </a:r>
        </a:p>
      </dsp:txBody>
      <dsp:txXfrm>
        <a:off x="25759" y="144770"/>
        <a:ext cx="8101881" cy="4761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1F9F1A-E676-5049-8452-D000B49C1111}">
      <dsp:nvSpPr>
        <dsp:cNvPr id="0" name=""/>
        <dsp:cNvSpPr/>
      </dsp:nvSpPr>
      <dsp:spPr>
        <a:xfrm>
          <a:off x="3030606" y="-74346"/>
          <a:ext cx="1602162" cy="1010378"/>
        </a:xfrm>
        <a:prstGeom prst="roundRect">
          <a:avLst/>
        </a:prstGeom>
        <a:solidFill>
          <a:srgbClr val="C0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a:t>1mo before: </a:t>
          </a:r>
        </a:p>
        <a:p>
          <a:pPr lvl="0" algn="ctr" defTabSz="577850">
            <a:lnSpc>
              <a:spcPct val="90000"/>
            </a:lnSpc>
            <a:spcBef>
              <a:spcPct val="0"/>
            </a:spcBef>
            <a:spcAft>
              <a:spcPct val="35000"/>
            </a:spcAft>
          </a:pPr>
          <a:r>
            <a:rPr lang="en-US" sz="1300" kern="1200" dirty="0"/>
            <a:t>Data emailed to resident, advisor, CCC</a:t>
          </a:r>
        </a:p>
      </dsp:txBody>
      <dsp:txXfrm>
        <a:off x="3079929" y="-25023"/>
        <a:ext cx="1503516" cy="911732"/>
      </dsp:txXfrm>
    </dsp:sp>
    <dsp:sp modelId="{58136155-93EF-D149-94B1-124AFEE5BA4C}">
      <dsp:nvSpPr>
        <dsp:cNvPr id="0" name=""/>
        <dsp:cNvSpPr/>
      </dsp:nvSpPr>
      <dsp:spPr>
        <a:xfrm>
          <a:off x="2749170" y="620145"/>
          <a:ext cx="3184096" cy="3184096"/>
        </a:xfrm>
        <a:custGeom>
          <a:avLst/>
          <a:gdLst/>
          <a:ahLst/>
          <a:cxnLst/>
          <a:rect l="0" t="0" r="0" b="0"/>
          <a:pathLst>
            <a:path>
              <a:moveTo>
                <a:pt x="2087719" y="79127"/>
              </a:moveTo>
              <a:arcTo wR="1592048" hR="1592048" stAng="17288406" swAng="1409634"/>
            </a:path>
          </a:pathLst>
        </a:custGeom>
        <a:noFill/>
        <a:ln w="9525" cap="flat"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99B85666-4CD3-9741-B06D-F6563D2572C1}">
      <dsp:nvSpPr>
        <dsp:cNvPr id="0" name=""/>
        <dsp:cNvSpPr/>
      </dsp:nvSpPr>
      <dsp:spPr>
        <a:xfrm>
          <a:off x="4764412" y="1172380"/>
          <a:ext cx="1911302" cy="1071779"/>
        </a:xfrm>
        <a:prstGeom prst="roundRect">
          <a:avLst/>
        </a:prstGeom>
        <a:solidFill>
          <a:schemeClr val="accent2">
            <a:lumMod val="40000"/>
            <a:lumOff val="6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a:t>Resident reviews data, self-assesses each milestone</a:t>
          </a:r>
        </a:p>
      </dsp:txBody>
      <dsp:txXfrm>
        <a:off x="4816732" y="1224700"/>
        <a:ext cx="1806662" cy="967139"/>
      </dsp:txXfrm>
    </dsp:sp>
    <dsp:sp modelId="{8F043943-3F18-0D4F-B74B-4AE19B08270E}">
      <dsp:nvSpPr>
        <dsp:cNvPr id="0" name=""/>
        <dsp:cNvSpPr/>
      </dsp:nvSpPr>
      <dsp:spPr>
        <a:xfrm>
          <a:off x="2558726" y="477905"/>
          <a:ext cx="3184096" cy="3184096"/>
        </a:xfrm>
        <a:custGeom>
          <a:avLst/>
          <a:gdLst/>
          <a:ahLst/>
          <a:cxnLst/>
          <a:rect l="0" t="0" r="0" b="0"/>
          <a:pathLst>
            <a:path>
              <a:moveTo>
                <a:pt x="3161149" y="1861378"/>
              </a:moveTo>
              <a:arcTo wR="1592048" hR="1592048" stAng="584382" swAng="626357"/>
            </a:path>
          </a:pathLst>
        </a:custGeom>
        <a:noFill/>
        <a:ln w="9525" cap="flat"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D56C7CE4-068A-014E-AF85-BD3B11E3FAAD}">
      <dsp:nvSpPr>
        <dsp:cNvPr id="0" name=""/>
        <dsp:cNvSpPr/>
      </dsp:nvSpPr>
      <dsp:spPr>
        <a:xfrm>
          <a:off x="4398701" y="2708261"/>
          <a:ext cx="1853198" cy="994522"/>
        </a:xfrm>
        <a:prstGeom prst="roundRect">
          <a:avLst/>
        </a:prstGeom>
        <a:solidFill>
          <a:schemeClr val="accent2">
            <a:lumMod val="40000"/>
            <a:lumOff val="6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a:t>Resident and Advisor fine-tune self-assessment</a:t>
          </a:r>
        </a:p>
      </dsp:txBody>
      <dsp:txXfrm>
        <a:off x="4447250" y="2756810"/>
        <a:ext cx="1756100" cy="897424"/>
      </dsp:txXfrm>
    </dsp:sp>
    <dsp:sp modelId="{6ED63562-078A-C242-BA18-1137CA954C6D}">
      <dsp:nvSpPr>
        <dsp:cNvPr id="0" name=""/>
        <dsp:cNvSpPr/>
      </dsp:nvSpPr>
      <dsp:spPr>
        <a:xfrm>
          <a:off x="2272665" y="774538"/>
          <a:ext cx="3184096" cy="3184096"/>
        </a:xfrm>
        <a:custGeom>
          <a:avLst/>
          <a:gdLst/>
          <a:ahLst/>
          <a:cxnLst/>
          <a:rect l="0" t="0" r="0" b="0"/>
          <a:pathLst>
            <a:path>
              <a:moveTo>
                <a:pt x="2136156" y="3088231"/>
              </a:moveTo>
              <a:arcTo wR="1592048" hR="1592048" stAng="4200929" swAng="2574645"/>
            </a:path>
          </a:pathLst>
        </a:custGeom>
        <a:noFill/>
        <a:ln w="9525" cap="flat"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24065AC6-94C4-E845-B75F-BAAACA46ED5D}">
      <dsp:nvSpPr>
        <dsp:cNvPr id="0" name=""/>
        <dsp:cNvSpPr/>
      </dsp:nvSpPr>
      <dsp:spPr>
        <a:xfrm>
          <a:off x="1473165" y="2708238"/>
          <a:ext cx="1795094" cy="948365"/>
        </a:xfrm>
        <a:prstGeom prst="roundRect">
          <a:avLst/>
        </a:prstGeom>
        <a:solidFill>
          <a:schemeClr val="accent2">
            <a:lumMod val="40000"/>
            <a:lumOff val="6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a:t>Milestones meeting! CCC completes milestones form</a:t>
          </a:r>
        </a:p>
      </dsp:txBody>
      <dsp:txXfrm>
        <a:off x="1519460" y="2754533"/>
        <a:ext cx="1702504" cy="855775"/>
      </dsp:txXfrm>
    </dsp:sp>
    <dsp:sp modelId="{C8FDFB26-D4BA-7A4B-88C1-8D2231EB523E}">
      <dsp:nvSpPr>
        <dsp:cNvPr id="0" name=""/>
        <dsp:cNvSpPr/>
      </dsp:nvSpPr>
      <dsp:spPr>
        <a:xfrm>
          <a:off x="1996472" y="559517"/>
          <a:ext cx="3184096" cy="3184096"/>
        </a:xfrm>
        <a:custGeom>
          <a:avLst/>
          <a:gdLst/>
          <a:ahLst/>
          <a:cxnLst/>
          <a:rect l="0" t="0" r="0" b="0"/>
          <a:pathLst>
            <a:path>
              <a:moveTo>
                <a:pt x="64900" y="2041980"/>
              </a:moveTo>
              <a:arcTo wR="1592048" hR="1592048" stAng="9815031" swAng="735461"/>
            </a:path>
          </a:pathLst>
        </a:custGeom>
        <a:noFill/>
        <a:ln w="9525" cap="flat"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5E5C8CE5-0ADE-6B40-90BA-44F9E529A1F6}">
      <dsp:nvSpPr>
        <dsp:cNvPr id="0" name=""/>
        <dsp:cNvSpPr/>
      </dsp:nvSpPr>
      <dsp:spPr>
        <a:xfrm>
          <a:off x="1180579" y="1172351"/>
          <a:ext cx="1693253" cy="982220"/>
        </a:xfrm>
        <a:prstGeom prst="roundRect">
          <a:avLst/>
        </a:prstGeom>
        <a:solidFill>
          <a:schemeClr val="accent2">
            <a:lumMod val="40000"/>
            <a:lumOff val="6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a:t>Resident and advisor complete ILP</a:t>
          </a:r>
        </a:p>
      </dsp:txBody>
      <dsp:txXfrm>
        <a:off x="1228527" y="1220299"/>
        <a:ext cx="1597357" cy="886324"/>
      </dsp:txXfrm>
    </dsp:sp>
    <dsp:sp modelId="{1B60ED25-69C3-6B44-9064-FE747D6DE7F9}">
      <dsp:nvSpPr>
        <dsp:cNvPr id="0" name=""/>
        <dsp:cNvSpPr/>
      </dsp:nvSpPr>
      <dsp:spPr>
        <a:xfrm>
          <a:off x="1832835" y="597474"/>
          <a:ext cx="3184096" cy="3184096"/>
        </a:xfrm>
        <a:custGeom>
          <a:avLst/>
          <a:gdLst/>
          <a:ahLst/>
          <a:cxnLst/>
          <a:rect l="0" t="0" r="0" b="0"/>
          <a:pathLst>
            <a:path>
              <a:moveTo>
                <a:pt x="501875" y="431815"/>
              </a:moveTo>
              <a:arcTo wR="1592048" hR="1592048" stAng="13606989" swAng="1308317"/>
            </a:path>
          </a:pathLst>
        </a:custGeom>
        <a:noFill/>
        <a:ln w="9525" cap="flat"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E11E98-37C9-8340-9113-881D32080710}">
      <dsp:nvSpPr>
        <dsp:cNvPr id="0" name=""/>
        <dsp:cNvSpPr/>
      </dsp:nvSpPr>
      <dsp:spPr>
        <a:xfrm>
          <a:off x="0" y="119011"/>
          <a:ext cx="8153399" cy="527670"/>
        </a:xfrm>
        <a:prstGeom prst="round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dirty="0"/>
            <a:t>Observation-based feedback given &amp; entered throughout residency</a:t>
          </a:r>
        </a:p>
      </dsp:txBody>
      <dsp:txXfrm>
        <a:off x="25759" y="144770"/>
        <a:ext cx="8101881" cy="47615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1F9F1A-E676-5049-8452-D000B49C1111}">
      <dsp:nvSpPr>
        <dsp:cNvPr id="0" name=""/>
        <dsp:cNvSpPr/>
      </dsp:nvSpPr>
      <dsp:spPr>
        <a:xfrm>
          <a:off x="3030606" y="-74346"/>
          <a:ext cx="1602162" cy="1010378"/>
        </a:xfrm>
        <a:prstGeom prst="roundRect">
          <a:avLst/>
        </a:prstGeom>
        <a:solidFill>
          <a:schemeClr val="accent2">
            <a:lumMod val="40000"/>
            <a:lumOff val="6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a:t>1mo before: </a:t>
          </a:r>
        </a:p>
        <a:p>
          <a:pPr lvl="0" algn="ctr" defTabSz="577850">
            <a:lnSpc>
              <a:spcPct val="90000"/>
            </a:lnSpc>
            <a:spcBef>
              <a:spcPct val="0"/>
            </a:spcBef>
            <a:spcAft>
              <a:spcPct val="35000"/>
            </a:spcAft>
          </a:pPr>
          <a:r>
            <a:rPr lang="en-US" sz="1300" kern="1200" dirty="0"/>
            <a:t>Data emailed to resident, advisor, CCC</a:t>
          </a:r>
        </a:p>
      </dsp:txBody>
      <dsp:txXfrm>
        <a:off x="3079929" y="-25023"/>
        <a:ext cx="1503516" cy="911732"/>
      </dsp:txXfrm>
    </dsp:sp>
    <dsp:sp modelId="{58136155-93EF-D149-94B1-124AFEE5BA4C}">
      <dsp:nvSpPr>
        <dsp:cNvPr id="0" name=""/>
        <dsp:cNvSpPr/>
      </dsp:nvSpPr>
      <dsp:spPr>
        <a:xfrm>
          <a:off x="2749170" y="620145"/>
          <a:ext cx="3184096" cy="3184096"/>
        </a:xfrm>
        <a:custGeom>
          <a:avLst/>
          <a:gdLst/>
          <a:ahLst/>
          <a:cxnLst/>
          <a:rect l="0" t="0" r="0" b="0"/>
          <a:pathLst>
            <a:path>
              <a:moveTo>
                <a:pt x="2087719" y="79127"/>
              </a:moveTo>
              <a:arcTo wR="1592048" hR="1592048" stAng="17288406" swAng="1409634"/>
            </a:path>
          </a:pathLst>
        </a:custGeom>
        <a:noFill/>
        <a:ln w="9525" cap="flat"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99B85666-4CD3-9741-B06D-F6563D2572C1}">
      <dsp:nvSpPr>
        <dsp:cNvPr id="0" name=""/>
        <dsp:cNvSpPr/>
      </dsp:nvSpPr>
      <dsp:spPr>
        <a:xfrm>
          <a:off x="4764412" y="1172380"/>
          <a:ext cx="1911302" cy="1071779"/>
        </a:xfrm>
        <a:prstGeom prst="roundRect">
          <a:avLst/>
        </a:prstGeom>
        <a:solidFill>
          <a:srgbClr val="C0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a:t>Resident reviews data, self-assesses each milestone</a:t>
          </a:r>
        </a:p>
      </dsp:txBody>
      <dsp:txXfrm>
        <a:off x="4816732" y="1224700"/>
        <a:ext cx="1806662" cy="967139"/>
      </dsp:txXfrm>
    </dsp:sp>
    <dsp:sp modelId="{8F043943-3F18-0D4F-B74B-4AE19B08270E}">
      <dsp:nvSpPr>
        <dsp:cNvPr id="0" name=""/>
        <dsp:cNvSpPr/>
      </dsp:nvSpPr>
      <dsp:spPr>
        <a:xfrm>
          <a:off x="2558726" y="477905"/>
          <a:ext cx="3184096" cy="3184096"/>
        </a:xfrm>
        <a:custGeom>
          <a:avLst/>
          <a:gdLst/>
          <a:ahLst/>
          <a:cxnLst/>
          <a:rect l="0" t="0" r="0" b="0"/>
          <a:pathLst>
            <a:path>
              <a:moveTo>
                <a:pt x="3161149" y="1861378"/>
              </a:moveTo>
              <a:arcTo wR="1592048" hR="1592048" stAng="584382" swAng="626357"/>
            </a:path>
          </a:pathLst>
        </a:custGeom>
        <a:noFill/>
        <a:ln w="9525" cap="flat"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D56C7CE4-068A-014E-AF85-BD3B11E3FAAD}">
      <dsp:nvSpPr>
        <dsp:cNvPr id="0" name=""/>
        <dsp:cNvSpPr/>
      </dsp:nvSpPr>
      <dsp:spPr>
        <a:xfrm>
          <a:off x="4398701" y="2708261"/>
          <a:ext cx="1853198" cy="994522"/>
        </a:xfrm>
        <a:prstGeom prst="roundRect">
          <a:avLst/>
        </a:prstGeom>
        <a:solidFill>
          <a:srgbClr val="C0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a:t>Resident and Advisor fine-tune self-assessment</a:t>
          </a:r>
        </a:p>
      </dsp:txBody>
      <dsp:txXfrm>
        <a:off x="4447250" y="2756810"/>
        <a:ext cx="1756100" cy="897424"/>
      </dsp:txXfrm>
    </dsp:sp>
    <dsp:sp modelId="{6ED63562-078A-C242-BA18-1137CA954C6D}">
      <dsp:nvSpPr>
        <dsp:cNvPr id="0" name=""/>
        <dsp:cNvSpPr/>
      </dsp:nvSpPr>
      <dsp:spPr>
        <a:xfrm>
          <a:off x="2272665" y="774538"/>
          <a:ext cx="3184096" cy="3184096"/>
        </a:xfrm>
        <a:custGeom>
          <a:avLst/>
          <a:gdLst/>
          <a:ahLst/>
          <a:cxnLst/>
          <a:rect l="0" t="0" r="0" b="0"/>
          <a:pathLst>
            <a:path>
              <a:moveTo>
                <a:pt x="2136156" y="3088231"/>
              </a:moveTo>
              <a:arcTo wR="1592048" hR="1592048" stAng="4200929" swAng="2574645"/>
            </a:path>
          </a:pathLst>
        </a:custGeom>
        <a:noFill/>
        <a:ln w="9525" cap="flat"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24065AC6-94C4-E845-B75F-BAAACA46ED5D}">
      <dsp:nvSpPr>
        <dsp:cNvPr id="0" name=""/>
        <dsp:cNvSpPr/>
      </dsp:nvSpPr>
      <dsp:spPr>
        <a:xfrm>
          <a:off x="1473165" y="2708238"/>
          <a:ext cx="1795094" cy="948365"/>
        </a:xfrm>
        <a:prstGeom prst="roundRect">
          <a:avLst/>
        </a:prstGeom>
        <a:solidFill>
          <a:schemeClr val="accent2">
            <a:lumMod val="40000"/>
            <a:lumOff val="6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a:t>Milestones meeting! CC completes milestones form</a:t>
          </a:r>
        </a:p>
      </dsp:txBody>
      <dsp:txXfrm>
        <a:off x="1519460" y="2754533"/>
        <a:ext cx="1702504" cy="855775"/>
      </dsp:txXfrm>
    </dsp:sp>
    <dsp:sp modelId="{C8FDFB26-D4BA-7A4B-88C1-8D2231EB523E}">
      <dsp:nvSpPr>
        <dsp:cNvPr id="0" name=""/>
        <dsp:cNvSpPr/>
      </dsp:nvSpPr>
      <dsp:spPr>
        <a:xfrm>
          <a:off x="1996472" y="559517"/>
          <a:ext cx="3184096" cy="3184096"/>
        </a:xfrm>
        <a:custGeom>
          <a:avLst/>
          <a:gdLst/>
          <a:ahLst/>
          <a:cxnLst/>
          <a:rect l="0" t="0" r="0" b="0"/>
          <a:pathLst>
            <a:path>
              <a:moveTo>
                <a:pt x="64900" y="2041980"/>
              </a:moveTo>
              <a:arcTo wR="1592048" hR="1592048" stAng="9815031" swAng="735461"/>
            </a:path>
          </a:pathLst>
        </a:custGeom>
        <a:noFill/>
        <a:ln w="9525" cap="flat"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5E5C8CE5-0ADE-6B40-90BA-44F9E529A1F6}">
      <dsp:nvSpPr>
        <dsp:cNvPr id="0" name=""/>
        <dsp:cNvSpPr/>
      </dsp:nvSpPr>
      <dsp:spPr>
        <a:xfrm>
          <a:off x="1180579" y="1172351"/>
          <a:ext cx="1693253" cy="982220"/>
        </a:xfrm>
        <a:prstGeom prst="roundRect">
          <a:avLst/>
        </a:prstGeom>
        <a:solidFill>
          <a:schemeClr val="accent2">
            <a:lumMod val="40000"/>
            <a:lumOff val="6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a:t>Resident and advisor complete ILP</a:t>
          </a:r>
        </a:p>
      </dsp:txBody>
      <dsp:txXfrm>
        <a:off x="1228527" y="1220299"/>
        <a:ext cx="1597357" cy="886324"/>
      </dsp:txXfrm>
    </dsp:sp>
    <dsp:sp modelId="{1B60ED25-69C3-6B44-9064-FE747D6DE7F9}">
      <dsp:nvSpPr>
        <dsp:cNvPr id="0" name=""/>
        <dsp:cNvSpPr/>
      </dsp:nvSpPr>
      <dsp:spPr>
        <a:xfrm>
          <a:off x="1832835" y="597474"/>
          <a:ext cx="3184096" cy="3184096"/>
        </a:xfrm>
        <a:custGeom>
          <a:avLst/>
          <a:gdLst/>
          <a:ahLst/>
          <a:cxnLst/>
          <a:rect l="0" t="0" r="0" b="0"/>
          <a:pathLst>
            <a:path>
              <a:moveTo>
                <a:pt x="501875" y="431815"/>
              </a:moveTo>
              <a:arcTo wR="1592048" hR="1592048" stAng="13606989" swAng="1308317"/>
            </a:path>
          </a:pathLst>
        </a:custGeom>
        <a:noFill/>
        <a:ln w="9525" cap="flat"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E11E98-37C9-8340-9113-881D32080710}">
      <dsp:nvSpPr>
        <dsp:cNvPr id="0" name=""/>
        <dsp:cNvSpPr/>
      </dsp:nvSpPr>
      <dsp:spPr>
        <a:xfrm>
          <a:off x="0" y="119011"/>
          <a:ext cx="8153399" cy="527670"/>
        </a:xfrm>
        <a:prstGeom prst="roundRect">
          <a:avLst/>
        </a:prstGeom>
        <a:solidFill>
          <a:schemeClr val="accent2">
            <a:lumMod val="40000"/>
            <a:lumOff val="6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dirty="0"/>
            <a:t>Observation-based feedback given &amp; entered throughout residency</a:t>
          </a:r>
        </a:p>
      </dsp:txBody>
      <dsp:txXfrm>
        <a:off x="25759" y="144770"/>
        <a:ext cx="8101881" cy="47615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1F9F1A-E676-5049-8452-D000B49C1111}">
      <dsp:nvSpPr>
        <dsp:cNvPr id="0" name=""/>
        <dsp:cNvSpPr/>
      </dsp:nvSpPr>
      <dsp:spPr>
        <a:xfrm>
          <a:off x="3030606" y="-74346"/>
          <a:ext cx="1602162" cy="1010378"/>
        </a:xfrm>
        <a:prstGeom prst="roundRect">
          <a:avLst/>
        </a:prstGeom>
        <a:solidFill>
          <a:schemeClr val="accent2">
            <a:lumMod val="40000"/>
            <a:lumOff val="6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a:t>1mo before: </a:t>
          </a:r>
        </a:p>
        <a:p>
          <a:pPr lvl="0" algn="ctr" defTabSz="577850">
            <a:lnSpc>
              <a:spcPct val="90000"/>
            </a:lnSpc>
            <a:spcBef>
              <a:spcPct val="0"/>
            </a:spcBef>
            <a:spcAft>
              <a:spcPct val="35000"/>
            </a:spcAft>
          </a:pPr>
          <a:r>
            <a:rPr lang="en-US" sz="1300" kern="1200" dirty="0"/>
            <a:t>Data emailed to resident, advisor, CCC</a:t>
          </a:r>
        </a:p>
      </dsp:txBody>
      <dsp:txXfrm>
        <a:off x="3079929" y="-25023"/>
        <a:ext cx="1503516" cy="911732"/>
      </dsp:txXfrm>
    </dsp:sp>
    <dsp:sp modelId="{58136155-93EF-D149-94B1-124AFEE5BA4C}">
      <dsp:nvSpPr>
        <dsp:cNvPr id="0" name=""/>
        <dsp:cNvSpPr/>
      </dsp:nvSpPr>
      <dsp:spPr>
        <a:xfrm>
          <a:off x="2749170" y="620145"/>
          <a:ext cx="3184096" cy="3184096"/>
        </a:xfrm>
        <a:custGeom>
          <a:avLst/>
          <a:gdLst/>
          <a:ahLst/>
          <a:cxnLst/>
          <a:rect l="0" t="0" r="0" b="0"/>
          <a:pathLst>
            <a:path>
              <a:moveTo>
                <a:pt x="2087719" y="79127"/>
              </a:moveTo>
              <a:arcTo wR="1592048" hR="1592048" stAng="17288406" swAng="1409634"/>
            </a:path>
          </a:pathLst>
        </a:custGeom>
        <a:noFill/>
        <a:ln w="9525" cap="flat"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99B85666-4CD3-9741-B06D-F6563D2572C1}">
      <dsp:nvSpPr>
        <dsp:cNvPr id="0" name=""/>
        <dsp:cNvSpPr/>
      </dsp:nvSpPr>
      <dsp:spPr>
        <a:xfrm>
          <a:off x="4764412" y="1172380"/>
          <a:ext cx="1911302" cy="1071779"/>
        </a:xfrm>
        <a:prstGeom prst="roundRect">
          <a:avLst/>
        </a:prstGeom>
        <a:solidFill>
          <a:schemeClr val="accent2">
            <a:lumMod val="40000"/>
            <a:lumOff val="6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a:t>Resident reviews data, self-assesses each milestone</a:t>
          </a:r>
        </a:p>
      </dsp:txBody>
      <dsp:txXfrm>
        <a:off x="4816732" y="1224700"/>
        <a:ext cx="1806662" cy="967139"/>
      </dsp:txXfrm>
    </dsp:sp>
    <dsp:sp modelId="{8F043943-3F18-0D4F-B74B-4AE19B08270E}">
      <dsp:nvSpPr>
        <dsp:cNvPr id="0" name=""/>
        <dsp:cNvSpPr/>
      </dsp:nvSpPr>
      <dsp:spPr>
        <a:xfrm>
          <a:off x="2558726" y="477905"/>
          <a:ext cx="3184096" cy="3184096"/>
        </a:xfrm>
        <a:custGeom>
          <a:avLst/>
          <a:gdLst/>
          <a:ahLst/>
          <a:cxnLst/>
          <a:rect l="0" t="0" r="0" b="0"/>
          <a:pathLst>
            <a:path>
              <a:moveTo>
                <a:pt x="3161149" y="1861378"/>
              </a:moveTo>
              <a:arcTo wR="1592048" hR="1592048" stAng="584382" swAng="626357"/>
            </a:path>
          </a:pathLst>
        </a:custGeom>
        <a:noFill/>
        <a:ln w="9525" cap="flat"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D56C7CE4-068A-014E-AF85-BD3B11E3FAAD}">
      <dsp:nvSpPr>
        <dsp:cNvPr id="0" name=""/>
        <dsp:cNvSpPr/>
      </dsp:nvSpPr>
      <dsp:spPr>
        <a:xfrm>
          <a:off x="4398701" y="2708261"/>
          <a:ext cx="1853198" cy="994522"/>
        </a:xfrm>
        <a:prstGeom prst="roundRect">
          <a:avLst/>
        </a:prstGeom>
        <a:solidFill>
          <a:schemeClr val="accent2">
            <a:lumMod val="40000"/>
            <a:lumOff val="6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a:t>Resident and Advisor fine-tune self-assessment</a:t>
          </a:r>
        </a:p>
      </dsp:txBody>
      <dsp:txXfrm>
        <a:off x="4447250" y="2756810"/>
        <a:ext cx="1756100" cy="897424"/>
      </dsp:txXfrm>
    </dsp:sp>
    <dsp:sp modelId="{6ED63562-078A-C242-BA18-1137CA954C6D}">
      <dsp:nvSpPr>
        <dsp:cNvPr id="0" name=""/>
        <dsp:cNvSpPr/>
      </dsp:nvSpPr>
      <dsp:spPr>
        <a:xfrm>
          <a:off x="2272665" y="774538"/>
          <a:ext cx="3184096" cy="3184096"/>
        </a:xfrm>
        <a:custGeom>
          <a:avLst/>
          <a:gdLst/>
          <a:ahLst/>
          <a:cxnLst/>
          <a:rect l="0" t="0" r="0" b="0"/>
          <a:pathLst>
            <a:path>
              <a:moveTo>
                <a:pt x="2136156" y="3088231"/>
              </a:moveTo>
              <a:arcTo wR="1592048" hR="1592048" stAng="4200929" swAng="2574645"/>
            </a:path>
          </a:pathLst>
        </a:custGeom>
        <a:noFill/>
        <a:ln w="9525" cap="flat"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24065AC6-94C4-E845-B75F-BAAACA46ED5D}">
      <dsp:nvSpPr>
        <dsp:cNvPr id="0" name=""/>
        <dsp:cNvSpPr/>
      </dsp:nvSpPr>
      <dsp:spPr>
        <a:xfrm>
          <a:off x="1473165" y="2708238"/>
          <a:ext cx="1795094" cy="948365"/>
        </a:xfrm>
        <a:prstGeom prst="roundRect">
          <a:avLst/>
        </a:prstGeom>
        <a:solidFill>
          <a:srgbClr val="C0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a:t>Milestones meeting! CC completes milestones form</a:t>
          </a:r>
        </a:p>
      </dsp:txBody>
      <dsp:txXfrm>
        <a:off x="1519460" y="2754533"/>
        <a:ext cx="1702504" cy="855775"/>
      </dsp:txXfrm>
    </dsp:sp>
    <dsp:sp modelId="{C8FDFB26-D4BA-7A4B-88C1-8D2231EB523E}">
      <dsp:nvSpPr>
        <dsp:cNvPr id="0" name=""/>
        <dsp:cNvSpPr/>
      </dsp:nvSpPr>
      <dsp:spPr>
        <a:xfrm>
          <a:off x="1996472" y="559517"/>
          <a:ext cx="3184096" cy="3184096"/>
        </a:xfrm>
        <a:custGeom>
          <a:avLst/>
          <a:gdLst/>
          <a:ahLst/>
          <a:cxnLst/>
          <a:rect l="0" t="0" r="0" b="0"/>
          <a:pathLst>
            <a:path>
              <a:moveTo>
                <a:pt x="64900" y="2041980"/>
              </a:moveTo>
              <a:arcTo wR="1592048" hR="1592048" stAng="9815031" swAng="735461"/>
            </a:path>
          </a:pathLst>
        </a:custGeom>
        <a:noFill/>
        <a:ln w="9525" cap="flat"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5E5C8CE5-0ADE-6B40-90BA-44F9E529A1F6}">
      <dsp:nvSpPr>
        <dsp:cNvPr id="0" name=""/>
        <dsp:cNvSpPr/>
      </dsp:nvSpPr>
      <dsp:spPr>
        <a:xfrm>
          <a:off x="1180579" y="1172351"/>
          <a:ext cx="1693253" cy="982220"/>
        </a:xfrm>
        <a:prstGeom prst="roundRect">
          <a:avLst/>
        </a:prstGeom>
        <a:solidFill>
          <a:schemeClr val="accent2">
            <a:lumMod val="40000"/>
            <a:lumOff val="6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a:t>Resident and advisor complete ILP</a:t>
          </a:r>
        </a:p>
      </dsp:txBody>
      <dsp:txXfrm>
        <a:off x="1228527" y="1220299"/>
        <a:ext cx="1597357" cy="886324"/>
      </dsp:txXfrm>
    </dsp:sp>
    <dsp:sp modelId="{1B60ED25-69C3-6B44-9064-FE747D6DE7F9}">
      <dsp:nvSpPr>
        <dsp:cNvPr id="0" name=""/>
        <dsp:cNvSpPr/>
      </dsp:nvSpPr>
      <dsp:spPr>
        <a:xfrm>
          <a:off x="1832835" y="597474"/>
          <a:ext cx="3184096" cy="3184096"/>
        </a:xfrm>
        <a:custGeom>
          <a:avLst/>
          <a:gdLst/>
          <a:ahLst/>
          <a:cxnLst/>
          <a:rect l="0" t="0" r="0" b="0"/>
          <a:pathLst>
            <a:path>
              <a:moveTo>
                <a:pt x="501875" y="431815"/>
              </a:moveTo>
              <a:arcTo wR="1592048" hR="1592048" stAng="13606989" swAng="1308317"/>
            </a:path>
          </a:pathLst>
        </a:custGeom>
        <a:noFill/>
        <a:ln w="9525" cap="flat"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E11E98-37C9-8340-9113-881D32080710}">
      <dsp:nvSpPr>
        <dsp:cNvPr id="0" name=""/>
        <dsp:cNvSpPr/>
      </dsp:nvSpPr>
      <dsp:spPr>
        <a:xfrm>
          <a:off x="0" y="119011"/>
          <a:ext cx="8153399" cy="527670"/>
        </a:xfrm>
        <a:prstGeom prst="roundRect">
          <a:avLst/>
        </a:prstGeom>
        <a:solidFill>
          <a:schemeClr val="accent2">
            <a:lumMod val="40000"/>
            <a:lumOff val="6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dirty="0"/>
            <a:t>Observation-based feedback given &amp; entered throughout residency</a:t>
          </a:r>
        </a:p>
      </dsp:txBody>
      <dsp:txXfrm>
        <a:off x="25759" y="144770"/>
        <a:ext cx="8101881" cy="47615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1F9F1A-E676-5049-8452-D000B49C1111}">
      <dsp:nvSpPr>
        <dsp:cNvPr id="0" name=""/>
        <dsp:cNvSpPr/>
      </dsp:nvSpPr>
      <dsp:spPr>
        <a:xfrm>
          <a:off x="3030606" y="-74346"/>
          <a:ext cx="1602162" cy="1010378"/>
        </a:xfrm>
        <a:prstGeom prst="roundRect">
          <a:avLst/>
        </a:prstGeom>
        <a:solidFill>
          <a:schemeClr val="accent2">
            <a:lumMod val="40000"/>
            <a:lumOff val="6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a:t>1mo before: </a:t>
          </a:r>
        </a:p>
        <a:p>
          <a:pPr lvl="0" algn="ctr" defTabSz="577850">
            <a:lnSpc>
              <a:spcPct val="90000"/>
            </a:lnSpc>
            <a:spcBef>
              <a:spcPct val="0"/>
            </a:spcBef>
            <a:spcAft>
              <a:spcPct val="35000"/>
            </a:spcAft>
          </a:pPr>
          <a:r>
            <a:rPr lang="en-US" sz="1300" kern="1200" dirty="0"/>
            <a:t>Data emailed to resident, advisor, CCC</a:t>
          </a:r>
        </a:p>
      </dsp:txBody>
      <dsp:txXfrm>
        <a:off x="3079929" y="-25023"/>
        <a:ext cx="1503516" cy="911732"/>
      </dsp:txXfrm>
    </dsp:sp>
    <dsp:sp modelId="{58136155-93EF-D149-94B1-124AFEE5BA4C}">
      <dsp:nvSpPr>
        <dsp:cNvPr id="0" name=""/>
        <dsp:cNvSpPr/>
      </dsp:nvSpPr>
      <dsp:spPr>
        <a:xfrm>
          <a:off x="2749170" y="620145"/>
          <a:ext cx="3184096" cy="3184096"/>
        </a:xfrm>
        <a:custGeom>
          <a:avLst/>
          <a:gdLst/>
          <a:ahLst/>
          <a:cxnLst/>
          <a:rect l="0" t="0" r="0" b="0"/>
          <a:pathLst>
            <a:path>
              <a:moveTo>
                <a:pt x="2087719" y="79127"/>
              </a:moveTo>
              <a:arcTo wR="1592048" hR="1592048" stAng="17288406" swAng="1409634"/>
            </a:path>
          </a:pathLst>
        </a:custGeom>
        <a:noFill/>
        <a:ln w="9525" cap="flat"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99B85666-4CD3-9741-B06D-F6563D2572C1}">
      <dsp:nvSpPr>
        <dsp:cNvPr id="0" name=""/>
        <dsp:cNvSpPr/>
      </dsp:nvSpPr>
      <dsp:spPr>
        <a:xfrm>
          <a:off x="4764412" y="1172380"/>
          <a:ext cx="1911302" cy="1071779"/>
        </a:xfrm>
        <a:prstGeom prst="roundRect">
          <a:avLst/>
        </a:prstGeom>
        <a:solidFill>
          <a:schemeClr val="accent2">
            <a:lumMod val="40000"/>
            <a:lumOff val="6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a:t>Resident reviews data, self-assesses each milestone</a:t>
          </a:r>
        </a:p>
      </dsp:txBody>
      <dsp:txXfrm>
        <a:off x="4816732" y="1224700"/>
        <a:ext cx="1806662" cy="967139"/>
      </dsp:txXfrm>
    </dsp:sp>
    <dsp:sp modelId="{8F043943-3F18-0D4F-B74B-4AE19B08270E}">
      <dsp:nvSpPr>
        <dsp:cNvPr id="0" name=""/>
        <dsp:cNvSpPr/>
      </dsp:nvSpPr>
      <dsp:spPr>
        <a:xfrm>
          <a:off x="2558726" y="477905"/>
          <a:ext cx="3184096" cy="3184096"/>
        </a:xfrm>
        <a:custGeom>
          <a:avLst/>
          <a:gdLst/>
          <a:ahLst/>
          <a:cxnLst/>
          <a:rect l="0" t="0" r="0" b="0"/>
          <a:pathLst>
            <a:path>
              <a:moveTo>
                <a:pt x="3161149" y="1861378"/>
              </a:moveTo>
              <a:arcTo wR="1592048" hR="1592048" stAng="584382" swAng="626357"/>
            </a:path>
          </a:pathLst>
        </a:custGeom>
        <a:noFill/>
        <a:ln w="9525" cap="flat"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D56C7CE4-068A-014E-AF85-BD3B11E3FAAD}">
      <dsp:nvSpPr>
        <dsp:cNvPr id="0" name=""/>
        <dsp:cNvSpPr/>
      </dsp:nvSpPr>
      <dsp:spPr>
        <a:xfrm>
          <a:off x="4398701" y="2708261"/>
          <a:ext cx="1853198" cy="994522"/>
        </a:xfrm>
        <a:prstGeom prst="roundRect">
          <a:avLst/>
        </a:prstGeom>
        <a:solidFill>
          <a:schemeClr val="accent2">
            <a:lumMod val="40000"/>
            <a:lumOff val="6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a:t>Resident and Advisor fine-tune self-assessment</a:t>
          </a:r>
        </a:p>
      </dsp:txBody>
      <dsp:txXfrm>
        <a:off x="4447250" y="2756810"/>
        <a:ext cx="1756100" cy="897424"/>
      </dsp:txXfrm>
    </dsp:sp>
    <dsp:sp modelId="{6ED63562-078A-C242-BA18-1137CA954C6D}">
      <dsp:nvSpPr>
        <dsp:cNvPr id="0" name=""/>
        <dsp:cNvSpPr/>
      </dsp:nvSpPr>
      <dsp:spPr>
        <a:xfrm>
          <a:off x="2272665" y="774538"/>
          <a:ext cx="3184096" cy="3184096"/>
        </a:xfrm>
        <a:custGeom>
          <a:avLst/>
          <a:gdLst/>
          <a:ahLst/>
          <a:cxnLst/>
          <a:rect l="0" t="0" r="0" b="0"/>
          <a:pathLst>
            <a:path>
              <a:moveTo>
                <a:pt x="2136156" y="3088231"/>
              </a:moveTo>
              <a:arcTo wR="1592048" hR="1592048" stAng="4200929" swAng="2574645"/>
            </a:path>
          </a:pathLst>
        </a:custGeom>
        <a:noFill/>
        <a:ln w="9525" cap="flat"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24065AC6-94C4-E845-B75F-BAAACA46ED5D}">
      <dsp:nvSpPr>
        <dsp:cNvPr id="0" name=""/>
        <dsp:cNvSpPr/>
      </dsp:nvSpPr>
      <dsp:spPr>
        <a:xfrm>
          <a:off x="1473165" y="2708238"/>
          <a:ext cx="1795094" cy="948365"/>
        </a:xfrm>
        <a:prstGeom prst="roundRect">
          <a:avLst/>
        </a:prstGeom>
        <a:solidFill>
          <a:schemeClr val="accent2">
            <a:lumMod val="40000"/>
            <a:lumOff val="6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a:t>Milestones meeting! CC completes milestones form</a:t>
          </a:r>
        </a:p>
      </dsp:txBody>
      <dsp:txXfrm>
        <a:off x="1519460" y="2754533"/>
        <a:ext cx="1702504" cy="855775"/>
      </dsp:txXfrm>
    </dsp:sp>
    <dsp:sp modelId="{C8FDFB26-D4BA-7A4B-88C1-8D2231EB523E}">
      <dsp:nvSpPr>
        <dsp:cNvPr id="0" name=""/>
        <dsp:cNvSpPr/>
      </dsp:nvSpPr>
      <dsp:spPr>
        <a:xfrm>
          <a:off x="1996472" y="559517"/>
          <a:ext cx="3184096" cy="3184096"/>
        </a:xfrm>
        <a:custGeom>
          <a:avLst/>
          <a:gdLst/>
          <a:ahLst/>
          <a:cxnLst/>
          <a:rect l="0" t="0" r="0" b="0"/>
          <a:pathLst>
            <a:path>
              <a:moveTo>
                <a:pt x="64900" y="2041980"/>
              </a:moveTo>
              <a:arcTo wR="1592048" hR="1592048" stAng="9815031" swAng="735461"/>
            </a:path>
          </a:pathLst>
        </a:custGeom>
        <a:noFill/>
        <a:ln w="9525" cap="flat"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5E5C8CE5-0ADE-6B40-90BA-44F9E529A1F6}">
      <dsp:nvSpPr>
        <dsp:cNvPr id="0" name=""/>
        <dsp:cNvSpPr/>
      </dsp:nvSpPr>
      <dsp:spPr>
        <a:xfrm>
          <a:off x="1180579" y="1172351"/>
          <a:ext cx="1693253" cy="982220"/>
        </a:xfrm>
        <a:prstGeom prst="roundRect">
          <a:avLst/>
        </a:prstGeom>
        <a:solidFill>
          <a:srgbClr val="C0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a:t>Resident and advisor complete ILP</a:t>
          </a:r>
        </a:p>
      </dsp:txBody>
      <dsp:txXfrm>
        <a:off x="1228527" y="1220299"/>
        <a:ext cx="1597357" cy="886324"/>
      </dsp:txXfrm>
    </dsp:sp>
    <dsp:sp modelId="{1B60ED25-69C3-6B44-9064-FE747D6DE7F9}">
      <dsp:nvSpPr>
        <dsp:cNvPr id="0" name=""/>
        <dsp:cNvSpPr/>
      </dsp:nvSpPr>
      <dsp:spPr>
        <a:xfrm>
          <a:off x="1832835" y="597474"/>
          <a:ext cx="3184096" cy="3184096"/>
        </a:xfrm>
        <a:custGeom>
          <a:avLst/>
          <a:gdLst/>
          <a:ahLst/>
          <a:cxnLst/>
          <a:rect l="0" t="0" r="0" b="0"/>
          <a:pathLst>
            <a:path>
              <a:moveTo>
                <a:pt x="501875" y="431815"/>
              </a:moveTo>
              <a:arcTo wR="1592048" hR="1592048" stAng="13606989" swAng="1308317"/>
            </a:path>
          </a:pathLst>
        </a:custGeom>
        <a:noFill/>
        <a:ln w="9525" cap="flat"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80AD8A-F631-4F6E-920C-82A54727A716}" type="datetimeFigureOut">
              <a:rPr lang="en-US" smtClean="0"/>
              <a:t>4/28/19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AA0300-D910-40FE-982C-936247A72BCA}" type="slidenum">
              <a:rPr lang="en-US" smtClean="0"/>
              <a:t>‹#›</a:t>
            </a:fld>
            <a:endParaRPr lang="en-US"/>
          </a:p>
        </p:txBody>
      </p:sp>
    </p:spTree>
    <p:extLst>
      <p:ext uri="{BB962C8B-B14F-4D97-AF65-F5344CB8AC3E}">
        <p14:creationId xmlns:p14="http://schemas.microsoft.com/office/powerpoint/2010/main" val="235373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we are as a residency</a:t>
            </a:r>
          </a:p>
          <a:p>
            <a:r>
              <a:rPr lang="en-US" dirty="0"/>
              <a:t>Our CCC</a:t>
            </a:r>
          </a:p>
          <a:p>
            <a:r>
              <a:rPr lang="en-US" dirty="0"/>
              <a:t>At the University of Utah Family Medicine Residency Program, the CCC is comprised of an interdisciplinary group of Family Medicine faculty:</a:t>
            </a:r>
          </a:p>
          <a:p>
            <a:pPr lvl="1"/>
            <a:r>
              <a:rPr lang="en-US" dirty="0"/>
              <a:t>Family Medicine Physicians</a:t>
            </a:r>
          </a:p>
          <a:p>
            <a:pPr lvl="1"/>
            <a:r>
              <a:rPr lang="en-US" dirty="0"/>
              <a:t>Geriatrician/Nutritionist</a:t>
            </a:r>
          </a:p>
          <a:p>
            <a:pPr lvl="1"/>
            <a:r>
              <a:rPr lang="en-US" dirty="0"/>
              <a:t>Psychologist</a:t>
            </a:r>
          </a:p>
          <a:p>
            <a:endParaRPr lang="en-US" dirty="0"/>
          </a:p>
        </p:txBody>
      </p:sp>
      <p:sp>
        <p:nvSpPr>
          <p:cNvPr id="4" name="Slide Number Placeholder 3"/>
          <p:cNvSpPr>
            <a:spLocks noGrp="1"/>
          </p:cNvSpPr>
          <p:nvPr>
            <p:ph type="sldNum" sz="quarter" idx="10"/>
          </p:nvPr>
        </p:nvSpPr>
        <p:spPr/>
        <p:txBody>
          <a:bodyPr/>
          <a:lstStyle/>
          <a:p>
            <a:fld id="{BC961568-FE6E-7E40-AFDD-AC579867E31B}" type="slidenum">
              <a:rPr lang="en-US" smtClean="0"/>
              <a:t>3</a:t>
            </a:fld>
            <a:endParaRPr lang="en-US"/>
          </a:p>
        </p:txBody>
      </p:sp>
    </p:spTree>
    <p:extLst>
      <p:ext uri="{BB962C8B-B14F-4D97-AF65-F5344CB8AC3E}">
        <p14:creationId xmlns:p14="http://schemas.microsoft.com/office/powerpoint/2010/main" val="15873580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Real time formative feedback in continuity clinic is provided by the supervising attending to the resident each clinic session, focusing on one Milestone. Feedback is given verbally, and then logged electronically. </a:t>
            </a:r>
            <a:r>
              <a:rPr lang="en-US" sz="1200" dirty="0" err="1">
                <a:solidFill>
                  <a:schemeClr val="tx1"/>
                </a:solidFill>
              </a:rPr>
              <a:t>Attendings</a:t>
            </a:r>
            <a:r>
              <a:rPr lang="en-US" sz="1200" baseline="0" dirty="0">
                <a:solidFill>
                  <a:schemeClr val="tx1"/>
                </a:solidFill>
              </a:rPr>
              <a:t> are required to do one evaluation on each resident for each clinic session, and should be something that is observable. </a:t>
            </a:r>
            <a:endParaRPr lang="en-US" sz="1200" dirty="0">
              <a:solidFill>
                <a:schemeClr val="tx1"/>
              </a:solidFill>
            </a:endParaRPr>
          </a:p>
          <a:p>
            <a:endParaRPr lang="en-US" dirty="0"/>
          </a:p>
        </p:txBody>
      </p:sp>
      <p:sp>
        <p:nvSpPr>
          <p:cNvPr id="4" name="Slide Number Placeholder 3"/>
          <p:cNvSpPr>
            <a:spLocks noGrp="1"/>
          </p:cNvSpPr>
          <p:nvPr>
            <p:ph type="sldNum" sz="quarter" idx="10"/>
          </p:nvPr>
        </p:nvSpPr>
        <p:spPr/>
        <p:txBody>
          <a:bodyPr/>
          <a:lstStyle/>
          <a:p>
            <a:fld id="{6AAFF22F-A41F-4878-B4D5-CAC53E22F35F}" type="slidenum">
              <a:rPr lang="en-US" smtClean="0"/>
              <a:t>30</a:t>
            </a:fld>
            <a:endParaRPr lang="en-US"/>
          </a:p>
        </p:txBody>
      </p:sp>
    </p:spTree>
    <p:extLst>
      <p:ext uri="{BB962C8B-B14F-4D97-AF65-F5344CB8AC3E}">
        <p14:creationId xmlns:p14="http://schemas.microsoft.com/office/powerpoint/2010/main" val="4070163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Other assessments are collected and collated by support staff (including  rotation evaluations, patient satisfaction scores, MA feedback, </a:t>
            </a:r>
            <a:r>
              <a:rPr lang="en-US" sz="1200" dirty="0" err="1">
                <a:solidFill>
                  <a:schemeClr val="tx1"/>
                </a:solidFill>
              </a:rPr>
              <a:t>wRVUs</a:t>
            </a:r>
            <a:r>
              <a:rPr lang="en-US" sz="1200" dirty="0">
                <a:solidFill>
                  <a:schemeClr val="tx1"/>
                </a:solidFill>
              </a:rPr>
              <a:t>, chart closure rates, procedure logs, presentation performance, quality metrics).</a:t>
            </a:r>
          </a:p>
          <a:p>
            <a:endParaRPr lang="en-US" dirty="0"/>
          </a:p>
        </p:txBody>
      </p:sp>
      <p:sp>
        <p:nvSpPr>
          <p:cNvPr id="4" name="Slide Number Placeholder 3"/>
          <p:cNvSpPr>
            <a:spLocks noGrp="1"/>
          </p:cNvSpPr>
          <p:nvPr>
            <p:ph type="sldNum" sz="quarter" idx="10"/>
          </p:nvPr>
        </p:nvSpPr>
        <p:spPr/>
        <p:txBody>
          <a:bodyPr/>
          <a:lstStyle/>
          <a:p>
            <a:fld id="{6AAFF22F-A41F-4878-B4D5-CAC53E22F35F}" type="slidenum">
              <a:rPr lang="en-US" smtClean="0"/>
              <a:t>31</a:t>
            </a:fld>
            <a:endParaRPr lang="en-US"/>
          </a:p>
        </p:txBody>
      </p:sp>
    </p:spTree>
    <p:extLst>
      <p:ext uri="{BB962C8B-B14F-4D97-AF65-F5344CB8AC3E}">
        <p14:creationId xmlns:p14="http://schemas.microsoft.com/office/powerpoint/2010/main" val="1379544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Challenges with Milestones themselves</a:t>
            </a:r>
          </a:p>
          <a:p>
            <a:r>
              <a:rPr lang="en-US" dirty="0"/>
              <a:t>-Each individual category can be extremely comprehensive.</a:t>
            </a:r>
          </a:p>
          <a:p>
            <a:r>
              <a:rPr lang="en-US" dirty="0"/>
              <a:t>-Some points subjective, with wide room for interpretation.</a:t>
            </a:r>
          </a:p>
          <a:p>
            <a:endParaRPr lang="en-US" dirty="0"/>
          </a:p>
          <a:p>
            <a:r>
              <a:rPr lang="en-US" dirty="0"/>
              <a:t>Problems</a:t>
            </a:r>
            <a:r>
              <a:rPr lang="en-US" baseline="0" dirty="0"/>
              <a:t> with the evaluation process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-Many questions require introspection/reflection on part of resident.</a:t>
            </a:r>
            <a:endParaRPr lang="en-US" baseline="0" dirty="0"/>
          </a:p>
          <a:p>
            <a:r>
              <a:rPr lang="en-US" dirty="0"/>
              <a:t>-Impossible as an individual Family Physician faculty to have first hand knowledge of each item  assessed for every resident.</a:t>
            </a:r>
          </a:p>
          <a:p>
            <a:r>
              <a:rPr lang="en-US" dirty="0"/>
              <a:t>-Even with an interdisciplinary group of evaluators, comprehensive evaluation is difficult.</a:t>
            </a:r>
          </a:p>
          <a:p>
            <a:r>
              <a:rPr lang="en-US" dirty="0"/>
              <a:t>-Available evaluations do not always provide information pertaining to every Milestone every time.</a:t>
            </a:r>
          </a:p>
          <a:p>
            <a:endParaRPr lang="en-US" dirty="0"/>
          </a:p>
          <a:p>
            <a:r>
              <a:rPr lang="en-US" dirty="0"/>
              <a:t>Problems</a:t>
            </a:r>
            <a:r>
              <a:rPr lang="en-US" baseline="0" dirty="0"/>
              <a:t> with milestones interfering with learning process</a:t>
            </a:r>
          </a:p>
          <a:p>
            <a:r>
              <a:rPr lang="en-US" dirty="0"/>
              <a:t>Having a faculty committee formally tell a resident where they score could potentially: </a:t>
            </a:r>
          </a:p>
          <a:p>
            <a:pPr lvl="1"/>
            <a:r>
              <a:rPr lang="en-US" dirty="0"/>
              <a:t>-be very stressful for a resident.</a:t>
            </a:r>
          </a:p>
          <a:p>
            <a:pPr lvl="1"/>
            <a:r>
              <a:rPr lang="en-US" dirty="0"/>
              <a:t>-inhibit motivation of the resident to review their evaluations and critically reflect on their own performance.</a:t>
            </a:r>
          </a:p>
          <a:p>
            <a:pPr lvl="1"/>
            <a:r>
              <a:rPr lang="en-US" dirty="0"/>
              <a:t>-impair a resident from developing the skills needed for lifelong self-directed learning and improvement.</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BC961568-FE6E-7E40-AFDD-AC579867E31B}" type="slidenum">
              <a:rPr lang="en-US" smtClean="0"/>
              <a:t>4</a:t>
            </a:fld>
            <a:endParaRPr lang="en-US"/>
          </a:p>
        </p:txBody>
      </p:sp>
    </p:spTree>
    <p:extLst>
      <p:ext uri="{BB962C8B-B14F-4D97-AF65-F5344CB8AC3E}">
        <p14:creationId xmlns:p14="http://schemas.microsoft.com/office/powerpoint/2010/main" val="2602451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a:t>
            </a:r>
          </a:p>
          <a:p>
            <a:r>
              <a:rPr lang="en-US" dirty="0"/>
              <a:t>One of our main goals of residency is to encourage resident’s self-directed</a:t>
            </a:r>
            <a:r>
              <a:rPr lang="en-US" baseline="0" dirty="0"/>
              <a:t> improvement and learning. These are critical skills </a:t>
            </a:r>
            <a:r>
              <a:rPr lang="en-US" sz="1200" kern="1200" dirty="0">
                <a:solidFill>
                  <a:schemeClr val="tx1"/>
                </a:solidFill>
                <a:latin typeface="+mn-lt"/>
                <a:ea typeface="+mn-ea"/>
                <a:cs typeface="+mn-cs"/>
              </a:rPr>
              <a:t>that bolster the sustained high quality of care we intend graduates of the program to deliver their whole lives.</a:t>
            </a:r>
            <a:endParaRPr lang="en-US" dirty="0"/>
          </a:p>
        </p:txBody>
      </p:sp>
      <p:sp>
        <p:nvSpPr>
          <p:cNvPr id="4" name="Slide Number Placeholder 3"/>
          <p:cNvSpPr>
            <a:spLocks noGrp="1"/>
          </p:cNvSpPr>
          <p:nvPr>
            <p:ph type="sldNum" sz="quarter" idx="10"/>
          </p:nvPr>
        </p:nvSpPr>
        <p:spPr/>
        <p:txBody>
          <a:bodyPr/>
          <a:lstStyle/>
          <a:p>
            <a:fld id="{6AAFF22F-A41F-4878-B4D5-CAC53E22F35F}" type="slidenum">
              <a:rPr lang="en-US" smtClean="0"/>
              <a:t>5</a:t>
            </a:fld>
            <a:endParaRPr lang="en-US"/>
          </a:p>
        </p:txBody>
      </p:sp>
    </p:spTree>
    <p:extLst>
      <p:ext uri="{BB962C8B-B14F-4D97-AF65-F5344CB8AC3E}">
        <p14:creationId xmlns:p14="http://schemas.microsoft.com/office/powerpoint/2010/main" val="1050338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The resident, with the support of their advisor, LEADS the Milestones meeting.</a:t>
            </a:r>
          </a:p>
          <a:p>
            <a:r>
              <a:rPr lang="en-US" dirty="0">
                <a:solidFill>
                  <a:schemeClr val="tx1"/>
                </a:solidFill>
              </a:rPr>
              <a:t>The resident presents their self-assessed score to the Milestones CCC, and provides supporting examples.</a:t>
            </a:r>
          </a:p>
          <a:p>
            <a:r>
              <a:rPr lang="en-US" dirty="0">
                <a:solidFill>
                  <a:schemeClr val="tx1"/>
                </a:solidFill>
              </a:rPr>
              <a:t>The Milestones CCC, utilizing the information presented by the resident in combination with review of all the evaluations, and following group discussion, determines the final score for each level.</a:t>
            </a:r>
          </a:p>
          <a:p>
            <a:endParaRPr lang="en-US" dirty="0"/>
          </a:p>
        </p:txBody>
      </p:sp>
      <p:sp>
        <p:nvSpPr>
          <p:cNvPr id="4" name="Slide Number Placeholder 3"/>
          <p:cNvSpPr>
            <a:spLocks noGrp="1"/>
          </p:cNvSpPr>
          <p:nvPr>
            <p:ph type="sldNum" sz="quarter" idx="10"/>
          </p:nvPr>
        </p:nvSpPr>
        <p:spPr/>
        <p:txBody>
          <a:bodyPr/>
          <a:lstStyle/>
          <a:p>
            <a:fld id="{6AAFF22F-A41F-4878-B4D5-CAC53E22F35F}" type="slidenum">
              <a:rPr lang="en-US" smtClean="0"/>
              <a:t>9</a:t>
            </a:fld>
            <a:endParaRPr lang="en-US"/>
          </a:p>
        </p:txBody>
      </p:sp>
    </p:spTree>
    <p:extLst>
      <p:ext uri="{BB962C8B-B14F-4D97-AF65-F5344CB8AC3E}">
        <p14:creationId xmlns:p14="http://schemas.microsoft.com/office/powerpoint/2010/main" val="15481725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Emphasize</a:t>
            </a:r>
            <a:r>
              <a:rPr lang="en-US" baseline="0" dirty="0"/>
              <a:t> that we ask the resident to come up with specific examples to support their rating, prior to the meeting. </a:t>
            </a:r>
          </a:p>
          <a:p>
            <a:endParaRPr lang="en-US" baseline="0" dirty="0"/>
          </a:p>
          <a:p>
            <a:r>
              <a:rPr lang="en-US" baseline="0" dirty="0"/>
              <a:t>Really emphasize how much of this work is happening beforehand, by the resident (NOT THE CCC)</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 milestones prep is built into the scheduled</a:t>
            </a:r>
            <a:r>
              <a:rPr lang="en-US" baseline="0" dirty="0"/>
              <a:t> Advisor Meetings, which occur quarterly. The quarterly meeting occurs priors to the Milestones Meetings. This is deliberately done to reduce burden on the advisors by not scheduling an extra meeting. </a:t>
            </a:r>
            <a:endParaRPr lang="en-US" dirty="0"/>
          </a:p>
          <a:p>
            <a:endParaRPr lang="en-US" dirty="0"/>
          </a:p>
        </p:txBody>
      </p:sp>
      <p:sp>
        <p:nvSpPr>
          <p:cNvPr id="4" name="Slide Number Placeholder 3"/>
          <p:cNvSpPr>
            <a:spLocks noGrp="1"/>
          </p:cNvSpPr>
          <p:nvPr>
            <p:ph type="sldNum" sz="quarter" idx="10"/>
          </p:nvPr>
        </p:nvSpPr>
        <p:spPr/>
        <p:txBody>
          <a:bodyPr/>
          <a:lstStyle/>
          <a:p>
            <a:fld id="{6AAFF22F-A41F-4878-B4D5-CAC53E22F35F}" type="slidenum">
              <a:rPr lang="en-US" smtClean="0"/>
              <a:t>10</a:t>
            </a:fld>
            <a:endParaRPr lang="en-US"/>
          </a:p>
        </p:txBody>
      </p:sp>
    </p:spTree>
    <p:extLst>
      <p:ext uri="{BB962C8B-B14F-4D97-AF65-F5344CB8AC3E}">
        <p14:creationId xmlns:p14="http://schemas.microsoft.com/office/powerpoint/2010/main" val="35034618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The resident, with the support of their advisor, LEADS the Milestones meeting.</a:t>
            </a:r>
          </a:p>
          <a:p>
            <a:r>
              <a:rPr lang="en-US" dirty="0">
                <a:solidFill>
                  <a:schemeClr val="tx1"/>
                </a:solidFill>
              </a:rPr>
              <a:t>The resident presents their self-assessed score to the Milestones CCC, and provides supporting examples.</a:t>
            </a:r>
          </a:p>
          <a:p>
            <a:r>
              <a:rPr lang="en-US" dirty="0">
                <a:solidFill>
                  <a:schemeClr val="tx1"/>
                </a:solidFill>
              </a:rPr>
              <a:t>The Milestones CCC, utilizing the information presented by the resident in combination with review of all the evaluations, and following group discussion, determines the final score for each level.</a:t>
            </a:r>
          </a:p>
          <a:p>
            <a:endParaRPr lang="en-US" dirty="0"/>
          </a:p>
        </p:txBody>
      </p:sp>
      <p:sp>
        <p:nvSpPr>
          <p:cNvPr id="4" name="Slide Number Placeholder 3"/>
          <p:cNvSpPr>
            <a:spLocks noGrp="1"/>
          </p:cNvSpPr>
          <p:nvPr>
            <p:ph type="sldNum" sz="quarter" idx="10"/>
          </p:nvPr>
        </p:nvSpPr>
        <p:spPr/>
        <p:txBody>
          <a:bodyPr/>
          <a:lstStyle/>
          <a:p>
            <a:fld id="{6AAFF22F-A41F-4878-B4D5-CAC53E22F35F}" type="slidenum">
              <a:rPr lang="en-US" smtClean="0"/>
              <a:t>11</a:t>
            </a:fld>
            <a:endParaRPr lang="en-US"/>
          </a:p>
        </p:txBody>
      </p:sp>
    </p:spTree>
    <p:extLst>
      <p:ext uri="{BB962C8B-B14F-4D97-AF65-F5344CB8AC3E}">
        <p14:creationId xmlns:p14="http://schemas.microsoft.com/office/powerpoint/2010/main" val="41810293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From our experience, residents overwhelmingly tend to </a:t>
            </a:r>
            <a:r>
              <a:rPr lang="en-US" i="1" dirty="0">
                <a:solidFill>
                  <a:schemeClr val="tx1"/>
                </a:solidFill>
              </a:rPr>
              <a:t>underestimate</a:t>
            </a:r>
            <a:r>
              <a:rPr lang="en-US" dirty="0">
                <a:solidFill>
                  <a:schemeClr val="tx1"/>
                </a:solidFill>
              </a:rPr>
              <a:t> their own skills and abilities, much more frequently than they even recognize or overestimate their competency.</a:t>
            </a:r>
          </a:p>
          <a:p>
            <a:endParaRPr lang="en-US" dirty="0"/>
          </a:p>
        </p:txBody>
      </p:sp>
      <p:sp>
        <p:nvSpPr>
          <p:cNvPr id="4" name="Slide Number Placeholder 3"/>
          <p:cNvSpPr>
            <a:spLocks noGrp="1"/>
          </p:cNvSpPr>
          <p:nvPr>
            <p:ph type="sldNum" sz="quarter" idx="10"/>
          </p:nvPr>
        </p:nvSpPr>
        <p:spPr/>
        <p:txBody>
          <a:bodyPr/>
          <a:lstStyle/>
          <a:p>
            <a:fld id="{6AAFF22F-A41F-4878-B4D5-CAC53E22F35F}" type="slidenum">
              <a:rPr lang="en-US" smtClean="0"/>
              <a:t>13</a:t>
            </a:fld>
            <a:endParaRPr lang="en-US"/>
          </a:p>
        </p:txBody>
      </p:sp>
    </p:spTree>
    <p:extLst>
      <p:ext uri="{BB962C8B-B14F-4D97-AF65-F5344CB8AC3E}">
        <p14:creationId xmlns:p14="http://schemas.microsoft.com/office/powerpoint/2010/main" val="923921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The resident, with the support of their advisor, LEADS the Milestones meeting.</a:t>
            </a:r>
          </a:p>
          <a:p>
            <a:r>
              <a:rPr lang="en-US" dirty="0">
                <a:solidFill>
                  <a:schemeClr val="tx1"/>
                </a:solidFill>
              </a:rPr>
              <a:t>The resident presents their self-assessed score to the Milestones CCC, and provides supporting examples.</a:t>
            </a:r>
          </a:p>
          <a:p>
            <a:r>
              <a:rPr lang="en-US" dirty="0">
                <a:solidFill>
                  <a:schemeClr val="tx1"/>
                </a:solidFill>
              </a:rPr>
              <a:t>The Milestones CCC, utilizing the information presented by the resident in combination with review of all the evaluations, and following group discussion, determines the final score for each level.</a:t>
            </a:r>
          </a:p>
          <a:p>
            <a:endParaRPr lang="en-US" dirty="0"/>
          </a:p>
        </p:txBody>
      </p:sp>
      <p:sp>
        <p:nvSpPr>
          <p:cNvPr id="4" name="Slide Number Placeholder 3"/>
          <p:cNvSpPr>
            <a:spLocks noGrp="1"/>
          </p:cNvSpPr>
          <p:nvPr>
            <p:ph type="sldNum" sz="quarter" idx="10"/>
          </p:nvPr>
        </p:nvSpPr>
        <p:spPr/>
        <p:txBody>
          <a:bodyPr/>
          <a:lstStyle/>
          <a:p>
            <a:fld id="{6AAFF22F-A41F-4878-B4D5-CAC53E22F35F}" type="slidenum">
              <a:rPr lang="en-US" smtClean="0"/>
              <a:t>19</a:t>
            </a:fld>
            <a:endParaRPr lang="en-US"/>
          </a:p>
        </p:txBody>
      </p:sp>
    </p:spTree>
    <p:extLst>
      <p:ext uri="{BB962C8B-B14F-4D97-AF65-F5344CB8AC3E}">
        <p14:creationId xmlns:p14="http://schemas.microsoft.com/office/powerpoint/2010/main" val="39330799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err="1">
                <a:solidFill>
                  <a:schemeClr val="tx1"/>
                </a:solidFill>
              </a:rPr>
              <a:t>ng</a:t>
            </a:r>
            <a:r>
              <a:rPr lang="en-US" sz="2800" dirty="0">
                <a:solidFill>
                  <a:schemeClr val="tx1"/>
                </a:solidFill>
              </a:rPr>
              <a:t> residents in charge of leading their own Milestones meetings will yield a process where:</a:t>
            </a:r>
          </a:p>
          <a:p>
            <a:pPr lvl="1"/>
            <a:r>
              <a:rPr lang="en-US" dirty="0">
                <a:solidFill>
                  <a:schemeClr val="tx1"/>
                </a:solidFill>
              </a:rPr>
              <a:t>Evaluation meetings are efficient </a:t>
            </a:r>
          </a:p>
          <a:p>
            <a:pPr lvl="1"/>
            <a:r>
              <a:rPr lang="en-US" dirty="0">
                <a:solidFill>
                  <a:schemeClr val="tx1"/>
                </a:solidFill>
              </a:rPr>
              <a:t>Assessments are highly accurate</a:t>
            </a:r>
          </a:p>
          <a:p>
            <a:pPr lvl="1"/>
            <a:r>
              <a:rPr lang="en-US" dirty="0">
                <a:solidFill>
                  <a:schemeClr val="tx1"/>
                </a:solidFill>
              </a:rPr>
              <a:t>Residents develop ownership for lifelong self-assessment and improvement</a:t>
            </a:r>
          </a:p>
          <a:p>
            <a:pPr lvl="1"/>
            <a:r>
              <a:rPr lang="en-US" dirty="0">
                <a:solidFill>
                  <a:schemeClr val="tx1"/>
                </a:solidFill>
              </a:rPr>
              <a:t>Residents are less stressed</a:t>
            </a:r>
          </a:p>
          <a:p>
            <a:endParaRPr lang="en-US" dirty="0"/>
          </a:p>
        </p:txBody>
      </p:sp>
      <p:sp>
        <p:nvSpPr>
          <p:cNvPr id="4" name="Slide Number Placeholder 3"/>
          <p:cNvSpPr>
            <a:spLocks noGrp="1"/>
          </p:cNvSpPr>
          <p:nvPr>
            <p:ph type="sldNum" sz="quarter" idx="10"/>
          </p:nvPr>
        </p:nvSpPr>
        <p:spPr/>
        <p:txBody>
          <a:bodyPr/>
          <a:lstStyle/>
          <a:p>
            <a:fld id="{6AAFF22F-A41F-4878-B4D5-CAC53E22F35F}" type="slidenum">
              <a:rPr lang="en-US" smtClean="0"/>
              <a:t>26</a:t>
            </a:fld>
            <a:endParaRPr lang="en-US"/>
          </a:p>
        </p:txBody>
      </p:sp>
    </p:spTree>
    <p:extLst>
      <p:ext uri="{BB962C8B-B14F-4D97-AF65-F5344CB8AC3E}">
        <p14:creationId xmlns:p14="http://schemas.microsoft.com/office/powerpoint/2010/main" val="12887017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40857" y="1480616"/>
            <a:ext cx="6959286" cy="1470025"/>
          </a:xfrm>
        </p:spPr>
        <p:txBody>
          <a:bodyPr anchor="b" anchorCtr="0">
            <a:noAutofit/>
          </a:bodyPr>
          <a:lstStyle>
            <a:lvl1pPr algn="l">
              <a:defRPr sz="3600" b="1" i="0">
                <a:solidFill>
                  <a:schemeClr val="tx1"/>
                </a:solidFill>
                <a:latin typeface="Helvetica"/>
                <a:cs typeface="Helvetica"/>
              </a:defRPr>
            </a:lvl1pPr>
          </a:lstStyle>
          <a:p>
            <a:r>
              <a:rPr lang="en-US" dirty="0"/>
              <a:t>Click to edit Master title style</a:t>
            </a:r>
            <a:br>
              <a:rPr lang="en-US" dirty="0"/>
            </a:br>
            <a:r>
              <a:rPr lang="en-US" dirty="0"/>
              <a:t>Click to edit Master title style Click to edit Master title style</a:t>
            </a:r>
          </a:p>
        </p:txBody>
      </p:sp>
      <p:sp>
        <p:nvSpPr>
          <p:cNvPr id="3" name="Subtitle 2"/>
          <p:cNvSpPr>
            <a:spLocks noGrp="1"/>
          </p:cNvSpPr>
          <p:nvPr>
            <p:ph type="subTitle" idx="1" hasCustomPrompt="1"/>
          </p:nvPr>
        </p:nvSpPr>
        <p:spPr>
          <a:xfrm>
            <a:off x="1346732" y="3092116"/>
            <a:ext cx="6853411" cy="923330"/>
          </a:xfrm>
          <a:gradFill flip="none" rotWithShape="1">
            <a:gsLst>
              <a:gs pos="1000">
                <a:schemeClr val="accent6"/>
              </a:gs>
              <a:gs pos="1000">
                <a:schemeClr val="bg1"/>
              </a:gs>
            </a:gsLst>
            <a:lin ang="0" scaled="1"/>
            <a:tileRect/>
          </a:gradFill>
          <a:effectLst/>
        </p:spPr>
        <p:txBody>
          <a:bodyPr lIns="274320" tIns="0" bIns="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000" b="0" i="0">
                <a:solidFill>
                  <a:schemeClr val="tx1"/>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br>
              <a:rPr lang="en-US" dirty="0"/>
            </a:br>
            <a:r>
              <a:rPr lang="en-US" dirty="0"/>
              <a:t>Click to edit Master subtitle style</a:t>
            </a:r>
          </a:p>
        </p:txBody>
      </p:sp>
    </p:spTree>
    <p:extLst>
      <p:ext uri="{BB962C8B-B14F-4D97-AF65-F5344CB8AC3E}">
        <p14:creationId xmlns:p14="http://schemas.microsoft.com/office/powerpoint/2010/main" val="3174556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457200" y="1068404"/>
            <a:ext cx="8229600" cy="845388"/>
          </a:xfrm>
          <a:prstGeom prst="rect">
            <a:avLst/>
          </a:prstGeom>
        </p:spPr>
        <p:txBody>
          <a:bodyPr vert="horz" lIns="91440" tIns="45720" rIns="91440" bIns="45720" rtlCol="0" anchor="ctr">
            <a:normAutofit/>
          </a:bodyPr>
          <a:lstStyle/>
          <a:p>
            <a:r>
              <a:rPr lang="en-US" dirty="0"/>
              <a:t>Click to edit Master title style</a:t>
            </a:r>
            <a:br>
              <a:rPr lang="en-US" dirty="0"/>
            </a:br>
            <a:r>
              <a:rPr lang="en-US" dirty="0"/>
              <a:t>Click to edit Master title style</a:t>
            </a:r>
          </a:p>
        </p:txBody>
      </p:sp>
      <p:sp>
        <p:nvSpPr>
          <p:cNvPr id="4" name="Text Placeholder 2"/>
          <p:cNvSpPr>
            <a:spLocks noGrp="1"/>
          </p:cNvSpPr>
          <p:nvPr>
            <p:ph idx="1"/>
          </p:nvPr>
        </p:nvSpPr>
        <p:spPr>
          <a:xfrm>
            <a:off x="457200" y="2088683"/>
            <a:ext cx="8229600" cy="412780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77955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with Left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E13CAF-5F83-774F-A930-5B042D24A7F8}"/>
              </a:ext>
            </a:extLst>
          </p:cNvPr>
          <p:cNvSpPr>
            <a:spLocks noGrp="1"/>
          </p:cNvSpPr>
          <p:nvPr>
            <p:ph type="title" hasCustomPrompt="1"/>
          </p:nvPr>
        </p:nvSpPr>
        <p:spPr>
          <a:xfrm>
            <a:off x="4572000" y="1078029"/>
            <a:ext cx="4114800" cy="1414914"/>
          </a:xfrm>
          <a:ln>
            <a:noFill/>
          </a:ln>
        </p:spPr>
        <p:txBody>
          <a:bodyPr anchor="b" anchorCtr="0"/>
          <a:lstStyle>
            <a:lvl1pPr algn="l">
              <a:defRPr/>
            </a:lvl1pPr>
          </a:lstStyle>
          <a:p>
            <a:r>
              <a:rPr lang="en-US" dirty="0"/>
              <a:t/>
            </a:r>
            <a:br>
              <a:rPr lang="en-US" dirty="0"/>
            </a:br>
            <a:r>
              <a:rPr lang="en-US" dirty="0"/>
              <a:t>Click here to edit Master title style</a:t>
            </a:r>
          </a:p>
        </p:txBody>
      </p:sp>
      <p:sp>
        <p:nvSpPr>
          <p:cNvPr id="4" name="Picture Placeholder 3">
            <a:extLst>
              <a:ext uri="{FF2B5EF4-FFF2-40B4-BE49-F238E27FC236}">
                <a16:creationId xmlns:a16="http://schemas.microsoft.com/office/drawing/2014/main" xmlns="" id="{07CFB4D8-0201-784A-BCD3-3F8B8F114CA6}"/>
              </a:ext>
            </a:extLst>
          </p:cNvPr>
          <p:cNvSpPr>
            <a:spLocks noGrp="1"/>
          </p:cNvSpPr>
          <p:nvPr>
            <p:ph type="pic" sz="quarter" idx="10" hasCustomPrompt="1"/>
          </p:nvPr>
        </p:nvSpPr>
        <p:spPr>
          <a:xfrm>
            <a:off x="457200" y="1078029"/>
            <a:ext cx="3913188" cy="5005271"/>
          </a:xfrm>
        </p:spPr>
        <p:txBody>
          <a:bodyPr/>
          <a:lstStyle/>
          <a:p>
            <a:r>
              <a:rPr lang="en-US" dirty="0"/>
              <a:t>Click icon to add photo</a:t>
            </a:r>
          </a:p>
        </p:txBody>
      </p:sp>
      <p:sp>
        <p:nvSpPr>
          <p:cNvPr id="6" name="Text Placeholder 5">
            <a:extLst>
              <a:ext uri="{FF2B5EF4-FFF2-40B4-BE49-F238E27FC236}">
                <a16:creationId xmlns:a16="http://schemas.microsoft.com/office/drawing/2014/main" xmlns="" id="{64D75E5E-3848-A541-AEEB-66EED540A7FF}"/>
              </a:ext>
            </a:extLst>
          </p:cNvPr>
          <p:cNvSpPr>
            <a:spLocks noGrp="1"/>
          </p:cNvSpPr>
          <p:nvPr>
            <p:ph type="body" sz="quarter" idx="11"/>
          </p:nvPr>
        </p:nvSpPr>
        <p:spPr>
          <a:xfrm>
            <a:off x="4572000" y="2685448"/>
            <a:ext cx="4114800" cy="3397851"/>
          </a:xfrm>
        </p:spPr>
        <p:txBody>
          <a:bodyPr>
            <a:normAutofit/>
          </a:bodyPr>
          <a:lstStyle>
            <a:lvl1pPr marL="0" indent="0">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3989671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with Right Photo">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xmlns="" id="{46444EF1-F302-D147-B06A-519B00527A2A}"/>
              </a:ext>
            </a:extLst>
          </p:cNvPr>
          <p:cNvSpPr>
            <a:spLocks noGrp="1"/>
          </p:cNvSpPr>
          <p:nvPr>
            <p:ph type="pic" sz="quarter" idx="10" hasCustomPrompt="1"/>
          </p:nvPr>
        </p:nvSpPr>
        <p:spPr>
          <a:xfrm>
            <a:off x="4773612" y="1078029"/>
            <a:ext cx="3913188" cy="5005271"/>
          </a:xfrm>
        </p:spPr>
        <p:txBody>
          <a:bodyPr/>
          <a:lstStyle/>
          <a:p>
            <a:r>
              <a:rPr lang="en-US" dirty="0"/>
              <a:t>Click icon to add photo</a:t>
            </a:r>
          </a:p>
        </p:txBody>
      </p:sp>
      <p:sp>
        <p:nvSpPr>
          <p:cNvPr id="9" name="Text Placeholder 5">
            <a:extLst>
              <a:ext uri="{FF2B5EF4-FFF2-40B4-BE49-F238E27FC236}">
                <a16:creationId xmlns:a16="http://schemas.microsoft.com/office/drawing/2014/main" xmlns="" id="{08603B33-C2A0-794C-9A54-72D5E506D80B}"/>
              </a:ext>
            </a:extLst>
          </p:cNvPr>
          <p:cNvSpPr>
            <a:spLocks noGrp="1"/>
          </p:cNvSpPr>
          <p:nvPr>
            <p:ph type="body" sz="quarter" idx="12"/>
          </p:nvPr>
        </p:nvSpPr>
        <p:spPr>
          <a:xfrm>
            <a:off x="457200" y="2685448"/>
            <a:ext cx="4114800" cy="3397851"/>
          </a:xfrm>
        </p:spPr>
        <p:txBody>
          <a:bodyPr>
            <a:normAutofit/>
          </a:bodyPr>
          <a:lstStyle>
            <a:lvl1pPr marL="0" indent="0">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0" name="Title 1">
            <a:extLst>
              <a:ext uri="{FF2B5EF4-FFF2-40B4-BE49-F238E27FC236}">
                <a16:creationId xmlns:a16="http://schemas.microsoft.com/office/drawing/2014/main" xmlns="" id="{07BF78AD-A83B-F943-9798-1A8055EEB913}"/>
              </a:ext>
            </a:extLst>
          </p:cNvPr>
          <p:cNvSpPr>
            <a:spLocks noGrp="1"/>
          </p:cNvSpPr>
          <p:nvPr>
            <p:ph type="title" hasCustomPrompt="1"/>
          </p:nvPr>
        </p:nvSpPr>
        <p:spPr>
          <a:xfrm>
            <a:off x="457200" y="1078029"/>
            <a:ext cx="4114800" cy="1414914"/>
          </a:xfrm>
          <a:ln>
            <a:noFill/>
          </a:ln>
        </p:spPr>
        <p:txBody>
          <a:bodyPr anchor="b" anchorCtr="0"/>
          <a:lstStyle>
            <a:lvl1pPr algn="l">
              <a:defRPr/>
            </a:lvl1pPr>
          </a:lstStyle>
          <a:p>
            <a:r>
              <a:rPr lang="en-US" dirty="0"/>
              <a:t/>
            </a:r>
            <a:br>
              <a:rPr lang="en-US" dirty="0"/>
            </a:br>
            <a:r>
              <a:rPr lang="en-US" dirty="0"/>
              <a:t>Click here to edit Master title style</a:t>
            </a:r>
          </a:p>
        </p:txBody>
      </p:sp>
    </p:spTree>
    <p:extLst>
      <p:ext uri="{BB962C8B-B14F-4D97-AF65-F5344CB8AC3E}">
        <p14:creationId xmlns:p14="http://schemas.microsoft.com/office/powerpoint/2010/main" val="3733861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59120F-C578-2C4A-B9F7-1DED2AE5DC85}"/>
              </a:ext>
            </a:extLst>
          </p:cNvPr>
          <p:cNvSpPr>
            <a:spLocks noGrp="1"/>
          </p:cNvSpPr>
          <p:nvPr>
            <p:ph type="title"/>
          </p:nvPr>
        </p:nvSpPr>
        <p:spPr/>
        <p:txBody>
          <a:bodyPr/>
          <a:lstStyle/>
          <a:p>
            <a:r>
              <a:rPr lang="en-US" dirty="0"/>
              <a:t>Click to edit Master title style</a:t>
            </a:r>
          </a:p>
        </p:txBody>
      </p:sp>
      <p:sp>
        <p:nvSpPr>
          <p:cNvPr id="4" name="Picture Placeholder 3">
            <a:extLst>
              <a:ext uri="{FF2B5EF4-FFF2-40B4-BE49-F238E27FC236}">
                <a16:creationId xmlns:a16="http://schemas.microsoft.com/office/drawing/2014/main" xmlns="" id="{5C2C1448-C593-CF4B-8DBA-BA9F8135E2FC}"/>
              </a:ext>
            </a:extLst>
          </p:cNvPr>
          <p:cNvSpPr>
            <a:spLocks noGrp="1"/>
          </p:cNvSpPr>
          <p:nvPr>
            <p:ph type="pic" sz="quarter" idx="10"/>
          </p:nvPr>
        </p:nvSpPr>
        <p:spPr>
          <a:xfrm>
            <a:off x="457199" y="2300537"/>
            <a:ext cx="4008923" cy="3821129"/>
          </a:xfrm>
        </p:spPr>
        <p:txBody>
          <a:bodyPr/>
          <a:lstStyle/>
          <a:p>
            <a:endParaRPr lang="en-US"/>
          </a:p>
        </p:txBody>
      </p:sp>
      <p:sp>
        <p:nvSpPr>
          <p:cNvPr id="5" name="Picture Placeholder 3">
            <a:extLst>
              <a:ext uri="{FF2B5EF4-FFF2-40B4-BE49-F238E27FC236}">
                <a16:creationId xmlns:a16="http://schemas.microsoft.com/office/drawing/2014/main" xmlns="" id="{98A6E4B8-8718-CD49-B746-84311C80F4B1}"/>
              </a:ext>
            </a:extLst>
          </p:cNvPr>
          <p:cNvSpPr>
            <a:spLocks noGrp="1"/>
          </p:cNvSpPr>
          <p:nvPr>
            <p:ph type="pic" sz="quarter" idx="11"/>
          </p:nvPr>
        </p:nvSpPr>
        <p:spPr>
          <a:xfrm>
            <a:off x="4677877" y="2300537"/>
            <a:ext cx="4008923" cy="3821129"/>
          </a:xfrm>
        </p:spPr>
        <p:txBody>
          <a:bodyPr/>
          <a:lstStyle/>
          <a:p>
            <a:endParaRPr lang="en-US"/>
          </a:p>
        </p:txBody>
      </p:sp>
    </p:spTree>
    <p:extLst>
      <p:ext uri="{BB962C8B-B14F-4D97-AF65-F5344CB8AC3E}">
        <p14:creationId xmlns:p14="http://schemas.microsoft.com/office/powerpoint/2010/main" val="3955202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BCA19E04-EDF6-4C8C-81D9-3FE70DF0A3C1}" type="slidenum">
              <a:rPr lang="en-US" altLang="en-US"/>
              <a:pPr/>
              <a:t>‹#›</a:t>
            </a:fld>
            <a:endParaRPr lang="en-US" altLang="en-US"/>
          </a:p>
        </p:txBody>
      </p:sp>
    </p:spTree>
    <p:extLst>
      <p:ext uri="{BB962C8B-B14F-4D97-AF65-F5344CB8AC3E}">
        <p14:creationId xmlns:p14="http://schemas.microsoft.com/office/powerpoint/2010/main" val="825378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C15ECDB1-5D85-4577-920F-3AA52A9AC3EB}" type="slidenum">
              <a:rPr lang="en-US" altLang="en-US"/>
              <a:pPr/>
              <a:t>‹#›</a:t>
            </a:fld>
            <a:endParaRPr lang="en-US" altLang="en-US"/>
          </a:p>
        </p:txBody>
      </p:sp>
    </p:spTree>
    <p:extLst>
      <p:ext uri="{BB962C8B-B14F-4D97-AF65-F5344CB8AC3E}">
        <p14:creationId xmlns:p14="http://schemas.microsoft.com/office/powerpoint/2010/main" val="128329628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9" Type="http://schemas.openxmlformats.org/officeDocument/2006/relationships/image" Target="../media/image1.png"/><Relationship Id="rId10"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940601"/>
            <a:ext cx="8229600" cy="1187865"/>
          </a:xfrm>
          <a:prstGeom prst="rect">
            <a:avLst/>
          </a:prstGeom>
        </p:spPr>
        <p:txBody>
          <a:bodyPr vert="horz" lIns="91440" tIns="45720" rIns="91440" bIns="45720" rtlCol="0" anchor="ctr">
            <a:noAutofit/>
          </a:bodyPr>
          <a:lstStyle/>
          <a:p>
            <a:r>
              <a:rPr lang="en-US" dirty="0"/>
              <a:t>Click to edit Master title style</a:t>
            </a:r>
            <a:br>
              <a:rPr lang="en-US" dirty="0"/>
            </a:br>
            <a:r>
              <a:rPr lang="en-US" dirty="0"/>
              <a:t>Click to edit Master title style</a:t>
            </a:r>
          </a:p>
        </p:txBody>
      </p:sp>
      <p:sp>
        <p:nvSpPr>
          <p:cNvPr id="3" name="Text Placeholder 2"/>
          <p:cNvSpPr>
            <a:spLocks noGrp="1"/>
          </p:cNvSpPr>
          <p:nvPr>
            <p:ph type="body" idx="1"/>
          </p:nvPr>
        </p:nvSpPr>
        <p:spPr>
          <a:xfrm>
            <a:off x="457200" y="2266165"/>
            <a:ext cx="8229600" cy="395621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a:extLst>
              <a:ext uri="{FF2B5EF4-FFF2-40B4-BE49-F238E27FC236}">
                <a16:creationId xmlns:a16="http://schemas.microsoft.com/office/drawing/2014/main" xmlns="" id="{293D9BAC-59E9-684D-A5B8-CF2D4F14D04D}"/>
              </a:ext>
            </a:extLst>
          </p:cNvPr>
          <p:cNvSpPr txBox="1"/>
          <p:nvPr userDrawn="1"/>
        </p:nvSpPr>
        <p:spPr>
          <a:xfrm>
            <a:off x="-59635" y="6410739"/>
            <a:ext cx="3568149" cy="276999"/>
          </a:xfrm>
          <a:prstGeom prst="rect">
            <a:avLst/>
          </a:prstGeom>
          <a:solidFill>
            <a:schemeClr val="accent6"/>
          </a:solidFill>
        </p:spPr>
        <p:txBody>
          <a:bodyPr wrap="square" lIns="365760" rtlCol="0">
            <a:spAutoFit/>
          </a:bodyPr>
          <a:lstStyle/>
          <a:p>
            <a:r>
              <a:rPr lang="en-US" sz="1200" b="1" dirty="0">
                <a:solidFill>
                  <a:schemeClr val="bg1"/>
                </a:solidFill>
                <a:latin typeface="Helvetica" pitchFamily="2" charset="0"/>
              </a:rPr>
              <a:t>Join the conversation on Twitter: #STFM19</a:t>
            </a:r>
          </a:p>
        </p:txBody>
      </p:sp>
      <p:sp>
        <p:nvSpPr>
          <p:cNvPr id="7" name="TextBox 6">
            <a:extLst>
              <a:ext uri="{FF2B5EF4-FFF2-40B4-BE49-F238E27FC236}">
                <a16:creationId xmlns:a16="http://schemas.microsoft.com/office/drawing/2014/main" xmlns="" id="{CA537069-74CB-414B-A376-180A604F2714}"/>
              </a:ext>
            </a:extLst>
          </p:cNvPr>
          <p:cNvSpPr txBox="1"/>
          <p:nvPr userDrawn="1"/>
        </p:nvSpPr>
        <p:spPr>
          <a:xfrm>
            <a:off x="8441355" y="6410739"/>
            <a:ext cx="762281" cy="276999"/>
          </a:xfrm>
          <a:prstGeom prst="rect">
            <a:avLst/>
          </a:prstGeom>
          <a:solidFill>
            <a:schemeClr val="accent6"/>
          </a:solidFill>
        </p:spPr>
        <p:txBody>
          <a:bodyPr wrap="square" lIns="91440" rIns="365760" rtlCol="0">
            <a:spAutoFit/>
          </a:bodyPr>
          <a:lstStyle/>
          <a:p>
            <a:pPr algn="l"/>
            <a:fld id="{4FEC295B-1AF7-4C4C-BF81-648092A4489C}" type="slidenum">
              <a:rPr lang="en-US" sz="1200" b="1" smtClean="0">
                <a:solidFill>
                  <a:schemeClr val="bg1"/>
                </a:solidFill>
                <a:latin typeface="Helvetica" pitchFamily="2" charset="0"/>
              </a:rPr>
              <a:pPr algn="l"/>
              <a:t>‹#›</a:t>
            </a:fld>
            <a:endParaRPr lang="en-US" sz="1200" b="1" dirty="0">
              <a:solidFill>
                <a:schemeClr val="bg1"/>
              </a:solidFill>
              <a:latin typeface="Helvetica" pitchFamily="2" charset="0"/>
            </a:endParaRPr>
          </a:p>
        </p:txBody>
      </p:sp>
      <p:pic>
        <p:nvPicPr>
          <p:cNvPr id="9" name="Picture 8">
            <a:extLst>
              <a:ext uri="{FF2B5EF4-FFF2-40B4-BE49-F238E27FC236}">
                <a16:creationId xmlns:a16="http://schemas.microsoft.com/office/drawing/2014/main" xmlns="" id="{CB6F679A-DEA0-9A4D-8836-E8BAC9E8139B}"/>
              </a:ext>
            </a:extLst>
          </p:cNvPr>
          <p:cNvPicPr>
            <a:picLocks noChangeAspect="1"/>
          </p:cNvPicPr>
          <p:nvPr userDrawn="1"/>
        </p:nvPicPr>
        <p:blipFill>
          <a:blip r:embed="rId10"/>
          <a:stretch>
            <a:fillRect/>
          </a:stretch>
        </p:blipFill>
        <p:spPr>
          <a:xfrm>
            <a:off x="7255258" y="79142"/>
            <a:ext cx="1496292" cy="653659"/>
          </a:xfrm>
          <a:prstGeom prst="rect">
            <a:avLst/>
          </a:prstGeom>
        </p:spPr>
      </p:pic>
      <p:sp>
        <p:nvSpPr>
          <p:cNvPr id="10" name="TextBox 9">
            <a:extLst>
              <a:ext uri="{FF2B5EF4-FFF2-40B4-BE49-F238E27FC236}">
                <a16:creationId xmlns:a16="http://schemas.microsoft.com/office/drawing/2014/main" xmlns="" id="{48074C25-55F0-014B-9234-93FA875A15D8}"/>
              </a:ext>
            </a:extLst>
          </p:cNvPr>
          <p:cNvSpPr txBox="1"/>
          <p:nvPr userDrawn="1"/>
        </p:nvSpPr>
        <p:spPr>
          <a:xfrm>
            <a:off x="363572" y="182805"/>
            <a:ext cx="5247955" cy="461665"/>
          </a:xfrm>
          <a:prstGeom prst="rect">
            <a:avLst/>
          </a:prstGeom>
          <a:noFill/>
        </p:spPr>
        <p:txBody>
          <a:bodyPr wrap="square" rtlCol="0">
            <a:spAutoFit/>
          </a:bodyPr>
          <a:lstStyle/>
          <a:p>
            <a:r>
              <a:rPr lang="en-US" sz="2400" b="1" i="0" dirty="0">
                <a:solidFill>
                  <a:schemeClr val="bg1"/>
                </a:solidFill>
                <a:latin typeface="Helvetica" pitchFamily="2" charset="0"/>
              </a:rPr>
              <a:t>2019 Annual Spring Conference</a:t>
            </a:r>
          </a:p>
        </p:txBody>
      </p:sp>
    </p:spTree>
    <p:extLst>
      <p:ext uri="{BB962C8B-B14F-4D97-AF65-F5344CB8AC3E}">
        <p14:creationId xmlns:p14="http://schemas.microsoft.com/office/powerpoint/2010/main" val="13583950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lvl1pPr algn="ctr" defTabSz="457200" rtl="0" eaLnBrk="1" latinLnBrk="0" hangingPunct="1">
        <a:spcBef>
          <a:spcPct val="0"/>
        </a:spcBef>
        <a:buNone/>
        <a:defRPr sz="3200" b="1" i="0" kern="1200">
          <a:solidFill>
            <a:schemeClr val="tx1"/>
          </a:solidFill>
          <a:latin typeface="Helvetica"/>
          <a:ea typeface="+mj-ea"/>
          <a:cs typeface="Helvetica"/>
        </a:defRPr>
      </a:lvl1pPr>
    </p:titleStyle>
    <p:bodyStyle>
      <a:lvl1pPr marL="342900" indent="-342900" algn="l" defTabSz="457200" rtl="0" eaLnBrk="1" latinLnBrk="0" hangingPunct="1">
        <a:spcBef>
          <a:spcPct val="20000"/>
        </a:spcBef>
        <a:buFont typeface="Arial"/>
        <a:buChar char="•"/>
        <a:defRPr sz="2800" b="0" i="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400" b="0" i="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1800" b="0" i="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16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1" Type="http://schemas.openxmlformats.org/officeDocument/2006/relationships/diagramColors" Target="../diagrams/colors8.xml"/><Relationship Id="rId12" Type="http://schemas.microsoft.com/office/2007/relationships/diagramDrawing" Target="../diagrams/drawing8.xml"/><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diagramData" Target="../diagrams/data7.xml"/><Relationship Id="rId4" Type="http://schemas.openxmlformats.org/officeDocument/2006/relationships/diagramLayout" Target="../diagrams/layout7.xml"/><Relationship Id="rId5" Type="http://schemas.openxmlformats.org/officeDocument/2006/relationships/diagramQuickStyle" Target="../diagrams/quickStyle7.xml"/><Relationship Id="rId6" Type="http://schemas.openxmlformats.org/officeDocument/2006/relationships/diagramColors" Target="../diagrams/colors7.xml"/><Relationship Id="rId7" Type="http://schemas.microsoft.com/office/2007/relationships/diagramDrawing" Target="../diagrams/drawing7.xml"/><Relationship Id="rId8" Type="http://schemas.openxmlformats.org/officeDocument/2006/relationships/diagramData" Target="../diagrams/data8.xml"/><Relationship Id="rId9" Type="http://schemas.openxmlformats.org/officeDocument/2006/relationships/diagramLayout" Target="../diagrams/layout8.xml"/><Relationship Id="rId10" Type="http://schemas.openxmlformats.org/officeDocument/2006/relationships/diagramQuickStyle" Target="../diagrams/quickStyle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9.xml.rels><?xml version="1.0" encoding="UTF-8" standalone="yes"?>
<Relationships xmlns="http://schemas.openxmlformats.org/package/2006/relationships"><Relationship Id="rId11" Type="http://schemas.openxmlformats.org/officeDocument/2006/relationships/diagramColors" Target="../diagrams/colors10.xml"/><Relationship Id="rId12" Type="http://schemas.microsoft.com/office/2007/relationships/diagramDrawing" Target="../diagrams/drawing10.xml"/><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diagramData" Target="../diagrams/data9.xml"/><Relationship Id="rId4" Type="http://schemas.openxmlformats.org/officeDocument/2006/relationships/diagramLayout" Target="../diagrams/layout9.xml"/><Relationship Id="rId5" Type="http://schemas.openxmlformats.org/officeDocument/2006/relationships/diagramQuickStyle" Target="../diagrams/quickStyle9.xml"/><Relationship Id="rId6" Type="http://schemas.openxmlformats.org/officeDocument/2006/relationships/diagramColors" Target="../diagrams/colors9.xml"/><Relationship Id="rId7" Type="http://schemas.microsoft.com/office/2007/relationships/diagramDrawing" Target="../diagrams/drawing9.xml"/><Relationship Id="rId8" Type="http://schemas.openxmlformats.org/officeDocument/2006/relationships/diagramData" Target="../diagrams/data10.xml"/><Relationship Id="rId9" Type="http://schemas.openxmlformats.org/officeDocument/2006/relationships/diagramLayout" Target="../diagrams/layout10.xml"/><Relationship Id="rId10" Type="http://schemas.openxmlformats.org/officeDocument/2006/relationships/diagramQuickStyle" Target="../diagrams/quickStyl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8.emf"/><Relationship Id="rId1" Type="http://schemas.openxmlformats.org/officeDocument/2006/relationships/vmlDrawing" Target="../drawings/vmlDrawing1.vml"/><Relationship Id="rId2"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19.emf"/><Relationship Id="rId1" Type="http://schemas.openxmlformats.org/officeDocument/2006/relationships/vmlDrawing" Target="../drawings/vmlDrawing2.vml"/><Relationship Id="rId2"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20.emf"/><Relationship Id="rId1" Type="http://schemas.openxmlformats.org/officeDocument/2006/relationships/vmlDrawing" Target="../drawings/vmlDrawing3.vml"/><Relationship Id="rId2"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png"/><Relationship Id="rId6" Type="http://schemas.openxmlformats.org/officeDocument/2006/relationships/image" Target="../media/image7.jpg"/><Relationship Id="rId7"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2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2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diagramData" Target="../diagrams/data2.xml"/><Relationship Id="rId8" Type="http://schemas.openxmlformats.org/officeDocument/2006/relationships/diagramLayout" Target="../diagrams/layout2.xml"/><Relationship Id="rId9" Type="http://schemas.openxmlformats.org/officeDocument/2006/relationships/diagramQuickStyle" Target="../diagrams/quickStyle2.xml"/><Relationship Id="rId10" Type="http://schemas.openxmlformats.org/officeDocument/2006/relationships/diagramColors" Target="../diagrams/colors2.xml"/><Relationship Id="rId11" Type="http://schemas.microsoft.com/office/2007/relationships/diagramDrawing" Target="../diagrams/drawing2.xml"/><Relationship Id="rId1" Type="http://schemas.openxmlformats.org/officeDocument/2006/relationships/slideLayout" Target="../slideLayouts/slideLayout6.xml"/><Relationship Id="rId2"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7" Type="http://schemas.openxmlformats.org/officeDocument/2006/relationships/diagramData" Target="../diagrams/data4.xml"/><Relationship Id="rId8" Type="http://schemas.openxmlformats.org/officeDocument/2006/relationships/diagramLayout" Target="../diagrams/layout4.xml"/><Relationship Id="rId9" Type="http://schemas.openxmlformats.org/officeDocument/2006/relationships/diagramQuickStyle" Target="../diagrams/quickStyle4.xml"/><Relationship Id="rId10" Type="http://schemas.openxmlformats.org/officeDocument/2006/relationships/diagramColors" Target="../diagrams/colors4.xml"/><Relationship Id="rId11" Type="http://schemas.microsoft.com/office/2007/relationships/diagramDrawing" Target="../diagrams/drawing4.xml"/><Relationship Id="rId1" Type="http://schemas.openxmlformats.org/officeDocument/2006/relationships/slideLayout" Target="../slideLayouts/slideLayout6.xml"/><Relationship Id="rId2" Type="http://schemas.openxmlformats.org/officeDocument/2006/relationships/diagramData" Target="../diagrams/data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1" Type="http://schemas.openxmlformats.org/officeDocument/2006/relationships/diagramColors" Target="../diagrams/colors6.xml"/><Relationship Id="rId12" Type="http://schemas.microsoft.com/office/2007/relationships/diagramDrawing" Target="../diagrams/drawing6.xml"/><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diagramData" Target="../diagrams/data5.xml"/><Relationship Id="rId4" Type="http://schemas.openxmlformats.org/officeDocument/2006/relationships/diagramLayout" Target="../diagrams/layout5.xml"/><Relationship Id="rId5" Type="http://schemas.openxmlformats.org/officeDocument/2006/relationships/diagramQuickStyle" Target="../diagrams/quickStyle5.xml"/><Relationship Id="rId6" Type="http://schemas.openxmlformats.org/officeDocument/2006/relationships/diagramColors" Target="../diagrams/colors5.xml"/><Relationship Id="rId7" Type="http://schemas.microsoft.com/office/2007/relationships/diagramDrawing" Target="../diagrams/drawing5.xml"/><Relationship Id="rId8" Type="http://schemas.openxmlformats.org/officeDocument/2006/relationships/diagramData" Target="../diagrams/data6.xml"/><Relationship Id="rId9" Type="http://schemas.openxmlformats.org/officeDocument/2006/relationships/diagramLayout" Target="../diagrams/layout6.xml"/><Relationship Id="rId10" Type="http://schemas.openxmlformats.org/officeDocument/2006/relationships/diagramQuickStyle" Target="../diagrams/quickStyl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01260" y="1923740"/>
            <a:ext cx="6959286" cy="1470025"/>
          </a:xfrm>
        </p:spPr>
        <p:txBody>
          <a:bodyPr>
            <a:normAutofit/>
          </a:bodyPr>
          <a:lstStyle/>
          <a:p>
            <a:pPr algn="ctr"/>
            <a:r>
              <a:rPr lang="en-US" dirty="0">
                <a:latin typeface="+mj-lt"/>
              </a:rPr>
              <a:t>Resident-Led Milestones</a:t>
            </a:r>
            <a:br>
              <a:rPr lang="en-US" dirty="0">
                <a:latin typeface="+mj-lt"/>
              </a:rPr>
            </a:br>
            <a:r>
              <a:rPr lang="en-US" sz="3200" dirty="0">
                <a:latin typeface="+mj-lt"/>
              </a:rPr>
              <a:t>Creating Self-Directed Learners</a:t>
            </a:r>
          </a:p>
        </p:txBody>
      </p:sp>
      <p:sp>
        <p:nvSpPr>
          <p:cNvPr id="3" name="Subtitle 2"/>
          <p:cNvSpPr>
            <a:spLocks noGrp="1"/>
          </p:cNvSpPr>
          <p:nvPr>
            <p:ph type="subTitle" idx="1"/>
          </p:nvPr>
        </p:nvSpPr>
        <p:spPr>
          <a:xfrm>
            <a:off x="1146824" y="3591351"/>
            <a:ext cx="6828543" cy="2459467"/>
          </a:xfrm>
        </p:spPr>
        <p:txBody>
          <a:bodyPr>
            <a:noAutofit/>
          </a:bodyPr>
          <a:lstStyle/>
          <a:p>
            <a:pPr algn="ctr"/>
            <a:endParaRPr lang="en-US" sz="1400" dirty="0">
              <a:latin typeface="Century Gothic" panose="020B0502020202020204" pitchFamily="34" charset="0"/>
            </a:endParaRPr>
          </a:p>
          <a:p>
            <a:pPr algn="ctr"/>
            <a:endParaRPr lang="en-US" sz="1800" dirty="0">
              <a:latin typeface="Century Gothic" panose="020B0502020202020204" pitchFamily="34" charset="0"/>
            </a:endParaRPr>
          </a:p>
          <a:p>
            <a:pPr algn="ctr"/>
            <a:r>
              <a:rPr lang="en-US" sz="1800" dirty="0">
                <a:latin typeface="Century Gothic" panose="020B0502020202020204" pitchFamily="34" charset="0"/>
              </a:rPr>
              <a:t>Susan Cochella, MD, MPH;  Katherine Fortenberry, PHD; </a:t>
            </a:r>
          </a:p>
          <a:p>
            <a:pPr algn="ctr"/>
            <a:r>
              <a:rPr lang="en-US" sz="1800" dirty="0">
                <a:latin typeface="Century Gothic" panose="020B0502020202020204" pitchFamily="34" charset="0"/>
              </a:rPr>
              <a:t>Sherilyn DeStefano, MD;  Kara Frame, MD; </a:t>
            </a:r>
          </a:p>
          <a:p>
            <a:pPr algn="ctr"/>
            <a:r>
              <a:rPr lang="en-US" sz="1800" dirty="0">
                <a:latin typeface="Century Gothic" panose="020B0502020202020204" pitchFamily="34" charset="0"/>
              </a:rPr>
              <a:t>Kirsten Stoesser, MD;  Sonja Van </a:t>
            </a:r>
            <a:r>
              <a:rPr lang="en-US" sz="1800" dirty="0" err="1">
                <a:latin typeface="Century Gothic" panose="020B0502020202020204" pitchFamily="34" charset="0"/>
              </a:rPr>
              <a:t>Hala</a:t>
            </a:r>
            <a:r>
              <a:rPr lang="en-US" sz="1800" dirty="0">
                <a:latin typeface="Century Gothic" panose="020B0502020202020204" pitchFamily="34" charset="0"/>
              </a:rPr>
              <a:t>, MD, MPH, FAAFP</a:t>
            </a:r>
          </a:p>
          <a:p>
            <a:pPr algn="ctr"/>
            <a:endParaRPr lang="en-US" sz="1800" dirty="0">
              <a:latin typeface="Century Gothic" panose="020B0502020202020204" pitchFamily="34" charset="0"/>
            </a:endParaRPr>
          </a:p>
          <a:p>
            <a:pPr algn="ctr"/>
            <a:r>
              <a:rPr lang="en-US" sz="1800" b="1" dirty="0">
                <a:latin typeface="Century Gothic" panose="020B0502020202020204" pitchFamily="34" charset="0"/>
              </a:rPr>
              <a:t>University of Utah Family Medicine Residency Program</a:t>
            </a:r>
          </a:p>
          <a:p>
            <a:endParaRPr lang="en-US" sz="1400" dirty="0"/>
          </a:p>
        </p:txBody>
      </p:sp>
      <p:pic>
        <p:nvPicPr>
          <p:cNvPr id="1026" name="Picture 2" descr="https://www.myotonic.org/sites/default/files/styles/large/public/field/image/uhealth-horiz-450x150.png?itok=EvJu4Z5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5237" y="1115971"/>
            <a:ext cx="2871715" cy="957238"/>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flipV="1">
            <a:off x="1055078" y="2250831"/>
            <a:ext cx="7205468" cy="8792"/>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048334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EFAEB7D-EBBB-AE4A-AD93-7025685F27D3}"/>
              </a:ext>
            </a:extLst>
          </p:cNvPr>
          <p:cNvPicPr>
            <a:picLocks noChangeAspect="1"/>
          </p:cNvPicPr>
          <p:nvPr/>
        </p:nvPicPr>
        <p:blipFill rotWithShape="1">
          <a:blip r:embed="rId3"/>
          <a:srcRect l="5666" r="2965" b="3692"/>
          <a:stretch/>
        </p:blipFill>
        <p:spPr>
          <a:xfrm>
            <a:off x="1239713" y="850549"/>
            <a:ext cx="6963510" cy="5644603"/>
          </a:xfrm>
          <a:prstGeom prst="rect">
            <a:avLst/>
          </a:prstGeom>
        </p:spPr>
      </p:pic>
      <p:sp>
        <p:nvSpPr>
          <p:cNvPr id="5" name="Rectangle 4">
            <a:extLst>
              <a:ext uri="{FF2B5EF4-FFF2-40B4-BE49-F238E27FC236}">
                <a16:creationId xmlns:a16="http://schemas.microsoft.com/office/drawing/2014/main" xmlns="" id="{C4EA0358-7D70-1F42-85DE-2548BA97EDC9}"/>
              </a:ext>
            </a:extLst>
          </p:cNvPr>
          <p:cNvSpPr/>
          <p:nvPr/>
        </p:nvSpPr>
        <p:spPr>
          <a:xfrm>
            <a:off x="2278727" y="1463865"/>
            <a:ext cx="1079935" cy="268219"/>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1500"/>
          </a:p>
        </p:txBody>
      </p:sp>
    </p:spTree>
    <p:extLst>
      <p:ext uri="{BB962C8B-B14F-4D97-AF65-F5344CB8AC3E}">
        <p14:creationId xmlns:p14="http://schemas.microsoft.com/office/powerpoint/2010/main" val="35711306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p>
            <a:pPr algn="l"/>
            <a:r>
              <a:rPr lang="en-US" dirty="0">
                <a:solidFill>
                  <a:schemeClr val="tx1"/>
                </a:solidFill>
                <a:latin typeface="Calibri" panose="020F0502020204030204" pitchFamily="34" charset="0"/>
              </a:rPr>
              <a:t>The Milestones Meeting</a:t>
            </a:r>
            <a:endParaRPr lang="en-US" dirty="0">
              <a:latin typeface="Calibri" panose="020F0502020204030204" pitchFamily="34" charset="0"/>
            </a:endParaRPr>
          </a:p>
        </p:txBody>
      </p:sp>
      <p:graphicFrame>
        <p:nvGraphicFramePr>
          <p:cNvPr id="4" name="Content Placeholder 3"/>
          <p:cNvGraphicFramePr>
            <a:graphicFrameLocks noGrp="1"/>
          </p:cNvGraphicFramePr>
          <p:nvPr>
            <p:ph idx="1"/>
            <p:extLst/>
          </p:nvPr>
        </p:nvGraphicFramePr>
        <p:xfrm>
          <a:off x="762000" y="1600200"/>
          <a:ext cx="7772400" cy="3733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p:cNvGraphicFramePr/>
          <p:nvPr>
            <p:extLst/>
          </p:nvPr>
        </p:nvGraphicFramePr>
        <p:xfrm>
          <a:off x="549682" y="5432360"/>
          <a:ext cx="8153399" cy="64668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40310823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Who’s in the driver’s seat?</a:t>
            </a:r>
          </a:p>
        </p:txBody>
      </p:sp>
      <p:pic>
        <p:nvPicPr>
          <p:cNvPr id="4" name="Content Placeholder 3" descr="Milestones 3.jp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31" t="33114" r="231" b="464"/>
          <a:stretch/>
        </p:blipFill>
        <p:spPr>
          <a:xfrm>
            <a:off x="2338525" y="1995346"/>
            <a:ext cx="4466949" cy="3956050"/>
          </a:xfrm>
          <a:prstGeom prst="rect">
            <a:avLst/>
          </a:prstGeom>
        </p:spPr>
      </p:pic>
    </p:spTree>
    <p:extLst>
      <p:ext uri="{BB962C8B-B14F-4D97-AF65-F5344CB8AC3E}">
        <p14:creationId xmlns:p14="http://schemas.microsoft.com/office/powerpoint/2010/main" val="11613614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endParaRPr lang="en-US" dirty="0">
              <a:solidFill>
                <a:schemeClr val="tx1"/>
              </a:solidFill>
            </a:endParaRPr>
          </a:p>
          <a:p>
            <a:pPr marL="0" indent="0" algn="ctr">
              <a:buNone/>
            </a:pPr>
            <a:endParaRPr lang="en-US" i="1" dirty="0">
              <a:solidFill>
                <a:schemeClr val="tx1"/>
              </a:solidFill>
            </a:endParaRPr>
          </a:p>
          <a:p>
            <a:pPr marL="0" indent="0" algn="ctr">
              <a:buNone/>
            </a:pPr>
            <a:endParaRPr lang="en-US" i="1" dirty="0">
              <a:solidFill>
                <a:schemeClr val="tx1"/>
              </a:solidFill>
            </a:endParaRPr>
          </a:p>
          <a:p>
            <a:pPr marL="0" indent="0">
              <a:buNone/>
            </a:pPr>
            <a:endParaRPr lang="en-US" dirty="0">
              <a:solidFill>
                <a:schemeClr val="tx1"/>
              </a:solidFill>
            </a:endParaRPr>
          </a:p>
        </p:txBody>
      </p:sp>
      <p:sp>
        <p:nvSpPr>
          <p:cNvPr id="2" name="TextBox 1">
            <a:extLst>
              <a:ext uri="{FF2B5EF4-FFF2-40B4-BE49-F238E27FC236}">
                <a16:creationId xmlns:a16="http://schemas.microsoft.com/office/drawing/2014/main" xmlns="" id="{2AF4D2EC-35BC-7647-B61A-A6594F9DAE95}"/>
              </a:ext>
            </a:extLst>
          </p:cNvPr>
          <p:cNvSpPr txBox="1"/>
          <p:nvPr/>
        </p:nvSpPr>
        <p:spPr>
          <a:xfrm>
            <a:off x="1098061" y="1049499"/>
            <a:ext cx="7157915" cy="3508653"/>
          </a:xfrm>
          <a:prstGeom prst="rect">
            <a:avLst/>
          </a:prstGeom>
          <a:noFill/>
        </p:spPr>
        <p:txBody>
          <a:bodyPr wrap="square" rtlCol="0">
            <a:spAutoFit/>
          </a:bodyPr>
          <a:lstStyle/>
          <a:p>
            <a:pPr algn="ctr"/>
            <a:r>
              <a:rPr lang="en-US" sz="3200" b="1" dirty="0"/>
              <a:t>Fears and Barriers:</a:t>
            </a:r>
          </a:p>
          <a:p>
            <a:pPr algn="ctr"/>
            <a:endParaRPr lang="en-US" sz="3200" b="1" i="1" dirty="0"/>
          </a:p>
          <a:p>
            <a:pPr algn="ctr"/>
            <a:endParaRPr lang="en-US" sz="3200" b="1" i="1" dirty="0"/>
          </a:p>
          <a:p>
            <a:pPr algn="ctr"/>
            <a:endParaRPr lang="en-US" sz="3200" b="1" i="1" dirty="0"/>
          </a:p>
          <a:p>
            <a:pPr algn="ctr"/>
            <a:r>
              <a:rPr lang="en-US" sz="3200" b="1" i="1" dirty="0"/>
              <a:t>“Don’t residents score themselves too high, biasing the assessment?”</a:t>
            </a:r>
          </a:p>
          <a:p>
            <a:endParaRPr lang="en-US" sz="3000" dirty="0"/>
          </a:p>
        </p:txBody>
      </p:sp>
    </p:spTree>
    <p:extLst>
      <p:ext uri="{BB962C8B-B14F-4D97-AF65-F5344CB8AC3E}">
        <p14:creationId xmlns:p14="http://schemas.microsoft.com/office/powerpoint/2010/main" val="8827799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9300" y="1018772"/>
            <a:ext cx="8474044" cy="4524315"/>
          </a:xfrm>
          <a:prstGeom prst="rect">
            <a:avLst/>
          </a:prstGeom>
        </p:spPr>
        <p:txBody>
          <a:bodyPr wrap="square">
            <a:spAutoFit/>
          </a:bodyPr>
          <a:lstStyle/>
          <a:p>
            <a:pPr algn="ctr"/>
            <a:r>
              <a:rPr lang="en-US" sz="3200" b="1" dirty="0">
                <a:latin typeface="+mj-lt"/>
                <a:cs typeface="Aharoni" panose="02010803020104030203" pitchFamily="2" charset="-79"/>
              </a:rPr>
              <a:t>Fears and Barriers:</a:t>
            </a:r>
          </a:p>
          <a:p>
            <a:endParaRPr lang="en-US" sz="3200" b="1" dirty="0">
              <a:latin typeface="Aharoni" panose="02010803020104030203" pitchFamily="2" charset="-79"/>
              <a:cs typeface="Aharoni" panose="02010803020104030203" pitchFamily="2" charset="-79"/>
            </a:endParaRPr>
          </a:p>
          <a:p>
            <a:endParaRPr lang="en-US" sz="3200" b="1" dirty="0">
              <a:latin typeface="Aharoni" panose="02010803020104030203" pitchFamily="2" charset="-79"/>
              <a:cs typeface="Aharoni" panose="02010803020104030203" pitchFamily="2" charset="-79"/>
            </a:endParaRPr>
          </a:p>
          <a:p>
            <a:r>
              <a:rPr lang="en-US" sz="3200" dirty="0">
                <a:latin typeface="Arial Black" panose="020B0A04020102020204" pitchFamily="34" charset="0"/>
                <a:cs typeface="Aharoni" panose="02010803020104030203" pitchFamily="2" charset="-79"/>
              </a:rPr>
              <a:t>“Can residents interpret the milestone wording?”</a:t>
            </a:r>
          </a:p>
          <a:p>
            <a:endParaRPr lang="en-US" sz="3200" dirty="0">
              <a:latin typeface="Antique Olive CompactPS" panose="020B0904030504030204" pitchFamily="34" charset="0"/>
              <a:cs typeface="Aharoni" panose="02010803020104030203" pitchFamily="2" charset="-79"/>
            </a:endParaRPr>
          </a:p>
          <a:p>
            <a:pPr lvl="2"/>
            <a:r>
              <a:rPr lang="en-US" sz="3200" dirty="0">
                <a:latin typeface="Aharoni" panose="02010803020104030203" pitchFamily="2" charset="-79"/>
                <a:cs typeface="Aharoni" panose="02010803020104030203" pitchFamily="2" charset="-79"/>
              </a:rPr>
              <a:t>			Expect unexpected outcomes</a:t>
            </a:r>
          </a:p>
          <a:p>
            <a:pPr lvl="2"/>
            <a:r>
              <a:rPr lang="en-US" sz="2800" b="1" dirty="0" smtClean="0">
                <a:latin typeface="Andalus" panose="02020603050405020304" pitchFamily="18" charset="-78"/>
                <a:cs typeface="Andalus" panose="02020603050405020304" pitchFamily="18" charset="-78"/>
              </a:rPr>
              <a:t>Seamlessly</a:t>
            </a:r>
            <a:r>
              <a:rPr lang="is-IS" sz="3200" dirty="0" smtClean="0">
                <a:latin typeface="Andalus" panose="02020603050405020304" pitchFamily="18" charset="-78"/>
                <a:cs typeface="Andalus" panose="02020603050405020304" pitchFamily="18" charset="-78"/>
              </a:rPr>
              <a:t>     </a:t>
            </a:r>
            <a:r>
              <a:rPr lang="is-IS" sz="3200" dirty="0" smtClean="0">
                <a:latin typeface="Aharoni" panose="02010803020104030203" pitchFamily="2" charset="-79"/>
                <a:cs typeface="Aharoni" panose="02010803020104030203" pitchFamily="2" charset="-79"/>
              </a:rPr>
              <a:t>               </a:t>
            </a:r>
            <a:r>
              <a:rPr lang="is-IS" sz="3200" i="1" dirty="0">
                <a:latin typeface="Arial Narrow" panose="020B0606020202030204" pitchFamily="34" charset="0"/>
                <a:cs typeface="Aharoni" panose="02010803020104030203" pitchFamily="2" charset="-79"/>
              </a:rPr>
              <a:t>Telephonic...</a:t>
            </a:r>
          </a:p>
          <a:p>
            <a:pPr lvl="2"/>
            <a:r>
              <a:rPr lang="is-IS" sz="3200" dirty="0">
                <a:latin typeface="Baghdad" pitchFamily="2" charset="-78"/>
                <a:cs typeface="Baghdad" pitchFamily="2" charset="-78"/>
              </a:rPr>
              <a:t>      Process of Professionalization</a:t>
            </a:r>
          </a:p>
        </p:txBody>
      </p:sp>
    </p:spTree>
    <p:extLst>
      <p:ext uri="{BB962C8B-B14F-4D97-AF65-F5344CB8AC3E}">
        <p14:creationId xmlns:p14="http://schemas.microsoft.com/office/powerpoint/2010/main" val="36159066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10AA2D-2136-BE4D-A8C1-3AA0EACF441A}"/>
              </a:ext>
            </a:extLst>
          </p:cNvPr>
          <p:cNvSpPr>
            <a:spLocks noGrp="1"/>
          </p:cNvSpPr>
          <p:nvPr>
            <p:ph type="title"/>
          </p:nvPr>
        </p:nvSpPr>
        <p:spPr/>
        <p:txBody>
          <a:bodyPr/>
          <a:lstStyle/>
          <a:p>
            <a:pPr algn="l"/>
            <a:r>
              <a:rPr lang="en-US" dirty="0">
                <a:latin typeface="Calibri" panose="020F0502020204030204" pitchFamily="34" charset="0"/>
              </a:rPr>
              <a:t>Milestone Meeting Demonstration</a:t>
            </a:r>
          </a:p>
        </p:txBody>
      </p:sp>
      <p:pic>
        <p:nvPicPr>
          <p:cNvPr id="4" name="Content Placeholder 3">
            <a:extLst>
              <a:ext uri="{FF2B5EF4-FFF2-40B4-BE49-F238E27FC236}">
                <a16:creationId xmlns:a16="http://schemas.microsoft.com/office/drawing/2014/main" xmlns="" id="{E852EEB8-B495-3B4E-8AF4-29F81A3035C1}"/>
              </a:ext>
            </a:extLst>
          </p:cNvPr>
          <p:cNvPicPr>
            <a:picLocks noGrp="1" noChangeAspect="1"/>
          </p:cNvPicPr>
          <p:nvPr>
            <p:ph idx="1"/>
          </p:nvPr>
        </p:nvPicPr>
        <p:blipFill>
          <a:blip r:embed="rId2"/>
          <a:stretch>
            <a:fillRect/>
          </a:stretch>
        </p:blipFill>
        <p:spPr>
          <a:xfrm>
            <a:off x="591696" y="2089150"/>
            <a:ext cx="7960607" cy="4127500"/>
          </a:xfrm>
          <a:prstGeom prst="rect">
            <a:avLst/>
          </a:prstGeom>
        </p:spPr>
      </p:pic>
    </p:spTree>
    <p:extLst>
      <p:ext uri="{BB962C8B-B14F-4D97-AF65-F5344CB8AC3E}">
        <p14:creationId xmlns:p14="http://schemas.microsoft.com/office/powerpoint/2010/main" val="20230142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95"/>
            <a:ext cx="8229600" cy="633647"/>
          </a:xfrm>
        </p:spPr>
        <p:txBody>
          <a:bodyPr>
            <a:normAutofit/>
          </a:bodyPr>
          <a:lstStyle/>
          <a:p>
            <a:r>
              <a:rPr lang="en-US" dirty="0" smtClean="0"/>
              <a:t>Demo:  Self-rating too high</a:t>
            </a:r>
            <a:r>
              <a:rPr lang="en-US" dirty="0" smtClean="0"/>
              <a:t>:  PC1 </a:t>
            </a:r>
            <a:endParaRPr lang="en-US" dirty="0"/>
          </a:p>
        </p:txBody>
      </p:sp>
      <p:sp>
        <p:nvSpPr>
          <p:cNvPr id="3" name="TextBox 2"/>
          <p:cNvSpPr txBox="1"/>
          <p:nvPr/>
        </p:nvSpPr>
        <p:spPr>
          <a:xfrm>
            <a:off x="290945" y="2563091"/>
            <a:ext cx="184731" cy="369332"/>
          </a:xfrm>
          <a:prstGeom prst="rect">
            <a:avLst/>
          </a:prstGeom>
          <a:noFill/>
        </p:spPr>
        <p:txBody>
          <a:bodyPr wrap="none" rtlCol="0">
            <a:spAutoFit/>
          </a:bodyPr>
          <a:lstStyle/>
          <a:p>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9272" y="1645124"/>
            <a:ext cx="8585456" cy="4090717"/>
          </a:xfrm>
        </p:spPr>
      </p:pic>
    </p:spTree>
    <p:extLst>
      <p:ext uri="{BB962C8B-B14F-4D97-AF65-F5344CB8AC3E}">
        <p14:creationId xmlns:p14="http://schemas.microsoft.com/office/powerpoint/2010/main" val="15631767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571" y="896388"/>
            <a:ext cx="8229600" cy="624594"/>
          </a:xfrm>
        </p:spPr>
        <p:txBody>
          <a:bodyPr/>
          <a:lstStyle/>
          <a:p>
            <a:r>
              <a:rPr lang="en-US" dirty="0" smtClean="0"/>
              <a:t>Demo:  Resident adds info</a:t>
            </a:r>
            <a:r>
              <a:rPr lang="en-US" dirty="0" smtClean="0"/>
              <a:t>:  SBP </a:t>
            </a:r>
            <a:r>
              <a:rPr lang="en-US" dirty="0" smtClean="0"/>
              <a:t>3</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8463" y="1629063"/>
            <a:ext cx="8533739" cy="3109192"/>
          </a:xfrm>
        </p:spPr>
      </p:pic>
    </p:spTree>
    <p:extLst>
      <p:ext uri="{BB962C8B-B14F-4D97-AF65-F5344CB8AC3E}">
        <p14:creationId xmlns:p14="http://schemas.microsoft.com/office/powerpoint/2010/main" val="30597208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05441"/>
            <a:ext cx="8229600" cy="642701"/>
          </a:xfrm>
        </p:spPr>
        <p:txBody>
          <a:bodyPr>
            <a:normAutofit/>
          </a:bodyPr>
          <a:lstStyle/>
          <a:p>
            <a:r>
              <a:rPr lang="en-US" dirty="0" smtClean="0"/>
              <a:t>Demo:  Self-rating too low:  SBP </a:t>
            </a:r>
            <a:r>
              <a:rPr lang="en-US" dirty="0" smtClean="0"/>
              <a:t>4</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2759" y="1676400"/>
            <a:ext cx="8748666" cy="3089564"/>
          </a:xfrm>
        </p:spPr>
      </p:pic>
    </p:spTree>
    <p:extLst>
      <p:ext uri="{BB962C8B-B14F-4D97-AF65-F5344CB8AC3E}">
        <p14:creationId xmlns:p14="http://schemas.microsoft.com/office/powerpoint/2010/main" val="272844077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24254"/>
            <a:ext cx="8229600" cy="1143000"/>
          </a:xfrm>
        </p:spPr>
        <p:txBody>
          <a:bodyPr/>
          <a:lstStyle/>
          <a:p>
            <a:pPr algn="l"/>
            <a:r>
              <a:rPr lang="en-US" dirty="0">
                <a:solidFill>
                  <a:schemeClr val="tx1"/>
                </a:solidFill>
                <a:latin typeface="Calibri" panose="020F0502020204030204" pitchFamily="34" charset="0"/>
              </a:rPr>
              <a:t>Meeting Follow-up</a:t>
            </a:r>
            <a:endParaRPr lang="en-US" dirty="0">
              <a:latin typeface="Calibri" panose="020F0502020204030204" pitchFamily="34" charset="0"/>
            </a:endParaRPr>
          </a:p>
        </p:txBody>
      </p:sp>
      <p:graphicFrame>
        <p:nvGraphicFramePr>
          <p:cNvPr id="4" name="Content Placeholder 3"/>
          <p:cNvGraphicFramePr>
            <a:graphicFrameLocks noGrp="1"/>
          </p:cNvGraphicFramePr>
          <p:nvPr>
            <p:ph idx="1"/>
            <p:extLst/>
          </p:nvPr>
        </p:nvGraphicFramePr>
        <p:xfrm>
          <a:off x="762000" y="1600200"/>
          <a:ext cx="7772400" cy="3733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p:cNvGraphicFramePr/>
          <p:nvPr>
            <p:extLst/>
          </p:nvPr>
        </p:nvGraphicFramePr>
        <p:xfrm>
          <a:off x="549682" y="5432360"/>
          <a:ext cx="8153399" cy="64668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3604260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504" y="609600"/>
            <a:ext cx="8229600" cy="1295400"/>
          </a:xfrm>
        </p:spPr>
        <p:txBody>
          <a:bodyPr/>
          <a:lstStyle/>
          <a:p>
            <a:pPr algn="l"/>
            <a:r>
              <a:rPr lang="en-US" b="1" dirty="0" smtClean="0">
                <a:solidFill>
                  <a:schemeClr val="tx1"/>
                </a:solidFill>
                <a:latin typeface="Century Gothic" panose="020B0502020202020204" pitchFamily="34" charset="0"/>
              </a:rPr>
              <a:t>Objectives</a:t>
            </a:r>
            <a:endParaRPr lang="en-US" b="1" dirty="0">
              <a:solidFill>
                <a:schemeClr val="tx1"/>
              </a:solidFill>
              <a:latin typeface="Century Gothic" panose="020B0502020202020204" pitchFamily="34" charset="0"/>
            </a:endParaRPr>
          </a:p>
        </p:txBody>
      </p:sp>
      <p:sp>
        <p:nvSpPr>
          <p:cNvPr id="3" name="Content Placeholder 2"/>
          <p:cNvSpPr>
            <a:spLocks noGrp="1"/>
          </p:cNvSpPr>
          <p:nvPr>
            <p:ph idx="1"/>
          </p:nvPr>
        </p:nvSpPr>
        <p:spPr>
          <a:xfrm>
            <a:off x="152400" y="1905000"/>
            <a:ext cx="8686800" cy="4191000"/>
          </a:xfrm>
        </p:spPr>
        <p:txBody>
          <a:bodyPr>
            <a:normAutofit/>
          </a:bodyPr>
          <a:lstStyle/>
          <a:p>
            <a:r>
              <a:rPr lang="en-US" dirty="0">
                <a:latin typeface="Century Gothic" panose="020B0502020202020204" pitchFamily="34" charset="0"/>
              </a:rPr>
              <a:t>P</a:t>
            </a:r>
            <a:r>
              <a:rPr lang="en-US" dirty="0">
                <a:solidFill>
                  <a:schemeClr val="tx1"/>
                </a:solidFill>
                <a:latin typeface="Century Gothic" panose="020B0502020202020204" pitchFamily="34" charset="0"/>
              </a:rPr>
              <a:t>articipants will be able to:</a:t>
            </a:r>
          </a:p>
          <a:p>
            <a:endParaRPr lang="en-US" sz="2400" dirty="0">
              <a:solidFill>
                <a:schemeClr val="tx1"/>
              </a:solidFill>
              <a:latin typeface="Century Gothic" panose="020B0502020202020204" pitchFamily="34" charset="0"/>
            </a:endParaRPr>
          </a:p>
          <a:p>
            <a:pPr lvl="1"/>
            <a:r>
              <a:rPr lang="en-US" dirty="0">
                <a:solidFill>
                  <a:schemeClr val="tx1"/>
                </a:solidFill>
                <a:latin typeface="Century Gothic" panose="020B0502020202020204" pitchFamily="34" charset="0"/>
              </a:rPr>
              <a:t>Describe a resident-led milestones process</a:t>
            </a:r>
          </a:p>
          <a:p>
            <a:pPr lvl="2"/>
            <a:r>
              <a:rPr lang="en-US" dirty="0">
                <a:latin typeface="Century Gothic" panose="020B0502020202020204" pitchFamily="34" charset="0"/>
              </a:rPr>
              <a:t>Describe i</a:t>
            </a:r>
            <a:r>
              <a:rPr lang="en-US" dirty="0">
                <a:solidFill>
                  <a:schemeClr val="tx1"/>
                </a:solidFill>
                <a:latin typeface="Century Gothic" panose="020B0502020202020204" pitchFamily="34" charset="0"/>
              </a:rPr>
              <a:t>mpact of resident leadership</a:t>
            </a:r>
          </a:p>
          <a:p>
            <a:pPr marL="914400" lvl="2" indent="0">
              <a:buNone/>
            </a:pPr>
            <a:endParaRPr lang="en-US" dirty="0">
              <a:solidFill>
                <a:schemeClr val="tx1"/>
              </a:solidFill>
              <a:latin typeface="Century Gothic" panose="020B0502020202020204" pitchFamily="34" charset="0"/>
            </a:endParaRPr>
          </a:p>
          <a:p>
            <a:pPr lvl="1"/>
            <a:r>
              <a:rPr lang="en-US" dirty="0">
                <a:solidFill>
                  <a:schemeClr val="tx1"/>
                </a:solidFill>
                <a:latin typeface="Century Gothic" panose="020B0502020202020204" pitchFamily="34" charset="0"/>
              </a:rPr>
              <a:t>Analyze own milestones processes </a:t>
            </a:r>
          </a:p>
          <a:p>
            <a:pPr lvl="2"/>
            <a:r>
              <a:rPr lang="en-US" dirty="0">
                <a:solidFill>
                  <a:schemeClr val="tx1"/>
                </a:solidFill>
                <a:latin typeface="Century Gothic" panose="020B0502020202020204" pitchFamily="34" charset="0"/>
              </a:rPr>
              <a:t>List steps to move toward resident-led process</a:t>
            </a:r>
          </a:p>
        </p:txBody>
      </p:sp>
    </p:spTree>
    <p:extLst>
      <p:ext uri="{BB962C8B-B14F-4D97-AF65-F5344CB8AC3E}">
        <p14:creationId xmlns:p14="http://schemas.microsoft.com/office/powerpoint/2010/main" val="23912951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E40DABE8-FE7E-2840-9BA4-8732876603A8}"/>
              </a:ext>
            </a:extLst>
          </p:cNvPr>
          <p:cNvPicPr>
            <a:picLocks noChangeAspect="1"/>
          </p:cNvPicPr>
          <p:nvPr/>
        </p:nvPicPr>
        <p:blipFill rotWithShape="1">
          <a:blip r:embed="rId2"/>
          <a:srcRect l="7282" t="1870" r="9290" b="2757"/>
          <a:stretch/>
        </p:blipFill>
        <p:spPr>
          <a:xfrm>
            <a:off x="2101362" y="846667"/>
            <a:ext cx="4754618" cy="5483795"/>
          </a:xfrm>
          <a:prstGeom prst="rect">
            <a:avLst/>
          </a:prstGeom>
        </p:spPr>
      </p:pic>
      <p:sp>
        <p:nvSpPr>
          <p:cNvPr id="11" name="Rectangle 10">
            <a:extLst>
              <a:ext uri="{FF2B5EF4-FFF2-40B4-BE49-F238E27FC236}">
                <a16:creationId xmlns:a16="http://schemas.microsoft.com/office/drawing/2014/main" xmlns="" id="{BBAB64E3-881C-974D-9AC9-D74CD7510F52}"/>
              </a:ext>
            </a:extLst>
          </p:cNvPr>
          <p:cNvSpPr/>
          <p:nvPr/>
        </p:nvSpPr>
        <p:spPr>
          <a:xfrm>
            <a:off x="2864289" y="1972082"/>
            <a:ext cx="891655" cy="169333"/>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1500"/>
          </a:p>
        </p:txBody>
      </p:sp>
      <p:sp>
        <p:nvSpPr>
          <p:cNvPr id="12" name="Rectangle 11">
            <a:extLst>
              <a:ext uri="{FF2B5EF4-FFF2-40B4-BE49-F238E27FC236}">
                <a16:creationId xmlns:a16="http://schemas.microsoft.com/office/drawing/2014/main" xmlns="" id="{90D7EEBE-C05D-B14F-AE04-3A6787299C1A}"/>
              </a:ext>
            </a:extLst>
          </p:cNvPr>
          <p:cNvSpPr/>
          <p:nvPr/>
        </p:nvSpPr>
        <p:spPr>
          <a:xfrm>
            <a:off x="2864289" y="1490266"/>
            <a:ext cx="891655" cy="169333"/>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1500"/>
          </a:p>
        </p:txBody>
      </p:sp>
    </p:spTree>
    <p:extLst>
      <p:ext uri="{BB962C8B-B14F-4D97-AF65-F5344CB8AC3E}">
        <p14:creationId xmlns:p14="http://schemas.microsoft.com/office/powerpoint/2010/main" val="1439491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889" y="762000"/>
            <a:ext cx="9031111" cy="1143000"/>
          </a:xfrm>
        </p:spPr>
        <p:txBody>
          <a:bodyPr/>
          <a:lstStyle/>
          <a:p>
            <a:r>
              <a:rPr lang="en-US" dirty="0">
                <a:solidFill>
                  <a:srgbClr val="000000"/>
                </a:solidFill>
                <a:latin typeface="Calibri" panose="020F0502020204030204" pitchFamily="34" charset="0"/>
              </a:rPr>
              <a:t>Resident-Led Milestones – Process Summary</a:t>
            </a:r>
          </a:p>
        </p:txBody>
      </p:sp>
      <p:sp>
        <p:nvSpPr>
          <p:cNvPr id="3" name="Content Placeholder 2"/>
          <p:cNvSpPr>
            <a:spLocks noGrp="1"/>
          </p:cNvSpPr>
          <p:nvPr>
            <p:ph idx="1"/>
          </p:nvPr>
        </p:nvSpPr>
        <p:spPr>
          <a:xfrm>
            <a:off x="223498" y="1697182"/>
            <a:ext cx="8463302" cy="3872345"/>
          </a:xfrm>
        </p:spPr>
        <p:txBody>
          <a:bodyPr>
            <a:normAutofit fontScale="92500" lnSpcReduction="10000"/>
          </a:bodyPr>
          <a:lstStyle/>
          <a:p>
            <a:r>
              <a:rPr lang="en-US" dirty="0">
                <a:solidFill>
                  <a:srgbClr val="000000"/>
                </a:solidFill>
                <a:latin typeface="Calibri" panose="020F0502020204030204" pitchFamily="34" charset="0"/>
              </a:rPr>
              <a:t>The Resident:</a:t>
            </a:r>
          </a:p>
          <a:p>
            <a:pPr lvl="1"/>
            <a:r>
              <a:rPr lang="en-US" dirty="0">
                <a:solidFill>
                  <a:srgbClr val="000000"/>
                </a:solidFill>
                <a:latin typeface="Calibri" panose="020F0502020204030204" pitchFamily="34" charset="0"/>
              </a:rPr>
              <a:t>Independently reviews evaluations and </a:t>
            </a:r>
            <a:r>
              <a:rPr lang="en-US" dirty="0" smtClean="0">
                <a:solidFill>
                  <a:srgbClr val="000000"/>
                </a:solidFill>
                <a:latin typeface="Calibri" panose="020F0502020204030204" pitchFamily="34" charset="0"/>
              </a:rPr>
              <a:t>performance</a:t>
            </a:r>
            <a:r>
              <a:rPr lang="en-US" dirty="0" smtClean="0">
                <a:solidFill>
                  <a:srgbClr val="000000"/>
                </a:solidFill>
                <a:latin typeface="Calibri" panose="020F0502020204030204" pitchFamily="34" charset="0"/>
              </a:rPr>
              <a:t> </a:t>
            </a:r>
            <a:r>
              <a:rPr lang="en-US" dirty="0">
                <a:solidFill>
                  <a:srgbClr val="000000"/>
                </a:solidFill>
                <a:latin typeface="Calibri" panose="020F0502020204030204" pitchFamily="34" charset="0"/>
              </a:rPr>
              <a:t>data</a:t>
            </a:r>
          </a:p>
          <a:p>
            <a:pPr lvl="1"/>
            <a:r>
              <a:rPr lang="en-US" dirty="0">
                <a:solidFill>
                  <a:srgbClr val="000000"/>
                </a:solidFill>
                <a:latin typeface="Calibri" panose="020F0502020204030204" pitchFamily="34" charset="0"/>
              </a:rPr>
              <a:t>Self-assesses </a:t>
            </a:r>
            <a:r>
              <a:rPr lang="en-US" dirty="0" smtClean="0">
                <a:solidFill>
                  <a:srgbClr val="000000"/>
                </a:solidFill>
                <a:latin typeface="Calibri" panose="020F0502020204030204" pitchFamily="34" charset="0"/>
              </a:rPr>
              <a:t>with </a:t>
            </a:r>
            <a:r>
              <a:rPr lang="en-US" dirty="0">
                <a:solidFill>
                  <a:srgbClr val="000000"/>
                </a:solidFill>
                <a:latin typeface="Calibri" panose="020F0502020204030204" pitchFamily="34" charset="0"/>
              </a:rPr>
              <a:t>advisor input</a:t>
            </a:r>
          </a:p>
          <a:p>
            <a:pPr lvl="1"/>
            <a:r>
              <a:rPr lang="en-US" dirty="0">
                <a:solidFill>
                  <a:srgbClr val="000000"/>
                </a:solidFill>
                <a:latin typeface="Calibri" panose="020F0502020204030204" pitchFamily="34" charset="0"/>
              </a:rPr>
              <a:t>Leads </a:t>
            </a:r>
            <a:r>
              <a:rPr lang="en-US" dirty="0" smtClean="0">
                <a:solidFill>
                  <a:srgbClr val="000000"/>
                </a:solidFill>
                <a:latin typeface="Calibri" panose="020F0502020204030204" pitchFamily="34" charset="0"/>
              </a:rPr>
              <a:t>Milestones Meeting</a:t>
            </a:r>
          </a:p>
          <a:p>
            <a:pPr lvl="1"/>
            <a:r>
              <a:rPr lang="en-US" dirty="0" smtClean="0">
                <a:solidFill>
                  <a:srgbClr val="000000"/>
                </a:solidFill>
                <a:latin typeface="Calibri" panose="020F0502020204030204" pitchFamily="34" charset="0"/>
              </a:rPr>
              <a:t>Submits ILP</a:t>
            </a:r>
            <a:endParaRPr lang="en-US" dirty="0">
              <a:solidFill>
                <a:srgbClr val="000000"/>
              </a:solidFill>
              <a:latin typeface="Calibri" panose="020F0502020204030204" pitchFamily="34" charset="0"/>
            </a:endParaRPr>
          </a:p>
          <a:p>
            <a:pPr marL="457182" lvl="1" indent="0">
              <a:buNone/>
            </a:pPr>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The CCC:</a:t>
            </a:r>
          </a:p>
          <a:p>
            <a:pPr lvl="1"/>
            <a:r>
              <a:rPr lang="en-US" dirty="0" smtClean="0">
                <a:solidFill>
                  <a:srgbClr val="000000"/>
                </a:solidFill>
                <a:latin typeface="Calibri" panose="020F0502020204030204" pitchFamily="34" charset="0"/>
              </a:rPr>
              <a:t>Provide feedback about</a:t>
            </a:r>
            <a:r>
              <a:rPr lang="en-US" dirty="0" smtClean="0">
                <a:solidFill>
                  <a:srgbClr val="000000"/>
                </a:solidFill>
                <a:latin typeface="Calibri" panose="020F0502020204030204" pitchFamily="34" charset="0"/>
              </a:rPr>
              <a:t> </a:t>
            </a:r>
            <a:r>
              <a:rPr lang="en-US" dirty="0">
                <a:solidFill>
                  <a:srgbClr val="000000"/>
                </a:solidFill>
                <a:latin typeface="Calibri" panose="020F0502020204030204" pitchFamily="34" charset="0"/>
              </a:rPr>
              <a:t>the resident’s self-evaluation</a:t>
            </a:r>
          </a:p>
          <a:p>
            <a:pPr lvl="1"/>
            <a:r>
              <a:rPr lang="en-US" dirty="0">
                <a:solidFill>
                  <a:srgbClr val="000000"/>
                </a:solidFill>
                <a:latin typeface="Calibri" panose="020F0502020204030204" pitchFamily="34" charset="0"/>
              </a:rPr>
              <a:t>Mentor about </a:t>
            </a:r>
            <a:r>
              <a:rPr lang="en-US" dirty="0" smtClean="0">
                <a:solidFill>
                  <a:srgbClr val="000000"/>
                </a:solidFill>
                <a:latin typeface="Calibri" panose="020F0502020204030204" pitchFamily="34" charset="0"/>
              </a:rPr>
              <a:t>Milestone </a:t>
            </a:r>
            <a:r>
              <a:rPr lang="en-US" dirty="0">
                <a:solidFill>
                  <a:srgbClr val="000000"/>
                </a:solidFill>
                <a:latin typeface="Calibri" panose="020F0502020204030204" pitchFamily="34" charset="0"/>
              </a:rPr>
              <a:t>interpretation and learning options</a:t>
            </a:r>
          </a:p>
          <a:p>
            <a:pPr lvl="1"/>
            <a:r>
              <a:rPr lang="en-US" dirty="0">
                <a:solidFill>
                  <a:srgbClr val="000000"/>
                </a:solidFill>
                <a:latin typeface="Calibri" panose="020F0502020204030204" pitchFamily="34" charset="0"/>
              </a:rPr>
              <a:t>Finalize </a:t>
            </a:r>
            <a:r>
              <a:rPr lang="en-US" dirty="0" smtClean="0">
                <a:solidFill>
                  <a:srgbClr val="000000"/>
                </a:solidFill>
                <a:latin typeface="Calibri" panose="020F0502020204030204" pitchFamily="34" charset="0"/>
              </a:rPr>
              <a:t>and submit </a:t>
            </a:r>
            <a:r>
              <a:rPr lang="en-US" dirty="0">
                <a:solidFill>
                  <a:srgbClr val="000000"/>
                </a:solidFill>
                <a:latin typeface="Calibri" panose="020F0502020204030204" pitchFamily="34" charset="0"/>
              </a:rPr>
              <a:t>Milestone rating</a:t>
            </a:r>
          </a:p>
          <a:p>
            <a:pPr marL="457182" lvl="1" indent="0">
              <a:buNone/>
            </a:pPr>
            <a:endParaRPr lang="en-US" dirty="0">
              <a:solidFill>
                <a:srgbClr val="000000"/>
              </a:solidFill>
            </a:endParaRPr>
          </a:p>
          <a:p>
            <a:pPr marL="0" indent="0">
              <a:buNone/>
            </a:pPr>
            <a:endParaRPr lang="en-US" dirty="0">
              <a:solidFill>
                <a:srgbClr val="000000"/>
              </a:solidFill>
            </a:endParaRPr>
          </a:p>
          <a:p>
            <a:endParaRPr lang="en-US" dirty="0">
              <a:solidFill>
                <a:srgbClr val="000000"/>
              </a:solidFill>
            </a:endParaRPr>
          </a:p>
        </p:txBody>
      </p:sp>
    </p:spTree>
    <p:extLst>
      <p:ext uri="{BB962C8B-B14F-4D97-AF65-F5344CB8AC3E}">
        <p14:creationId xmlns:p14="http://schemas.microsoft.com/office/powerpoint/2010/main" val="30540363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330"/>
            <a:ext cx="8229600" cy="1187865"/>
          </a:xfrm>
        </p:spPr>
        <p:txBody>
          <a:bodyPr/>
          <a:lstStyle/>
          <a:p>
            <a:r>
              <a:rPr lang="en-US" dirty="0" smtClean="0">
                <a:latin typeface="Calibri" panose="020F0502020204030204" pitchFamily="34" charset="0"/>
              </a:rPr>
              <a:t>Outcomes</a:t>
            </a:r>
            <a:endParaRPr lang="en-US" dirty="0">
              <a:latin typeface="Calibri" panose="020F0502020204030204" pitchFamily="34" charset="0"/>
            </a:endParaRPr>
          </a:p>
        </p:txBody>
      </p:sp>
      <p:sp>
        <p:nvSpPr>
          <p:cNvPr id="3" name="Content Placeholder 2"/>
          <p:cNvSpPr>
            <a:spLocks noGrp="1"/>
          </p:cNvSpPr>
          <p:nvPr>
            <p:ph idx="1"/>
          </p:nvPr>
        </p:nvSpPr>
        <p:spPr>
          <a:xfrm>
            <a:off x="637309" y="1778239"/>
            <a:ext cx="7800109" cy="3666597"/>
          </a:xfrm>
        </p:spPr>
        <p:txBody>
          <a:bodyPr>
            <a:normAutofit fontScale="92500" lnSpcReduction="20000"/>
          </a:bodyPr>
          <a:lstStyle/>
          <a:p>
            <a:r>
              <a:rPr lang="en-US" dirty="0" smtClean="0">
                <a:latin typeface="Calibri" panose="020F0502020204030204" pitchFamily="34" charset="0"/>
              </a:rPr>
              <a:t>ABFM board</a:t>
            </a:r>
            <a:r>
              <a:rPr lang="en-US" dirty="0" smtClean="0">
                <a:latin typeface="Calibri" panose="020F0502020204030204" pitchFamily="34" charset="0"/>
              </a:rPr>
              <a:t> </a:t>
            </a:r>
            <a:r>
              <a:rPr lang="en-US" dirty="0" smtClean="0">
                <a:latin typeface="Calibri" panose="020F0502020204030204" pitchFamily="34" charset="0"/>
              </a:rPr>
              <a:t>exam pass rates -</a:t>
            </a:r>
            <a:r>
              <a:rPr lang="en-US" dirty="0" smtClean="0">
                <a:latin typeface="Calibri" panose="020F0502020204030204" pitchFamily="34" charset="0"/>
              </a:rPr>
              <a:t> not worse</a:t>
            </a:r>
            <a:endParaRPr lang="en-US" dirty="0" smtClean="0">
              <a:latin typeface="Calibri" panose="020F0502020204030204" pitchFamily="34" charset="0"/>
            </a:endParaRPr>
          </a:p>
          <a:p>
            <a:pPr lvl="1"/>
            <a:r>
              <a:rPr lang="is-IS" dirty="0" smtClean="0">
                <a:latin typeface="+mn-lt"/>
              </a:rPr>
              <a:t>2010 - 2013: 		71.4% - 87.5% passing</a:t>
            </a:r>
          </a:p>
          <a:p>
            <a:pPr lvl="1"/>
            <a:r>
              <a:rPr lang="is-IS" dirty="0" smtClean="0">
                <a:latin typeface="+mn-lt"/>
              </a:rPr>
              <a:t>2014 – present:	</a:t>
            </a:r>
            <a:r>
              <a:rPr lang="is-IS" dirty="0" smtClean="0">
                <a:latin typeface="+mn-lt"/>
              </a:rPr>
              <a:t>100</a:t>
            </a:r>
            <a:r>
              <a:rPr lang="is-IS" dirty="0" smtClean="0">
                <a:latin typeface="+mn-lt"/>
              </a:rPr>
              <a:t>% passing </a:t>
            </a:r>
          </a:p>
          <a:p>
            <a:pPr lvl="1"/>
            <a:endParaRPr lang="en-US" dirty="0">
              <a:latin typeface="Calibri" panose="020F0502020204030204" pitchFamily="34" charset="0"/>
            </a:endParaRPr>
          </a:p>
          <a:p>
            <a:r>
              <a:rPr lang="en-US" dirty="0">
                <a:latin typeface="Calibri" panose="020F0502020204030204" pitchFamily="34" charset="0"/>
              </a:rPr>
              <a:t>Progress along milestones </a:t>
            </a:r>
          </a:p>
          <a:p>
            <a:pPr lvl="1"/>
            <a:r>
              <a:rPr lang="en-US" dirty="0" smtClean="0">
                <a:latin typeface="Calibri" panose="020F0502020204030204" pitchFamily="34" charset="0"/>
              </a:rPr>
              <a:t>R1</a:t>
            </a:r>
            <a:r>
              <a:rPr lang="en-US" dirty="0">
                <a:latin typeface="Calibri" panose="020F0502020204030204" pitchFamily="34" charset="0"/>
              </a:rPr>
              <a:t>, R2, </a:t>
            </a:r>
            <a:r>
              <a:rPr lang="en-US" dirty="0" smtClean="0">
                <a:latin typeface="Calibri" panose="020F0502020204030204" pitchFamily="34" charset="0"/>
              </a:rPr>
              <a:t>R3</a:t>
            </a:r>
          </a:p>
          <a:p>
            <a:pPr lvl="1"/>
            <a:endParaRPr lang="en-US" dirty="0">
              <a:latin typeface="Calibri" panose="020F0502020204030204" pitchFamily="34" charset="0"/>
            </a:endParaRPr>
          </a:p>
          <a:p>
            <a:r>
              <a:rPr lang="en-US" dirty="0" smtClean="0">
                <a:latin typeface="Calibri" panose="020F0502020204030204" pitchFamily="34" charset="0"/>
              </a:rPr>
              <a:t>Program </a:t>
            </a:r>
            <a:r>
              <a:rPr lang="en-US" dirty="0" smtClean="0">
                <a:latin typeface="Calibri" panose="020F0502020204030204" pitchFamily="34" charset="0"/>
              </a:rPr>
              <a:t>improvement</a:t>
            </a:r>
          </a:p>
          <a:p>
            <a:pPr lvl="1"/>
            <a:r>
              <a:rPr lang="en-US" dirty="0">
                <a:latin typeface="Calibri" panose="020F0502020204030204" pitchFamily="34" charset="0"/>
              </a:rPr>
              <a:t>P</a:t>
            </a:r>
            <a:r>
              <a:rPr lang="en-US" dirty="0" smtClean="0">
                <a:latin typeface="Calibri" panose="020F0502020204030204" pitchFamily="34" charset="0"/>
              </a:rPr>
              <a:t>rogram limitations visible</a:t>
            </a:r>
          </a:p>
          <a:p>
            <a:pPr lvl="1"/>
            <a:r>
              <a:rPr lang="en-US" dirty="0" smtClean="0">
                <a:latin typeface="Calibri" panose="020F0502020204030204" pitchFamily="34" charset="0"/>
              </a:rPr>
              <a:t>Milestone c</a:t>
            </a:r>
            <a:r>
              <a:rPr lang="en-US" dirty="0" smtClean="0">
                <a:latin typeface="Calibri" panose="020F0502020204030204" pitchFamily="34" charset="0"/>
              </a:rPr>
              <a:t>onversations inspire </a:t>
            </a:r>
            <a:r>
              <a:rPr lang="en-US" dirty="0" smtClean="0">
                <a:latin typeface="Calibri" panose="020F0502020204030204" pitchFamily="34" charset="0"/>
              </a:rPr>
              <a:t>improvement</a:t>
            </a:r>
          </a:p>
          <a:p>
            <a:endParaRPr lang="en-US" dirty="0">
              <a:latin typeface="Calibri" panose="020F0502020204030204" pitchFamily="34" charset="0"/>
            </a:endParaRPr>
          </a:p>
        </p:txBody>
      </p:sp>
    </p:spTree>
    <p:extLst>
      <p:ext uri="{BB962C8B-B14F-4D97-AF65-F5344CB8AC3E}">
        <p14:creationId xmlns:p14="http://schemas.microsoft.com/office/powerpoint/2010/main" val="10562800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p:cNvGraphicFramePr>
            <a:graphicFrameLocks noChangeAspect="1"/>
          </p:cNvGraphicFramePr>
          <p:nvPr>
            <p:extLst>
              <p:ext uri="{D42A27DB-BD31-4B8C-83A1-F6EECF244321}">
                <p14:modId xmlns:p14="http://schemas.microsoft.com/office/powerpoint/2010/main" val="1257781582"/>
              </p:ext>
            </p:extLst>
          </p:nvPr>
        </p:nvGraphicFramePr>
        <p:xfrm>
          <a:off x="792851" y="1265509"/>
          <a:ext cx="7589149" cy="4955181"/>
        </p:xfrm>
        <a:graphic>
          <a:graphicData uri="http://schemas.openxmlformats.org/presentationml/2006/ole">
            <mc:AlternateContent xmlns:mc="http://schemas.openxmlformats.org/markup-compatibility/2006">
              <mc:Choice xmlns:v="urn:schemas-microsoft-com:vml" Requires="v">
                <p:oleObj spid="_x0000_s1056" name="Worksheet" r:id="rId3" imgW="11363149" imgH="7420075" progId="Excel.Sheet.12">
                  <p:embed/>
                </p:oleObj>
              </mc:Choice>
              <mc:Fallback>
                <p:oleObj name="Worksheet" r:id="rId3" imgW="11363149" imgH="7420075" progId="Excel.Sheet.12">
                  <p:embed/>
                  <p:pic>
                    <p:nvPicPr>
                      <p:cNvPr id="0" name=""/>
                      <p:cNvPicPr/>
                      <p:nvPr/>
                    </p:nvPicPr>
                    <p:blipFill>
                      <a:blip r:embed="rId4"/>
                      <a:stretch>
                        <a:fillRect/>
                      </a:stretch>
                    </p:blipFill>
                    <p:spPr>
                      <a:xfrm>
                        <a:off x="792851" y="1265509"/>
                        <a:ext cx="7589149" cy="4955181"/>
                      </a:xfrm>
                      <a:prstGeom prst="rect">
                        <a:avLst/>
                      </a:prstGeom>
                    </p:spPr>
                  </p:pic>
                </p:oleObj>
              </mc:Fallback>
            </mc:AlternateContent>
          </a:graphicData>
        </a:graphic>
      </p:graphicFrame>
      <p:sp>
        <p:nvSpPr>
          <p:cNvPr id="2" name="TextBox 1"/>
          <p:cNvSpPr txBox="1"/>
          <p:nvPr/>
        </p:nvSpPr>
        <p:spPr>
          <a:xfrm>
            <a:off x="1316182" y="869133"/>
            <a:ext cx="7172307" cy="369332"/>
          </a:xfrm>
          <a:prstGeom prst="rect">
            <a:avLst/>
          </a:prstGeom>
          <a:noFill/>
        </p:spPr>
        <p:txBody>
          <a:bodyPr wrap="square" rtlCol="0">
            <a:spAutoFit/>
          </a:bodyPr>
          <a:lstStyle/>
          <a:p>
            <a:r>
              <a:rPr lang="en-US" b="1" dirty="0" smtClean="0"/>
              <a:t>Educational Impact:  Average milestones standing, End of R1 year</a:t>
            </a:r>
            <a:endParaRPr lang="en-US" b="1" dirty="0"/>
          </a:p>
        </p:txBody>
      </p:sp>
    </p:spTree>
    <p:extLst>
      <p:ext uri="{BB962C8B-B14F-4D97-AF65-F5344CB8AC3E}">
        <p14:creationId xmlns:p14="http://schemas.microsoft.com/office/powerpoint/2010/main" val="11705248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1853511253"/>
              </p:ext>
            </p:extLst>
          </p:nvPr>
        </p:nvGraphicFramePr>
        <p:xfrm>
          <a:off x="763734" y="1394684"/>
          <a:ext cx="7495794" cy="4812242"/>
        </p:xfrm>
        <a:graphic>
          <a:graphicData uri="http://schemas.openxmlformats.org/presentationml/2006/ole">
            <mc:AlternateContent xmlns:mc="http://schemas.openxmlformats.org/markup-compatibility/2006">
              <mc:Choice xmlns:v="urn:schemas-microsoft-com:vml" Requires="v">
                <p:oleObj spid="_x0000_s2080" name="Worksheet" r:id="rId3" imgW="11363149" imgH="7296093" progId="Excel.Sheet.12">
                  <p:embed/>
                </p:oleObj>
              </mc:Choice>
              <mc:Fallback>
                <p:oleObj name="Worksheet" r:id="rId3" imgW="11363149" imgH="7296093" progId="Excel.Sheet.12">
                  <p:embed/>
                  <p:pic>
                    <p:nvPicPr>
                      <p:cNvPr id="0" name=""/>
                      <p:cNvPicPr/>
                      <p:nvPr/>
                    </p:nvPicPr>
                    <p:blipFill>
                      <a:blip r:embed="rId4"/>
                      <a:stretch>
                        <a:fillRect/>
                      </a:stretch>
                    </p:blipFill>
                    <p:spPr>
                      <a:xfrm>
                        <a:off x="763734" y="1394684"/>
                        <a:ext cx="7495794" cy="4812242"/>
                      </a:xfrm>
                      <a:prstGeom prst="rect">
                        <a:avLst/>
                      </a:prstGeom>
                    </p:spPr>
                  </p:pic>
                </p:oleObj>
              </mc:Fallback>
            </mc:AlternateContent>
          </a:graphicData>
        </a:graphic>
      </p:graphicFrame>
      <p:sp>
        <p:nvSpPr>
          <p:cNvPr id="4" name="TextBox 3"/>
          <p:cNvSpPr txBox="1"/>
          <p:nvPr/>
        </p:nvSpPr>
        <p:spPr>
          <a:xfrm>
            <a:off x="1240325" y="898155"/>
            <a:ext cx="7019203" cy="369332"/>
          </a:xfrm>
          <a:prstGeom prst="rect">
            <a:avLst/>
          </a:prstGeom>
          <a:noFill/>
        </p:spPr>
        <p:txBody>
          <a:bodyPr wrap="square" rtlCol="0">
            <a:spAutoFit/>
          </a:bodyPr>
          <a:lstStyle/>
          <a:p>
            <a:r>
              <a:rPr lang="en-US" b="1" dirty="0"/>
              <a:t>Educational Impact:  Average milestones standing, End of </a:t>
            </a:r>
            <a:r>
              <a:rPr lang="en-US" b="1" dirty="0" smtClean="0"/>
              <a:t>R2 </a:t>
            </a:r>
            <a:r>
              <a:rPr lang="en-US" b="1" dirty="0"/>
              <a:t>year</a:t>
            </a:r>
          </a:p>
        </p:txBody>
      </p:sp>
    </p:spTree>
    <p:extLst>
      <p:ext uri="{BB962C8B-B14F-4D97-AF65-F5344CB8AC3E}">
        <p14:creationId xmlns:p14="http://schemas.microsoft.com/office/powerpoint/2010/main" val="14860838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3408853092"/>
              </p:ext>
            </p:extLst>
          </p:nvPr>
        </p:nvGraphicFramePr>
        <p:xfrm>
          <a:off x="825980" y="1453891"/>
          <a:ext cx="7492042" cy="4891778"/>
        </p:xfrm>
        <a:graphic>
          <a:graphicData uri="http://schemas.openxmlformats.org/presentationml/2006/ole">
            <mc:AlternateContent xmlns:mc="http://schemas.openxmlformats.org/markup-compatibility/2006">
              <mc:Choice xmlns:v="urn:schemas-microsoft-com:vml" Requires="v">
                <p:oleObj spid="_x0000_s3105" name="Worksheet" r:id="rId3" imgW="11363149" imgH="7420075" progId="Excel.Sheet.12">
                  <p:embed/>
                </p:oleObj>
              </mc:Choice>
              <mc:Fallback>
                <p:oleObj name="Worksheet" r:id="rId3" imgW="11363149" imgH="7420075" progId="Excel.Sheet.12">
                  <p:embed/>
                  <p:pic>
                    <p:nvPicPr>
                      <p:cNvPr id="0" name=""/>
                      <p:cNvPicPr/>
                      <p:nvPr/>
                    </p:nvPicPr>
                    <p:blipFill>
                      <a:blip r:embed="rId4"/>
                      <a:stretch>
                        <a:fillRect/>
                      </a:stretch>
                    </p:blipFill>
                    <p:spPr>
                      <a:xfrm>
                        <a:off x="825980" y="1453891"/>
                        <a:ext cx="7492042" cy="4891778"/>
                      </a:xfrm>
                      <a:prstGeom prst="rect">
                        <a:avLst/>
                      </a:prstGeom>
                    </p:spPr>
                  </p:pic>
                </p:oleObj>
              </mc:Fallback>
            </mc:AlternateContent>
          </a:graphicData>
        </a:graphic>
      </p:graphicFrame>
      <p:sp>
        <p:nvSpPr>
          <p:cNvPr id="2" name="TextBox 1"/>
          <p:cNvSpPr txBox="1"/>
          <p:nvPr/>
        </p:nvSpPr>
        <p:spPr>
          <a:xfrm>
            <a:off x="1213906" y="946908"/>
            <a:ext cx="7593743" cy="369332"/>
          </a:xfrm>
          <a:prstGeom prst="rect">
            <a:avLst/>
          </a:prstGeom>
          <a:noFill/>
        </p:spPr>
        <p:txBody>
          <a:bodyPr wrap="square" rtlCol="0">
            <a:spAutoFit/>
          </a:bodyPr>
          <a:lstStyle/>
          <a:p>
            <a:r>
              <a:rPr lang="en-US" b="1" dirty="0"/>
              <a:t>Educational Impact:  Average milestones standing, End of </a:t>
            </a:r>
            <a:r>
              <a:rPr lang="en-US" b="1" dirty="0" smtClean="0"/>
              <a:t>R3 </a:t>
            </a:r>
            <a:r>
              <a:rPr lang="en-US" b="1" dirty="0"/>
              <a:t>year</a:t>
            </a:r>
          </a:p>
        </p:txBody>
      </p:sp>
    </p:spTree>
    <p:extLst>
      <p:ext uri="{BB962C8B-B14F-4D97-AF65-F5344CB8AC3E}">
        <p14:creationId xmlns:p14="http://schemas.microsoft.com/office/powerpoint/2010/main" val="13561252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85800"/>
            <a:ext cx="8915400" cy="1143000"/>
          </a:xfrm>
        </p:spPr>
        <p:txBody>
          <a:bodyPr/>
          <a:lstStyle/>
          <a:p>
            <a:r>
              <a:rPr lang="en-US" dirty="0">
                <a:solidFill>
                  <a:srgbClr val="000000"/>
                </a:solidFill>
                <a:latin typeface="Calibri" panose="020F0502020204030204" pitchFamily="34" charset="0"/>
              </a:rPr>
              <a:t>What Do Residents Think?</a:t>
            </a:r>
          </a:p>
        </p:txBody>
      </p:sp>
      <p:sp>
        <p:nvSpPr>
          <p:cNvPr id="3" name="Content Placeholder 2"/>
          <p:cNvSpPr>
            <a:spLocks noGrp="1"/>
          </p:cNvSpPr>
          <p:nvPr>
            <p:ph idx="1"/>
          </p:nvPr>
        </p:nvSpPr>
        <p:spPr>
          <a:xfrm>
            <a:off x="457201" y="1704109"/>
            <a:ext cx="8257308" cy="4599709"/>
          </a:xfrm>
        </p:spPr>
        <p:txBody>
          <a:bodyPr>
            <a:normAutofit fontScale="92500" lnSpcReduction="20000"/>
          </a:bodyPr>
          <a:lstStyle/>
          <a:p>
            <a:r>
              <a:rPr lang="en-US" sz="2400" dirty="0" smtClean="0">
                <a:solidFill>
                  <a:srgbClr val="000000"/>
                </a:solidFill>
                <a:latin typeface="Calibri" panose="020F0502020204030204" pitchFamily="34" charset="0"/>
              </a:rPr>
              <a:t>Meetings			</a:t>
            </a:r>
          </a:p>
          <a:p>
            <a:pPr lvl="1"/>
            <a:r>
              <a:rPr lang="en-US" b="1" i="1" dirty="0" smtClean="0">
                <a:solidFill>
                  <a:srgbClr val="000000"/>
                </a:solidFill>
                <a:latin typeface="Calibri" panose="020F0502020204030204" pitchFamily="34" charset="0"/>
              </a:rPr>
              <a:t>“friendly </a:t>
            </a:r>
            <a:r>
              <a:rPr lang="en-US" b="1" i="1" dirty="0">
                <a:solidFill>
                  <a:srgbClr val="000000"/>
                </a:solidFill>
                <a:latin typeface="Calibri" panose="020F0502020204030204" pitchFamily="34" charset="0"/>
              </a:rPr>
              <a:t>and </a:t>
            </a:r>
            <a:r>
              <a:rPr lang="en-US" b="1" i="1" dirty="0" smtClean="0">
                <a:solidFill>
                  <a:srgbClr val="000000"/>
                </a:solidFill>
                <a:latin typeface="Calibri" panose="020F0502020204030204" pitchFamily="34" charset="0"/>
              </a:rPr>
              <a:t>conversational”</a:t>
            </a:r>
            <a:endParaRPr lang="en-US" b="1" i="1" dirty="0">
              <a:solidFill>
                <a:srgbClr val="000000"/>
              </a:solidFill>
              <a:latin typeface="Calibri" panose="020F0502020204030204" pitchFamily="34" charset="0"/>
            </a:endParaRPr>
          </a:p>
          <a:p>
            <a:r>
              <a:rPr lang="en-US" sz="2400" dirty="0" smtClean="0">
                <a:solidFill>
                  <a:srgbClr val="000000"/>
                </a:solidFill>
                <a:latin typeface="Calibri" panose="020F0502020204030204" pitchFamily="34" charset="0"/>
              </a:rPr>
              <a:t>Challenges		</a:t>
            </a:r>
          </a:p>
          <a:p>
            <a:pPr lvl="1"/>
            <a:r>
              <a:rPr lang="en-US" b="1" i="1" dirty="0" smtClean="0">
                <a:solidFill>
                  <a:srgbClr val="000000"/>
                </a:solidFill>
                <a:latin typeface="Calibri" panose="020F0502020204030204" pitchFamily="34" charset="0"/>
              </a:rPr>
              <a:t>“questions </a:t>
            </a:r>
            <a:r>
              <a:rPr lang="en-US" b="1" i="1" dirty="0">
                <a:solidFill>
                  <a:srgbClr val="000000"/>
                </a:solidFill>
                <a:latin typeface="Calibri" panose="020F0502020204030204" pitchFamily="34" charset="0"/>
              </a:rPr>
              <a:t>are really wordy</a:t>
            </a:r>
            <a:r>
              <a:rPr lang="en-US" b="1" i="1" dirty="0" smtClean="0">
                <a:solidFill>
                  <a:srgbClr val="000000"/>
                </a:solidFill>
                <a:latin typeface="Calibri" panose="020F0502020204030204" pitchFamily="34" charset="0"/>
              </a:rPr>
              <a:t>”</a:t>
            </a:r>
            <a:endParaRPr lang="en-US" b="1" i="1" dirty="0">
              <a:solidFill>
                <a:srgbClr val="000000"/>
              </a:solidFill>
              <a:latin typeface="Calibri" panose="020F0502020204030204" pitchFamily="34" charset="0"/>
            </a:endParaRPr>
          </a:p>
          <a:p>
            <a:r>
              <a:rPr lang="en-US" sz="2400" dirty="0" smtClean="0">
                <a:solidFill>
                  <a:srgbClr val="000000"/>
                </a:solidFill>
                <a:latin typeface="Calibri" panose="020F0502020204030204" pitchFamily="34" charset="0"/>
              </a:rPr>
              <a:t>How to improve the process</a:t>
            </a:r>
            <a:r>
              <a:rPr lang="en-US" sz="2400" dirty="0">
                <a:solidFill>
                  <a:srgbClr val="000000"/>
                </a:solidFill>
                <a:latin typeface="Calibri" panose="020F0502020204030204" pitchFamily="34" charset="0"/>
              </a:rPr>
              <a:t> </a:t>
            </a:r>
            <a:r>
              <a:rPr lang="en-US" sz="2400" dirty="0" smtClean="0">
                <a:solidFill>
                  <a:srgbClr val="000000"/>
                </a:solidFill>
                <a:latin typeface="Calibri" panose="020F0502020204030204" pitchFamily="34" charset="0"/>
              </a:rPr>
              <a:t>   </a:t>
            </a:r>
          </a:p>
          <a:p>
            <a:pPr lvl="1"/>
            <a:r>
              <a:rPr lang="en-US" b="1" i="1" dirty="0" smtClean="0">
                <a:solidFill>
                  <a:srgbClr val="000000"/>
                </a:solidFill>
                <a:latin typeface="Calibri" panose="020F0502020204030204" pitchFamily="34" charset="0"/>
              </a:rPr>
              <a:t>“where </a:t>
            </a:r>
            <a:r>
              <a:rPr lang="en-US" b="1" i="1" dirty="0">
                <a:solidFill>
                  <a:srgbClr val="000000"/>
                </a:solidFill>
                <a:latin typeface="Calibri" panose="020F0502020204030204" pitchFamily="34" charset="0"/>
              </a:rPr>
              <a:t>I stand clinically she </a:t>
            </a:r>
            <a:r>
              <a:rPr lang="en-US" b="1" i="1" dirty="0" smtClean="0">
                <a:solidFill>
                  <a:srgbClr val="000000"/>
                </a:solidFill>
                <a:latin typeface="Calibri" panose="020F0502020204030204" pitchFamily="34" charset="0"/>
              </a:rPr>
              <a:t>(CCC faculty) doesn’t </a:t>
            </a:r>
            <a:r>
              <a:rPr lang="en-US" b="1" i="1" dirty="0">
                <a:solidFill>
                  <a:srgbClr val="000000"/>
                </a:solidFill>
                <a:latin typeface="Calibri" panose="020F0502020204030204" pitchFamily="34" charset="0"/>
              </a:rPr>
              <a:t>know – she hasn’t worked with me”</a:t>
            </a:r>
          </a:p>
          <a:p>
            <a:r>
              <a:rPr lang="en-US" sz="2400" dirty="0" smtClean="0">
                <a:solidFill>
                  <a:srgbClr val="000000"/>
                </a:solidFill>
                <a:latin typeface="Calibri" panose="020F0502020204030204" pitchFamily="34" charset="0"/>
              </a:rPr>
              <a:t>Resident</a:t>
            </a:r>
            <a:r>
              <a:rPr lang="en-US" sz="2400" dirty="0" smtClean="0">
                <a:solidFill>
                  <a:srgbClr val="000000"/>
                </a:solidFill>
                <a:latin typeface="Calibri" panose="020F0502020204030204" pitchFamily="34" charset="0"/>
              </a:rPr>
              <a:t> learning</a:t>
            </a:r>
            <a:r>
              <a:rPr lang="en-US" sz="2400" dirty="0" smtClean="0">
                <a:solidFill>
                  <a:srgbClr val="000000"/>
                </a:solidFill>
                <a:latin typeface="Calibri" panose="020F0502020204030204" pitchFamily="34" charset="0"/>
              </a:rPr>
              <a:t>             </a:t>
            </a:r>
          </a:p>
          <a:p>
            <a:pPr lvl="1"/>
            <a:r>
              <a:rPr lang="en-US" b="1" i="1" dirty="0" smtClean="0">
                <a:solidFill>
                  <a:srgbClr val="000000"/>
                </a:solidFill>
                <a:latin typeface="Calibri" panose="020F0502020204030204" pitchFamily="34" charset="0"/>
              </a:rPr>
              <a:t>“If </a:t>
            </a:r>
            <a:r>
              <a:rPr lang="en-US" b="1" i="1" dirty="0">
                <a:solidFill>
                  <a:srgbClr val="000000"/>
                </a:solidFill>
                <a:latin typeface="Calibri" panose="020F0502020204030204" pitchFamily="34" charset="0"/>
              </a:rPr>
              <a:t>you’re not prepared, you won’t know what to say</a:t>
            </a:r>
            <a:r>
              <a:rPr lang="en-US" b="1" i="1" dirty="0" smtClean="0">
                <a:solidFill>
                  <a:srgbClr val="000000"/>
                </a:solidFill>
                <a:latin typeface="Calibri" panose="020F0502020204030204" pitchFamily="34" charset="0"/>
              </a:rPr>
              <a:t>”</a:t>
            </a:r>
            <a:endParaRPr lang="en-US" dirty="0">
              <a:solidFill>
                <a:srgbClr val="000000"/>
              </a:solidFill>
              <a:latin typeface="Calibri" panose="020F0502020204030204" pitchFamily="34" charset="0"/>
            </a:endParaRPr>
          </a:p>
          <a:p>
            <a:pPr lvl="1"/>
            <a:r>
              <a:rPr lang="en-US" b="1" i="1" dirty="0" smtClean="0">
                <a:solidFill>
                  <a:srgbClr val="000000"/>
                </a:solidFill>
                <a:latin typeface="Calibri" panose="020F0502020204030204" pitchFamily="34" charset="0"/>
              </a:rPr>
              <a:t>“…</a:t>
            </a:r>
            <a:r>
              <a:rPr lang="en-US" b="1" i="1" dirty="0">
                <a:solidFill>
                  <a:srgbClr val="000000"/>
                </a:solidFill>
                <a:latin typeface="Calibri" panose="020F0502020204030204" pitchFamily="34" charset="0"/>
              </a:rPr>
              <a:t>meetings bring up lots of things, deficiencies you can improve on</a:t>
            </a:r>
            <a:r>
              <a:rPr lang="en-US" b="1" i="1" dirty="0" smtClean="0">
                <a:solidFill>
                  <a:srgbClr val="000000"/>
                </a:solidFill>
                <a:latin typeface="Calibri" panose="020F0502020204030204" pitchFamily="34" charset="0"/>
              </a:rPr>
              <a:t>”</a:t>
            </a:r>
          </a:p>
          <a:p>
            <a:pPr lvl="1"/>
            <a:r>
              <a:rPr lang="en-US" b="1" i="1" dirty="0" smtClean="0">
                <a:solidFill>
                  <a:srgbClr val="000000"/>
                </a:solidFill>
                <a:latin typeface="Calibri" panose="020F0502020204030204" pitchFamily="34" charset="0"/>
              </a:rPr>
              <a:t>“(ILP </a:t>
            </a:r>
            <a:r>
              <a:rPr lang="en-US" b="1" i="1" dirty="0">
                <a:solidFill>
                  <a:srgbClr val="000000"/>
                </a:solidFill>
                <a:latin typeface="Calibri" panose="020F0502020204030204" pitchFamily="34" charset="0"/>
              </a:rPr>
              <a:t>goals)… the more specific and measureable, the better</a:t>
            </a:r>
            <a:r>
              <a:rPr lang="en-US" b="1" i="1" dirty="0" smtClean="0">
                <a:solidFill>
                  <a:srgbClr val="000000"/>
                </a:solidFill>
                <a:latin typeface="Calibri" panose="020F0502020204030204" pitchFamily="34" charset="0"/>
              </a:rPr>
              <a:t>”</a:t>
            </a:r>
          </a:p>
          <a:p>
            <a:pPr lvl="1"/>
            <a:r>
              <a:rPr lang="en-US" b="1" i="1" dirty="0" smtClean="0">
                <a:solidFill>
                  <a:srgbClr val="000000"/>
                </a:solidFill>
                <a:latin typeface="Calibri" panose="020F0502020204030204" pitchFamily="34" charset="0"/>
              </a:rPr>
              <a:t>“</a:t>
            </a:r>
            <a:r>
              <a:rPr lang="en-US" b="1" i="1" dirty="0">
                <a:solidFill>
                  <a:srgbClr val="000000"/>
                </a:solidFill>
                <a:latin typeface="Calibri" panose="020F0502020204030204" pitchFamily="34" charset="0"/>
              </a:rPr>
              <a:t>there are things I would never remember to do without the milestones”</a:t>
            </a:r>
          </a:p>
          <a:p>
            <a:pPr lvl="1"/>
            <a:endParaRPr lang="en-US" sz="2000" dirty="0">
              <a:solidFill>
                <a:srgbClr val="000000"/>
              </a:solidFill>
              <a:latin typeface="Calibri" panose="020F0502020204030204" pitchFamily="34" charset="0"/>
            </a:endParaRPr>
          </a:p>
          <a:p>
            <a:endParaRPr lang="en-US" sz="2667" dirty="0">
              <a:solidFill>
                <a:srgbClr val="000000"/>
              </a:solidFill>
            </a:endParaRPr>
          </a:p>
          <a:p>
            <a:endParaRPr lang="en-US" sz="2000" dirty="0">
              <a:solidFill>
                <a:srgbClr val="000000"/>
              </a:solidFill>
            </a:endParaRPr>
          </a:p>
          <a:p>
            <a:endParaRPr lang="en-US" sz="2000" dirty="0">
              <a:solidFill>
                <a:srgbClr val="000000"/>
              </a:solidFill>
            </a:endParaRPr>
          </a:p>
          <a:p>
            <a:endParaRPr lang="en-US" sz="2000" dirty="0">
              <a:solidFill>
                <a:srgbClr val="000000"/>
              </a:solidFill>
            </a:endParaRPr>
          </a:p>
        </p:txBody>
      </p:sp>
      <p:sp>
        <p:nvSpPr>
          <p:cNvPr id="4" name="TextBox 3"/>
          <p:cNvSpPr txBox="1"/>
          <p:nvPr/>
        </p:nvSpPr>
        <p:spPr>
          <a:xfrm>
            <a:off x="3730028" y="1459468"/>
            <a:ext cx="4734962" cy="338554"/>
          </a:xfrm>
          <a:prstGeom prst="rect">
            <a:avLst/>
          </a:prstGeom>
          <a:noFill/>
        </p:spPr>
        <p:txBody>
          <a:bodyPr wrap="square" rtlCol="0">
            <a:spAutoFit/>
          </a:bodyPr>
          <a:lstStyle/>
          <a:p>
            <a:pPr marL="285750" indent="-285750">
              <a:buFontTx/>
              <a:buChar char="-"/>
            </a:pPr>
            <a:r>
              <a:rPr lang="en-US" sz="1600" dirty="0" smtClean="0"/>
              <a:t>Preliminary </a:t>
            </a:r>
            <a:r>
              <a:rPr lang="en-US" sz="1600" dirty="0"/>
              <a:t>data from first resident focus group </a:t>
            </a:r>
            <a:endParaRPr lang="en-US" sz="1600" dirty="0" smtClean="0"/>
          </a:p>
        </p:txBody>
      </p:sp>
    </p:spTree>
    <p:extLst>
      <p:ext uri="{BB962C8B-B14F-4D97-AF65-F5344CB8AC3E}">
        <p14:creationId xmlns:p14="http://schemas.microsoft.com/office/powerpoint/2010/main" val="12464953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236" y="750425"/>
            <a:ext cx="8229600" cy="818533"/>
          </a:xfrm>
        </p:spPr>
        <p:txBody>
          <a:bodyPr/>
          <a:lstStyle/>
          <a:p>
            <a:r>
              <a:rPr lang="en-US" dirty="0">
                <a:latin typeface="Calibri" panose="020F0502020204030204" pitchFamily="34" charset="0"/>
              </a:rPr>
              <a:t>What Do Faculty Think?</a:t>
            </a:r>
          </a:p>
        </p:txBody>
      </p:sp>
      <p:sp>
        <p:nvSpPr>
          <p:cNvPr id="3" name="Content Placeholder 2"/>
          <p:cNvSpPr>
            <a:spLocks noGrp="1"/>
          </p:cNvSpPr>
          <p:nvPr>
            <p:ph idx="1"/>
          </p:nvPr>
        </p:nvSpPr>
        <p:spPr>
          <a:xfrm>
            <a:off x="457200" y="1915667"/>
            <a:ext cx="8229600" cy="3956218"/>
          </a:xfrm>
        </p:spPr>
        <p:txBody>
          <a:bodyPr>
            <a:noAutofit/>
          </a:bodyPr>
          <a:lstStyle/>
          <a:p>
            <a:r>
              <a:rPr lang="en-US" sz="2200" dirty="0">
                <a:latin typeface="+mj-lt"/>
              </a:rPr>
              <a:t>Consistent </a:t>
            </a:r>
            <a:r>
              <a:rPr lang="en-US" sz="2200" dirty="0" smtClean="0">
                <a:latin typeface="+mj-lt"/>
              </a:rPr>
              <a:t>with resident </a:t>
            </a:r>
            <a:r>
              <a:rPr lang="en-US" sz="2200" dirty="0">
                <a:latin typeface="+mj-lt"/>
              </a:rPr>
              <a:t>focus </a:t>
            </a:r>
            <a:r>
              <a:rPr lang="en-US" sz="2200" dirty="0" smtClean="0">
                <a:latin typeface="+mj-lt"/>
              </a:rPr>
              <a:t>group</a:t>
            </a:r>
          </a:p>
          <a:p>
            <a:pPr lvl="1"/>
            <a:r>
              <a:rPr lang="en-US" sz="2200" b="1" i="1" dirty="0" smtClean="0">
                <a:latin typeface="+mj-lt"/>
              </a:rPr>
              <a:t>“</a:t>
            </a:r>
            <a:r>
              <a:rPr lang="en-US" sz="2200" b="1" i="1" dirty="0">
                <a:latin typeface="+mj-lt"/>
              </a:rPr>
              <a:t>The meetings are a safe space to receive feedback, the residents should not feel like they need to defend their scores, it is more of discussion than a lecture</a:t>
            </a:r>
            <a:r>
              <a:rPr lang="en-US" sz="2200" b="1" i="1" dirty="0" smtClean="0">
                <a:latin typeface="+mj-lt"/>
              </a:rPr>
              <a:t>”</a:t>
            </a:r>
            <a:endParaRPr lang="en-US" sz="2200" dirty="0">
              <a:latin typeface="+mj-lt"/>
            </a:endParaRPr>
          </a:p>
          <a:p>
            <a:r>
              <a:rPr lang="en-US" sz="2200" dirty="0">
                <a:latin typeface="+mj-lt"/>
              </a:rPr>
              <a:t>Unique insight</a:t>
            </a:r>
          </a:p>
          <a:p>
            <a:pPr lvl="1"/>
            <a:r>
              <a:rPr lang="en-US" sz="2200" b="1" i="1" dirty="0">
                <a:latin typeface="+mj-lt"/>
              </a:rPr>
              <a:t>“It is like driver’s </a:t>
            </a:r>
            <a:r>
              <a:rPr lang="en-US" sz="2200" b="1" i="1" dirty="0" err="1">
                <a:latin typeface="+mj-lt"/>
              </a:rPr>
              <a:t>ed</a:t>
            </a:r>
            <a:r>
              <a:rPr lang="en-US" sz="2200" b="1" i="1" dirty="0">
                <a:latin typeface="+mj-lt"/>
              </a:rPr>
              <a:t>, being in the car with a student driver”</a:t>
            </a:r>
          </a:p>
          <a:p>
            <a:pPr lvl="1"/>
            <a:r>
              <a:rPr lang="en-US" sz="2200" b="1" i="1" dirty="0">
                <a:latin typeface="+mj-lt"/>
              </a:rPr>
              <a:t>“We can’t understand a resident better than the resident understands themselves”</a:t>
            </a:r>
            <a:endParaRPr lang="en-US" sz="2200" dirty="0">
              <a:latin typeface="+mj-lt"/>
            </a:endParaRPr>
          </a:p>
          <a:p>
            <a:r>
              <a:rPr lang="en-US" sz="2200" dirty="0" smtClean="0">
                <a:latin typeface="+mj-lt"/>
              </a:rPr>
              <a:t>Idea </a:t>
            </a:r>
            <a:r>
              <a:rPr lang="en-US" sz="2200" dirty="0" smtClean="0">
                <a:latin typeface="+mj-lt"/>
              </a:rPr>
              <a:t>for improvement</a:t>
            </a:r>
          </a:p>
          <a:p>
            <a:pPr lvl="1"/>
            <a:r>
              <a:rPr lang="en-US" sz="2200" dirty="0" smtClean="0">
                <a:latin typeface="+mj-lt"/>
              </a:rPr>
              <a:t>Let residents create their own professional </a:t>
            </a:r>
            <a:r>
              <a:rPr lang="en-US" sz="2200" dirty="0" smtClean="0">
                <a:latin typeface="+mj-lt"/>
              </a:rPr>
              <a:t>milestone</a:t>
            </a:r>
            <a:endParaRPr lang="en-US" sz="2200" dirty="0">
              <a:latin typeface="+mj-lt"/>
            </a:endParaRPr>
          </a:p>
        </p:txBody>
      </p:sp>
      <p:sp>
        <p:nvSpPr>
          <p:cNvPr id="4" name="TextBox 3"/>
          <p:cNvSpPr txBox="1"/>
          <p:nvPr/>
        </p:nvSpPr>
        <p:spPr>
          <a:xfrm>
            <a:off x="3911098" y="1421471"/>
            <a:ext cx="4775702" cy="369332"/>
          </a:xfrm>
          <a:prstGeom prst="rect">
            <a:avLst/>
          </a:prstGeom>
          <a:noFill/>
        </p:spPr>
        <p:txBody>
          <a:bodyPr wrap="square" rtlCol="0">
            <a:spAutoFit/>
          </a:bodyPr>
          <a:lstStyle/>
          <a:p>
            <a:r>
              <a:rPr lang="en-US" dirty="0"/>
              <a:t>- </a:t>
            </a:r>
            <a:r>
              <a:rPr lang="en-US" sz="1600" dirty="0"/>
              <a:t>Preliminary data from first faculty focus group </a:t>
            </a:r>
          </a:p>
        </p:txBody>
      </p:sp>
    </p:spTree>
    <p:extLst>
      <p:ext uri="{BB962C8B-B14F-4D97-AF65-F5344CB8AC3E}">
        <p14:creationId xmlns:p14="http://schemas.microsoft.com/office/powerpoint/2010/main" val="379573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35993" y="1843840"/>
            <a:ext cx="7710890" cy="3416320"/>
          </a:xfrm>
          <a:prstGeom prst="rect">
            <a:avLst/>
          </a:prstGeom>
        </p:spPr>
        <p:txBody>
          <a:bodyPr wrap="square">
            <a:spAutoFit/>
          </a:bodyPr>
          <a:lstStyle/>
          <a:p>
            <a:r>
              <a:rPr lang="en-US" sz="2400" b="1" dirty="0" smtClean="0">
                <a:latin typeface="Calibri" panose="020F0502020204030204" pitchFamily="34" charset="0"/>
              </a:rPr>
              <a:t>Collect question cards</a:t>
            </a:r>
          </a:p>
          <a:p>
            <a:endParaRPr lang="en-US" sz="2400" b="1" dirty="0">
              <a:latin typeface="Calibri" panose="020F0502020204030204" pitchFamily="34" charset="0"/>
            </a:endParaRPr>
          </a:p>
          <a:p>
            <a:r>
              <a:rPr lang="en-US" sz="2400" b="1" dirty="0" smtClean="0">
                <a:latin typeface="Calibri" panose="020F0502020204030204" pitchFamily="34" charset="0"/>
              </a:rPr>
              <a:t>Small Groups</a:t>
            </a:r>
          </a:p>
          <a:p>
            <a:r>
              <a:rPr lang="en-US" sz="2400" dirty="0">
                <a:latin typeface="Calibri" panose="020F0502020204030204" pitchFamily="34" charset="0"/>
              </a:rPr>
              <a:t>	</a:t>
            </a:r>
            <a:r>
              <a:rPr lang="en-US" sz="2400" dirty="0" smtClean="0">
                <a:latin typeface="Calibri" panose="020F0502020204030204" pitchFamily="34" charset="0"/>
              </a:rPr>
              <a:t>Complete worksheet individually</a:t>
            </a:r>
          </a:p>
          <a:p>
            <a:r>
              <a:rPr lang="en-US" sz="2400" dirty="0">
                <a:latin typeface="Calibri" panose="020F0502020204030204" pitchFamily="34" charset="0"/>
              </a:rPr>
              <a:t>	</a:t>
            </a:r>
            <a:r>
              <a:rPr lang="en-US" sz="2400" dirty="0" smtClean="0">
                <a:latin typeface="Calibri" panose="020F0502020204030204" pitchFamily="34" charset="0"/>
              </a:rPr>
              <a:t>Discuss responses in groups of 4</a:t>
            </a:r>
          </a:p>
          <a:p>
            <a:endParaRPr lang="en-US" sz="2400" dirty="0" smtClean="0">
              <a:latin typeface="Calibri" panose="020F0502020204030204" pitchFamily="34" charset="0"/>
            </a:endParaRPr>
          </a:p>
          <a:p>
            <a:r>
              <a:rPr lang="en-US" sz="2400" b="1" dirty="0" smtClean="0">
                <a:latin typeface="Calibri" panose="020F0502020204030204" pitchFamily="34" charset="0"/>
              </a:rPr>
              <a:t>Large Group </a:t>
            </a:r>
            <a:endParaRPr lang="en-US" sz="2400" dirty="0">
              <a:latin typeface="Calibri" panose="020F0502020204030204" pitchFamily="34" charset="0"/>
            </a:endParaRPr>
          </a:p>
          <a:p>
            <a:r>
              <a:rPr lang="en-US" sz="2400" dirty="0" smtClean="0">
                <a:latin typeface="Calibri" panose="020F0502020204030204" pitchFamily="34" charset="0"/>
              </a:rPr>
              <a:t>	Share key concerns</a:t>
            </a:r>
            <a:r>
              <a:rPr lang="en-US" sz="2400" dirty="0">
                <a:latin typeface="Calibri" panose="020F0502020204030204" pitchFamily="34" charset="0"/>
              </a:rPr>
              <a:t>	</a:t>
            </a:r>
            <a:endParaRPr lang="en-US" sz="2400" dirty="0" smtClean="0">
              <a:latin typeface="Calibri" panose="020F0502020204030204" pitchFamily="34" charset="0"/>
            </a:endParaRPr>
          </a:p>
          <a:p>
            <a:r>
              <a:rPr lang="en-US" sz="2400" dirty="0">
                <a:latin typeface="Calibri" panose="020F0502020204030204" pitchFamily="34" charset="0"/>
              </a:rPr>
              <a:t>	</a:t>
            </a:r>
            <a:r>
              <a:rPr lang="en-US" sz="2400" dirty="0" smtClean="0">
                <a:latin typeface="Calibri" panose="020F0502020204030204" pitchFamily="34" charset="0"/>
              </a:rPr>
              <a:t>Address questions</a:t>
            </a:r>
            <a:endParaRPr lang="en-US" sz="2400" dirty="0">
              <a:latin typeface="Calibri" panose="020F0502020204030204" pitchFamily="34" charset="0"/>
            </a:endParaRPr>
          </a:p>
        </p:txBody>
      </p:sp>
      <p:sp>
        <p:nvSpPr>
          <p:cNvPr id="6" name="Rectangle 5"/>
          <p:cNvSpPr/>
          <p:nvPr/>
        </p:nvSpPr>
        <p:spPr>
          <a:xfrm>
            <a:off x="735993" y="1002268"/>
            <a:ext cx="1479892" cy="584775"/>
          </a:xfrm>
          <a:prstGeom prst="rect">
            <a:avLst/>
          </a:prstGeom>
        </p:spPr>
        <p:txBody>
          <a:bodyPr wrap="none">
            <a:spAutoFit/>
          </a:bodyPr>
          <a:lstStyle/>
          <a:p>
            <a:r>
              <a:rPr lang="en-US" sz="3200" b="1" dirty="0" smtClean="0">
                <a:latin typeface="Calibri" panose="020F0502020204030204" pitchFamily="34" charset="0"/>
              </a:rPr>
              <a:t>Activity</a:t>
            </a:r>
            <a:endParaRPr lang="en-US" sz="3200" b="1" dirty="0">
              <a:latin typeface="Calibri" panose="020F0502020204030204" pitchFamily="34" charset="0"/>
            </a:endParaRPr>
          </a:p>
        </p:txBody>
      </p:sp>
    </p:spTree>
    <p:extLst>
      <p:ext uri="{BB962C8B-B14F-4D97-AF65-F5344CB8AC3E}">
        <p14:creationId xmlns:p14="http://schemas.microsoft.com/office/powerpoint/2010/main" val="23971503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2B7DDB36-22E7-6346-A17D-81A369D487B8}"/>
              </a:ext>
            </a:extLst>
          </p:cNvPr>
          <p:cNvPicPr>
            <a:picLocks noChangeAspect="1"/>
          </p:cNvPicPr>
          <p:nvPr/>
        </p:nvPicPr>
        <p:blipFill>
          <a:blip r:embed="rId2"/>
          <a:stretch>
            <a:fillRect/>
          </a:stretch>
        </p:blipFill>
        <p:spPr>
          <a:xfrm>
            <a:off x="874673" y="1956347"/>
            <a:ext cx="7563556" cy="3585172"/>
          </a:xfrm>
          <a:prstGeom prst="rect">
            <a:avLst/>
          </a:prstGeom>
        </p:spPr>
      </p:pic>
      <p:sp>
        <p:nvSpPr>
          <p:cNvPr id="9" name="Title 1"/>
          <p:cNvSpPr>
            <a:spLocks noGrp="1"/>
          </p:cNvSpPr>
          <p:nvPr>
            <p:ph type="title"/>
          </p:nvPr>
        </p:nvSpPr>
        <p:spPr>
          <a:xfrm>
            <a:off x="549886" y="832920"/>
            <a:ext cx="8250082" cy="1123428"/>
          </a:xfrm>
          <a:prstGeom prst="rect">
            <a:avLst/>
          </a:prstGeom>
        </p:spPr>
        <p:txBody>
          <a:bodyPr/>
          <a:lstStyle/>
          <a:p>
            <a:r>
              <a:rPr lang="en-US" sz="2800" b="0" dirty="0">
                <a:latin typeface="Century Gothic" panose="020B0502020202020204" pitchFamily="34" charset="0"/>
              </a:rPr>
              <a:t>Thank You</a:t>
            </a:r>
            <a:r>
              <a:rPr lang="en-US" sz="2800" b="0" dirty="0" smtClean="0">
                <a:latin typeface="Century Gothic" panose="020B0502020202020204" pitchFamily="34" charset="0"/>
              </a:rPr>
              <a:t>!</a:t>
            </a:r>
            <a:br>
              <a:rPr lang="en-US" sz="2800" b="0" dirty="0" smtClean="0">
                <a:latin typeface="Century Gothic" panose="020B0502020202020204" pitchFamily="34" charset="0"/>
              </a:rPr>
            </a:br>
            <a:r>
              <a:rPr lang="en-US" sz="1600" b="0" dirty="0" smtClean="0">
                <a:latin typeface="Century Gothic" panose="020B0502020202020204" pitchFamily="34" charset="0"/>
              </a:rPr>
              <a:t>Thanks to our department’s </a:t>
            </a:r>
            <a:r>
              <a:rPr lang="en-US" sz="1600" dirty="0" smtClean="0">
                <a:latin typeface="Century Gothic" panose="020B0502020202020204" pitchFamily="34" charset="0"/>
              </a:rPr>
              <a:t>Health Studies Fund </a:t>
            </a:r>
            <a:r>
              <a:rPr lang="en-US" sz="1600" b="0" dirty="0" smtClean="0">
                <a:latin typeface="Century Gothic" panose="020B0502020202020204" pitchFamily="34" charset="0"/>
              </a:rPr>
              <a:t>for sponsoring our research </a:t>
            </a:r>
            <a:r>
              <a:rPr lang="en-US" sz="3600" b="0" dirty="0" smtClean="0">
                <a:latin typeface="Century Gothic" panose="020B0502020202020204" pitchFamily="34" charset="0"/>
              </a:rPr>
              <a:t> </a:t>
            </a:r>
            <a:endParaRPr lang="en-US" sz="3600" b="0" dirty="0">
              <a:solidFill>
                <a:schemeClr val="bg1">
                  <a:lumMod val="50000"/>
                </a:schemeClr>
              </a:solidFill>
              <a:latin typeface="Century Gothic" panose="020B0502020202020204" pitchFamily="34" charset="0"/>
            </a:endParaRPr>
          </a:p>
        </p:txBody>
      </p:sp>
      <p:sp>
        <p:nvSpPr>
          <p:cNvPr id="2" name="Rectangle 1"/>
          <p:cNvSpPr/>
          <p:nvPr/>
        </p:nvSpPr>
        <p:spPr>
          <a:xfrm>
            <a:off x="641839" y="5713199"/>
            <a:ext cx="8071337" cy="446276"/>
          </a:xfrm>
          <a:prstGeom prst="rect">
            <a:avLst/>
          </a:prstGeom>
        </p:spPr>
        <p:txBody>
          <a:bodyPr wrap="square">
            <a:spAutoFit/>
          </a:bodyPr>
          <a:lstStyle/>
          <a:p>
            <a:r>
              <a:rPr lang="en-US" sz="2300" dirty="0"/>
              <a:t>Susan.Cochella@hsc.utah.edu        www.Medicine.Utah.Edu/DFPM</a:t>
            </a:r>
          </a:p>
        </p:txBody>
      </p:sp>
    </p:spTree>
    <p:extLst>
      <p:ext uri="{BB962C8B-B14F-4D97-AF65-F5344CB8AC3E}">
        <p14:creationId xmlns:p14="http://schemas.microsoft.com/office/powerpoint/2010/main" val="8199007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499" y="830920"/>
            <a:ext cx="8536847" cy="1226480"/>
          </a:xfrm>
        </p:spPr>
        <p:txBody>
          <a:bodyPr>
            <a:noAutofit/>
          </a:bodyPr>
          <a:lstStyle/>
          <a:p>
            <a:r>
              <a:rPr lang="en-US" sz="3600" dirty="0"/>
              <a:t>Who Are We?      </a:t>
            </a:r>
          </a:p>
        </p:txBody>
      </p:sp>
      <p:pic>
        <p:nvPicPr>
          <p:cNvPr id="6" name="Picture 5" descr="DSCN410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93421">
            <a:off x="4916230" y="2215647"/>
            <a:ext cx="3835400" cy="2876550"/>
          </a:xfrm>
          <a:prstGeom prst="rect">
            <a:avLst/>
          </a:prstGeom>
        </p:spPr>
      </p:pic>
      <p:pic>
        <p:nvPicPr>
          <p:cNvPr id="9" name="Content Placeholder 4" descr="Cityscapes DaytimeSkyline_D_Pulsipher_ISLC1254.jpg">
            <a:extLst>
              <a:ext uri="{FF2B5EF4-FFF2-40B4-BE49-F238E27FC236}">
                <a16:creationId xmlns:a16="http://schemas.microsoft.com/office/drawing/2014/main" xmlns="" id="{C1BDE9FE-9DD4-1B4E-A502-5ABAFBBBD02C}"/>
              </a:ext>
            </a:extLst>
          </p:cNvPr>
          <p:cNvPicPr>
            <a:picLocks noChangeAspect="1"/>
          </p:cNvPicPr>
          <p:nvPr/>
        </p:nvPicPr>
        <p:blipFill>
          <a:blip r:embed="rId4" cstate="print">
            <a:extLst>
              <a:ext uri="{28A0092B-C50C-407E-A947-70E740481C1C}">
                <a14:useLocalDpi xmlns:a14="http://schemas.microsoft.com/office/drawing/2010/main" val="0"/>
              </a:ext>
            </a:extLst>
          </a:blip>
          <a:srcRect t="5945" b="5945"/>
          <a:stretch>
            <a:fillRect/>
          </a:stretch>
        </p:blipFill>
        <p:spPr>
          <a:xfrm rot="21228969">
            <a:off x="401761" y="1827183"/>
            <a:ext cx="3365500" cy="1746250"/>
          </a:xfrm>
        </p:spPr>
      </p:pic>
      <p:pic>
        <p:nvPicPr>
          <p:cNvPr id="10" name="Content Placeholder 4" descr="Cityscapes DaytimeSkyline_D_Pulsipher_ISLC1254.jpg">
            <a:extLst>
              <a:ext uri="{FF2B5EF4-FFF2-40B4-BE49-F238E27FC236}">
                <a16:creationId xmlns:a16="http://schemas.microsoft.com/office/drawing/2014/main" xmlns="" id="{3418800C-D7CE-5049-AF6C-3CA9981149B0}"/>
              </a:ext>
            </a:extLst>
          </p:cNvPr>
          <p:cNvPicPr>
            <a:picLocks noChangeAspect="1"/>
          </p:cNvPicPr>
          <p:nvPr/>
        </p:nvPicPr>
        <p:blipFill>
          <a:blip r:embed="rId4" cstate="print">
            <a:extLst>
              <a:ext uri="{28A0092B-C50C-407E-A947-70E740481C1C}">
                <a14:useLocalDpi xmlns:a14="http://schemas.microsoft.com/office/drawing/2010/main" val="0"/>
              </a:ext>
            </a:extLst>
          </a:blip>
          <a:srcRect t="5945" b="5945"/>
          <a:stretch>
            <a:fillRect/>
          </a:stretch>
        </p:blipFill>
        <p:spPr>
          <a:xfrm rot="21228969">
            <a:off x="528761" y="1954183"/>
            <a:ext cx="3365500" cy="1746250"/>
          </a:xfrm>
        </p:spPr>
      </p:pic>
      <p:pic>
        <p:nvPicPr>
          <p:cNvPr id="11" name="Picture 10">
            <a:extLst>
              <a:ext uri="{FF2B5EF4-FFF2-40B4-BE49-F238E27FC236}">
                <a16:creationId xmlns:a16="http://schemas.microsoft.com/office/drawing/2014/main" xmlns="" id="{766B38C5-9C7D-DA4F-A60C-F5C3049804F9}"/>
              </a:ext>
            </a:extLst>
          </p:cNvPr>
          <p:cNvPicPr>
            <a:picLocks noChangeAspect="1"/>
          </p:cNvPicPr>
          <p:nvPr/>
        </p:nvPicPr>
        <p:blipFill>
          <a:blip r:embed="rId5"/>
          <a:stretch>
            <a:fillRect/>
          </a:stretch>
        </p:blipFill>
        <p:spPr>
          <a:xfrm rot="21142587">
            <a:off x="981370" y="1898840"/>
            <a:ext cx="3556085" cy="2384461"/>
          </a:xfrm>
          <a:prstGeom prst="rect">
            <a:avLst/>
          </a:prstGeom>
        </p:spPr>
      </p:pic>
      <p:sp>
        <p:nvSpPr>
          <p:cNvPr id="12" name="TextBox 11">
            <a:extLst>
              <a:ext uri="{FF2B5EF4-FFF2-40B4-BE49-F238E27FC236}">
                <a16:creationId xmlns:a16="http://schemas.microsoft.com/office/drawing/2014/main" xmlns="" id="{62ACBA7D-795F-D14E-A373-EA7DBCE5660A}"/>
              </a:ext>
            </a:extLst>
          </p:cNvPr>
          <p:cNvSpPr txBox="1"/>
          <p:nvPr/>
        </p:nvSpPr>
        <p:spPr>
          <a:xfrm>
            <a:off x="6631847" y="6642467"/>
            <a:ext cx="2349500" cy="207749"/>
          </a:xfrm>
          <a:prstGeom prst="rect">
            <a:avLst/>
          </a:prstGeom>
          <a:noFill/>
        </p:spPr>
        <p:txBody>
          <a:bodyPr wrap="square" rtlCol="0">
            <a:spAutoFit/>
          </a:bodyPr>
          <a:lstStyle/>
          <a:p>
            <a:r>
              <a:rPr lang="en-US" sz="750" dirty="0"/>
              <a:t>Cityscape credit: </a:t>
            </a:r>
            <a:r>
              <a:rPr lang="en-US" sz="750" dirty="0" err="1"/>
              <a:t>garrett</a:t>
            </a:r>
            <a:r>
              <a:rPr lang="en-US" sz="750" dirty="0"/>
              <a:t>/</a:t>
            </a:r>
            <a:r>
              <a:rPr lang="en-US" sz="750" dirty="0" err="1"/>
              <a:t>flickr</a:t>
            </a:r>
            <a:r>
              <a:rPr lang="en-US" sz="750" dirty="0"/>
              <a:t> via creative commons</a:t>
            </a:r>
          </a:p>
        </p:txBody>
      </p:sp>
      <p:pic>
        <p:nvPicPr>
          <p:cNvPr id="13" name="Picture 12">
            <a:extLst>
              <a:ext uri="{FF2B5EF4-FFF2-40B4-BE49-F238E27FC236}">
                <a16:creationId xmlns:a16="http://schemas.microsoft.com/office/drawing/2014/main" xmlns="" id="{E18A6089-A38D-EB4B-B273-AED2EC6D79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4649" y="4089956"/>
            <a:ext cx="3481463" cy="2320975"/>
          </a:xfrm>
          <a:prstGeom prst="rect">
            <a:avLst/>
          </a:prstGeom>
        </p:spPr>
      </p:pic>
      <p:pic>
        <p:nvPicPr>
          <p:cNvPr id="14" name="Picture 2" descr="https://www.myotonic.org/sites/default/files/styles/large/public/field/image/uhealth-horiz-450x150.png?itok=EvJu4Z5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31847" y="923801"/>
            <a:ext cx="2240378" cy="746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12240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202222" y="819851"/>
            <a:ext cx="8097716" cy="584775"/>
          </a:xfrm>
          <a:prstGeom prst="rect">
            <a:avLst/>
          </a:prstGeom>
          <a:noFill/>
        </p:spPr>
        <p:txBody>
          <a:bodyPr wrap="square" rtlCol="0">
            <a:spAutoFit/>
          </a:bodyPr>
          <a:lstStyle/>
          <a:p>
            <a:r>
              <a:rPr lang="en-US" sz="3200" b="1" dirty="0">
                <a:latin typeface="Calibri" panose="020F0502020204030204" pitchFamily="34" charset="0"/>
              </a:rPr>
              <a:t>Data: Clinic ‘On-the-Fly’ Formative Evaluations</a:t>
            </a:r>
          </a:p>
        </p:txBody>
      </p:sp>
      <p:pic>
        <p:nvPicPr>
          <p:cNvPr id="2" name="Picture 1"/>
          <p:cNvPicPr>
            <a:picLocks noChangeAspect="1"/>
          </p:cNvPicPr>
          <p:nvPr/>
        </p:nvPicPr>
        <p:blipFill>
          <a:blip r:embed="rId3"/>
          <a:stretch>
            <a:fillRect/>
          </a:stretch>
        </p:blipFill>
        <p:spPr>
          <a:xfrm>
            <a:off x="1304261" y="1354811"/>
            <a:ext cx="6535478" cy="5047926"/>
          </a:xfrm>
          <a:prstGeom prst="rect">
            <a:avLst/>
          </a:prstGeom>
        </p:spPr>
      </p:pic>
    </p:spTree>
    <p:extLst>
      <p:ext uri="{BB962C8B-B14F-4D97-AF65-F5344CB8AC3E}">
        <p14:creationId xmlns:p14="http://schemas.microsoft.com/office/powerpoint/2010/main" val="410810949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CFD6A11-6522-124D-BD00-B0F92C3038C3}"/>
              </a:ext>
            </a:extLst>
          </p:cNvPr>
          <p:cNvPicPr>
            <a:picLocks noChangeAspect="1"/>
          </p:cNvPicPr>
          <p:nvPr/>
        </p:nvPicPr>
        <p:blipFill>
          <a:blip r:embed="rId3"/>
          <a:stretch>
            <a:fillRect/>
          </a:stretch>
        </p:blipFill>
        <p:spPr>
          <a:xfrm>
            <a:off x="2561254" y="1103688"/>
            <a:ext cx="4645757" cy="5365681"/>
          </a:xfrm>
          <a:prstGeom prst="rect">
            <a:avLst/>
          </a:prstGeom>
        </p:spPr>
      </p:pic>
      <p:sp>
        <p:nvSpPr>
          <p:cNvPr id="11" name="TextBox 10"/>
          <p:cNvSpPr txBox="1"/>
          <p:nvPr/>
        </p:nvSpPr>
        <p:spPr>
          <a:xfrm>
            <a:off x="82358" y="811301"/>
            <a:ext cx="8862465" cy="584775"/>
          </a:xfrm>
          <a:prstGeom prst="rect">
            <a:avLst/>
          </a:prstGeom>
          <a:noFill/>
        </p:spPr>
        <p:txBody>
          <a:bodyPr wrap="square" rtlCol="0">
            <a:spAutoFit/>
          </a:bodyPr>
          <a:lstStyle/>
          <a:p>
            <a:r>
              <a:rPr lang="en-US" sz="3200" b="1" dirty="0">
                <a:latin typeface="Calibri" panose="020F0502020204030204" pitchFamily="34" charset="0"/>
              </a:rPr>
              <a:t>Data: Patient Satisfaction </a:t>
            </a:r>
          </a:p>
        </p:txBody>
      </p:sp>
      <p:sp>
        <p:nvSpPr>
          <p:cNvPr id="12" name="Rectangle 11">
            <a:extLst>
              <a:ext uri="{FF2B5EF4-FFF2-40B4-BE49-F238E27FC236}">
                <a16:creationId xmlns:a16="http://schemas.microsoft.com/office/drawing/2014/main" xmlns="" id="{37CA0A71-30DA-D64C-9D84-2AB3D0589AFD}"/>
              </a:ext>
            </a:extLst>
          </p:cNvPr>
          <p:cNvSpPr/>
          <p:nvPr/>
        </p:nvSpPr>
        <p:spPr>
          <a:xfrm>
            <a:off x="2413787" y="1526688"/>
            <a:ext cx="1566333" cy="215956"/>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1500"/>
          </a:p>
        </p:txBody>
      </p:sp>
    </p:spTree>
    <p:extLst>
      <p:ext uri="{BB962C8B-B14F-4D97-AF65-F5344CB8AC3E}">
        <p14:creationId xmlns:p14="http://schemas.microsoft.com/office/powerpoint/2010/main" val="412981886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14486" y="1318846"/>
            <a:ext cx="7966808" cy="5108331"/>
            <a:chOff x="389466" y="474134"/>
            <a:chExt cx="8517467" cy="5960534"/>
          </a:xfrm>
        </p:grpSpPr>
        <p:pic>
          <p:nvPicPr>
            <p:cNvPr id="3" name="Picture 2"/>
            <p:cNvPicPr>
              <a:picLocks noChangeAspect="1"/>
            </p:cNvPicPr>
            <p:nvPr/>
          </p:nvPicPr>
          <p:blipFill rotWithShape="1">
            <a:blip r:embed="rId2"/>
            <a:srcRect l="6250" t="11947" r="6424" b="11664"/>
            <a:stretch/>
          </p:blipFill>
          <p:spPr>
            <a:xfrm>
              <a:off x="389466" y="474134"/>
              <a:ext cx="8517467" cy="5960534"/>
            </a:xfrm>
            <a:prstGeom prst="rect">
              <a:avLst/>
            </a:prstGeom>
          </p:spPr>
        </p:pic>
        <p:sp>
          <p:nvSpPr>
            <p:cNvPr id="2" name="Rectangle 1"/>
            <p:cNvSpPr/>
            <p:nvPr/>
          </p:nvSpPr>
          <p:spPr>
            <a:xfrm>
              <a:off x="1456267" y="3911600"/>
              <a:ext cx="508000" cy="118533"/>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80">
                <a:solidFill>
                  <a:schemeClr val="tx1"/>
                </a:solidFill>
              </a:endParaRPr>
            </a:p>
          </p:txBody>
        </p:sp>
      </p:grpSp>
      <p:sp>
        <p:nvSpPr>
          <p:cNvPr id="5" name="TextBox 4"/>
          <p:cNvSpPr txBox="1"/>
          <p:nvPr/>
        </p:nvSpPr>
        <p:spPr>
          <a:xfrm>
            <a:off x="0" y="783315"/>
            <a:ext cx="5334000" cy="584775"/>
          </a:xfrm>
          <a:prstGeom prst="rect">
            <a:avLst/>
          </a:prstGeom>
          <a:noFill/>
        </p:spPr>
        <p:txBody>
          <a:bodyPr wrap="square" rtlCol="0">
            <a:spAutoFit/>
          </a:bodyPr>
          <a:lstStyle/>
          <a:p>
            <a:r>
              <a:rPr lang="en-US" sz="2880" dirty="0">
                <a:latin typeface="Century Gothic" panose="020B0502020202020204" pitchFamily="34" charset="0"/>
              </a:rPr>
              <a:t> </a:t>
            </a:r>
            <a:r>
              <a:rPr lang="en-US" sz="3200" b="1" dirty="0">
                <a:latin typeface="Calibri" panose="020F0502020204030204" pitchFamily="34" charset="0"/>
              </a:rPr>
              <a:t>Data: MA Feedback</a:t>
            </a:r>
          </a:p>
        </p:txBody>
      </p:sp>
    </p:spTree>
    <p:extLst>
      <p:ext uri="{BB962C8B-B14F-4D97-AF65-F5344CB8AC3E}">
        <p14:creationId xmlns:p14="http://schemas.microsoft.com/office/powerpoint/2010/main" val="277447986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465FB8CC-62FC-7146-94AE-97136F33E0C9}"/>
              </a:ext>
            </a:extLst>
          </p:cNvPr>
          <p:cNvPicPr>
            <a:picLocks noChangeAspect="1"/>
          </p:cNvPicPr>
          <p:nvPr/>
        </p:nvPicPr>
        <p:blipFill>
          <a:blip r:embed="rId2"/>
          <a:stretch>
            <a:fillRect/>
          </a:stretch>
        </p:blipFill>
        <p:spPr>
          <a:xfrm>
            <a:off x="490195" y="1552944"/>
            <a:ext cx="8119651" cy="4600929"/>
          </a:xfrm>
          <a:prstGeom prst="rect">
            <a:avLst/>
          </a:prstGeom>
        </p:spPr>
      </p:pic>
      <p:sp>
        <p:nvSpPr>
          <p:cNvPr id="13" name="TextBox 12"/>
          <p:cNvSpPr txBox="1"/>
          <p:nvPr/>
        </p:nvSpPr>
        <p:spPr>
          <a:xfrm>
            <a:off x="152082" y="865058"/>
            <a:ext cx="8457764" cy="584775"/>
          </a:xfrm>
          <a:prstGeom prst="rect">
            <a:avLst/>
          </a:prstGeom>
          <a:noFill/>
        </p:spPr>
        <p:txBody>
          <a:bodyPr wrap="square" rtlCol="0">
            <a:spAutoFit/>
          </a:bodyPr>
          <a:lstStyle/>
          <a:p>
            <a:r>
              <a:rPr lang="en-US" sz="3200" b="1" dirty="0">
                <a:latin typeface="Calibri" panose="020F0502020204030204" pitchFamily="34" charset="0"/>
              </a:rPr>
              <a:t>Data: Graduation Requirements</a:t>
            </a:r>
          </a:p>
        </p:txBody>
      </p:sp>
      <p:sp>
        <p:nvSpPr>
          <p:cNvPr id="10" name="Rectangle 9">
            <a:extLst>
              <a:ext uri="{FF2B5EF4-FFF2-40B4-BE49-F238E27FC236}">
                <a16:creationId xmlns:a16="http://schemas.microsoft.com/office/drawing/2014/main" xmlns="" id="{2C52E9B4-7A16-8245-9663-F9C650A117DD}"/>
              </a:ext>
            </a:extLst>
          </p:cNvPr>
          <p:cNvSpPr/>
          <p:nvPr/>
        </p:nvSpPr>
        <p:spPr>
          <a:xfrm>
            <a:off x="1053584" y="1563276"/>
            <a:ext cx="1509889" cy="242890"/>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1500"/>
          </a:p>
        </p:txBody>
      </p:sp>
    </p:spTree>
    <p:extLst>
      <p:ext uri="{BB962C8B-B14F-4D97-AF65-F5344CB8AC3E}">
        <p14:creationId xmlns:p14="http://schemas.microsoft.com/office/powerpoint/2010/main" val="44485408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45C42AA-D03E-704E-BC96-2FA4CBA8D67A}"/>
              </a:ext>
            </a:extLst>
          </p:cNvPr>
          <p:cNvPicPr>
            <a:picLocks noChangeAspect="1"/>
          </p:cNvPicPr>
          <p:nvPr/>
        </p:nvPicPr>
        <p:blipFill>
          <a:blip r:embed="rId2"/>
          <a:stretch>
            <a:fillRect/>
          </a:stretch>
        </p:blipFill>
        <p:spPr>
          <a:xfrm>
            <a:off x="546592" y="1450406"/>
            <a:ext cx="7963666" cy="4494347"/>
          </a:xfrm>
          <a:prstGeom prst="rect">
            <a:avLst/>
          </a:prstGeom>
        </p:spPr>
      </p:pic>
      <p:sp>
        <p:nvSpPr>
          <p:cNvPr id="5" name="Rectangle 4">
            <a:extLst>
              <a:ext uri="{FF2B5EF4-FFF2-40B4-BE49-F238E27FC236}">
                <a16:creationId xmlns:a16="http://schemas.microsoft.com/office/drawing/2014/main" xmlns="" id="{7EAA37A8-918F-E747-86EC-91588B929EA9}"/>
              </a:ext>
            </a:extLst>
          </p:cNvPr>
          <p:cNvSpPr/>
          <p:nvPr/>
        </p:nvSpPr>
        <p:spPr>
          <a:xfrm>
            <a:off x="1344390" y="1450406"/>
            <a:ext cx="987778" cy="212101"/>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1500"/>
          </a:p>
        </p:txBody>
      </p:sp>
      <p:sp>
        <p:nvSpPr>
          <p:cNvPr id="2" name="TextBox 1"/>
          <p:cNvSpPr txBox="1"/>
          <p:nvPr/>
        </p:nvSpPr>
        <p:spPr>
          <a:xfrm>
            <a:off x="325925" y="851026"/>
            <a:ext cx="8274867" cy="584775"/>
          </a:xfrm>
          <a:prstGeom prst="rect">
            <a:avLst/>
          </a:prstGeom>
          <a:noFill/>
        </p:spPr>
        <p:txBody>
          <a:bodyPr wrap="square" rtlCol="0">
            <a:spAutoFit/>
          </a:bodyPr>
          <a:lstStyle/>
          <a:p>
            <a:r>
              <a:rPr lang="en-US" sz="3200" b="1" dirty="0">
                <a:latin typeface="+mj-lt"/>
              </a:rPr>
              <a:t>Data: Procedures Documentation</a:t>
            </a:r>
          </a:p>
        </p:txBody>
      </p:sp>
    </p:spTree>
    <p:extLst>
      <p:ext uri="{BB962C8B-B14F-4D97-AF65-F5344CB8AC3E}">
        <p14:creationId xmlns:p14="http://schemas.microsoft.com/office/powerpoint/2010/main" val="147530233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610" t="1245" r="4525" b="3226"/>
          <a:stretch/>
        </p:blipFill>
        <p:spPr>
          <a:xfrm>
            <a:off x="2734406" y="823475"/>
            <a:ext cx="4723669" cy="5522960"/>
          </a:xfrm>
          <a:prstGeom prst="rect">
            <a:avLst/>
          </a:prstGeom>
        </p:spPr>
      </p:pic>
      <p:sp>
        <p:nvSpPr>
          <p:cNvPr id="19" name="TextBox 18"/>
          <p:cNvSpPr txBox="1"/>
          <p:nvPr/>
        </p:nvSpPr>
        <p:spPr>
          <a:xfrm>
            <a:off x="244444" y="968330"/>
            <a:ext cx="2426328" cy="1569660"/>
          </a:xfrm>
          <a:prstGeom prst="rect">
            <a:avLst/>
          </a:prstGeom>
          <a:noFill/>
        </p:spPr>
        <p:txBody>
          <a:bodyPr wrap="square" rtlCol="0">
            <a:spAutoFit/>
          </a:bodyPr>
          <a:lstStyle/>
          <a:p>
            <a:r>
              <a:rPr lang="en-US" sz="3200" b="1" dirty="0">
                <a:latin typeface="Calibri" panose="020F0502020204030204" pitchFamily="34" charset="0"/>
              </a:rPr>
              <a:t>Data: </a:t>
            </a:r>
          </a:p>
          <a:p>
            <a:r>
              <a:rPr lang="en-US" sz="3200" b="1" dirty="0">
                <a:latin typeface="Calibri" panose="020F0502020204030204" pitchFamily="34" charset="0"/>
              </a:rPr>
              <a:t>Quality Metrics</a:t>
            </a:r>
          </a:p>
        </p:txBody>
      </p:sp>
    </p:spTree>
    <p:extLst>
      <p:ext uri="{BB962C8B-B14F-4D97-AF65-F5344CB8AC3E}">
        <p14:creationId xmlns:p14="http://schemas.microsoft.com/office/powerpoint/2010/main" val="12599080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562600" y="2057400"/>
            <a:ext cx="2895600" cy="2171700"/>
          </a:xfrm>
          <a:prstGeom prst="rect">
            <a:avLst/>
          </a:prstGeom>
        </p:spPr>
      </p:pic>
      <p:pic>
        <p:nvPicPr>
          <p:cNvPr id="6" name="Picture 5" descr="Screen Shot 2016-03-24 at 10.40.0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1" y="2053190"/>
            <a:ext cx="3391147" cy="2142020"/>
          </a:xfrm>
          <a:prstGeom prst="rect">
            <a:avLst/>
          </a:prstGeom>
        </p:spPr>
      </p:pic>
      <p:sp>
        <p:nvSpPr>
          <p:cNvPr id="2" name="Title 1"/>
          <p:cNvSpPr>
            <a:spLocks noGrp="1"/>
          </p:cNvSpPr>
          <p:nvPr>
            <p:ph type="title"/>
          </p:nvPr>
        </p:nvSpPr>
        <p:spPr>
          <a:xfrm>
            <a:off x="457200" y="744902"/>
            <a:ext cx="8229600" cy="1769699"/>
          </a:xfrm>
        </p:spPr>
        <p:txBody>
          <a:bodyPr>
            <a:normAutofit/>
          </a:bodyPr>
          <a:lstStyle/>
          <a:p>
            <a:r>
              <a:rPr lang="en-US" sz="3600" dirty="0"/>
              <a:t>Milestones Challenges?</a:t>
            </a:r>
          </a:p>
        </p:txBody>
      </p:sp>
      <p:pic>
        <p:nvPicPr>
          <p:cNvPr id="7" name="Picture 6"/>
          <p:cNvPicPr>
            <a:picLocks noChangeAspect="1"/>
          </p:cNvPicPr>
          <p:nvPr/>
        </p:nvPicPr>
        <p:blipFill>
          <a:blip r:embed="rId5"/>
          <a:stretch>
            <a:fillRect/>
          </a:stretch>
        </p:blipFill>
        <p:spPr>
          <a:xfrm>
            <a:off x="1905000" y="2514600"/>
            <a:ext cx="5295900" cy="3810000"/>
          </a:xfrm>
          <a:prstGeom prst="rect">
            <a:avLst/>
          </a:prstGeom>
        </p:spPr>
      </p:pic>
    </p:spTree>
    <p:extLst>
      <p:ext uri="{BB962C8B-B14F-4D97-AF65-F5344CB8AC3E}">
        <p14:creationId xmlns:p14="http://schemas.microsoft.com/office/powerpoint/2010/main" val="3478510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8716" y="1008718"/>
            <a:ext cx="8229600" cy="1187865"/>
          </a:xfrm>
        </p:spPr>
        <p:txBody>
          <a:bodyPr>
            <a:normAutofit/>
          </a:bodyPr>
          <a:lstStyle/>
          <a:p>
            <a:r>
              <a:rPr lang="en-US" dirty="0"/>
              <a:t/>
            </a:r>
            <a:br>
              <a:rPr lang="en-US" dirty="0"/>
            </a:br>
            <a:endParaRPr lang="en-US" dirty="0"/>
          </a:p>
        </p:txBody>
      </p:sp>
      <p:sp>
        <p:nvSpPr>
          <p:cNvPr id="3" name="Content Placeholder 2"/>
          <p:cNvSpPr>
            <a:spLocks noGrp="1"/>
          </p:cNvSpPr>
          <p:nvPr>
            <p:ph idx="1"/>
          </p:nvPr>
        </p:nvSpPr>
        <p:spPr>
          <a:xfrm>
            <a:off x="369278" y="858116"/>
            <a:ext cx="8695062" cy="2676934"/>
          </a:xfrm>
        </p:spPr>
        <p:txBody>
          <a:bodyPr>
            <a:normAutofit/>
          </a:bodyPr>
          <a:lstStyle/>
          <a:p>
            <a:pPr marL="0" indent="0">
              <a:buNone/>
            </a:pPr>
            <a:r>
              <a:rPr lang="en-US" dirty="0">
                <a:solidFill>
                  <a:srgbClr val="C00000"/>
                </a:solidFill>
                <a:latin typeface="+mj-lt"/>
              </a:rPr>
              <a:t>One potential solution to these challenges…</a:t>
            </a:r>
          </a:p>
          <a:p>
            <a:pPr marL="0" indent="0" algn="ctr">
              <a:buNone/>
            </a:pPr>
            <a:r>
              <a:rPr lang="en-US" sz="3600" b="1" dirty="0">
                <a:latin typeface="+mj-lt"/>
              </a:rPr>
              <a:t>Resident-Led Milestones</a:t>
            </a:r>
          </a:p>
        </p:txBody>
      </p:sp>
      <p:pic>
        <p:nvPicPr>
          <p:cNvPr id="4" name="Picture 3" descr="Milestones 3.jpg"/>
          <p:cNvPicPr>
            <a:picLocks noChangeAspect="1"/>
          </p:cNvPicPr>
          <p:nvPr/>
        </p:nvPicPr>
        <p:blipFill rotWithShape="1">
          <a:blip r:embed="rId3" cstate="print">
            <a:extLst>
              <a:ext uri="{28A0092B-C50C-407E-A947-70E740481C1C}">
                <a14:useLocalDpi xmlns:a14="http://schemas.microsoft.com/office/drawing/2010/main" val="0"/>
              </a:ext>
            </a:extLst>
          </a:blip>
          <a:srcRect l="-231" t="33114" r="231" b="464"/>
          <a:stretch/>
        </p:blipFill>
        <p:spPr>
          <a:xfrm>
            <a:off x="833730" y="2372781"/>
            <a:ext cx="3981073" cy="3525716"/>
          </a:xfrm>
          <a:prstGeom prst="rect">
            <a:avLst/>
          </a:prstGeom>
        </p:spPr>
      </p:pic>
      <p:sp>
        <p:nvSpPr>
          <p:cNvPr id="5" name="TextBox 4"/>
          <p:cNvSpPr txBox="1"/>
          <p:nvPr/>
        </p:nvSpPr>
        <p:spPr>
          <a:xfrm>
            <a:off x="5202617" y="2196583"/>
            <a:ext cx="3798711" cy="4278094"/>
          </a:xfrm>
          <a:prstGeom prst="rect">
            <a:avLst/>
          </a:prstGeom>
          <a:noFill/>
        </p:spPr>
        <p:txBody>
          <a:bodyPr wrap="square" rtlCol="0">
            <a:spAutoFit/>
          </a:bodyPr>
          <a:lstStyle/>
          <a:p>
            <a:r>
              <a:rPr lang="en-US" sz="2800" b="1" dirty="0">
                <a:latin typeface="+mj-lt"/>
                <a:cs typeface="Al Nile" pitchFamily="2" charset="-78"/>
              </a:rPr>
              <a:t>What?</a:t>
            </a:r>
          </a:p>
          <a:p>
            <a:r>
              <a:rPr lang="en-US" sz="2000" dirty="0">
                <a:latin typeface="+mj-lt"/>
              </a:rPr>
              <a:t>-Residents self-evaluate</a:t>
            </a:r>
          </a:p>
          <a:p>
            <a:r>
              <a:rPr lang="en-US" sz="2000" dirty="0">
                <a:latin typeface="+mj-lt"/>
              </a:rPr>
              <a:t>-Residents lead their meetings</a:t>
            </a:r>
          </a:p>
          <a:p>
            <a:endParaRPr lang="en-US" sz="2000" dirty="0">
              <a:latin typeface="+mj-lt"/>
            </a:endParaRPr>
          </a:p>
          <a:p>
            <a:endParaRPr lang="en-US" sz="2000" dirty="0">
              <a:latin typeface="+mj-lt"/>
            </a:endParaRPr>
          </a:p>
          <a:p>
            <a:r>
              <a:rPr lang="en-US" sz="2800" b="1" dirty="0">
                <a:latin typeface="+mj-lt"/>
                <a:cs typeface="Al Nile" pitchFamily="2" charset="-78"/>
              </a:rPr>
              <a:t>Why?</a:t>
            </a:r>
          </a:p>
          <a:p>
            <a:r>
              <a:rPr lang="en-US" sz="2000" dirty="0">
                <a:latin typeface="+mj-lt"/>
              </a:rPr>
              <a:t>-Hone skills</a:t>
            </a:r>
          </a:p>
          <a:p>
            <a:r>
              <a:rPr lang="en-US" sz="2000" dirty="0">
                <a:latin typeface="+mj-lt"/>
              </a:rPr>
              <a:t>	</a:t>
            </a:r>
            <a:r>
              <a:rPr lang="en-US" sz="1600" dirty="0">
                <a:latin typeface="+mj-lt"/>
              </a:rPr>
              <a:t>Self-assessment</a:t>
            </a:r>
          </a:p>
          <a:p>
            <a:r>
              <a:rPr lang="en-US" sz="1600" dirty="0">
                <a:latin typeface="+mj-lt"/>
              </a:rPr>
              <a:t>	Self-directed learning</a:t>
            </a:r>
          </a:p>
          <a:p>
            <a:r>
              <a:rPr lang="en-US" sz="1600" dirty="0">
                <a:latin typeface="+mj-lt"/>
              </a:rPr>
              <a:t>	Leadership</a:t>
            </a:r>
          </a:p>
          <a:p>
            <a:r>
              <a:rPr lang="en-US" sz="2000" dirty="0">
                <a:latin typeface="+mj-lt"/>
              </a:rPr>
              <a:t>-Improve accuracy</a:t>
            </a:r>
          </a:p>
          <a:p>
            <a:r>
              <a:rPr lang="en-US" sz="2000" dirty="0">
                <a:latin typeface="+mj-lt"/>
              </a:rPr>
              <a:t>-Reduce stress</a:t>
            </a:r>
          </a:p>
          <a:p>
            <a:r>
              <a:rPr lang="en-US" sz="2000" dirty="0">
                <a:latin typeface="+mj-lt"/>
              </a:rPr>
              <a:t>-Increase resident engagement </a:t>
            </a:r>
          </a:p>
        </p:txBody>
      </p:sp>
    </p:spTree>
    <p:extLst>
      <p:ext uri="{BB962C8B-B14F-4D97-AF65-F5344CB8AC3E}">
        <p14:creationId xmlns:p14="http://schemas.microsoft.com/office/powerpoint/2010/main" val="32065232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9544"/>
            <a:ext cx="8229600" cy="830655"/>
          </a:xfrm>
        </p:spPr>
        <p:txBody>
          <a:bodyPr/>
          <a:lstStyle/>
          <a:p>
            <a:pPr algn="l"/>
            <a:r>
              <a:rPr lang="en-US" dirty="0">
                <a:solidFill>
                  <a:schemeClr val="tx1"/>
                </a:solidFill>
                <a:latin typeface="Calibri" panose="020F0502020204030204" pitchFamily="34" charset="0"/>
              </a:rPr>
              <a:t>Resident-led Milestones Process - Overview</a:t>
            </a:r>
            <a:endParaRPr lang="en-US" dirty="0">
              <a:latin typeface="Calibri" panose="020F0502020204030204" pitchFamily="34" charset="0"/>
            </a:endParaRPr>
          </a:p>
        </p:txBody>
      </p:sp>
      <p:graphicFrame>
        <p:nvGraphicFramePr>
          <p:cNvPr id="4" name="Content Placeholder 3"/>
          <p:cNvGraphicFramePr>
            <a:graphicFrameLocks noGrp="1"/>
          </p:cNvGraphicFramePr>
          <p:nvPr>
            <p:ph idx="1"/>
            <p:extLst/>
          </p:nvPr>
        </p:nvGraphicFramePr>
        <p:xfrm>
          <a:off x="762000" y="1600200"/>
          <a:ext cx="7772400" cy="3733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p:cNvGraphicFramePr/>
          <p:nvPr>
            <p:extLst/>
          </p:nvPr>
        </p:nvGraphicFramePr>
        <p:xfrm>
          <a:off x="549682" y="5432360"/>
          <a:ext cx="8153399" cy="64668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6145215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6376" y="593002"/>
            <a:ext cx="8229600" cy="1143000"/>
          </a:xfrm>
        </p:spPr>
        <p:txBody>
          <a:bodyPr/>
          <a:lstStyle/>
          <a:p>
            <a:pPr algn="l"/>
            <a:r>
              <a:rPr lang="en-US" dirty="0">
                <a:solidFill>
                  <a:schemeClr val="tx1"/>
                </a:solidFill>
                <a:latin typeface="Calibri" panose="020F0502020204030204" pitchFamily="34" charset="0"/>
              </a:rPr>
              <a:t>Data-Driven Process</a:t>
            </a:r>
            <a:endParaRPr lang="en-US" dirty="0">
              <a:latin typeface="Calibri" panose="020F0502020204030204" pitchFamily="34" charset="0"/>
            </a:endParaRPr>
          </a:p>
        </p:txBody>
      </p:sp>
      <p:graphicFrame>
        <p:nvGraphicFramePr>
          <p:cNvPr id="4" name="Content Placeholder 3"/>
          <p:cNvGraphicFramePr>
            <a:graphicFrameLocks noGrp="1"/>
          </p:cNvGraphicFramePr>
          <p:nvPr>
            <p:ph idx="1"/>
            <p:extLst/>
          </p:nvPr>
        </p:nvGraphicFramePr>
        <p:xfrm>
          <a:off x="762000" y="1600200"/>
          <a:ext cx="7772400" cy="3733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p:cNvGraphicFramePr/>
          <p:nvPr>
            <p:extLst/>
          </p:nvPr>
        </p:nvGraphicFramePr>
        <p:xfrm>
          <a:off x="549682" y="5432360"/>
          <a:ext cx="8153399" cy="64668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0021540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a:t>
            </a:r>
            <a:endParaRPr lang="en-US" dirty="0"/>
          </a:p>
        </p:txBody>
      </p:sp>
      <p:sp>
        <p:nvSpPr>
          <p:cNvPr id="3" name="Content Placeholder 2"/>
          <p:cNvSpPr>
            <a:spLocks noGrp="1"/>
          </p:cNvSpPr>
          <p:nvPr>
            <p:ph idx="1"/>
          </p:nvPr>
        </p:nvSpPr>
        <p:spPr>
          <a:xfrm>
            <a:off x="457200" y="1878238"/>
            <a:ext cx="8229600" cy="3956218"/>
          </a:xfrm>
        </p:spPr>
        <p:txBody>
          <a:bodyPr>
            <a:normAutofit fontScale="92500" lnSpcReduction="20000"/>
          </a:bodyPr>
          <a:lstStyle/>
          <a:p>
            <a:r>
              <a:rPr lang="en-US" dirty="0" smtClean="0"/>
              <a:t>Observational feedback </a:t>
            </a:r>
          </a:p>
          <a:p>
            <a:pPr lvl="1"/>
            <a:r>
              <a:rPr lang="en-US" dirty="0" smtClean="0"/>
              <a:t>Every clinic session</a:t>
            </a:r>
          </a:p>
          <a:p>
            <a:pPr lvl="1"/>
            <a:r>
              <a:rPr lang="en-US" dirty="0" smtClean="0"/>
              <a:t>MA feedback</a:t>
            </a:r>
          </a:p>
          <a:p>
            <a:pPr lvl="1"/>
            <a:r>
              <a:rPr lang="en-US" dirty="0" smtClean="0"/>
              <a:t>Rotation evaluations</a:t>
            </a:r>
          </a:p>
          <a:p>
            <a:r>
              <a:rPr lang="en-US" dirty="0" smtClean="0"/>
              <a:t>Patient satisfaction – Ratings and comments</a:t>
            </a:r>
          </a:p>
          <a:p>
            <a:r>
              <a:rPr lang="en-US" dirty="0" smtClean="0"/>
              <a:t>Quality metrics</a:t>
            </a:r>
          </a:p>
          <a:p>
            <a:r>
              <a:rPr lang="en-US" dirty="0" smtClean="0"/>
              <a:t>Procedure logs</a:t>
            </a:r>
          </a:p>
          <a:p>
            <a:r>
              <a:rPr lang="en-US" dirty="0" smtClean="0"/>
              <a:t>Graduation requirements dashboard</a:t>
            </a:r>
          </a:p>
          <a:p>
            <a:r>
              <a:rPr lang="en-US" dirty="0" smtClean="0"/>
              <a:t>Prior milestone ratings</a:t>
            </a:r>
          </a:p>
          <a:p>
            <a:r>
              <a:rPr lang="en-US" dirty="0" smtClean="0"/>
              <a:t>Prior ILP</a:t>
            </a:r>
          </a:p>
          <a:p>
            <a:endParaRPr lang="en-US" dirty="0" smtClean="0"/>
          </a:p>
          <a:p>
            <a:endParaRPr lang="en-US" dirty="0"/>
          </a:p>
        </p:txBody>
      </p:sp>
    </p:spTree>
    <p:extLst>
      <p:ext uri="{BB962C8B-B14F-4D97-AF65-F5344CB8AC3E}">
        <p14:creationId xmlns:p14="http://schemas.microsoft.com/office/powerpoint/2010/main" val="1909421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p>
            <a:pPr algn="l"/>
            <a:r>
              <a:rPr lang="en-US" dirty="0">
                <a:solidFill>
                  <a:schemeClr val="tx1"/>
                </a:solidFill>
                <a:latin typeface="Calibri" panose="020F0502020204030204" pitchFamily="34" charset="0"/>
              </a:rPr>
              <a:t>Resident Self-Assessment</a:t>
            </a:r>
            <a:endParaRPr lang="en-US" dirty="0">
              <a:latin typeface="Calibri" panose="020F0502020204030204" pitchFamily="34"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32902228"/>
              </p:ext>
            </p:extLst>
          </p:nvPr>
        </p:nvGraphicFramePr>
        <p:xfrm>
          <a:off x="762000" y="1600200"/>
          <a:ext cx="7772400" cy="3733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p:cNvGraphicFramePr/>
          <p:nvPr>
            <p:extLst/>
          </p:nvPr>
        </p:nvGraphicFramePr>
        <p:xfrm>
          <a:off x="549682" y="5432360"/>
          <a:ext cx="8153399" cy="64668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400306498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2028</TotalTime>
  <Words>1331</Words>
  <Application>Microsoft Macintosh PowerPoint</Application>
  <PresentationFormat>On-screen Show (4:3)</PresentationFormat>
  <Paragraphs>233</Paragraphs>
  <Slides>35</Slides>
  <Notes>11</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8" baseType="lpstr">
      <vt:lpstr>Aharoni</vt:lpstr>
      <vt:lpstr>Al Nile</vt:lpstr>
      <vt:lpstr>Andalus</vt:lpstr>
      <vt:lpstr>Antique Olive CompactPS</vt:lpstr>
      <vt:lpstr>Arial Black</vt:lpstr>
      <vt:lpstr>Arial Narrow</vt:lpstr>
      <vt:lpstr>Baghdad</vt:lpstr>
      <vt:lpstr>Calibri</vt:lpstr>
      <vt:lpstr>Century Gothic</vt:lpstr>
      <vt:lpstr>Helvetica</vt:lpstr>
      <vt:lpstr>Arial</vt:lpstr>
      <vt:lpstr>Office Theme</vt:lpstr>
      <vt:lpstr>Worksheet</vt:lpstr>
      <vt:lpstr>Resident-Led Milestones Creating Self-Directed Learners</vt:lpstr>
      <vt:lpstr>Objectives</vt:lpstr>
      <vt:lpstr>Who Are We?      </vt:lpstr>
      <vt:lpstr>Milestones Challenges?</vt:lpstr>
      <vt:lpstr> </vt:lpstr>
      <vt:lpstr>Resident-led Milestones Process - Overview</vt:lpstr>
      <vt:lpstr>Data-Driven Process</vt:lpstr>
      <vt:lpstr>Data</vt:lpstr>
      <vt:lpstr>Resident Self-Assessment</vt:lpstr>
      <vt:lpstr>PowerPoint Presentation</vt:lpstr>
      <vt:lpstr>The Milestones Meeting</vt:lpstr>
      <vt:lpstr>Who’s in the driver’s seat?</vt:lpstr>
      <vt:lpstr>PowerPoint Presentation</vt:lpstr>
      <vt:lpstr>PowerPoint Presentation</vt:lpstr>
      <vt:lpstr>Milestone Meeting Demonstration</vt:lpstr>
      <vt:lpstr>Demo:  Self-rating too high:  PC1 </vt:lpstr>
      <vt:lpstr>Demo:  Resident adds info:  SBP 3</vt:lpstr>
      <vt:lpstr>Demo:  Self-rating too low:  SBP 4</vt:lpstr>
      <vt:lpstr>Meeting Follow-up</vt:lpstr>
      <vt:lpstr>PowerPoint Presentation</vt:lpstr>
      <vt:lpstr>Resident-Led Milestones – Process Summary</vt:lpstr>
      <vt:lpstr>Outcomes</vt:lpstr>
      <vt:lpstr>PowerPoint Presentation</vt:lpstr>
      <vt:lpstr>PowerPoint Presentation</vt:lpstr>
      <vt:lpstr>PowerPoint Presentation</vt:lpstr>
      <vt:lpstr>What Do Residents Think?</vt:lpstr>
      <vt:lpstr>What Do Faculty Think?</vt:lpstr>
      <vt:lpstr>PowerPoint Presentation</vt:lpstr>
      <vt:lpstr>Thank You! Thanks to our department’s Health Studies Fund for sponsoring our research  </vt:lpstr>
      <vt:lpstr>PowerPoint Presentation</vt:lpstr>
      <vt:lpstr>PowerPoint Presentation</vt:lpstr>
      <vt:lpstr>PowerPoint Presentation</vt:lpstr>
      <vt:lpstr>PowerPoint Presentation</vt:lpstr>
      <vt:lpstr>PowerPoint Presentation</vt:lpstr>
      <vt:lpstr>PowerPoint Presentation</vt:lpstr>
    </vt:vector>
  </TitlesOfParts>
  <Company>STFM</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Abuel</dc:creator>
  <cp:lastModifiedBy>susan.cochella@icloud.com</cp:lastModifiedBy>
  <cp:revision>80</cp:revision>
  <dcterms:created xsi:type="dcterms:W3CDTF">2013-07-17T19:19:39Z</dcterms:created>
  <dcterms:modified xsi:type="dcterms:W3CDTF">2019-04-28T22:16:19Z</dcterms:modified>
</cp:coreProperties>
</file>